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58" r:id="rId5"/>
    <p:sldId id="260" r:id="rId6"/>
    <p:sldId id="266" r:id="rId7"/>
    <p:sldId id="261" r:id="rId8"/>
    <p:sldId id="262" r:id="rId9"/>
    <p:sldId id="265"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D140D-89CF-8689-1BCB-3AD2743B03D9}" v="15" dt="2026-02-06T09:58:36.300"/>
    <p1510:client id="{8BF1F3BE-B51B-BE37-1464-D80D9A17CD5F}" v="19" dt="2026-02-06T10:05:08.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 Nadeem (2313914)" userId="S::2313914@student.uwtsd.ac.uk::0514e671-8363-418d-bac6-3df41ef66298" providerId="AD" clId="Web-{065D140D-89CF-8689-1BCB-3AD2743B03D9}"/>
    <pc:docChg chg="modSld">
      <pc:chgData name="Syed Nadeem (2313914)" userId="S::2313914@student.uwtsd.ac.uk::0514e671-8363-418d-bac6-3df41ef66298" providerId="AD" clId="Web-{065D140D-89CF-8689-1BCB-3AD2743B03D9}" dt="2026-02-06T09:58:36.300" v="14" actId="20577"/>
      <pc:docMkLst>
        <pc:docMk/>
      </pc:docMkLst>
      <pc:sldChg chg="modSp">
        <pc:chgData name="Syed Nadeem (2313914)" userId="S::2313914@student.uwtsd.ac.uk::0514e671-8363-418d-bac6-3df41ef66298" providerId="AD" clId="Web-{065D140D-89CF-8689-1BCB-3AD2743B03D9}" dt="2026-02-06T09:58:36.300" v="14" actId="20577"/>
        <pc:sldMkLst>
          <pc:docMk/>
          <pc:sldMk cId="2432690605" sldId="256"/>
        </pc:sldMkLst>
        <pc:spChg chg="mod">
          <ac:chgData name="Syed Nadeem (2313914)" userId="S::2313914@student.uwtsd.ac.uk::0514e671-8363-418d-bac6-3df41ef66298" providerId="AD" clId="Web-{065D140D-89CF-8689-1BCB-3AD2743B03D9}" dt="2026-02-06T09:58:36.300" v="14" actId="20577"/>
          <ac:spMkLst>
            <pc:docMk/>
            <pc:sldMk cId="2432690605" sldId="256"/>
            <ac:spMk id="3" creationId="{9F1FB376-C518-FA9A-7971-E84B10A89FF9}"/>
          </ac:spMkLst>
        </pc:spChg>
      </pc:sldChg>
    </pc:docChg>
  </pc:docChgLst>
  <pc:docChgLst>
    <pc:chgData name="Hisham Al Homsi (2530548)" userId="S::2530548@student.uwtsd.ac.uk::fb6aef55-f7b7-49d7-b957-2f19a7438bb4" providerId="AD" clId="Web-{8BF1F3BE-B51B-BE37-1464-D80D9A17CD5F}"/>
    <pc:docChg chg="modSld">
      <pc:chgData name="Hisham Al Homsi (2530548)" userId="S::2530548@student.uwtsd.ac.uk::fb6aef55-f7b7-49d7-b957-2f19a7438bb4" providerId="AD" clId="Web-{8BF1F3BE-B51B-BE37-1464-D80D9A17CD5F}" dt="2026-02-06T10:03:53.867" v="14" actId="20577"/>
      <pc:docMkLst>
        <pc:docMk/>
      </pc:docMkLst>
      <pc:sldChg chg="modSp">
        <pc:chgData name="Hisham Al Homsi (2530548)" userId="S::2530548@student.uwtsd.ac.uk::fb6aef55-f7b7-49d7-b957-2f19a7438bb4" providerId="AD" clId="Web-{8BF1F3BE-B51B-BE37-1464-D80D9A17CD5F}" dt="2026-02-06T09:54:19.864" v="2" actId="20577"/>
        <pc:sldMkLst>
          <pc:docMk/>
          <pc:sldMk cId="2432690605" sldId="256"/>
        </pc:sldMkLst>
        <pc:spChg chg="mod">
          <ac:chgData name="Hisham Al Homsi (2530548)" userId="S::2530548@student.uwtsd.ac.uk::fb6aef55-f7b7-49d7-b957-2f19a7438bb4" providerId="AD" clId="Web-{8BF1F3BE-B51B-BE37-1464-D80D9A17CD5F}" dt="2026-02-06T09:54:19.864" v="2" actId="20577"/>
          <ac:spMkLst>
            <pc:docMk/>
            <pc:sldMk cId="2432690605" sldId="256"/>
            <ac:spMk id="3" creationId="{9F1FB376-C518-FA9A-7971-E84B10A89FF9}"/>
          </ac:spMkLst>
        </pc:spChg>
      </pc:sldChg>
      <pc:sldChg chg="modSp">
        <pc:chgData name="Hisham Al Homsi (2530548)" userId="S::2530548@student.uwtsd.ac.uk::fb6aef55-f7b7-49d7-b957-2f19a7438bb4" providerId="AD" clId="Web-{8BF1F3BE-B51B-BE37-1464-D80D9A17CD5F}" dt="2026-02-06T09:59:45.411" v="5" actId="20577"/>
        <pc:sldMkLst>
          <pc:docMk/>
          <pc:sldMk cId="865613730" sldId="257"/>
        </pc:sldMkLst>
        <pc:spChg chg="mod">
          <ac:chgData name="Hisham Al Homsi (2530548)" userId="S::2530548@student.uwtsd.ac.uk::fb6aef55-f7b7-49d7-b957-2f19a7438bb4" providerId="AD" clId="Web-{8BF1F3BE-B51B-BE37-1464-D80D9A17CD5F}" dt="2026-02-06T09:59:45.411" v="5" actId="20577"/>
          <ac:spMkLst>
            <pc:docMk/>
            <pc:sldMk cId="865613730" sldId="257"/>
            <ac:spMk id="6" creationId="{A1ADBD08-BD8E-11A6-7B36-E05871219E87}"/>
          </ac:spMkLst>
        </pc:spChg>
      </pc:sldChg>
      <pc:sldChg chg="modSp">
        <pc:chgData name="Hisham Al Homsi (2530548)" userId="S::2530548@student.uwtsd.ac.uk::fb6aef55-f7b7-49d7-b957-2f19a7438bb4" providerId="AD" clId="Web-{8BF1F3BE-B51B-BE37-1464-D80D9A17CD5F}" dt="2026-02-06T10:00:01.396" v="7" actId="20577"/>
        <pc:sldMkLst>
          <pc:docMk/>
          <pc:sldMk cId="2143546556" sldId="259"/>
        </pc:sldMkLst>
        <pc:spChg chg="mod">
          <ac:chgData name="Hisham Al Homsi (2530548)" userId="S::2530548@student.uwtsd.ac.uk::fb6aef55-f7b7-49d7-b957-2f19a7438bb4" providerId="AD" clId="Web-{8BF1F3BE-B51B-BE37-1464-D80D9A17CD5F}" dt="2026-02-06T10:00:01.396" v="7" actId="20577"/>
          <ac:spMkLst>
            <pc:docMk/>
            <pc:sldMk cId="2143546556" sldId="259"/>
            <ac:spMk id="3" creationId="{51CA9A58-17B1-3D1C-1C2E-5FC5B9A40E85}"/>
          </ac:spMkLst>
        </pc:spChg>
      </pc:sldChg>
      <pc:sldChg chg="modSp">
        <pc:chgData name="Hisham Al Homsi (2530548)" userId="S::2530548@student.uwtsd.ac.uk::fb6aef55-f7b7-49d7-b957-2f19a7438bb4" providerId="AD" clId="Web-{8BF1F3BE-B51B-BE37-1464-D80D9A17CD5F}" dt="2026-02-06T10:01:31.528" v="9" actId="20577"/>
        <pc:sldMkLst>
          <pc:docMk/>
          <pc:sldMk cId="3762813640" sldId="262"/>
        </pc:sldMkLst>
        <pc:spChg chg="mod">
          <ac:chgData name="Hisham Al Homsi (2530548)" userId="S::2530548@student.uwtsd.ac.uk::fb6aef55-f7b7-49d7-b957-2f19a7438bb4" providerId="AD" clId="Web-{8BF1F3BE-B51B-BE37-1464-D80D9A17CD5F}" dt="2026-02-06T10:01:31.528" v="9" actId="20577"/>
          <ac:spMkLst>
            <pc:docMk/>
            <pc:sldMk cId="3762813640" sldId="262"/>
            <ac:spMk id="3" creationId="{30247378-8137-8415-1914-43CFEC3D3346}"/>
          </ac:spMkLst>
        </pc:spChg>
      </pc:sldChg>
      <pc:sldChg chg="modSp">
        <pc:chgData name="Hisham Al Homsi (2530548)" userId="S::2530548@student.uwtsd.ac.uk::fb6aef55-f7b7-49d7-b957-2f19a7438bb4" providerId="AD" clId="Web-{8BF1F3BE-B51B-BE37-1464-D80D9A17CD5F}" dt="2026-02-06T10:03:53.867" v="14" actId="20577"/>
        <pc:sldMkLst>
          <pc:docMk/>
          <pc:sldMk cId="2521825193" sldId="263"/>
        </pc:sldMkLst>
        <pc:spChg chg="mod">
          <ac:chgData name="Hisham Al Homsi (2530548)" userId="S::2530548@student.uwtsd.ac.uk::fb6aef55-f7b7-49d7-b957-2f19a7438bb4" providerId="AD" clId="Web-{8BF1F3BE-B51B-BE37-1464-D80D9A17CD5F}" dt="2026-02-06T10:03:53.867" v="14" actId="20577"/>
          <ac:spMkLst>
            <pc:docMk/>
            <pc:sldMk cId="2521825193" sldId="263"/>
            <ac:spMk id="3" creationId="{7CC0B70F-9980-780C-BCB4-D2D67D32E54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D5035B-754D-4453-A864-FFD0A0D6886E}"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DC00C-2FB9-4E41-B15C-89F51FF9E281}" type="slidenum">
              <a:rPr lang="en-GB" smtClean="0"/>
              <a:t>‹#›</a:t>
            </a:fld>
            <a:endParaRPr lang="en-GB"/>
          </a:p>
        </p:txBody>
      </p:sp>
    </p:spTree>
    <p:extLst>
      <p:ext uri="{BB962C8B-B14F-4D97-AF65-F5344CB8AC3E}">
        <p14:creationId xmlns:p14="http://schemas.microsoft.com/office/powerpoint/2010/main" val="2894164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a:t>
            </a:fld>
            <a:endParaRPr lang="en-GB"/>
          </a:p>
        </p:txBody>
      </p:sp>
    </p:spTree>
    <p:extLst>
      <p:ext uri="{BB962C8B-B14F-4D97-AF65-F5344CB8AC3E}">
        <p14:creationId xmlns:p14="http://schemas.microsoft.com/office/powerpoint/2010/main" val="2692386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2</a:t>
            </a:fld>
            <a:endParaRPr lang="en-GB"/>
          </a:p>
        </p:txBody>
      </p:sp>
    </p:spTree>
    <p:extLst>
      <p:ext uri="{BB962C8B-B14F-4D97-AF65-F5344CB8AC3E}">
        <p14:creationId xmlns:p14="http://schemas.microsoft.com/office/powerpoint/2010/main" val="2246622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3</a:t>
            </a:fld>
            <a:endParaRPr lang="en-GB"/>
          </a:p>
        </p:txBody>
      </p:sp>
    </p:spTree>
    <p:extLst>
      <p:ext uri="{BB962C8B-B14F-4D97-AF65-F5344CB8AC3E}">
        <p14:creationId xmlns:p14="http://schemas.microsoft.com/office/powerpoint/2010/main" val="425232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4</a:t>
            </a:fld>
            <a:endParaRPr lang="en-GB"/>
          </a:p>
        </p:txBody>
      </p:sp>
    </p:spTree>
    <p:extLst>
      <p:ext uri="{BB962C8B-B14F-4D97-AF65-F5344CB8AC3E}">
        <p14:creationId xmlns:p14="http://schemas.microsoft.com/office/powerpoint/2010/main" val="2684394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7</a:t>
            </a:fld>
            <a:endParaRPr lang="en-GB"/>
          </a:p>
        </p:txBody>
      </p:sp>
    </p:spTree>
    <p:extLst>
      <p:ext uri="{BB962C8B-B14F-4D97-AF65-F5344CB8AC3E}">
        <p14:creationId xmlns:p14="http://schemas.microsoft.com/office/powerpoint/2010/main" val="4003704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11</a:t>
            </a:fld>
            <a:endParaRPr lang="en-GB"/>
          </a:p>
        </p:txBody>
      </p:sp>
    </p:spTree>
    <p:extLst>
      <p:ext uri="{BB962C8B-B14F-4D97-AF65-F5344CB8AC3E}">
        <p14:creationId xmlns:p14="http://schemas.microsoft.com/office/powerpoint/2010/main" val="2697844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C054-FD7D-7674-A547-FB74231764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F51D2A-D638-F3DE-D292-2E148DBF8D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D9B9365-2419-A575-373A-C7710D47293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F9CF0FA1-A217-6E9F-92BC-02AF4BF30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0A5F80-8A68-838D-886B-7C4023851CEF}"/>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103603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BF2D-6413-2812-949F-5541AE6A96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2F787B-2604-A6B2-40B5-B152610013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19C9CA-FB37-179B-F091-A131BCAAAFB3}"/>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38C3A490-167C-D0DF-3644-B14993ADA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BDF93-C6DE-1505-D92F-211BFDBFE62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57828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CBC4-F30F-5D72-7902-7F433F1BE4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206A92B-9690-45C9-FD13-91B902474E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D8EB56-211B-C3D0-7958-AEF83C29C42F}"/>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E5D9109D-9E6D-F910-A802-BD1F1387A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A58BF-5A55-D7C1-592B-9713B05C9978}"/>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92436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9143-251E-1124-1A2C-D17DB141F2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5FE11BF-4C5C-53A0-FFDA-B7D9331C62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9ACED0-BA97-300B-ABA3-3789083D76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7EFC705-372D-938A-04E1-C6B1803BF9A6}"/>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6DFC173E-5018-1FDD-9160-744ECE68C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DCD49-7314-D354-EEA3-F01B4F5AD76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00430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59CFB-9428-F041-492E-D72C402B9D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E58EC0-C339-56B1-E494-0405DA3EFF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375B9-AE13-1F3A-B408-3786566407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A16DD49-B0EA-B042-2C16-7E455ADE9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73817C-C8FF-4F09-9508-8F74E5295D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7F6787-1854-2D36-2F58-332A2226964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8" name="Footer Placeholder 7">
            <a:extLst>
              <a:ext uri="{FF2B5EF4-FFF2-40B4-BE49-F238E27FC236}">
                <a16:creationId xmlns:a16="http://schemas.microsoft.com/office/drawing/2014/main" id="{F9006784-2269-8AE0-C8E7-DAED0ED27B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5A8213-7A7E-D36C-7F2E-8B43E0C886E5}"/>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519207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A88D-F9AA-B14C-0944-BE8F8573E7C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FCE54B-8576-2FDB-08BE-A11F4B0EAD59}"/>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4" name="Footer Placeholder 3">
            <a:extLst>
              <a:ext uri="{FF2B5EF4-FFF2-40B4-BE49-F238E27FC236}">
                <a16:creationId xmlns:a16="http://schemas.microsoft.com/office/drawing/2014/main" id="{E40A79D7-3A5F-B63A-ADBE-88AC746EEA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3BFBF-B611-C2D9-D925-9F9AD9C7217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136431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9980E1-B7DF-A6E9-955B-2332BFD533AB}"/>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3" name="Footer Placeholder 2">
            <a:extLst>
              <a:ext uri="{FF2B5EF4-FFF2-40B4-BE49-F238E27FC236}">
                <a16:creationId xmlns:a16="http://schemas.microsoft.com/office/drawing/2014/main" id="{E51F0352-55A5-5FC9-8A62-9E8A47BF77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EB0A20-65DC-9ACA-CC37-AC8507B725CC}"/>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1596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00F34-9E59-CBAE-EA77-B36DA3B411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F13241-D103-B65F-2B63-A3A40F422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C9BC60E-329E-C71D-7AA2-3C066076D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9AC879-FC32-CB51-19C6-5E9BBE01EA42}"/>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2A722EBF-9555-BA25-9253-51DDE0763C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52FB7-081E-8552-B1FC-B4A6F3AB1B06}"/>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64461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9B89A-B498-4D8F-7DF1-9A2A69E2F5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DD8AABE-6E54-BD1E-D5AF-18083AF0DE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9838DC-0101-C8D2-D437-F2EC0564B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49FDD6-D2F3-DD6C-9DAA-6527FFBEF91A}"/>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6" name="Footer Placeholder 5">
            <a:extLst>
              <a:ext uri="{FF2B5EF4-FFF2-40B4-BE49-F238E27FC236}">
                <a16:creationId xmlns:a16="http://schemas.microsoft.com/office/drawing/2014/main" id="{315EF7EC-D137-4FD2-938B-B3A71E841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5E3AF-432F-FD06-3138-BC593BAA2D60}"/>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27093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1BB02-AF90-E9B8-27D8-83C9011621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3821DC-9522-36A3-1770-EC76235129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8AF594-842F-A22A-A57E-8CD399EBBDDA}"/>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AB8575DC-0FE9-20AC-2C73-5B5856E37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01F81-4FD4-4A32-4B06-3E2D75F0BDD2}"/>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2089716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1F9EA-5C72-8C2D-483B-3075C3CF20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4E014E1-7983-757A-B3A5-49AE11AC3D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CB3455-05CB-9F74-0743-4BF9C3978518}"/>
              </a:ext>
            </a:extLst>
          </p:cNvPr>
          <p:cNvSpPr>
            <a:spLocks noGrp="1"/>
          </p:cNvSpPr>
          <p:nvPr>
            <p:ph type="dt" sz="half" idx="10"/>
          </p:nvPr>
        </p:nvSpPr>
        <p:spPr/>
        <p:txBody>
          <a:body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255A2744-F7AE-9E20-2CF0-058C2DFA3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80D40-C85A-79D3-E45C-3F63B20F571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079165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149BF3-D73F-23BA-FC9E-E8A2AB077B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FFF6EE-4E4F-8BF4-F351-A758C8F15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46EF44-C41A-6498-1A0D-EA54C91D1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C77723-61BE-43A9-990A-8CECFB73E984}" type="datetimeFigureOut">
              <a:rPr lang="en-GB" smtClean="0"/>
              <a:t>06/02/2026</a:t>
            </a:fld>
            <a:endParaRPr lang="en-GB"/>
          </a:p>
        </p:txBody>
      </p:sp>
      <p:sp>
        <p:nvSpPr>
          <p:cNvPr id="5" name="Footer Placeholder 4">
            <a:extLst>
              <a:ext uri="{FF2B5EF4-FFF2-40B4-BE49-F238E27FC236}">
                <a16:creationId xmlns:a16="http://schemas.microsoft.com/office/drawing/2014/main" id="{1C1BF171-45A4-FF76-8AAD-E08A2FCF7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E2C1D2E-F336-5BE7-E366-F712681CF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A3BB48-C2FD-44A9-8142-D979497C15C1}" type="slidenum">
              <a:rPr lang="en-GB" smtClean="0"/>
              <a:t>‹#›</a:t>
            </a:fld>
            <a:endParaRPr lang="en-GB"/>
          </a:p>
        </p:txBody>
      </p:sp>
    </p:spTree>
    <p:extLst>
      <p:ext uri="{BB962C8B-B14F-4D97-AF65-F5344CB8AC3E}">
        <p14:creationId xmlns:p14="http://schemas.microsoft.com/office/powerpoint/2010/main" val="465035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ightwork.com/blog/9-ways-microsoft-teams-can-improve-your-team-collaboration"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1A204-FBFC-C4C6-DDBA-8ABB5D2DD7A3}"/>
              </a:ext>
            </a:extLst>
          </p:cNvPr>
          <p:cNvSpPr>
            <a:spLocks noGrp="1"/>
          </p:cNvSpPr>
          <p:nvPr>
            <p:ph type="ctrTitle"/>
          </p:nvPr>
        </p:nvSpPr>
        <p:spPr>
          <a:xfrm>
            <a:off x="3031667" y="503772"/>
            <a:ext cx="5823857" cy="1351472"/>
          </a:xfrm>
        </p:spPr>
        <p:txBody>
          <a:bodyPr vert="horz" lIns="91440" tIns="45720" rIns="91440" bIns="45720" rtlCol="0" anchor="ctr">
            <a:noAutofit/>
          </a:bodyPr>
          <a:lstStyle/>
          <a:p>
            <a:r>
              <a:rPr lang="en-US" sz="3200" b="1" kern="1200">
                <a:solidFill>
                  <a:schemeClr val="tx1">
                    <a:lumMod val="85000"/>
                    <a:lumOff val="15000"/>
                  </a:schemeClr>
                </a:solidFill>
                <a:latin typeface="+mj-lt"/>
                <a:ea typeface="+mj-ea"/>
                <a:cs typeface="+mj-cs"/>
              </a:rPr>
              <a:t>Evaluating how the Microsoft 365 application can be used to help improve work efficiency </a:t>
            </a:r>
          </a:p>
        </p:txBody>
      </p:sp>
      <p:pic>
        <p:nvPicPr>
          <p:cNvPr id="7" name="Picture 6" descr="Hands typing on a computer keyboard&#10;&#10;AI-generated content may be incorrect.">
            <a:extLst>
              <a:ext uri="{FF2B5EF4-FFF2-40B4-BE49-F238E27FC236}">
                <a16:creationId xmlns:a16="http://schemas.microsoft.com/office/drawing/2014/main" id="{27F2141B-52D3-58F4-3A1C-5C2297AF60F7}"/>
              </a:ext>
            </a:extLst>
          </p:cNvPr>
          <p:cNvPicPr>
            <a:picLocks noChangeAspect="1"/>
          </p:cNvPicPr>
          <p:nvPr/>
        </p:nvPicPr>
        <p:blipFill>
          <a:blip r:embed="rId3"/>
          <a:srcRect l="22024" r="21046" b="-1"/>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Subtitle 2">
            <a:extLst>
              <a:ext uri="{FF2B5EF4-FFF2-40B4-BE49-F238E27FC236}">
                <a16:creationId xmlns:a16="http://schemas.microsoft.com/office/drawing/2014/main" id="{9F1FB376-C518-FA9A-7971-E84B10A89FF9}"/>
              </a:ext>
            </a:extLst>
          </p:cNvPr>
          <p:cNvSpPr>
            <a:spLocks noGrp="1"/>
          </p:cNvSpPr>
          <p:nvPr>
            <p:ph type="subTitle" idx="1"/>
          </p:nvPr>
        </p:nvSpPr>
        <p:spPr>
          <a:xfrm>
            <a:off x="3461658" y="2359015"/>
            <a:ext cx="5172074" cy="4101042"/>
          </a:xfrm>
        </p:spPr>
        <p:txBody>
          <a:bodyPr vert="horz" lIns="91440" tIns="45720" rIns="91440" bIns="45720" rtlCol="0" anchor="t">
            <a:normAutofit/>
          </a:bodyPr>
          <a:lstStyle/>
          <a:p>
            <a:pPr algn="l"/>
            <a:r>
              <a:rPr lang="en-US" sz="2000" b="1">
                <a:solidFill>
                  <a:schemeClr val="tx1">
                    <a:lumMod val="85000"/>
                    <a:lumOff val="15000"/>
                  </a:schemeClr>
                </a:solidFill>
              </a:rPr>
              <a:t>Module code:LCHS4007</a:t>
            </a:r>
          </a:p>
          <a:p>
            <a:pPr algn="l"/>
            <a:r>
              <a:rPr lang="en-US" sz="2000" b="1">
                <a:solidFill>
                  <a:schemeClr val="tx1">
                    <a:lumMod val="85000"/>
                    <a:lumOff val="15000"/>
                  </a:schemeClr>
                </a:solidFill>
              </a:rPr>
              <a:t>Module Title: Digital Skills and Research Methods </a:t>
            </a:r>
          </a:p>
          <a:p>
            <a:pPr algn="l"/>
            <a:r>
              <a:rPr lang="en-US" sz="2000" b="1">
                <a:solidFill>
                  <a:schemeClr val="tx1">
                    <a:lumMod val="85000"/>
                    <a:lumOff val="15000"/>
                  </a:schemeClr>
                </a:solidFill>
              </a:rPr>
              <a:t>Azhar Khan:2225240</a:t>
            </a:r>
          </a:p>
          <a:p>
            <a:pPr algn="l"/>
            <a:r>
              <a:rPr lang="en-US" sz="2000" b="1">
                <a:solidFill>
                  <a:schemeClr val="tx1">
                    <a:lumMod val="85000"/>
                    <a:lumOff val="15000"/>
                  </a:schemeClr>
                </a:solidFill>
              </a:rPr>
              <a:t>Syed Nadeem:2313914</a:t>
            </a:r>
          </a:p>
          <a:p>
            <a:pPr algn="l"/>
            <a:r>
              <a:rPr lang="en-US" sz="2000" b="1">
                <a:solidFill>
                  <a:schemeClr val="tx1">
                    <a:lumMod val="85000"/>
                    <a:lumOff val="15000"/>
                  </a:schemeClr>
                </a:solidFill>
              </a:rPr>
              <a:t>Hisham AL Hmosi:2530548</a:t>
            </a:r>
          </a:p>
          <a:p>
            <a:pPr algn="l"/>
            <a:r>
              <a:rPr lang="en-US" sz="2000" b="1">
                <a:solidFill>
                  <a:schemeClr val="tx1">
                    <a:lumMod val="85000"/>
                    <a:lumOff val="15000"/>
                  </a:schemeClr>
                </a:solidFill>
              </a:rPr>
              <a:t>Lecturer: Markus </a:t>
            </a:r>
            <a:r>
              <a:rPr lang="en-US" sz="2000" b="1" err="1">
                <a:solidFill>
                  <a:schemeClr val="tx1">
                    <a:lumMod val="85000"/>
                    <a:lumOff val="15000"/>
                  </a:schemeClr>
                </a:solidFill>
              </a:rPr>
              <a:t>Klingelfuss</a:t>
            </a:r>
          </a:p>
        </p:txBody>
      </p:sp>
      <p:pic>
        <p:nvPicPr>
          <p:cNvPr id="5" name="Picture 4" descr="A group of logos with letters&#10;&#10;AI-generated content may be incorrect.">
            <a:extLst>
              <a:ext uri="{FF2B5EF4-FFF2-40B4-BE49-F238E27FC236}">
                <a16:creationId xmlns:a16="http://schemas.microsoft.com/office/drawing/2014/main" id="{26596381-EB60-CF77-6A78-A09D558A984A}"/>
              </a:ext>
            </a:extLst>
          </p:cNvPr>
          <p:cNvPicPr>
            <a:picLocks noChangeAspect="1"/>
          </p:cNvPicPr>
          <p:nvPr/>
        </p:nvPicPr>
        <p:blipFill>
          <a:blip r:embed="rId4"/>
          <a:srcRect l="27489" r="29592" b="1"/>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432690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4931E-FF5B-A516-EA9A-CE8C1A16DFF5}"/>
              </a:ext>
            </a:extLst>
          </p:cNvPr>
          <p:cNvSpPr>
            <a:spLocks noGrp="1"/>
          </p:cNvSpPr>
          <p:nvPr>
            <p:ph type="title"/>
          </p:nvPr>
        </p:nvSpPr>
        <p:spPr>
          <a:xfrm>
            <a:off x="838201" y="365125"/>
            <a:ext cx="3816095" cy="1938076"/>
          </a:xfrm>
        </p:spPr>
        <p:txBody>
          <a:bodyPr vert="horz" lIns="91440" tIns="45720" rIns="91440" bIns="45720" rtlCol="0" anchor="ctr">
            <a:normAutofit/>
          </a:bodyPr>
          <a:lstStyle/>
          <a:p>
            <a:r>
              <a:rPr lang="en-US" b="1" kern="1200">
                <a:solidFill>
                  <a:schemeClr val="tx1"/>
                </a:solidFill>
                <a:latin typeface="+mj-lt"/>
                <a:ea typeface="+mj-ea"/>
                <a:cs typeface="+mj-cs"/>
              </a:rPr>
              <a:t>Introduction </a:t>
            </a:r>
          </a:p>
        </p:txBody>
      </p:sp>
      <p:sp>
        <p:nvSpPr>
          <p:cNvPr id="6" name="TextBox 5">
            <a:extLst>
              <a:ext uri="{FF2B5EF4-FFF2-40B4-BE49-F238E27FC236}">
                <a16:creationId xmlns:a16="http://schemas.microsoft.com/office/drawing/2014/main" id="{A1ADBD08-BD8E-11A6-7B36-E05871219E87}"/>
              </a:ext>
            </a:extLst>
          </p:cNvPr>
          <p:cNvSpPr txBox="1"/>
          <p:nvPr/>
        </p:nvSpPr>
        <p:spPr>
          <a:xfrm>
            <a:off x="366522" y="1955774"/>
            <a:ext cx="4287774" cy="4368826"/>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700"/>
              <a:t>In this presentation,  we will be evaluating how Microsoft 365 applications can be used to improve work efficiency, communication, and digital services within the Greenfield Home Care Agency.</a:t>
            </a:r>
          </a:p>
          <a:p>
            <a:pPr marL="285750" indent="-228600">
              <a:lnSpc>
                <a:spcPct val="90000"/>
              </a:lnSpc>
              <a:spcAft>
                <a:spcPts val="600"/>
              </a:spcAft>
              <a:buFont typeface="Arial" panose="020B0604020202020204" pitchFamily="34" charset="0"/>
              <a:buChar char="•"/>
            </a:pPr>
            <a:r>
              <a:rPr lang="en-US" sz="1700"/>
              <a:t>Greenfield Home Care Agency is an agency that provides person-centered support for older adults who live independently in the community.</a:t>
            </a:r>
          </a:p>
          <a:p>
            <a:pPr marL="285750" indent="-228600">
              <a:lnSpc>
                <a:spcPct val="90000"/>
              </a:lnSpc>
              <a:spcAft>
                <a:spcPts val="600"/>
              </a:spcAft>
              <a:buFont typeface="Arial" panose="020B0604020202020204" pitchFamily="34" charset="0"/>
              <a:buChar char="•"/>
            </a:pPr>
            <a:r>
              <a:rPr lang="en-US" sz="1700"/>
              <a:t>It can help staff such as nurses and visiting carers, to help improve communication. Scheduling and documentation.</a:t>
            </a:r>
          </a:p>
          <a:p>
            <a:pPr marL="285750" indent="-228600">
              <a:lnSpc>
                <a:spcPct val="90000"/>
              </a:lnSpc>
              <a:spcAft>
                <a:spcPts val="600"/>
              </a:spcAft>
              <a:buFont typeface="Arial" panose="020B0604020202020204" pitchFamily="34" charset="0"/>
              <a:buChar char="•"/>
            </a:pPr>
            <a:r>
              <a:rPr lang="en-US" sz="1700"/>
              <a:t>It will help improve data efficiency, data safety, and allow collaboration of staff across the organization.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p:txBody>
      </p:sp>
      <p:pic>
        <p:nvPicPr>
          <p:cNvPr id="8" name="Picture 7" descr="A group of people sitting on puzzle pieces&#10;&#10;AI-generated content may be incorrect.">
            <a:extLst>
              <a:ext uri="{FF2B5EF4-FFF2-40B4-BE49-F238E27FC236}">
                <a16:creationId xmlns:a16="http://schemas.microsoft.com/office/drawing/2014/main" id="{1A630308-AC0E-26CE-E514-AB821B2C87EE}"/>
              </a:ext>
            </a:extLst>
          </p:cNvPr>
          <p:cNvPicPr>
            <a:picLocks noChangeAspect="1"/>
          </p:cNvPicPr>
          <p:nvPr/>
        </p:nvPicPr>
        <p:blipFill>
          <a:blip r:embed="rId3"/>
          <a:srcRect t="112" r="-1" b="-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2" name="Picture 11" descr="A person typing on a computer&#10;&#10;AI-generated content may be incorrect.">
            <a:extLst>
              <a:ext uri="{FF2B5EF4-FFF2-40B4-BE49-F238E27FC236}">
                <a16:creationId xmlns:a16="http://schemas.microsoft.com/office/drawing/2014/main" id="{9040149B-770D-CCFF-47FF-E7062889A2E7}"/>
              </a:ext>
            </a:extLst>
          </p:cNvPr>
          <p:cNvPicPr>
            <a:picLocks noChangeAspect="1"/>
          </p:cNvPicPr>
          <p:nvPr/>
        </p:nvPicPr>
        <p:blipFill>
          <a:blip r:embed="rId4"/>
          <a:srcRect t="15118" b="19204"/>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865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8ECDE-DFF9-F2C2-22BF-3D292B35483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Excel</a:t>
            </a:r>
          </a:p>
        </p:txBody>
      </p:sp>
      <p:sp>
        <p:nvSpPr>
          <p:cNvPr id="3" name="Content Placeholder 2">
            <a:extLst>
              <a:ext uri="{FF2B5EF4-FFF2-40B4-BE49-F238E27FC236}">
                <a16:creationId xmlns:a16="http://schemas.microsoft.com/office/drawing/2014/main" id="{51CA9A58-17B1-3D1C-1C2E-5FC5B9A40E85}"/>
              </a:ext>
            </a:extLst>
          </p:cNvPr>
          <p:cNvSpPr>
            <a:spLocks noGrp="1"/>
          </p:cNvSpPr>
          <p:nvPr>
            <p:ph idx="1"/>
          </p:nvPr>
        </p:nvSpPr>
        <p:spPr>
          <a:xfrm>
            <a:off x="6211374" y="1786466"/>
            <a:ext cx="5566969" cy="2798047"/>
          </a:xfrm>
        </p:spPr>
        <p:style>
          <a:lnRef idx="2">
            <a:schemeClr val="dk1"/>
          </a:lnRef>
          <a:fillRef idx="1">
            <a:schemeClr val="lt1"/>
          </a:fillRef>
          <a:effectRef idx="0">
            <a:schemeClr val="dk1"/>
          </a:effectRef>
          <a:fontRef idx="minor">
            <a:schemeClr val="dk1"/>
          </a:fontRef>
        </p:style>
        <p:txBody>
          <a:bodyPr anchor="ctr">
            <a:normAutofit fontScale="85000" lnSpcReduction="20000"/>
          </a:bodyPr>
          <a:lstStyle/>
          <a:p>
            <a:pPr marL="0" indent="0">
              <a:buNone/>
            </a:pPr>
            <a:endParaRPr lang="en-GB" sz="1800" b="1">
              <a:solidFill>
                <a:srgbClr val="FF0000"/>
              </a:solidFill>
            </a:endParaRPr>
          </a:p>
          <a:p>
            <a:pPr marL="0" indent="0">
              <a:buNone/>
            </a:pPr>
            <a:endParaRPr lang="en-GB" sz="1800" b="1">
              <a:solidFill>
                <a:srgbClr val="FF0000"/>
              </a:solidFill>
            </a:endParaRPr>
          </a:p>
          <a:p>
            <a:pPr marL="0" indent="0">
              <a:buNone/>
            </a:pPr>
            <a:r>
              <a:rPr lang="en-GB" sz="2600" b="1">
                <a:solidFill>
                  <a:srgbClr val="FF0000"/>
                </a:solidFill>
              </a:rPr>
              <a:t>Limitations:</a:t>
            </a:r>
          </a:p>
          <a:p>
            <a:r>
              <a:rPr lang="en-GB" sz="2200" b="1"/>
              <a:t> Training is needed </a:t>
            </a:r>
            <a:r>
              <a:rPr lang="en-GB" sz="2200"/>
              <a:t>:Staff need to have training to help use it effectively </a:t>
            </a:r>
          </a:p>
          <a:p>
            <a:r>
              <a:rPr lang="en-GB" sz="2200" b="1"/>
              <a:t>Risk of data loss :</a:t>
            </a:r>
            <a:r>
              <a:rPr lang="en-GB" sz="2200"/>
              <a:t>Data can be lost if files are not properly shared or backed up.</a:t>
            </a:r>
          </a:p>
          <a:p>
            <a:r>
              <a:rPr lang="en-GB" sz="2200" b="1"/>
              <a:t>Data handling: </a:t>
            </a:r>
            <a:r>
              <a:rPr lang="en-GB" sz="2200"/>
              <a:t>large files can slow down computers as spreadsheets with hundreds of clients or detailed logs. So, data can get lost.</a:t>
            </a: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A2D3E2B7-40F0-8700-683D-E14725F8BAB2}"/>
              </a:ext>
            </a:extLst>
          </p:cNvPr>
          <p:cNvSpPr txBox="1">
            <a:spLocks/>
          </p:cNvSpPr>
          <p:nvPr/>
        </p:nvSpPr>
        <p:spPr>
          <a:xfrm>
            <a:off x="135465" y="1885279"/>
            <a:ext cx="5706533" cy="394667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7200"/>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r>
              <a:rPr lang="en-GB" sz="7200" b="1">
                <a:solidFill>
                  <a:srgbClr val="FF0000"/>
                </a:solidFill>
              </a:rPr>
              <a:t>Benefits:</a:t>
            </a:r>
          </a:p>
          <a:p>
            <a:r>
              <a:rPr lang="en-GB" sz="7200" b="1"/>
              <a:t>Time and Cost Savings</a:t>
            </a:r>
            <a:r>
              <a:rPr lang="en-GB" sz="7200"/>
              <a:t>: By automating administrative tasks, digital tools can save valuable time and cut down on paperwork-related expenses.</a:t>
            </a:r>
          </a:p>
          <a:p>
            <a:r>
              <a:rPr lang="en-GB" sz="7200" b="1"/>
              <a:t>Decreased Human Error: </a:t>
            </a:r>
            <a:r>
              <a:rPr lang="en-GB" sz="7200"/>
              <a:t>Errors can be reduced by automating processes and ensuring consistency among spreadsheets. </a:t>
            </a:r>
          </a:p>
          <a:p>
            <a:r>
              <a:rPr lang="en-GB" sz="7200" b="1"/>
              <a:t>Simple reporting: </a:t>
            </a:r>
            <a:r>
              <a:rPr lang="en-GB" sz="7200"/>
              <a:t>produce summaries fast. Analytics and reporting are simple. Excel can provide dashboards, summaries, and charts for management.</a:t>
            </a:r>
          </a:p>
          <a:p>
            <a:r>
              <a:rPr lang="en-GB" sz="7200"/>
              <a:t> </a:t>
            </a:r>
            <a:r>
              <a:rPr lang="en-GB" sz="7200" b="1"/>
              <a:t>Centralised data: </a:t>
            </a:r>
            <a:r>
              <a:rPr lang="en-GB" sz="7200"/>
              <a:t>a single, easily accessible file containing all client details. So Authorized staff can access all client information, scheduling, and medication logs in a single file.</a:t>
            </a:r>
          </a:p>
          <a:p>
            <a:r>
              <a:rPr lang="en-GB" sz="7200"/>
              <a:t>Help staff to create templates such as client intake forms, shift schedules, or care plans.</a:t>
            </a:r>
          </a:p>
          <a:p>
            <a:endParaRPr lang="en-GB" sz="7200"/>
          </a:p>
          <a:p>
            <a:pPr marL="0" indent="0">
              <a:buNone/>
            </a:pPr>
            <a:endParaRPr lang="en-GB" sz="7200"/>
          </a:p>
          <a:p>
            <a:pPr marL="0" indent="0">
              <a:buFont typeface="Arial" panose="020B0604020202020204" pitchFamily="34" charset="0"/>
              <a:buNone/>
            </a:pPr>
            <a:endParaRPr lang="en-GB" sz="2000"/>
          </a:p>
        </p:txBody>
      </p:sp>
      <p:pic>
        <p:nvPicPr>
          <p:cNvPr id="6" name="Picture 5" descr="A close up of keys&#10;&#10;AI-generated content may be incorrect.">
            <a:extLst>
              <a:ext uri="{FF2B5EF4-FFF2-40B4-BE49-F238E27FC236}">
                <a16:creationId xmlns:a16="http://schemas.microsoft.com/office/drawing/2014/main" id="{6C0004AC-5C97-44FA-4B05-8172030434D8}"/>
              </a:ext>
            </a:extLst>
          </p:cNvPr>
          <p:cNvPicPr>
            <a:picLocks noChangeAspect="1"/>
          </p:cNvPicPr>
          <p:nvPr/>
        </p:nvPicPr>
        <p:blipFill>
          <a:blip r:embed="rId3"/>
          <a:stretch>
            <a:fillRect/>
          </a:stretch>
        </p:blipFill>
        <p:spPr>
          <a:xfrm>
            <a:off x="7847136" y="4648749"/>
            <a:ext cx="2295443" cy="2145014"/>
          </a:xfrm>
          <a:prstGeom prst="rect">
            <a:avLst/>
          </a:prstGeom>
        </p:spPr>
      </p:pic>
    </p:spTree>
    <p:extLst>
      <p:ext uri="{BB962C8B-B14F-4D97-AF65-F5344CB8AC3E}">
        <p14:creationId xmlns:p14="http://schemas.microsoft.com/office/powerpoint/2010/main" val="2143546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88455-6F20-9755-332C-B3D0D11D011B}"/>
              </a:ext>
            </a:extLst>
          </p:cNvPr>
          <p:cNvSpPr>
            <a:spLocks noGrp="1"/>
          </p:cNvSpPr>
          <p:nvPr>
            <p:ph type="title"/>
          </p:nvPr>
        </p:nvSpPr>
        <p:spPr>
          <a:xfrm>
            <a:off x="640080" y="329184"/>
            <a:ext cx="6894576" cy="1783080"/>
          </a:xfrm>
        </p:spPr>
        <p:txBody>
          <a:bodyPr anchor="b">
            <a:normAutofit/>
          </a:bodyPr>
          <a:lstStyle/>
          <a:p>
            <a:r>
              <a:rPr lang="en-GB" sz="4600" b="1"/>
              <a:t>Microsoft 365 productivity application -EXCEL</a:t>
            </a:r>
          </a:p>
        </p:txBody>
      </p:sp>
      <p:sp>
        <p:nvSpPr>
          <p:cNvPr id="6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CB3A2-D280-0909-DB3A-7649FCE95175}"/>
              </a:ext>
            </a:extLst>
          </p:cNvPr>
          <p:cNvSpPr>
            <a:spLocks noGrp="1"/>
          </p:cNvSpPr>
          <p:nvPr>
            <p:ph idx="1"/>
          </p:nvPr>
        </p:nvSpPr>
        <p:spPr>
          <a:xfrm>
            <a:off x="0" y="2554223"/>
            <a:ext cx="8001000" cy="3974593"/>
          </a:xfrm>
        </p:spPr>
        <p:txBody>
          <a:bodyPr>
            <a:normAutofit fontScale="92500" lnSpcReduction="20000"/>
          </a:bodyPr>
          <a:lstStyle/>
          <a:p>
            <a:r>
              <a:rPr lang="en-GB" sz="1400"/>
              <a:t> Microsoft Excel is a spreadsheet application that allows users to input and analyse data. Additionally, it allows users to create tables, graphs, and infographics to convey the results of their research (Brookfield, 2023).</a:t>
            </a:r>
          </a:p>
          <a:p>
            <a:r>
              <a:rPr lang="en-GB" sz="1400"/>
              <a:t>By using Excel, it can help staff by making tasks more efficient.</a:t>
            </a:r>
          </a:p>
          <a:p>
            <a:r>
              <a:rPr lang="en-GB" sz="1400"/>
              <a:t>Currently, the Greenfield Care schedules and rotas may be written down on paper or stored in separate documents. Medication records and care logs may be updated manually.</a:t>
            </a:r>
          </a:p>
          <a:p>
            <a:r>
              <a:rPr lang="en-GB" sz="1400"/>
              <a:t>The administrative staff may spend a lot of time verifying information and fixing errors.</a:t>
            </a:r>
          </a:p>
          <a:p>
            <a:r>
              <a:rPr lang="en-GB" sz="1400"/>
              <a:t> Excel can help staff in scheduling, tracking medication logs and clients’ records.</a:t>
            </a:r>
          </a:p>
          <a:p>
            <a:r>
              <a:rPr lang="en-GB" sz="1400" b="1"/>
              <a:t>Scheduling: </a:t>
            </a:r>
            <a:r>
              <a:rPr lang="en-GB" sz="1400"/>
              <a:t>Staff uses Excel for making schedules. With Excel, they can easily match carers with clients based on their needs and preferred visiting times. In this way, care is given at a convenient time for the client and by a familiar carer, thus making the client comfortable and independent.</a:t>
            </a:r>
          </a:p>
          <a:p>
            <a:r>
              <a:rPr lang="en-GB" sz="1400" b="1"/>
              <a:t>Managing medication logs</a:t>
            </a:r>
            <a:r>
              <a:rPr lang="en-GB" sz="1400"/>
              <a:t>: In Excel, staff can record medication details such as medication name, dosage, time administered, and confirmation of completion. </a:t>
            </a:r>
          </a:p>
          <a:p>
            <a:r>
              <a:rPr lang="en-GB" sz="1400"/>
              <a:t> </a:t>
            </a:r>
            <a:r>
              <a:rPr lang="en-GB" sz="1400" b="1"/>
              <a:t>Generating report </a:t>
            </a:r>
            <a:r>
              <a:rPr lang="en-GB" sz="1400"/>
              <a:t>:Staff can also keep accurate records about each client's preferences and care needs. As well as identifying missed visits, reports can reveal any changes in care needs. As a result, staff will be able to respond quickly to any changes in a client's condition and provide personalized support.</a:t>
            </a:r>
          </a:p>
          <a:p>
            <a:r>
              <a:rPr lang="en-GB" sz="1400" b="1"/>
              <a:t>Centralising client records</a:t>
            </a:r>
            <a:r>
              <a:rPr lang="en-GB" sz="1400"/>
              <a:t>: One spreadsheet can hold all of the client data. Staff can locate particular client information fast thanks to sorting. For examples staff such as nurses can quickly check a client's medical history by searching for their name.</a:t>
            </a:r>
          </a:p>
        </p:txBody>
      </p:sp>
      <p:pic>
        <p:nvPicPr>
          <p:cNvPr id="5" name="Picture 4" descr="A person typing on a computer&#10;&#10;AI-generated content may be incorrect.">
            <a:extLst>
              <a:ext uri="{FF2B5EF4-FFF2-40B4-BE49-F238E27FC236}">
                <a16:creationId xmlns:a16="http://schemas.microsoft.com/office/drawing/2014/main" id="{DA5D976B-AD3F-02E7-36A5-C92F55DBDD9F}"/>
              </a:ext>
            </a:extLst>
          </p:cNvPr>
          <p:cNvPicPr>
            <a:picLocks noChangeAspect="1"/>
          </p:cNvPicPr>
          <p:nvPr/>
        </p:nvPicPr>
        <p:blipFill>
          <a:blip r:embed="rId3"/>
          <a:srcRect l="15459" r="22009" b="-2"/>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7" name="Picture 6" descr="A screenshot of a computer&#10;&#10;AI-generated content may be incorrect.">
            <a:extLst>
              <a:ext uri="{FF2B5EF4-FFF2-40B4-BE49-F238E27FC236}">
                <a16:creationId xmlns:a16="http://schemas.microsoft.com/office/drawing/2014/main" id="{64D3C9FF-0553-9253-D876-72EB6277F4C4}"/>
              </a:ext>
            </a:extLst>
          </p:cNvPr>
          <p:cNvPicPr>
            <a:picLocks noChangeAspect="1"/>
          </p:cNvPicPr>
          <p:nvPr/>
        </p:nvPicPr>
        <p:blipFill>
          <a:blip r:embed="rId4"/>
          <a:srcRect l="5278" r="14653" b="-1"/>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427534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CE56A029-D803-47A2-B79C-4527891BE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1D96995-5226-4718-9475-B918D16C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63" y="1467136"/>
            <a:ext cx="4429266" cy="5404512"/>
          </a:xfrm>
          <a:custGeom>
            <a:avLst/>
            <a:gdLst>
              <a:gd name="connsiteX0" fmla="*/ 824338 w 4383631"/>
              <a:gd name="connsiteY0" fmla="*/ 881 h 5404513"/>
              <a:gd name="connsiteX1" fmla="*/ 988232 w 4383631"/>
              <a:gd name="connsiteY1" fmla="*/ 1512 h 5404513"/>
              <a:gd name="connsiteX2" fmla="*/ 2378019 w 4383631"/>
              <a:gd name="connsiteY2" fmla="*/ 394359 h 5404513"/>
              <a:gd name="connsiteX3" fmla="*/ 4005393 w 4383631"/>
              <a:gd name="connsiteY3" fmla="*/ 5010381 h 5404513"/>
              <a:gd name="connsiteX4" fmla="*/ 3668913 w 4383631"/>
              <a:gd name="connsiteY4" fmla="*/ 5403338 h 5404513"/>
              <a:gd name="connsiteX5" fmla="*/ 3667357 w 4383631"/>
              <a:gd name="connsiteY5" fmla="*/ 5404513 h 5404513"/>
              <a:gd name="connsiteX6" fmla="*/ 0 w 4383631"/>
              <a:gd name="connsiteY6" fmla="*/ 5404513 h 5404513"/>
              <a:gd name="connsiteX7" fmla="*/ 0 w 4383631"/>
              <a:gd name="connsiteY7" fmla="*/ 143051 h 5404513"/>
              <a:gd name="connsiteX8" fmla="*/ 193256 w 4383631"/>
              <a:gd name="connsiteY8" fmla="*/ 87176 h 5404513"/>
              <a:gd name="connsiteX9" fmla="*/ 824338 w 4383631"/>
              <a:gd name="connsiteY9" fmla="*/ 881 h 540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83631" h="5404513">
                <a:moveTo>
                  <a:pt x="824338" y="881"/>
                </a:moveTo>
                <a:cubicBezTo>
                  <a:pt x="878770" y="-471"/>
                  <a:pt x="933413" y="-270"/>
                  <a:pt x="988232" y="1512"/>
                </a:cubicBezTo>
                <a:cubicBezTo>
                  <a:pt x="1445852" y="16389"/>
                  <a:pt x="1915763" y="141496"/>
                  <a:pt x="2378019" y="394359"/>
                </a:cubicBezTo>
                <a:cubicBezTo>
                  <a:pt x="4031265" y="1298718"/>
                  <a:pt x="4945843" y="3467048"/>
                  <a:pt x="4005393" y="5010381"/>
                </a:cubicBezTo>
                <a:cubicBezTo>
                  <a:pt x="3906203" y="5173158"/>
                  <a:pt x="3793241" y="5299621"/>
                  <a:pt x="3668913" y="5403338"/>
                </a:cubicBezTo>
                <a:lnTo>
                  <a:pt x="3667357" y="5404513"/>
                </a:lnTo>
                <a:lnTo>
                  <a:pt x="0" y="5404513"/>
                </a:lnTo>
                <a:lnTo>
                  <a:pt x="0" y="143051"/>
                </a:lnTo>
                <a:lnTo>
                  <a:pt x="193256" y="87176"/>
                </a:lnTo>
                <a:cubicBezTo>
                  <a:pt x="398954" y="35580"/>
                  <a:pt x="610013" y="6202"/>
                  <a:pt x="824338" y="881"/>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5" descr="A person and person looking at a computer screen&#10;&#10;AI-generated content may be incorrect.">
            <a:extLst>
              <a:ext uri="{FF2B5EF4-FFF2-40B4-BE49-F238E27FC236}">
                <a16:creationId xmlns:a16="http://schemas.microsoft.com/office/drawing/2014/main" id="{D99D5AB6-FB4E-8EBC-0939-63FF2ADF7789}"/>
              </a:ext>
            </a:extLst>
          </p:cNvPr>
          <p:cNvPicPr>
            <a:picLocks noChangeAspect="1"/>
          </p:cNvPicPr>
          <p:nvPr/>
        </p:nvPicPr>
        <p:blipFill>
          <a:blip r:embed="rId2"/>
          <a:srcRect l="31927" r="19311" b="1"/>
          <a:stretch>
            <a:fillRect/>
          </a:stretch>
        </p:blipFill>
        <p:spPr>
          <a:xfrm>
            <a:off x="-5" y="1676465"/>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sp>
        <p:nvSpPr>
          <p:cNvPr id="56" name="Freeform: Shape 55">
            <a:extLst>
              <a:ext uri="{FF2B5EF4-FFF2-40B4-BE49-F238E27FC236}">
                <a16:creationId xmlns:a16="http://schemas.microsoft.com/office/drawing/2014/main" id="{3D7B82C1-B831-4DDE-BDF4-2C767EB49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6470"/>
            <a:ext cx="4211054" cy="5181530"/>
          </a:xfrm>
          <a:custGeom>
            <a:avLst/>
            <a:gdLst>
              <a:gd name="connsiteX0" fmla="*/ 1165310 w 4211054"/>
              <a:gd name="connsiteY0" fmla="*/ 990 h 5181530"/>
              <a:gd name="connsiteX1" fmla="*/ 2418078 w 4211054"/>
              <a:gd name="connsiteY1" fmla="*/ 367333 h 5181530"/>
              <a:gd name="connsiteX2" fmla="*/ 3861693 w 4211054"/>
              <a:gd name="connsiteY2" fmla="*/ 4749397 h 5181530"/>
              <a:gd name="connsiteX3" fmla="*/ 3592887 w 4211054"/>
              <a:gd name="connsiteY3" fmla="*/ 5091022 h 5181530"/>
              <a:gd name="connsiteX4" fmla="*/ 3483152 w 4211054"/>
              <a:gd name="connsiteY4" fmla="*/ 5181530 h 5181530"/>
              <a:gd name="connsiteX5" fmla="*/ 0 w 4211054"/>
              <a:gd name="connsiteY5" fmla="*/ 5181530 h 5181530"/>
              <a:gd name="connsiteX6" fmla="*/ 0 w 4211054"/>
              <a:gd name="connsiteY6" fmla="*/ 5181528 h 5181530"/>
              <a:gd name="connsiteX7" fmla="*/ 2981677 w 4211054"/>
              <a:gd name="connsiteY7" fmla="*/ 5181528 h 5181530"/>
              <a:gd name="connsiteX8" fmla="*/ 3028606 w 4211054"/>
              <a:gd name="connsiteY8" fmla="*/ 5160626 h 5181530"/>
              <a:gd name="connsiteX9" fmla="*/ 3747110 w 4211054"/>
              <a:gd name="connsiteY9" fmla="*/ 4553549 h 5181530"/>
              <a:gd name="connsiteX10" fmla="*/ 2353269 w 4211054"/>
              <a:gd name="connsiteY10" fmla="*/ 527791 h 5181530"/>
              <a:gd name="connsiteX11" fmla="*/ 1162923 w 4211054"/>
              <a:gd name="connsiteY11" fmla="*/ 185179 h 5181530"/>
              <a:gd name="connsiteX12" fmla="*/ 80119 w 4211054"/>
              <a:gd name="connsiteY12" fmla="*/ 399295 h 5181530"/>
              <a:gd name="connsiteX13" fmla="*/ 0 w 4211054"/>
              <a:gd name="connsiteY13" fmla="*/ 438059 h 5181530"/>
              <a:gd name="connsiteX14" fmla="*/ 0 w 4211054"/>
              <a:gd name="connsiteY14" fmla="*/ 251609 h 5181530"/>
              <a:gd name="connsiteX15" fmla="*/ 158783 w 4211054"/>
              <a:gd name="connsiteY15" fmla="*/ 182603 h 5181530"/>
              <a:gd name="connsiteX16" fmla="*/ 1165310 w 4211054"/>
              <a:gd name="connsiteY16" fmla="*/ 990 h 518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2" y="5181530"/>
                </a:lnTo>
                <a:lnTo>
                  <a:pt x="0" y="5181530"/>
                </a:lnTo>
                <a:lnTo>
                  <a:pt x="0" y="5181528"/>
                </a:lnTo>
                <a:lnTo>
                  <a:pt x="2981677" y="5181528"/>
                </a:lnTo>
                <a:lnTo>
                  <a:pt x="3028606" y="5160626"/>
                </a:lnTo>
                <a:cubicBezTo>
                  <a:pt x="3311277" y="5028098"/>
                  <a:pt x="3558318" y="4869020"/>
                  <a:pt x="3747110" y="4553549"/>
                </a:cubicBezTo>
                <a:cubicBezTo>
                  <a:pt x="4552598" y="3207566"/>
                  <a:pt x="3769268" y="1316508"/>
                  <a:pt x="2353269" y="527791"/>
                </a:cubicBezTo>
                <a:cubicBezTo>
                  <a:pt x="1957349" y="307263"/>
                  <a:pt x="1554872" y="198154"/>
                  <a:pt x="1162923" y="185179"/>
                </a:cubicBezTo>
                <a:cubicBezTo>
                  <a:pt x="787306" y="172747"/>
                  <a:pt x="421359" y="248602"/>
                  <a:pt x="80119" y="399295"/>
                </a:cubicBezTo>
                <a:lnTo>
                  <a:pt x="0" y="438059"/>
                </a:lnTo>
                <a:lnTo>
                  <a:pt x="0" y="251609"/>
                </a:lnTo>
                <a:lnTo>
                  <a:pt x="158783" y="182603"/>
                </a:lnTo>
                <a:cubicBezTo>
                  <a:pt x="479801" y="54981"/>
                  <a:pt x="818871" y="-8854"/>
                  <a:pt x="1165310" y="99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22EB6291-5B14-4134-B234-BE224349E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9458" y="-13648"/>
            <a:ext cx="4289727"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97A57860-4E75-47A2-A2FB-36FAA8979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1951" y="-11953"/>
            <a:ext cx="4152001" cy="3562347"/>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ADD0497-2E8C-DA9F-B63D-EBD665BFE93B}"/>
              </a:ext>
            </a:extLst>
          </p:cNvPr>
          <p:cNvSpPr>
            <a:spLocks noGrp="1"/>
          </p:cNvSpPr>
          <p:nvPr>
            <p:ph type="title"/>
          </p:nvPr>
        </p:nvSpPr>
        <p:spPr>
          <a:xfrm>
            <a:off x="3694492" y="2625813"/>
            <a:ext cx="5729985" cy="1038979"/>
          </a:xfrm>
        </p:spPr>
        <p:txBody>
          <a:bodyPr vert="horz" lIns="91440" tIns="45720" rIns="91440" bIns="45720" rtlCol="0" anchor="b">
            <a:normAutofit/>
          </a:bodyPr>
          <a:lstStyle/>
          <a:p>
            <a:r>
              <a:rPr lang="en-US" sz="3300" b="1" kern="1200">
                <a:latin typeface="+mj-lt"/>
                <a:ea typeface="+mj-ea"/>
                <a:cs typeface="+mj-cs"/>
              </a:rPr>
              <a:t>Microsoft 365 communication or collaboration tool</a:t>
            </a:r>
          </a:p>
        </p:txBody>
      </p:sp>
      <p:pic>
        <p:nvPicPr>
          <p:cNvPr id="17" name="Picture 16" descr="A computer screen with people and text&#10;&#10;AI-generated content may be incorrect.">
            <a:extLst>
              <a:ext uri="{FF2B5EF4-FFF2-40B4-BE49-F238E27FC236}">
                <a16:creationId xmlns:a16="http://schemas.microsoft.com/office/drawing/2014/main" id="{7B10FFA9-2A43-B3F4-487A-E0C3D4BA9554}"/>
              </a:ext>
            </a:extLst>
          </p:cNvPr>
          <p:cNvPicPr>
            <a:picLocks noChangeAspect="1"/>
          </p:cNvPicPr>
          <p:nvPr/>
        </p:nvPicPr>
        <p:blipFill>
          <a:blip r:embed="rId3"/>
          <a:srcRect l="1685" r="6947" b="2"/>
          <a:stretch>
            <a:fillRect/>
          </a:stretch>
        </p:blipFill>
        <p:spPr>
          <a:xfrm>
            <a:off x="3332189" y="1"/>
            <a:ext cx="3997527" cy="2646947"/>
          </a:xfrm>
          <a:custGeom>
            <a:avLst/>
            <a:gdLst/>
            <a:ahLst/>
            <a:cxnLst/>
            <a:rect l="l" t="t" r="r" b="b"/>
            <a:pathLst>
              <a:path w="3997527" h="2646947">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1" y="2646947"/>
                </a:cubicBezTo>
                <a:cubicBezTo>
                  <a:pt x="1310863" y="2646947"/>
                  <a:pt x="873195" y="2394813"/>
                  <a:pt x="465463" y="1803828"/>
                </a:cubicBezTo>
                <a:cubicBezTo>
                  <a:pt x="412107" y="1726474"/>
                  <a:pt x="359949" y="1656124"/>
                  <a:pt x="309509" y="1588134"/>
                </a:cubicBezTo>
                <a:cubicBezTo>
                  <a:pt x="100453" y="1306222"/>
                  <a:pt x="0" y="1159615"/>
                  <a:pt x="0" y="908578"/>
                </a:cubicBezTo>
                <a:cubicBezTo>
                  <a:pt x="0" y="659312"/>
                  <a:pt x="62965" y="413080"/>
                  <a:pt x="187010" y="176721"/>
                </a:cubicBezTo>
                <a:cubicBezTo>
                  <a:pt x="217356" y="118918"/>
                  <a:pt x="250961" y="62336"/>
                  <a:pt x="287751" y="7075"/>
                </a:cubicBezTo>
                <a:close/>
              </a:path>
            </a:pathLst>
          </a:custGeom>
        </p:spPr>
      </p:pic>
      <p:sp>
        <p:nvSpPr>
          <p:cNvPr id="62" name="Freeform: Shape 61">
            <a:extLst>
              <a:ext uri="{FF2B5EF4-FFF2-40B4-BE49-F238E27FC236}">
                <a16:creationId xmlns:a16="http://schemas.microsoft.com/office/drawing/2014/main" id="{FADADC7F-B4F8-4013-B67D-463D600E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2189" y="1"/>
            <a:ext cx="3997527" cy="2646947"/>
          </a:xfrm>
          <a:custGeom>
            <a:avLst/>
            <a:gdLst>
              <a:gd name="connsiteX0" fmla="*/ 478501 w 3997527"/>
              <a:gd name="connsiteY0" fmla="*/ 2 h 2646947"/>
              <a:gd name="connsiteX1" fmla="*/ 382993 w 3997527"/>
              <a:gd name="connsiteY1" fmla="*/ 123929 h 2646947"/>
              <a:gd name="connsiteX2" fmla="*/ 290041 w 3997527"/>
              <a:gd name="connsiteY2" fmla="*/ 274421 h 2646947"/>
              <a:gd name="connsiteX3" fmla="*/ 117491 w 3997527"/>
              <a:gd name="connsiteY3" fmla="*/ 923641 h 2646947"/>
              <a:gd name="connsiteX4" fmla="*/ 403069 w 3997527"/>
              <a:gd name="connsiteY4" fmla="*/ 1526467 h 2646947"/>
              <a:gd name="connsiteX5" fmla="*/ 546966 w 3997527"/>
              <a:gd name="connsiteY5" fmla="*/ 1717806 h 2646947"/>
              <a:gd name="connsiteX6" fmla="*/ 1897207 w 3997527"/>
              <a:gd name="connsiteY6" fmla="*/ 2465727 h 2646947"/>
              <a:gd name="connsiteX7" fmla="*/ 2922217 w 3997527"/>
              <a:gd name="connsiteY7" fmla="*/ 2005601 h 2646947"/>
              <a:gd name="connsiteX8" fmla="*/ 3046959 w 3997527"/>
              <a:gd name="connsiteY8" fmla="*/ 1914233 h 2646947"/>
              <a:gd name="connsiteX9" fmla="*/ 3614314 w 3997527"/>
              <a:gd name="connsiteY9" fmla="*/ 1436596 h 2646947"/>
              <a:gd name="connsiteX10" fmla="*/ 3805939 w 3997527"/>
              <a:gd name="connsiteY10" fmla="*/ 923641 h 2646947"/>
              <a:gd name="connsiteX11" fmla="*/ 3633781 w 3997527"/>
              <a:gd name="connsiteY11" fmla="*/ 75714 h 2646947"/>
              <a:gd name="connsiteX12" fmla="*/ 3595267 w 3997527"/>
              <a:gd name="connsiteY12" fmla="*/ 2 h 2646947"/>
              <a:gd name="connsiteX13" fmla="*/ 292993 w 3997527"/>
              <a:gd name="connsiteY13" fmla="*/ 0 h 2646947"/>
              <a:gd name="connsiteX14" fmla="*/ 3828920 w 3997527"/>
              <a:gd name="connsiteY14" fmla="*/ 0 h 2646947"/>
              <a:gd name="connsiteX15" fmla="*/ 3877162 w 3997527"/>
              <a:gd name="connsiteY15" fmla="*/ 126877 h 2646947"/>
              <a:gd name="connsiteX16" fmla="*/ 3997527 w 3997527"/>
              <a:gd name="connsiteY16" fmla="*/ 908578 h 2646947"/>
              <a:gd name="connsiteX17" fmla="*/ 3789844 w 3997527"/>
              <a:gd name="connsiteY17" fmla="*/ 1486825 h 2646947"/>
              <a:gd name="connsiteX18" fmla="*/ 3174946 w 3997527"/>
              <a:gd name="connsiteY18" fmla="*/ 2025257 h 2646947"/>
              <a:gd name="connsiteX19" fmla="*/ 3039752 w 3997527"/>
              <a:gd name="connsiteY19" fmla="*/ 2128254 h 2646947"/>
              <a:gd name="connsiteX20" fmla="*/ 1928850 w 3997527"/>
              <a:gd name="connsiteY20" fmla="*/ 2646947 h 2646947"/>
              <a:gd name="connsiteX21" fmla="*/ 465463 w 3997527"/>
              <a:gd name="connsiteY21" fmla="*/ 1803828 h 2646947"/>
              <a:gd name="connsiteX22" fmla="*/ 309508 w 3997527"/>
              <a:gd name="connsiteY22" fmla="*/ 1588134 h 2646947"/>
              <a:gd name="connsiteX23" fmla="*/ 0 w 3997527"/>
              <a:gd name="connsiteY23" fmla="*/ 908578 h 2646947"/>
              <a:gd name="connsiteX24" fmla="*/ 187010 w 3997527"/>
              <a:gd name="connsiteY24" fmla="*/ 176721 h 2646947"/>
              <a:gd name="connsiteX25" fmla="*/ 287750 w 3997527"/>
              <a:gd name="connsiteY25" fmla="*/ 7075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7527" h="2646947">
                <a:moveTo>
                  <a:pt x="478501" y="2"/>
                </a:moveTo>
                <a:lnTo>
                  <a:pt x="382993" y="123929"/>
                </a:lnTo>
                <a:cubicBezTo>
                  <a:pt x="349048" y="172951"/>
                  <a:pt x="318041" y="223144"/>
                  <a:pt x="290041" y="274421"/>
                </a:cubicBezTo>
                <a:cubicBezTo>
                  <a:pt x="175588" y="484093"/>
                  <a:pt x="117491" y="702521"/>
                  <a:pt x="117491" y="923641"/>
                </a:cubicBezTo>
                <a:cubicBezTo>
                  <a:pt x="117491" y="1146334"/>
                  <a:pt x="210177" y="1276386"/>
                  <a:pt x="403069" y="1526467"/>
                </a:cubicBezTo>
                <a:cubicBezTo>
                  <a:pt x="449609" y="1586781"/>
                  <a:pt x="497735" y="1649187"/>
                  <a:pt x="546966" y="1717806"/>
                </a:cubicBezTo>
                <a:cubicBezTo>
                  <a:pt x="923173" y="2242063"/>
                  <a:pt x="1327000" y="2465727"/>
                  <a:pt x="1897207" y="2465727"/>
                </a:cubicBezTo>
                <a:cubicBezTo>
                  <a:pt x="2271434" y="2465727"/>
                  <a:pt x="2546010" y="2283518"/>
                  <a:pt x="2922217" y="2005601"/>
                </a:cubicBezTo>
                <a:cubicBezTo>
                  <a:pt x="2964245" y="1974547"/>
                  <a:pt x="3006275" y="1943867"/>
                  <a:pt x="3046959" y="1914233"/>
                </a:cubicBezTo>
                <a:cubicBezTo>
                  <a:pt x="3267474" y="1753426"/>
                  <a:pt x="3475721" y="1601521"/>
                  <a:pt x="3614314" y="1436596"/>
                </a:cubicBezTo>
                <a:cubicBezTo>
                  <a:pt x="3746813" y="1278931"/>
                  <a:pt x="3805939" y="1120743"/>
                  <a:pt x="3805939" y="923641"/>
                </a:cubicBezTo>
                <a:cubicBezTo>
                  <a:pt x="3805939" y="614875"/>
                  <a:pt x="3746267" y="325578"/>
                  <a:pt x="3633781" y="75714"/>
                </a:cubicBezTo>
                <a:lnTo>
                  <a:pt x="3595267" y="2"/>
                </a:lnTo>
                <a:close/>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0" y="2646947"/>
                </a:cubicBezTo>
                <a:cubicBezTo>
                  <a:pt x="1310863" y="2646947"/>
                  <a:pt x="873195" y="2394813"/>
                  <a:pt x="465463" y="1803828"/>
                </a:cubicBezTo>
                <a:cubicBezTo>
                  <a:pt x="412107" y="1726474"/>
                  <a:pt x="359949" y="1656124"/>
                  <a:pt x="309508" y="1588134"/>
                </a:cubicBezTo>
                <a:cubicBezTo>
                  <a:pt x="100453" y="1306222"/>
                  <a:pt x="0" y="1159615"/>
                  <a:pt x="0" y="908578"/>
                </a:cubicBezTo>
                <a:cubicBezTo>
                  <a:pt x="0" y="659312"/>
                  <a:pt x="62965" y="413080"/>
                  <a:pt x="187010" y="176721"/>
                </a:cubicBezTo>
                <a:cubicBezTo>
                  <a:pt x="217356" y="118918"/>
                  <a:pt x="250961" y="62336"/>
                  <a:pt x="287750" y="707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1" name="Picture 20" descr="A computer screen with icons&#10;&#10;AI-generated content may be incorrect.">
            <a:extLst>
              <a:ext uri="{FF2B5EF4-FFF2-40B4-BE49-F238E27FC236}">
                <a16:creationId xmlns:a16="http://schemas.microsoft.com/office/drawing/2014/main" id="{9B3F6EB0-34EF-7701-5143-AC8C0BF0C959}"/>
              </a:ext>
            </a:extLst>
          </p:cNvPr>
          <p:cNvPicPr>
            <a:picLocks noChangeAspect="1"/>
          </p:cNvPicPr>
          <p:nvPr/>
        </p:nvPicPr>
        <p:blipFill>
          <a:blip r:embed="rId4"/>
          <a:srcRect l="264" r="6065" b="-4"/>
          <a:stretch>
            <a:fillRect/>
          </a:stretch>
        </p:blipFill>
        <p:spPr>
          <a:xfrm>
            <a:off x="8253666" y="2"/>
            <a:ext cx="3938337" cy="3321595"/>
          </a:xfrm>
          <a:custGeom>
            <a:avLst/>
            <a:gdLst/>
            <a:ahLst/>
            <a:cxnLst/>
            <a:rect l="l" t="t" r="r" b="b"/>
            <a:pathLst>
              <a:path w="3938337" h="3321595">
                <a:moveTo>
                  <a:pt x="412520" y="0"/>
                </a:moveTo>
                <a:lnTo>
                  <a:pt x="3217629" y="0"/>
                </a:lnTo>
                <a:lnTo>
                  <a:pt x="3871410" y="0"/>
                </a:lnTo>
                <a:lnTo>
                  <a:pt x="3938337" y="0"/>
                </a:lnTo>
                <a:lnTo>
                  <a:pt x="3938337" y="59511"/>
                </a:lnTo>
                <a:lnTo>
                  <a:pt x="3938337" y="699247"/>
                </a:lnTo>
                <a:lnTo>
                  <a:pt x="3938337" y="2518435"/>
                </a:lnTo>
                <a:lnTo>
                  <a:pt x="3856842" y="2618704"/>
                </a:lnTo>
                <a:cubicBezTo>
                  <a:pt x="3439614" y="3108658"/>
                  <a:pt x="2979779" y="3321595"/>
                  <a:pt x="2362292" y="3321595"/>
                </a:cubicBezTo>
                <a:cubicBezTo>
                  <a:pt x="1899140" y="3321595"/>
                  <a:pt x="1559319" y="3095023"/>
                  <a:pt x="1093716" y="2749441"/>
                </a:cubicBezTo>
                <a:cubicBezTo>
                  <a:pt x="1041701" y="2710827"/>
                  <a:pt x="989684" y="2672676"/>
                  <a:pt x="939333" y="2635829"/>
                </a:cubicBezTo>
                <a:cubicBezTo>
                  <a:pt x="666418" y="2435869"/>
                  <a:pt x="408686" y="2246981"/>
                  <a:pt x="237160" y="2041901"/>
                </a:cubicBezTo>
                <a:cubicBezTo>
                  <a:pt x="73176" y="1845849"/>
                  <a:pt x="0" y="1649145"/>
                  <a:pt x="0" y="1404055"/>
                </a:cubicBezTo>
                <a:cubicBezTo>
                  <a:pt x="0" y="866538"/>
                  <a:pt x="144750" y="376466"/>
                  <a:pt x="410955" y="1974"/>
                </a:cubicBezTo>
                <a:close/>
              </a:path>
            </a:pathLst>
          </a:custGeom>
        </p:spPr>
      </p:pic>
      <p:sp>
        <p:nvSpPr>
          <p:cNvPr id="64" name="Freeform: Shape 63">
            <a:extLst>
              <a:ext uri="{FF2B5EF4-FFF2-40B4-BE49-F238E27FC236}">
                <a16:creationId xmlns:a16="http://schemas.microsoft.com/office/drawing/2014/main" id="{3A8657D3-FF5C-4E4D-BF2D-FA413B67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1166365 w 3938337"/>
              <a:gd name="connsiteY0" fmla="*/ 0 h 3321595"/>
              <a:gd name="connsiteX1" fmla="*/ 107576 w 3938337"/>
              <a:gd name="connsiteY1" fmla="*/ 0 h 3321595"/>
              <a:gd name="connsiteX2" fmla="*/ 66927 w 3938337"/>
              <a:gd name="connsiteY2" fmla="*/ 0 h 3321595"/>
              <a:gd name="connsiteX3" fmla="*/ 0 w 3938337"/>
              <a:gd name="connsiteY3" fmla="*/ 0 h 3321595"/>
              <a:gd name="connsiteX4" fmla="*/ 0 w 3938337"/>
              <a:gd name="connsiteY4" fmla="*/ 59511 h 3321595"/>
              <a:gd name="connsiteX5" fmla="*/ 0 w 3938337"/>
              <a:gd name="connsiteY5" fmla="*/ 155390 h 3321595"/>
              <a:gd name="connsiteX6" fmla="*/ 0 w 3938337"/>
              <a:gd name="connsiteY6" fmla="*/ 901114 h 3321595"/>
              <a:gd name="connsiteX7" fmla="*/ 4 w 3938337"/>
              <a:gd name="connsiteY7" fmla="*/ 901114 h 3321595"/>
              <a:gd name="connsiteX8" fmla="*/ 4 w 3938337"/>
              <a:gd name="connsiteY8" fmla="*/ 471771 h 3321595"/>
              <a:gd name="connsiteX9" fmla="*/ 50187 w 3938337"/>
              <a:gd name="connsiteY9" fmla="*/ 407556 h 3321595"/>
              <a:gd name="connsiteX10" fmla="*/ 352921 w 3938337"/>
              <a:gd name="connsiteY10" fmla="*/ 118259 h 3321595"/>
              <a:gd name="connsiteX11" fmla="*/ 514890 w 3938337"/>
              <a:gd name="connsiteY11" fmla="*/ 2 h 3321595"/>
              <a:gd name="connsiteX12" fmla="*/ 1166365 w 3938337"/>
              <a:gd name="connsiteY12" fmla="*/ 2 h 3321595"/>
              <a:gd name="connsiteX13" fmla="*/ 3525817 w 3938337"/>
              <a:gd name="connsiteY13" fmla="*/ 0 h 3321595"/>
              <a:gd name="connsiteX14" fmla="*/ 3384145 w 3938337"/>
              <a:gd name="connsiteY14" fmla="*/ 0 h 3321595"/>
              <a:gd name="connsiteX15" fmla="*/ 3385646 w 3938337"/>
              <a:gd name="connsiteY15" fmla="*/ 1904 h 3321595"/>
              <a:gd name="connsiteX16" fmla="*/ 3780089 w 3938337"/>
              <a:gd name="connsiteY16" fmla="*/ 1354125 h 3321595"/>
              <a:gd name="connsiteX17" fmla="*/ 3552458 w 3938337"/>
              <a:gd name="connsiteY17" fmla="*/ 1969288 h 3321595"/>
              <a:gd name="connsiteX18" fmla="*/ 3414534 w 3938337"/>
              <a:gd name="connsiteY18" fmla="*/ 2115111 h 3321595"/>
              <a:gd name="connsiteX19" fmla="*/ 3395732 w 3938337"/>
              <a:gd name="connsiteY19" fmla="*/ 2131585 h 3321595"/>
              <a:gd name="connsiteX20" fmla="*/ 3390273 w 3938337"/>
              <a:gd name="connsiteY20" fmla="*/ 2137223 h 3321595"/>
              <a:gd name="connsiteX21" fmla="*/ 3348116 w 3938337"/>
              <a:gd name="connsiteY21" fmla="*/ 2173305 h 3321595"/>
              <a:gd name="connsiteX22" fmla="*/ 3251972 w 3938337"/>
              <a:gd name="connsiteY22" fmla="*/ 2257543 h 3321595"/>
              <a:gd name="connsiteX23" fmla="*/ 2878500 w 3938337"/>
              <a:gd name="connsiteY23" fmla="*/ 2542096 h 3321595"/>
              <a:gd name="connsiteX24" fmla="*/ 2730320 w 3938337"/>
              <a:gd name="connsiteY24" fmla="*/ 2651667 h 3321595"/>
              <a:gd name="connsiteX25" fmla="*/ 1512716 w 3938337"/>
              <a:gd name="connsiteY25" fmla="*/ 3203474 h 3321595"/>
              <a:gd name="connsiteX26" fmla="*/ 78219 w 3938337"/>
              <a:gd name="connsiteY26" fmla="*/ 2525579 h 3321595"/>
              <a:gd name="connsiteX27" fmla="*/ 0 w 3938337"/>
              <a:gd name="connsiteY27" fmla="*/ 2428877 h 3321595"/>
              <a:gd name="connsiteX28" fmla="*/ 0 w 3938337"/>
              <a:gd name="connsiteY28" fmla="*/ 2518435 h 3321595"/>
              <a:gd name="connsiteX29" fmla="*/ 81495 w 3938337"/>
              <a:gd name="connsiteY29" fmla="*/ 2618704 h 3321595"/>
              <a:gd name="connsiteX30" fmla="*/ 1576046 w 3938337"/>
              <a:gd name="connsiteY30" fmla="*/ 3321595 h 3321595"/>
              <a:gd name="connsiteX31" fmla="*/ 2844621 w 3938337"/>
              <a:gd name="connsiteY31" fmla="*/ 2749441 h 3321595"/>
              <a:gd name="connsiteX32" fmla="*/ 2999005 w 3938337"/>
              <a:gd name="connsiteY32" fmla="*/ 2635829 h 3321595"/>
              <a:gd name="connsiteX33" fmla="*/ 3701177 w 3938337"/>
              <a:gd name="connsiteY33" fmla="*/ 2041901 h 3321595"/>
              <a:gd name="connsiteX34" fmla="*/ 3938337 w 3938337"/>
              <a:gd name="connsiteY34" fmla="*/ 1404055 h 3321595"/>
              <a:gd name="connsiteX35" fmla="*/ 3527383 w 3938337"/>
              <a:gd name="connsiteY35"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38337" h="3321595">
                <a:moveTo>
                  <a:pt x="1166365" y="0"/>
                </a:moveTo>
                <a:lnTo>
                  <a:pt x="107576" y="0"/>
                </a:lnTo>
                <a:lnTo>
                  <a:pt x="66927" y="0"/>
                </a:lnTo>
                <a:lnTo>
                  <a:pt x="0" y="0"/>
                </a:lnTo>
                <a:lnTo>
                  <a:pt x="0" y="59511"/>
                </a:lnTo>
                <a:lnTo>
                  <a:pt x="0" y="155390"/>
                </a:lnTo>
                <a:lnTo>
                  <a:pt x="0" y="901114"/>
                </a:lnTo>
                <a:lnTo>
                  <a:pt x="4" y="901114"/>
                </a:lnTo>
                <a:lnTo>
                  <a:pt x="4" y="471771"/>
                </a:lnTo>
                <a:lnTo>
                  <a:pt x="50187" y="407556"/>
                </a:lnTo>
                <a:cubicBezTo>
                  <a:pt x="138559" y="305382"/>
                  <a:pt x="239680" y="208703"/>
                  <a:pt x="352921" y="118259"/>
                </a:cubicBezTo>
                <a:lnTo>
                  <a:pt x="514890" y="2"/>
                </a:lnTo>
                <a:lnTo>
                  <a:pt x="1166365" y="2"/>
                </a:lnTo>
                <a:close/>
                <a:moveTo>
                  <a:pt x="3525817" y="0"/>
                </a:moveTo>
                <a:lnTo>
                  <a:pt x="3384145" y="0"/>
                </a:lnTo>
                <a:lnTo>
                  <a:pt x="3385646" y="1904"/>
                </a:lnTo>
                <a:cubicBezTo>
                  <a:pt x="3641155" y="363079"/>
                  <a:pt x="3780089" y="835723"/>
                  <a:pt x="3780089" y="1354125"/>
                </a:cubicBezTo>
                <a:cubicBezTo>
                  <a:pt x="3780089" y="1590500"/>
                  <a:pt x="3709854" y="1780209"/>
                  <a:pt x="3552458" y="1969288"/>
                </a:cubicBezTo>
                <a:cubicBezTo>
                  <a:pt x="3511300" y="2018735"/>
                  <a:pt x="3464970" y="2067206"/>
                  <a:pt x="3414534" y="2115111"/>
                </a:cubicBezTo>
                <a:lnTo>
                  <a:pt x="3395732" y="2131585"/>
                </a:lnTo>
                <a:lnTo>
                  <a:pt x="3390273" y="2137223"/>
                </a:lnTo>
                <a:lnTo>
                  <a:pt x="3348116" y="2173305"/>
                </a:lnTo>
                <a:lnTo>
                  <a:pt x="3251972" y="2257543"/>
                </a:lnTo>
                <a:cubicBezTo>
                  <a:pt x="3136805" y="2351916"/>
                  <a:pt x="3009474" y="2445671"/>
                  <a:pt x="2878500" y="2542096"/>
                </a:cubicBezTo>
                <a:cubicBezTo>
                  <a:pt x="2830172" y="2577632"/>
                  <a:pt x="2780245" y="2614426"/>
                  <a:pt x="2730320" y="2651667"/>
                </a:cubicBezTo>
                <a:cubicBezTo>
                  <a:pt x="2283426" y="2984960"/>
                  <a:pt x="1957258" y="3203474"/>
                  <a:pt x="1512716" y="3203474"/>
                </a:cubicBezTo>
                <a:cubicBezTo>
                  <a:pt x="920041" y="3203474"/>
                  <a:pt x="478682" y="2998110"/>
                  <a:pt x="78219" y="2525579"/>
                </a:cubicBezTo>
                <a:lnTo>
                  <a:pt x="0" y="2428877"/>
                </a:lnTo>
                <a:lnTo>
                  <a:pt x="0" y="2518435"/>
                </a:lnTo>
                <a:lnTo>
                  <a:pt x="81495" y="2618704"/>
                </a:lnTo>
                <a:cubicBezTo>
                  <a:pt x="498723" y="3108658"/>
                  <a:pt x="958559" y="3321595"/>
                  <a:pt x="1576046" y="3321595"/>
                </a:cubicBezTo>
                <a:cubicBezTo>
                  <a:pt x="2039197" y="3321595"/>
                  <a:pt x="2379018" y="3095023"/>
                  <a:pt x="2844621" y="2749441"/>
                </a:cubicBezTo>
                <a:cubicBezTo>
                  <a:pt x="2896636" y="2710827"/>
                  <a:pt x="2948653" y="2672676"/>
                  <a:pt x="2999005" y="2635829"/>
                </a:cubicBezTo>
                <a:cubicBezTo>
                  <a:pt x="3271919" y="2435869"/>
                  <a:pt x="3529651" y="2246981"/>
                  <a:pt x="3701177" y="2041901"/>
                </a:cubicBezTo>
                <a:cubicBezTo>
                  <a:pt x="3865161" y="1845849"/>
                  <a:pt x="3938337" y="1649145"/>
                  <a:pt x="3938337" y="1404055"/>
                </a:cubicBezTo>
                <a:cubicBezTo>
                  <a:pt x="3938337" y="866538"/>
                  <a:pt x="3793587" y="376466"/>
                  <a:pt x="352738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D345620-706B-27B5-7C7D-9065247AABCF}"/>
              </a:ext>
            </a:extLst>
          </p:cNvPr>
          <p:cNvSpPr>
            <a:spLocks noGrp="1"/>
          </p:cNvSpPr>
          <p:nvPr>
            <p:ph idx="1"/>
          </p:nvPr>
        </p:nvSpPr>
        <p:spPr>
          <a:xfrm>
            <a:off x="4584192" y="3822500"/>
            <a:ext cx="7396141" cy="2870908"/>
          </a:xfrm>
        </p:spPr>
        <p:txBody>
          <a:bodyPr vert="horz" lIns="91440" tIns="45720" rIns="91440" bIns="45720" rtlCol="0">
            <a:normAutofit/>
          </a:bodyPr>
          <a:lstStyle/>
          <a:p>
            <a:r>
              <a:rPr lang="en-US" sz="1600" kern="1200">
                <a:latin typeface="+mn-lt"/>
                <a:ea typeface="+mn-ea"/>
                <a:cs typeface="+mn-cs"/>
              </a:rPr>
              <a:t>Microsoft Teams is </a:t>
            </a:r>
            <a:r>
              <a:rPr lang="en-GB" sz="1600" kern="1200">
                <a:latin typeface="+mn-lt"/>
                <a:ea typeface="+mn-ea"/>
                <a:cs typeface="+mn-cs"/>
              </a:rPr>
              <a:t>It is a platform for collaboration that gives users the ability to effortlessly share information and collaborate remotely.</a:t>
            </a:r>
            <a:endParaRPr lang="en-US" sz="1600" kern="1200">
              <a:latin typeface="+mn-lt"/>
              <a:ea typeface="+mn-ea"/>
              <a:cs typeface="+mn-cs"/>
            </a:endParaRPr>
          </a:p>
          <a:p>
            <a:r>
              <a:rPr lang="en-GB" sz="1600"/>
              <a:t>Microsoft Teams provides a single place for communication, where real-time messaging, video meetings, file sharing, and notifications are possible. This ensures that staff working in the field and patients in the main office are always connected, therefore improving efficiency and eliminating delays in client services (NHS England, 2023).</a:t>
            </a:r>
          </a:p>
          <a:p>
            <a:r>
              <a:rPr lang="en-GB" sz="1600"/>
              <a:t>Microsoft Teams allows efficient cross-location communication and collaboration among employees, particularly between field staff and the main office.</a:t>
            </a:r>
          </a:p>
          <a:p>
            <a:endParaRPr lang="en-US" sz="1600" kern="1200">
              <a:latin typeface="+mn-lt"/>
              <a:ea typeface="+mn-ea"/>
              <a:cs typeface="+mn-cs"/>
            </a:endParaRPr>
          </a:p>
          <a:p>
            <a:endParaRPr lang="en-US" sz="1600" kern="1200">
              <a:latin typeface="+mn-lt"/>
              <a:ea typeface="+mn-ea"/>
              <a:cs typeface="+mn-cs"/>
            </a:endParaRPr>
          </a:p>
        </p:txBody>
      </p:sp>
    </p:spTree>
    <p:extLst>
      <p:ext uri="{BB962C8B-B14F-4D97-AF65-F5344CB8AC3E}">
        <p14:creationId xmlns:p14="http://schemas.microsoft.com/office/powerpoint/2010/main" val="22525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274"/>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group of people standing in front of a computer&#10;&#10;AI-generated content may be incorrect.">
            <a:extLst>
              <a:ext uri="{FF2B5EF4-FFF2-40B4-BE49-F238E27FC236}">
                <a16:creationId xmlns:a16="http://schemas.microsoft.com/office/drawing/2014/main" id="{BB63AC5D-030D-6449-A539-03F40410BBF6}"/>
              </a:ext>
            </a:extLst>
          </p:cNvPr>
          <p:cNvPicPr>
            <a:picLocks noChangeAspect="1"/>
          </p:cNvPicPr>
          <p:nvPr/>
        </p:nvPicPr>
        <p:blipFill>
          <a:blip r:embed="rId2"/>
          <a:srcRect t="5058" r="2" b="2"/>
          <a:stretch>
            <a:fillRect/>
          </a:stretch>
        </p:blipFill>
        <p:spPr>
          <a:xfrm>
            <a:off x="6789867" y="1692322"/>
            <a:ext cx="5402133" cy="5165678"/>
          </a:xfrm>
          <a:custGeom>
            <a:avLst/>
            <a:gdLst/>
            <a:ahLst/>
            <a:cxnLst/>
            <a:rect l="l" t="t" r="r" b="b"/>
            <a:pathLst>
              <a:path w="5402133" h="5165678">
                <a:moveTo>
                  <a:pt x="2812927" y="1440"/>
                </a:moveTo>
                <a:cubicBezTo>
                  <a:pt x="3216071" y="15614"/>
                  <a:pt x="3630042" y="134807"/>
                  <a:pt x="4037270" y="375717"/>
                </a:cubicBezTo>
                <a:cubicBezTo>
                  <a:pt x="4594813" y="705550"/>
                  <a:pt x="5056993" y="1211855"/>
                  <a:pt x="5368640" y="1793672"/>
                </a:cubicBezTo>
                <a:lnTo>
                  <a:pt x="5402133" y="1862092"/>
                </a:lnTo>
                <a:lnTo>
                  <a:pt x="5402133" y="4881964"/>
                </a:lnTo>
                <a:lnTo>
                  <a:pt x="5379568" y="4917542"/>
                </a:lnTo>
                <a:cubicBezTo>
                  <a:pt x="5316078" y="5006511"/>
                  <a:pt x="5247510" y="5082019"/>
                  <a:pt x="5174491" y="5147896"/>
                </a:cubicBezTo>
                <a:lnTo>
                  <a:pt x="5152707"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p:spPr>
      </p:pic>
      <p:sp>
        <p:nvSpPr>
          <p:cNvPr id="25" name="Freeform: Shape 24">
            <a:extLst>
              <a:ext uri="{FF2B5EF4-FFF2-40B4-BE49-F238E27FC236}">
                <a16:creationId xmlns:a16="http://schemas.microsoft.com/office/drawing/2014/main" id="{7D14A5F1-1B02-4DB3-A8A6-C786570F5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9867" y="1692322"/>
            <a:ext cx="5402133" cy="5165678"/>
          </a:xfrm>
          <a:custGeom>
            <a:avLst/>
            <a:gdLst>
              <a:gd name="connsiteX0" fmla="*/ 5402133 w 5402133"/>
              <a:gd name="connsiteY0" fmla="*/ 4440887 h 5165678"/>
              <a:gd name="connsiteX1" fmla="*/ 5402133 w 5402133"/>
              <a:gd name="connsiteY1" fmla="*/ 4881964 h 5165678"/>
              <a:gd name="connsiteX2" fmla="*/ 5379567 w 5402133"/>
              <a:gd name="connsiteY2" fmla="*/ 4917542 h 5165678"/>
              <a:gd name="connsiteX3" fmla="*/ 5174491 w 5402133"/>
              <a:gd name="connsiteY3" fmla="*/ 5147896 h 5165678"/>
              <a:gd name="connsiteX4" fmla="*/ 5152707 w 5402133"/>
              <a:gd name="connsiteY4" fmla="*/ 5165678 h 5165678"/>
              <a:gd name="connsiteX5" fmla="*/ 4802606 w 5402133"/>
              <a:gd name="connsiteY5" fmla="*/ 5165678 h 5165678"/>
              <a:gd name="connsiteX6" fmla="*/ 4920652 w 5402133"/>
              <a:gd name="connsiteY6" fmla="*/ 5087351 h 5165678"/>
              <a:gd name="connsiteX7" fmla="*/ 5302817 w 5402133"/>
              <a:gd name="connsiteY7" fmla="*/ 4648067 h 5165678"/>
              <a:gd name="connsiteX8" fmla="*/ 2812927 w 5402133"/>
              <a:gd name="connsiteY8" fmla="*/ 1440 h 5165678"/>
              <a:gd name="connsiteX9" fmla="*/ 4037270 w 5402133"/>
              <a:gd name="connsiteY9" fmla="*/ 375717 h 5165678"/>
              <a:gd name="connsiteX10" fmla="*/ 5368639 w 5402133"/>
              <a:gd name="connsiteY10" fmla="*/ 1793672 h 5165678"/>
              <a:gd name="connsiteX11" fmla="*/ 5402133 w 5402133"/>
              <a:gd name="connsiteY11" fmla="*/ 1862092 h 5165678"/>
              <a:gd name="connsiteX12" fmla="*/ 5402133 w 5402133"/>
              <a:gd name="connsiteY12" fmla="*/ 2281954 h 5165678"/>
              <a:gd name="connsiteX13" fmla="*/ 5323278 w 5402133"/>
              <a:gd name="connsiteY13" fmla="*/ 2080684 h 5165678"/>
              <a:gd name="connsiteX14" fmla="*/ 3963926 w 5402133"/>
              <a:gd name="connsiteY14" fmla="*/ 506410 h 5165678"/>
              <a:gd name="connsiteX15" fmla="*/ 2820504 w 5402133"/>
              <a:gd name="connsiteY15" fmla="*/ 153933 h 5165678"/>
              <a:gd name="connsiteX16" fmla="*/ 406110 w 5402133"/>
              <a:gd name="connsiteY16" fmla="*/ 1726902 h 5165678"/>
              <a:gd name="connsiteX17" fmla="*/ 623621 w 5402133"/>
              <a:gd name="connsiteY17" fmla="*/ 4039138 h 5165678"/>
              <a:gd name="connsiteX18" fmla="*/ 1136626 w 5402133"/>
              <a:gd name="connsiteY18" fmla="*/ 5047273 h 5165678"/>
              <a:gd name="connsiteX19" fmla="*/ 1238969 w 5402133"/>
              <a:gd name="connsiteY19" fmla="*/ 5165678 h 5165678"/>
              <a:gd name="connsiteX20" fmla="*/ 988281 w 5402133"/>
              <a:gd name="connsiteY20" fmla="*/ 5165678 h 5165678"/>
              <a:gd name="connsiteX21" fmla="*/ 843329 w 5402133"/>
              <a:gd name="connsiteY21" fmla="*/ 4952722 h 5165678"/>
              <a:gd name="connsiteX22" fmla="*/ 460568 w 5402133"/>
              <a:gd name="connsiteY22" fmla="*/ 4126926 h 5165678"/>
              <a:gd name="connsiteX23" fmla="*/ 227664 w 5402133"/>
              <a:gd name="connsiteY23" fmla="*/ 1671690 h 5165678"/>
              <a:gd name="connsiteX24" fmla="*/ 2812927 w 5402133"/>
              <a:gd name="connsiteY24" fmla="*/ 1440 h 516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02133" h="5165678">
                <a:moveTo>
                  <a:pt x="5402133" y="4440887"/>
                </a:moveTo>
                <a:lnTo>
                  <a:pt x="5402133" y="4881964"/>
                </a:lnTo>
                <a:lnTo>
                  <a:pt x="5379567" y="4917542"/>
                </a:lnTo>
                <a:cubicBezTo>
                  <a:pt x="5316078" y="5006511"/>
                  <a:pt x="5247510" y="5082019"/>
                  <a:pt x="5174491" y="5147896"/>
                </a:cubicBezTo>
                <a:lnTo>
                  <a:pt x="5152707" y="5165678"/>
                </a:lnTo>
                <a:lnTo>
                  <a:pt x="4802606" y="5165678"/>
                </a:lnTo>
                <a:lnTo>
                  <a:pt x="4920652" y="5087351"/>
                </a:lnTo>
                <a:cubicBezTo>
                  <a:pt x="5065055" y="4979608"/>
                  <a:pt x="5194007" y="4842799"/>
                  <a:pt x="5302817" y="4648067"/>
                </a:cubicBezTo>
                <a:close/>
                <a:moveTo>
                  <a:pt x="2812927" y="1440"/>
                </a:moveTo>
                <a:cubicBezTo>
                  <a:pt x="3216071" y="15614"/>
                  <a:pt x="3630042" y="134807"/>
                  <a:pt x="4037270" y="375717"/>
                </a:cubicBezTo>
                <a:cubicBezTo>
                  <a:pt x="4594813" y="705550"/>
                  <a:pt x="5056993" y="1211855"/>
                  <a:pt x="5368639" y="1793672"/>
                </a:cubicBezTo>
                <a:lnTo>
                  <a:pt x="5402133" y="1862092"/>
                </a:lnTo>
                <a:lnTo>
                  <a:pt x="5402133" y="2281954"/>
                </a:lnTo>
                <a:lnTo>
                  <a:pt x="5323278" y="2080684"/>
                </a:lnTo>
                <a:cubicBezTo>
                  <a:pt x="5037757" y="1433474"/>
                  <a:pt x="4559003" y="861407"/>
                  <a:pt x="3963926" y="506410"/>
                </a:cubicBezTo>
                <a:cubicBezTo>
                  <a:pt x="3583613" y="279532"/>
                  <a:pt x="3197003" y="167280"/>
                  <a:pt x="2820504" y="153933"/>
                </a:cubicBezTo>
                <a:cubicBezTo>
                  <a:pt x="1858345" y="119820"/>
                  <a:pt x="962233" y="731624"/>
                  <a:pt x="406110" y="1726902"/>
                </a:cubicBezTo>
                <a:cubicBezTo>
                  <a:pt x="-41580" y="2528117"/>
                  <a:pt x="308907" y="3239437"/>
                  <a:pt x="623621" y="4039138"/>
                </a:cubicBezTo>
                <a:cubicBezTo>
                  <a:pt x="766894" y="4403216"/>
                  <a:pt x="910180" y="4753078"/>
                  <a:pt x="1136626" y="5047273"/>
                </a:cubicBezTo>
                <a:lnTo>
                  <a:pt x="1238969"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12612"/>
            <a:ext cx="4389519" cy="2643530"/>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218DF15-F167-235E-0BA1-A0DF3DD3192E}"/>
              </a:ext>
            </a:extLst>
          </p:cNvPr>
          <p:cNvSpPr>
            <a:spLocks noGrp="1"/>
          </p:cNvSpPr>
          <p:nvPr>
            <p:ph type="title"/>
          </p:nvPr>
        </p:nvSpPr>
        <p:spPr>
          <a:xfrm>
            <a:off x="263711" y="1181094"/>
            <a:ext cx="5389822" cy="1164349"/>
          </a:xfrm>
        </p:spPr>
        <p:txBody>
          <a:bodyPr anchor="b">
            <a:normAutofit/>
          </a:bodyPr>
          <a:lstStyle/>
          <a:p>
            <a:r>
              <a:rPr lang="en-GB" sz="3600" b="1"/>
              <a:t>Microsoft Teams </a:t>
            </a:r>
          </a:p>
        </p:txBody>
      </p:sp>
      <p:sp>
        <p:nvSpPr>
          <p:cNvPr id="20" name="Content Placeholder 19">
            <a:extLst>
              <a:ext uri="{FF2B5EF4-FFF2-40B4-BE49-F238E27FC236}">
                <a16:creationId xmlns:a16="http://schemas.microsoft.com/office/drawing/2014/main" id="{D47F46F1-6516-D831-9045-30E465417797}"/>
              </a:ext>
            </a:extLst>
          </p:cNvPr>
          <p:cNvSpPr>
            <a:spLocks noGrp="1"/>
          </p:cNvSpPr>
          <p:nvPr>
            <p:ph idx="1"/>
          </p:nvPr>
        </p:nvSpPr>
        <p:spPr>
          <a:xfrm>
            <a:off x="88244" y="2500228"/>
            <a:ext cx="6437459" cy="4092596"/>
          </a:xfrm>
        </p:spPr>
        <p:txBody>
          <a:bodyPr>
            <a:normAutofit fontScale="85000" lnSpcReduction="20000"/>
          </a:bodyPr>
          <a:lstStyle/>
          <a:p>
            <a:r>
              <a:rPr lang="en-GB" sz="2000"/>
              <a:t>Team channels maintain routine and consistency in communication. Files such as schedules and care plans can be shared and accessed anywhere. Reduces delays and increases communication between staff members and the main office.</a:t>
            </a:r>
          </a:p>
          <a:p>
            <a:r>
              <a:rPr lang="en-GB" sz="2000"/>
              <a:t>Microsoft Teams offers various major advantages in workplace communication and collaboration, such as thorough interaction with third-party apps, flexibility, complete communication tools, and high security and compliance standards (Melati, 2025).</a:t>
            </a:r>
          </a:p>
          <a:p>
            <a:r>
              <a:rPr lang="en-GB" sz="2000" b="1"/>
              <a:t>High security -</a:t>
            </a:r>
            <a:r>
              <a:rPr lang="en-GB" sz="2000"/>
              <a:t>Sensitive client data can be securely shared by staff, protecting privacy and enabling accurate updating.#</a:t>
            </a:r>
          </a:p>
          <a:p>
            <a:r>
              <a:rPr lang="en-GB" sz="2000" b="1"/>
              <a:t> Flexibility-</a:t>
            </a:r>
            <a:r>
              <a:rPr lang="en-GB" sz="2000"/>
              <a:t>staff can respond quickly to the person’s needs, make adjustments and ensure that the person gets the time and care they need.</a:t>
            </a:r>
          </a:p>
          <a:p>
            <a:r>
              <a:rPr lang="en-GB" sz="2000"/>
              <a:t>Teams made a positive impact during a period of increased clinical pressures and working in unfamiliar environments, and Teams allowed staff to continue to work together remotely during COVID-19, replacing face-to-face communication  (Hargreaves, Clarke and Lester, 2022).</a:t>
            </a:r>
          </a:p>
          <a:p>
            <a:endParaRPr lang="en-US" sz="2000"/>
          </a:p>
        </p:txBody>
      </p:sp>
      <p:sp>
        <p:nvSpPr>
          <p:cNvPr id="29" name="Freeform: Shape 28">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8468"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Content Placeholder 4" descr="A computer screen with a group of people on it&#10;&#10;AI-generated content may be incorrect.">
            <a:extLst>
              <a:ext uri="{FF2B5EF4-FFF2-40B4-BE49-F238E27FC236}">
                <a16:creationId xmlns:a16="http://schemas.microsoft.com/office/drawing/2014/main" id="{502F2216-4EAD-056E-194A-460CC6F5B190}"/>
              </a:ext>
            </a:extLst>
          </p:cNvPr>
          <p:cNvPicPr>
            <a:picLocks noChangeAspect="1"/>
          </p:cNvPicPr>
          <p:nvPr/>
        </p:nvPicPr>
        <p:blipFill>
          <a:blip r:embed="rId3"/>
          <a:srcRect l="26434" r="3" b="3"/>
          <a:stretch>
            <a:fillRect/>
          </a:stretch>
        </p:blipFill>
        <p:spPr>
          <a:xfrm>
            <a:off x="3872202" y="-9276"/>
            <a:ext cx="4013331" cy="2509504"/>
          </a:xfrm>
          <a:custGeom>
            <a:avLst/>
            <a:gdLst/>
            <a:ahLst/>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p:spPr>
      </p:pic>
      <p:sp>
        <p:nvSpPr>
          <p:cNvPr id="31" name="Freeform: Shape 30">
            <a:extLst>
              <a:ext uri="{FF2B5EF4-FFF2-40B4-BE49-F238E27FC236}">
                <a16:creationId xmlns:a16="http://schemas.microsoft.com/office/drawing/2014/main" id="{728FEDC8-09D9-447B-98A0-CF9CC9F7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2202" y="-9276"/>
            <a:ext cx="4013331" cy="2509504"/>
          </a:xfrm>
          <a:custGeom>
            <a:avLst/>
            <a:gdLst>
              <a:gd name="connsiteX0" fmla="*/ 165872 w 4013331"/>
              <a:gd name="connsiteY0" fmla="*/ 0 h 2509504"/>
              <a:gd name="connsiteX1" fmla="*/ 332102 w 4013331"/>
              <a:gd name="connsiteY1" fmla="*/ 0 h 2509504"/>
              <a:gd name="connsiteX2" fmla="*/ 310875 w 4013331"/>
              <a:gd name="connsiteY2" fmla="*/ 35406 h 2509504"/>
              <a:gd name="connsiteX3" fmla="*/ 136257 w 4013331"/>
              <a:gd name="connsiteY3" fmla="*/ 712299 h 2509504"/>
              <a:gd name="connsiteX4" fmla="*/ 425258 w 4013331"/>
              <a:gd name="connsiteY4" fmla="*/ 1340821 h 2509504"/>
              <a:gd name="connsiteX5" fmla="*/ 570880 w 4013331"/>
              <a:gd name="connsiteY5" fmla="*/ 1540316 h 2509504"/>
              <a:gd name="connsiteX6" fmla="*/ 1937306 w 4013331"/>
              <a:gd name="connsiteY6" fmla="*/ 2320118 h 2509504"/>
              <a:gd name="connsiteX7" fmla="*/ 2974603 w 4013331"/>
              <a:gd name="connsiteY7" fmla="*/ 1840379 h 2509504"/>
              <a:gd name="connsiteX8" fmla="*/ 3100841 w 4013331"/>
              <a:gd name="connsiteY8" fmla="*/ 1745116 h 2509504"/>
              <a:gd name="connsiteX9" fmla="*/ 3674997 w 4013331"/>
              <a:gd name="connsiteY9" fmla="*/ 1247120 h 2509504"/>
              <a:gd name="connsiteX10" fmla="*/ 3868919 w 4013331"/>
              <a:gd name="connsiteY10" fmla="*/ 712299 h 2509504"/>
              <a:gd name="connsiteX11" fmla="*/ 3769944 w 4013331"/>
              <a:gd name="connsiteY11" fmla="*/ 30999 h 2509504"/>
              <a:gd name="connsiteX12" fmla="*/ 3758440 w 4013331"/>
              <a:gd name="connsiteY12" fmla="*/ 0 h 2509504"/>
              <a:gd name="connsiteX13" fmla="*/ 3920309 w 4013331"/>
              <a:gd name="connsiteY13" fmla="*/ 0 h 2509504"/>
              <a:gd name="connsiteX14" fmla="*/ 3944821 w 4013331"/>
              <a:gd name="connsiteY14" fmla="*/ 89161 h 2509504"/>
              <a:gd name="connsiteX15" fmla="*/ 4013331 w 4013331"/>
              <a:gd name="connsiteY15" fmla="*/ 708622 h 2509504"/>
              <a:gd name="connsiteX16" fmla="*/ 3804827 w 4013331"/>
              <a:gd name="connsiteY16" fmla="*/ 1307663 h 2509504"/>
              <a:gd name="connsiteX17" fmla="*/ 3187498 w 4013331"/>
              <a:gd name="connsiteY17" fmla="*/ 1865458 h 2509504"/>
              <a:gd name="connsiteX18" fmla="*/ 3051769 w 4013331"/>
              <a:gd name="connsiteY18" fmla="*/ 1972158 h 2509504"/>
              <a:gd name="connsiteX19" fmla="*/ 1936476 w 4013331"/>
              <a:gd name="connsiteY19" fmla="*/ 2509504 h 2509504"/>
              <a:gd name="connsiteX20" fmla="*/ 467303 w 4013331"/>
              <a:gd name="connsiteY20" fmla="*/ 1636066 h 2509504"/>
              <a:gd name="connsiteX21" fmla="*/ 310732 w 4013331"/>
              <a:gd name="connsiteY21" fmla="*/ 1412615 h 2509504"/>
              <a:gd name="connsiteX22" fmla="*/ 0 w 4013331"/>
              <a:gd name="connsiteY22" fmla="*/ 708622 h 2509504"/>
              <a:gd name="connsiteX23" fmla="*/ 105875 w 4013331"/>
              <a:gd name="connsiteY23"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013331" h="2509504">
                <a:moveTo>
                  <a:pt x="165872" y="0"/>
                </a:moveTo>
                <a:lnTo>
                  <a:pt x="332102" y="0"/>
                </a:lnTo>
                <a:lnTo>
                  <a:pt x="310875" y="35406"/>
                </a:lnTo>
                <a:cubicBezTo>
                  <a:pt x="195051" y="254015"/>
                  <a:pt x="136257" y="481753"/>
                  <a:pt x="136257" y="712299"/>
                </a:cubicBezTo>
                <a:cubicBezTo>
                  <a:pt x="136257" y="944485"/>
                  <a:pt x="230054" y="1080080"/>
                  <a:pt x="425258" y="1340821"/>
                </a:cubicBezTo>
                <a:cubicBezTo>
                  <a:pt x="472357" y="1403706"/>
                  <a:pt x="521060" y="1468773"/>
                  <a:pt x="570880" y="1540316"/>
                </a:cubicBezTo>
                <a:cubicBezTo>
                  <a:pt x="951597" y="2086920"/>
                  <a:pt x="1360265" y="2320118"/>
                  <a:pt x="1937306" y="2320118"/>
                </a:cubicBezTo>
                <a:cubicBezTo>
                  <a:pt x="2316019" y="2320118"/>
                  <a:pt x="2593886" y="2130142"/>
                  <a:pt x="2974603" y="1840379"/>
                </a:cubicBezTo>
                <a:cubicBezTo>
                  <a:pt x="3017135" y="1808001"/>
                  <a:pt x="3059669" y="1776013"/>
                  <a:pt x="3100841" y="1745116"/>
                </a:cubicBezTo>
                <a:cubicBezTo>
                  <a:pt x="3323998" y="1577455"/>
                  <a:pt x="3534742" y="1419075"/>
                  <a:pt x="3674997" y="1247120"/>
                </a:cubicBezTo>
                <a:cubicBezTo>
                  <a:pt x="3809084" y="1082734"/>
                  <a:pt x="3868919" y="917803"/>
                  <a:pt x="3868919" y="712299"/>
                </a:cubicBezTo>
                <a:cubicBezTo>
                  <a:pt x="3868919" y="470854"/>
                  <a:pt x="3834951" y="240826"/>
                  <a:pt x="3769944" y="30999"/>
                </a:cubicBezTo>
                <a:lnTo>
                  <a:pt x="3758440" y="0"/>
                </a:ln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401880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20A48-4349-6ECB-104E-5F114D90BF5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TEAMS </a:t>
            </a:r>
          </a:p>
        </p:txBody>
      </p:sp>
      <p:sp>
        <p:nvSpPr>
          <p:cNvPr id="3" name="Content Placeholder 2">
            <a:extLst>
              <a:ext uri="{FF2B5EF4-FFF2-40B4-BE49-F238E27FC236}">
                <a16:creationId xmlns:a16="http://schemas.microsoft.com/office/drawing/2014/main" id="{A3FD98D5-B412-1798-A1CC-9BB4269992C4}"/>
              </a:ext>
            </a:extLst>
          </p:cNvPr>
          <p:cNvSpPr>
            <a:spLocks noGrp="1"/>
          </p:cNvSpPr>
          <p:nvPr>
            <p:ph idx="1"/>
          </p:nvPr>
        </p:nvSpPr>
        <p:spPr>
          <a:xfrm>
            <a:off x="304800" y="1882490"/>
            <a:ext cx="5791200" cy="4396987"/>
          </a:xfrm>
        </p:spPr>
        <p:style>
          <a:lnRef idx="2">
            <a:schemeClr val="dk1"/>
          </a:lnRef>
          <a:fillRef idx="1">
            <a:schemeClr val="lt1"/>
          </a:fillRef>
          <a:effectRef idx="0">
            <a:schemeClr val="dk1"/>
          </a:effectRef>
          <a:fontRef idx="minor">
            <a:schemeClr val="dk1"/>
          </a:fontRef>
        </p:style>
        <p:txBody>
          <a:bodyPr anchor="ctr">
            <a:normAutofit fontScale="25000" lnSpcReduction="20000"/>
          </a:bodyPr>
          <a:lstStyle/>
          <a:p>
            <a:pPr marL="0" indent="0">
              <a:buNone/>
            </a:pPr>
            <a:endParaRPr lang="en-GB" sz="1600"/>
          </a:p>
          <a:p>
            <a:pPr marL="0" indent="0">
              <a:buNone/>
            </a:pPr>
            <a:endParaRPr lang="en-GB" sz="1600"/>
          </a:p>
          <a:p>
            <a:pPr marL="0" indent="0">
              <a:buNone/>
            </a:pPr>
            <a:endParaRPr lang="en-GB" sz="1600"/>
          </a:p>
          <a:p>
            <a:pPr marL="0" indent="0">
              <a:buNone/>
            </a:pPr>
            <a:endParaRPr lang="en-GB" sz="2600"/>
          </a:p>
          <a:p>
            <a:pPr marL="0" indent="0">
              <a:buNone/>
            </a:pPr>
            <a:endParaRPr lang="en-GB" sz="6400"/>
          </a:p>
          <a:p>
            <a:pPr marL="0" indent="0">
              <a:buNone/>
            </a:pPr>
            <a:endParaRPr lang="en-GB" sz="6400" b="1">
              <a:solidFill>
                <a:srgbClr val="FF0000"/>
              </a:solidFill>
            </a:endParaRPr>
          </a:p>
          <a:p>
            <a:pPr marL="0" indent="0">
              <a:buNone/>
            </a:pPr>
            <a:endParaRPr lang="en-GB" sz="6400" b="1">
              <a:solidFill>
                <a:srgbClr val="FF0000"/>
              </a:solidFill>
            </a:endParaRPr>
          </a:p>
          <a:p>
            <a:pPr marL="0" indent="0">
              <a:buNone/>
            </a:pPr>
            <a:r>
              <a:rPr lang="en-GB" sz="6400" b="1">
                <a:solidFill>
                  <a:srgbClr val="FF0000"/>
                </a:solidFill>
              </a:rPr>
              <a:t>Advantages:</a:t>
            </a:r>
            <a:endParaRPr lang="en-GB" sz="6400">
              <a:solidFill>
                <a:schemeClr val="tx1"/>
              </a:solidFill>
            </a:endParaRPr>
          </a:p>
          <a:p>
            <a:r>
              <a:rPr lang="en-GB" sz="6400">
                <a:solidFill>
                  <a:schemeClr val="tx1"/>
                </a:solidFill>
              </a:rPr>
              <a:t> Centralised Collaboration: Microsoft Teams brings together chat, file sharing, meetings, and scheduling in one platform, streamlining communication and decreasing the need for various tools</a:t>
            </a:r>
          </a:p>
          <a:p>
            <a:r>
              <a:rPr lang="en-GB" sz="6400"/>
              <a:t> Integration with Microsoft 365 (previously Office 365): Teams easily interfaces with Word, Excel, PowerPoint, OneDrive, and other Microsoft 365 applications. This makes it simple to share, modify, and collaborate on files within the Teams platform.</a:t>
            </a:r>
          </a:p>
          <a:p>
            <a:r>
              <a:rPr lang="en-GB" sz="6400"/>
              <a:t>Teams facilitates real-time collaboration on spreadsheets, documents, and presentations. The ability for multiple team members to work on the same file at once increases productivity and minimises the need for back-and-forth emails (Anon, 2023).</a:t>
            </a:r>
          </a:p>
          <a:p>
            <a:r>
              <a:rPr lang="en-GB" sz="6400"/>
              <a:t>Available on many  devices: Compatible with tablets, smartphones, and desktop computers.</a:t>
            </a:r>
          </a:p>
          <a:p>
            <a:r>
              <a:rPr lang="en-GB" sz="6400"/>
              <a:t>Video and Audio Meetings: Teams' integrated video and audio features enable teams to conduct webinars, presentations, and virtual meetings. Screen sharing, recording, and scheduling integration with Outlook are among the features.</a:t>
            </a:r>
          </a:p>
          <a:p>
            <a:endParaRPr lang="en-GB" sz="64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CBDCB313-1A90-4302-8538-B671BD64590C}"/>
              </a:ext>
            </a:extLst>
          </p:cNvPr>
          <p:cNvSpPr txBox="1">
            <a:spLocks/>
          </p:cNvSpPr>
          <p:nvPr/>
        </p:nvSpPr>
        <p:spPr>
          <a:xfrm>
            <a:off x="6511941" y="1891969"/>
            <a:ext cx="4901126" cy="4390297"/>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r>
              <a:rPr lang="en-GB" sz="1600" b="1">
                <a:solidFill>
                  <a:srgbClr val="FF0000"/>
                </a:solidFill>
              </a:rPr>
              <a:t>Disadvantages:</a:t>
            </a:r>
          </a:p>
          <a:p>
            <a:r>
              <a:rPr lang="en-GB" sz="1600"/>
              <a:t>Complexity:  Although Microsoft Teams has a lot of functionality, beginning users may find it confusing and overwhelming due to its large feature set. To guarantee effective use, training may be required, as for some staff it may be complex.</a:t>
            </a:r>
          </a:p>
          <a:p>
            <a:r>
              <a:rPr lang="en-GB" sz="1600"/>
              <a:t>Resource-intensive: Teams can use a lot of memory and computing resources, especially when sharing big files or making video calls.</a:t>
            </a:r>
          </a:p>
          <a:p>
            <a:r>
              <a:rPr lang="en-GB" sz="1600"/>
              <a:t>There are privacy risks. Confidentiality may be affected by improper file sharing.</a:t>
            </a:r>
          </a:p>
          <a:p>
            <a:r>
              <a:rPr lang="en-GB" sz="1600"/>
              <a:t>Dependent on devices: some older adults may not have access to a computer or have smartphones, which means that won’t be able to access Teams.</a:t>
            </a:r>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p:txBody>
      </p:sp>
    </p:spTree>
    <p:extLst>
      <p:ext uri="{BB962C8B-B14F-4D97-AF65-F5344CB8AC3E}">
        <p14:creationId xmlns:p14="http://schemas.microsoft.com/office/powerpoint/2010/main" val="664419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2C051-C93F-F2FE-2113-7670826C436E}"/>
              </a:ext>
            </a:extLst>
          </p:cNvPr>
          <p:cNvSpPr>
            <a:spLocks noGrp="1"/>
          </p:cNvSpPr>
          <p:nvPr>
            <p:ph type="title"/>
          </p:nvPr>
        </p:nvSpPr>
        <p:spPr>
          <a:xfrm>
            <a:off x="505165" y="278586"/>
            <a:ext cx="6267599" cy="999881"/>
          </a:xfrm>
        </p:spPr>
        <p:txBody>
          <a:bodyPr anchor="b">
            <a:normAutofit fontScale="90000"/>
          </a:bodyPr>
          <a:lstStyle/>
          <a:p>
            <a:r>
              <a:rPr lang="en-GB" b="1"/>
              <a:t>Digital safety action plan for Greenfield </a:t>
            </a:r>
          </a:p>
        </p:txBody>
      </p:sp>
      <p:sp>
        <p:nvSpPr>
          <p:cNvPr id="3" name="Content Placeholder 2">
            <a:extLst>
              <a:ext uri="{FF2B5EF4-FFF2-40B4-BE49-F238E27FC236}">
                <a16:creationId xmlns:a16="http://schemas.microsoft.com/office/drawing/2014/main" id="{30247378-8137-8415-1914-43CFEC3D3346}"/>
              </a:ext>
            </a:extLst>
          </p:cNvPr>
          <p:cNvSpPr>
            <a:spLocks noGrp="1"/>
          </p:cNvSpPr>
          <p:nvPr>
            <p:ph idx="1"/>
          </p:nvPr>
        </p:nvSpPr>
        <p:spPr>
          <a:xfrm>
            <a:off x="505165" y="1557052"/>
            <a:ext cx="4816643" cy="5022362"/>
          </a:xfrm>
        </p:spPr>
        <p:txBody>
          <a:bodyPr vert="horz" lIns="91440" tIns="45720" rIns="91440" bIns="45720" rtlCol="0" anchor="t">
            <a:normAutofit fontScale="92500" lnSpcReduction="10000"/>
          </a:bodyPr>
          <a:lstStyle/>
          <a:p>
            <a:pPr marL="0" indent="0">
              <a:buNone/>
            </a:pPr>
            <a:r>
              <a:rPr lang="en-GB" sz="1400" b="1"/>
              <a:t>A Digital safety action plan will be made, which will include actions and steps to help improve data protection and data security.</a:t>
            </a:r>
          </a:p>
          <a:p>
            <a:pPr marL="0" indent="0">
              <a:buNone/>
            </a:pPr>
            <a:r>
              <a:rPr lang="en-GB" sz="1400" b="1"/>
              <a:t>1. Secure access-</a:t>
            </a:r>
            <a:r>
              <a:rPr lang="en-GB" sz="1400"/>
              <a:t>  Set Multi-Factor Authentication (MFA) and strong passwords for every Microsoft 365 account. This will stop unwanted access to staff and client information.</a:t>
            </a:r>
            <a:endParaRPr lang="en-GB" sz="1400" b="1"/>
          </a:p>
          <a:p>
            <a:pPr marL="0" indent="0">
              <a:buNone/>
            </a:pPr>
            <a:r>
              <a:rPr lang="en-GB" sz="1400" b="1"/>
              <a:t>2. Email awareness- </a:t>
            </a:r>
            <a:r>
              <a:rPr lang="en-GB" sz="1400"/>
              <a:t>educate staff on suspicious emails and give training to all staff (Marshall, Sturman and Auton, 2023).</a:t>
            </a:r>
          </a:p>
          <a:p>
            <a:pPr marL="0" indent="0">
              <a:buNone/>
            </a:pPr>
            <a:r>
              <a:rPr lang="en-GB" sz="1400"/>
              <a:t>Be cautious: Don't send your data on requests through unprotected means and never click on suspicious links or attachments.</a:t>
            </a:r>
          </a:p>
          <a:p>
            <a:pPr marL="0" indent="0">
              <a:buNone/>
            </a:pPr>
            <a:r>
              <a:rPr lang="en-GB" sz="1400" b="1"/>
              <a:t>3. Data management </a:t>
            </a:r>
            <a:r>
              <a:rPr lang="en-GB" sz="1400"/>
              <a:t>–make sure that data is stored in OneDrive to help keep it secure and have regular backups to protect against loss of data. This will help prevent unauthorised access to patient data and to affect confidentiality. The IT department will need to be responsible for this.</a:t>
            </a:r>
          </a:p>
          <a:p>
            <a:pPr marL="0" indent="0">
              <a:buNone/>
            </a:pPr>
            <a:r>
              <a:rPr lang="en-GB" sz="1400"/>
              <a:t>Also, have regular software updates to help risks of an attacker getting access to patient data.</a:t>
            </a:r>
          </a:p>
          <a:p>
            <a:pPr marL="0" indent="0">
              <a:buNone/>
            </a:pPr>
            <a:r>
              <a:rPr lang="en-GB" sz="1400" b="1"/>
              <a:t>4. Confidentiality and Compliance</a:t>
            </a:r>
            <a:r>
              <a:rPr lang="en-GB" sz="1400"/>
              <a:t>-Make sure employees sign confidentiality agreements and comply with data protection rules in order to protect client privacy.</a:t>
            </a:r>
          </a:p>
          <a:p>
            <a:pPr marL="0" indent="0">
              <a:buNone/>
            </a:pPr>
            <a:r>
              <a:rPr lang="en-GB" sz="1400"/>
              <a:t>By doing these actions, it will help the agency to improve its data security and data protection</a:t>
            </a:r>
            <a:r>
              <a:rPr lang="en-GB" sz="1200"/>
              <a:t>.</a:t>
            </a:r>
          </a:p>
        </p:txBody>
      </p:sp>
      <p:pic>
        <p:nvPicPr>
          <p:cNvPr id="5" name="Picture 4" descr="A person touching a screen with icons&#10;&#10;AI-generated content may be incorrect.">
            <a:extLst>
              <a:ext uri="{FF2B5EF4-FFF2-40B4-BE49-F238E27FC236}">
                <a16:creationId xmlns:a16="http://schemas.microsoft.com/office/drawing/2014/main" id="{33C49F8E-339E-A255-B493-9802A8623260}"/>
              </a:ext>
            </a:extLst>
          </p:cNvPr>
          <p:cNvPicPr>
            <a:picLocks noChangeAspect="1"/>
          </p:cNvPicPr>
          <p:nvPr/>
        </p:nvPicPr>
        <p:blipFill>
          <a:blip r:embed="rId2"/>
          <a:srcRect l="10071" r="7339" b="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descr="A person typing on a computer&#10;&#10;AI-generated content may be incorrect.">
            <a:extLst>
              <a:ext uri="{FF2B5EF4-FFF2-40B4-BE49-F238E27FC236}">
                <a16:creationId xmlns:a16="http://schemas.microsoft.com/office/drawing/2014/main" id="{D62566D6-3341-349D-7D0D-90043A506F8D}"/>
              </a:ext>
            </a:extLst>
          </p:cNvPr>
          <p:cNvPicPr>
            <a:picLocks noChangeAspect="1"/>
          </p:cNvPicPr>
          <p:nvPr/>
        </p:nvPicPr>
        <p:blipFill>
          <a:blip r:embed="rId3"/>
          <a:srcRect l="2686" r="28918"/>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descr="A hand touching a lock icon&#10;&#10;AI-generated content may be incorrect.">
            <a:extLst>
              <a:ext uri="{FF2B5EF4-FFF2-40B4-BE49-F238E27FC236}">
                <a16:creationId xmlns:a16="http://schemas.microsoft.com/office/drawing/2014/main" id="{0BCF905C-0C72-1345-79DB-AD2C9DD76FBF}"/>
              </a:ext>
            </a:extLst>
          </p:cNvPr>
          <p:cNvPicPr>
            <a:picLocks noChangeAspect="1"/>
          </p:cNvPicPr>
          <p:nvPr/>
        </p:nvPicPr>
        <p:blipFill>
          <a:blip r:embed="rId4"/>
          <a:srcRect l="17945" r="9210"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762813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5B7F-7919-739F-F8D9-66685CE1055F}"/>
              </a:ext>
            </a:extLst>
          </p:cNvPr>
          <p:cNvSpPr>
            <a:spLocks noGrp="1"/>
          </p:cNvSpPr>
          <p:nvPr>
            <p:ph type="title"/>
          </p:nvPr>
        </p:nvSpPr>
        <p:spPr>
          <a:xfrm>
            <a:off x="462121" y="351634"/>
            <a:ext cx="3595678" cy="1330839"/>
          </a:xfrm>
        </p:spPr>
        <p:txBody>
          <a:bodyPr vert="horz" lIns="91440" tIns="45720" rIns="91440" bIns="45720" rtlCol="0" anchor="ctr">
            <a:normAutofit/>
          </a:bodyPr>
          <a:lstStyle/>
          <a:p>
            <a:r>
              <a:rPr lang="en-US" b="1"/>
              <a:t>Conclusion </a:t>
            </a:r>
          </a:p>
        </p:txBody>
      </p:sp>
      <p:sp>
        <p:nvSpPr>
          <p:cNvPr id="3" name="TextBox 2">
            <a:extLst>
              <a:ext uri="{FF2B5EF4-FFF2-40B4-BE49-F238E27FC236}">
                <a16:creationId xmlns:a16="http://schemas.microsoft.com/office/drawing/2014/main" id="{612DD44F-84ED-ABAD-8C84-A61BF776C528}"/>
              </a:ext>
            </a:extLst>
          </p:cNvPr>
          <p:cNvSpPr txBox="1"/>
          <p:nvPr/>
        </p:nvSpPr>
        <p:spPr>
          <a:xfrm>
            <a:off x="229828" y="1679181"/>
            <a:ext cx="4273166" cy="4827185"/>
          </a:xfrm>
          <a:prstGeom prst="rect">
            <a:avLst/>
          </a:prstGeom>
        </p:spPr>
        <p:txBody>
          <a:bodyPr vert="horz" lIns="91440" tIns="45720" rIns="91440" bIns="45720" rtlCol="0">
            <a:normAutofit/>
          </a:bodyPr>
          <a:lstStyle/>
          <a:p>
            <a:pPr>
              <a:lnSpc>
                <a:spcPct val="90000"/>
              </a:lnSpc>
              <a:spcAft>
                <a:spcPts val="600"/>
              </a:spcAft>
            </a:pPr>
            <a:r>
              <a:rPr lang="en-US"/>
              <a:t>Overall , by using Microsoft 365, the Greenfield Home Care Agency will be able to improve  work efficiently. By using Excel, it will help in staff with schedules, medication logs, and reporting, Excel will help the agency save time and prevent errors. Teams will make it possible for the agency to improve communication between caregivers in the field and the office, which will greatly speed up this process. Furthermore, a digital safety plan for Greenfield helps with data security and data protection. In conclusion, Microsoft 365 will allow the Greenfield Home Care Agency to work efficiently, communicate properly, and give the best services to their client’s.</a:t>
            </a:r>
          </a:p>
        </p:txBody>
      </p:sp>
      <p:pic>
        <p:nvPicPr>
          <p:cNvPr id="12" name="Picture 11" descr="Pen placed on top of a signature line">
            <a:extLst>
              <a:ext uri="{FF2B5EF4-FFF2-40B4-BE49-F238E27FC236}">
                <a16:creationId xmlns:a16="http://schemas.microsoft.com/office/drawing/2014/main" id="{DA5003AB-9A4A-EE13-FC5F-099FD1B11B73}"/>
              </a:ext>
            </a:extLst>
          </p:cNvPr>
          <p:cNvPicPr>
            <a:picLocks noChangeAspect="1"/>
          </p:cNvPicPr>
          <p:nvPr/>
        </p:nvPicPr>
        <p:blipFill>
          <a:blip r:embed="rId2"/>
          <a:srcRect l="29495" r="-2"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402156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D5A10-6E48-7FE6-7B4A-3DC790DF8FA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7CC0B70F-9980-780C-BCB4-D2D67D32E541}"/>
              </a:ext>
            </a:extLst>
          </p:cNvPr>
          <p:cNvSpPr>
            <a:spLocks noGrp="1"/>
          </p:cNvSpPr>
          <p:nvPr>
            <p:ph idx="1"/>
          </p:nvPr>
        </p:nvSpPr>
        <p:spPr>
          <a:xfrm>
            <a:off x="614171" y="2944368"/>
            <a:ext cx="11197700" cy="4112870"/>
          </a:xfrm>
        </p:spPr>
        <p:txBody>
          <a:bodyPr anchor="ctr">
            <a:normAutofit fontScale="25000" lnSpcReduction="20000"/>
          </a:bodyPr>
          <a:lstStyle/>
          <a:p>
            <a:r>
              <a:rPr lang="en-GB" sz="5600"/>
              <a:t>Anon, (2023). </a:t>
            </a:r>
            <a:r>
              <a:rPr lang="en-GB" sz="5600" i="1"/>
              <a:t>16 Advantages and Disadvantages of Microsoft Teams</a:t>
            </a:r>
            <a:r>
              <a:rPr lang="en-GB" sz="5600"/>
              <a:t>. [online] Available at: https://barrazacarlos.com/advantages-and-disadvantages-of-microsoft-teams/.</a:t>
            </a:r>
          </a:p>
          <a:p>
            <a:r>
              <a:rPr lang="en-GB" sz="5600"/>
              <a:t>Brookfield, C. (2023). </a:t>
            </a:r>
            <a:r>
              <a:rPr lang="en-GB" sz="5600" i="1"/>
              <a:t>Why use Microsoft Excel for Social Research Projects?</a:t>
            </a:r>
            <a:r>
              <a:rPr lang="en-GB" sz="5600"/>
              <a:t> [online] Sage Research Methods Community. Available at: https://researchmethodscommunity.sagepub.com/blog/why-use-microsoft-excel-for-social-research-projectsNHS England (2023). </a:t>
            </a:r>
            <a:r>
              <a:rPr lang="en-GB" sz="5600" i="1"/>
              <a:t>NHS England» Microsoft Teams and remote working</a:t>
            </a:r>
            <a:r>
              <a:rPr lang="en-GB" sz="5600"/>
              <a:t>. [online] www.england.nhs.uk. Available at: </a:t>
            </a:r>
            <a:r>
              <a:rPr lang="en-GB" sz="5600">
                <a:hlinkClick r:id="rId2"/>
              </a:rPr>
              <a:t>https://www.england.nhs.uk/long-read/microsoft-teams-and-remote-working/</a:t>
            </a:r>
            <a:r>
              <a:rPr lang="en-GB" sz="5600"/>
              <a:t>.</a:t>
            </a:r>
          </a:p>
          <a:p>
            <a:r>
              <a:rPr lang="en-GB" sz="5600"/>
              <a:t>‌Hargreaves, C., Clarke, A.P. and Lester, K.R. (2022). Microsoft Teams and team performance in the COVID-19 pandemic within an NHS Trust Community Service in North-West England. </a:t>
            </a:r>
            <a:r>
              <a:rPr lang="en-GB" sz="5600" i="1"/>
              <a:t>Team Performance Management: An International Journal</a:t>
            </a:r>
            <a:r>
              <a:rPr lang="en-GB" sz="5600"/>
              <a:t>, ahead-of-print(ahead-of-print). </a:t>
            </a:r>
            <a:r>
              <a:rPr lang="en-GB" sz="5600" err="1"/>
              <a:t>doi:https</a:t>
            </a:r>
            <a:r>
              <a:rPr lang="en-GB" sz="5600"/>
              <a:t>://doi.org/10.1108/tpm-11-2021-0082.</a:t>
            </a:r>
          </a:p>
          <a:p>
            <a:r>
              <a:rPr lang="en-GB" sz="5600"/>
              <a:t>Marshall, N., Sturman, D. and Auton, J.C. (2023). Exploring the Evidence for Email Phishing Training: A Scoping Review. Computers &amp; Security, [online] 139, p.103695. </a:t>
            </a:r>
            <a:r>
              <a:rPr lang="en-GB" sz="5600" err="1"/>
              <a:t>doi:https</a:t>
            </a:r>
            <a:r>
              <a:rPr lang="en-GB" sz="5600"/>
              <a:t>://doi.org/10.1016/j.cose.2023.103695.</a:t>
            </a:r>
          </a:p>
          <a:p>
            <a:pPr marL="0" indent="0">
              <a:buNone/>
            </a:pPr>
            <a:endParaRPr lang="en-GB" sz="5600"/>
          </a:p>
          <a:p>
            <a:r>
              <a:rPr lang="en-GB" sz="5600"/>
              <a:t>Melati, R. (2025). Analysis of The Advantages of Microsoft Teams as A Corporate Communication Tool in Supporting Employee Performance. </a:t>
            </a:r>
            <a:r>
              <a:rPr lang="en-GB" sz="5600" i="1"/>
              <a:t>Edu vest - Journal of Universal Studies</a:t>
            </a:r>
            <a:r>
              <a:rPr lang="en-GB" sz="5600"/>
              <a:t>, 5(3), pp.2893–2899. </a:t>
            </a:r>
            <a:r>
              <a:rPr lang="en-GB" sz="5600" err="1"/>
              <a:t>doi:https</a:t>
            </a:r>
            <a:r>
              <a:rPr lang="en-GB" sz="5600"/>
              <a:t>://doi.org/10.59188/eduvest.v5i3.50900.</a:t>
            </a:r>
          </a:p>
          <a:p>
            <a:r>
              <a:rPr lang="en-GB" sz="5600"/>
              <a:t>. P, S., India, Ey Shubhangi is a C.M.S. at B.S. holds a P. certificate in B.M. from, </a:t>
            </a:r>
            <a:r>
              <a:rPr lang="en-GB" sz="5600" err="1"/>
              <a:t>Irel</a:t>
            </a:r>
            <a:r>
              <a:rPr lang="en-GB" sz="5600"/>
              <a:t>, a master’s degree from the N.U. of, </a:t>
            </a:r>
            <a:r>
              <a:rPr lang="en-GB" sz="5600" err="1"/>
              <a:t>BrightWork</a:t>
            </a:r>
            <a:r>
              <a:rPr lang="en-GB" sz="5600"/>
              <a:t>, G.O. of, Creative, S.L.A.T., Music, C.L., books, movies and Conversations, H. (n.d.). </a:t>
            </a:r>
            <a:r>
              <a:rPr lang="en-GB" sz="5600" i="1"/>
              <a:t>9 Ways Microsoft Teams can Improve Your Team Collaboration</a:t>
            </a:r>
            <a:r>
              <a:rPr lang="en-GB" sz="5600"/>
              <a:t>. [online] BrightWork.com. Available at: </a:t>
            </a:r>
            <a:r>
              <a:rPr lang="en-GB" sz="5600">
                <a:hlinkClick r:id="rId3"/>
              </a:rPr>
              <a:t>https://www.brightwork.com/blog/9-ways-microsoft-teams-can-improve-your-team-collaboration</a:t>
            </a:r>
            <a:r>
              <a:rPr lang="en-GB" sz="5600"/>
              <a:t>.</a:t>
            </a:r>
          </a:p>
          <a:p>
            <a:endParaRPr lang="en-GB" sz="5600"/>
          </a:p>
          <a:p>
            <a:pPr marL="0" indent="0">
              <a:buNone/>
            </a:pPr>
            <a:endParaRPr lang="en-GB"/>
          </a:p>
          <a:p>
            <a:pPr marL="0" indent="0">
              <a:buNone/>
            </a:pPr>
            <a:endParaRPr lang="en-GB"/>
          </a:p>
          <a:p>
            <a:endParaRPr lang="en-GB" sz="1400"/>
          </a:p>
          <a:p>
            <a:pPr marL="0" indent="0">
              <a:buNone/>
            </a:pPr>
            <a:r>
              <a:rPr lang="en-GB"/>
              <a:t>‌</a:t>
            </a:r>
          </a:p>
          <a:p>
            <a:pPr marL="0" indent="0">
              <a:buNone/>
            </a:pPr>
            <a:endParaRPr lang="en-GB"/>
          </a:p>
          <a:p>
            <a:endParaRPr lang="en-GB" sz="2000"/>
          </a:p>
        </p:txBody>
      </p:sp>
    </p:spTree>
    <p:extLst>
      <p:ext uri="{BB962C8B-B14F-4D97-AF65-F5344CB8AC3E}">
        <p14:creationId xmlns:p14="http://schemas.microsoft.com/office/powerpoint/2010/main" val="252182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B6F02D-2F08-4E5C-1281-9F9C540B0BBE}"/>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Thank you for listening to our presentation </a:t>
            </a:r>
          </a:p>
        </p:txBody>
      </p:sp>
    </p:spTree>
    <p:extLst>
      <p:ext uri="{BB962C8B-B14F-4D97-AF65-F5344CB8AC3E}">
        <p14:creationId xmlns:p14="http://schemas.microsoft.com/office/powerpoint/2010/main" val="20950770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Evaluating how the Microsoft 365 application can be used to help improve work efficiency </vt:lpstr>
      <vt:lpstr>Introduction </vt:lpstr>
      <vt:lpstr>Microsoft Excel</vt:lpstr>
      <vt:lpstr>Microsoft 365 productivity application -EXCEL</vt:lpstr>
      <vt:lpstr>Microsoft 365 communication or collaboration tool</vt:lpstr>
      <vt:lpstr>Microsoft Teams </vt:lpstr>
      <vt:lpstr>Microsoft TEAMS </vt:lpstr>
      <vt:lpstr>Digital safety action plan for Greenfield </vt:lpstr>
      <vt:lpstr>Conclusion </vt:lpstr>
      <vt:lpstr>References </vt:lpstr>
      <vt:lpstr>Thank you for listening to our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the Microsoft 365 application can be used to help improve work efficiency </dc:title>
  <dc:creator>Guloona khan</dc:creator>
  <cp:revision>1</cp:revision>
  <dcterms:created xsi:type="dcterms:W3CDTF">2026-01-29T15:09:49Z</dcterms:created>
  <dcterms:modified xsi:type="dcterms:W3CDTF">2026-02-06T10:05:17Z</dcterms:modified>
</cp:coreProperties>
</file>