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5" r:id="rId1"/>
    <p:sldMasterId id="2147483777" r:id="rId2"/>
    <p:sldMasterId id="2147483789" r:id="rId3"/>
    <p:sldMasterId id="2147483803" r:id="rId4"/>
  </p:sldMasterIdLst>
  <p:notesMasterIdLst>
    <p:notesMasterId r:id="rId78"/>
  </p:notesMasterIdLst>
  <p:handoutMasterIdLst>
    <p:handoutMasterId r:id="rId79"/>
  </p:handoutMasterIdLst>
  <p:sldIdLst>
    <p:sldId id="869" r:id="rId5"/>
    <p:sldId id="870" r:id="rId6"/>
    <p:sldId id="867" r:id="rId7"/>
    <p:sldId id="437" r:id="rId8"/>
    <p:sldId id="873" r:id="rId9"/>
    <p:sldId id="872" r:id="rId10"/>
    <p:sldId id="874" r:id="rId11"/>
    <p:sldId id="875" r:id="rId12"/>
    <p:sldId id="868" r:id="rId13"/>
    <p:sldId id="631" r:id="rId14"/>
    <p:sldId id="626" r:id="rId15"/>
    <p:sldId id="632" r:id="rId16"/>
    <p:sldId id="326" r:id="rId17"/>
    <p:sldId id="452" r:id="rId18"/>
    <p:sldId id="633" r:id="rId19"/>
    <p:sldId id="453" r:id="rId20"/>
    <p:sldId id="319" r:id="rId21"/>
    <p:sldId id="321" r:id="rId22"/>
    <p:sldId id="634" r:id="rId23"/>
    <p:sldId id="627" r:id="rId24"/>
    <p:sldId id="897" r:id="rId25"/>
    <p:sldId id="256" r:id="rId26"/>
    <p:sldId id="967" r:id="rId27"/>
    <p:sldId id="896" r:id="rId28"/>
    <p:sldId id="947" r:id="rId29"/>
    <p:sldId id="946" r:id="rId30"/>
    <p:sldId id="949" r:id="rId31"/>
    <p:sldId id="968" r:id="rId32"/>
    <p:sldId id="960" r:id="rId33"/>
    <p:sldId id="961" r:id="rId34"/>
    <p:sldId id="962" r:id="rId35"/>
    <p:sldId id="965" r:id="rId36"/>
    <p:sldId id="966" r:id="rId37"/>
    <p:sldId id="953" r:id="rId38"/>
    <p:sldId id="954" r:id="rId39"/>
    <p:sldId id="969" r:id="rId40"/>
    <p:sldId id="971" r:id="rId41"/>
    <p:sldId id="972" r:id="rId42"/>
    <p:sldId id="973" r:id="rId43"/>
    <p:sldId id="974" r:id="rId44"/>
    <p:sldId id="981" r:id="rId45"/>
    <p:sldId id="982" r:id="rId46"/>
    <p:sldId id="985" r:id="rId47"/>
    <p:sldId id="983" r:id="rId48"/>
    <p:sldId id="984" r:id="rId49"/>
    <p:sldId id="876" r:id="rId50"/>
    <p:sldId id="904" r:id="rId51"/>
    <p:sldId id="877" r:id="rId52"/>
    <p:sldId id="970" r:id="rId53"/>
    <p:sldId id="903" r:id="rId54"/>
    <p:sldId id="358" r:id="rId55"/>
    <p:sldId id="902" r:id="rId56"/>
    <p:sldId id="944" r:id="rId57"/>
    <p:sldId id="301" r:id="rId58"/>
    <p:sldId id="915" r:id="rId59"/>
    <p:sldId id="987" r:id="rId60"/>
    <p:sldId id="988" r:id="rId61"/>
    <p:sldId id="320" r:id="rId62"/>
    <p:sldId id="986" r:id="rId63"/>
    <p:sldId id="327" r:id="rId64"/>
    <p:sldId id="333" r:id="rId65"/>
    <p:sldId id="329" r:id="rId66"/>
    <p:sldId id="336" r:id="rId67"/>
    <p:sldId id="340" r:id="rId68"/>
    <p:sldId id="341" r:id="rId69"/>
    <p:sldId id="348" r:id="rId70"/>
    <p:sldId id="351" r:id="rId71"/>
    <p:sldId id="350" r:id="rId72"/>
    <p:sldId id="345" r:id="rId73"/>
    <p:sldId id="354" r:id="rId74"/>
    <p:sldId id="352" r:id="rId75"/>
    <p:sldId id="353" r:id="rId76"/>
    <p:sldId id="379" r:id="rId77"/>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2"/>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2"/>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2"/>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2"/>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2"/>
        </a:solidFill>
        <a:latin typeface="Arial" panose="020B0604020202020204" pitchFamily="34" charset="0"/>
        <a:ea typeface="+mn-ea"/>
        <a:cs typeface="+mn-cs"/>
      </a:defRPr>
    </a:lvl5pPr>
    <a:lvl6pPr marL="2286000" algn="l" defTabSz="914400" rtl="0" eaLnBrk="1" latinLnBrk="0" hangingPunct="1">
      <a:defRPr kern="1200">
        <a:solidFill>
          <a:schemeClr val="tx2"/>
        </a:solidFill>
        <a:latin typeface="Arial" panose="020B0604020202020204" pitchFamily="34" charset="0"/>
        <a:ea typeface="+mn-ea"/>
        <a:cs typeface="+mn-cs"/>
      </a:defRPr>
    </a:lvl6pPr>
    <a:lvl7pPr marL="2743200" algn="l" defTabSz="914400" rtl="0" eaLnBrk="1" latinLnBrk="0" hangingPunct="1">
      <a:defRPr kern="1200">
        <a:solidFill>
          <a:schemeClr val="tx2"/>
        </a:solidFill>
        <a:latin typeface="Arial" panose="020B0604020202020204" pitchFamily="34" charset="0"/>
        <a:ea typeface="+mn-ea"/>
        <a:cs typeface="+mn-cs"/>
      </a:defRPr>
    </a:lvl7pPr>
    <a:lvl8pPr marL="3200400" algn="l" defTabSz="914400" rtl="0" eaLnBrk="1" latinLnBrk="0" hangingPunct="1">
      <a:defRPr kern="1200">
        <a:solidFill>
          <a:schemeClr val="tx2"/>
        </a:solidFill>
        <a:latin typeface="Arial" panose="020B0604020202020204" pitchFamily="34" charset="0"/>
        <a:ea typeface="+mn-ea"/>
        <a:cs typeface="+mn-cs"/>
      </a:defRPr>
    </a:lvl8pPr>
    <a:lvl9pPr marL="3657600" algn="l" defTabSz="914400" rtl="0" eaLnBrk="1" latinLnBrk="0" hangingPunct="1">
      <a:defRPr kern="1200">
        <a:solidFill>
          <a:schemeClr val="tx2"/>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265">
          <p15:clr>
            <a:srgbClr val="A4A3A4"/>
          </p15:clr>
        </p15:guide>
        <p15:guide id="2" pos="2784">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65024" autoAdjust="0"/>
  </p:normalViewPr>
  <p:slideViewPr>
    <p:cSldViewPr snapToObjects="1">
      <p:cViewPr varScale="1">
        <p:scale>
          <a:sx n="68" d="100"/>
          <a:sy n="68" d="100"/>
        </p:scale>
        <p:origin x="2920" y="192"/>
      </p:cViewPr>
      <p:guideLst>
        <p:guide orient="horz" pos="2265"/>
        <p:guide pos="2784"/>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snapToObjects="1">
      <p:cViewPr>
        <p:scale>
          <a:sx n="100" d="100"/>
          <a:sy n="100" d="100"/>
        </p:scale>
        <p:origin x="3568" y="-504"/>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handoutMaster" Target="handoutMasters/handoutMaster1.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notesMaster" Target="notesMasters/notesMaster1.xml"/><Relationship Id="rId8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75CD5D-2C78-BE46-B9F0-86DECECAE3EA}" type="doc">
      <dgm:prSet loTypeId="urn:microsoft.com/office/officeart/2005/8/layout/orgChart1" loCatId="" qsTypeId="urn:microsoft.com/office/officeart/2005/8/quickstyle/3d3" qsCatId="3D" csTypeId="urn:microsoft.com/office/officeart/2005/8/colors/accent1_2" csCatId="accent1" phldr="1"/>
      <dgm:spPr/>
      <dgm:t>
        <a:bodyPr/>
        <a:lstStyle/>
        <a:p>
          <a:endParaRPr lang="en-GB"/>
        </a:p>
      </dgm:t>
    </dgm:pt>
    <dgm:pt modelId="{61604AF7-348D-0643-9FAA-E768A2518F6B}">
      <dgm:prSet phldrT="[Text]"/>
      <dgm:spPr>
        <a:solidFill>
          <a:schemeClr val="accent5"/>
        </a:solidFill>
      </dgm:spPr>
      <dgm:t>
        <a:bodyPr/>
        <a:lstStyle/>
        <a:p>
          <a:pPr rtl="0"/>
          <a:r>
            <a:rPr lang="en-GB" dirty="0"/>
            <a:t>Energetic Material</a:t>
          </a:r>
        </a:p>
      </dgm:t>
    </dgm:pt>
    <dgm:pt modelId="{A15347F1-A933-784A-BBC1-8980E7A2529F}" type="parTrans" cxnId="{2F019ADA-AAD9-6443-936F-89BC4D43AC1F}">
      <dgm:prSet/>
      <dgm:spPr/>
      <dgm:t>
        <a:bodyPr/>
        <a:lstStyle/>
        <a:p>
          <a:endParaRPr lang="en-GB"/>
        </a:p>
      </dgm:t>
    </dgm:pt>
    <dgm:pt modelId="{9F36064C-20DC-C640-8740-95D457C6B217}" type="sibTrans" cxnId="{2F019ADA-AAD9-6443-936F-89BC4D43AC1F}">
      <dgm:prSet/>
      <dgm:spPr/>
      <dgm:t>
        <a:bodyPr/>
        <a:lstStyle/>
        <a:p>
          <a:endParaRPr lang="en-GB"/>
        </a:p>
      </dgm:t>
    </dgm:pt>
    <dgm:pt modelId="{B7AC0323-ADCA-5F4F-AE1F-544419C375F7}">
      <dgm:prSet phldrT="[Text]"/>
      <dgm:spPr>
        <a:solidFill>
          <a:srgbClr val="00B0F0"/>
        </a:solidFill>
      </dgm:spPr>
      <dgm:t>
        <a:bodyPr/>
        <a:lstStyle/>
        <a:p>
          <a:pPr rtl="0"/>
          <a:r>
            <a:rPr lang="en-GB" dirty="0"/>
            <a:t>Propellants</a:t>
          </a:r>
        </a:p>
      </dgm:t>
    </dgm:pt>
    <dgm:pt modelId="{2285761A-DC62-804F-B051-CC30AE11BE9C}" type="parTrans" cxnId="{7AA13230-8EEC-9D4B-87D5-DCB652DB06BB}">
      <dgm:prSet/>
      <dgm:spPr/>
      <dgm:t>
        <a:bodyPr/>
        <a:lstStyle/>
        <a:p>
          <a:endParaRPr lang="en-GB"/>
        </a:p>
      </dgm:t>
    </dgm:pt>
    <dgm:pt modelId="{7A285D3D-EF96-974E-8AD2-B4AFB8AED481}" type="sibTrans" cxnId="{7AA13230-8EEC-9D4B-87D5-DCB652DB06BB}">
      <dgm:prSet/>
      <dgm:spPr/>
      <dgm:t>
        <a:bodyPr/>
        <a:lstStyle/>
        <a:p>
          <a:endParaRPr lang="en-GB"/>
        </a:p>
      </dgm:t>
    </dgm:pt>
    <dgm:pt modelId="{12DFDF9B-04A8-FC4C-A788-E4E9DAF506D2}">
      <dgm:prSet phldrT="[Text]"/>
      <dgm:spPr/>
      <dgm:t>
        <a:bodyPr/>
        <a:lstStyle/>
        <a:p>
          <a:pPr rtl="0"/>
          <a:r>
            <a:rPr lang="en-GB" dirty="0"/>
            <a:t>Explosives</a:t>
          </a:r>
        </a:p>
      </dgm:t>
    </dgm:pt>
    <dgm:pt modelId="{6F3787C0-5CF3-4B4F-A2A4-8F211F03B81A}" type="parTrans" cxnId="{8C892D78-F934-F945-9805-148F1F9AE4B2}">
      <dgm:prSet/>
      <dgm:spPr/>
      <dgm:t>
        <a:bodyPr/>
        <a:lstStyle/>
        <a:p>
          <a:endParaRPr lang="en-GB"/>
        </a:p>
      </dgm:t>
    </dgm:pt>
    <dgm:pt modelId="{5C240114-A74C-D245-B4AE-89F937133FAC}" type="sibTrans" cxnId="{8C892D78-F934-F945-9805-148F1F9AE4B2}">
      <dgm:prSet/>
      <dgm:spPr/>
      <dgm:t>
        <a:bodyPr/>
        <a:lstStyle/>
        <a:p>
          <a:endParaRPr lang="en-GB"/>
        </a:p>
      </dgm:t>
    </dgm:pt>
    <dgm:pt modelId="{A14732C5-1969-E04E-9849-BD36C4ECA06D}">
      <dgm:prSet phldrT="[Text]"/>
      <dgm:spPr>
        <a:solidFill>
          <a:schemeClr val="bg2">
            <a:lumMod val="40000"/>
            <a:lumOff val="60000"/>
          </a:schemeClr>
        </a:solidFill>
      </dgm:spPr>
      <dgm:t>
        <a:bodyPr/>
        <a:lstStyle/>
        <a:p>
          <a:pPr rtl="0"/>
          <a:r>
            <a:rPr lang="en-GB" dirty="0"/>
            <a:t>Pyrotechnics</a:t>
          </a:r>
        </a:p>
      </dgm:t>
    </dgm:pt>
    <dgm:pt modelId="{DF0931CB-8D3D-9A4C-B57F-D08222EBF7A6}" type="parTrans" cxnId="{7BEE1A24-4B77-ED43-8006-129C7C0320BE}">
      <dgm:prSet/>
      <dgm:spPr/>
      <dgm:t>
        <a:bodyPr/>
        <a:lstStyle/>
        <a:p>
          <a:endParaRPr lang="en-GB"/>
        </a:p>
      </dgm:t>
    </dgm:pt>
    <dgm:pt modelId="{6BE2ABEE-37DF-114F-AC49-965D64CA70D5}" type="sibTrans" cxnId="{7BEE1A24-4B77-ED43-8006-129C7C0320BE}">
      <dgm:prSet/>
      <dgm:spPr/>
      <dgm:t>
        <a:bodyPr/>
        <a:lstStyle/>
        <a:p>
          <a:endParaRPr lang="en-GB"/>
        </a:p>
      </dgm:t>
    </dgm:pt>
    <dgm:pt modelId="{EE0D90B5-F96C-BE4D-8E24-BD51A6295022}">
      <dgm:prSet/>
      <dgm:spPr/>
      <dgm:t>
        <a:bodyPr/>
        <a:lstStyle/>
        <a:p>
          <a:pPr rtl="0"/>
          <a:r>
            <a:rPr lang="en-GB" dirty="0"/>
            <a:t>Primary</a:t>
          </a:r>
        </a:p>
      </dgm:t>
    </dgm:pt>
    <dgm:pt modelId="{C16E8550-615C-974C-B1C7-79F04D883185}" type="parTrans" cxnId="{C8EE536A-A5B5-C949-9A6A-12BC3E152D6B}">
      <dgm:prSet/>
      <dgm:spPr/>
      <dgm:t>
        <a:bodyPr/>
        <a:lstStyle/>
        <a:p>
          <a:endParaRPr lang="en-GB"/>
        </a:p>
      </dgm:t>
    </dgm:pt>
    <dgm:pt modelId="{4D498099-9AD1-2843-9330-B4453CD3D477}" type="sibTrans" cxnId="{C8EE536A-A5B5-C949-9A6A-12BC3E152D6B}">
      <dgm:prSet/>
      <dgm:spPr/>
      <dgm:t>
        <a:bodyPr/>
        <a:lstStyle/>
        <a:p>
          <a:endParaRPr lang="en-GB"/>
        </a:p>
      </dgm:t>
    </dgm:pt>
    <dgm:pt modelId="{1C7D3103-5948-6C44-851B-566675AF5E0A}">
      <dgm:prSet/>
      <dgm:spPr/>
      <dgm:t>
        <a:bodyPr/>
        <a:lstStyle/>
        <a:p>
          <a:pPr rtl="0"/>
          <a:r>
            <a:rPr lang="en-GB" dirty="0"/>
            <a:t>Secondary</a:t>
          </a:r>
        </a:p>
      </dgm:t>
    </dgm:pt>
    <dgm:pt modelId="{6F0409BE-145B-4447-9786-239EBC569EC8}" type="parTrans" cxnId="{B34CE1CA-DF5C-1B44-A225-2E783F3E30FB}">
      <dgm:prSet/>
      <dgm:spPr/>
      <dgm:t>
        <a:bodyPr/>
        <a:lstStyle/>
        <a:p>
          <a:endParaRPr lang="en-GB"/>
        </a:p>
      </dgm:t>
    </dgm:pt>
    <dgm:pt modelId="{BEC097CF-F399-7F48-9ED7-E402BC10DA98}" type="sibTrans" cxnId="{B34CE1CA-DF5C-1B44-A225-2E783F3E30FB}">
      <dgm:prSet/>
      <dgm:spPr/>
      <dgm:t>
        <a:bodyPr/>
        <a:lstStyle/>
        <a:p>
          <a:endParaRPr lang="en-GB"/>
        </a:p>
      </dgm:t>
    </dgm:pt>
    <dgm:pt modelId="{A9D01E8A-C56A-AE4D-945D-5CFCEA2E79C8}">
      <dgm:prSet/>
      <dgm:spPr/>
      <dgm:t>
        <a:bodyPr/>
        <a:lstStyle/>
        <a:p>
          <a:pPr rtl="0"/>
          <a:r>
            <a:rPr lang="en-GB" dirty="0"/>
            <a:t>Tertiary</a:t>
          </a:r>
        </a:p>
      </dgm:t>
    </dgm:pt>
    <dgm:pt modelId="{B65274CB-908D-BD49-92AC-8427EB3A500A}" type="parTrans" cxnId="{CBE8C1B6-E26E-1142-83DF-5A6E21629A15}">
      <dgm:prSet/>
      <dgm:spPr/>
      <dgm:t>
        <a:bodyPr/>
        <a:lstStyle/>
        <a:p>
          <a:endParaRPr lang="en-GB"/>
        </a:p>
      </dgm:t>
    </dgm:pt>
    <dgm:pt modelId="{4357F186-BB61-BA4E-8936-08685D9E4520}" type="sibTrans" cxnId="{CBE8C1B6-E26E-1142-83DF-5A6E21629A15}">
      <dgm:prSet/>
      <dgm:spPr/>
      <dgm:t>
        <a:bodyPr/>
        <a:lstStyle/>
        <a:p>
          <a:endParaRPr lang="en-GB"/>
        </a:p>
      </dgm:t>
    </dgm:pt>
    <dgm:pt modelId="{953AF0F3-670E-AB42-8A65-AE59ED27A542}">
      <dgm:prSet/>
      <dgm:spPr>
        <a:solidFill>
          <a:srgbClr val="00B0F0"/>
        </a:solidFill>
      </dgm:spPr>
      <dgm:t>
        <a:bodyPr/>
        <a:lstStyle/>
        <a:p>
          <a:pPr rtl="0"/>
          <a:r>
            <a:rPr lang="en-GB" dirty="0"/>
            <a:t>Gun</a:t>
          </a:r>
        </a:p>
      </dgm:t>
    </dgm:pt>
    <dgm:pt modelId="{A00A511F-CDD7-F243-B56A-A828626C3382}" type="parTrans" cxnId="{E626F76B-FA0A-7443-B18C-431621B3665C}">
      <dgm:prSet/>
      <dgm:spPr/>
      <dgm:t>
        <a:bodyPr/>
        <a:lstStyle/>
        <a:p>
          <a:endParaRPr lang="en-GB"/>
        </a:p>
      </dgm:t>
    </dgm:pt>
    <dgm:pt modelId="{7C7CCF53-5F91-FB42-8609-D63E4B4462AF}" type="sibTrans" cxnId="{E626F76B-FA0A-7443-B18C-431621B3665C}">
      <dgm:prSet/>
      <dgm:spPr/>
      <dgm:t>
        <a:bodyPr/>
        <a:lstStyle/>
        <a:p>
          <a:endParaRPr lang="en-GB"/>
        </a:p>
      </dgm:t>
    </dgm:pt>
    <dgm:pt modelId="{D3ED1193-DDCA-A642-95F2-7B1CF7A039C6}">
      <dgm:prSet/>
      <dgm:spPr>
        <a:solidFill>
          <a:srgbClr val="00B0F0"/>
        </a:solidFill>
      </dgm:spPr>
      <dgm:t>
        <a:bodyPr/>
        <a:lstStyle/>
        <a:p>
          <a:pPr rtl="0"/>
          <a:r>
            <a:rPr lang="en-GB" dirty="0"/>
            <a:t>Rocket</a:t>
          </a:r>
        </a:p>
      </dgm:t>
    </dgm:pt>
    <dgm:pt modelId="{5A05A400-EB9A-194A-BA24-7A6185430E27}" type="parTrans" cxnId="{DD231E62-D564-8546-B5F0-5DD6136D1F7D}">
      <dgm:prSet/>
      <dgm:spPr/>
      <dgm:t>
        <a:bodyPr/>
        <a:lstStyle/>
        <a:p>
          <a:endParaRPr lang="en-GB"/>
        </a:p>
      </dgm:t>
    </dgm:pt>
    <dgm:pt modelId="{1D66ACDB-08A4-C54E-962D-DEB7A91CE1FA}" type="sibTrans" cxnId="{DD231E62-D564-8546-B5F0-5DD6136D1F7D}">
      <dgm:prSet/>
      <dgm:spPr/>
      <dgm:t>
        <a:bodyPr/>
        <a:lstStyle/>
        <a:p>
          <a:endParaRPr lang="en-GB"/>
        </a:p>
      </dgm:t>
    </dgm:pt>
    <dgm:pt modelId="{0F91335A-8C98-0C45-B588-6B39616D1693}">
      <dgm:prSet/>
      <dgm:spPr>
        <a:solidFill>
          <a:schemeClr val="bg2">
            <a:lumMod val="40000"/>
            <a:lumOff val="60000"/>
          </a:schemeClr>
        </a:solidFill>
      </dgm:spPr>
      <dgm:t>
        <a:bodyPr/>
        <a:lstStyle/>
        <a:p>
          <a:pPr rtl="0"/>
          <a:r>
            <a:rPr lang="en-GB" dirty="0"/>
            <a:t>Colour and Light</a:t>
          </a:r>
        </a:p>
      </dgm:t>
    </dgm:pt>
    <dgm:pt modelId="{5BF0905F-1D15-CC4F-BF6E-02E886AEDD34}" type="parTrans" cxnId="{91AF67A3-B187-8943-B125-E5437720789C}">
      <dgm:prSet/>
      <dgm:spPr/>
      <dgm:t>
        <a:bodyPr/>
        <a:lstStyle/>
        <a:p>
          <a:endParaRPr lang="en-GB"/>
        </a:p>
      </dgm:t>
    </dgm:pt>
    <dgm:pt modelId="{37DA588D-6585-D342-9D03-A07167CA7BDD}" type="sibTrans" cxnId="{91AF67A3-B187-8943-B125-E5437720789C}">
      <dgm:prSet/>
      <dgm:spPr/>
      <dgm:t>
        <a:bodyPr/>
        <a:lstStyle/>
        <a:p>
          <a:endParaRPr lang="en-GB"/>
        </a:p>
      </dgm:t>
    </dgm:pt>
    <dgm:pt modelId="{AC814DF5-F011-594D-AD92-B4FE65916DFB}">
      <dgm:prSet/>
      <dgm:spPr>
        <a:solidFill>
          <a:schemeClr val="bg2">
            <a:lumMod val="40000"/>
            <a:lumOff val="60000"/>
          </a:schemeClr>
        </a:solidFill>
      </dgm:spPr>
      <dgm:t>
        <a:bodyPr/>
        <a:lstStyle/>
        <a:p>
          <a:pPr rtl="0"/>
          <a:r>
            <a:rPr lang="en-GB" dirty="0"/>
            <a:t>Smoke and Sound</a:t>
          </a:r>
        </a:p>
      </dgm:t>
    </dgm:pt>
    <dgm:pt modelId="{634F27AA-8A3D-7D4A-9BF8-17865EDCEA3F}" type="parTrans" cxnId="{E3733FB6-5DCD-E345-9DF4-5BBF908D5C8A}">
      <dgm:prSet/>
      <dgm:spPr/>
      <dgm:t>
        <a:bodyPr/>
        <a:lstStyle/>
        <a:p>
          <a:endParaRPr lang="en-GB"/>
        </a:p>
      </dgm:t>
    </dgm:pt>
    <dgm:pt modelId="{323BD410-7E55-454A-A8EE-8321A1705CBC}" type="sibTrans" cxnId="{E3733FB6-5DCD-E345-9DF4-5BBF908D5C8A}">
      <dgm:prSet/>
      <dgm:spPr/>
      <dgm:t>
        <a:bodyPr/>
        <a:lstStyle/>
        <a:p>
          <a:endParaRPr lang="en-GB"/>
        </a:p>
      </dgm:t>
    </dgm:pt>
    <dgm:pt modelId="{48008C57-6EC3-434C-A520-39C51659A32F}">
      <dgm:prSet/>
      <dgm:spPr>
        <a:solidFill>
          <a:schemeClr val="bg2">
            <a:lumMod val="40000"/>
            <a:lumOff val="60000"/>
          </a:schemeClr>
        </a:solidFill>
      </dgm:spPr>
      <dgm:t>
        <a:bodyPr/>
        <a:lstStyle/>
        <a:p>
          <a:pPr rtl="0"/>
          <a:r>
            <a:rPr lang="en-GB" dirty="0"/>
            <a:t>Heat Compositions</a:t>
          </a:r>
        </a:p>
      </dgm:t>
    </dgm:pt>
    <dgm:pt modelId="{FAFB5B8B-E186-224B-92EE-1FEC22595E20}" type="parTrans" cxnId="{D573B779-32C1-4C48-986C-DA07228395CD}">
      <dgm:prSet/>
      <dgm:spPr/>
      <dgm:t>
        <a:bodyPr/>
        <a:lstStyle/>
        <a:p>
          <a:endParaRPr lang="en-GB"/>
        </a:p>
      </dgm:t>
    </dgm:pt>
    <dgm:pt modelId="{3BEB44C3-4A67-5C4C-8170-4F589C1E3B19}" type="sibTrans" cxnId="{D573B779-32C1-4C48-986C-DA07228395CD}">
      <dgm:prSet/>
      <dgm:spPr/>
      <dgm:t>
        <a:bodyPr/>
        <a:lstStyle/>
        <a:p>
          <a:endParaRPr lang="en-GB"/>
        </a:p>
      </dgm:t>
    </dgm:pt>
    <dgm:pt modelId="{7A4D7082-9ACA-874C-B8D6-80C1D0E63788}" type="pres">
      <dgm:prSet presAssocID="{BB75CD5D-2C78-BE46-B9F0-86DECECAE3EA}" presName="hierChild1" presStyleCnt="0">
        <dgm:presLayoutVars>
          <dgm:orgChart val="1"/>
          <dgm:chPref val="1"/>
          <dgm:dir/>
          <dgm:animOne val="branch"/>
          <dgm:animLvl val="lvl"/>
          <dgm:resizeHandles/>
        </dgm:presLayoutVars>
      </dgm:prSet>
      <dgm:spPr/>
    </dgm:pt>
    <dgm:pt modelId="{0032BCC1-DD4B-3145-BE38-1DF357229DD8}" type="pres">
      <dgm:prSet presAssocID="{61604AF7-348D-0643-9FAA-E768A2518F6B}" presName="hierRoot1" presStyleCnt="0">
        <dgm:presLayoutVars>
          <dgm:hierBranch val="init"/>
        </dgm:presLayoutVars>
      </dgm:prSet>
      <dgm:spPr/>
    </dgm:pt>
    <dgm:pt modelId="{A9C2BCAE-2277-1742-9B22-FF3B96F5B57F}" type="pres">
      <dgm:prSet presAssocID="{61604AF7-348D-0643-9FAA-E768A2518F6B}" presName="rootComposite1" presStyleCnt="0"/>
      <dgm:spPr/>
    </dgm:pt>
    <dgm:pt modelId="{4EA31720-CBCA-7648-943A-E53400AB1642}" type="pres">
      <dgm:prSet presAssocID="{61604AF7-348D-0643-9FAA-E768A2518F6B}" presName="rootText1" presStyleLbl="node0" presStyleIdx="0" presStyleCnt="1">
        <dgm:presLayoutVars>
          <dgm:chPref val="3"/>
        </dgm:presLayoutVars>
      </dgm:prSet>
      <dgm:spPr/>
    </dgm:pt>
    <dgm:pt modelId="{0230BED8-499C-414F-AC33-26EEBA47EC1C}" type="pres">
      <dgm:prSet presAssocID="{61604AF7-348D-0643-9FAA-E768A2518F6B}" presName="rootConnector1" presStyleLbl="node1" presStyleIdx="0" presStyleCnt="0"/>
      <dgm:spPr/>
    </dgm:pt>
    <dgm:pt modelId="{636B3C67-DBA5-624D-ACDF-BB4735A3F0F5}" type="pres">
      <dgm:prSet presAssocID="{61604AF7-348D-0643-9FAA-E768A2518F6B}" presName="hierChild2" presStyleCnt="0"/>
      <dgm:spPr/>
    </dgm:pt>
    <dgm:pt modelId="{C3121A74-0A51-204D-85D3-9C7A2F7CF892}" type="pres">
      <dgm:prSet presAssocID="{6F3787C0-5CF3-4B4F-A2A4-8F211F03B81A}" presName="Name37" presStyleLbl="parChTrans1D2" presStyleIdx="0" presStyleCnt="3"/>
      <dgm:spPr/>
    </dgm:pt>
    <dgm:pt modelId="{CE10CAEB-415B-F348-9FB4-8D11A270321D}" type="pres">
      <dgm:prSet presAssocID="{12DFDF9B-04A8-FC4C-A788-E4E9DAF506D2}" presName="hierRoot2" presStyleCnt="0">
        <dgm:presLayoutVars>
          <dgm:hierBranch val="init"/>
        </dgm:presLayoutVars>
      </dgm:prSet>
      <dgm:spPr/>
    </dgm:pt>
    <dgm:pt modelId="{086C276B-F11A-5241-89FA-A0D82EC38E1A}" type="pres">
      <dgm:prSet presAssocID="{12DFDF9B-04A8-FC4C-A788-E4E9DAF506D2}" presName="rootComposite" presStyleCnt="0"/>
      <dgm:spPr/>
    </dgm:pt>
    <dgm:pt modelId="{E3474FA5-BE30-0544-AD41-F1881D50BA52}" type="pres">
      <dgm:prSet presAssocID="{12DFDF9B-04A8-FC4C-A788-E4E9DAF506D2}" presName="rootText" presStyleLbl="node2" presStyleIdx="0" presStyleCnt="3">
        <dgm:presLayoutVars>
          <dgm:chPref val="3"/>
        </dgm:presLayoutVars>
      </dgm:prSet>
      <dgm:spPr/>
    </dgm:pt>
    <dgm:pt modelId="{B174DA43-A749-3445-A73F-E3DC45117333}" type="pres">
      <dgm:prSet presAssocID="{12DFDF9B-04A8-FC4C-A788-E4E9DAF506D2}" presName="rootConnector" presStyleLbl="node2" presStyleIdx="0" presStyleCnt="3"/>
      <dgm:spPr/>
    </dgm:pt>
    <dgm:pt modelId="{BACD1331-1771-A046-B9F5-DFD0795818C9}" type="pres">
      <dgm:prSet presAssocID="{12DFDF9B-04A8-FC4C-A788-E4E9DAF506D2}" presName="hierChild4" presStyleCnt="0"/>
      <dgm:spPr/>
    </dgm:pt>
    <dgm:pt modelId="{58A36369-28B4-D645-8557-4856F2D21CBE}" type="pres">
      <dgm:prSet presAssocID="{C16E8550-615C-974C-B1C7-79F04D883185}" presName="Name37" presStyleLbl="parChTrans1D3" presStyleIdx="0" presStyleCnt="8"/>
      <dgm:spPr/>
    </dgm:pt>
    <dgm:pt modelId="{6766F43D-FCB1-C743-B283-1687F7037C7C}" type="pres">
      <dgm:prSet presAssocID="{EE0D90B5-F96C-BE4D-8E24-BD51A6295022}" presName="hierRoot2" presStyleCnt="0">
        <dgm:presLayoutVars>
          <dgm:hierBranch val="init"/>
        </dgm:presLayoutVars>
      </dgm:prSet>
      <dgm:spPr/>
    </dgm:pt>
    <dgm:pt modelId="{84267E72-DCF5-754E-86CE-35BC39234498}" type="pres">
      <dgm:prSet presAssocID="{EE0D90B5-F96C-BE4D-8E24-BD51A6295022}" presName="rootComposite" presStyleCnt="0"/>
      <dgm:spPr/>
    </dgm:pt>
    <dgm:pt modelId="{1FD47252-C149-7746-914E-48445D3A59B6}" type="pres">
      <dgm:prSet presAssocID="{EE0D90B5-F96C-BE4D-8E24-BD51A6295022}" presName="rootText" presStyleLbl="node3" presStyleIdx="0" presStyleCnt="8">
        <dgm:presLayoutVars>
          <dgm:chPref val="3"/>
        </dgm:presLayoutVars>
      </dgm:prSet>
      <dgm:spPr/>
    </dgm:pt>
    <dgm:pt modelId="{586508DB-2067-D041-9F19-1E0C33963D89}" type="pres">
      <dgm:prSet presAssocID="{EE0D90B5-F96C-BE4D-8E24-BD51A6295022}" presName="rootConnector" presStyleLbl="node3" presStyleIdx="0" presStyleCnt="8"/>
      <dgm:spPr/>
    </dgm:pt>
    <dgm:pt modelId="{D6CDD6F3-5C7B-2A48-842A-3CCB55A97496}" type="pres">
      <dgm:prSet presAssocID="{EE0D90B5-F96C-BE4D-8E24-BD51A6295022}" presName="hierChild4" presStyleCnt="0"/>
      <dgm:spPr/>
    </dgm:pt>
    <dgm:pt modelId="{569D74F4-C4EA-024B-BDA8-C7E9EBABD669}" type="pres">
      <dgm:prSet presAssocID="{EE0D90B5-F96C-BE4D-8E24-BD51A6295022}" presName="hierChild5" presStyleCnt="0"/>
      <dgm:spPr/>
    </dgm:pt>
    <dgm:pt modelId="{D8B8D627-52AA-304F-B646-6DCA3C5897A6}" type="pres">
      <dgm:prSet presAssocID="{6F0409BE-145B-4447-9786-239EBC569EC8}" presName="Name37" presStyleLbl="parChTrans1D3" presStyleIdx="1" presStyleCnt="8"/>
      <dgm:spPr/>
    </dgm:pt>
    <dgm:pt modelId="{B4484E53-6193-A441-AECF-C0EAD4BBC19B}" type="pres">
      <dgm:prSet presAssocID="{1C7D3103-5948-6C44-851B-566675AF5E0A}" presName="hierRoot2" presStyleCnt="0">
        <dgm:presLayoutVars>
          <dgm:hierBranch val="init"/>
        </dgm:presLayoutVars>
      </dgm:prSet>
      <dgm:spPr/>
    </dgm:pt>
    <dgm:pt modelId="{B44F65E8-527C-A346-8F3E-30DBB6482FC0}" type="pres">
      <dgm:prSet presAssocID="{1C7D3103-5948-6C44-851B-566675AF5E0A}" presName="rootComposite" presStyleCnt="0"/>
      <dgm:spPr/>
    </dgm:pt>
    <dgm:pt modelId="{07383A69-2A28-2340-A3F5-CB0A42666AAF}" type="pres">
      <dgm:prSet presAssocID="{1C7D3103-5948-6C44-851B-566675AF5E0A}" presName="rootText" presStyleLbl="node3" presStyleIdx="1" presStyleCnt="8">
        <dgm:presLayoutVars>
          <dgm:chPref val="3"/>
        </dgm:presLayoutVars>
      </dgm:prSet>
      <dgm:spPr/>
    </dgm:pt>
    <dgm:pt modelId="{68EDDBB0-A33C-BC4F-B2DC-16A4B4015763}" type="pres">
      <dgm:prSet presAssocID="{1C7D3103-5948-6C44-851B-566675AF5E0A}" presName="rootConnector" presStyleLbl="node3" presStyleIdx="1" presStyleCnt="8"/>
      <dgm:spPr/>
    </dgm:pt>
    <dgm:pt modelId="{505DEC23-FC0D-9749-955C-FDC11A5529D0}" type="pres">
      <dgm:prSet presAssocID="{1C7D3103-5948-6C44-851B-566675AF5E0A}" presName="hierChild4" presStyleCnt="0"/>
      <dgm:spPr/>
    </dgm:pt>
    <dgm:pt modelId="{60A52DD9-D569-D441-8C2A-BD3304384511}" type="pres">
      <dgm:prSet presAssocID="{1C7D3103-5948-6C44-851B-566675AF5E0A}" presName="hierChild5" presStyleCnt="0"/>
      <dgm:spPr/>
    </dgm:pt>
    <dgm:pt modelId="{BC458A18-0E1A-1A4B-AA5A-9F4979202F2C}" type="pres">
      <dgm:prSet presAssocID="{B65274CB-908D-BD49-92AC-8427EB3A500A}" presName="Name37" presStyleLbl="parChTrans1D3" presStyleIdx="2" presStyleCnt="8"/>
      <dgm:spPr/>
    </dgm:pt>
    <dgm:pt modelId="{C05B6745-A4ED-2B4F-BD1C-BFC4E7049B97}" type="pres">
      <dgm:prSet presAssocID="{A9D01E8A-C56A-AE4D-945D-5CFCEA2E79C8}" presName="hierRoot2" presStyleCnt="0">
        <dgm:presLayoutVars>
          <dgm:hierBranch val="init"/>
        </dgm:presLayoutVars>
      </dgm:prSet>
      <dgm:spPr/>
    </dgm:pt>
    <dgm:pt modelId="{B0DC4EF0-56B6-294D-A6B4-AF8C212A97E6}" type="pres">
      <dgm:prSet presAssocID="{A9D01E8A-C56A-AE4D-945D-5CFCEA2E79C8}" presName="rootComposite" presStyleCnt="0"/>
      <dgm:spPr/>
    </dgm:pt>
    <dgm:pt modelId="{9A941DC7-899B-8E4F-9E45-7265D11B1FAB}" type="pres">
      <dgm:prSet presAssocID="{A9D01E8A-C56A-AE4D-945D-5CFCEA2E79C8}" presName="rootText" presStyleLbl="node3" presStyleIdx="2" presStyleCnt="8">
        <dgm:presLayoutVars>
          <dgm:chPref val="3"/>
        </dgm:presLayoutVars>
      </dgm:prSet>
      <dgm:spPr/>
    </dgm:pt>
    <dgm:pt modelId="{326CB865-B46F-5C4B-A254-1827DC74FC0F}" type="pres">
      <dgm:prSet presAssocID="{A9D01E8A-C56A-AE4D-945D-5CFCEA2E79C8}" presName="rootConnector" presStyleLbl="node3" presStyleIdx="2" presStyleCnt="8"/>
      <dgm:spPr/>
    </dgm:pt>
    <dgm:pt modelId="{396A5BE9-214C-7545-BC54-CE2D6BBFE10F}" type="pres">
      <dgm:prSet presAssocID="{A9D01E8A-C56A-AE4D-945D-5CFCEA2E79C8}" presName="hierChild4" presStyleCnt="0"/>
      <dgm:spPr/>
    </dgm:pt>
    <dgm:pt modelId="{93B7E231-23C4-824C-9144-03EC2B2006FF}" type="pres">
      <dgm:prSet presAssocID="{A9D01E8A-C56A-AE4D-945D-5CFCEA2E79C8}" presName="hierChild5" presStyleCnt="0"/>
      <dgm:spPr/>
    </dgm:pt>
    <dgm:pt modelId="{65DBA79B-58E8-3B41-8930-19CE5A940AFE}" type="pres">
      <dgm:prSet presAssocID="{12DFDF9B-04A8-FC4C-A788-E4E9DAF506D2}" presName="hierChild5" presStyleCnt="0"/>
      <dgm:spPr/>
    </dgm:pt>
    <dgm:pt modelId="{32753E3A-6ABF-B947-B910-F74CF7DC74E6}" type="pres">
      <dgm:prSet presAssocID="{2285761A-DC62-804F-B051-CC30AE11BE9C}" presName="Name37" presStyleLbl="parChTrans1D2" presStyleIdx="1" presStyleCnt="3"/>
      <dgm:spPr/>
    </dgm:pt>
    <dgm:pt modelId="{F3558E89-D856-4646-A7A7-096BC6ADBD5C}" type="pres">
      <dgm:prSet presAssocID="{B7AC0323-ADCA-5F4F-AE1F-544419C375F7}" presName="hierRoot2" presStyleCnt="0">
        <dgm:presLayoutVars>
          <dgm:hierBranch val="init"/>
        </dgm:presLayoutVars>
      </dgm:prSet>
      <dgm:spPr/>
    </dgm:pt>
    <dgm:pt modelId="{0E9A2BFA-02A7-1D4B-AD21-4F89FA46F4C3}" type="pres">
      <dgm:prSet presAssocID="{B7AC0323-ADCA-5F4F-AE1F-544419C375F7}" presName="rootComposite" presStyleCnt="0"/>
      <dgm:spPr/>
    </dgm:pt>
    <dgm:pt modelId="{5CF93E1C-FB0D-C145-B9CA-25CE93F036ED}" type="pres">
      <dgm:prSet presAssocID="{B7AC0323-ADCA-5F4F-AE1F-544419C375F7}" presName="rootText" presStyleLbl="node2" presStyleIdx="1" presStyleCnt="3">
        <dgm:presLayoutVars>
          <dgm:chPref val="3"/>
        </dgm:presLayoutVars>
      </dgm:prSet>
      <dgm:spPr/>
    </dgm:pt>
    <dgm:pt modelId="{AE7F5E7A-4963-BA46-9F0B-F4765983705A}" type="pres">
      <dgm:prSet presAssocID="{B7AC0323-ADCA-5F4F-AE1F-544419C375F7}" presName="rootConnector" presStyleLbl="node2" presStyleIdx="1" presStyleCnt="3"/>
      <dgm:spPr/>
    </dgm:pt>
    <dgm:pt modelId="{E9ACA84F-F7FB-D94B-863D-B7C3CFAD4613}" type="pres">
      <dgm:prSet presAssocID="{B7AC0323-ADCA-5F4F-AE1F-544419C375F7}" presName="hierChild4" presStyleCnt="0"/>
      <dgm:spPr/>
    </dgm:pt>
    <dgm:pt modelId="{97632BBE-D91E-054D-A0AD-1C4DAC439F5C}" type="pres">
      <dgm:prSet presAssocID="{A00A511F-CDD7-F243-B56A-A828626C3382}" presName="Name37" presStyleLbl="parChTrans1D3" presStyleIdx="3" presStyleCnt="8"/>
      <dgm:spPr/>
    </dgm:pt>
    <dgm:pt modelId="{49017A41-CCD2-CE4A-94E3-53E00533BF4D}" type="pres">
      <dgm:prSet presAssocID="{953AF0F3-670E-AB42-8A65-AE59ED27A542}" presName="hierRoot2" presStyleCnt="0">
        <dgm:presLayoutVars>
          <dgm:hierBranch val="init"/>
        </dgm:presLayoutVars>
      </dgm:prSet>
      <dgm:spPr/>
    </dgm:pt>
    <dgm:pt modelId="{EBD3952E-34E8-A94F-81E4-6C6E01DFF95D}" type="pres">
      <dgm:prSet presAssocID="{953AF0F3-670E-AB42-8A65-AE59ED27A542}" presName="rootComposite" presStyleCnt="0"/>
      <dgm:spPr/>
    </dgm:pt>
    <dgm:pt modelId="{5550B2B0-ED58-0241-B1CD-54B1696BB0C3}" type="pres">
      <dgm:prSet presAssocID="{953AF0F3-670E-AB42-8A65-AE59ED27A542}" presName="rootText" presStyleLbl="node3" presStyleIdx="3" presStyleCnt="8">
        <dgm:presLayoutVars>
          <dgm:chPref val="3"/>
        </dgm:presLayoutVars>
      </dgm:prSet>
      <dgm:spPr/>
    </dgm:pt>
    <dgm:pt modelId="{AC1DF636-5508-5E43-A957-9D38BAFFC086}" type="pres">
      <dgm:prSet presAssocID="{953AF0F3-670E-AB42-8A65-AE59ED27A542}" presName="rootConnector" presStyleLbl="node3" presStyleIdx="3" presStyleCnt="8"/>
      <dgm:spPr/>
    </dgm:pt>
    <dgm:pt modelId="{6E770A5F-6B2C-8B48-BB44-087764CC20C0}" type="pres">
      <dgm:prSet presAssocID="{953AF0F3-670E-AB42-8A65-AE59ED27A542}" presName="hierChild4" presStyleCnt="0"/>
      <dgm:spPr/>
    </dgm:pt>
    <dgm:pt modelId="{39BCD5D7-FF54-5A47-AEB5-F0EF7FBBE1F4}" type="pres">
      <dgm:prSet presAssocID="{953AF0F3-670E-AB42-8A65-AE59ED27A542}" presName="hierChild5" presStyleCnt="0"/>
      <dgm:spPr/>
    </dgm:pt>
    <dgm:pt modelId="{E812B176-4425-A646-B3B3-F8F8FBC902A2}" type="pres">
      <dgm:prSet presAssocID="{5A05A400-EB9A-194A-BA24-7A6185430E27}" presName="Name37" presStyleLbl="parChTrans1D3" presStyleIdx="4" presStyleCnt="8"/>
      <dgm:spPr/>
    </dgm:pt>
    <dgm:pt modelId="{9F88E6A5-AF73-704F-A3E2-0CA69DBA845E}" type="pres">
      <dgm:prSet presAssocID="{D3ED1193-DDCA-A642-95F2-7B1CF7A039C6}" presName="hierRoot2" presStyleCnt="0">
        <dgm:presLayoutVars>
          <dgm:hierBranch val="init"/>
        </dgm:presLayoutVars>
      </dgm:prSet>
      <dgm:spPr/>
    </dgm:pt>
    <dgm:pt modelId="{B514F7F6-9525-D140-98A3-7C81106E7A7F}" type="pres">
      <dgm:prSet presAssocID="{D3ED1193-DDCA-A642-95F2-7B1CF7A039C6}" presName="rootComposite" presStyleCnt="0"/>
      <dgm:spPr/>
    </dgm:pt>
    <dgm:pt modelId="{144C6CF3-6547-924D-A059-C335901B4312}" type="pres">
      <dgm:prSet presAssocID="{D3ED1193-DDCA-A642-95F2-7B1CF7A039C6}" presName="rootText" presStyleLbl="node3" presStyleIdx="4" presStyleCnt="8">
        <dgm:presLayoutVars>
          <dgm:chPref val="3"/>
        </dgm:presLayoutVars>
      </dgm:prSet>
      <dgm:spPr/>
    </dgm:pt>
    <dgm:pt modelId="{62C92E6D-5840-2E49-A7CF-2A020B26B129}" type="pres">
      <dgm:prSet presAssocID="{D3ED1193-DDCA-A642-95F2-7B1CF7A039C6}" presName="rootConnector" presStyleLbl="node3" presStyleIdx="4" presStyleCnt="8"/>
      <dgm:spPr/>
    </dgm:pt>
    <dgm:pt modelId="{31665EC3-83C7-5149-9416-D16E0E555E5B}" type="pres">
      <dgm:prSet presAssocID="{D3ED1193-DDCA-A642-95F2-7B1CF7A039C6}" presName="hierChild4" presStyleCnt="0"/>
      <dgm:spPr/>
    </dgm:pt>
    <dgm:pt modelId="{BE370EE0-0D80-1F45-8D68-DA1F2E651EEE}" type="pres">
      <dgm:prSet presAssocID="{D3ED1193-DDCA-A642-95F2-7B1CF7A039C6}" presName="hierChild5" presStyleCnt="0"/>
      <dgm:spPr/>
    </dgm:pt>
    <dgm:pt modelId="{89BBBC25-B580-EC4E-98FB-4AEFC618E09E}" type="pres">
      <dgm:prSet presAssocID="{B7AC0323-ADCA-5F4F-AE1F-544419C375F7}" presName="hierChild5" presStyleCnt="0"/>
      <dgm:spPr/>
    </dgm:pt>
    <dgm:pt modelId="{6D57EF6C-A4A6-8F49-ABC1-8737CFF4EAD8}" type="pres">
      <dgm:prSet presAssocID="{DF0931CB-8D3D-9A4C-B57F-D08222EBF7A6}" presName="Name37" presStyleLbl="parChTrans1D2" presStyleIdx="2" presStyleCnt="3"/>
      <dgm:spPr/>
    </dgm:pt>
    <dgm:pt modelId="{099DD92B-F196-EE47-9047-37475EC78D5B}" type="pres">
      <dgm:prSet presAssocID="{A14732C5-1969-E04E-9849-BD36C4ECA06D}" presName="hierRoot2" presStyleCnt="0">
        <dgm:presLayoutVars>
          <dgm:hierBranch val="init"/>
        </dgm:presLayoutVars>
      </dgm:prSet>
      <dgm:spPr/>
    </dgm:pt>
    <dgm:pt modelId="{3BAAF739-E63F-5348-9356-0DB22F7B611A}" type="pres">
      <dgm:prSet presAssocID="{A14732C5-1969-E04E-9849-BD36C4ECA06D}" presName="rootComposite" presStyleCnt="0"/>
      <dgm:spPr/>
    </dgm:pt>
    <dgm:pt modelId="{504B2104-CF60-B542-98EF-346BAB07BC28}" type="pres">
      <dgm:prSet presAssocID="{A14732C5-1969-E04E-9849-BD36C4ECA06D}" presName="rootText" presStyleLbl="node2" presStyleIdx="2" presStyleCnt="3">
        <dgm:presLayoutVars>
          <dgm:chPref val="3"/>
        </dgm:presLayoutVars>
      </dgm:prSet>
      <dgm:spPr/>
    </dgm:pt>
    <dgm:pt modelId="{279B19C4-D6DE-C842-B8CC-AED0C4E61229}" type="pres">
      <dgm:prSet presAssocID="{A14732C5-1969-E04E-9849-BD36C4ECA06D}" presName="rootConnector" presStyleLbl="node2" presStyleIdx="2" presStyleCnt="3"/>
      <dgm:spPr/>
    </dgm:pt>
    <dgm:pt modelId="{5B185934-2E21-BC4C-969D-671DD8512BA7}" type="pres">
      <dgm:prSet presAssocID="{A14732C5-1969-E04E-9849-BD36C4ECA06D}" presName="hierChild4" presStyleCnt="0"/>
      <dgm:spPr/>
    </dgm:pt>
    <dgm:pt modelId="{E866E077-6191-4C44-BD7B-8B67232792E1}" type="pres">
      <dgm:prSet presAssocID="{5BF0905F-1D15-CC4F-BF6E-02E886AEDD34}" presName="Name37" presStyleLbl="parChTrans1D3" presStyleIdx="5" presStyleCnt="8"/>
      <dgm:spPr/>
    </dgm:pt>
    <dgm:pt modelId="{80B5A4E0-047F-1842-A9BB-651FE4AD3BFF}" type="pres">
      <dgm:prSet presAssocID="{0F91335A-8C98-0C45-B588-6B39616D1693}" presName="hierRoot2" presStyleCnt="0">
        <dgm:presLayoutVars>
          <dgm:hierBranch val="init"/>
        </dgm:presLayoutVars>
      </dgm:prSet>
      <dgm:spPr/>
    </dgm:pt>
    <dgm:pt modelId="{81056732-ED31-464D-982D-C4689E895508}" type="pres">
      <dgm:prSet presAssocID="{0F91335A-8C98-0C45-B588-6B39616D1693}" presName="rootComposite" presStyleCnt="0"/>
      <dgm:spPr/>
    </dgm:pt>
    <dgm:pt modelId="{40BB8010-BC48-0E4C-9F25-CF89EF7BE50C}" type="pres">
      <dgm:prSet presAssocID="{0F91335A-8C98-0C45-B588-6B39616D1693}" presName="rootText" presStyleLbl="node3" presStyleIdx="5" presStyleCnt="8">
        <dgm:presLayoutVars>
          <dgm:chPref val="3"/>
        </dgm:presLayoutVars>
      </dgm:prSet>
      <dgm:spPr/>
    </dgm:pt>
    <dgm:pt modelId="{45C9A1BF-F166-8E4D-8088-1E0276A31A5A}" type="pres">
      <dgm:prSet presAssocID="{0F91335A-8C98-0C45-B588-6B39616D1693}" presName="rootConnector" presStyleLbl="node3" presStyleIdx="5" presStyleCnt="8"/>
      <dgm:spPr/>
    </dgm:pt>
    <dgm:pt modelId="{BFAFF165-C652-9D42-8DC5-2FBF5C98829E}" type="pres">
      <dgm:prSet presAssocID="{0F91335A-8C98-0C45-B588-6B39616D1693}" presName="hierChild4" presStyleCnt="0"/>
      <dgm:spPr/>
    </dgm:pt>
    <dgm:pt modelId="{780A87AC-C1F0-554F-BDE5-13F08E6BC642}" type="pres">
      <dgm:prSet presAssocID="{0F91335A-8C98-0C45-B588-6B39616D1693}" presName="hierChild5" presStyleCnt="0"/>
      <dgm:spPr/>
    </dgm:pt>
    <dgm:pt modelId="{D7FE4D90-583A-9C4A-81CA-DC884A6CA9BD}" type="pres">
      <dgm:prSet presAssocID="{634F27AA-8A3D-7D4A-9BF8-17865EDCEA3F}" presName="Name37" presStyleLbl="parChTrans1D3" presStyleIdx="6" presStyleCnt="8"/>
      <dgm:spPr/>
    </dgm:pt>
    <dgm:pt modelId="{BD4ADA92-7659-FC45-A1F2-3B1AC2B5BF1F}" type="pres">
      <dgm:prSet presAssocID="{AC814DF5-F011-594D-AD92-B4FE65916DFB}" presName="hierRoot2" presStyleCnt="0">
        <dgm:presLayoutVars>
          <dgm:hierBranch val="init"/>
        </dgm:presLayoutVars>
      </dgm:prSet>
      <dgm:spPr/>
    </dgm:pt>
    <dgm:pt modelId="{802FA194-DC3B-C643-9925-BF672538E5C1}" type="pres">
      <dgm:prSet presAssocID="{AC814DF5-F011-594D-AD92-B4FE65916DFB}" presName="rootComposite" presStyleCnt="0"/>
      <dgm:spPr/>
    </dgm:pt>
    <dgm:pt modelId="{64BA3105-12CA-8947-9B8C-53C2239EC441}" type="pres">
      <dgm:prSet presAssocID="{AC814DF5-F011-594D-AD92-B4FE65916DFB}" presName="rootText" presStyleLbl="node3" presStyleIdx="6" presStyleCnt="8">
        <dgm:presLayoutVars>
          <dgm:chPref val="3"/>
        </dgm:presLayoutVars>
      </dgm:prSet>
      <dgm:spPr/>
    </dgm:pt>
    <dgm:pt modelId="{6B8C5625-ED64-5244-BF02-E648E77F6DD9}" type="pres">
      <dgm:prSet presAssocID="{AC814DF5-F011-594D-AD92-B4FE65916DFB}" presName="rootConnector" presStyleLbl="node3" presStyleIdx="6" presStyleCnt="8"/>
      <dgm:spPr/>
    </dgm:pt>
    <dgm:pt modelId="{D6550DE7-A9B5-D347-B434-83A01E6B6674}" type="pres">
      <dgm:prSet presAssocID="{AC814DF5-F011-594D-AD92-B4FE65916DFB}" presName="hierChild4" presStyleCnt="0"/>
      <dgm:spPr/>
    </dgm:pt>
    <dgm:pt modelId="{78EC5E4D-0C56-B740-BDDA-A193814613E6}" type="pres">
      <dgm:prSet presAssocID="{AC814DF5-F011-594D-AD92-B4FE65916DFB}" presName="hierChild5" presStyleCnt="0"/>
      <dgm:spPr/>
    </dgm:pt>
    <dgm:pt modelId="{940F131C-4457-7941-8F56-A231079A443A}" type="pres">
      <dgm:prSet presAssocID="{FAFB5B8B-E186-224B-92EE-1FEC22595E20}" presName="Name37" presStyleLbl="parChTrans1D3" presStyleIdx="7" presStyleCnt="8"/>
      <dgm:spPr/>
    </dgm:pt>
    <dgm:pt modelId="{64CDBCCC-0588-134D-8DDD-23EF88E378AB}" type="pres">
      <dgm:prSet presAssocID="{48008C57-6EC3-434C-A520-39C51659A32F}" presName="hierRoot2" presStyleCnt="0">
        <dgm:presLayoutVars>
          <dgm:hierBranch val="init"/>
        </dgm:presLayoutVars>
      </dgm:prSet>
      <dgm:spPr/>
    </dgm:pt>
    <dgm:pt modelId="{C05E6271-EF3B-B346-ADEF-7CE92451AF05}" type="pres">
      <dgm:prSet presAssocID="{48008C57-6EC3-434C-A520-39C51659A32F}" presName="rootComposite" presStyleCnt="0"/>
      <dgm:spPr/>
    </dgm:pt>
    <dgm:pt modelId="{6FE08938-69FD-0645-A474-7759A3D044B3}" type="pres">
      <dgm:prSet presAssocID="{48008C57-6EC3-434C-A520-39C51659A32F}" presName="rootText" presStyleLbl="node3" presStyleIdx="7" presStyleCnt="8">
        <dgm:presLayoutVars>
          <dgm:chPref val="3"/>
        </dgm:presLayoutVars>
      </dgm:prSet>
      <dgm:spPr/>
    </dgm:pt>
    <dgm:pt modelId="{2CAA1B67-4595-3D43-8FB6-24FA70920477}" type="pres">
      <dgm:prSet presAssocID="{48008C57-6EC3-434C-A520-39C51659A32F}" presName="rootConnector" presStyleLbl="node3" presStyleIdx="7" presStyleCnt="8"/>
      <dgm:spPr/>
    </dgm:pt>
    <dgm:pt modelId="{46558D08-D89B-5543-8FF8-C38B96A4DB84}" type="pres">
      <dgm:prSet presAssocID="{48008C57-6EC3-434C-A520-39C51659A32F}" presName="hierChild4" presStyleCnt="0"/>
      <dgm:spPr/>
    </dgm:pt>
    <dgm:pt modelId="{109C6B67-385A-5848-AE23-86D309D075EE}" type="pres">
      <dgm:prSet presAssocID="{48008C57-6EC3-434C-A520-39C51659A32F}" presName="hierChild5" presStyleCnt="0"/>
      <dgm:spPr/>
    </dgm:pt>
    <dgm:pt modelId="{2A541ED2-4E41-F941-B823-BB79B883E357}" type="pres">
      <dgm:prSet presAssocID="{A14732C5-1969-E04E-9849-BD36C4ECA06D}" presName="hierChild5" presStyleCnt="0"/>
      <dgm:spPr/>
    </dgm:pt>
    <dgm:pt modelId="{6D1F935D-BF14-724C-94C6-6FAE5FC36E68}" type="pres">
      <dgm:prSet presAssocID="{61604AF7-348D-0643-9FAA-E768A2518F6B}" presName="hierChild3" presStyleCnt="0"/>
      <dgm:spPr/>
    </dgm:pt>
  </dgm:ptLst>
  <dgm:cxnLst>
    <dgm:cxn modelId="{256CDA0A-6DE0-BB45-B44B-A2EA25C337F9}" type="presOf" srcId="{AC814DF5-F011-594D-AD92-B4FE65916DFB}" destId="{64BA3105-12CA-8947-9B8C-53C2239EC441}" srcOrd="0" destOrd="0" presId="urn:microsoft.com/office/officeart/2005/8/layout/orgChart1"/>
    <dgm:cxn modelId="{C7B8690D-F9F4-AC4A-ACC1-7DA6746DE3B6}" type="presOf" srcId="{953AF0F3-670E-AB42-8A65-AE59ED27A542}" destId="{5550B2B0-ED58-0241-B1CD-54B1696BB0C3}" srcOrd="0" destOrd="0" presId="urn:microsoft.com/office/officeart/2005/8/layout/orgChart1"/>
    <dgm:cxn modelId="{7D357C13-9B2C-5249-A7E3-11EB160DF9FC}" type="presOf" srcId="{5A05A400-EB9A-194A-BA24-7A6185430E27}" destId="{E812B176-4425-A646-B3B3-F8F8FBC902A2}" srcOrd="0" destOrd="0" presId="urn:microsoft.com/office/officeart/2005/8/layout/orgChart1"/>
    <dgm:cxn modelId="{7BEE1A24-4B77-ED43-8006-129C7C0320BE}" srcId="{61604AF7-348D-0643-9FAA-E768A2518F6B}" destId="{A14732C5-1969-E04E-9849-BD36C4ECA06D}" srcOrd="2" destOrd="0" parTransId="{DF0931CB-8D3D-9A4C-B57F-D08222EBF7A6}" sibTransId="{6BE2ABEE-37DF-114F-AC49-965D64CA70D5}"/>
    <dgm:cxn modelId="{3005FD28-FCF6-0842-92BB-BB719DE9DEA1}" type="presOf" srcId="{634F27AA-8A3D-7D4A-9BF8-17865EDCEA3F}" destId="{D7FE4D90-583A-9C4A-81CA-DC884A6CA9BD}" srcOrd="0" destOrd="0" presId="urn:microsoft.com/office/officeart/2005/8/layout/orgChart1"/>
    <dgm:cxn modelId="{7AA13230-8EEC-9D4B-87D5-DCB652DB06BB}" srcId="{61604AF7-348D-0643-9FAA-E768A2518F6B}" destId="{B7AC0323-ADCA-5F4F-AE1F-544419C375F7}" srcOrd="1" destOrd="0" parTransId="{2285761A-DC62-804F-B051-CC30AE11BE9C}" sibTransId="{7A285D3D-EF96-974E-8AD2-B4AFB8AED481}"/>
    <dgm:cxn modelId="{BECBA131-85CF-4941-B9AB-1231EF685B7A}" type="presOf" srcId="{61604AF7-348D-0643-9FAA-E768A2518F6B}" destId="{0230BED8-499C-414F-AC33-26EEBA47EC1C}" srcOrd="1" destOrd="0" presId="urn:microsoft.com/office/officeart/2005/8/layout/orgChart1"/>
    <dgm:cxn modelId="{04443238-D848-B74F-A675-F19BE7EC29A1}" type="presOf" srcId="{2285761A-DC62-804F-B051-CC30AE11BE9C}" destId="{32753E3A-6ABF-B947-B910-F74CF7DC74E6}" srcOrd="0" destOrd="0" presId="urn:microsoft.com/office/officeart/2005/8/layout/orgChart1"/>
    <dgm:cxn modelId="{100E1E40-D967-FD4F-BB05-0F73EE77CBD5}" type="presOf" srcId="{5BF0905F-1D15-CC4F-BF6E-02E886AEDD34}" destId="{E866E077-6191-4C44-BD7B-8B67232792E1}" srcOrd="0" destOrd="0" presId="urn:microsoft.com/office/officeart/2005/8/layout/orgChart1"/>
    <dgm:cxn modelId="{E092EA59-F09E-5842-8580-BADF566DAAAD}" type="presOf" srcId="{BB75CD5D-2C78-BE46-B9F0-86DECECAE3EA}" destId="{7A4D7082-9ACA-874C-B8D6-80C1D0E63788}" srcOrd="0" destOrd="0" presId="urn:microsoft.com/office/officeart/2005/8/layout/orgChart1"/>
    <dgm:cxn modelId="{D2623D5A-E869-3B46-B881-434984BCDDDD}" type="presOf" srcId="{12DFDF9B-04A8-FC4C-A788-E4E9DAF506D2}" destId="{E3474FA5-BE30-0544-AD41-F1881D50BA52}" srcOrd="0" destOrd="0" presId="urn:microsoft.com/office/officeart/2005/8/layout/orgChart1"/>
    <dgm:cxn modelId="{010BAC5B-9575-8F4E-8774-984645F413F6}" type="presOf" srcId="{12DFDF9B-04A8-FC4C-A788-E4E9DAF506D2}" destId="{B174DA43-A749-3445-A73F-E3DC45117333}" srcOrd="1" destOrd="0" presId="urn:microsoft.com/office/officeart/2005/8/layout/orgChart1"/>
    <dgm:cxn modelId="{FDFFA35E-7945-C240-BBBC-009057C08761}" type="presOf" srcId="{D3ED1193-DDCA-A642-95F2-7B1CF7A039C6}" destId="{62C92E6D-5840-2E49-A7CF-2A020B26B129}" srcOrd="1" destOrd="0" presId="urn:microsoft.com/office/officeart/2005/8/layout/orgChart1"/>
    <dgm:cxn modelId="{DD231E62-D564-8546-B5F0-5DD6136D1F7D}" srcId="{B7AC0323-ADCA-5F4F-AE1F-544419C375F7}" destId="{D3ED1193-DDCA-A642-95F2-7B1CF7A039C6}" srcOrd="1" destOrd="0" parTransId="{5A05A400-EB9A-194A-BA24-7A6185430E27}" sibTransId="{1D66ACDB-08A4-C54E-962D-DEB7A91CE1FA}"/>
    <dgm:cxn modelId="{57083163-D8CE-F34A-B2A1-074358E3D80D}" type="presOf" srcId="{EE0D90B5-F96C-BE4D-8E24-BD51A6295022}" destId="{586508DB-2067-D041-9F19-1E0C33963D89}" srcOrd="1" destOrd="0" presId="urn:microsoft.com/office/officeart/2005/8/layout/orgChart1"/>
    <dgm:cxn modelId="{C8EE536A-A5B5-C949-9A6A-12BC3E152D6B}" srcId="{12DFDF9B-04A8-FC4C-A788-E4E9DAF506D2}" destId="{EE0D90B5-F96C-BE4D-8E24-BD51A6295022}" srcOrd="0" destOrd="0" parTransId="{C16E8550-615C-974C-B1C7-79F04D883185}" sibTransId="{4D498099-9AD1-2843-9330-B4453CD3D477}"/>
    <dgm:cxn modelId="{CC0A0C6B-19E8-4543-8956-CAE0CF2D6060}" type="presOf" srcId="{B65274CB-908D-BD49-92AC-8427EB3A500A}" destId="{BC458A18-0E1A-1A4B-AA5A-9F4979202F2C}" srcOrd="0" destOrd="0" presId="urn:microsoft.com/office/officeart/2005/8/layout/orgChart1"/>
    <dgm:cxn modelId="{E626F76B-FA0A-7443-B18C-431621B3665C}" srcId="{B7AC0323-ADCA-5F4F-AE1F-544419C375F7}" destId="{953AF0F3-670E-AB42-8A65-AE59ED27A542}" srcOrd="0" destOrd="0" parTransId="{A00A511F-CDD7-F243-B56A-A828626C3382}" sibTransId="{7C7CCF53-5F91-FB42-8609-D63E4B4462AF}"/>
    <dgm:cxn modelId="{099FFE6B-2CCF-5344-B1A6-AC9D84A4300C}" type="presOf" srcId="{6F3787C0-5CF3-4B4F-A2A4-8F211F03B81A}" destId="{C3121A74-0A51-204D-85D3-9C7A2F7CF892}" srcOrd="0" destOrd="0" presId="urn:microsoft.com/office/officeart/2005/8/layout/orgChart1"/>
    <dgm:cxn modelId="{8C892D78-F934-F945-9805-148F1F9AE4B2}" srcId="{61604AF7-348D-0643-9FAA-E768A2518F6B}" destId="{12DFDF9B-04A8-FC4C-A788-E4E9DAF506D2}" srcOrd="0" destOrd="0" parTransId="{6F3787C0-5CF3-4B4F-A2A4-8F211F03B81A}" sibTransId="{5C240114-A74C-D245-B4AE-89F937133FAC}"/>
    <dgm:cxn modelId="{D573B779-32C1-4C48-986C-DA07228395CD}" srcId="{A14732C5-1969-E04E-9849-BD36C4ECA06D}" destId="{48008C57-6EC3-434C-A520-39C51659A32F}" srcOrd="2" destOrd="0" parTransId="{FAFB5B8B-E186-224B-92EE-1FEC22595E20}" sibTransId="{3BEB44C3-4A67-5C4C-8170-4F589C1E3B19}"/>
    <dgm:cxn modelId="{1CA3327A-AEA1-6E4E-BC05-19880B046AE9}" type="presOf" srcId="{B7AC0323-ADCA-5F4F-AE1F-544419C375F7}" destId="{AE7F5E7A-4963-BA46-9F0B-F4765983705A}" srcOrd="1" destOrd="0" presId="urn:microsoft.com/office/officeart/2005/8/layout/orgChart1"/>
    <dgm:cxn modelId="{E362EF7D-2DEF-CB4D-A729-635F265912C6}" type="presOf" srcId="{A9D01E8A-C56A-AE4D-945D-5CFCEA2E79C8}" destId="{326CB865-B46F-5C4B-A254-1827DC74FC0F}" srcOrd="1" destOrd="0" presId="urn:microsoft.com/office/officeart/2005/8/layout/orgChart1"/>
    <dgm:cxn modelId="{C90C417E-CB73-2148-9749-817DB10C4572}" type="presOf" srcId="{48008C57-6EC3-434C-A520-39C51659A32F}" destId="{6FE08938-69FD-0645-A474-7759A3D044B3}" srcOrd="0" destOrd="0" presId="urn:microsoft.com/office/officeart/2005/8/layout/orgChart1"/>
    <dgm:cxn modelId="{9CB97781-03E0-B04B-A36D-D3034B83198C}" type="presOf" srcId="{FAFB5B8B-E186-224B-92EE-1FEC22595E20}" destId="{940F131C-4457-7941-8F56-A231079A443A}" srcOrd="0" destOrd="0" presId="urn:microsoft.com/office/officeart/2005/8/layout/orgChart1"/>
    <dgm:cxn modelId="{D00EB081-4531-654E-82F7-CE6A1ECE698F}" type="presOf" srcId="{A9D01E8A-C56A-AE4D-945D-5CFCEA2E79C8}" destId="{9A941DC7-899B-8E4F-9E45-7265D11B1FAB}" srcOrd="0" destOrd="0" presId="urn:microsoft.com/office/officeart/2005/8/layout/orgChart1"/>
    <dgm:cxn modelId="{869A6D87-8B04-0040-8C91-BB58FC8FEF6B}" type="presOf" srcId="{61604AF7-348D-0643-9FAA-E768A2518F6B}" destId="{4EA31720-CBCA-7648-943A-E53400AB1642}" srcOrd="0" destOrd="0" presId="urn:microsoft.com/office/officeart/2005/8/layout/orgChart1"/>
    <dgm:cxn modelId="{65F5348D-D2CA-4648-A188-FC40B28AC296}" type="presOf" srcId="{6F0409BE-145B-4447-9786-239EBC569EC8}" destId="{D8B8D627-52AA-304F-B646-6DCA3C5897A6}" srcOrd="0" destOrd="0" presId="urn:microsoft.com/office/officeart/2005/8/layout/orgChart1"/>
    <dgm:cxn modelId="{C262E092-43AD-E949-A94F-3998D9CC776C}" type="presOf" srcId="{DF0931CB-8D3D-9A4C-B57F-D08222EBF7A6}" destId="{6D57EF6C-A4A6-8F49-ABC1-8737CFF4EAD8}" srcOrd="0" destOrd="0" presId="urn:microsoft.com/office/officeart/2005/8/layout/orgChart1"/>
    <dgm:cxn modelId="{2E391094-82AF-724B-A602-D83BAACB96C4}" type="presOf" srcId="{AC814DF5-F011-594D-AD92-B4FE65916DFB}" destId="{6B8C5625-ED64-5244-BF02-E648E77F6DD9}" srcOrd="1" destOrd="0" presId="urn:microsoft.com/office/officeart/2005/8/layout/orgChart1"/>
    <dgm:cxn modelId="{3823649B-EF84-5B4C-9E74-FBBB8EA96E44}" type="presOf" srcId="{953AF0F3-670E-AB42-8A65-AE59ED27A542}" destId="{AC1DF636-5508-5E43-A957-9D38BAFFC086}" srcOrd="1" destOrd="0" presId="urn:microsoft.com/office/officeart/2005/8/layout/orgChart1"/>
    <dgm:cxn modelId="{DACC64A1-86D2-3B42-A8B1-E26989B90DAC}" type="presOf" srcId="{A14732C5-1969-E04E-9849-BD36C4ECA06D}" destId="{504B2104-CF60-B542-98EF-346BAB07BC28}" srcOrd="0" destOrd="0" presId="urn:microsoft.com/office/officeart/2005/8/layout/orgChart1"/>
    <dgm:cxn modelId="{91AF67A3-B187-8943-B125-E5437720789C}" srcId="{A14732C5-1969-E04E-9849-BD36C4ECA06D}" destId="{0F91335A-8C98-0C45-B588-6B39616D1693}" srcOrd="0" destOrd="0" parTransId="{5BF0905F-1D15-CC4F-BF6E-02E886AEDD34}" sibTransId="{37DA588D-6585-D342-9D03-A07167CA7BDD}"/>
    <dgm:cxn modelId="{E3733FB6-5DCD-E345-9DF4-5BBF908D5C8A}" srcId="{A14732C5-1969-E04E-9849-BD36C4ECA06D}" destId="{AC814DF5-F011-594D-AD92-B4FE65916DFB}" srcOrd="1" destOrd="0" parTransId="{634F27AA-8A3D-7D4A-9BF8-17865EDCEA3F}" sibTransId="{323BD410-7E55-454A-A8EE-8321A1705CBC}"/>
    <dgm:cxn modelId="{CBE8C1B6-E26E-1142-83DF-5A6E21629A15}" srcId="{12DFDF9B-04A8-FC4C-A788-E4E9DAF506D2}" destId="{A9D01E8A-C56A-AE4D-945D-5CFCEA2E79C8}" srcOrd="2" destOrd="0" parTransId="{B65274CB-908D-BD49-92AC-8427EB3A500A}" sibTransId="{4357F186-BB61-BA4E-8936-08685D9E4520}"/>
    <dgm:cxn modelId="{02B4DCBB-8A52-C445-AB29-7E8FC9662069}" type="presOf" srcId="{1C7D3103-5948-6C44-851B-566675AF5E0A}" destId="{68EDDBB0-A33C-BC4F-B2DC-16A4B4015763}" srcOrd="1" destOrd="0" presId="urn:microsoft.com/office/officeart/2005/8/layout/orgChart1"/>
    <dgm:cxn modelId="{081DFAC1-4113-7540-81AE-948597B05A9F}" type="presOf" srcId="{D3ED1193-DDCA-A642-95F2-7B1CF7A039C6}" destId="{144C6CF3-6547-924D-A059-C335901B4312}" srcOrd="0" destOrd="0" presId="urn:microsoft.com/office/officeart/2005/8/layout/orgChart1"/>
    <dgm:cxn modelId="{C9E35CC6-EB6E-7943-9900-D736B910A0B6}" type="presOf" srcId="{EE0D90B5-F96C-BE4D-8E24-BD51A6295022}" destId="{1FD47252-C149-7746-914E-48445D3A59B6}" srcOrd="0" destOrd="0" presId="urn:microsoft.com/office/officeart/2005/8/layout/orgChart1"/>
    <dgm:cxn modelId="{7DC0D7CA-CAB9-FE4A-B7CF-1BF3D2BAE674}" type="presOf" srcId="{1C7D3103-5948-6C44-851B-566675AF5E0A}" destId="{07383A69-2A28-2340-A3F5-CB0A42666AAF}" srcOrd="0" destOrd="0" presId="urn:microsoft.com/office/officeart/2005/8/layout/orgChart1"/>
    <dgm:cxn modelId="{B34CE1CA-DF5C-1B44-A225-2E783F3E30FB}" srcId="{12DFDF9B-04A8-FC4C-A788-E4E9DAF506D2}" destId="{1C7D3103-5948-6C44-851B-566675AF5E0A}" srcOrd="1" destOrd="0" parTransId="{6F0409BE-145B-4447-9786-239EBC569EC8}" sibTransId="{BEC097CF-F399-7F48-9ED7-E402BC10DA98}"/>
    <dgm:cxn modelId="{3F5BF6D0-BE85-864F-AA50-EA92C181A1D7}" type="presOf" srcId="{48008C57-6EC3-434C-A520-39C51659A32F}" destId="{2CAA1B67-4595-3D43-8FB6-24FA70920477}" srcOrd="1" destOrd="0" presId="urn:microsoft.com/office/officeart/2005/8/layout/orgChart1"/>
    <dgm:cxn modelId="{9A997ED7-E410-CF42-9E79-0A2F2E93470E}" type="presOf" srcId="{A14732C5-1969-E04E-9849-BD36C4ECA06D}" destId="{279B19C4-D6DE-C842-B8CC-AED0C4E61229}" srcOrd="1" destOrd="0" presId="urn:microsoft.com/office/officeart/2005/8/layout/orgChart1"/>
    <dgm:cxn modelId="{AB0A78DA-9ED4-2F4C-8F11-103171F42AEB}" type="presOf" srcId="{A00A511F-CDD7-F243-B56A-A828626C3382}" destId="{97632BBE-D91E-054D-A0AD-1C4DAC439F5C}" srcOrd="0" destOrd="0" presId="urn:microsoft.com/office/officeart/2005/8/layout/orgChart1"/>
    <dgm:cxn modelId="{2F019ADA-AAD9-6443-936F-89BC4D43AC1F}" srcId="{BB75CD5D-2C78-BE46-B9F0-86DECECAE3EA}" destId="{61604AF7-348D-0643-9FAA-E768A2518F6B}" srcOrd="0" destOrd="0" parTransId="{A15347F1-A933-784A-BBC1-8980E7A2529F}" sibTransId="{9F36064C-20DC-C640-8740-95D457C6B217}"/>
    <dgm:cxn modelId="{47B1A8E1-4301-BC4F-B940-E4504EFC6A82}" type="presOf" srcId="{C16E8550-615C-974C-B1C7-79F04D883185}" destId="{58A36369-28B4-D645-8557-4856F2D21CBE}" srcOrd="0" destOrd="0" presId="urn:microsoft.com/office/officeart/2005/8/layout/orgChart1"/>
    <dgm:cxn modelId="{5E7F0AE8-FDD0-8F41-BE23-F5AF3712B85A}" type="presOf" srcId="{0F91335A-8C98-0C45-B588-6B39616D1693}" destId="{40BB8010-BC48-0E4C-9F25-CF89EF7BE50C}" srcOrd="0" destOrd="0" presId="urn:microsoft.com/office/officeart/2005/8/layout/orgChart1"/>
    <dgm:cxn modelId="{3E4869F2-F3C5-324E-B928-15B564C6BF27}" type="presOf" srcId="{B7AC0323-ADCA-5F4F-AE1F-544419C375F7}" destId="{5CF93E1C-FB0D-C145-B9CA-25CE93F036ED}" srcOrd="0" destOrd="0" presId="urn:microsoft.com/office/officeart/2005/8/layout/orgChart1"/>
    <dgm:cxn modelId="{11A2D5F4-296B-174B-8665-D3141C566A39}" type="presOf" srcId="{0F91335A-8C98-0C45-B588-6B39616D1693}" destId="{45C9A1BF-F166-8E4D-8088-1E0276A31A5A}" srcOrd="1" destOrd="0" presId="urn:microsoft.com/office/officeart/2005/8/layout/orgChart1"/>
    <dgm:cxn modelId="{118566F0-BB6C-BB4E-8D0F-63CC6B529BFF}" type="presParOf" srcId="{7A4D7082-9ACA-874C-B8D6-80C1D0E63788}" destId="{0032BCC1-DD4B-3145-BE38-1DF357229DD8}" srcOrd="0" destOrd="0" presId="urn:microsoft.com/office/officeart/2005/8/layout/orgChart1"/>
    <dgm:cxn modelId="{F90EE549-23D1-8642-B738-D217C3F5A0FD}" type="presParOf" srcId="{0032BCC1-DD4B-3145-BE38-1DF357229DD8}" destId="{A9C2BCAE-2277-1742-9B22-FF3B96F5B57F}" srcOrd="0" destOrd="0" presId="urn:microsoft.com/office/officeart/2005/8/layout/orgChart1"/>
    <dgm:cxn modelId="{38700BC7-DDDE-D549-8A27-92301CF491FF}" type="presParOf" srcId="{A9C2BCAE-2277-1742-9B22-FF3B96F5B57F}" destId="{4EA31720-CBCA-7648-943A-E53400AB1642}" srcOrd="0" destOrd="0" presId="urn:microsoft.com/office/officeart/2005/8/layout/orgChart1"/>
    <dgm:cxn modelId="{FB1B075C-3E0A-934E-9D9F-029551923C36}" type="presParOf" srcId="{A9C2BCAE-2277-1742-9B22-FF3B96F5B57F}" destId="{0230BED8-499C-414F-AC33-26EEBA47EC1C}" srcOrd="1" destOrd="0" presId="urn:microsoft.com/office/officeart/2005/8/layout/orgChart1"/>
    <dgm:cxn modelId="{24FAEA0D-C79A-3A45-8F5D-6A9946EFAE19}" type="presParOf" srcId="{0032BCC1-DD4B-3145-BE38-1DF357229DD8}" destId="{636B3C67-DBA5-624D-ACDF-BB4735A3F0F5}" srcOrd="1" destOrd="0" presId="urn:microsoft.com/office/officeart/2005/8/layout/orgChart1"/>
    <dgm:cxn modelId="{717983AC-97C3-914C-BFCB-DCCF8532C606}" type="presParOf" srcId="{636B3C67-DBA5-624D-ACDF-BB4735A3F0F5}" destId="{C3121A74-0A51-204D-85D3-9C7A2F7CF892}" srcOrd="0" destOrd="0" presId="urn:microsoft.com/office/officeart/2005/8/layout/orgChart1"/>
    <dgm:cxn modelId="{BD922644-4774-3043-8B1B-681161409E89}" type="presParOf" srcId="{636B3C67-DBA5-624D-ACDF-BB4735A3F0F5}" destId="{CE10CAEB-415B-F348-9FB4-8D11A270321D}" srcOrd="1" destOrd="0" presId="urn:microsoft.com/office/officeart/2005/8/layout/orgChart1"/>
    <dgm:cxn modelId="{7F2427CE-C091-3D49-90AA-97BC514241F4}" type="presParOf" srcId="{CE10CAEB-415B-F348-9FB4-8D11A270321D}" destId="{086C276B-F11A-5241-89FA-A0D82EC38E1A}" srcOrd="0" destOrd="0" presId="urn:microsoft.com/office/officeart/2005/8/layout/orgChart1"/>
    <dgm:cxn modelId="{70F4242A-2CF2-2B4F-AD11-4071908E4625}" type="presParOf" srcId="{086C276B-F11A-5241-89FA-A0D82EC38E1A}" destId="{E3474FA5-BE30-0544-AD41-F1881D50BA52}" srcOrd="0" destOrd="0" presId="urn:microsoft.com/office/officeart/2005/8/layout/orgChart1"/>
    <dgm:cxn modelId="{E11A97CC-0409-BD43-97A9-42352870E1D2}" type="presParOf" srcId="{086C276B-F11A-5241-89FA-A0D82EC38E1A}" destId="{B174DA43-A749-3445-A73F-E3DC45117333}" srcOrd="1" destOrd="0" presId="urn:microsoft.com/office/officeart/2005/8/layout/orgChart1"/>
    <dgm:cxn modelId="{AE271166-0D4D-1B4C-B696-04B0F3BB7FED}" type="presParOf" srcId="{CE10CAEB-415B-F348-9FB4-8D11A270321D}" destId="{BACD1331-1771-A046-B9F5-DFD0795818C9}" srcOrd="1" destOrd="0" presId="urn:microsoft.com/office/officeart/2005/8/layout/orgChart1"/>
    <dgm:cxn modelId="{D8E24FA1-1A0F-1E49-AC0D-68E5482066C2}" type="presParOf" srcId="{BACD1331-1771-A046-B9F5-DFD0795818C9}" destId="{58A36369-28B4-D645-8557-4856F2D21CBE}" srcOrd="0" destOrd="0" presId="urn:microsoft.com/office/officeart/2005/8/layout/orgChart1"/>
    <dgm:cxn modelId="{E6C57B23-63CD-B046-9D95-6DF9A5744834}" type="presParOf" srcId="{BACD1331-1771-A046-B9F5-DFD0795818C9}" destId="{6766F43D-FCB1-C743-B283-1687F7037C7C}" srcOrd="1" destOrd="0" presId="urn:microsoft.com/office/officeart/2005/8/layout/orgChart1"/>
    <dgm:cxn modelId="{46EC9F05-C0D6-2040-97D7-E36324CAB0E8}" type="presParOf" srcId="{6766F43D-FCB1-C743-B283-1687F7037C7C}" destId="{84267E72-DCF5-754E-86CE-35BC39234498}" srcOrd="0" destOrd="0" presId="urn:microsoft.com/office/officeart/2005/8/layout/orgChart1"/>
    <dgm:cxn modelId="{9E331DAF-9BE7-5240-8015-21068E5650BB}" type="presParOf" srcId="{84267E72-DCF5-754E-86CE-35BC39234498}" destId="{1FD47252-C149-7746-914E-48445D3A59B6}" srcOrd="0" destOrd="0" presId="urn:microsoft.com/office/officeart/2005/8/layout/orgChart1"/>
    <dgm:cxn modelId="{0242D78F-653A-2544-9454-61734739CAFD}" type="presParOf" srcId="{84267E72-DCF5-754E-86CE-35BC39234498}" destId="{586508DB-2067-D041-9F19-1E0C33963D89}" srcOrd="1" destOrd="0" presId="urn:microsoft.com/office/officeart/2005/8/layout/orgChart1"/>
    <dgm:cxn modelId="{ABFEB78A-4B26-874F-802D-5C46127F6D7E}" type="presParOf" srcId="{6766F43D-FCB1-C743-B283-1687F7037C7C}" destId="{D6CDD6F3-5C7B-2A48-842A-3CCB55A97496}" srcOrd="1" destOrd="0" presId="urn:microsoft.com/office/officeart/2005/8/layout/orgChart1"/>
    <dgm:cxn modelId="{E605CD7C-6F29-0943-9D34-1471F1BB1E6D}" type="presParOf" srcId="{6766F43D-FCB1-C743-B283-1687F7037C7C}" destId="{569D74F4-C4EA-024B-BDA8-C7E9EBABD669}" srcOrd="2" destOrd="0" presId="urn:microsoft.com/office/officeart/2005/8/layout/orgChart1"/>
    <dgm:cxn modelId="{0F2A7AAA-0A76-8449-A4A7-B790CF45FB26}" type="presParOf" srcId="{BACD1331-1771-A046-B9F5-DFD0795818C9}" destId="{D8B8D627-52AA-304F-B646-6DCA3C5897A6}" srcOrd="2" destOrd="0" presId="urn:microsoft.com/office/officeart/2005/8/layout/orgChart1"/>
    <dgm:cxn modelId="{A27144AD-BFF1-6743-A0BE-7ACA66BF54A9}" type="presParOf" srcId="{BACD1331-1771-A046-B9F5-DFD0795818C9}" destId="{B4484E53-6193-A441-AECF-C0EAD4BBC19B}" srcOrd="3" destOrd="0" presId="urn:microsoft.com/office/officeart/2005/8/layout/orgChart1"/>
    <dgm:cxn modelId="{FB961BBC-456F-994C-9294-24EAC530C6E3}" type="presParOf" srcId="{B4484E53-6193-A441-AECF-C0EAD4BBC19B}" destId="{B44F65E8-527C-A346-8F3E-30DBB6482FC0}" srcOrd="0" destOrd="0" presId="urn:microsoft.com/office/officeart/2005/8/layout/orgChart1"/>
    <dgm:cxn modelId="{F33DEA5D-3D9B-DB4D-B71C-C2BB937095E3}" type="presParOf" srcId="{B44F65E8-527C-A346-8F3E-30DBB6482FC0}" destId="{07383A69-2A28-2340-A3F5-CB0A42666AAF}" srcOrd="0" destOrd="0" presId="urn:microsoft.com/office/officeart/2005/8/layout/orgChart1"/>
    <dgm:cxn modelId="{EDD43CB6-3B13-504B-95EA-699953037531}" type="presParOf" srcId="{B44F65E8-527C-A346-8F3E-30DBB6482FC0}" destId="{68EDDBB0-A33C-BC4F-B2DC-16A4B4015763}" srcOrd="1" destOrd="0" presId="urn:microsoft.com/office/officeart/2005/8/layout/orgChart1"/>
    <dgm:cxn modelId="{105BB7AD-627E-AF42-887A-016983B52800}" type="presParOf" srcId="{B4484E53-6193-A441-AECF-C0EAD4BBC19B}" destId="{505DEC23-FC0D-9749-955C-FDC11A5529D0}" srcOrd="1" destOrd="0" presId="urn:microsoft.com/office/officeart/2005/8/layout/orgChart1"/>
    <dgm:cxn modelId="{C141DB1F-ED57-9B4A-A22E-8D56E8B33E2A}" type="presParOf" srcId="{B4484E53-6193-A441-AECF-C0EAD4BBC19B}" destId="{60A52DD9-D569-D441-8C2A-BD3304384511}" srcOrd="2" destOrd="0" presId="urn:microsoft.com/office/officeart/2005/8/layout/orgChart1"/>
    <dgm:cxn modelId="{4D0FDB65-7E60-7645-ACC9-CADED5839FCC}" type="presParOf" srcId="{BACD1331-1771-A046-B9F5-DFD0795818C9}" destId="{BC458A18-0E1A-1A4B-AA5A-9F4979202F2C}" srcOrd="4" destOrd="0" presId="urn:microsoft.com/office/officeart/2005/8/layout/orgChart1"/>
    <dgm:cxn modelId="{A1F760B7-0F9C-944A-910F-880D42788C82}" type="presParOf" srcId="{BACD1331-1771-A046-B9F5-DFD0795818C9}" destId="{C05B6745-A4ED-2B4F-BD1C-BFC4E7049B97}" srcOrd="5" destOrd="0" presId="urn:microsoft.com/office/officeart/2005/8/layout/orgChart1"/>
    <dgm:cxn modelId="{1705B5AB-40D9-174D-99FB-F339489453FD}" type="presParOf" srcId="{C05B6745-A4ED-2B4F-BD1C-BFC4E7049B97}" destId="{B0DC4EF0-56B6-294D-A6B4-AF8C212A97E6}" srcOrd="0" destOrd="0" presId="urn:microsoft.com/office/officeart/2005/8/layout/orgChart1"/>
    <dgm:cxn modelId="{788BA234-A2FF-E24E-A508-3903E28886FC}" type="presParOf" srcId="{B0DC4EF0-56B6-294D-A6B4-AF8C212A97E6}" destId="{9A941DC7-899B-8E4F-9E45-7265D11B1FAB}" srcOrd="0" destOrd="0" presId="urn:microsoft.com/office/officeart/2005/8/layout/orgChart1"/>
    <dgm:cxn modelId="{FEB73957-EB04-8C4C-B7B5-EA7D9A0B060B}" type="presParOf" srcId="{B0DC4EF0-56B6-294D-A6B4-AF8C212A97E6}" destId="{326CB865-B46F-5C4B-A254-1827DC74FC0F}" srcOrd="1" destOrd="0" presId="urn:microsoft.com/office/officeart/2005/8/layout/orgChart1"/>
    <dgm:cxn modelId="{7BD2DF28-D0D7-E148-9EAD-FFAE8BAB397C}" type="presParOf" srcId="{C05B6745-A4ED-2B4F-BD1C-BFC4E7049B97}" destId="{396A5BE9-214C-7545-BC54-CE2D6BBFE10F}" srcOrd="1" destOrd="0" presId="urn:microsoft.com/office/officeart/2005/8/layout/orgChart1"/>
    <dgm:cxn modelId="{66A22A12-1792-2048-BA24-D19D49C0146C}" type="presParOf" srcId="{C05B6745-A4ED-2B4F-BD1C-BFC4E7049B97}" destId="{93B7E231-23C4-824C-9144-03EC2B2006FF}" srcOrd="2" destOrd="0" presId="urn:microsoft.com/office/officeart/2005/8/layout/orgChart1"/>
    <dgm:cxn modelId="{2AB255FF-3438-EE48-B98D-30CDDA82D35B}" type="presParOf" srcId="{CE10CAEB-415B-F348-9FB4-8D11A270321D}" destId="{65DBA79B-58E8-3B41-8930-19CE5A940AFE}" srcOrd="2" destOrd="0" presId="urn:microsoft.com/office/officeart/2005/8/layout/orgChart1"/>
    <dgm:cxn modelId="{697B2C44-6ED5-B540-B972-AAB6B383BB4A}" type="presParOf" srcId="{636B3C67-DBA5-624D-ACDF-BB4735A3F0F5}" destId="{32753E3A-6ABF-B947-B910-F74CF7DC74E6}" srcOrd="2" destOrd="0" presId="urn:microsoft.com/office/officeart/2005/8/layout/orgChart1"/>
    <dgm:cxn modelId="{51C25F53-A836-6E4F-8C94-E172D3B80404}" type="presParOf" srcId="{636B3C67-DBA5-624D-ACDF-BB4735A3F0F5}" destId="{F3558E89-D856-4646-A7A7-096BC6ADBD5C}" srcOrd="3" destOrd="0" presId="urn:microsoft.com/office/officeart/2005/8/layout/orgChart1"/>
    <dgm:cxn modelId="{4C1D85A5-F076-AD42-9CCF-BC118CFB74AF}" type="presParOf" srcId="{F3558E89-D856-4646-A7A7-096BC6ADBD5C}" destId="{0E9A2BFA-02A7-1D4B-AD21-4F89FA46F4C3}" srcOrd="0" destOrd="0" presId="urn:microsoft.com/office/officeart/2005/8/layout/orgChart1"/>
    <dgm:cxn modelId="{649DDDEE-8C19-0247-9B42-C9D069432678}" type="presParOf" srcId="{0E9A2BFA-02A7-1D4B-AD21-4F89FA46F4C3}" destId="{5CF93E1C-FB0D-C145-B9CA-25CE93F036ED}" srcOrd="0" destOrd="0" presId="urn:microsoft.com/office/officeart/2005/8/layout/orgChart1"/>
    <dgm:cxn modelId="{479BC852-AE94-C343-89F2-D3898A0AE5F5}" type="presParOf" srcId="{0E9A2BFA-02A7-1D4B-AD21-4F89FA46F4C3}" destId="{AE7F5E7A-4963-BA46-9F0B-F4765983705A}" srcOrd="1" destOrd="0" presId="urn:microsoft.com/office/officeart/2005/8/layout/orgChart1"/>
    <dgm:cxn modelId="{86BDD21F-148D-3047-B96A-57C2CB32C504}" type="presParOf" srcId="{F3558E89-D856-4646-A7A7-096BC6ADBD5C}" destId="{E9ACA84F-F7FB-D94B-863D-B7C3CFAD4613}" srcOrd="1" destOrd="0" presId="urn:microsoft.com/office/officeart/2005/8/layout/orgChart1"/>
    <dgm:cxn modelId="{BBF835C4-A932-B042-817C-12D9C6612A74}" type="presParOf" srcId="{E9ACA84F-F7FB-D94B-863D-B7C3CFAD4613}" destId="{97632BBE-D91E-054D-A0AD-1C4DAC439F5C}" srcOrd="0" destOrd="0" presId="urn:microsoft.com/office/officeart/2005/8/layout/orgChart1"/>
    <dgm:cxn modelId="{1FEC04A0-5E61-4141-BD72-434C44135622}" type="presParOf" srcId="{E9ACA84F-F7FB-D94B-863D-B7C3CFAD4613}" destId="{49017A41-CCD2-CE4A-94E3-53E00533BF4D}" srcOrd="1" destOrd="0" presId="urn:microsoft.com/office/officeart/2005/8/layout/orgChart1"/>
    <dgm:cxn modelId="{14D04BD4-9CC9-564C-B2E9-2F964FBFE895}" type="presParOf" srcId="{49017A41-CCD2-CE4A-94E3-53E00533BF4D}" destId="{EBD3952E-34E8-A94F-81E4-6C6E01DFF95D}" srcOrd="0" destOrd="0" presId="urn:microsoft.com/office/officeart/2005/8/layout/orgChart1"/>
    <dgm:cxn modelId="{27AF60BD-ABD0-B84D-A271-72E72EDF539A}" type="presParOf" srcId="{EBD3952E-34E8-A94F-81E4-6C6E01DFF95D}" destId="{5550B2B0-ED58-0241-B1CD-54B1696BB0C3}" srcOrd="0" destOrd="0" presId="urn:microsoft.com/office/officeart/2005/8/layout/orgChart1"/>
    <dgm:cxn modelId="{23D6C77F-6987-5943-8CBE-01B19BADC136}" type="presParOf" srcId="{EBD3952E-34E8-A94F-81E4-6C6E01DFF95D}" destId="{AC1DF636-5508-5E43-A957-9D38BAFFC086}" srcOrd="1" destOrd="0" presId="urn:microsoft.com/office/officeart/2005/8/layout/orgChart1"/>
    <dgm:cxn modelId="{8EF0C65B-A200-824C-9A5F-CDAF6FEC1EEA}" type="presParOf" srcId="{49017A41-CCD2-CE4A-94E3-53E00533BF4D}" destId="{6E770A5F-6B2C-8B48-BB44-087764CC20C0}" srcOrd="1" destOrd="0" presId="urn:microsoft.com/office/officeart/2005/8/layout/orgChart1"/>
    <dgm:cxn modelId="{E57EC3E1-8A50-924A-87CA-A016F75CE1A4}" type="presParOf" srcId="{49017A41-CCD2-CE4A-94E3-53E00533BF4D}" destId="{39BCD5D7-FF54-5A47-AEB5-F0EF7FBBE1F4}" srcOrd="2" destOrd="0" presId="urn:microsoft.com/office/officeart/2005/8/layout/orgChart1"/>
    <dgm:cxn modelId="{3352A5E2-4714-9C46-91BF-557E5FFFE687}" type="presParOf" srcId="{E9ACA84F-F7FB-D94B-863D-B7C3CFAD4613}" destId="{E812B176-4425-A646-B3B3-F8F8FBC902A2}" srcOrd="2" destOrd="0" presId="urn:microsoft.com/office/officeart/2005/8/layout/orgChart1"/>
    <dgm:cxn modelId="{F069711A-656F-5C45-9A2A-D3F7E72A3703}" type="presParOf" srcId="{E9ACA84F-F7FB-D94B-863D-B7C3CFAD4613}" destId="{9F88E6A5-AF73-704F-A3E2-0CA69DBA845E}" srcOrd="3" destOrd="0" presId="urn:microsoft.com/office/officeart/2005/8/layout/orgChart1"/>
    <dgm:cxn modelId="{BEB39749-6434-0F45-A5BE-20E19A613C6B}" type="presParOf" srcId="{9F88E6A5-AF73-704F-A3E2-0CA69DBA845E}" destId="{B514F7F6-9525-D140-98A3-7C81106E7A7F}" srcOrd="0" destOrd="0" presId="urn:microsoft.com/office/officeart/2005/8/layout/orgChart1"/>
    <dgm:cxn modelId="{E7CB9552-0BA3-4248-AD33-E032B6229692}" type="presParOf" srcId="{B514F7F6-9525-D140-98A3-7C81106E7A7F}" destId="{144C6CF3-6547-924D-A059-C335901B4312}" srcOrd="0" destOrd="0" presId="urn:microsoft.com/office/officeart/2005/8/layout/orgChart1"/>
    <dgm:cxn modelId="{85D32F8E-E265-4F40-AFB2-EB0105067712}" type="presParOf" srcId="{B514F7F6-9525-D140-98A3-7C81106E7A7F}" destId="{62C92E6D-5840-2E49-A7CF-2A020B26B129}" srcOrd="1" destOrd="0" presId="urn:microsoft.com/office/officeart/2005/8/layout/orgChart1"/>
    <dgm:cxn modelId="{93202F20-B34E-C942-9A8B-D0B7BFC3FBC4}" type="presParOf" srcId="{9F88E6A5-AF73-704F-A3E2-0CA69DBA845E}" destId="{31665EC3-83C7-5149-9416-D16E0E555E5B}" srcOrd="1" destOrd="0" presId="urn:microsoft.com/office/officeart/2005/8/layout/orgChart1"/>
    <dgm:cxn modelId="{EFC9F1A0-4365-BC45-92CF-8176D268C04B}" type="presParOf" srcId="{9F88E6A5-AF73-704F-A3E2-0CA69DBA845E}" destId="{BE370EE0-0D80-1F45-8D68-DA1F2E651EEE}" srcOrd="2" destOrd="0" presId="urn:microsoft.com/office/officeart/2005/8/layout/orgChart1"/>
    <dgm:cxn modelId="{22C5B1F7-1142-2B4C-B427-FADB600C567D}" type="presParOf" srcId="{F3558E89-D856-4646-A7A7-096BC6ADBD5C}" destId="{89BBBC25-B580-EC4E-98FB-4AEFC618E09E}" srcOrd="2" destOrd="0" presId="urn:microsoft.com/office/officeart/2005/8/layout/orgChart1"/>
    <dgm:cxn modelId="{DE7BB647-9FD3-A348-9D3D-1BF2F2F24BD0}" type="presParOf" srcId="{636B3C67-DBA5-624D-ACDF-BB4735A3F0F5}" destId="{6D57EF6C-A4A6-8F49-ABC1-8737CFF4EAD8}" srcOrd="4" destOrd="0" presId="urn:microsoft.com/office/officeart/2005/8/layout/orgChart1"/>
    <dgm:cxn modelId="{6DE08631-5D5C-284A-B845-A5872325CFC7}" type="presParOf" srcId="{636B3C67-DBA5-624D-ACDF-BB4735A3F0F5}" destId="{099DD92B-F196-EE47-9047-37475EC78D5B}" srcOrd="5" destOrd="0" presId="urn:microsoft.com/office/officeart/2005/8/layout/orgChart1"/>
    <dgm:cxn modelId="{4C57C61F-84B7-104E-809E-3FDF67DF699F}" type="presParOf" srcId="{099DD92B-F196-EE47-9047-37475EC78D5B}" destId="{3BAAF739-E63F-5348-9356-0DB22F7B611A}" srcOrd="0" destOrd="0" presId="urn:microsoft.com/office/officeart/2005/8/layout/orgChart1"/>
    <dgm:cxn modelId="{8C337336-D804-4F49-AFBB-0548526DF4EA}" type="presParOf" srcId="{3BAAF739-E63F-5348-9356-0DB22F7B611A}" destId="{504B2104-CF60-B542-98EF-346BAB07BC28}" srcOrd="0" destOrd="0" presId="urn:microsoft.com/office/officeart/2005/8/layout/orgChart1"/>
    <dgm:cxn modelId="{BD1AB160-895F-4A4D-8285-EDE2FCBCCEC5}" type="presParOf" srcId="{3BAAF739-E63F-5348-9356-0DB22F7B611A}" destId="{279B19C4-D6DE-C842-B8CC-AED0C4E61229}" srcOrd="1" destOrd="0" presId="urn:microsoft.com/office/officeart/2005/8/layout/orgChart1"/>
    <dgm:cxn modelId="{BF61AE92-0185-6148-9634-FB36476AD591}" type="presParOf" srcId="{099DD92B-F196-EE47-9047-37475EC78D5B}" destId="{5B185934-2E21-BC4C-969D-671DD8512BA7}" srcOrd="1" destOrd="0" presId="urn:microsoft.com/office/officeart/2005/8/layout/orgChart1"/>
    <dgm:cxn modelId="{F63778C2-3696-4948-92C6-30C2C277F47B}" type="presParOf" srcId="{5B185934-2E21-BC4C-969D-671DD8512BA7}" destId="{E866E077-6191-4C44-BD7B-8B67232792E1}" srcOrd="0" destOrd="0" presId="urn:microsoft.com/office/officeart/2005/8/layout/orgChart1"/>
    <dgm:cxn modelId="{325427D7-DF27-4D4A-B6AA-C0E15D35414A}" type="presParOf" srcId="{5B185934-2E21-BC4C-969D-671DD8512BA7}" destId="{80B5A4E0-047F-1842-A9BB-651FE4AD3BFF}" srcOrd="1" destOrd="0" presId="urn:microsoft.com/office/officeart/2005/8/layout/orgChart1"/>
    <dgm:cxn modelId="{F4EF52A8-5A11-D64E-BCFD-FC3C65D71599}" type="presParOf" srcId="{80B5A4E0-047F-1842-A9BB-651FE4AD3BFF}" destId="{81056732-ED31-464D-982D-C4689E895508}" srcOrd="0" destOrd="0" presId="urn:microsoft.com/office/officeart/2005/8/layout/orgChart1"/>
    <dgm:cxn modelId="{E4D068BF-B1EF-FA42-A1A4-29EA42CEA03E}" type="presParOf" srcId="{81056732-ED31-464D-982D-C4689E895508}" destId="{40BB8010-BC48-0E4C-9F25-CF89EF7BE50C}" srcOrd="0" destOrd="0" presId="urn:microsoft.com/office/officeart/2005/8/layout/orgChart1"/>
    <dgm:cxn modelId="{EF8264F4-D6A9-EF45-958A-6BD4C4A157B9}" type="presParOf" srcId="{81056732-ED31-464D-982D-C4689E895508}" destId="{45C9A1BF-F166-8E4D-8088-1E0276A31A5A}" srcOrd="1" destOrd="0" presId="urn:microsoft.com/office/officeart/2005/8/layout/orgChart1"/>
    <dgm:cxn modelId="{D536A976-D41D-AC4D-ACFD-19CBAF43DE46}" type="presParOf" srcId="{80B5A4E0-047F-1842-A9BB-651FE4AD3BFF}" destId="{BFAFF165-C652-9D42-8DC5-2FBF5C98829E}" srcOrd="1" destOrd="0" presId="urn:microsoft.com/office/officeart/2005/8/layout/orgChart1"/>
    <dgm:cxn modelId="{19E20EA5-8F86-E84A-B927-F54CF391AAFD}" type="presParOf" srcId="{80B5A4E0-047F-1842-A9BB-651FE4AD3BFF}" destId="{780A87AC-C1F0-554F-BDE5-13F08E6BC642}" srcOrd="2" destOrd="0" presId="urn:microsoft.com/office/officeart/2005/8/layout/orgChart1"/>
    <dgm:cxn modelId="{8C2A2EBE-69D2-2548-8897-C53E03603C8B}" type="presParOf" srcId="{5B185934-2E21-BC4C-969D-671DD8512BA7}" destId="{D7FE4D90-583A-9C4A-81CA-DC884A6CA9BD}" srcOrd="2" destOrd="0" presId="urn:microsoft.com/office/officeart/2005/8/layout/orgChart1"/>
    <dgm:cxn modelId="{050A8D2E-61FB-1F40-BB88-718820B023CC}" type="presParOf" srcId="{5B185934-2E21-BC4C-969D-671DD8512BA7}" destId="{BD4ADA92-7659-FC45-A1F2-3B1AC2B5BF1F}" srcOrd="3" destOrd="0" presId="urn:microsoft.com/office/officeart/2005/8/layout/orgChart1"/>
    <dgm:cxn modelId="{6CC884AF-C417-DB4B-96CE-4822F687B5E5}" type="presParOf" srcId="{BD4ADA92-7659-FC45-A1F2-3B1AC2B5BF1F}" destId="{802FA194-DC3B-C643-9925-BF672538E5C1}" srcOrd="0" destOrd="0" presId="urn:microsoft.com/office/officeart/2005/8/layout/orgChart1"/>
    <dgm:cxn modelId="{33D197FA-9219-EE46-9ADB-A24798553040}" type="presParOf" srcId="{802FA194-DC3B-C643-9925-BF672538E5C1}" destId="{64BA3105-12CA-8947-9B8C-53C2239EC441}" srcOrd="0" destOrd="0" presId="urn:microsoft.com/office/officeart/2005/8/layout/orgChart1"/>
    <dgm:cxn modelId="{6E54940D-2929-3242-BD01-E7A817C066CC}" type="presParOf" srcId="{802FA194-DC3B-C643-9925-BF672538E5C1}" destId="{6B8C5625-ED64-5244-BF02-E648E77F6DD9}" srcOrd="1" destOrd="0" presId="urn:microsoft.com/office/officeart/2005/8/layout/orgChart1"/>
    <dgm:cxn modelId="{15528D52-B28C-0D4A-9FE9-55BA253A3539}" type="presParOf" srcId="{BD4ADA92-7659-FC45-A1F2-3B1AC2B5BF1F}" destId="{D6550DE7-A9B5-D347-B434-83A01E6B6674}" srcOrd="1" destOrd="0" presId="urn:microsoft.com/office/officeart/2005/8/layout/orgChart1"/>
    <dgm:cxn modelId="{742279EF-1F61-BE47-9541-1E6EC18C4FA8}" type="presParOf" srcId="{BD4ADA92-7659-FC45-A1F2-3B1AC2B5BF1F}" destId="{78EC5E4D-0C56-B740-BDDA-A193814613E6}" srcOrd="2" destOrd="0" presId="urn:microsoft.com/office/officeart/2005/8/layout/orgChart1"/>
    <dgm:cxn modelId="{2A08C01F-DE77-E749-B48B-6B66EE1E51E6}" type="presParOf" srcId="{5B185934-2E21-BC4C-969D-671DD8512BA7}" destId="{940F131C-4457-7941-8F56-A231079A443A}" srcOrd="4" destOrd="0" presId="urn:microsoft.com/office/officeart/2005/8/layout/orgChart1"/>
    <dgm:cxn modelId="{8247FA64-4B2A-AF4F-8B73-A9B23CDB7653}" type="presParOf" srcId="{5B185934-2E21-BC4C-969D-671DD8512BA7}" destId="{64CDBCCC-0588-134D-8DDD-23EF88E378AB}" srcOrd="5" destOrd="0" presId="urn:microsoft.com/office/officeart/2005/8/layout/orgChart1"/>
    <dgm:cxn modelId="{5B5185EA-3EE1-8746-942A-0CFA1A90D818}" type="presParOf" srcId="{64CDBCCC-0588-134D-8DDD-23EF88E378AB}" destId="{C05E6271-EF3B-B346-ADEF-7CE92451AF05}" srcOrd="0" destOrd="0" presId="urn:microsoft.com/office/officeart/2005/8/layout/orgChart1"/>
    <dgm:cxn modelId="{528E81CB-941B-C041-A31B-369CF86872C8}" type="presParOf" srcId="{C05E6271-EF3B-B346-ADEF-7CE92451AF05}" destId="{6FE08938-69FD-0645-A474-7759A3D044B3}" srcOrd="0" destOrd="0" presId="urn:microsoft.com/office/officeart/2005/8/layout/orgChart1"/>
    <dgm:cxn modelId="{E2348699-7E61-FC49-8E90-E1FBA8F0FB47}" type="presParOf" srcId="{C05E6271-EF3B-B346-ADEF-7CE92451AF05}" destId="{2CAA1B67-4595-3D43-8FB6-24FA70920477}" srcOrd="1" destOrd="0" presId="urn:microsoft.com/office/officeart/2005/8/layout/orgChart1"/>
    <dgm:cxn modelId="{C772D290-AAA6-E14A-AADB-B5E33988F474}" type="presParOf" srcId="{64CDBCCC-0588-134D-8DDD-23EF88E378AB}" destId="{46558D08-D89B-5543-8FF8-C38B96A4DB84}" srcOrd="1" destOrd="0" presId="urn:microsoft.com/office/officeart/2005/8/layout/orgChart1"/>
    <dgm:cxn modelId="{8FF11D36-34C2-A746-887C-2541D00B9405}" type="presParOf" srcId="{64CDBCCC-0588-134D-8DDD-23EF88E378AB}" destId="{109C6B67-385A-5848-AE23-86D309D075EE}" srcOrd="2" destOrd="0" presId="urn:microsoft.com/office/officeart/2005/8/layout/orgChart1"/>
    <dgm:cxn modelId="{FA996989-5C94-7242-A0B1-E2E3D1C012A9}" type="presParOf" srcId="{099DD92B-F196-EE47-9047-37475EC78D5B}" destId="{2A541ED2-4E41-F941-B823-BB79B883E357}" srcOrd="2" destOrd="0" presId="urn:microsoft.com/office/officeart/2005/8/layout/orgChart1"/>
    <dgm:cxn modelId="{A0948142-9EBB-2E4A-BE23-74BC84746729}" type="presParOf" srcId="{0032BCC1-DD4B-3145-BE38-1DF357229DD8}" destId="{6D1F935D-BF14-724C-94C6-6FAE5FC36E68}"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0F131C-4457-7941-8F56-A231079A443A}">
      <dsp:nvSpPr>
        <dsp:cNvPr id="0" name=""/>
        <dsp:cNvSpPr/>
      </dsp:nvSpPr>
      <dsp:spPr>
        <a:xfrm>
          <a:off x="5075726" y="1591909"/>
          <a:ext cx="196918" cy="2468049"/>
        </a:xfrm>
        <a:custGeom>
          <a:avLst/>
          <a:gdLst/>
          <a:ahLst/>
          <a:cxnLst/>
          <a:rect l="0" t="0" r="0" b="0"/>
          <a:pathLst>
            <a:path>
              <a:moveTo>
                <a:pt x="0" y="0"/>
              </a:moveTo>
              <a:lnTo>
                <a:pt x="0" y="2468049"/>
              </a:lnTo>
              <a:lnTo>
                <a:pt x="196918" y="2468049"/>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D7FE4D90-583A-9C4A-81CA-DC884A6CA9BD}">
      <dsp:nvSpPr>
        <dsp:cNvPr id="0" name=""/>
        <dsp:cNvSpPr/>
      </dsp:nvSpPr>
      <dsp:spPr>
        <a:xfrm>
          <a:off x="5075726" y="1591909"/>
          <a:ext cx="196918" cy="1535967"/>
        </a:xfrm>
        <a:custGeom>
          <a:avLst/>
          <a:gdLst/>
          <a:ahLst/>
          <a:cxnLst/>
          <a:rect l="0" t="0" r="0" b="0"/>
          <a:pathLst>
            <a:path>
              <a:moveTo>
                <a:pt x="0" y="0"/>
              </a:moveTo>
              <a:lnTo>
                <a:pt x="0" y="1535967"/>
              </a:lnTo>
              <a:lnTo>
                <a:pt x="196918" y="153596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E866E077-6191-4C44-BD7B-8B67232792E1}">
      <dsp:nvSpPr>
        <dsp:cNvPr id="0" name=""/>
        <dsp:cNvSpPr/>
      </dsp:nvSpPr>
      <dsp:spPr>
        <a:xfrm>
          <a:off x="5075726" y="1591909"/>
          <a:ext cx="196918" cy="603884"/>
        </a:xfrm>
        <a:custGeom>
          <a:avLst/>
          <a:gdLst/>
          <a:ahLst/>
          <a:cxnLst/>
          <a:rect l="0" t="0" r="0" b="0"/>
          <a:pathLst>
            <a:path>
              <a:moveTo>
                <a:pt x="0" y="0"/>
              </a:moveTo>
              <a:lnTo>
                <a:pt x="0" y="603884"/>
              </a:lnTo>
              <a:lnTo>
                <a:pt x="196918" y="603884"/>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D57EF6C-A4A6-8F49-ABC1-8737CFF4EAD8}">
      <dsp:nvSpPr>
        <dsp:cNvPr id="0" name=""/>
        <dsp:cNvSpPr/>
      </dsp:nvSpPr>
      <dsp:spPr>
        <a:xfrm>
          <a:off x="4012364" y="659826"/>
          <a:ext cx="1588478" cy="275686"/>
        </a:xfrm>
        <a:custGeom>
          <a:avLst/>
          <a:gdLst/>
          <a:ahLst/>
          <a:cxnLst/>
          <a:rect l="0" t="0" r="0" b="0"/>
          <a:pathLst>
            <a:path>
              <a:moveTo>
                <a:pt x="0" y="0"/>
              </a:moveTo>
              <a:lnTo>
                <a:pt x="0" y="137843"/>
              </a:lnTo>
              <a:lnTo>
                <a:pt x="1588478" y="137843"/>
              </a:lnTo>
              <a:lnTo>
                <a:pt x="1588478" y="275686"/>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E812B176-4425-A646-B3B3-F8F8FBC902A2}">
      <dsp:nvSpPr>
        <dsp:cNvPr id="0" name=""/>
        <dsp:cNvSpPr/>
      </dsp:nvSpPr>
      <dsp:spPr>
        <a:xfrm>
          <a:off x="3487248" y="1591909"/>
          <a:ext cx="196918" cy="1535967"/>
        </a:xfrm>
        <a:custGeom>
          <a:avLst/>
          <a:gdLst/>
          <a:ahLst/>
          <a:cxnLst/>
          <a:rect l="0" t="0" r="0" b="0"/>
          <a:pathLst>
            <a:path>
              <a:moveTo>
                <a:pt x="0" y="0"/>
              </a:moveTo>
              <a:lnTo>
                <a:pt x="0" y="1535967"/>
              </a:lnTo>
              <a:lnTo>
                <a:pt x="196918" y="153596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97632BBE-D91E-054D-A0AD-1C4DAC439F5C}">
      <dsp:nvSpPr>
        <dsp:cNvPr id="0" name=""/>
        <dsp:cNvSpPr/>
      </dsp:nvSpPr>
      <dsp:spPr>
        <a:xfrm>
          <a:off x="3487248" y="1591909"/>
          <a:ext cx="196918" cy="603884"/>
        </a:xfrm>
        <a:custGeom>
          <a:avLst/>
          <a:gdLst/>
          <a:ahLst/>
          <a:cxnLst/>
          <a:rect l="0" t="0" r="0" b="0"/>
          <a:pathLst>
            <a:path>
              <a:moveTo>
                <a:pt x="0" y="0"/>
              </a:moveTo>
              <a:lnTo>
                <a:pt x="0" y="603884"/>
              </a:lnTo>
              <a:lnTo>
                <a:pt x="196918" y="603884"/>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32753E3A-6ABF-B947-B910-F74CF7DC74E6}">
      <dsp:nvSpPr>
        <dsp:cNvPr id="0" name=""/>
        <dsp:cNvSpPr/>
      </dsp:nvSpPr>
      <dsp:spPr>
        <a:xfrm>
          <a:off x="3966644" y="659826"/>
          <a:ext cx="91440" cy="275686"/>
        </a:xfrm>
        <a:custGeom>
          <a:avLst/>
          <a:gdLst/>
          <a:ahLst/>
          <a:cxnLst/>
          <a:rect l="0" t="0" r="0" b="0"/>
          <a:pathLst>
            <a:path>
              <a:moveTo>
                <a:pt x="45720" y="0"/>
              </a:moveTo>
              <a:lnTo>
                <a:pt x="45720" y="275686"/>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BC458A18-0E1A-1A4B-AA5A-9F4979202F2C}">
      <dsp:nvSpPr>
        <dsp:cNvPr id="0" name=""/>
        <dsp:cNvSpPr/>
      </dsp:nvSpPr>
      <dsp:spPr>
        <a:xfrm>
          <a:off x="1898769" y="1591909"/>
          <a:ext cx="196918" cy="2468049"/>
        </a:xfrm>
        <a:custGeom>
          <a:avLst/>
          <a:gdLst/>
          <a:ahLst/>
          <a:cxnLst/>
          <a:rect l="0" t="0" r="0" b="0"/>
          <a:pathLst>
            <a:path>
              <a:moveTo>
                <a:pt x="0" y="0"/>
              </a:moveTo>
              <a:lnTo>
                <a:pt x="0" y="2468049"/>
              </a:lnTo>
              <a:lnTo>
                <a:pt x="196918" y="2468049"/>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D8B8D627-52AA-304F-B646-6DCA3C5897A6}">
      <dsp:nvSpPr>
        <dsp:cNvPr id="0" name=""/>
        <dsp:cNvSpPr/>
      </dsp:nvSpPr>
      <dsp:spPr>
        <a:xfrm>
          <a:off x="1898769" y="1591909"/>
          <a:ext cx="196918" cy="1535967"/>
        </a:xfrm>
        <a:custGeom>
          <a:avLst/>
          <a:gdLst/>
          <a:ahLst/>
          <a:cxnLst/>
          <a:rect l="0" t="0" r="0" b="0"/>
          <a:pathLst>
            <a:path>
              <a:moveTo>
                <a:pt x="0" y="0"/>
              </a:moveTo>
              <a:lnTo>
                <a:pt x="0" y="1535967"/>
              </a:lnTo>
              <a:lnTo>
                <a:pt x="196918" y="1535967"/>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58A36369-28B4-D645-8557-4856F2D21CBE}">
      <dsp:nvSpPr>
        <dsp:cNvPr id="0" name=""/>
        <dsp:cNvSpPr/>
      </dsp:nvSpPr>
      <dsp:spPr>
        <a:xfrm>
          <a:off x="1898769" y="1591909"/>
          <a:ext cx="196918" cy="603884"/>
        </a:xfrm>
        <a:custGeom>
          <a:avLst/>
          <a:gdLst/>
          <a:ahLst/>
          <a:cxnLst/>
          <a:rect l="0" t="0" r="0" b="0"/>
          <a:pathLst>
            <a:path>
              <a:moveTo>
                <a:pt x="0" y="0"/>
              </a:moveTo>
              <a:lnTo>
                <a:pt x="0" y="603884"/>
              </a:lnTo>
              <a:lnTo>
                <a:pt x="196918" y="603884"/>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C3121A74-0A51-204D-85D3-9C7A2F7CF892}">
      <dsp:nvSpPr>
        <dsp:cNvPr id="0" name=""/>
        <dsp:cNvSpPr/>
      </dsp:nvSpPr>
      <dsp:spPr>
        <a:xfrm>
          <a:off x="2423886" y="659826"/>
          <a:ext cx="1588478" cy="275686"/>
        </a:xfrm>
        <a:custGeom>
          <a:avLst/>
          <a:gdLst/>
          <a:ahLst/>
          <a:cxnLst/>
          <a:rect l="0" t="0" r="0" b="0"/>
          <a:pathLst>
            <a:path>
              <a:moveTo>
                <a:pt x="1588478" y="0"/>
              </a:moveTo>
              <a:lnTo>
                <a:pt x="1588478" y="137843"/>
              </a:lnTo>
              <a:lnTo>
                <a:pt x="0" y="137843"/>
              </a:lnTo>
              <a:lnTo>
                <a:pt x="0" y="275686"/>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EA31720-CBCA-7648-943A-E53400AB1642}">
      <dsp:nvSpPr>
        <dsp:cNvPr id="0" name=""/>
        <dsp:cNvSpPr/>
      </dsp:nvSpPr>
      <dsp:spPr>
        <a:xfrm>
          <a:off x="3355968" y="3430"/>
          <a:ext cx="1312792" cy="656396"/>
        </a:xfrm>
        <a:prstGeom prst="rect">
          <a:avLst/>
        </a:prstGeom>
        <a:solidFill>
          <a:schemeClr val="accent5"/>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0">
            <a:lnSpc>
              <a:spcPct val="90000"/>
            </a:lnSpc>
            <a:spcBef>
              <a:spcPct val="0"/>
            </a:spcBef>
            <a:spcAft>
              <a:spcPct val="35000"/>
            </a:spcAft>
            <a:buNone/>
          </a:pPr>
          <a:r>
            <a:rPr lang="en-GB" sz="1600" kern="1200" dirty="0"/>
            <a:t>Energetic Material</a:t>
          </a:r>
        </a:p>
      </dsp:txBody>
      <dsp:txXfrm>
        <a:off x="3355968" y="3430"/>
        <a:ext cx="1312792" cy="656396"/>
      </dsp:txXfrm>
    </dsp:sp>
    <dsp:sp modelId="{E3474FA5-BE30-0544-AD41-F1881D50BA52}">
      <dsp:nvSpPr>
        <dsp:cNvPr id="0" name=""/>
        <dsp:cNvSpPr/>
      </dsp:nvSpPr>
      <dsp:spPr>
        <a:xfrm>
          <a:off x="1767490" y="935513"/>
          <a:ext cx="1312792" cy="656396"/>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0">
            <a:lnSpc>
              <a:spcPct val="90000"/>
            </a:lnSpc>
            <a:spcBef>
              <a:spcPct val="0"/>
            </a:spcBef>
            <a:spcAft>
              <a:spcPct val="35000"/>
            </a:spcAft>
            <a:buNone/>
          </a:pPr>
          <a:r>
            <a:rPr lang="en-GB" sz="1600" kern="1200" dirty="0"/>
            <a:t>Explosives</a:t>
          </a:r>
        </a:p>
      </dsp:txBody>
      <dsp:txXfrm>
        <a:off x="1767490" y="935513"/>
        <a:ext cx="1312792" cy="656396"/>
      </dsp:txXfrm>
    </dsp:sp>
    <dsp:sp modelId="{1FD47252-C149-7746-914E-48445D3A59B6}">
      <dsp:nvSpPr>
        <dsp:cNvPr id="0" name=""/>
        <dsp:cNvSpPr/>
      </dsp:nvSpPr>
      <dsp:spPr>
        <a:xfrm>
          <a:off x="2095688" y="1867595"/>
          <a:ext cx="1312792" cy="656396"/>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0">
            <a:lnSpc>
              <a:spcPct val="90000"/>
            </a:lnSpc>
            <a:spcBef>
              <a:spcPct val="0"/>
            </a:spcBef>
            <a:spcAft>
              <a:spcPct val="35000"/>
            </a:spcAft>
            <a:buNone/>
          </a:pPr>
          <a:r>
            <a:rPr lang="en-GB" sz="1600" kern="1200" dirty="0"/>
            <a:t>Primary</a:t>
          </a:r>
        </a:p>
      </dsp:txBody>
      <dsp:txXfrm>
        <a:off x="2095688" y="1867595"/>
        <a:ext cx="1312792" cy="656396"/>
      </dsp:txXfrm>
    </dsp:sp>
    <dsp:sp modelId="{07383A69-2A28-2340-A3F5-CB0A42666AAF}">
      <dsp:nvSpPr>
        <dsp:cNvPr id="0" name=""/>
        <dsp:cNvSpPr/>
      </dsp:nvSpPr>
      <dsp:spPr>
        <a:xfrm>
          <a:off x="2095688" y="2799678"/>
          <a:ext cx="1312792" cy="656396"/>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0">
            <a:lnSpc>
              <a:spcPct val="90000"/>
            </a:lnSpc>
            <a:spcBef>
              <a:spcPct val="0"/>
            </a:spcBef>
            <a:spcAft>
              <a:spcPct val="35000"/>
            </a:spcAft>
            <a:buNone/>
          </a:pPr>
          <a:r>
            <a:rPr lang="en-GB" sz="1600" kern="1200" dirty="0"/>
            <a:t>Secondary</a:t>
          </a:r>
        </a:p>
      </dsp:txBody>
      <dsp:txXfrm>
        <a:off x="2095688" y="2799678"/>
        <a:ext cx="1312792" cy="656396"/>
      </dsp:txXfrm>
    </dsp:sp>
    <dsp:sp modelId="{9A941DC7-899B-8E4F-9E45-7265D11B1FAB}">
      <dsp:nvSpPr>
        <dsp:cNvPr id="0" name=""/>
        <dsp:cNvSpPr/>
      </dsp:nvSpPr>
      <dsp:spPr>
        <a:xfrm>
          <a:off x="2095688" y="3731761"/>
          <a:ext cx="1312792" cy="656396"/>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0">
            <a:lnSpc>
              <a:spcPct val="90000"/>
            </a:lnSpc>
            <a:spcBef>
              <a:spcPct val="0"/>
            </a:spcBef>
            <a:spcAft>
              <a:spcPct val="35000"/>
            </a:spcAft>
            <a:buNone/>
          </a:pPr>
          <a:r>
            <a:rPr lang="en-GB" sz="1600" kern="1200" dirty="0"/>
            <a:t>Tertiary</a:t>
          </a:r>
        </a:p>
      </dsp:txBody>
      <dsp:txXfrm>
        <a:off x="2095688" y="3731761"/>
        <a:ext cx="1312792" cy="656396"/>
      </dsp:txXfrm>
    </dsp:sp>
    <dsp:sp modelId="{5CF93E1C-FB0D-C145-B9CA-25CE93F036ED}">
      <dsp:nvSpPr>
        <dsp:cNvPr id="0" name=""/>
        <dsp:cNvSpPr/>
      </dsp:nvSpPr>
      <dsp:spPr>
        <a:xfrm>
          <a:off x="3355968" y="935513"/>
          <a:ext cx="1312792" cy="656396"/>
        </a:xfrm>
        <a:prstGeom prst="rect">
          <a:avLst/>
        </a:prstGeom>
        <a:solidFill>
          <a:srgbClr val="00B0F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0">
            <a:lnSpc>
              <a:spcPct val="90000"/>
            </a:lnSpc>
            <a:spcBef>
              <a:spcPct val="0"/>
            </a:spcBef>
            <a:spcAft>
              <a:spcPct val="35000"/>
            </a:spcAft>
            <a:buNone/>
          </a:pPr>
          <a:r>
            <a:rPr lang="en-GB" sz="1600" kern="1200" dirty="0"/>
            <a:t>Propellants</a:t>
          </a:r>
        </a:p>
      </dsp:txBody>
      <dsp:txXfrm>
        <a:off x="3355968" y="935513"/>
        <a:ext cx="1312792" cy="656396"/>
      </dsp:txXfrm>
    </dsp:sp>
    <dsp:sp modelId="{5550B2B0-ED58-0241-B1CD-54B1696BB0C3}">
      <dsp:nvSpPr>
        <dsp:cNvPr id="0" name=""/>
        <dsp:cNvSpPr/>
      </dsp:nvSpPr>
      <dsp:spPr>
        <a:xfrm>
          <a:off x="3684166" y="1867595"/>
          <a:ext cx="1312792" cy="656396"/>
        </a:xfrm>
        <a:prstGeom prst="rect">
          <a:avLst/>
        </a:prstGeom>
        <a:solidFill>
          <a:srgbClr val="00B0F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0">
            <a:lnSpc>
              <a:spcPct val="90000"/>
            </a:lnSpc>
            <a:spcBef>
              <a:spcPct val="0"/>
            </a:spcBef>
            <a:spcAft>
              <a:spcPct val="35000"/>
            </a:spcAft>
            <a:buNone/>
          </a:pPr>
          <a:r>
            <a:rPr lang="en-GB" sz="1600" kern="1200" dirty="0"/>
            <a:t>Gun</a:t>
          </a:r>
        </a:p>
      </dsp:txBody>
      <dsp:txXfrm>
        <a:off x="3684166" y="1867595"/>
        <a:ext cx="1312792" cy="656396"/>
      </dsp:txXfrm>
    </dsp:sp>
    <dsp:sp modelId="{144C6CF3-6547-924D-A059-C335901B4312}">
      <dsp:nvSpPr>
        <dsp:cNvPr id="0" name=""/>
        <dsp:cNvSpPr/>
      </dsp:nvSpPr>
      <dsp:spPr>
        <a:xfrm>
          <a:off x="3684166" y="2799678"/>
          <a:ext cx="1312792" cy="656396"/>
        </a:xfrm>
        <a:prstGeom prst="rect">
          <a:avLst/>
        </a:prstGeom>
        <a:solidFill>
          <a:srgbClr val="00B0F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0">
            <a:lnSpc>
              <a:spcPct val="90000"/>
            </a:lnSpc>
            <a:spcBef>
              <a:spcPct val="0"/>
            </a:spcBef>
            <a:spcAft>
              <a:spcPct val="35000"/>
            </a:spcAft>
            <a:buNone/>
          </a:pPr>
          <a:r>
            <a:rPr lang="en-GB" sz="1600" kern="1200" dirty="0"/>
            <a:t>Rocket</a:t>
          </a:r>
        </a:p>
      </dsp:txBody>
      <dsp:txXfrm>
        <a:off x="3684166" y="2799678"/>
        <a:ext cx="1312792" cy="656396"/>
      </dsp:txXfrm>
    </dsp:sp>
    <dsp:sp modelId="{504B2104-CF60-B542-98EF-346BAB07BC28}">
      <dsp:nvSpPr>
        <dsp:cNvPr id="0" name=""/>
        <dsp:cNvSpPr/>
      </dsp:nvSpPr>
      <dsp:spPr>
        <a:xfrm>
          <a:off x="4944447" y="935513"/>
          <a:ext cx="1312792" cy="656396"/>
        </a:xfrm>
        <a:prstGeom prst="rect">
          <a:avLst/>
        </a:prstGeom>
        <a:solidFill>
          <a:schemeClr val="bg2">
            <a:lumMod val="40000"/>
            <a:lumOff val="6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0">
            <a:lnSpc>
              <a:spcPct val="90000"/>
            </a:lnSpc>
            <a:spcBef>
              <a:spcPct val="0"/>
            </a:spcBef>
            <a:spcAft>
              <a:spcPct val="35000"/>
            </a:spcAft>
            <a:buNone/>
          </a:pPr>
          <a:r>
            <a:rPr lang="en-GB" sz="1600" kern="1200" dirty="0"/>
            <a:t>Pyrotechnics</a:t>
          </a:r>
        </a:p>
      </dsp:txBody>
      <dsp:txXfrm>
        <a:off x="4944447" y="935513"/>
        <a:ext cx="1312792" cy="656396"/>
      </dsp:txXfrm>
    </dsp:sp>
    <dsp:sp modelId="{40BB8010-BC48-0E4C-9F25-CF89EF7BE50C}">
      <dsp:nvSpPr>
        <dsp:cNvPr id="0" name=""/>
        <dsp:cNvSpPr/>
      </dsp:nvSpPr>
      <dsp:spPr>
        <a:xfrm>
          <a:off x="5272645" y="1867595"/>
          <a:ext cx="1312792" cy="656396"/>
        </a:xfrm>
        <a:prstGeom prst="rect">
          <a:avLst/>
        </a:prstGeom>
        <a:solidFill>
          <a:schemeClr val="bg2">
            <a:lumMod val="40000"/>
            <a:lumOff val="6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0">
            <a:lnSpc>
              <a:spcPct val="90000"/>
            </a:lnSpc>
            <a:spcBef>
              <a:spcPct val="0"/>
            </a:spcBef>
            <a:spcAft>
              <a:spcPct val="35000"/>
            </a:spcAft>
            <a:buNone/>
          </a:pPr>
          <a:r>
            <a:rPr lang="en-GB" sz="1600" kern="1200" dirty="0"/>
            <a:t>Colour and Light</a:t>
          </a:r>
        </a:p>
      </dsp:txBody>
      <dsp:txXfrm>
        <a:off x="5272645" y="1867595"/>
        <a:ext cx="1312792" cy="656396"/>
      </dsp:txXfrm>
    </dsp:sp>
    <dsp:sp modelId="{64BA3105-12CA-8947-9B8C-53C2239EC441}">
      <dsp:nvSpPr>
        <dsp:cNvPr id="0" name=""/>
        <dsp:cNvSpPr/>
      </dsp:nvSpPr>
      <dsp:spPr>
        <a:xfrm>
          <a:off x="5272645" y="2799678"/>
          <a:ext cx="1312792" cy="656396"/>
        </a:xfrm>
        <a:prstGeom prst="rect">
          <a:avLst/>
        </a:prstGeom>
        <a:solidFill>
          <a:schemeClr val="bg2">
            <a:lumMod val="40000"/>
            <a:lumOff val="6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0">
            <a:lnSpc>
              <a:spcPct val="90000"/>
            </a:lnSpc>
            <a:spcBef>
              <a:spcPct val="0"/>
            </a:spcBef>
            <a:spcAft>
              <a:spcPct val="35000"/>
            </a:spcAft>
            <a:buNone/>
          </a:pPr>
          <a:r>
            <a:rPr lang="en-GB" sz="1600" kern="1200" dirty="0"/>
            <a:t>Smoke and Sound</a:t>
          </a:r>
        </a:p>
      </dsp:txBody>
      <dsp:txXfrm>
        <a:off x="5272645" y="2799678"/>
        <a:ext cx="1312792" cy="656396"/>
      </dsp:txXfrm>
    </dsp:sp>
    <dsp:sp modelId="{6FE08938-69FD-0645-A474-7759A3D044B3}">
      <dsp:nvSpPr>
        <dsp:cNvPr id="0" name=""/>
        <dsp:cNvSpPr/>
      </dsp:nvSpPr>
      <dsp:spPr>
        <a:xfrm>
          <a:off x="5272645" y="3731761"/>
          <a:ext cx="1312792" cy="656396"/>
        </a:xfrm>
        <a:prstGeom prst="rect">
          <a:avLst/>
        </a:prstGeom>
        <a:solidFill>
          <a:schemeClr val="bg2">
            <a:lumMod val="40000"/>
            <a:lumOff val="6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0">
            <a:lnSpc>
              <a:spcPct val="90000"/>
            </a:lnSpc>
            <a:spcBef>
              <a:spcPct val="0"/>
            </a:spcBef>
            <a:spcAft>
              <a:spcPct val="35000"/>
            </a:spcAft>
            <a:buNone/>
          </a:pPr>
          <a:r>
            <a:rPr lang="en-GB" sz="1600" kern="1200" dirty="0"/>
            <a:t>Heat Compositions</a:t>
          </a:r>
        </a:p>
      </dsp:txBody>
      <dsp:txXfrm>
        <a:off x="5272645" y="3731761"/>
        <a:ext cx="1312792" cy="65639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88834" name="Rectangle 2">
            <a:extLst>
              <a:ext uri="{FF2B5EF4-FFF2-40B4-BE49-F238E27FC236}">
                <a16:creationId xmlns:a16="http://schemas.microsoft.com/office/drawing/2014/main" id="{64F60DC3-B1AC-68B0-5002-15D23B4A0E90}"/>
              </a:ext>
            </a:extLst>
          </p:cNvPr>
          <p:cNvSpPr>
            <a:spLocks noGrp="1" noChangeArrowheads="1"/>
          </p:cNvSpPr>
          <p:nvPr>
            <p:ph type="hdr" sz="quarter"/>
          </p:nvPr>
        </p:nvSpPr>
        <p:spPr bwMode="auto">
          <a:xfrm>
            <a:off x="0" y="0"/>
            <a:ext cx="2971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pPr>
              <a:defRPr/>
            </a:pPr>
            <a:endParaRPr lang="en-GB" altLang="en-US"/>
          </a:p>
        </p:txBody>
      </p:sp>
      <p:sp>
        <p:nvSpPr>
          <p:cNvPr id="888835" name="Rectangle 3">
            <a:extLst>
              <a:ext uri="{FF2B5EF4-FFF2-40B4-BE49-F238E27FC236}">
                <a16:creationId xmlns:a16="http://schemas.microsoft.com/office/drawing/2014/main" id="{B171E12E-E2CA-42DA-CD43-5AE2A7FC215B}"/>
              </a:ext>
            </a:extLst>
          </p:cNvPr>
          <p:cNvSpPr>
            <a:spLocks noGrp="1" noChangeArrowheads="1"/>
          </p:cNvSpPr>
          <p:nvPr>
            <p:ph type="dt" sz="quarter" idx="1"/>
          </p:nvPr>
        </p:nvSpPr>
        <p:spPr bwMode="auto">
          <a:xfrm>
            <a:off x="3886200" y="0"/>
            <a:ext cx="28956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ltLang="en-US"/>
          </a:p>
        </p:txBody>
      </p:sp>
      <p:sp>
        <p:nvSpPr>
          <p:cNvPr id="888836" name="Rectangle 4">
            <a:extLst>
              <a:ext uri="{FF2B5EF4-FFF2-40B4-BE49-F238E27FC236}">
                <a16:creationId xmlns:a16="http://schemas.microsoft.com/office/drawing/2014/main" id="{0F7055B2-4EF6-C1C3-2966-0FAED5BD9EBA}"/>
              </a:ext>
            </a:extLst>
          </p:cNvPr>
          <p:cNvSpPr>
            <a:spLocks noGrp="1" noChangeArrowheads="1"/>
          </p:cNvSpPr>
          <p:nvPr>
            <p:ph type="ftr" sz="quarter" idx="2"/>
          </p:nvPr>
        </p:nvSpPr>
        <p:spPr bwMode="auto">
          <a:xfrm>
            <a:off x="0" y="9448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800"/>
            </a:lvl1pPr>
          </a:lstStyle>
          <a:p>
            <a:pPr>
              <a:defRPr/>
            </a:pPr>
            <a:endParaRPr lang="en-GB" altLang="en-US"/>
          </a:p>
        </p:txBody>
      </p:sp>
      <p:sp>
        <p:nvSpPr>
          <p:cNvPr id="888837" name="Rectangle 5">
            <a:extLst>
              <a:ext uri="{FF2B5EF4-FFF2-40B4-BE49-F238E27FC236}">
                <a16:creationId xmlns:a16="http://schemas.microsoft.com/office/drawing/2014/main" id="{F77CFD31-4847-E449-2A16-53811EFA324D}"/>
              </a:ext>
            </a:extLst>
          </p:cNvPr>
          <p:cNvSpPr>
            <a:spLocks noGrp="1" noChangeArrowheads="1"/>
          </p:cNvSpPr>
          <p:nvPr>
            <p:ph type="sldNum" sz="quarter" idx="3"/>
          </p:nvPr>
        </p:nvSpPr>
        <p:spPr bwMode="auto">
          <a:xfrm>
            <a:off x="3886200" y="94488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000"/>
            </a:lvl1pPr>
          </a:lstStyle>
          <a:p>
            <a:fld id="{F4BBE365-15C5-F940-AD45-8732F12EB481}"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40083F13-F1B8-56AA-8AB2-304C9F207345}"/>
              </a:ext>
            </a:extLst>
          </p:cNvPr>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94" tIns="46447" rIns="92894" bIns="46447" numCol="1" anchor="t" anchorCtr="0" compatLnSpc="1">
            <a:prstTxWarp prst="textNoShape">
              <a:avLst/>
            </a:prstTxWarp>
          </a:bodyPr>
          <a:lstStyle>
            <a:lvl1pPr algn="l" defTabSz="928688">
              <a:defRPr sz="1200">
                <a:solidFill>
                  <a:schemeClr val="tx1"/>
                </a:solidFill>
              </a:defRPr>
            </a:lvl1pPr>
          </a:lstStyle>
          <a:p>
            <a:pPr>
              <a:defRPr/>
            </a:pPr>
            <a:endParaRPr lang="en-GB" altLang="en-US"/>
          </a:p>
        </p:txBody>
      </p:sp>
      <p:sp>
        <p:nvSpPr>
          <p:cNvPr id="7171" name="Rectangle 3">
            <a:extLst>
              <a:ext uri="{FF2B5EF4-FFF2-40B4-BE49-F238E27FC236}">
                <a16:creationId xmlns:a16="http://schemas.microsoft.com/office/drawing/2014/main" id="{4AC86487-5D68-B01D-8295-4F62F7F9B592}"/>
              </a:ext>
            </a:extLst>
          </p:cNvPr>
          <p:cNvSpPr>
            <a:spLocks noGrp="1" noChangeArrowheads="1"/>
          </p:cNvSpPr>
          <p:nvPr>
            <p:ph type="dt" idx="1"/>
          </p:nvPr>
        </p:nvSpPr>
        <p:spPr bwMode="auto">
          <a:xfrm>
            <a:off x="3851275"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94" tIns="46447" rIns="92894" bIns="46447" numCol="1" anchor="t" anchorCtr="0" compatLnSpc="1">
            <a:prstTxWarp prst="textNoShape">
              <a:avLst/>
            </a:prstTxWarp>
          </a:bodyPr>
          <a:lstStyle>
            <a:lvl1pPr algn="r" defTabSz="928688">
              <a:defRPr sz="1200">
                <a:solidFill>
                  <a:schemeClr val="tx1"/>
                </a:solidFill>
              </a:defRPr>
            </a:lvl1pPr>
          </a:lstStyle>
          <a:p>
            <a:pPr>
              <a:defRPr/>
            </a:pPr>
            <a:endParaRPr lang="en-GB" altLang="en-US"/>
          </a:p>
        </p:txBody>
      </p:sp>
      <p:sp>
        <p:nvSpPr>
          <p:cNvPr id="4100" name="Rectangle 4">
            <a:extLst>
              <a:ext uri="{FF2B5EF4-FFF2-40B4-BE49-F238E27FC236}">
                <a16:creationId xmlns:a16="http://schemas.microsoft.com/office/drawing/2014/main" id="{04FB0A70-792F-58F4-2698-9DECF852B0A4}"/>
              </a:ext>
            </a:extLst>
          </p:cNvPr>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173" name="Rectangle 5">
            <a:extLst>
              <a:ext uri="{FF2B5EF4-FFF2-40B4-BE49-F238E27FC236}">
                <a16:creationId xmlns:a16="http://schemas.microsoft.com/office/drawing/2014/main" id="{69011D84-8E76-FB71-0BA8-83E01B49F693}"/>
              </a:ext>
            </a:extLst>
          </p:cNvPr>
          <p:cNvSpPr>
            <a:spLocks noGrp="1" noChangeArrowheads="1"/>
          </p:cNvSpPr>
          <p:nvPr>
            <p:ph type="body" sz="quarter" idx="3"/>
          </p:nvPr>
        </p:nvSpPr>
        <p:spPr bwMode="auto">
          <a:xfrm>
            <a:off x="906463" y="4714875"/>
            <a:ext cx="4984750"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94" tIns="46447" rIns="92894" bIns="46447"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7174" name="Rectangle 6">
            <a:extLst>
              <a:ext uri="{FF2B5EF4-FFF2-40B4-BE49-F238E27FC236}">
                <a16:creationId xmlns:a16="http://schemas.microsoft.com/office/drawing/2014/main" id="{14CCAF15-D51E-399C-314A-AAF5003CE06D}"/>
              </a:ext>
            </a:extLst>
          </p:cNvPr>
          <p:cNvSpPr>
            <a:spLocks noGrp="1" noChangeArrowheads="1"/>
          </p:cNvSpPr>
          <p:nvPr>
            <p:ph type="ftr" sz="quarter" idx="4"/>
          </p:nvPr>
        </p:nvSpPr>
        <p:spPr bwMode="auto">
          <a:xfrm>
            <a:off x="0" y="942975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94" tIns="46447" rIns="92894" bIns="46447" numCol="1" anchor="b" anchorCtr="0" compatLnSpc="1">
            <a:prstTxWarp prst="textNoShape">
              <a:avLst/>
            </a:prstTxWarp>
          </a:bodyPr>
          <a:lstStyle>
            <a:lvl1pPr algn="l" defTabSz="928688">
              <a:defRPr sz="1200">
                <a:solidFill>
                  <a:schemeClr val="tx1"/>
                </a:solidFill>
              </a:defRPr>
            </a:lvl1pPr>
          </a:lstStyle>
          <a:p>
            <a:pPr>
              <a:defRPr/>
            </a:pPr>
            <a:endParaRPr lang="en-GB" altLang="en-US"/>
          </a:p>
        </p:txBody>
      </p:sp>
      <p:sp>
        <p:nvSpPr>
          <p:cNvPr id="7175" name="Rectangle 7">
            <a:extLst>
              <a:ext uri="{FF2B5EF4-FFF2-40B4-BE49-F238E27FC236}">
                <a16:creationId xmlns:a16="http://schemas.microsoft.com/office/drawing/2014/main" id="{2410122C-BF50-8EE6-39F5-052EA440990C}"/>
              </a:ext>
            </a:extLst>
          </p:cNvPr>
          <p:cNvSpPr>
            <a:spLocks noGrp="1" noChangeArrowheads="1"/>
          </p:cNvSpPr>
          <p:nvPr>
            <p:ph type="sldNum" sz="quarter" idx="5"/>
          </p:nvPr>
        </p:nvSpPr>
        <p:spPr bwMode="auto">
          <a:xfrm>
            <a:off x="3851275" y="942975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894" tIns="46447" rIns="92894" bIns="46447" numCol="1" anchor="b" anchorCtr="0" compatLnSpc="1">
            <a:prstTxWarp prst="textNoShape">
              <a:avLst/>
            </a:prstTxWarp>
          </a:bodyPr>
          <a:lstStyle>
            <a:lvl1pPr algn="r" defTabSz="928688">
              <a:defRPr sz="1200">
                <a:solidFill>
                  <a:schemeClr val="tx1"/>
                </a:solidFill>
              </a:defRPr>
            </a:lvl1pPr>
          </a:lstStyle>
          <a:p>
            <a:fld id="{02C10635-6AA2-FB41-8B12-8920AA984BB9}"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2C10635-6AA2-FB41-8B12-8920AA984BB9}" type="slidenum">
              <a:rPr lang="en-GB" altLang="en-US" smtClean="0"/>
              <a:pPr/>
              <a:t>2</a:t>
            </a:fld>
            <a:endParaRPr lang="en-GB" altLang="en-US"/>
          </a:p>
        </p:txBody>
      </p:sp>
    </p:spTree>
    <p:extLst>
      <p:ext uri="{BB962C8B-B14F-4D97-AF65-F5344CB8AC3E}">
        <p14:creationId xmlns:p14="http://schemas.microsoft.com/office/powerpoint/2010/main" val="33378670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2C10635-6AA2-FB41-8B12-8920AA984BB9}" type="slidenum">
              <a:rPr lang="en-GB" altLang="en-US" smtClean="0"/>
              <a:pPr/>
              <a:t>3</a:t>
            </a:fld>
            <a:endParaRPr lang="en-GB" altLang="en-US"/>
          </a:p>
        </p:txBody>
      </p:sp>
    </p:spTree>
    <p:extLst>
      <p:ext uri="{BB962C8B-B14F-4D97-AF65-F5344CB8AC3E}">
        <p14:creationId xmlns:p14="http://schemas.microsoft.com/office/powerpoint/2010/main" val="34469884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2C10635-6AA2-FB41-8B12-8920AA984BB9}" type="slidenum">
              <a:rPr lang="en-GB" altLang="en-US" smtClean="0"/>
              <a:pPr/>
              <a:t>5</a:t>
            </a:fld>
            <a:endParaRPr lang="en-GB" altLang="en-US"/>
          </a:p>
        </p:txBody>
      </p:sp>
    </p:spTree>
    <p:extLst>
      <p:ext uri="{BB962C8B-B14F-4D97-AF65-F5344CB8AC3E}">
        <p14:creationId xmlns:p14="http://schemas.microsoft.com/office/powerpoint/2010/main" val="42938611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Explosives which are readily initiated by a small stimulus are known as primary explosives. They can deflagrate or detonate. Primary explosives are most often used to initiate reactions whereby their chemistry produces a shock wave (or burn rate) of sufficient magnitude to deflagrate/detonate a less sensitive explosive. Ignition for the majority of primary explosives is via inter-crystalline friction, which generates hotspots to overcome activation energy. If the energy created by the hot spots exceeds the activation energy of the primary explosive then deflagration/detonation will proceed with the formation of explosive products and a release of energy. If not, the hot spots will gradually die out, with no reaction occurring. Generally speaking, primary explosives </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have a detonation wave analogous to secondary explosives but are much more sensitive to friction and heat. This characteristic makes them essential to the function of a detonator or blasting cap. Examples of primary explosives are lead styphnate, mercury fulminate, lead </a:t>
            </a:r>
            <a:r>
              <a:rPr lang="en-GB" sz="1200" dirty="0" err="1">
                <a:effectLst/>
                <a:latin typeface="Times New Roman" panose="02020603050405020304" pitchFamily="18" charset="0"/>
                <a:ea typeface="Times New Roman" panose="02020603050405020304" pitchFamily="18" charset="0"/>
                <a:cs typeface="Times New Roman" panose="02020603050405020304" pitchFamily="18" charset="0"/>
              </a:rPr>
              <a:t>azide</a:t>
            </a:r>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 DDNP, tetracene and TATP, all which have been used as detonators in HME compositions.</a:t>
            </a:r>
            <a:endParaRPr lang="en-GB" sz="1200" dirty="0">
              <a:effectLst/>
              <a:latin typeface="Times New Roman" panose="02020603050405020304" pitchFamily="18" charset="0"/>
              <a:ea typeface="Times New Roman" panose="02020603050405020304" pitchFamily="18" charset="0"/>
            </a:endParaRPr>
          </a:p>
          <a:p>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a:p>
            <a:r>
              <a:rPr lang="en-GB" sz="1200" dirty="0">
                <a:effectLst/>
                <a:latin typeface="Times New Roman" panose="02020603050405020304" pitchFamily="18" charset="0"/>
                <a:ea typeface="Times New Roman" panose="02020603050405020304" pitchFamily="18" charset="0"/>
                <a:cs typeface="Times New Roman" panose="02020603050405020304" pitchFamily="18" charset="0"/>
              </a:rPr>
              <a:t>Primary explosives are normally prepared in the form of crystalline or powdery material with low bulk density and large specific area. This isn’t ideal for reliable use and as such a degree of compaction is required. However, higher densities are harder to ignite, or may only burn without detonation, due to a phenomenon called ‘dead pressing’. Mercury fulminate, DDNP and peroxide-based primary explosives are dead-pressed very easily, causing reliability (and safety!) issues during manufacture and performance.</a:t>
            </a:r>
            <a:endParaRPr lang="en-GB" sz="1200" dirty="0">
              <a:effectLst/>
              <a:latin typeface="Times New Roman" panose="02020603050405020304" pitchFamily="18" charset="0"/>
              <a:ea typeface="Times New Roman" panose="02020603050405020304" pitchFamily="18" charset="0"/>
            </a:endParaRPr>
          </a:p>
          <a:p>
            <a:r>
              <a:rPr lang="en-GB" sz="1200" b="1" i="1" dirty="0">
                <a:effectLst/>
                <a:latin typeface="Times New Roman" panose="02020603050405020304" pitchFamily="18" charset="0"/>
                <a:ea typeface="Calibri" panose="020F0502020204030204" pitchFamily="34" charset="0"/>
                <a:cs typeface="Arial" panose="020B0604020202020204" pitchFamily="34" charset="0"/>
              </a:rPr>
              <a:t>Hot Spot Ignition Mechanisms for Explosives</a:t>
            </a:r>
            <a:r>
              <a:rPr lang="en-GB" sz="1200" dirty="0">
                <a:effectLst/>
                <a:latin typeface="Times New Roman" panose="02020603050405020304" pitchFamily="18" charset="0"/>
                <a:ea typeface="Calibri" panose="020F0502020204030204" pitchFamily="34" charset="0"/>
                <a:cs typeface="Arial" panose="020B0604020202020204" pitchFamily="34" charset="0"/>
              </a:rPr>
              <a:t>. John E. Field. Acc. Chem. Res. 15</a:t>
            </a:r>
            <a:r>
              <a:rPr lang="en-GB" sz="1200" baseline="30000" dirty="0">
                <a:effectLst/>
                <a:latin typeface="Times New Roman" panose="02020603050405020304" pitchFamily="18" charset="0"/>
                <a:ea typeface="Calibri" panose="020F0502020204030204" pitchFamily="34" charset="0"/>
                <a:cs typeface="Arial" panose="020B0604020202020204" pitchFamily="34" charset="0"/>
              </a:rPr>
              <a:t>th</a:t>
            </a:r>
            <a:r>
              <a:rPr lang="en-GB" sz="1200" dirty="0">
                <a:effectLst/>
                <a:latin typeface="Times New Roman" panose="02020603050405020304" pitchFamily="18" charset="0"/>
                <a:ea typeface="Calibri" panose="020F0502020204030204" pitchFamily="34" charset="0"/>
                <a:cs typeface="Arial" panose="020B0604020202020204" pitchFamily="34" charset="0"/>
              </a:rPr>
              <a:t> April 1992, 25, 489 – 496.</a:t>
            </a:r>
            <a:endParaRPr lang="en-GB" sz="1200" dirty="0">
              <a:effectLst/>
              <a:latin typeface="Arial" panose="020B0604020202020204" pitchFamily="34" charset="0"/>
              <a:ea typeface="Calibri" panose="020F050202020403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02C10635-6AA2-FB41-8B12-8920AA984BB9}" type="slidenum">
              <a:rPr lang="en-GB" altLang="en-US" smtClean="0"/>
              <a:pPr/>
              <a:t>6</a:t>
            </a:fld>
            <a:endParaRPr lang="en-GB" altLang="en-US"/>
          </a:p>
        </p:txBody>
      </p:sp>
    </p:spTree>
    <p:extLst>
      <p:ext uri="{BB962C8B-B14F-4D97-AF65-F5344CB8AC3E}">
        <p14:creationId xmlns:p14="http://schemas.microsoft.com/office/powerpoint/2010/main" val="2499193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Those explosives which require a large stimulus (that being the impingement of a shock wave to bring about detonation) are known as secondary explosives. They will generally require a primary explosive to provide that shock to detonation. Ignition of secondary explosives is primarily through the adiabatic compression of small gas spaces between crystals.</a:t>
            </a:r>
            <a:r>
              <a:rPr lang="en-US" sz="1800" dirty="0">
                <a:effectLst/>
                <a:latin typeface="TimesNewRomanPSMT"/>
                <a:ea typeface="Times New Roman" panose="02020603050405020304" pitchFamily="18" charset="0"/>
              </a:rPr>
              <a:t> </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Secondary explosives are relatively insensitive to heat, kinetic shock, electrostatic discharge and friction, making them safe enough in routine handling, moulding and transport. Some secondary explosives, such as PETN, are slightly more sensitive and have a very high detonation velocity. Explosives such as PETN are often used as booster charges for tertiary explosives. Their stable characteristic means that on their own, secondary explosives are not able to be reliably detonated without an external explosive force. Examples of secondary explosives are </a:t>
            </a:r>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nitroglycerine</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HMX, RDX, TNT and tetryl.</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2C10635-6AA2-FB41-8B12-8920AA984BB9}" type="slidenum">
              <a:rPr lang="en-GB" altLang="en-US" smtClean="0"/>
              <a:pPr/>
              <a:t>7</a:t>
            </a:fld>
            <a:endParaRPr lang="en-GB" altLang="en-US"/>
          </a:p>
        </p:txBody>
      </p:sp>
    </p:spTree>
    <p:extLst>
      <p:ext uri="{BB962C8B-B14F-4D97-AF65-F5344CB8AC3E}">
        <p14:creationId xmlns:p14="http://schemas.microsoft.com/office/powerpoint/2010/main" val="3266744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2C10635-6AA2-FB41-8B12-8920AA984BB9}" type="slidenum">
              <a:rPr lang="en-GB" altLang="en-US" smtClean="0"/>
              <a:pPr/>
              <a:t>8</a:t>
            </a:fld>
            <a:endParaRPr lang="en-GB" altLang="en-US"/>
          </a:p>
        </p:txBody>
      </p:sp>
    </p:spTree>
    <p:extLst>
      <p:ext uri="{BB962C8B-B14F-4D97-AF65-F5344CB8AC3E}">
        <p14:creationId xmlns:p14="http://schemas.microsoft.com/office/powerpoint/2010/main" val="4084987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8B1CC8D6-3F18-1B1B-45C0-C0A02BCF3EB1}"/>
              </a:ext>
            </a:extLst>
          </p:cNvPr>
          <p:cNvSpPr>
            <a:spLocks noGrp="1" noChangeArrowheads="1"/>
          </p:cNvSpPr>
          <p:nvPr>
            <p:ph type="sldNum" sz="quarter" idx="5"/>
          </p:nvPr>
        </p:nvSpPr>
        <p:spPr/>
        <p:txBody>
          <a:bodyPr/>
          <a:lstStyle/>
          <a:p>
            <a:pPr>
              <a:defRPr/>
            </a:pPr>
            <a:fld id="{830007BF-A92E-A242-8FF0-252722D43B22}" type="slidenum">
              <a:rPr lang="en-US" altLang="en-US" smtClean="0">
                <a:solidFill>
                  <a:srgbClr val="000000"/>
                </a:solidFill>
                <a:ea typeface="+mn-ea"/>
              </a:rPr>
              <a:pPr>
                <a:defRPr/>
              </a:pPr>
              <a:t>11</a:t>
            </a:fld>
            <a:endParaRPr lang="en-US" altLang="en-US">
              <a:solidFill>
                <a:srgbClr val="000000"/>
              </a:solidFill>
              <a:ea typeface="+mn-ea"/>
            </a:endParaRPr>
          </a:p>
        </p:txBody>
      </p:sp>
      <p:sp>
        <p:nvSpPr>
          <p:cNvPr id="44034" name="Rectangle 2">
            <a:extLst>
              <a:ext uri="{FF2B5EF4-FFF2-40B4-BE49-F238E27FC236}">
                <a16:creationId xmlns:a16="http://schemas.microsoft.com/office/drawing/2014/main" id="{392D5FA2-600C-06CA-E27E-562422AD82B4}"/>
              </a:ext>
            </a:extLst>
          </p:cNvPr>
          <p:cNvSpPr>
            <a:spLocks noGrp="1" noRot="1" noChangeAspect="1" noChangeArrowheads="1" noTextEdit="1"/>
          </p:cNvSpPr>
          <p:nvPr>
            <p:ph type="sldImg"/>
          </p:nvPr>
        </p:nvSpPr>
        <p:spPr>
          <a:ln/>
        </p:spPr>
      </p:sp>
      <p:sp>
        <p:nvSpPr>
          <p:cNvPr id="44035" name="Rectangle 3">
            <a:extLst>
              <a:ext uri="{FF2B5EF4-FFF2-40B4-BE49-F238E27FC236}">
                <a16:creationId xmlns:a16="http://schemas.microsoft.com/office/drawing/2014/main" id="{6A3FE900-7E48-41DF-3813-32AC09F8153A}"/>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510F6286-B9D8-C813-1329-758C31AB348C}"/>
              </a:ext>
            </a:extLst>
          </p:cNvPr>
          <p:cNvSpPr>
            <a:spLocks noGrp="1" noChangeArrowheads="1"/>
          </p:cNvSpPr>
          <p:nvPr>
            <p:ph type="sldNum" sz="quarter" idx="5"/>
          </p:nvPr>
        </p:nvSpPr>
        <p:spPr/>
        <p:txBody>
          <a:bodyPr/>
          <a:lstStyle/>
          <a:p>
            <a:pPr>
              <a:defRPr/>
            </a:pPr>
            <a:fld id="{E8D6549E-A865-4045-9DCA-7B974159F47B}" type="slidenum">
              <a:rPr lang="en-US" altLang="en-US" smtClean="0">
                <a:solidFill>
                  <a:srgbClr val="000000"/>
                </a:solidFill>
                <a:ea typeface="+mn-ea"/>
              </a:rPr>
              <a:pPr>
                <a:defRPr/>
              </a:pPr>
              <a:t>12</a:t>
            </a:fld>
            <a:endParaRPr lang="en-US" altLang="en-US">
              <a:solidFill>
                <a:srgbClr val="000000"/>
              </a:solidFill>
              <a:ea typeface="+mn-ea"/>
            </a:endParaRPr>
          </a:p>
        </p:txBody>
      </p:sp>
      <p:sp>
        <p:nvSpPr>
          <p:cNvPr id="46082" name="Rectangle 2">
            <a:extLst>
              <a:ext uri="{FF2B5EF4-FFF2-40B4-BE49-F238E27FC236}">
                <a16:creationId xmlns:a16="http://schemas.microsoft.com/office/drawing/2014/main" id="{123EAC0C-609F-5A04-2165-22135ABC7D69}"/>
              </a:ext>
            </a:extLst>
          </p:cNvPr>
          <p:cNvSpPr>
            <a:spLocks noGrp="1" noRot="1" noChangeAspect="1" noChangeArrowheads="1" noTextEdit="1"/>
          </p:cNvSpPr>
          <p:nvPr>
            <p:ph type="sldImg"/>
          </p:nvPr>
        </p:nvSpPr>
        <p:spPr>
          <a:ln/>
        </p:spPr>
      </p:sp>
      <p:sp>
        <p:nvSpPr>
          <p:cNvPr id="46083" name="Rectangle 3">
            <a:extLst>
              <a:ext uri="{FF2B5EF4-FFF2-40B4-BE49-F238E27FC236}">
                <a16:creationId xmlns:a16="http://schemas.microsoft.com/office/drawing/2014/main" id="{92CF776D-9C75-55DE-F949-B7AB236D9B8B}"/>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7DCC5ED0-CFD2-B49E-ADC5-669C2829646B}"/>
              </a:ext>
            </a:extLst>
          </p:cNvPr>
          <p:cNvSpPr>
            <a:spLocks noGrp="1" noChangeArrowheads="1"/>
          </p:cNvSpPr>
          <p:nvPr>
            <p:ph type="sldNum" sz="quarter" idx="5"/>
          </p:nvPr>
        </p:nvSpPr>
        <p:spPr/>
        <p:txBody>
          <a:bodyPr/>
          <a:lstStyle/>
          <a:p>
            <a:pPr>
              <a:defRPr/>
            </a:pPr>
            <a:fld id="{E5943F4F-B9C2-E441-9F93-F8DB06BD8C8E}" type="slidenum">
              <a:rPr lang="en-US" altLang="en-US" smtClean="0">
                <a:solidFill>
                  <a:srgbClr val="000000"/>
                </a:solidFill>
                <a:ea typeface="+mn-ea"/>
              </a:rPr>
              <a:pPr>
                <a:defRPr/>
              </a:pPr>
              <a:t>13</a:t>
            </a:fld>
            <a:endParaRPr lang="en-US" altLang="en-US">
              <a:solidFill>
                <a:srgbClr val="000000"/>
              </a:solidFill>
              <a:ea typeface="+mn-ea"/>
            </a:endParaRPr>
          </a:p>
        </p:txBody>
      </p:sp>
      <p:sp>
        <p:nvSpPr>
          <p:cNvPr id="48130" name="Rectangle 2">
            <a:extLst>
              <a:ext uri="{FF2B5EF4-FFF2-40B4-BE49-F238E27FC236}">
                <a16:creationId xmlns:a16="http://schemas.microsoft.com/office/drawing/2014/main" id="{7F46E297-D5FB-BE39-6B88-D31754FD28BF}"/>
              </a:ext>
            </a:extLst>
          </p:cNvPr>
          <p:cNvSpPr>
            <a:spLocks noGrp="1" noRot="1" noChangeAspect="1" noChangeArrowheads="1" noTextEdit="1"/>
          </p:cNvSpPr>
          <p:nvPr>
            <p:ph type="sldImg"/>
          </p:nvPr>
        </p:nvSpPr>
        <p:spPr>
          <a:ln/>
        </p:spPr>
      </p:sp>
      <p:sp>
        <p:nvSpPr>
          <p:cNvPr id="48131" name="Rectangle 3">
            <a:extLst>
              <a:ext uri="{FF2B5EF4-FFF2-40B4-BE49-F238E27FC236}">
                <a16:creationId xmlns:a16="http://schemas.microsoft.com/office/drawing/2014/main" id="{CE91775C-DDEA-8AE0-8273-A12B353DBBEB}"/>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23D957DE-5563-ED81-D724-EA5E5C5384EF}"/>
              </a:ext>
            </a:extLst>
          </p:cNvPr>
          <p:cNvSpPr>
            <a:spLocks noGrp="1" noChangeArrowheads="1"/>
          </p:cNvSpPr>
          <p:nvPr>
            <p:ph type="sldNum" sz="quarter" idx="5"/>
          </p:nvPr>
        </p:nvSpPr>
        <p:spPr/>
        <p:txBody>
          <a:bodyPr/>
          <a:lstStyle/>
          <a:p>
            <a:pPr>
              <a:defRPr/>
            </a:pPr>
            <a:fld id="{23132BA4-39A1-EC4D-A00C-EFED9AE2EA72}" type="slidenum">
              <a:rPr lang="en-US" altLang="en-US" smtClean="0">
                <a:solidFill>
                  <a:srgbClr val="000000"/>
                </a:solidFill>
                <a:ea typeface="+mn-ea"/>
              </a:rPr>
              <a:pPr>
                <a:defRPr/>
              </a:pPr>
              <a:t>14</a:t>
            </a:fld>
            <a:endParaRPr lang="en-US" altLang="en-US">
              <a:solidFill>
                <a:srgbClr val="000000"/>
              </a:solidFill>
              <a:ea typeface="+mn-ea"/>
            </a:endParaRPr>
          </a:p>
        </p:txBody>
      </p:sp>
      <p:sp>
        <p:nvSpPr>
          <p:cNvPr id="50178" name="Rectangle 2">
            <a:extLst>
              <a:ext uri="{FF2B5EF4-FFF2-40B4-BE49-F238E27FC236}">
                <a16:creationId xmlns:a16="http://schemas.microsoft.com/office/drawing/2014/main" id="{C854B0ED-5F1B-400B-7D7E-ACE4CD243675}"/>
              </a:ext>
            </a:extLst>
          </p:cNvPr>
          <p:cNvSpPr>
            <a:spLocks noGrp="1" noRot="1" noChangeAspect="1" noChangeArrowheads="1" noTextEdit="1"/>
          </p:cNvSpPr>
          <p:nvPr>
            <p:ph type="sldImg"/>
          </p:nvPr>
        </p:nvSpPr>
        <p:spPr>
          <a:ln/>
        </p:spPr>
      </p:sp>
      <p:sp>
        <p:nvSpPr>
          <p:cNvPr id="50179" name="Rectangle 3">
            <a:extLst>
              <a:ext uri="{FF2B5EF4-FFF2-40B4-BE49-F238E27FC236}">
                <a16:creationId xmlns:a16="http://schemas.microsoft.com/office/drawing/2014/main" id="{CC82C5BB-A020-F001-860B-9CF875A1494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2128536E-0C6B-C13A-F650-471BD08BE6FC}"/>
              </a:ext>
            </a:extLst>
          </p:cNvPr>
          <p:cNvSpPr>
            <a:spLocks noGrp="1" noChangeArrowheads="1"/>
          </p:cNvSpPr>
          <p:nvPr>
            <p:ph type="sldNum" sz="quarter" idx="5"/>
          </p:nvPr>
        </p:nvSpPr>
        <p:spPr/>
        <p:txBody>
          <a:bodyPr/>
          <a:lstStyle/>
          <a:p>
            <a:pPr>
              <a:defRPr/>
            </a:pPr>
            <a:fld id="{1AA203C4-1AFF-1F4F-AD9C-E162796EE13E}" type="slidenum">
              <a:rPr lang="en-US" altLang="en-US" smtClean="0">
                <a:solidFill>
                  <a:srgbClr val="000000"/>
                </a:solidFill>
                <a:ea typeface="+mn-ea"/>
              </a:rPr>
              <a:pPr>
                <a:defRPr/>
              </a:pPr>
              <a:t>16</a:t>
            </a:fld>
            <a:endParaRPr lang="en-US" altLang="en-US">
              <a:solidFill>
                <a:srgbClr val="000000"/>
              </a:solidFill>
              <a:ea typeface="+mn-ea"/>
            </a:endParaRPr>
          </a:p>
        </p:txBody>
      </p:sp>
      <p:sp>
        <p:nvSpPr>
          <p:cNvPr id="52226" name="Rectangle 2">
            <a:extLst>
              <a:ext uri="{FF2B5EF4-FFF2-40B4-BE49-F238E27FC236}">
                <a16:creationId xmlns:a16="http://schemas.microsoft.com/office/drawing/2014/main" id="{C8A30B24-B0B7-37EF-2882-D089C1BC0931}"/>
              </a:ext>
            </a:extLst>
          </p:cNvPr>
          <p:cNvSpPr>
            <a:spLocks noGrp="1" noRot="1" noChangeAspect="1" noChangeArrowheads="1" noTextEdit="1"/>
          </p:cNvSpPr>
          <p:nvPr>
            <p:ph type="sldImg"/>
          </p:nvPr>
        </p:nvSpPr>
        <p:spPr>
          <a:ln/>
        </p:spPr>
      </p:sp>
      <p:sp>
        <p:nvSpPr>
          <p:cNvPr id="52227" name="Rectangle 3">
            <a:extLst>
              <a:ext uri="{FF2B5EF4-FFF2-40B4-BE49-F238E27FC236}">
                <a16:creationId xmlns:a16="http://schemas.microsoft.com/office/drawing/2014/main" id="{FCEAB764-7987-AF60-7658-BF16CC48E1E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C9F15AD5-6B0E-54E4-B85E-270E90DFD483}"/>
              </a:ext>
            </a:extLst>
          </p:cNvPr>
          <p:cNvSpPr>
            <a:spLocks noGrp="1" noChangeArrowheads="1"/>
          </p:cNvSpPr>
          <p:nvPr>
            <p:ph type="sldNum" sz="quarter" idx="5"/>
          </p:nvPr>
        </p:nvSpPr>
        <p:spPr/>
        <p:txBody>
          <a:bodyPr/>
          <a:lstStyle/>
          <a:p>
            <a:pPr>
              <a:defRPr/>
            </a:pPr>
            <a:fld id="{CE6F2C9C-4384-C843-BEE4-A80FEB6FB946}" type="slidenum">
              <a:rPr lang="en-US" altLang="en-US" smtClean="0">
                <a:solidFill>
                  <a:srgbClr val="000000"/>
                </a:solidFill>
                <a:ea typeface="+mn-ea"/>
              </a:rPr>
              <a:pPr>
                <a:defRPr/>
              </a:pPr>
              <a:t>17</a:t>
            </a:fld>
            <a:endParaRPr lang="en-US" altLang="en-US">
              <a:solidFill>
                <a:srgbClr val="000000"/>
              </a:solidFill>
              <a:ea typeface="+mn-ea"/>
            </a:endParaRPr>
          </a:p>
        </p:txBody>
      </p:sp>
      <p:sp>
        <p:nvSpPr>
          <p:cNvPr id="54274" name="Rectangle 2">
            <a:extLst>
              <a:ext uri="{FF2B5EF4-FFF2-40B4-BE49-F238E27FC236}">
                <a16:creationId xmlns:a16="http://schemas.microsoft.com/office/drawing/2014/main" id="{E874C197-38E2-02E9-4038-085AD0307C21}"/>
              </a:ext>
            </a:extLst>
          </p:cNvPr>
          <p:cNvSpPr>
            <a:spLocks noGrp="1" noRot="1" noChangeAspect="1" noChangeArrowheads="1" noTextEdit="1"/>
          </p:cNvSpPr>
          <p:nvPr>
            <p:ph type="sldImg"/>
          </p:nvPr>
        </p:nvSpPr>
        <p:spPr>
          <a:ln/>
        </p:spPr>
      </p:sp>
      <p:sp>
        <p:nvSpPr>
          <p:cNvPr id="54275" name="Rectangle 3">
            <a:extLst>
              <a:ext uri="{FF2B5EF4-FFF2-40B4-BE49-F238E27FC236}">
                <a16:creationId xmlns:a16="http://schemas.microsoft.com/office/drawing/2014/main" id="{763F1368-BDD9-F6E1-FC9A-81B5D35EE6A8}"/>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04A60034-AFDB-1D0F-446E-FAA4F9FF9A88}"/>
              </a:ext>
            </a:extLst>
          </p:cNvPr>
          <p:cNvSpPr>
            <a:spLocks noGrp="1" noChangeArrowheads="1"/>
          </p:cNvSpPr>
          <p:nvPr>
            <p:ph type="sldNum" sz="quarter" idx="5"/>
          </p:nvPr>
        </p:nvSpPr>
        <p:spPr/>
        <p:txBody>
          <a:bodyPr/>
          <a:lstStyle/>
          <a:p>
            <a:pPr>
              <a:defRPr/>
            </a:pPr>
            <a:fld id="{C30A27E5-D23F-104D-B40D-EE4273130719}" type="slidenum">
              <a:rPr lang="en-US" altLang="en-US" smtClean="0">
                <a:solidFill>
                  <a:srgbClr val="000000"/>
                </a:solidFill>
                <a:ea typeface="+mn-ea"/>
              </a:rPr>
              <a:pPr>
                <a:defRPr/>
              </a:pPr>
              <a:t>18</a:t>
            </a:fld>
            <a:endParaRPr lang="en-US" altLang="en-US">
              <a:solidFill>
                <a:srgbClr val="000000"/>
              </a:solidFill>
              <a:ea typeface="+mn-ea"/>
            </a:endParaRPr>
          </a:p>
        </p:txBody>
      </p:sp>
      <p:sp>
        <p:nvSpPr>
          <p:cNvPr id="58370" name="Rectangle 2">
            <a:extLst>
              <a:ext uri="{FF2B5EF4-FFF2-40B4-BE49-F238E27FC236}">
                <a16:creationId xmlns:a16="http://schemas.microsoft.com/office/drawing/2014/main" id="{225EA25E-8ACF-637B-6D6D-27D25AA64C0F}"/>
              </a:ext>
            </a:extLst>
          </p:cNvPr>
          <p:cNvSpPr>
            <a:spLocks noGrp="1" noRot="1" noChangeAspect="1" noChangeArrowheads="1" noTextEdit="1"/>
          </p:cNvSpPr>
          <p:nvPr>
            <p:ph type="sldImg"/>
          </p:nvPr>
        </p:nvSpPr>
        <p:spPr>
          <a:ln/>
        </p:spPr>
      </p:sp>
      <p:sp>
        <p:nvSpPr>
          <p:cNvPr id="58371" name="Rectangle 3">
            <a:extLst>
              <a:ext uri="{FF2B5EF4-FFF2-40B4-BE49-F238E27FC236}">
                <a16:creationId xmlns:a16="http://schemas.microsoft.com/office/drawing/2014/main" id="{4095D93F-EAE5-417A-96DA-433858494FCB}"/>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DB82DB71-999B-AD92-032C-42BF2E9831C3}"/>
              </a:ext>
            </a:extLst>
          </p:cNvPr>
          <p:cNvSpPr>
            <a:spLocks noGrp="1" noChangeArrowheads="1"/>
          </p:cNvSpPr>
          <p:nvPr>
            <p:ph type="sldNum" sz="quarter" idx="5"/>
          </p:nvPr>
        </p:nvSpPr>
        <p:spPr/>
        <p:txBody>
          <a:bodyPr/>
          <a:lstStyle/>
          <a:p>
            <a:pPr>
              <a:defRPr/>
            </a:pPr>
            <a:fld id="{BB3ED9EF-D543-2A41-B4AA-038F9211C33F}" type="slidenum">
              <a:rPr lang="en-US" altLang="en-US" smtClean="0">
                <a:solidFill>
                  <a:srgbClr val="000000"/>
                </a:solidFill>
                <a:ea typeface="+mn-ea"/>
              </a:rPr>
              <a:pPr>
                <a:defRPr/>
              </a:pPr>
              <a:t>20</a:t>
            </a:fld>
            <a:endParaRPr lang="en-US" altLang="en-US">
              <a:solidFill>
                <a:srgbClr val="000000"/>
              </a:solidFill>
              <a:ea typeface="+mn-ea"/>
            </a:endParaRPr>
          </a:p>
        </p:txBody>
      </p:sp>
      <p:sp>
        <p:nvSpPr>
          <p:cNvPr id="60418" name="Rectangle 2">
            <a:extLst>
              <a:ext uri="{FF2B5EF4-FFF2-40B4-BE49-F238E27FC236}">
                <a16:creationId xmlns:a16="http://schemas.microsoft.com/office/drawing/2014/main" id="{1B498AD7-096B-32F9-570A-692D22FF048A}"/>
              </a:ext>
            </a:extLst>
          </p:cNvPr>
          <p:cNvSpPr>
            <a:spLocks noGrp="1" noRot="1" noChangeAspect="1" noChangeArrowheads="1" noTextEdit="1"/>
          </p:cNvSpPr>
          <p:nvPr>
            <p:ph type="sldImg"/>
          </p:nvPr>
        </p:nvSpPr>
        <p:spPr>
          <a:ln/>
        </p:spPr>
      </p:sp>
      <p:sp>
        <p:nvSpPr>
          <p:cNvPr id="60419" name="Rectangle 3">
            <a:extLst>
              <a:ext uri="{FF2B5EF4-FFF2-40B4-BE49-F238E27FC236}">
                <a16:creationId xmlns:a16="http://schemas.microsoft.com/office/drawing/2014/main" id="{14C00B97-0CC2-EB3E-F336-C4A6C953A35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2C10635-6AA2-FB41-8B12-8920AA984BB9}" type="slidenum">
              <a:rPr lang="en-GB" altLang="en-US" smtClean="0"/>
              <a:pPr/>
              <a:t>22</a:t>
            </a:fld>
            <a:endParaRPr lang="en-GB" altLang="en-US"/>
          </a:p>
        </p:txBody>
      </p:sp>
    </p:spTree>
    <p:extLst>
      <p:ext uri="{BB962C8B-B14F-4D97-AF65-F5344CB8AC3E}">
        <p14:creationId xmlns:p14="http://schemas.microsoft.com/office/powerpoint/2010/main" val="27228750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n-US" sz="1800" b="1" dirty="0">
                    <a:effectLst/>
                    <a:latin typeface="Times New Roman" panose="02020603050405020304" pitchFamily="18" charset="0"/>
                    <a:ea typeface="Times New Roman" panose="02020603050405020304" pitchFamily="18" charset="0"/>
                  </a:rPr>
                  <a:t>The propagation of an explosion reaction through a deflagrating explosive is based on thermal reactions. A deflagrating explosive will ignite when subjected to an external stimulus such as flame, spark, shock, friction or high temperatures. Burning begins on or just above its surface, essentially receding layer by layer as one would imagine when sucking a hard boiled sweet. The rate at which the surface of the explosive burns is known as the linear burning rate, which is governed by </a:t>
                </a:r>
                <a:r>
                  <a:rPr lang="en-GB" sz="1800" b="1" u="sng" dirty="0">
                    <a:solidFill>
                      <a:srgbClr val="008080"/>
                    </a:solidFill>
                    <a:effectLst/>
                    <a:latin typeface="Times New Roman" panose="02020603050405020304" pitchFamily="18" charset="0"/>
                    <a:ea typeface="Times New Roman" panose="02020603050405020304" pitchFamily="18" charset="0"/>
                    <a:cs typeface="Times New Roman" panose="02020603050405020304" pitchFamily="18" charset="0"/>
                  </a:rPr>
                  <a:t>Equation 1</a:t>
                </a:r>
                <a:r>
                  <a:rPr lang="en-US" sz="1800" b="1" dirty="0">
                    <a:effectLst/>
                    <a:latin typeface="Times New Roman" panose="02020603050405020304" pitchFamily="18" charset="0"/>
                    <a:ea typeface="Times New Roman" panose="02020603050405020304" pitchFamily="18" charset="0"/>
                  </a:rPr>
                  <a:t>, where r is the linear burning rate coefficient in mms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a:t>
                </a:r>
                <a:r>
                  <a:rPr lang="en-US" sz="1800" b="1" i="1" dirty="0">
                    <a:effectLst/>
                    <a:latin typeface="Times New Roman" panose="02020603050405020304" pitchFamily="18" charset="0"/>
                    <a:ea typeface="Times New Roman" panose="02020603050405020304" pitchFamily="18" charset="0"/>
                  </a:rPr>
                  <a:t>P</a:t>
                </a:r>
                <a:r>
                  <a:rPr lang="en-US" sz="1800" b="1" dirty="0">
                    <a:effectLst/>
                    <a:latin typeface="Times New Roman" panose="02020603050405020304" pitchFamily="18" charset="0"/>
                    <a:ea typeface="Times New Roman" panose="02020603050405020304" pitchFamily="18" charset="0"/>
                  </a:rPr>
                  <a:t> is the pressure at the surface of the explosive at a given instant in Nmm</a:t>
                </a:r>
                <a:r>
                  <a:rPr lang="en-US" sz="1800" b="1" baseline="30000" dirty="0">
                    <a:effectLst/>
                    <a:latin typeface="Times New Roman" panose="02020603050405020304" pitchFamily="18" charset="0"/>
                    <a:ea typeface="Times New Roman" panose="02020603050405020304" pitchFamily="18" charset="0"/>
                  </a:rPr>
                  <a:t>-2</a:t>
                </a:r>
                <a:r>
                  <a:rPr lang="en-US" sz="1800" b="1" dirty="0">
                    <a:effectLst/>
                    <a:latin typeface="Times New Roman" panose="02020603050405020304" pitchFamily="18" charset="0"/>
                    <a:ea typeface="Times New Roman" panose="02020603050405020304" pitchFamily="18" charset="0"/>
                  </a:rPr>
                  <a:t>, </a:t>
                </a:r>
                <a:r>
                  <a:rPr lang="en-US" sz="1800" b="1" i="1" dirty="0">
                    <a:effectLst/>
                    <a:latin typeface="Times New Roman" panose="02020603050405020304" pitchFamily="18" charset="0"/>
                    <a:ea typeface="Times New Roman" panose="02020603050405020304" pitchFamily="18" charset="0"/>
                    <a:cs typeface="Times New Roman" panose="02020603050405020304" pitchFamily="18" charset="0"/>
                    <a:sym typeface="Symbol" pitchFamily="2" charset="2"/>
                  </a:rPr>
                  <a:t></a:t>
                </a:r>
                <a:r>
                  <a:rPr lang="en-US" sz="1800" b="1" i="1"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is the burning rate coefficient and </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sym typeface="Symbol" pitchFamily="2" charset="2"/>
                  </a:rPr>
                  <a:t></a:t>
                </a:r>
                <a:r>
                  <a:rPr lang="en-US" sz="1800" b="1" dirty="0">
                    <a:effectLst/>
                    <a:latin typeface="Times New Roman" panose="02020603050405020304" pitchFamily="18" charset="0"/>
                    <a:ea typeface="Times New Roman" panose="02020603050405020304" pitchFamily="18" charset="0"/>
                  </a:rPr>
                  <a:t> is the burning rate index.</a:t>
                </a:r>
                <a:endParaRPr lang="en-GB" sz="1800" dirty="0">
                  <a:effectLst/>
                  <a:latin typeface="Times New Roman" panose="02020603050405020304" pitchFamily="18" charset="0"/>
                  <a:ea typeface="Times New Roman" panose="02020603050405020304" pitchFamily="18"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en-US" sz="1800" b="0" i="1">
                          <a:effectLst/>
                          <a:latin typeface="Cambria Math" panose="02040503050406030204" pitchFamily="18" charset="0"/>
                          <a:ea typeface="Times New Roman" panose="02020603050405020304" pitchFamily="18" charset="0"/>
                          <a:cs typeface="Times New Roman" panose="02020603050405020304" pitchFamily="18" charset="0"/>
                        </a:rPr>
                        <m:t>𝑟</m:t>
                      </m:r>
                      <m:r>
                        <a:rPr lang="en-US" sz="1800" b="0" i="1">
                          <a:effectLst/>
                          <a:latin typeface="Cambria Math" panose="02040503050406030204" pitchFamily="18" charset="0"/>
                          <a:ea typeface="Times New Roman" panose="02020603050405020304" pitchFamily="18" charset="0"/>
                          <a:cs typeface="Times New Roman" panose="02020603050405020304" pitchFamily="18" charset="0"/>
                        </a:rPr>
                        <m:t>= </m:t>
                      </m:r>
                      <m:r>
                        <a:rPr lang="en-US" sz="1800" b="0" i="1">
                          <a:effectLst/>
                          <a:latin typeface="Cambria Math" panose="02040503050406030204" pitchFamily="18" charset="0"/>
                          <a:ea typeface="Times New Roman" panose="02020603050405020304" pitchFamily="18" charset="0"/>
                          <a:cs typeface="Times New Roman" panose="02020603050405020304" pitchFamily="18" charset="0"/>
                        </a:rPr>
                        <m:t>𝛽</m:t>
                      </m:r>
                      <m:sSup>
                        <m:sSupPr>
                          <m:ctrlPr>
                            <a:rPr lang="en-GB" sz="1800" i="1" u="sng">
                              <a:solidFill>
                                <a:srgbClr val="008080"/>
                              </a:solidFill>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1800" b="0" i="1">
                              <a:effectLst/>
                              <a:latin typeface="Cambria Math" panose="02040503050406030204" pitchFamily="18" charset="0"/>
                              <a:ea typeface="Times New Roman" panose="02020603050405020304" pitchFamily="18" charset="0"/>
                              <a:cs typeface="Times New Roman" panose="02020603050405020304" pitchFamily="18" charset="0"/>
                            </a:rPr>
                            <m:t>𝑃</m:t>
                          </m:r>
                        </m:e>
                        <m:sup>
                          <m:r>
                            <a:rPr lang="en-US" sz="1800" b="0" i="1">
                              <a:effectLst/>
                              <a:latin typeface="Cambria Math" panose="02040503050406030204" pitchFamily="18" charset="0"/>
                              <a:ea typeface="Times New Roman" panose="02020603050405020304" pitchFamily="18" charset="0"/>
                              <a:cs typeface="Times New Roman" panose="02020603050405020304" pitchFamily="18" charset="0"/>
                            </a:rPr>
                            <m:t>∝</m:t>
                          </m:r>
                        </m:sup>
                      </m:sSup>
                    </m:oMath>
                  </m:oMathPara>
                </a14:m>
                <a:endParaRPr lang="en-GB" sz="1800" dirty="0">
                  <a:effectLst/>
                  <a:latin typeface="Times New Roman" panose="02020603050405020304" pitchFamily="18" charset="0"/>
                  <a:ea typeface="Times New Roman" panose="02020603050405020304" pitchFamily="18"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ctr">
                  <a:spcAft>
                    <a:spcPts val="1000"/>
                  </a:spcAft>
                </a:pPr>
                <a:r>
                  <a:rPr lang="en-GB" sz="1800" b="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Equation 1: Linear Burning Rate</a:t>
                </a:r>
                <a:endParaRPr lang="en-GB" sz="1800" b="1" dirty="0">
                  <a:solidFill>
                    <a:srgbClr val="4472C4"/>
                  </a:solidFill>
                  <a:effectLst/>
                  <a:latin typeface="Arial" panose="020B0604020202020204" pitchFamily="34" charset="0"/>
                  <a:ea typeface="Calibri" panose="020F0502020204030204" pitchFamily="34" charset="0"/>
                  <a:cs typeface="Arial" panose="020B0604020202020204" pitchFamily="34"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b="1" dirty="0">
                    <a:effectLst/>
                    <a:latin typeface="Times New Roman" panose="02020603050405020304" pitchFamily="18" charset="0"/>
                    <a:ea typeface="Times New Roman" panose="02020603050405020304" pitchFamily="18" charset="0"/>
                  </a:rPr>
                  <a:t>In a deflagration reaction, the temperature of each layer of the explosive is brought to the ignition point as it recedes, with heat being radiated and conducted from the reaction zone into the solid material. The rate at which the surface recedes depends on the rate of heat transfer into the explosive, which itself is dependent upon the pressure at the surface of the composition as Equation 1 demonstrates. As such, the rate of surface regression can increase hugely if the explosive is confined (completely enclosed), since the gaseous products of combustion cannot escape - pressure increases; the reaction zone is narrowed; heat flow into the explosive increases; the explosive burns faster. Within a few milliseconds the process become self-propagating. To represent this in numbers, the linear burn rate of pine wood at atmospheric pressure is in the order of 0.02 mms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Similarly, the linear burn rate of an unconfined gun propellant under the same conditions is typically 5 mms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However, if this same propellant is then confined in the breech mechanism of an artillery piece then the linear burn rate can increase to 400 mms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b="1" dirty="0">
                    <a:effectLst/>
                    <a:latin typeface="Times New Roman" panose="02020603050405020304" pitchFamily="18" charset="0"/>
                    <a:ea typeface="Times New Roman" panose="02020603050405020304" pitchFamily="18" charset="0"/>
                  </a:rPr>
                  <a:t>Ultimately, the rate of deflagration in explosives can reach a situation where the rate of burning approaches and exceeds the velocity of sound for that material under the current conditions. If the rate of deflagration reaches values in excess of 1000 – 1800 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then the reaction is classed as a </a:t>
                </a:r>
                <a:r>
                  <a:rPr lang="en-US" sz="1800" b="1" i="1" dirty="0">
                    <a:effectLst/>
                    <a:latin typeface="Times New Roman" panose="02020603050405020304" pitchFamily="18" charset="0"/>
                    <a:ea typeface="Times New Roman" panose="02020603050405020304" pitchFamily="18" charset="0"/>
                  </a:rPr>
                  <a:t>‘low order’</a:t>
                </a:r>
                <a:r>
                  <a:rPr lang="en-US" sz="1800" b="1" dirty="0">
                    <a:effectLst/>
                    <a:latin typeface="Times New Roman" panose="02020603050405020304" pitchFamily="18" charset="0"/>
                    <a:ea typeface="Times New Roman" panose="02020603050405020304" pitchFamily="18" charset="0"/>
                  </a:rPr>
                  <a:t> detonation.</a:t>
                </a:r>
                <a:endParaRPr lang="en-GB" sz="1800" dirty="0">
                  <a:effectLst/>
                  <a:latin typeface="Times New Roman" panose="02020603050405020304" pitchFamily="18" charset="0"/>
                  <a:ea typeface="Times New Roman" panose="02020603050405020304" pitchFamily="18" charset="0"/>
                </a:endParaRPr>
              </a:p>
              <a:p>
                <a:endParaRPr lang="en-US" dirty="0"/>
              </a:p>
            </p:txBody>
          </p:sp>
        </mc:Choice>
        <mc:Fallback xmlns="">
          <p:sp>
            <p:nvSpPr>
              <p:cNvPr id="3" name="Notes Placeholder 2"/>
              <p:cNvSpPr>
                <a:spLocks noGrp="1"/>
              </p:cNvSpPr>
              <p:nvPr>
                <p:ph type="body" idx="1"/>
              </p:nvPr>
            </p:nvSpPr>
            <p:spPr/>
            <p:txBody>
              <a:bodyPr/>
              <a:lstStyle/>
              <a:p>
                <a:r>
                  <a:rPr lang="en-US" sz="1800" b="1" dirty="0">
                    <a:effectLst/>
                    <a:latin typeface="Times New Roman" panose="02020603050405020304" pitchFamily="18" charset="0"/>
                    <a:ea typeface="Times New Roman" panose="02020603050405020304" pitchFamily="18" charset="0"/>
                  </a:rPr>
                  <a:t>The propagation of an explosion reaction through a deflagrating explosive is based on thermal reactions. A deflagrating explosive will ignite when subjected to an external stimulus such as flame, spark, shock, friction or high temperatures. Burning begins on or just above its surface, essentially receding layer by layer as one would imagine when sucking a hard boiled sweet. The rate at which the surface of the explosive burns is known as the linear burning rate, which is governed by </a:t>
                </a:r>
                <a:r>
                  <a:rPr lang="en-GB" sz="1800" b="1" u="sng" dirty="0">
                    <a:solidFill>
                      <a:srgbClr val="008080"/>
                    </a:solidFill>
                    <a:effectLst/>
                    <a:latin typeface="Times New Roman" panose="02020603050405020304" pitchFamily="18" charset="0"/>
                    <a:ea typeface="Times New Roman" panose="02020603050405020304" pitchFamily="18" charset="0"/>
                    <a:cs typeface="Times New Roman" panose="02020603050405020304" pitchFamily="18" charset="0"/>
                  </a:rPr>
                  <a:t>Equation 1</a:t>
                </a:r>
                <a:r>
                  <a:rPr lang="en-US" sz="1800" b="1" dirty="0">
                    <a:effectLst/>
                    <a:latin typeface="Times New Roman" panose="02020603050405020304" pitchFamily="18" charset="0"/>
                    <a:ea typeface="Times New Roman" panose="02020603050405020304" pitchFamily="18" charset="0"/>
                  </a:rPr>
                  <a:t>, where r is the linear burning rate coefficient in mms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a:t>
                </a:r>
                <a:r>
                  <a:rPr lang="en-US" sz="1800" b="1" i="1" dirty="0">
                    <a:effectLst/>
                    <a:latin typeface="Times New Roman" panose="02020603050405020304" pitchFamily="18" charset="0"/>
                    <a:ea typeface="Times New Roman" panose="02020603050405020304" pitchFamily="18" charset="0"/>
                  </a:rPr>
                  <a:t>P</a:t>
                </a:r>
                <a:r>
                  <a:rPr lang="en-US" sz="1800" b="1" dirty="0">
                    <a:effectLst/>
                    <a:latin typeface="Times New Roman" panose="02020603050405020304" pitchFamily="18" charset="0"/>
                    <a:ea typeface="Times New Roman" panose="02020603050405020304" pitchFamily="18" charset="0"/>
                  </a:rPr>
                  <a:t> is the pressure at the surface of the explosive at a given instant in Nmm</a:t>
                </a:r>
                <a:r>
                  <a:rPr lang="en-US" sz="1800" b="1" baseline="30000" dirty="0">
                    <a:effectLst/>
                    <a:latin typeface="Times New Roman" panose="02020603050405020304" pitchFamily="18" charset="0"/>
                    <a:ea typeface="Times New Roman" panose="02020603050405020304" pitchFamily="18" charset="0"/>
                  </a:rPr>
                  <a:t>-2</a:t>
                </a:r>
                <a:r>
                  <a:rPr lang="en-US" sz="1800" b="1" dirty="0">
                    <a:effectLst/>
                    <a:latin typeface="Times New Roman" panose="02020603050405020304" pitchFamily="18" charset="0"/>
                    <a:ea typeface="Times New Roman" panose="02020603050405020304" pitchFamily="18" charset="0"/>
                  </a:rPr>
                  <a:t>, </a:t>
                </a:r>
                <a:r>
                  <a:rPr lang="en-US" sz="1800" b="1" i="1" dirty="0">
                    <a:effectLst/>
                    <a:latin typeface="Times New Roman" panose="02020603050405020304" pitchFamily="18" charset="0"/>
                    <a:ea typeface="Times New Roman" panose="02020603050405020304" pitchFamily="18" charset="0"/>
                    <a:cs typeface="Times New Roman" panose="02020603050405020304" pitchFamily="18" charset="0"/>
                    <a:sym typeface="Symbol" pitchFamily="2" charset="2"/>
                  </a:rPr>
                  <a:t></a:t>
                </a:r>
                <a:r>
                  <a:rPr lang="en-US" sz="1800" b="1" i="1"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is the burning rate coefficient and </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sym typeface="Symbol" pitchFamily="2" charset="2"/>
                  </a:rPr>
                  <a:t></a:t>
                </a:r>
                <a:r>
                  <a:rPr lang="en-US" sz="1800" b="1" dirty="0">
                    <a:effectLst/>
                    <a:latin typeface="Times New Roman" panose="02020603050405020304" pitchFamily="18" charset="0"/>
                    <a:ea typeface="Times New Roman" panose="02020603050405020304" pitchFamily="18" charset="0"/>
                  </a:rPr>
                  <a:t> is the burning rate index.</a:t>
                </a:r>
                <a:endParaRPr lang="en-GB" sz="1800" dirty="0">
                  <a:effectLst/>
                  <a:latin typeface="Times New Roman" panose="02020603050405020304" pitchFamily="18" charset="0"/>
                  <a:ea typeface="Times New Roman" panose="02020603050405020304" pitchFamily="18"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r>
                  <a:rPr lang="en-US" sz="1800" b="0" i="0">
                    <a:effectLst/>
                    <a:latin typeface="Cambria Math" panose="02040503050406030204" pitchFamily="18" charset="0"/>
                    <a:ea typeface="Times New Roman" panose="02020603050405020304" pitchFamily="18" charset="0"/>
                    <a:cs typeface="Times New Roman" panose="02020603050405020304" pitchFamily="18" charset="0"/>
                  </a:rPr>
                  <a:t>𝑟= 𝛽𝑃</a:t>
                </a:r>
                <a:r>
                  <a:rPr lang="en-GB" sz="1800" b="0" i="0" u="sng">
                    <a:solidFill>
                      <a:srgbClr val="008080"/>
                    </a:solidFill>
                    <a:effectLst/>
                    <a:latin typeface="Cambria Math" panose="02040503050406030204" pitchFamily="18" charset="0"/>
                    <a:ea typeface="Times New Roman" panose="02020603050405020304" pitchFamily="18" charset="0"/>
                    <a:cs typeface="Times New Roman" panose="02020603050405020304" pitchFamily="18" charset="0"/>
                  </a:rPr>
                  <a:t>^</a:t>
                </a:r>
                <a:r>
                  <a:rPr lang="en-US" sz="1800" b="0" i="0">
                    <a:effectLst/>
                    <a:latin typeface="Cambria Math" panose="02040503050406030204" pitchFamily="18" charset="0"/>
                    <a:ea typeface="Times New Roman" panose="02020603050405020304" pitchFamily="18" charset="0"/>
                    <a:cs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ctr">
                  <a:spcAft>
                    <a:spcPts val="1000"/>
                  </a:spcAft>
                </a:pPr>
                <a:r>
                  <a:rPr lang="en-GB" sz="1800" b="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Equation 1: Linear Burning Rate</a:t>
                </a:r>
                <a:endParaRPr lang="en-GB" sz="1800" b="1" dirty="0">
                  <a:solidFill>
                    <a:srgbClr val="4472C4"/>
                  </a:solidFill>
                  <a:effectLst/>
                  <a:latin typeface="Arial" panose="020B0604020202020204" pitchFamily="34" charset="0"/>
                  <a:ea typeface="Calibri" panose="020F0502020204030204" pitchFamily="34" charset="0"/>
                  <a:cs typeface="Arial" panose="020B0604020202020204" pitchFamily="34"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b="1" dirty="0">
                    <a:effectLst/>
                    <a:latin typeface="Times New Roman" panose="02020603050405020304" pitchFamily="18" charset="0"/>
                    <a:ea typeface="Times New Roman" panose="02020603050405020304" pitchFamily="18" charset="0"/>
                  </a:rPr>
                  <a:t>In a deflagration reaction, the temperature of each layer of the explosive is brought to the ignition point as it recedes, with heat being radiated and conducted from the reaction zone into the solid material. The rate at which the surface recedes depends on the rate of heat transfer into the explosive, which itself is dependent upon the pressure at the surface of the composition as Equation 1 demonstrates. As such, the rate of surface regression can increase hugely if the explosive is confined (completely enclosed), since the gaseous products of combustion cannot escape - pressure increases; the reaction zone is narrowed; heat flow into the explosive increases; the explosive burns faster. Within a few milliseconds the process become self-propagating. To represent this in numbers, the linear burn rate of pine wood at atmospheric pressure is in the order of 0.02 mms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Similarly, the linear burn rate of an unconfined gun propellant under the same conditions is typically 5 mms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However, if this same propellant is then confined in the breech mechanism of an artillery piece then the linear burn rate can increase to 400 mms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US" sz="1800" b="1" dirty="0">
                    <a:effectLst/>
                    <a:latin typeface="Times New Roman" panose="02020603050405020304" pitchFamily="18" charset="0"/>
                    <a:ea typeface="Times New Roman" panose="02020603050405020304" pitchFamily="18" charset="0"/>
                  </a:rPr>
                  <a:t>Ultimately, the rate of deflagration in explosives can reach a situation where the rate of burning approaches and exceeds the velocity of sound for that material under the current conditions. If the rate of deflagration reaches values in excess of 1000 – 1800 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then the reaction is classed as a </a:t>
                </a:r>
                <a:r>
                  <a:rPr lang="en-US" sz="1800" b="1" i="1" dirty="0">
                    <a:effectLst/>
                    <a:latin typeface="Times New Roman" panose="02020603050405020304" pitchFamily="18" charset="0"/>
                    <a:ea typeface="Times New Roman" panose="02020603050405020304" pitchFamily="18" charset="0"/>
                  </a:rPr>
                  <a:t>‘low order’</a:t>
                </a:r>
                <a:r>
                  <a:rPr lang="en-US" sz="1800" b="1" dirty="0">
                    <a:effectLst/>
                    <a:latin typeface="Times New Roman" panose="02020603050405020304" pitchFamily="18" charset="0"/>
                    <a:ea typeface="Times New Roman" panose="02020603050405020304" pitchFamily="18" charset="0"/>
                  </a:rPr>
                  <a:t> detonation.</a:t>
                </a:r>
                <a:endParaRPr lang="en-GB" sz="1800" dirty="0">
                  <a:effectLst/>
                  <a:latin typeface="Times New Roman" panose="02020603050405020304" pitchFamily="18" charset="0"/>
                  <a:ea typeface="Times New Roman" panose="02020603050405020304" pitchFamily="18" charset="0"/>
                </a:endParaRPr>
              </a:p>
              <a:p>
                <a:endParaRPr lang="en-US" dirty="0"/>
              </a:p>
            </p:txBody>
          </p:sp>
        </mc:Fallback>
      </mc:AlternateContent>
      <p:sp>
        <p:nvSpPr>
          <p:cNvPr id="4" name="Slide Number Placeholder 3"/>
          <p:cNvSpPr>
            <a:spLocks noGrp="1"/>
          </p:cNvSpPr>
          <p:nvPr>
            <p:ph type="sldNum" sz="quarter" idx="5"/>
          </p:nvPr>
        </p:nvSpPr>
        <p:spPr/>
        <p:txBody>
          <a:bodyPr/>
          <a:lstStyle/>
          <a:p>
            <a:pPr marL="0" marR="0" lvl="0" indent="0" algn="r" defTabSz="928688" rtl="0" eaLnBrk="0" fontAlgn="base" latinLnBrk="0" hangingPunct="0">
              <a:lnSpc>
                <a:spcPct val="100000"/>
              </a:lnSpc>
              <a:spcBef>
                <a:spcPct val="0"/>
              </a:spcBef>
              <a:spcAft>
                <a:spcPct val="0"/>
              </a:spcAft>
              <a:buClrTx/>
              <a:buSzTx/>
              <a:buFontTx/>
              <a:buNone/>
              <a:tabLst/>
              <a:defRPr/>
            </a:pPr>
            <a:fld id="{3457B34C-D0B0-2444-AC29-7BDEE7A659D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26</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520510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1" dirty="0">
                <a:effectLst/>
                <a:latin typeface="Times New Roman" panose="02020603050405020304" pitchFamily="18" charset="0"/>
                <a:ea typeface="Times New Roman" panose="02020603050405020304" pitchFamily="18" charset="0"/>
              </a:rPr>
              <a:t>The velocity of that shock front can be in the region of 1800 – 9000 ms</a:t>
            </a:r>
            <a:r>
              <a:rPr lang="en-US" sz="1800" b="1" baseline="30000" dirty="0">
                <a:effectLst/>
                <a:latin typeface="Times New Roman" panose="02020603050405020304" pitchFamily="18" charset="0"/>
                <a:ea typeface="Times New Roman" panose="02020603050405020304" pitchFamily="18" charset="0"/>
              </a:rPr>
              <a:t>-1</a:t>
            </a:r>
            <a:r>
              <a:rPr lang="en-US" sz="1800" b="1" dirty="0">
                <a:effectLst/>
                <a:latin typeface="Times New Roman" panose="02020603050405020304" pitchFamily="18" charset="0"/>
                <a:ea typeface="Times New Roman" panose="02020603050405020304" pitchFamily="18" charset="0"/>
              </a:rPr>
              <a:t>, dependent upon the explosive. Unlike a deflagration, the rate at which the material decomposes is NOT governed by the rate of heat transfer but by the velocity at which the explosive material will propagate the shockwave. Detonation can take place via two specific mechanisms:</a:t>
            </a:r>
            <a:endParaRPr lang="en-GB" sz="1800" dirty="0">
              <a:effectLst/>
              <a:latin typeface="Times New Roman" panose="02020603050405020304" pitchFamily="18" charset="0"/>
              <a:ea typeface="Times New Roman" panose="02020603050405020304" pitchFamily="18"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lvl="0" indent="-342900">
              <a:buFont typeface="Symbol" pitchFamily="2" charset="2"/>
              <a:buChar char=""/>
            </a:pPr>
            <a:r>
              <a:rPr lang="en-US" sz="1800" b="1" dirty="0">
                <a:effectLst/>
                <a:latin typeface="Times New Roman" panose="02020603050405020304" pitchFamily="18" charset="0"/>
                <a:ea typeface="Times New Roman" panose="02020603050405020304" pitchFamily="18" charset="0"/>
                <a:cs typeface="Symbol" pitchFamily="2" charset="2"/>
              </a:rPr>
              <a:t>Burning to detonation;</a:t>
            </a:r>
            <a:endParaRPr lang="en-GB" sz="1800" dirty="0">
              <a:effectLst/>
              <a:latin typeface="Times New Roman" panose="02020603050405020304" pitchFamily="18" charset="0"/>
              <a:ea typeface="Times New Roman" panose="02020603050405020304" pitchFamily="18" charset="0"/>
              <a:cs typeface="Symbol" pitchFamily="2" charset="2"/>
            </a:endParaRPr>
          </a:p>
          <a:p>
            <a:pPr marL="342900" lvl="0" indent="-342900">
              <a:buFont typeface="Symbol" pitchFamily="2" charset="2"/>
              <a:buChar char=""/>
            </a:pPr>
            <a:r>
              <a:rPr lang="en-US" sz="1800" b="1" dirty="0">
                <a:effectLst/>
                <a:latin typeface="Times New Roman" panose="02020603050405020304" pitchFamily="18" charset="0"/>
                <a:ea typeface="Times New Roman" panose="02020603050405020304" pitchFamily="18" charset="0"/>
                <a:cs typeface="Symbol" pitchFamily="2" charset="2"/>
              </a:rPr>
              <a:t>Shock to detonation.</a:t>
            </a:r>
            <a:endParaRPr lang="en-GB" sz="1800" dirty="0">
              <a:effectLst/>
              <a:latin typeface="Times New Roman" panose="02020603050405020304" pitchFamily="18" charset="0"/>
              <a:ea typeface="Times New Roman" panose="02020603050405020304" pitchFamily="18" charset="0"/>
              <a:cs typeface="Symbol" pitchFamily="2" charset="2"/>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The rapid and violent form of combustion called detonation differs from other forms in that all the important energy transfer is by mass flow in strong compression waves, with negligible contributions from other processes (such as heat conduction) which are so important in flames. The leading part of a detonation front is a strong shock wave propagating into the explosive. This shock heats the material by com­pressing it, thus triggering chemical reactions, and a balance is attained such that the chemical reaction supports the shock wave propagation. In this process material is consumed much faster than in a flame, making detonation easily distinguishable from other combustion processes. The very rapid energy conversion in explosives is the property that makes them useful. The most easily measured characteristic property of a detonation is the velocity at which the front propagates into the explosive. The front of a detonation wave initiated at one end of a large-diameter stick of explosive is found to approach a nearly plane shape and a constant velocity of propagation. Thus, it seems reasonable to assume that a limiting velocity exists, and within that limit a chemical reaction takes place which produces a steady propagating zone in the explosive.</a:t>
            </a:r>
            <a:endParaRPr lang="en-US" dirty="0"/>
          </a:p>
        </p:txBody>
      </p:sp>
      <p:sp>
        <p:nvSpPr>
          <p:cNvPr id="4" name="Slide Number Placeholder 3"/>
          <p:cNvSpPr>
            <a:spLocks noGrp="1"/>
          </p:cNvSpPr>
          <p:nvPr>
            <p:ph type="sldNum" sz="quarter" idx="5"/>
          </p:nvPr>
        </p:nvSpPr>
        <p:spPr/>
        <p:txBody>
          <a:bodyPr/>
          <a:lstStyle/>
          <a:p>
            <a:fld id="{3457B34C-D0B0-2444-AC29-7BDEE7A659DA}" type="slidenum">
              <a:rPr lang="en-GB" altLang="en-US" smtClean="0"/>
              <a:pPr/>
              <a:t>27</a:t>
            </a:fld>
            <a:endParaRPr lang="en-GB" altLang="en-US"/>
          </a:p>
        </p:txBody>
      </p:sp>
    </p:spTree>
    <p:extLst>
      <p:ext uri="{BB962C8B-B14F-4D97-AF65-F5344CB8AC3E}">
        <p14:creationId xmlns:p14="http://schemas.microsoft.com/office/powerpoint/2010/main" val="36688487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sz="1800" dirty="0">
                <a:effectLst/>
                <a:latin typeface="ArialMT"/>
              </a:rPr>
              <a:t>Those hot-spots which are in proximity to one another link together possibly as a result of pressure pulses travelling between the hot-spots as a result of the production of product gases. Hot-spots which are more widely spaced tend to be quenched. </a:t>
            </a:r>
            <a:endParaRPr lang="en-GB" dirty="0"/>
          </a:p>
          <a:p>
            <a:endParaRPr lang="en-US" dirty="0"/>
          </a:p>
        </p:txBody>
      </p:sp>
      <p:sp>
        <p:nvSpPr>
          <p:cNvPr id="4" name="Slide Number Placeholder 3"/>
          <p:cNvSpPr>
            <a:spLocks noGrp="1"/>
          </p:cNvSpPr>
          <p:nvPr>
            <p:ph type="sldNum" sz="quarter" idx="5"/>
          </p:nvPr>
        </p:nvSpPr>
        <p:spPr/>
        <p:txBody>
          <a:bodyPr/>
          <a:lstStyle/>
          <a:p>
            <a:pPr marL="0" marR="0" lvl="0" indent="0" algn="r" defTabSz="928688" rtl="0" eaLnBrk="0" fontAlgn="base" latinLnBrk="0" hangingPunct="0">
              <a:lnSpc>
                <a:spcPct val="100000"/>
              </a:lnSpc>
              <a:spcBef>
                <a:spcPct val="0"/>
              </a:spcBef>
              <a:spcAft>
                <a:spcPct val="0"/>
              </a:spcAft>
              <a:buClrTx/>
              <a:buSzTx/>
              <a:buFontTx/>
              <a:buNone/>
              <a:tabLst/>
              <a:defRPr/>
            </a:pPr>
            <a:fld id="{3457B34C-D0B0-2444-AC29-7BDEE7A659D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31</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801362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1" dirty="0">
                <a:effectLst/>
                <a:latin typeface="Times New Roman" panose="02020603050405020304" pitchFamily="18" charset="0"/>
                <a:ea typeface="Times New Roman" panose="02020603050405020304" pitchFamily="18" charset="0"/>
              </a:rPr>
              <a:t>In a shock to detonation (or direct initiation) there is no requirement to precede with a flame front through a burning process. Instead, a high velocity shock wave generated by the ignition source is responsible for the detonation formation process. As the shock wave travels into the explosive, particle compression and adiabatic heating occurs at the shock front. Adiabatic heating and compression liberate energy as the explosive decomposes, thereby accelerating the shock wave further. At some point (or not) the velocity of the shock wave will exceed the velocity of sound in the explosive material and detonation will occur. Obviously, the shock wave will be required to travel a distance along the explosive (mm or cm even) before it becomes self-propagating, but unlike a burn to detonation, the delay is in microseconds. If the conditions are not met, again for which there are many variables such as initial shock velocity, charge diameter and loading density, a detonation may not occur, leaving the explosive chemically unchanged. So, in terms of OME there can be many occurrences where explosive charges: </a:t>
            </a:r>
            <a:endParaRPr lang="en-GB" sz="1800" dirty="0">
              <a:effectLst/>
              <a:latin typeface="Times New Roman" panose="02020603050405020304" pitchFamily="18" charset="0"/>
              <a:ea typeface="Times New Roman" panose="02020603050405020304" pitchFamily="18" charset="0"/>
            </a:endParaRPr>
          </a:p>
          <a:p>
            <a:r>
              <a:rPr lang="en-US" sz="1800" b="0"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lvl="0" indent="-342900">
              <a:lnSpc>
                <a:spcPct val="115000"/>
              </a:lnSpc>
              <a:buFont typeface="Symbol" pitchFamily="2" charset="2"/>
              <a:buChar char=""/>
            </a:pPr>
            <a:r>
              <a:rPr lang="en-US" sz="1800" b="1" dirty="0">
                <a:effectLst/>
                <a:latin typeface="Times New Roman" panose="02020603050405020304" pitchFamily="18" charset="0"/>
                <a:ea typeface="Times New Roman" panose="02020603050405020304" pitchFamily="18" charset="0"/>
                <a:cs typeface="Symbol" pitchFamily="2" charset="2"/>
              </a:rPr>
              <a:t>high order (where the conditions to sustain the velocity of the required shock wave are met);</a:t>
            </a:r>
            <a:endParaRPr lang="en-GB" sz="1800" dirty="0">
              <a:effectLst/>
              <a:latin typeface="Arial" panose="020B0604020202020204" pitchFamily="34" charset="0"/>
              <a:ea typeface="Calibri" panose="020F0502020204030204" pitchFamily="34" charset="0"/>
              <a:cs typeface="Symbol" pitchFamily="2" charset="2"/>
            </a:endParaRPr>
          </a:p>
          <a:p>
            <a:pPr marL="342900" lvl="0" indent="-342900">
              <a:lnSpc>
                <a:spcPct val="115000"/>
              </a:lnSpc>
              <a:buFont typeface="Symbol" pitchFamily="2" charset="2"/>
              <a:buChar char=""/>
            </a:pPr>
            <a:r>
              <a:rPr lang="en-US" sz="1800" b="1" dirty="0">
                <a:effectLst/>
                <a:latin typeface="Times New Roman" panose="02020603050405020304" pitchFamily="18" charset="0"/>
                <a:ea typeface="Times New Roman" panose="02020603050405020304" pitchFamily="18" charset="0"/>
                <a:cs typeface="Symbol" pitchFamily="2" charset="2"/>
              </a:rPr>
              <a:t>low order (where the explosive is consumed but the shock front is unable to achieve its peak velocity leading to a less violent explosion);</a:t>
            </a:r>
            <a:endParaRPr lang="en-GB" sz="1800" dirty="0">
              <a:effectLst/>
              <a:latin typeface="Arial" panose="020B0604020202020204" pitchFamily="34" charset="0"/>
              <a:ea typeface="Calibri" panose="020F0502020204030204" pitchFamily="34" charset="0"/>
              <a:cs typeface="Symbol" pitchFamily="2" charset="2"/>
            </a:endParaRPr>
          </a:p>
          <a:p>
            <a:pPr marL="342900" lvl="0" indent="-342900">
              <a:lnSpc>
                <a:spcPct val="115000"/>
              </a:lnSpc>
              <a:spcAft>
                <a:spcPts val="1000"/>
              </a:spcAft>
              <a:buFont typeface="Symbol" pitchFamily="2" charset="2"/>
              <a:buChar char=""/>
            </a:pPr>
            <a:r>
              <a:rPr lang="en-US" sz="1800" b="1" dirty="0">
                <a:effectLst/>
                <a:latin typeface="Times New Roman" panose="02020603050405020304" pitchFamily="18" charset="0"/>
                <a:ea typeface="Times New Roman" panose="02020603050405020304" pitchFamily="18" charset="0"/>
                <a:cs typeface="Symbol" pitchFamily="2" charset="2"/>
              </a:rPr>
              <a:t>partial (where the shock wave is only able to sustain the appropriate detonation velocity through part of the explosive, leaving part of it chemically unchanged and still visible at the explosion site).</a:t>
            </a:r>
            <a:endParaRPr lang="en-GB" sz="1800" dirty="0">
              <a:effectLst/>
              <a:latin typeface="Arial" panose="020B0604020202020204" pitchFamily="34" charset="0"/>
              <a:ea typeface="Calibri" panose="020F0502020204030204" pitchFamily="34" charset="0"/>
              <a:cs typeface="Symbol" pitchFamily="2" charset="2"/>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28688" rtl="0" eaLnBrk="0" fontAlgn="base" latinLnBrk="0" hangingPunct="0">
              <a:lnSpc>
                <a:spcPct val="100000"/>
              </a:lnSpc>
              <a:spcBef>
                <a:spcPct val="0"/>
              </a:spcBef>
              <a:spcAft>
                <a:spcPct val="0"/>
              </a:spcAft>
              <a:buClrTx/>
              <a:buSzTx/>
              <a:buFontTx/>
              <a:buNone/>
              <a:tabLst/>
              <a:defRPr/>
            </a:pPr>
            <a:fld id="{3457B34C-D0B0-2444-AC29-7BDEE7A659D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35</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675434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28688" rtl="0" eaLnBrk="0" fontAlgn="base" latinLnBrk="0" hangingPunct="0">
              <a:lnSpc>
                <a:spcPct val="100000"/>
              </a:lnSpc>
              <a:spcBef>
                <a:spcPct val="0"/>
              </a:spcBef>
              <a:spcAft>
                <a:spcPct val="0"/>
              </a:spcAft>
              <a:buClrTx/>
              <a:buSzTx/>
              <a:buFontTx/>
              <a:buNone/>
              <a:tabLst/>
              <a:defRPr/>
            </a:pPr>
            <a:fld id="{A9FE8647-AFEE-4141-BD40-0C81360B3C56}"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42</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219860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p:cNvSpPr>
          <p:nvPr>
            <p:ph type="sldImg"/>
          </p:nvPr>
        </p:nvSpPr>
        <p:spPr bwMode="auto">
          <a:noFill/>
          <a:ln>
            <a:solidFill>
              <a:srgbClr val="000000"/>
            </a:solidFill>
            <a:miter lim="800000"/>
            <a:headEnd/>
            <a:tailEnd/>
          </a:ln>
        </p:spPr>
      </p:sp>
      <p:sp>
        <p:nvSpPr>
          <p:cNvPr id="2253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a:p>
        </p:txBody>
      </p:sp>
      <p:sp>
        <p:nvSpPr>
          <p:cNvPr id="2253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28688" rtl="0" eaLnBrk="0" fontAlgn="base" latinLnBrk="0" hangingPunct="0">
              <a:lnSpc>
                <a:spcPct val="100000"/>
              </a:lnSpc>
              <a:spcBef>
                <a:spcPct val="0"/>
              </a:spcBef>
              <a:spcAft>
                <a:spcPct val="0"/>
              </a:spcAft>
              <a:buClrTx/>
              <a:buSzTx/>
              <a:buFontTx/>
              <a:buNone/>
              <a:tabLst/>
              <a:defRPr/>
            </a:pPr>
            <a:fld id="{0B9CB523-BB6A-4920-B638-BB047DC3C911}" type="slidenum">
              <a:rPr kumimoji="0" lang="en-GB" sz="1200" b="0" i="0" u="none" strike="noStrike" kern="1200" cap="none" spc="0" normalizeH="0" baseline="0" noProof="0">
                <a:ln>
                  <a:noFill/>
                </a:ln>
                <a:solidFill>
                  <a:srgbClr val="000000"/>
                </a:solidFill>
                <a:effectLst/>
                <a:uLnTx/>
                <a:uFillTx/>
                <a:latin typeface="Arial" panose="020B0604020202020204" pitchFamily="34" charset="0"/>
                <a:ea typeface="+mn-ea"/>
                <a:cs typeface="Arial" charset="0"/>
              </a:rPr>
              <a:pPr marL="0" marR="0" lvl="0" indent="0" algn="r" defTabSz="928688" rtl="0" eaLnBrk="0" fontAlgn="base" latinLnBrk="0" hangingPunct="0">
                <a:lnSpc>
                  <a:spcPct val="100000"/>
                </a:lnSpc>
                <a:spcBef>
                  <a:spcPct val="0"/>
                </a:spcBef>
                <a:spcAft>
                  <a:spcPct val="0"/>
                </a:spcAft>
                <a:buClrTx/>
                <a:buSzTx/>
                <a:buFontTx/>
                <a:buNone/>
                <a:tabLst/>
                <a:defRPr/>
              </a:pPr>
              <a:t>43</a:t>
            </a:fld>
            <a:endParaRPr kumimoji="0" lang="en-GB" sz="1200" b="0" i="0" u="none" strike="noStrike" kern="1200" cap="none" spc="0" normalizeH="0" baseline="0" noProof="0">
              <a:ln>
                <a:noFill/>
              </a:ln>
              <a:solidFill>
                <a:srgbClr val="000000"/>
              </a:solidFill>
              <a:effectLst/>
              <a:uLnTx/>
              <a:uFillTx/>
              <a:latin typeface="Arial" panose="020B0604020202020204" pitchFamily="34" charset="0"/>
              <a:ea typeface="+mn-ea"/>
              <a:cs typeface="Arial" charset="0"/>
            </a:endParaRPr>
          </a:p>
        </p:txBody>
      </p:sp>
      <p:sp>
        <p:nvSpPr>
          <p:cNvPr id="22532" name="Date Placeholder 4"/>
          <p:cNvSpPr>
            <a:spLocks noGrp="1"/>
          </p:cNvSpPr>
          <p:nvPr>
            <p:ph type="dt" sz="quarter" idx="1"/>
          </p:nvPr>
        </p:nvSpPr>
        <p:spPr bwMode="auto">
          <a:noFill/>
          <a:ln>
            <a:miter lim="800000"/>
            <a:headEnd/>
            <a:tailEnd/>
          </a:ln>
        </p:spPr>
        <p:txBody>
          <a:bodyPr wrap="square" numCol="1" anchor="t" anchorCtr="0" compatLnSpc="1">
            <a:prstTxWarp prst="textNoShape">
              <a:avLst/>
            </a:prstTxWarp>
          </a:bodyPr>
          <a:lstStyle/>
          <a:p>
            <a:pPr marL="0" marR="0" lvl="0" indent="0" algn="r" defTabSz="928688" rtl="0" eaLnBrk="0" fontAlgn="base" latinLnBrk="0" hangingPunct="0">
              <a:lnSpc>
                <a:spcPct val="100000"/>
              </a:lnSpc>
              <a:spcBef>
                <a:spcPct val="0"/>
              </a:spcBef>
              <a:spcAft>
                <a:spcPct val="0"/>
              </a:spcAft>
              <a:buClrTx/>
              <a:buSzTx/>
              <a:buFontTx/>
              <a:buNone/>
              <a:tabLst/>
              <a:defRPr/>
            </a:pPr>
            <a:fld id="{8BF43F1B-EB54-4C53-9852-C6500B668C64}" type="datetime1">
              <a:rPr kumimoji="0" lang="en-GB" sz="1200" b="0" i="0" u="none" strike="noStrike" kern="1200" cap="none" spc="0" normalizeH="0" baseline="0" noProof="0">
                <a:ln>
                  <a:noFill/>
                </a:ln>
                <a:solidFill>
                  <a:srgbClr val="000000"/>
                </a:solidFill>
                <a:effectLst/>
                <a:uLnTx/>
                <a:uFillTx/>
                <a:latin typeface="Arial" panose="020B0604020202020204" pitchFamily="34" charset="0"/>
                <a:ea typeface="+mn-ea"/>
                <a:cs typeface="Arial" charset="0"/>
              </a:rPr>
              <a:pPr marL="0" marR="0" lvl="0" indent="0" algn="r" defTabSz="928688" rtl="0" eaLnBrk="0" fontAlgn="base" latinLnBrk="0" hangingPunct="0">
                <a:lnSpc>
                  <a:spcPct val="100000"/>
                </a:lnSpc>
                <a:spcBef>
                  <a:spcPct val="0"/>
                </a:spcBef>
                <a:spcAft>
                  <a:spcPct val="0"/>
                </a:spcAft>
                <a:buClrTx/>
                <a:buSzTx/>
                <a:buFontTx/>
                <a:buNone/>
                <a:tabLst/>
                <a:defRPr/>
              </a:pPr>
              <a:t>06/04/2023</a:t>
            </a:fld>
            <a:endParaRPr kumimoji="0" lang="en-GB" sz="1200" b="0" i="0" u="none" strike="noStrike" kern="1200" cap="none" spc="0" normalizeH="0" baseline="0" noProof="0">
              <a:ln>
                <a:noFill/>
              </a:ln>
              <a:solidFill>
                <a:srgbClr val="000000"/>
              </a:solidFill>
              <a:effectLst/>
              <a:uLnTx/>
              <a:uFillTx/>
              <a:latin typeface="Arial" panose="020B0604020202020204" pitchFamily="34" charset="0"/>
              <a:ea typeface="+mn-ea"/>
              <a:cs typeface="Arial" charset="0"/>
            </a:endParaRPr>
          </a:p>
        </p:txBody>
      </p:sp>
      <p:sp>
        <p:nvSpPr>
          <p:cNvPr id="22533" name="Header Placeholder 5"/>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pPr marL="0" marR="0" lvl="0" indent="0" algn="l" defTabSz="928688"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a:ln>
                  <a:noFill/>
                </a:ln>
                <a:solidFill>
                  <a:srgbClr val="000000"/>
                </a:solidFill>
                <a:effectLst/>
                <a:uLnTx/>
                <a:uFillTx/>
                <a:latin typeface="Arial" panose="020B0604020202020204" pitchFamily="34" charset="0"/>
                <a:ea typeface="+mn-ea"/>
                <a:cs typeface="Arial" charset="0"/>
              </a:rPr>
              <a:t>Lecture 6 Explosive Munitions &amp; Effects</a:t>
            </a:r>
          </a:p>
        </p:txBody>
      </p:sp>
    </p:spTree>
    <p:extLst>
      <p:ext uri="{BB962C8B-B14F-4D97-AF65-F5344CB8AC3E}">
        <p14:creationId xmlns:p14="http://schemas.microsoft.com/office/powerpoint/2010/main" val="20245020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pPr marL="0" marR="0" lvl="0" indent="0" algn="l" defTabSz="928688"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rPr>
              <a:t>Lecture 6 Explosive Munitions &amp; Effects</a:t>
            </a:r>
          </a:p>
        </p:txBody>
      </p:sp>
      <p:sp>
        <p:nvSpPr>
          <p:cNvPr id="5" name="Date Placeholder 4"/>
          <p:cNvSpPr>
            <a:spLocks noGrp="1"/>
          </p:cNvSpPr>
          <p:nvPr>
            <p:ph type="dt" idx="1"/>
          </p:nvPr>
        </p:nvSpPr>
        <p:spPr/>
        <p:txBody>
          <a:bodyPr/>
          <a:lstStyle/>
          <a:p>
            <a:pPr marL="0" marR="0" lvl="0" indent="0" algn="r" defTabSz="928688" rtl="0" eaLnBrk="0" fontAlgn="base" latinLnBrk="0" hangingPunct="0">
              <a:lnSpc>
                <a:spcPct val="100000"/>
              </a:lnSpc>
              <a:spcBef>
                <a:spcPct val="0"/>
              </a:spcBef>
              <a:spcAft>
                <a:spcPct val="0"/>
              </a:spcAft>
              <a:buClrTx/>
              <a:buSzTx/>
              <a:buFontTx/>
              <a:buNone/>
              <a:tabLst/>
              <a:defRPr/>
            </a:pPr>
            <a:fld id="{EE1634E1-E808-4674-864B-C9955EDC84E8}" type="datetime1">
              <a:rPr kumimoji="0" lang="en-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06/04/2023</a:t>
            </a:fld>
            <a:endParaRPr kumimoji="0" lang="en-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5"/>
          </p:nvPr>
        </p:nvSpPr>
        <p:spPr/>
        <p:txBody>
          <a:bodyPr/>
          <a:lstStyle/>
          <a:p>
            <a:pPr marL="0" marR="0" lvl="0" indent="0" algn="r" defTabSz="928688" rtl="0" eaLnBrk="0" fontAlgn="base" latinLnBrk="0" hangingPunct="0">
              <a:lnSpc>
                <a:spcPct val="100000"/>
              </a:lnSpc>
              <a:spcBef>
                <a:spcPct val="0"/>
              </a:spcBef>
              <a:spcAft>
                <a:spcPct val="0"/>
              </a:spcAft>
              <a:buClrTx/>
              <a:buSzTx/>
              <a:buFontTx/>
              <a:buNone/>
              <a:tabLst/>
              <a:defRPr/>
            </a:pPr>
            <a:fld id="{50C9DD83-6C18-4F09-8FB8-62FCED178DED}" type="slidenum">
              <a:rPr kumimoji="0" lang="en-GB"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52</a:t>
            </a:fld>
            <a:endParaRPr kumimoji="0" lang="en-GB"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90519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two main parameters of the blast wave are the peak overpressure at a given distance (Pmax) and the impulse. The latter involves both the overpressure and the time during which it exists at a given distance. This time depends on the profile and velocity of the wave.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Tree>
    <p:extLst>
      <p:ext uri="{BB962C8B-B14F-4D97-AF65-F5344CB8AC3E}">
        <p14:creationId xmlns:p14="http://schemas.microsoft.com/office/powerpoint/2010/main" val="39988276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All the major ingredients of propellants are essentially organic in nature, and are composed of carbon, hydrogen, nitrogen and oxygen. Thus, the atomic composition of the propellant can, like that of its constituents, be represented by the general formula </a:t>
            </a:r>
            <a:r>
              <a:rPr lang="en-GB" sz="1200" kern="1200" dirty="0" err="1">
                <a:solidFill>
                  <a:schemeClr val="tx1"/>
                </a:solidFill>
                <a:effectLst/>
                <a:latin typeface="+mn-lt"/>
                <a:ea typeface="+mn-ea"/>
                <a:cs typeface="+mn-cs"/>
              </a:rPr>
              <a:t>CaHbNcOd</a:t>
            </a:r>
            <a:r>
              <a:rPr lang="en-GB" sz="1200" kern="1200" dirty="0">
                <a:solidFill>
                  <a:schemeClr val="tx1"/>
                </a:solidFill>
                <a:effectLst/>
                <a:latin typeface="+mn-lt"/>
                <a:ea typeface="+mn-ea"/>
                <a:cs typeface="+mn-cs"/>
              </a:rPr>
              <a:t>. This implies that 'd’ moles of oxygen atoms are available to oxidise the fuel elements present, namely 'a' moles of carbon atoms and ‘b’ moles of hydrogen atoms, more or less completely to oxides of carbon and to water respectively. The dominant term in the thermochemistry Equation is Hf (products). In fact, if small quantities of methane, ammonia, nitrogen dioxide etc. are ignored, this term comprises: </a:t>
            </a:r>
            <a:endParaRPr lang="en-GB" dirty="0"/>
          </a:p>
          <a:p>
            <a:r>
              <a:rPr lang="en-GB" sz="1200" kern="1200" dirty="0" err="1">
                <a:solidFill>
                  <a:schemeClr val="tx1"/>
                </a:solidFill>
                <a:effectLst/>
                <a:latin typeface="+mn-lt"/>
                <a:ea typeface="+mn-ea"/>
                <a:cs typeface="+mn-cs"/>
              </a:rPr>
              <a:t>pHf</a:t>
            </a:r>
            <a:r>
              <a:rPr lang="en-GB" sz="1200" kern="1200" dirty="0">
                <a:solidFill>
                  <a:schemeClr val="tx1"/>
                </a:solidFill>
                <a:effectLst/>
                <a:latin typeface="+mn-lt"/>
                <a:ea typeface="+mn-ea"/>
                <a:cs typeface="+mn-cs"/>
              </a:rPr>
              <a:t> (CO) + </a:t>
            </a:r>
            <a:r>
              <a:rPr lang="en-GB" sz="1200" kern="1200" dirty="0" err="1">
                <a:solidFill>
                  <a:schemeClr val="tx1"/>
                </a:solidFill>
                <a:effectLst/>
                <a:latin typeface="+mn-lt"/>
                <a:ea typeface="+mn-ea"/>
                <a:cs typeface="+mn-cs"/>
              </a:rPr>
              <a:t>qHf</a:t>
            </a:r>
            <a:r>
              <a:rPr lang="en-GB" sz="1200" kern="1200" dirty="0">
                <a:solidFill>
                  <a:schemeClr val="tx1"/>
                </a:solidFill>
                <a:effectLst/>
                <a:latin typeface="+mn-lt"/>
                <a:ea typeface="+mn-ea"/>
                <a:cs typeface="+mn-cs"/>
              </a:rPr>
              <a:t> (CO2) + </a:t>
            </a:r>
            <a:r>
              <a:rPr lang="en-GB" sz="1200" kern="1200" dirty="0" err="1">
                <a:solidFill>
                  <a:schemeClr val="tx1"/>
                </a:solidFill>
                <a:effectLst/>
                <a:latin typeface="+mn-lt"/>
                <a:ea typeface="+mn-ea"/>
                <a:cs typeface="+mn-cs"/>
              </a:rPr>
              <a:t>rHf</a:t>
            </a:r>
            <a:r>
              <a:rPr lang="en-GB" sz="1200" kern="1200" dirty="0">
                <a:solidFill>
                  <a:schemeClr val="tx1"/>
                </a:solidFill>
                <a:effectLst/>
                <a:latin typeface="+mn-lt"/>
                <a:ea typeface="+mn-ea"/>
                <a:cs typeface="+mn-cs"/>
              </a:rPr>
              <a:t> (H2) + </a:t>
            </a:r>
            <a:r>
              <a:rPr lang="en-GB" sz="1200" kern="1200" dirty="0" err="1">
                <a:solidFill>
                  <a:schemeClr val="tx1"/>
                </a:solidFill>
                <a:effectLst/>
                <a:latin typeface="+mn-lt"/>
                <a:ea typeface="+mn-ea"/>
                <a:cs typeface="+mn-cs"/>
              </a:rPr>
              <a:t>sHf</a:t>
            </a:r>
            <a:r>
              <a:rPr lang="en-GB" sz="1200" kern="1200" dirty="0">
                <a:solidFill>
                  <a:schemeClr val="tx1"/>
                </a:solidFill>
                <a:effectLst/>
                <a:latin typeface="+mn-lt"/>
                <a:ea typeface="+mn-ea"/>
                <a:cs typeface="+mn-cs"/>
              </a:rPr>
              <a:t> (H2O) (</a:t>
            </a:r>
            <a:r>
              <a:rPr lang="en-GB" sz="1200" kern="1200" dirty="0" err="1">
                <a:solidFill>
                  <a:schemeClr val="tx1"/>
                </a:solidFill>
                <a:effectLst/>
                <a:latin typeface="+mn-lt"/>
                <a:ea typeface="+mn-ea"/>
                <a:cs typeface="+mn-cs"/>
              </a:rPr>
              <a:t>liq</a:t>
            </a:r>
            <a:r>
              <a:rPr lang="en-GB" sz="1200" kern="1200" dirty="0">
                <a:solidFill>
                  <a:schemeClr val="tx1"/>
                </a:solidFill>
                <a:effectLst/>
                <a:latin typeface="+mn-lt"/>
                <a:ea typeface="+mn-ea"/>
                <a:cs typeface="+mn-cs"/>
              </a:rPr>
              <a:t>) + </a:t>
            </a:r>
            <a:r>
              <a:rPr lang="en-GB" sz="1200" kern="1200" dirty="0" err="1">
                <a:solidFill>
                  <a:schemeClr val="tx1"/>
                </a:solidFill>
                <a:effectLst/>
                <a:latin typeface="+mn-lt"/>
                <a:ea typeface="+mn-ea"/>
                <a:cs typeface="+mn-cs"/>
              </a:rPr>
              <a:t>tHf</a:t>
            </a:r>
            <a:r>
              <a:rPr lang="en-GB" sz="1200" kern="1200" dirty="0">
                <a:solidFill>
                  <a:schemeClr val="tx1"/>
                </a:solidFill>
                <a:effectLst/>
                <a:latin typeface="+mn-lt"/>
                <a:ea typeface="+mn-ea"/>
                <a:cs typeface="+mn-cs"/>
              </a:rPr>
              <a:t> (N2) where p, q, r, s and t are the numbers of moles of CO, CO2, H2, H2O and N2 that </a:t>
            </a:r>
            <a:endParaRPr lang="en-GB" dirty="0"/>
          </a:p>
          <a:p>
            <a:r>
              <a:rPr lang="en-GB" sz="1200" kern="1200" dirty="0">
                <a:solidFill>
                  <a:schemeClr val="tx1"/>
                </a:solidFill>
                <a:effectLst/>
                <a:latin typeface="+mn-lt"/>
                <a:ea typeface="+mn-ea"/>
                <a:cs typeface="+mn-cs"/>
              </a:rPr>
              <a:t>make up the composition of the products. The ratios </a:t>
            </a:r>
            <a:r>
              <a:rPr lang="en-GB" sz="1200" kern="1200" dirty="0" err="1">
                <a:solidFill>
                  <a:schemeClr val="tx1"/>
                </a:solidFill>
                <a:effectLst/>
                <a:latin typeface="+mn-lt"/>
                <a:ea typeface="+mn-ea"/>
                <a:cs typeface="+mn-cs"/>
              </a:rPr>
              <a:t>p:q</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r:s</a:t>
            </a:r>
            <a:r>
              <a:rPr lang="en-GB" sz="1200" kern="1200" dirty="0">
                <a:solidFill>
                  <a:schemeClr val="tx1"/>
                </a:solidFill>
                <a:effectLst/>
                <a:latin typeface="+mn-lt"/>
                <a:ea typeface="+mn-ea"/>
                <a:cs typeface="+mn-cs"/>
              </a:rPr>
              <a:t> vary with propellant composition and are chiefly dependent on the oxygen balance. If the oxygen balance is high, these ratios will be smaller, and vice versa. The heats of formation of CO2 and H2O are considerably higher than those of CO and H2 respectively. Hence a high oxygen content increases the value of Q </a:t>
            </a:r>
            <a:endParaRPr lang="en-GB"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54207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NC in all types of conventional gun propellant undergoes slow degradation at normal propellant storage temperatures as a result of the loss of nitrate ester groups. Such reactions lead ultimately to stabiliser depletion (see below) and hence to autocatalytic decomposition and potential auto ignition of the propellant. The onset of autocatalysis therefore defines the "chemical safe life" of the propellant but before this is reached the NC will have degraded to a point where both the ballistic and the mechanical performance of the propellant are severely compromised. The shelf life is therefore more usually determined not by stabiliser depletion but by the deterioration of </a:t>
            </a:r>
            <a:r>
              <a:rPr lang="en-GB" sz="1200" kern="1200" dirty="0" err="1">
                <a:solidFill>
                  <a:schemeClr val="tx1"/>
                </a:solidFill>
                <a:effectLst/>
                <a:latin typeface="+mn-lt"/>
                <a:ea typeface="+mn-ea"/>
                <a:cs typeface="+mn-cs"/>
              </a:rPr>
              <a:t>physico</a:t>
            </a:r>
            <a:r>
              <a:rPr lang="en-GB" sz="1200" kern="1200" dirty="0">
                <a:solidFill>
                  <a:schemeClr val="tx1"/>
                </a:solidFill>
                <a:effectLst/>
                <a:latin typeface="+mn-lt"/>
                <a:ea typeface="+mn-ea"/>
                <a:cs typeface="+mn-cs"/>
              </a:rPr>
              <a:t>-mechanical properties or ballistic performance which can render the propellant unsafe to handle or unreliable in use. "</a:t>
            </a:r>
            <a:r>
              <a:rPr lang="en-GB" sz="1200" kern="1200" dirty="0" err="1">
                <a:solidFill>
                  <a:schemeClr val="tx1"/>
                </a:solidFill>
                <a:effectLst/>
                <a:latin typeface="+mn-lt"/>
                <a:ea typeface="+mn-ea"/>
                <a:cs typeface="+mn-cs"/>
              </a:rPr>
              <a:t>Physico</a:t>
            </a:r>
            <a:r>
              <a:rPr lang="en-GB" sz="1200" kern="1200" dirty="0">
                <a:solidFill>
                  <a:schemeClr val="tx1"/>
                </a:solidFill>
                <a:effectLst/>
                <a:latin typeface="+mn-lt"/>
                <a:ea typeface="+mn-ea"/>
                <a:cs typeface="+mn-cs"/>
              </a:rPr>
              <a:t>-mechanical life" is strongly influenced by the degradation of NC, the reduction in its average molecular weight causing increased grain brittleness. The "ballistic life" of a propellant is also affected by the reduction in NC molecular weight with age but other factors such as surface </a:t>
            </a:r>
            <a:r>
              <a:rPr lang="en-GB" sz="1200" kern="1200" dirty="0" err="1">
                <a:solidFill>
                  <a:schemeClr val="tx1"/>
                </a:solidFill>
                <a:effectLst/>
                <a:latin typeface="+mn-lt"/>
                <a:ea typeface="+mn-ea"/>
                <a:cs typeface="+mn-cs"/>
              </a:rPr>
              <a:t>moderant</a:t>
            </a:r>
            <a:r>
              <a:rPr lang="en-GB" sz="1200" kern="1200" dirty="0">
                <a:solidFill>
                  <a:schemeClr val="tx1"/>
                </a:solidFill>
                <a:effectLst/>
                <a:latin typeface="+mn-lt"/>
                <a:ea typeface="+mn-ea"/>
                <a:cs typeface="+mn-cs"/>
              </a:rPr>
              <a:t> migration and changes in volatile content are often more important in this case. </a:t>
            </a:r>
            <a:endParaRPr lang="en-GB" dirty="0">
              <a:effectLst/>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one additive common to all conventional gun propellants is the stabiliser. NC and NG are nitrate esters and decompose slowly at normal temperatures to form oxides of nitrogen, mainly nitrogen dioxide, NO2. If these oxides are not chemically removed from the system as they are formed they catalyse further decomposition, eventually leading to the shortening of storage life of the propellant and in extremis to auto ignition. </a:t>
            </a:r>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36316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 coolant, in this connection is a substance that absorbs heat when it decomposes during combustion. The original stabiliser, mineral jelly, doubled in this role and so does </a:t>
            </a:r>
            <a:r>
              <a:rPr lang="en-GB" sz="1200" kern="1200" dirty="0" err="1">
                <a:solidFill>
                  <a:schemeClr val="tx1"/>
                </a:solidFill>
                <a:effectLst/>
                <a:latin typeface="+mn-lt"/>
                <a:ea typeface="+mn-ea"/>
                <a:cs typeface="+mn-cs"/>
              </a:rPr>
              <a:t>carbamite</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Dinitrotoluene</a:t>
            </a:r>
            <a:r>
              <a:rPr lang="en-GB" sz="1200" kern="1200" dirty="0">
                <a:solidFill>
                  <a:schemeClr val="tx1"/>
                </a:solidFill>
                <a:effectLst/>
                <a:latin typeface="+mn-lt"/>
                <a:ea typeface="+mn-ea"/>
                <a:cs typeface="+mn-cs"/>
              </a:rPr>
              <a:t> represents 10% by mass of the artillery propellants NH and FNH and this accounts for the conveniently low flame temperatures of these compositions. </a:t>
            </a:r>
            <a:r>
              <a:rPr lang="en-GB" sz="1200" kern="1200" dirty="0" err="1">
                <a:solidFill>
                  <a:schemeClr val="tx1"/>
                </a:solidFill>
                <a:effectLst/>
                <a:latin typeface="+mn-lt"/>
                <a:ea typeface="+mn-ea"/>
                <a:cs typeface="+mn-cs"/>
              </a:rPr>
              <a:t>Dinitrotoluene</a:t>
            </a:r>
            <a:r>
              <a:rPr lang="en-GB" sz="1200" kern="1200" dirty="0">
                <a:solidFill>
                  <a:schemeClr val="tx1"/>
                </a:solidFill>
                <a:effectLst/>
                <a:latin typeface="+mn-lt"/>
                <a:ea typeface="+mn-ea"/>
                <a:cs typeface="+mn-cs"/>
              </a:rPr>
              <a:t> also imparts a moisture-repellent quality to propellants. The liquid plasticisers such as dibutyl phthalate, diethyl phthalate and glycerol triacetate double as coolants and are sometimes referred to as coolant-plasticisers. </a:t>
            </a:r>
            <a:endParaRPr lang="en-GB"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38577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78571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predominant mechanism of the reaction is probably the breaking of one of the chain reactions that occur in the oxidation of hydrogen, by radical removal processes. This theory is supported by the fact that potassium hydroxide, which is formed from the original potassium salt additive under the influence of the high in bore temperature, has been found to be a more effective flash-inhibiting additive than any potassium salt. Another mechanism for the reduction of muzzle flash by potassium salts is the inhibition of the water-gas shift reaction (CO + H2O ↔ CO2 + H2) that normally occurs as the propellant gases cool producing flammable hydrogen. However, the addition of such salts may increase the amount of smoke. Another method is to decrease the calorimetric value of the propellant by the addition of coolants such as </a:t>
            </a:r>
            <a:r>
              <a:rPr lang="en-GB" sz="1200" kern="1200" dirty="0" err="1">
                <a:solidFill>
                  <a:schemeClr val="tx1"/>
                </a:solidFill>
                <a:effectLst/>
                <a:latin typeface="+mn-lt"/>
                <a:ea typeface="+mn-ea"/>
                <a:cs typeface="+mn-cs"/>
              </a:rPr>
              <a:t>dinitrotoluene</a:t>
            </a:r>
            <a:r>
              <a:rPr lang="en-GB" sz="1200" kern="1200" dirty="0">
                <a:solidFill>
                  <a:schemeClr val="tx1"/>
                </a:solidFill>
                <a:effectLst/>
                <a:latin typeface="+mn-lt"/>
                <a:ea typeface="+mn-ea"/>
                <a:cs typeface="+mn-cs"/>
              </a:rPr>
              <a:t>. Experiments have shown that the gases from the ‘cooler’ propellants contain more methane than those from the ‘hotter’ propellants, and methane is less easily flammable than hydrogen. This may explain why the comparatively ‘cool’ single-base propellants (NH and FNH) give relatively little flash although the calculated compositions of their muzzle gases show a greater proportion of CO + H2 than for the ‘hotter’ double-base propellants. </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62017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2975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Line 4">
            <a:extLst>
              <a:ext uri="{FF2B5EF4-FFF2-40B4-BE49-F238E27FC236}">
                <a16:creationId xmlns:a16="http://schemas.microsoft.com/office/drawing/2014/main" id="{12B870CC-EE02-0A8A-0E83-53F42A5DD6A5}"/>
              </a:ext>
            </a:extLst>
          </p:cNvPr>
          <p:cNvSpPr>
            <a:spLocks noChangeShapeType="1"/>
          </p:cNvSpPr>
          <p:nvPr/>
        </p:nvSpPr>
        <p:spPr bwMode="auto">
          <a:xfrm>
            <a:off x="0" y="6583363"/>
            <a:ext cx="9144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3" name="Line 5">
            <a:extLst>
              <a:ext uri="{FF2B5EF4-FFF2-40B4-BE49-F238E27FC236}">
                <a16:creationId xmlns:a16="http://schemas.microsoft.com/office/drawing/2014/main" id="{684369D6-BFB9-FD7A-B3F9-4DC319A72CC6}"/>
              </a:ext>
            </a:extLst>
          </p:cNvPr>
          <p:cNvSpPr>
            <a:spLocks noChangeShapeType="1"/>
          </p:cNvSpPr>
          <p:nvPr/>
        </p:nvSpPr>
        <p:spPr bwMode="auto">
          <a:xfrm>
            <a:off x="0" y="706438"/>
            <a:ext cx="9144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1165319" name="Rectangle 7"/>
          <p:cNvSpPr>
            <a:spLocks noGrp="1" noChangeArrowheads="1"/>
          </p:cNvSpPr>
          <p:nvPr>
            <p:ph type="ctrTitle" sz="quarter"/>
          </p:nvPr>
        </p:nvSpPr>
        <p:spPr>
          <a:xfrm>
            <a:off x="685800" y="2130425"/>
            <a:ext cx="7772400" cy="1470025"/>
          </a:xfrm>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lvl1pPr algn="r">
              <a:defRPr sz="3600"/>
            </a:lvl1pPr>
          </a:lstStyle>
          <a:p>
            <a:pPr lvl="0"/>
            <a:r>
              <a:rPr lang="en-GB" altLang="en-US" noProof="0" dirty="0"/>
              <a:t>Click to edit Master title style</a:t>
            </a:r>
          </a:p>
        </p:txBody>
      </p:sp>
    </p:spTree>
    <p:extLst>
      <p:ext uri="{BB962C8B-B14F-4D97-AF65-F5344CB8AC3E}">
        <p14:creationId xmlns:p14="http://schemas.microsoft.com/office/powerpoint/2010/main" val="2324238456"/>
      </p:ext>
    </p:extLst>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82471154"/>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2080672989"/>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239838"/>
            <a:ext cx="3810000" cy="43751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239838"/>
            <a:ext cx="3810000" cy="43751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27313851"/>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22403899"/>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003064223"/>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9771916"/>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75680689"/>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879854942"/>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45314335"/>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40488" y="93663"/>
            <a:ext cx="2017712" cy="5521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87350" y="93663"/>
            <a:ext cx="5900738" cy="5521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22783139"/>
      </p:ext>
    </p:extLst>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626C9-4724-4F91-3767-E99595B961D8}"/>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FB9BCECB-90D4-DBD1-D05D-68145F4421B7}"/>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BEEF14-005D-946A-FD2A-73A46FB98C86}"/>
              </a:ext>
            </a:extLst>
          </p:cNvPr>
          <p:cNvSpPr>
            <a:spLocks noGrp="1"/>
          </p:cNvSpPr>
          <p:nvPr>
            <p:ph type="dt" sz="half" idx="10"/>
          </p:nvPr>
        </p:nvSpPr>
        <p:spPr/>
        <p:txBody>
          <a:bodyPr/>
          <a:lstStyle/>
          <a:p>
            <a:fld id="{74BF62B2-6EBA-3D49-A7D9-64DF5F739A73}" type="datetimeFigureOut">
              <a:rPr lang="en-US" smtClean="0"/>
              <a:t>4/6/23</a:t>
            </a:fld>
            <a:endParaRPr lang="en-US"/>
          </a:p>
        </p:txBody>
      </p:sp>
      <p:sp>
        <p:nvSpPr>
          <p:cNvPr id="5" name="Footer Placeholder 4">
            <a:extLst>
              <a:ext uri="{FF2B5EF4-FFF2-40B4-BE49-F238E27FC236}">
                <a16:creationId xmlns:a16="http://schemas.microsoft.com/office/drawing/2014/main" id="{4347BAE7-4E39-8C11-DD3F-64F9ECEDE4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8450E5-2DD4-C7EF-5F85-3563754537D9}"/>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21408370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E0427-6F47-51E4-66A7-50E54173ABC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58ACCFB-57B9-D9B3-0166-B3CFAF3C306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1079437-BD5B-FB98-D38C-0FB1F8A95A6B}"/>
              </a:ext>
            </a:extLst>
          </p:cNvPr>
          <p:cNvSpPr>
            <a:spLocks noGrp="1"/>
          </p:cNvSpPr>
          <p:nvPr>
            <p:ph type="dt" sz="half" idx="10"/>
          </p:nvPr>
        </p:nvSpPr>
        <p:spPr/>
        <p:txBody>
          <a:bodyPr/>
          <a:lstStyle/>
          <a:p>
            <a:fld id="{74BF62B2-6EBA-3D49-A7D9-64DF5F739A73}" type="datetimeFigureOut">
              <a:rPr lang="en-US" smtClean="0"/>
              <a:t>4/6/23</a:t>
            </a:fld>
            <a:endParaRPr lang="en-US"/>
          </a:p>
        </p:txBody>
      </p:sp>
      <p:sp>
        <p:nvSpPr>
          <p:cNvPr id="5" name="Footer Placeholder 4">
            <a:extLst>
              <a:ext uri="{FF2B5EF4-FFF2-40B4-BE49-F238E27FC236}">
                <a16:creationId xmlns:a16="http://schemas.microsoft.com/office/drawing/2014/main" id="{DE6CF427-04A8-B4FF-AAA5-3F1BEE4148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6DD8A2-26C4-31BA-9CF9-82E38A621F8A}"/>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35888062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9BE04-F314-1E58-C832-E055DF14FE1E}"/>
              </a:ext>
            </a:extLst>
          </p:cNvPr>
          <p:cNvSpPr>
            <a:spLocks noGrp="1"/>
          </p:cNvSpPr>
          <p:nvPr>
            <p:ph type="title"/>
          </p:nvPr>
        </p:nvSpPr>
        <p:spPr>
          <a:xfrm>
            <a:off x="623888" y="1709739"/>
            <a:ext cx="7886700" cy="2852737"/>
          </a:xfr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EDA2688-76E4-CAAF-AAE8-3429C76B1F64}"/>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48448C6-905C-3345-8ACD-298D1899DB5D}"/>
              </a:ext>
            </a:extLst>
          </p:cNvPr>
          <p:cNvSpPr>
            <a:spLocks noGrp="1"/>
          </p:cNvSpPr>
          <p:nvPr>
            <p:ph type="dt" sz="half" idx="10"/>
          </p:nvPr>
        </p:nvSpPr>
        <p:spPr/>
        <p:txBody>
          <a:bodyPr/>
          <a:lstStyle/>
          <a:p>
            <a:fld id="{74BF62B2-6EBA-3D49-A7D9-64DF5F739A73}" type="datetimeFigureOut">
              <a:rPr lang="en-US" smtClean="0"/>
              <a:t>4/6/23</a:t>
            </a:fld>
            <a:endParaRPr lang="en-US"/>
          </a:p>
        </p:txBody>
      </p:sp>
      <p:sp>
        <p:nvSpPr>
          <p:cNvPr id="5" name="Footer Placeholder 4">
            <a:extLst>
              <a:ext uri="{FF2B5EF4-FFF2-40B4-BE49-F238E27FC236}">
                <a16:creationId xmlns:a16="http://schemas.microsoft.com/office/drawing/2014/main" id="{53E7C57A-8D27-E8C3-201E-ABA5AFA645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65A815-E9FE-614E-6871-D0DE9F63B339}"/>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14012773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514DE-82DD-BD6F-613E-21179843B5C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A737D95-B9F7-6F8B-16B7-5D014328D1AB}"/>
              </a:ext>
            </a:extLst>
          </p:cNvPr>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757A0DA-D801-B47B-34FB-3E1659DD03E8}"/>
              </a:ext>
            </a:extLst>
          </p:cNvPr>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0DE3089-27F2-A6E7-97A3-40C6E690145D}"/>
              </a:ext>
            </a:extLst>
          </p:cNvPr>
          <p:cNvSpPr>
            <a:spLocks noGrp="1"/>
          </p:cNvSpPr>
          <p:nvPr>
            <p:ph type="dt" sz="half" idx="10"/>
          </p:nvPr>
        </p:nvSpPr>
        <p:spPr/>
        <p:txBody>
          <a:bodyPr/>
          <a:lstStyle/>
          <a:p>
            <a:fld id="{74BF62B2-6EBA-3D49-A7D9-64DF5F739A73}" type="datetimeFigureOut">
              <a:rPr lang="en-US" smtClean="0"/>
              <a:t>4/6/23</a:t>
            </a:fld>
            <a:endParaRPr lang="en-US"/>
          </a:p>
        </p:txBody>
      </p:sp>
      <p:sp>
        <p:nvSpPr>
          <p:cNvPr id="6" name="Footer Placeholder 5">
            <a:extLst>
              <a:ext uri="{FF2B5EF4-FFF2-40B4-BE49-F238E27FC236}">
                <a16:creationId xmlns:a16="http://schemas.microsoft.com/office/drawing/2014/main" id="{378CDBAC-CA64-63CE-936C-A39C2A0AA49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49B6D5D-D749-DE63-180E-4730FEEEACBD}"/>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15613949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B9C0D-829E-190A-6FD6-4A79BB65B28D}"/>
              </a:ext>
            </a:extLst>
          </p:cNvPr>
          <p:cNvSpPr>
            <a:spLocks noGrp="1"/>
          </p:cNvSpPr>
          <p:nvPr>
            <p:ph type="title"/>
          </p:nvPr>
        </p:nvSpPr>
        <p:spPr>
          <a:xfrm>
            <a:off x="629841" y="365126"/>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39E58B5-0997-CF25-7E7A-D09E3EAF2658}"/>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0093B12D-FC11-72D4-3F94-1E887E4A4922}"/>
              </a:ext>
            </a:extLst>
          </p:cNvPr>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999783D-5ED7-AF42-9288-70A23D99C637}"/>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5C6DBF3E-887D-8CFF-C02A-16330527A876}"/>
              </a:ext>
            </a:extLst>
          </p:cNvPr>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54E780F-5807-E0CE-CC71-2DD5B191215B}"/>
              </a:ext>
            </a:extLst>
          </p:cNvPr>
          <p:cNvSpPr>
            <a:spLocks noGrp="1"/>
          </p:cNvSpPr>
          <p:nvPr>
            <p:ph type="dt" sz="half" idx="10"/>
          </p:nvPr>
        </p:nvSpPr>
        <p:spPr/>
        <p:txBody>
          <a:bodyPr/>
          <a:lstStyle/>
          <a:p>
            <a:fld id="{74BF62B2-6EBA-3D49-A7D9-64DF5F739A73}" type="datetimeFigureOut">
              <a:rPr lang="en-US" smtClean="0"/>
              <a:t>4/6/23</a:t>
            </a:fld>
            <a:endParaRPr lang="en-US"/>
          </a:p>
        </p:txBody>
      </p:sp>
      <p:sp>
        <p:nvSpPr>
          <p:cNvPr id="8" name="Footer Placeholder 7">
            <a:extLst>
              <a:ext uri="{FF2B5EF4-FFF2-40B4-BE49-F238E27FC236}">
                <a16:creationId xmlns:a16="http://schemas.microsoft.com/office/drawing/2014/main" id="{9FE7A180-4D99-80E4-AD73-43E7D7C3C3F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D820F70-282D-446E-2C0C-570EE658C7D6}"/>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30829516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28B1E-58B0-AB13-F717-5121F8B248D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27C7612-077D-5B4A-5F3A-EB76813E9125}"/>
              </a:ext>
            </a:extLst>
          </p:cNvPr>
          <p:cNvSpPr>
            <a:spLocks noGrp="1"/>
          </p:cNvSpPr>
          <p:nvPr>
            <p:ph type="dt" sz="half" idx="10"/>
          </p:nvPr>
        </p:nvSpPr>
        <p:spPr/>
        <p:txBody>
          <a:bodyPr/>
          <a:lstStyle/>
          <a:p>
            <a:fld id="{74BF62B2-6EBA-3D49-A7D9-64DF5F739A73}" type="datetimeFigureOut">
              <a:rPr lang="en-US" smtClean="0"/>
              <a:t>4/6/23</a:t>
            </a:fld>
            <a:endParaRPr lang="en-US"/>
          </a:p>
        </p:txBody>
      </p:sp>
      <p:sp>
        <p:nvSpPr>
          <p:cNvPr id="4" name="Footer Placeholder 3">
            <a:extLst>
              <a:ext uri="{FF2B5EF4-FFF2-40B4-BE49-F238E27FC236}">
                <a16:creationId xmlns:a16="http://schemas.microsoft.com/office/drawing/2014/main" id="{1A81A809-5AA7-AA91-9D3E-EC4F1C5BA20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3572B3-6B2C-25EB-4B14-05C8A3FA3CC6}"/>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2876449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FCDB7CF-3DEC-0A00-6F26-15C46123F5FA}"/>
              </a:ext>
            </a:extLst>
          </p:cNvPr>
          <p:cNvSpPr>
            <a:spLocks noGrp="1"/>
          </p:cNvSpPr>
          <p:nvPr>
            <p:ph type="dt" sz="half" idx="10"/>
          </p:nvPr>
        </p:nvSpPr>
        <p:spPr/>
        <p:txBody>
          <a:bodyPr/>
          <a:lstStyle/>
          <a:p>
            <a:fld id="{74BF62B2-6EBA-3D49-A7D9-64DF5F739A73}" type="datetimeFigureOut">
              <a:rPr lang="en-US" smtClean="0"/>
              <a:t>4/6/23</a:t>
            </a:fld>
            <a:endParaRPr lang="en-US"/>
          </a:p>
        </p:txBody>
      </p:sp>
      <p:sp>
        <p:nvSpPr>
          <p:cNvPr id="3" name="Footer Placeholder 2">
            <a:extLst>
              <a:ext uri="{FF2B5EF4-FFF2-40B4-BE49-F238E27FC236}">
                <a16:creationId xmlns:a16="http://schemas.microsoft.com/office/drawing/2014/main" id="{3D19D9C2-76AC-3EA9-B252-4AC0C3C58AA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F8AF799-E2E6-9876-0589-BB22DE8A4B40}"/>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19247545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5347E-CB95-C58E-D55B-5B51967046B6}"/>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00EB108-5DBE-7811-FFC6-821BD32CAEC2}"/>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3A213B2-9964-D552-6A92-79DDD76E224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D0F72E29-2A14-F8B7-5BC6-EAA9585DE23E}"/>
              </a:ext>
            </a:extLst>
          </p:cNvPr>
          <p:cNvSpPr>
            <a:spLocks noGrp="1"/>
          </p:cNvSpPr>
          <p:nvPr>
            <p:ph type="dt" sz="half" idx="10"/>
          </p:nvPr>
        </p:nvSpPr>
        <p:spPr/>
        <p:txBody>
          <a:bodyPr/>
          <a:lstStyle/>
          <a:p>
            <a:fld id="{74BF62B2-6EBA-3D49-A7D9-64DF5F739A73}" type="datetimeFigureOut">
              <a:rPr lang="en-US" smtClean="0"/>
              <a:t>4/6/23</a:t>
            </a:fld>
            <a:endParaRPr lang="en-US"/>
          </a:p>
        </p:txBody>
      </p:sp>
      <p:sp>
        <p:nvSpPr>
          <p:cNvPr id="6" name="Footer Placeholder 5">
            <a:extLst>
              <a:ext uri="{FF2B5EF4-FFF2-40B4-BE49-F238E27FC236}">
                <a16:creationId xmlns:a16="http://schemas.microsoft.com/office/drawing/2014/main" id="{92F14746-FD97-A2D3-269F-D4449BA186C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E1EA74A-24AE-6A61-15D1-43AAEC802FD3}"/>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14261181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51FD7-9B12-FE45-3F2E-66F7EB16E4FE}"/>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564D311-C3FD-DAA0-7054-B2F8C74A8D52}"/>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92534CE1-1FB6-DB91-A590-684B2654068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B48E9E30-D176-E3C7-ED38-82ED2BE41252}"/>
              </a:ext>
            </a:extLst>
          </p:cNvPr>
          <p:cNvSpPr>
            <a:spLocks noGrp="1"/>
          </p:cNvSpPr>
          <p:nvPr>
            <p:ph type="dt" sz="half" idx="10"/>
          </p:nvPr>
        </p:nvSpPr>
        <p:spPr/>
        <p:txBody>
          <a:bodyPr/>
          <a:lstStyle/>
          <a:p>
            <a:fld id="{74BF62B2-6EBA-3D49-A7D9-64DF5F739A73}" type="datetimeFigureOut">
              <a:rPr lang="en-US" smtClean="0"/>
              <a:t>4/6/23</a:t>
            </a:fld>
            <a:endParaRPr lang="en-US"/>
          </a:p>
        </p:txBody>
      </p:sp>
      <p:sp>
        <p:nvSpPr>
          <p:cNvPr id="6" name="Footer Placeholder 5">
            <a:extLst>
              <a:ext uri="{FF2B5EF4-FFF2-40B4-BE49-F238E27FC236}">
                <a16:creationId xmlns:a16="http://schemas.microsoft.com/office/drawing/2014/main" id="{5ACE645E-C3B8-BD7E-09E5-7885221ED1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A3615A-9146-F33F-83EA-E05E65B28718}"/>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14740362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BD2E9-F909-C02A-4855-64C57C10505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FD19BD8-3268-164D-32EE-9150974F56B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95DFDA3-6078-AE30-11AF-638E23C10CAE}"/>
              </a:ext>
            </a:extLst>
          </p:cNvPr>
          <p:cNvSpPr>
            <a:spLocks noGrp="1"/>
          </p:cNvSpPr>
          <p:nvPr>
            <p:ph type="dt" sz="half" idx="10"/>
          </p:nvPr>
        </p:nvSpPr>
        <p:spPr/>
        <p:txBody>
          <a:bodyPr/>
          <a:lstStyle/>
          <a:p>
            <a:fld id="{74BF62B2-6EBA-3D49-A7D9-64DF5F739A73}" type="datetimeFigureOut">
              <a:rPr lang="en-US" smtClean="0"/>
              <a:t>4/6/23</a:t>
            </a:fld>
            <a:endParaRPr lang="en-US"/>
          </a:p>
        </p:txBody>
      </p:sp>
      <p:sp>
        <p:nvSpPr>
          <p:cNvPr id="5" name="Footer Placeholder 4">
            <a:extLst>
              <a:ext uri="{FF2B5EF4-FFF2-40B4-BE49-F238E27FC236}">
                <a16:creationId xmlns:a16="http://schemas.microsoft.com/office/drawing/2014/main" id="{22910A91-6EBB-2AE0-C045-390048F816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15C697-6D72-CC4B-6451-DC115BB6B8AF}"/>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182665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754073-B629-3179-E1AB-E742D5985646}"/>
              </a:ext>
            </a:extLst>
          </p:cNvPr>
          <p:cNvSpPr>
            <a:spLocks noGrp="1"/>
          </p:cNvSpPr>
          <p:nvPr>
            <p:ph type="title" orient="vert"/>
          </p:nvPr>
        </p:nvSpPr>
        <p:spPr>
          <a:xfrm>
            <a:off x="6543675" y="365125"/>
            <a:ext cx="1971675"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C5D8E3F-72D5-A680-C9AC-5D6CF19B2287}"/>
              </a:ext>
            </a:extLst>
          </p:cNvPr>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E1106E2-A840-AEAA-E6C6-1F08A1674B58}"/>
              </a:ext>
            </a:extLst>
          </p:cNvPr>
          <p:cNvSpPr>
            <a:spLocks noGrp="1"/>
          </p:cNvSpPr>
          <p:nvPr>
            <p:ph type="dt" sz="half" idx="10"/>
          </p:nvPr>
        </p:nvSpPr>
        <p:spPr/>
        <p:txBody>
          <a:bodyPr/>
          <a:lstStyle/>
          <a:p>
            <a:fld id="{74BF62B2-6EBA-3D49-A7D9-64DF5F739A73}" type="datetimeFigureOut">
              <a:rPr lang="en-US" smtClean="0"/>
              <a:t>4/6/23</a:t>
            </a:fld>
            <a:endParaRPr lang="en-US"/>
          </a:p>
        </p:txBody>
      </p:sp>
      <p:sp>
        <p:nvSpPr>
          <p:cNvPr id="5" name="Footer Placeholder 4">
            <a:extLst>
              <a:ext uri="{FF2B5EF4-FFF2-40B4-BE49-F238E27FC236}">
                <a16:creationId xmlns:a16="http://schemas.microsoft.com/office/drawing/2014/main" id="{DA692A02-6FA7-D8CC-70E1-CB9ED3AB6F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0B2A6-1AE3-3371-795F-D6B20D9DBDAE}"/>
              </a:ext>
            </a:extLst>
          </p:cNvPr>
          <p:cNvSpPr>
            <a:spLocks noGrp="1"/>
          </p:cNvSpPr>
          <p:nvPr>
            <p:ph type="sldNum" sz="quarter" idx="12"/>
          </p:nvPr>
        </p:nvSpPr>
        <p:spPr/>
        <p:txBody>
          <a:bodyPr/>
          <a:lstStyle/>
          <a:p>
            <a:fld id="{2F8CF623-17FF-6540-BBC4-2432FA54A92F}" type="slidenum">
              <a:rPr lang="en-US" smtClean="0"/>
              <a:t>‹#›</a:t>
            </a:fld>
            <a:endParaRPr lang="en-US"/>
          </a:p>
        </p:txBody>
      </p:sp>
    </p:spTree>
    <p:extLst>
      <p:ext uri="{BB962C8B-B14F-4D97-AF65-F5344CB8AC3E}">
        <p14:creationId xmlns:p14="http://schemas.microsoft.com/office/powerpoint/2010/main" val="12617661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Line 4">
            <a:extLst>
              <a:ext uri="{FF2B5EF4-FFF2-40B4-BE49-F238E27FC236}">
                <a16:creationId xmlns:a16="http://schemas.microsoft.com/office/drawing/2014/main" id="{DBBE686C-1129-5DEC-F8F1-7EEBA0C9E640}"/>
              </a:ext>
            </a:extLst>
          </p:cNvPr>
          <p:cNvSpPr>
            <a:spLocks noChangeShapeType="1"/>
          </p:cNvSpPr>
          <p:nvPr/>
        </p:nvSpPr>
        <p:spPr bwMode="auto">
          <a:xfrm>
            <a:off x="0" y="6583363"/>
            <a:ext cx="9144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3" name="Line 5">
            <a:extLst>
              <a:ext uri="{FF2B5EF4-FFF2-40B4-BE49-F238E27FC236}">
                <a16:creationId xmlns:a16="http://schemas.microsoft.com/office/drawing/2014/main" id="{870BC564-6EB0-2210-B569-C931AD6C5F68}"/>
              </a:ext>
            </a:extLst>
          </p:cNvPr>
          <p:cNvSpPr>
            <a:spLocks noChangeShapeType="1"/>
          </p:cNvSpPr>
          <p:nvPr/>
        </p:nvSpPr>
        <p:spPr bwMode="auto">
          <a:xfrm>
            <a:off x="0" y="706438"/>
            <a:ext cx="9144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1165319" name="Rectangle 7"/>
          <p:cNvSpPr>
            <a:spLocks noGrp="1" noChangeArrowheads="1"/>
          </p:cNvSpPr>
          <p:nvPr>
            <p:ph type="ctrTitle" sz="quarter"/>
          </p:nvPr>
        </p:nvSpPr>
        <p:spPr>
          <a:xfrm>
            <a:off x="685800" y="2130425"/>
            <a:ext cx="7772400" cy="1470025"/>
          </a:xfrm>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lvl1pPr algn="r">
              <a:defRPr sz="3600"/>
            </a:lvl1pPr>
          </a:lstStyle>
          <a:p>
            <a:pPr lvl="0"/>
            <a:r>
              <a:rPr lang="en-GB" altLang="en-US" noProof="0" dirty="0"/>
              <a:t>Click to edit Master title style</a:t>
            </a:r>
          </a:p>
        </p:txBody>
      </p:sp>
    </p:spTree>
    <p:extLst>
      <p:ext uri="{BB962C8B-B14F-4D97-AF65-F5344CB8AC3E}">
        <p14:creationId xmlns:p14="http://schemas.microsoft.com/office/powerpoint/2010/main" val="1783051773"/>
      </p:ext>
    </p:extLst>
  </p:cSld>
  <p:clrMapOvr>
    <a:masterClrMapping/>
  </p:clrMapOvr>
  <p:transition>
    <p:wipe dir="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38700541"/>
      </p:ext>
    </p:extLst>
  </p:cSld>
  <p:clrMapOvr>
    <a:masterClrMapping/>
  </p:clrMapOvr>
  <p:transition>
    <p:wipe dir="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2885420012"/>
      </p:ext>
    </p:extLst>
  </p:cSld>
  <p:clrMapOvr>
    <a:masterClrMapping/>
  </p:clrMapOvr>
  <p:transition>
    <p:wipe dir="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239838"/>
            <a:ext cx="3810000" cy="43751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239838"/>
            <a:ext cx="3810000" cy="43751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8060231"/>
      </p:ext>
    </p:extLst>
  </p:cSld>
  <p:clrMapOvr>
    <a:masterClrMapping/>
  </p:clrMapOvr>
  <p:transition>
    <p:wipe dir="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113185925"/>
      </p:ext>
    </p:extLst>
  </p:cSld>
  <p:clrMapOvr>
    <a:masterClrMapping/>
  </p:clrMapOvr>
  <p:transition>
    <p:wipe dir="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319855649"/>
      </p:ext>
    </p:extLst>
  </p:cSld>
  <p:clrMapOvr>
    <a:masterClrMapping/>
  </p:clrMapOvr>
  <p:transition>
    <p:wipe dir="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2665355"/>
      </p:ext>
    </p:extLst>
  </p:cSld>
  <p:clrMapOvr>
    <a:masterClrMapping/>
  </p:clrMapOvr>
  <p:transition>
    <p:wipe dir="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895245725"/>
      </p:ext>
    </p:extLst>
  </p:cSld>
  <p:clrMapOvr>
    <a:masterClrMapping/>
  </p:clrMapOvr>
  <p:transition>
    <p:wipe dir="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315789451"/>
      </p:ext>
    </p:extLst>
  </p:cSld>
  <p:clrMapOvr>
    <a:masterClrMapping/>
  </p:clrMapOvr>
  <p:transition>
    <p:wipe dir="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16176270"/>
      </p:ext>
    </p:extLst>
  </p:cSld>
  <p:clrMapOvr>
    <a:masterClrMapping/>
  </p:clrMapOvr>
  <p:transition>
    <p:wipe dir="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40488" y="93663"/>
            <a:ext cx="2017712" cy="5521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87350" y="93663"/>
            <a:ext cx="5900738" cy="5521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67369156"/>
      </p:ext>
    </p:extLst>
  </p:cSld>
  <p:clrMapOvr>
    <a:masterClrMapping/>
  </p:clrMapOvr>
  <p:transition>
    <p:wipe dir="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cSld name="1_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26AFEE-5DEB-F46A-544A-82A416F726D7}"/>
              </a:ext>
            </a:extLst>
          </p:cNvPr>
          <p:cNvSpPr>
            <a:spLocks noGrp="1"/>
          </p:cNvSpPr>
          <p:nvPr>
            <p:ph type="dt" sz="half" idx="10"/>
          </p:nvPr>
        </p:nvSpPr>
        <p:spPr>
          <a:xfrm>
            <a:off x="0" y="0"/>
            <a:ext cx="0" cy="0"/>
          </a:xfrm>
        </p:spPr>
        <p:txBody>
          <a:bodyPr/>
          <a:lstStyle>
            <a:lvl1pPr>
              <a:defRPr/>
            </a:lvl1pPr>
          </a:lstStyle>
          <a:p>
            <a:pPr>
              <a:defRPr/>
            </a:pPr>
            <a:fld id="{1655D373-2CFF-5646-9BE2-5F059696F93C}" type="datetimeFigureOut">
              <a:rPr lang="en-GB"/>
              <a:pPr>
                <a:defRPr/>
              </a:pPr>
              <a:t>06/04/2023</a:t>
            </a:fld>
            <a:endParaRPr lang="en-GB"/>
          </a:p>
        </p:txBody>
      </p:sp>
      <p:sp>
        <p:nvSpPr>
          <p:cNvPr id="5" name="Footer Placeholder 4">
            <a:extLst>
              <a:ext uri="{FF2B5EF4-FFF2-40B4-BE49-F238E27FC236}">
                <a16:creationId xmlns:a16="http://schemas.microsoft.com/office/drawing/2014/main" id="{D00C99C1-3A49-E108-30FF-290425E82AD5}"/>
              </a:ext>
            </a:extLst>
          </p:cNvPr>
          <p:cNvSpPr>
            <a:spLocks noGrp="1"/>
          </p:cNvSpPr>
          <p:nvPr>
            <p:ph type="ftr" sz="quarter" idx="11"/>
          </p:nvPr>
        </p:nvSpPr>
        <p:spPr>
          <a:xfrm>
            <a:off x="0" y="0"/>
            <a:ext cx="0" cy="0"/>
          </a:xfr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112CA1C-5801-678C-D897-4965B5D1F786}"/>
              </a:ext>
            </a:extLst>
          </p:cNvPr>
          <p:cNvSpPr>
            <a:spLocks noGrp="1"/>
          </p:cNvSpPr>
          <p:nvPr>
            <p:ph type="sldNum" sz="quarter" idx="12"/>
          </p:nvPr>
        </p:nvSpPr>
        <p:spPr>
          <a:xfrm>
            <a:off x="0" y="0"/>
            <a:ext cx="0" cy="0"/>
          </a:xfrm>
        </p:spPr>
        <p:txBody>
          <a:bodyPr vert="horz" wrap="square" lIns="91440" tIns="45720" rIns="91440" bIns="45720" numCol="1" anchor="t" anchorCtr="0" compatLnSpc="1">
            <a:prstTxWarp prst="textNoShape">
              <a:avLst/>
            </a:prstTxWarp>
          </a:bodyPr>
          <a:lstStyle>
            <a:lvl1pPr>
              <a:defRPr/>
            </a:lvl1pPr>
          </a:lstStyle>
          <a:p>
            <a:fld id="{8F4A3AA8-FEC7-FB47-A6E0-E663C7933791}" type="slidenum">
              <a:rPr lang="en-GB" altLang="en-US"/>
              <a:pPr/>
              <a:t>‹#›</a:t>
            </a:fld>
            <a:endParaRPr lang="en-GB" altLang="en-US"/>
          </a:p>
        </p:txBody>
      </p:sp>
    </p:spTree>
    <p:extLst>
      <p:ext uri="{BB962C8B-B14F-4D97-AF65-F5344CB8AC3E}">
        <p14:creationId xmlns:p14="http://schemas.microsoft.com/office/powerpoint/2010/main" val="250963676"/>
      </p:ext>
    </p:extLst>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473108" y="1470582"/>
            <a:ext cx="8102927"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25746805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473108" y="1470582"/>
            <a:ext cx="8102927"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8339363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7510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ltGray">
      <p:bgPr>
        <a:gradFill rotWithShape="1">
          <a:gsLst>
            <a:gs pos="0">
              <a:srgbClr val="597589"/>
            </a:gs>
            <a:gs pos="55000">
              <a:srgbClr val="597589"/>
            </a:gs>
            <a:gs pos="100000">
              <a:srgbClr val="426277"/>
            </a:gs>
          </a:gsLst>
          <a:lin ang="5400000"/>
        </a:gradFill>
        <a:effectLst/>
      </p:bgPr>
    </p:bg>
    <p:spTree>
      <p:nvGrpSpPr>
        <p:cNvPr id="1" name=""/>
        <p:cNvGrpSpPr/>
        <p:nvPr/>
      </p:nvGrpSpPr>
      <p:grpSpPr>
        <a:xfrm>
          <a:off x="0" y="0"/>
          <a:ext cx="0" cy="0"/>
          <a:chOff x="0" y="0"/>
          <a:chExt cx="0" cy="0"/>
        </a:xfrm>
      </p:grpSpPr>
      <p:sp>
        <p:nvSpPr>
          <p:cNvPr id="1026" name="Rectangle 3">
            <a:extLst>
              <a:ext uri="{FF2B5EF4-FFF2-40B4-BE49-F238E27FC236}">
                <a16:creationId xmlns:a16="http://schemas.microsoft.com/office/drawing/2014/main" id="{D7588C36-765B-587B-C3A6-7014007F0E30}"/>
              </a:ext>
            </a:extLst>
          </p:cNvPr>
          <p:cNvSpPr>
            <a:spLocks noGrp="1" noChangeArrowheads="1"/>
          </p:cNvSpPr>
          <p:nvPr>
            <p:ph type="title"/>
          </p:nvPr>
        </p:nvSpPr>
        <p:spPr bwMode="auto">
          <a:xfrm>
            <a:off x="387350" y="93663"/>
            <a:ext cx="6435725" cy="5222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p>
            <a:pPr lvl="0"/>
            <a:r>
              <a:rPr lang="en-GB" altLang="en-US"/>
              <a:t>Click to edit Master title style</a:t>
            </a:r>
          </a:p>
        </p:txBody>
      </p:sp>
      <p:sp>
        <p:nvSpPr>
          <p:cNvPr id="1027" name="Rectangle 4">
            <a:extLst>
              <a:ext uri="{FF2B5EF4-FFF2-40B4-BE49-F238E27FC236}">
                <a16:creationId xmlns:a16="http://schemas.microsoft.com/office/drawing/2014/main" id="{72700AC9-35F8-096C-1C9C-9496FA591CF3}"/>
              </a:ext>
            </a:extLst>
          </p:cNvPr>
          <p:cNvSpPr>
            <a:spLocks noGrp="1" noChangeArrowheads="1"/>
          </p:cNvSpPr>
          <p:nvPr>
            <p:ph type="body" idx="1"/>
          </p:nvPr>
        </p:nvSpPr>
        <p:spPr bwMode="auto">
          <a:xfrm>
            <a:off x="685800" y="1239838"/>
            <a:ext cx="7772400" cy="4375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cSld>
  <p:clrMap bg1="dk1" tx1="lt1" bg2="dk2" tx2="lt2" accent1="accent1" accent2="accent2" accent3="accent3" accent4="accent4" accent5="accent5" accent6="accent6" hlink="hlink" folHlink="folHlink"/>
  <p:sldLayoutIdLst>
    <p:sldLayoutId id="2147483776"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Lst>
  <p:transition>
    <p:wipe dir="r"/>
  </p:transition>
  <p:txStyles>
    <p:titleStyle>
      <a:lvl1pPr algn="l" rtl="0" eaLnBrk="0" fontAlgn="base" hangingPunct="0">
        <a:spcBef>
          <a:spcPct val="0"/>
        </a:spcBef>
        <a:spcAft>
          <a:spcPct val="0"/>
        </a:spcAft>
        <a:defRPr sz="2800" b="1" kern="1200">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panose="020B0604020202020204" pitchFamily="34" charset="0"/>
        </a:defRPr>
      </a:lvl2pPr>
      <a:lvl3pPr algn="l" rtl="0" eaLnBrk="0" fontAlgn="base" hangingPunct="0">
        <a:spcBef>
          <a:spcPct val="0"/>
        </a:spcBef>
        <a:spcAft>
          <a:spcPct val="0"/>
        </a:spcAft>
        <a:defRPr sz="2800" b="1">
          <a:solidFill>
            <a:schemeClr val="tx1"/>
          </a:solidFill>
          <a:latin typeface="Arial" panose="020B0604020202020204" pitchFamily="34" charset="0"/>
        </a:defRPr>
      </a:lvl3pPr>
      <a:lvl4pPr algn="l" rtl="0" eaLnBrk="0" fontAlgn="base" hangingPunct="0">
        <a:spcBef>
          <a:spcPct val="0"/>
        </a:spcBef>
        <a:spcAft>
          <a:spcPct val="0"/>
        </a:spcAft>
        <a:defRPr sz="2800" b="1">
          <a:solidFill>
            <a:schemeClr val="tx1"/>
          </a:solidFill>
          <a:latin typeface="Arial" panose="020B0604020202020204" pitchFamily="34" charset="0"/>
        </a:defRPr>
      </a:lvl4pPr>
      <a:lvl5pPr algn="l" rtl="0" eaLnBrk="0" fontAlgn="base" hangingPunct="0">
        <a:spcBef>
          <a:spcPct val="0"/>
        </a:spcBef>
        <a:spcAft>
          <a:spcPct val="0"/>
        </a:spcAft>
        <a:defRPr sz="2800" b="1">
          <a:solidFill>
            <a:schemeClr val="tx1"/>
          </a:solidFill>
          <a:latin typeface="Arial" panose="020B0604020202020204" pitchFamily="34" charset="0"/>
        </a:defRPr>
      </a:lvl5pPr>
      <a:lvl6pPr marL="457200" algn="l" rtl="0" fontAlgn="base">
        <a:spcBef>
          <a:spcPct val="0"/>
        </a:spcBef>
        <a:spcAft>
          <a:spcPct val="0"/>
        </a:spcAft>
        <a:defRPr sz="2800" b="1">
          <a:solidFill>
            <a:schemeClr val="tx1"/>
          </a:solidFill>
          <a:latin typeface="Arial" panose="020B0604020202020204" pitchFamily="34" charset="0"/>
        </a:defRPr>
      </a:lvl6pPr>
      <a:lvl7pPr marL="914400" algn="l" rtl="0" fontAlgn="base">
        <a:spcBef>
          <a:spcPct val="0"/>
        </a:spcBef>
        <a:spcAft>
          <a:spcPct val="0"/>
        </a:spcAft>
        <a:defRPr sz="2800" b="1">
          <a:solidFill>
            <a:schemeClr val="tx1"/>
          </a:solidFill>
          <a:latin typeface="Arial" panose="020B0604020202020204" pitchFamily="34" charset="0"/>
        </a:defRPr>
      </a:lvl7pPr>
      <a:lvl8pPr marL="1371600" algn="l" rtl="0" fontAlgn="base">
        <a:spcBef>
          <a:spcPct val="0"/>
        </a:spcBef>
        <a:spcAft>
          <a:spcPct val="0"/>
        </a:spcAft>
        <a:defRPr sz="2800" b="1">
          <a:solidFill>
            <a:schemeClr val="tx1"/>
          </a:solidFill>
          <a:latin typeface="Arial" panose="020B0604020202020204" pitchFamily="34" charset="0"/>
        </a:defRPr>
      </a:lvl8pPr>
      <a:lvl9pPr marL="1828800" algn="l" rtl="0" fontAlgn="base">
        <a:spcBef>
          <a:spcPct val="0"/>
        </a:spcBef>
        <a:spcAft>
          <a:spcPct val="0"/>
        </a:spcAft>
        <a:defRPr sz="2800" b="1">
          <a:solidFill>
            <a:schemeClr val="tx1"/>
          </a:solidFill>
          <a:latin typeface="Arial" panose="020B0604020202020204" pitchFamily="34" charset="0"/>
        </a:defRPr>
      </a:lvl9pPr>
    </p:titleStyle>
    <p:bodyStyle>
      <a:lvl1pPr marL="388938" indent="-388938" algn="l" rtl="0" eaLnBrk="0" fontAlgn="base" hangingPunct="0">
        <a:spcBef>
          <a:spcPct val="10000"/>
        </a:spcBef>
        <a:spcAft>
          <a:spcPct val="10000"/>
        </a:spcAft>
        <a:buClr>
          <a:srgbClr val="FF1C1C"/>
        </a:buClr>
        <a:buSzPct val="80000"/>
        <a:buFont typeface="Wingdings" pitchFamily="2" charset="2"/>
        <a:buChar char="n"/>
        <a:defRPr sz="2800" kern="1200">
          <a:solidFill>
            <a:schemeClr val="tx1"/>
          </a:solidFill>
          <a:latin typeface="+mn-lt"/>
          <a:ea typeface="+mn-ea"/>
          <a:cs typeface="+mn-cs"/>
        </a:defRPr>
      </a:lvl1pPr>
      <a:lvl2pPr marL="947738" indent="-368300"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2pPr>
      <a:lvl3pPr marL="1519238" indent="-373063" algn="l" rtl="0" eaLnBrk="0" fontAlgn="base" hangingPunct="0">
        <a:spcBef>
          <a:spcPct val="10000"/>
        </a:spcBef>
        <a:spcAft>
          <a:spcPct val="10000"/>
        </a:spcAft>
        <a:buClr>
          <a:srgbClr val="FF1C1C"/>
        </a:buClr>
        <a:buSzPct val="80000"/>
        <a:buFont typeface="Wingdings" pitchFamily="2" charset="2"/>
        <a:buChar char="n"/>
        <a:defRPr sz="2400" kern="1200">
          <a:solidFill>
            <a:schemeClr val="tx1"/>
          </a:solidFill>
          <a:latin typeface="+mn-lt"/>
          <a:ea typeface="+mn-ea"/>
          <a:cs typeface="+mn-cs"/>
        </a:defRPr>
      </a:lvl3pPr>
      <a:lvl4pPr marL="2095500" indent="-385763"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4pPr>
      <a:lvl5pPr marL="2674938" indent="-388938"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3763B3-D04D-25BD-41BC-D53CFFC9373F}"/>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7528AF6-D09E-3310-02D2-8E0B09B3CAD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924252D-BDB2-4F5C-7B1F-02B41682CAF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4BF62B2-6EBA-3D49-A7D9-64DF5F739A73}" type="datetimeFigureOut">
              <a:rPr lang="en-US" smtClean="0"/>
              <a:t>4/6/23</a:t>
            </a:fld>
            <a:endParaRPr lang="en-US"/>
          </a:p>
        </p:txBody>
      </p:sp>
      <p:sp>
        <p:nvSpPr>
          <p:cNvPr id="5" name="Footer Placeholder 4">
            <a:extLst>
              <a:ext uri="{FF2B5EF4-FFF2-40B4-BE49-F238E27FC236}">
                <a16:creationId xmlns:a16="http://schemas.microsoft.com/office/drawing/2014/main" id="{7F8502AE-C9C9-200D-E687-BA29F465552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9288051-DC59-9544-618B-CCC63B92E1E5}"/>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F8CF623-17FF-6540-BBC4-2432FA54A92F}" type="slidenum">
              <a:rPr lang="en-US" smtClean="0"/>
              <a:t>‹#›</a:t>
            </a:fld>
            <a:endParaRPr lang="en-US"/>
          </a:p>
        </p:txBody>
      </p:sp>
    </p:spTree>
    <p:extLst>
      <p:ext uri="{BB962C8B-B14F-4D97-AF65-F5344CB8AC3E}">
        <p14:creationId xmlns:p14="http://schemas.microsoft.com/office/powerpoint/2010/main" val="1990161815"/>
      </p:ext>
    </p:extLst>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ltGray">
      <p:bgPr>
        <a:gradFill rotWithShape="1">
          <a:gsLst>
            <a:gs pos="0">
              <a:srgbClr val="597589"/>
            </a:gs>
            <a:gs pos="55000">
              <a:srgbClr val="597589"/>
            </a:gs>
            <a:gs pos="100000">
              <a:srgbClr val="426277"/>
            </a:gs>
          </a:gsLst>
          <a:lin ang="5400000"/>
        </a:gradFill>
        <a:effectLst/>
      </p:bgPr>
    </p:bg>
    <p:spTree>
      <p:nvGrpSpPr>
        <p:cNvPr id="1" name=""/>
        <p:cNvGrpSpPr/>
        <p:nvPr/>
      </p:nvGrpSpPr>
      <p:grpSpPr>
        <a:xfrm>
          <a:off x="0" y="0"/>
          <a:ext cx="0" cy="0"/>
          <a:chOff x="0" y="0"/>
          <a:chExt cx="0" cy="0"/>
        </a:xfrm>
      </p:grpSpPr>
      <p:sp>
        <p:nvSpPr>
          <p:cNvPr id="1026" name="Rectangle 3">
            <a:extLst>
              <a:ext uri="{FF2B5EF4-FFF2-40B4-BE49-F238E27FC236}">
                <a16:creationId xmlns:a16="http://schemas.microsoft.com/office/drawing/2014/main" id="{AADF9311-A1CA-DDAA-70A2-BD6F0831D437}"/>
              </a:ext>
            </a:extLst>
          </p:cNvPr>
          <p:cNvSpPr>
            <a:spLocks noGrp="1" noChangeArrowheads="1"/>
          </p:cNvSpPr>
          <p:nvPr>
            <p:ph type="title"/>
          </p:nvPr>
        </p:nvSpPr>
        <p:spPr bwMode="auto">
          <a:xfrm>
            <a:off x="387350" y="93663"/>
            <a:ext cx="6435725" cy="5222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p>
            <a:pPr lvl="0"/>
            <a:r>
              <a:rPr lang="en-GB" altLang="en-US"/>
              <a:t>Click to edit Master title style</a:t>
            </a:r>
          </a:p>
        </p:txBody>
      </p:sp>
      <p:sp>
        <p:nvSpPr>
          <p:cNvPr id="1027" name="Rectangle 4">
            <a:extLst>
              <a:ext uri="{FF2B5EF4-FFF2-40B4-BE49-F238E27FC236}">
                <a16:creationId xmlns:a16="http://schemas.microsoft.com/office/drawing/2014/main" id="{C5439C2C-7F77-B9C7-E3E4-8586FF4CAFEC}"/>
              </a:ext>
            </a:extLst>
          </p:cNvPr>
          <p:cNvSpPr>
            <a:spLocks noGrp="1" noChangeArrowheads="1"/>
          </p:cNvSpPr>
          <p:nvPr>
            <p:ph type="body" idx="1"/>
          </p:nvPr>
        </p:nvSpPr>
        <p:spPr bwMode="auto">
          <a:xfrm>
            <a:off x="685800" y="1239838"/>
            <a:ext cx="7772400" cy="4375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extLst>
      <p:ext uri="{BB962C8B-B14F-4D97-AF65-F5344CB8AC3E}">
        <p14:creationId xmlns:p14="http://schemas.microsoft.com/office/powerpoint/2010/main" val="2871080827"/>
      </p:ext>
    </p:extLst>
  </p:cSld>
  <p:clrMap bg1="dk1" tx1="lt1" bg2="dk2" tx2="lt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Lst>
  <p:transition>
    <p:wipe dir="r"/>
  </p:transition>
  <p:txStyles>
    <p:titleStyle>
      <a:lvl1pPr algn="l" rtl="0" eaLnBrk="0" fontAlgn="base" hangingPunct="0">
        <a:spcBef>
          <a:spcPct val="0"/>
        </a:spcBef>
        <a:spcAft>
          <a:spcPct val="0"/>
        </a:spcAft>
        <a:defRPr sz="2800" b="1" kern="1200">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panose="020B0604020202020204" pitchFamily="34" charset="0"/>
        </a:defRPr>
      </a:lvl2pPr>
      <a:lvl3pPr algn="l" rtl="0" eaLnBrk="0" fontAlgn="base" hangingPunct="0">
        <a:spcBef>
          <a:spcPct val="0"/>
        </a:spcBef>
        <a:spcAft>
          <a:spcPct val="0"/>
        </a:spcAft>
        <a:defRPr sz="2800" b="1">
          <a:solidFill>
            <a:schemeClr val="tx1"/>
          </a:solidFill>
          <a:latin typeface="Arial" panose="020B0604020202020204" pitchFamily="34" charset="0"/>
        </a:defRPr>
      </a:lvl3pPr>
      <a:lvl4pPr algn="l" rtl="0" eaLnBrk="0" fontAlgn="base" hangingPunct="0">
        <a:spcBef>
          <a:spcPct val="0"/>
        </a:spcBef>
        <a:spcAft>
          <a:spcPct val="0"/>
        </a:spcAft>
        <a:defRPr sz="2800" b="1">
          <a:solidFill>
            <a:schemeClr val="tx1"/>
          </a:solidFill>
          <a:latin typeface="Arial" panose="020B0604020202020204" pitchFamily="34" charset="0"/>
        </a:defRPr>
      </a:lvl4pPr>
      <a:lvl5pPr algn="l" rtl="0" eaLnBrk="0" fontAlgn="base" hangingPunct="0">
        <a:spcBef>
          <a:spcPct val="0"/>
        </a:spcBef>
        <a:spcAft>
          <a:spcPct val="0"/>
        </a:spcAft>
        <a:defRPr sz="2800" b="1">
          <a:solidFill>
            <a:schemeClr val="tx1"/>
          </a:solidFill>
          <a:latin typeface="Arial" panose="020B0604020202020204" pitchFamily="34" charset="0"/>
        </a:defRPr>
      </a:lvl5pPr>
      <a:lvl6pPr marL="457200" algn="l" rtl="0" fontAlgn="base">
        <a:spcBef>
          <a:spcPct val="0"/>
        </a:spcBef>
        <a:spcAft>
          <a:spcPct val="0"/>
        </a:spcAft>
        <a:defRPr sz="2800" b="1">
          <a:solidFill>
            <a:schemeClr val="tx1"/>
          </a:solidFill>
          <a:latin typeface="Arial" panose="020B0604020202020204" pitchFamily="34" charset="0"/>
        </a:defRPr>
      </a:lvl6pPr>
      <a:lvl7pPr marL="914400" algn="l" rtl="0" fontAlgn="base">
        <a:spcBef>
          <a:spcPct val="0"/>
        </a:spcBef>
        <a:spcAft>
          <a:spcPct val="0"/>
        </a:spcAft>
        <a:defRPr sz="2800" b="1">
          <a:solidFill>
            <a:schemeClr val="tx1"/>
          </a:solidFill>
          <a:latin typeface="Arial" panose="020B0604020202020204" pitchFamily="34" charset="0"/>
        </a:defRPr>
      </a:lvl7pPr>
      <a:lvl8pPr marL="1371600" algn="l" rtl="0" fontAlgn="base">
        <a:spcBef>
          <a:spcPct val="0"/>
        </a:spcBef>
        <a:spcAft>
          <a:spcPct val="0"/>
        </a:spcAft>
        <a:defRPr sz="2800" b="1">
          <a:solidFill>
            <a:schemeClr val="tx1"/>
          </a:solidFill>
          <a:latin typeface="Arial" panose="020B0604020202020204" pitchFamily="34" charset="0"/>
        </a:defRPr>
      </a:lvl8pPr>
      <a:lvl9pPr marL="1828800" algn="l" rtl="0" fontAlgn="base">
        <a:spcBef>
          <a:spcPct val="0"/>
        </a:spcBef>
        <a:spcAft>
          <a:spcPct val="0"/>
        </a:spcAft>
        <a:defRPr sz="2800" b="1">
          <a:solidFill>
            <a:schemeClr val="tx1"/>
          </a:solidFill>
          <a:latin typeface="Arial" panose="020B0604020202020204" pitchFamily="34" charset="0"/>
        </a:defRPr>
      </a:lvl9pPr>
    </p:titleStyle>
    <p:bodyStyle>
      <a:lvl1pPr marL="388938" indent="-388938" algn="l" rtl="0" eaLnBrk="0" fontAlgn="base" hangingPunct="0">
        <a:spcBef>
          <a:spcPct val="10000"/>
        </a:spcBef>
        <a:spcAft>
          <a:spcPct val="10000"/>
        </a:spcAft>
        <a:buClr>
          <a:srgbClr val="FF1C1C"/>
        </a:buClr>
        <a:buSzPct val="80000"/>
        <a:buFont typeface="Wingdings" pitchFamily="2" charset="2"/>
        <a:buChar char="n"/>
        <a:defRPr sz="2800" kern="1200">
          <a:solidFill>
            <a:schemeClr val="tx1"/>
          </a:solidFill>
          <a:latin typeface="+mn-lt"/>
          <a:ea typeface="+mn-ea"/>
          <a:cs typeface="+mn-cs"/>
        </a:defRPr>
      </a:lvl1pPr>
      <a:lvl2pPr marL="947738" indent="-368300"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2pPr>
      <a:lvl3pPr marL="1519238" indent="-373063" algn="l" rtl="0" eaLnBrk="0" fontAlgn="base" hangingPunct="0">
        <a:spcBef>
          <a:spcPct val="10000"/>
        </a:spcBef>
        <a:spcAft>
          <a:spcPct val="10000"/>
        </a:spcAft>
        <a:buClr>
          <a:srgbClr val="FF1C1C"/>
        </a:buClr>
        <a:buSzPct val="80000"/>
        <a:buFont typeface="Wingdings" pitchFamily="2" charset="2"/>
        <a:buChar char="n"/>
        <a:defRPr sz="2400" kern="1200">
          <a:solidFill>
            <a:schemeClr val="tx1"/>
          </a:solidFill>
          <a:latin typeface="+mn-lt"/>
          <a:ea typeface="+mn-ea"/>
          <a:cs typeface="+mn-cs"/>
        </a:defRPr>
      </a:lvl3pPr>
      <a:lvl4pPr marL="2095500" indent="-385763"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4pPr>
      <a:lvl5pPr marL="2674938" indent="-388938"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473108" y="1470582"/>
            <a:ext cx="8102927"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550415259"/>
      </p:ext>
    </p:extLst>
  </p:cSld>
  <p:clrMap bg1="lt1" tx1="dk1" bg2="lt2" tx2="dk2" accent1="accent1" accent2="accent2" accent3="accent3" accent4="accent4" accent5="accent5" accent6="accent6" hlink="hlink" folHlink="folHlink"/>
  <p:sldLayoutIdLst>
    <p:sldLayoutId id="2147483804" r:id="rId1"/>
    <p:sldLayoutId id="2147483805"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2100" kern="1200">
          <a:solidFill>
            <a:schemeClr val="bg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emf"/><Relationship Id="rId1" Type="http://schemas.openxmlformats.org/officeDocument/2006/relationships/slideLayout" Target="../slideLayouts/slideLayout12.xml"/><Relationship Id="rId5" Type="http://schemas.openxmlformats.org/officeDocument/2006/relationships/image" Target="../media/image19.png"/><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4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oleObject" Target="../embeddings/oleObject1.bin"/><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5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3.xml"/><Relationship Id="rId1" Type="http://schemas.openxmlformats.org/officeDocument/2006/relationships/slideLayout" Target="../slideLayouts/slideLayout36.xml"/><Relationship Id="rId6" Type="http://schemas.openxmlformats.org/officeDocument/2006/relationships/image" Target="../media/image280.png"/><Relationship Id="rId5" Type="http://schemas.openxmlformats.org/officeDocument/2006/relationships/image" Target="../media/image270.png"/><Relationship Id="rId4" Type="http://schemas.openxmlformats.org/officeDocument/2006/relationships/image" Target="../media/image26.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3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4.xml"/><Relationship Id="rId1" Type="http://schemas.openxmlformats.org/officeDocument/2006/relationships/slideLayout" Target="../slideLayouts/slideLayout36.xml"/></Relationships>
</file>

<file path=ppt/slides/_rels/slide59.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36.xml"/></Relationships>
</file>

<file path=ppt/slides/_rels/slide60.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36.xml"/></Relationships>
</file>

<file path=ppt/slides/_rels/slide61.xml.rels><?xml version="1.0" encoding="UTF-8" standalone="yes"?>
<Relationships xmlns="http://schemas.openxmlformats.org/package/2006/relationships"><Relationship Id="rId2" Type="http://schemas.openxmlformats.org/officeDocument/2006/relationships/image" Target="../media/image44.emf"/><Relationship Id="rId1" Type="http://schemas.openxmlformats.org/officeDocument/2006/relationships/slideLayout" Target="../slideLayouts/slideLayout36.xml"/></Relationships>
</file>

<file path=ppt/slides/_rels/slide62.xml.rels><?xml version="1.0" encoding="UTF-8" standalone="yes"?>
<Relationships xmlns="http://schemas.openxmlformats.org/package/2006/relationships"><Relationship Id="rId2" Type="http://schemas.openxmlformats.org/officeDocument/2006/relationships/image" Target="../media/image45.emf"/><Relationship Id="rId1" Type="http://schemas.openxmlformats.org/officeDocument/2006/relationships/slideLayout" Target="../slideLayouts/slideLayout36.xml"/></Relationships>
</file>

<file path=ppt/slides/_rels/slide63.xml.rels><?xml version="1.0" encoding="UTF-8" standalone="yes"?>
<Relationships xmlns="http://schemas.openxmlformats.org/package/2006/relationships"><Relationship Id="rId2" Type="http://schemas.openxmlformats.org/officeDocument/2006/relationships/image" Target="../media/image46.emf"/><Relationship Id="rId1" Type="http://schemas.openxmlformats.org/officeDocument/2006/relationships/slideLayout" Target="../slideLayouts/slideLayout36.xml"/></Relationships>
</file>

<file path=ppt/slides/_rels/slide64.xml.rels><?xml version="1.0" encoding="UTF-8" standalone="yes"?>
<Relationships xmlns="http://schemas.openxmlformats.org/package/2006/relationships"><Relationship Id="rId2" Type="http://schemas.openxmlformats.org/officeDocument/2006/relationships/image" Target="../media/image47.emf"/><Relationship Id="rId1" Type="http://schemas.openxmlformats.org/officeDocument/2006/relationships/slideLayout" Target="../slideLayouts/slideLayout36.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6.xml"/></Relationships>
</file>

<file path=ppt/slides/_rels/slide6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36.xml"/></Relationships>
</file>

<file path=ppt/slides/_rels/slide67.xml.rels><?xml version="1.0" encoding="UTF-8" standalone="yes"?>
<Relationships xmlns="http://schemas.openxmlformats.org/package/2006/relationships"><Relationship Id="rId2" Type="http://schemas.openxmlformats.org/officeDocument/2006/relationships/image" Target="../media/image49.emf"/><Relationship Id="rId1" Type="http://schemas.openxmlformats.org/officeDocument/2006/relationships/slideLayout" Target="../slideLayouts/slideLayout36.xml"/></Relationships>
</file>

<file path=ppt/slides/_rels/slide68.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notesSlide" Target="../notesSlides/notesSlide26.xml"/><Relationship Id="rId1" Type="http://schemas.openxmlformats.org/officeDocument/2006/relationships/slideLayout" Target="../slideLayouts/slideLayout36.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6.xml"/></Relationships>
</file>

<file path=ppt/slides/_rels/slide7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8.xml"/><Relationship Id="rId1" Type="http://schemas.openxmlformats.org/officeDocument/2006/relationships/slideLayout" Target="../slideLayouts/slideLayout36.xml"/></Relationships>
</file>

<file path=ppt/slides/_rels/slide7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9.xml"/><Relationship Id="rId1" Type="http://schemas.openxmlformats.org/officeDocument/2006/relationships/slideLayout" Target="../slideLayouts/slideLayout36.xml"/></Relationships>
</file>

<file path=ppt/slides/_rels/slide7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36.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0360F-EA57-9464-A1DD-43AB01CC4D0E}"/>
              </a:ext>
            </a:extLst>
          </p:cNvPr>
          <p:cNvSpPr>
            <a:spLocks noGrp="1"/>
          </p:cNvSpPr>
          <p:nvPr>
            <p:ph type="title"/>
          </p:nvPr>
        </p:nvSpPr>
        <p:spPr/>
        <p:txBody>
          <a:bodyPr/>
          <a:lstStyle/>
          <a:p>
            <a:r>
              <a:rPr lang="en-US" dirty="0"/>
              <a:t>Definition of an Explosion</a:t>
            </a:r>
          </a:p>
        </p:txBody>
      </p:sp>
      <p:sp>
        <p:nvSpPr>
          <p:cNvPr id="4" name="TextBox 3">
            <a:extLst>
              <a:ext uri="{FF2B5EF4-FFF2-40B4-BE49-F238E27FC236}">
                <a16:creationId xmlns:a16="http://schemas.microsoft.com/office/drawing/2014/main" id="{EC039B04-F559-C1D1-4E70-0DDDAEA48C6D}"/>
              </a:ext>
            </a:extLst>
          </p:cNvPr>
          <p:cNvSpPr txBox="1"/>
          <p:nvPr/>
        </p:nvSpPr>
        <p:spPr>
          <a:xfrm>
            <a:off x="827584" y="1628800"/>
            <a:ext cx="7560840" cy="3970318"/>
          </a:xfrm>
          <a:prstGeom prst="rect">
            <a:avLst/>
          </a:prstGeom>
          <a:noFill/>
        </p:spPr>
        <p:txBody>
          <a:bodyPr wrap="square">
            <a:spAutoFit/>
          </a:bodyPr>
          <a:lstStyle/>
          <a:p>
            <a:pPr algn="ctr"/>
            <a:r>
              <a:rPr lang="en-US" sz="2800" b="1" dirty="0">
                <a:effectLst/>
                <a:latin typeface="Times New Roman" panose="02020603050405020304" pitchFamily="18" charset="0"/>
                <a:ea typeface="Times New Roman" panose="02020603050405020304" pitchFamily="18" charset="0"/>
              </a:rPr>
              <a:t>The phenomenon of an explosion can be defined as </a:t>
            </a:r>
            <a:r>
              <a:rPr lang="en-US" sz="2800" b="1" u="sng" dirty="0">
                <a:effectLst/>
                <a:latin typeface="Times New Roman" panose="02020603050405020304" pitchFamily="18" charset="0"/>
                <a:ea typeface="Times New Roman" panose="02020603050405020304" pitchFamily="18" charset="0"/>
              </a:rPr>
              <a:t>the rapid decomposition of a chemical system with the evolution of heat and gas</a:t>
            </a:r>
            <a:r>
              <a:rPr lang="en-US" sz="2800" b="1" dirty="0">
                <a:effectLst/>
                <a:latin typeface="Times New Roman" panose="02020603050405020304" pitchFamily="18" charset="0"/>
                <a:ea typeface="Times New Roman" panose="02020603050405020304" pitchFamily="18" charset="0"/>
              </a:rPr>
              <a:t>. </a:t>
            </a:r>
          </a:p>
          <a:p>
            <a:pPr algn="ctr"/>
            <a:endParaRPr lang="en-US" sz="2800" b="1" dirty="0">
              <a:latin typeface="Times New Roman" panose="02020603050405020304" pitchFamily="18" charset="0"/>
              <a:ea typeface="Times New Roman" panose="02020603050405020304" pitchFamily="18" charset="0"/>
            </a:endParaRPr>
          </a:p>
          <a:p>
            <a:pPr algn="ctr"/>
            <a:r>
              <a:rPr lang="en-US" sz="2800" b="1" dirty="0">
                <a:effectLst/>
                <a:latin typeface="Times New Roman" panose="02020603050405020304" pitchFamily="18" charset="0"/>
                <a:ea typeface="Times New Roman" panose="02020603050405020304" pitchFamily="18" charset="0"/>
              </a:rPr>
              <a:t>In the vast majority of chemical explosions, the decomposition takes the form of combustion (an exothermic oxidation reaction) which produces some form of visible manifestation such as flame and/or smoke. </a:t>
            </a:r>
            <a:endParaRPr lang="en-US" sz="2800" dirty="0"/>
          </a:p>
        </p:txBody>
      </p:sp>
    </p:spTree>
    <p:extLst>
      <p:ext uri="{BB962C8B-B14F-4D97-AF65-F5344CB8AC3E}">
        <p14:creationId xmlns:p14="http://schemas.microsoft.com/office/powerpoint/2010/main" val="3375275780"/>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5845B-F904-63D7-C05F-373CBB10F58A}"/>
              </a:ext>
            </a:extLst>
          </p:cNvPr>
          <p:cNvSpPr>
            <a:spLocks noGrp="1"/>
          </p:cNvSpPr>
          <p:nvPr>
            <p:ph type="title"/>
          </p:nvPr>
        </p:nvSpPr>
        <p:spPr/>
        <p:txBody>
          <a:bodyPr/>
          <a:lstStyle/>
          <a:p>
            <a:r>
              <a:rPr lang="en-US" dirty="0"/>
              <a:t>Definition of an Explosive</a:t>
            </a:r>
          </a:p>
        </p:txBody>
      </p:sp>
      <p:sp>
        <p:nvSpPr>
          <p:cNvPr id="4" name="TextBox 3">
            <a:extLst>
              <a:ext uri="{FF2B5EF4-FFF2-40B4-BE49-F238E27FC236}">
                <a16:creationId xmlns:a16="http://schemas.microsoft.com/office/drawing/2014/main" id="{6EF3925E-A4A5-4EF1-AFE7-C8B0BEBC7A12}"/>
              </a:ext>
            </a:extLst>
          </p:cNvPr>
          <p:cNvSpPr txBox="1"/>
          <p:nvPr/>
        </p:nvSpPr>
        <p:spPr>
          <a:xfrm>
            <a:off x="1181410" y="1340768"/>
            <a:ext cx="6781180" cy="5262979"/>
          </a:xfrm>
          <a:prstGeom prst="rect">
            <a:avLst/>
          </a:prstGeom>
          <a:noFill/>
        </p:spPr>
        <p:txBody>
          <a:bodyPr wrap="square">
            <a:spAutoFit/>
          </a:bodyPr>
          <a:lstStyle/>
          <a:p>
            <a:pPr algn="ctr"/>
            <a:r>
              <a:rPr lang="en-US" sz="2800" b="1" dirty="0">
                <a:effectLst/>
                <a:latin typeface="Times New Roman" panose="02020603050405020304" pitchFamily="18" charset="0"/>
                <a:ea typeface="Times New Roman" panose="02020603050405020304" pitchFamily="18" charset="0"/>
              </a:rPr>
              <a:t>An explosive is a chemical substance capable of causing an explosion. </a:t>
            </a:r>
          </a:p>
          <a:p>
            <a:pPr algn="ctr"/>
            <a:endParaRPr lang="en-US" sz="2800" b="1" dirty="0">
              <a:latin typeface="Times New Roman" panose="02020603050405020304" pitchFamily="18" charset="0"/>
              <a:ea typeface="Times New Roman" panose="02020603050405020304" pitchFamily="18" charset="0"/>
            </a:endParaRPr>
          </a:p>
          <a:p>
            <a:pPr algn="ctr"/>
            <a:endParaRPr lang="en-US" sz="2800" b="1" dirty="0">
              <a:effectLst/>
              <a:latin typeface="Times New Roman" panose="02020603050405020304" pitchFamily="18" charset="0"/>
              <a:ea typeface="Times New Roman" panose="02020603050405020304" pitchFamily="18" charset="0"/>
            </a:endParaRPr>
          </a:p>
          <a:p>
            <a:pPr algn="ctr"/>
            <a:r>
              <a:rPr lang="en-US" sz="2800" b="1" dirty="0">
                <a:effectLst/>
                <a:latin typeface="Times New Roman" panose="02020603050405020304" pitchFamily="18" charset="0"/>
                <a:ea typeface="Times New Roman" panose="02020603050405020304" pitchFamily="18" charset="0"/>
              </a:rPr>
              <a:t>The definition of an explosive is as simple as that, although the chemistry behind it quite complex. Ratio of fuel to oxidizer, density of loading, particle size, crystal habit, degree of confinement, critical diameter, hygroscopicity, and strength of external stimulus are just some of the many variables to consider. </a:t>
            </a:r>
            <a:endParaRPr lang="en-GB"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81530307"/>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939B4-56A0-1EF3-31CC-B54FA05FDEB8}"/>
              </a:ext>
            </a:extLst>
          </p:cNvPr>
          <p:cNvSpPr>
            <a:spLocks noGrp="1"/>
          </p:cNvSpPr>
          <p:nvPr>
            <p:ph type="title"/>
          </p:nvPr>
        </p:nvSpPr>
        <p:spPr>
          <a:xfrm>
            <a:off x="395536" y="260648"/>
            <a:ext cx="6435725" cy="522287"/>
          </a:xfrm>
        </p:spPr>
        <p:txBody>
          <a:bodyPr/>
          <a:lstStyle/>
          <a:p>
            <a:r>
              <a:rPr lang="en-US"/>
              <a:t>Classification of Explosives</a:t>
            </a:r>
            <a:endParaRPr lang="en-US" dirty="0"/>
          </a:p>
        </p:txBody>
      </p:sp>
      <p:sp>
        <p:nvSpPr>
          <p:cNvPr id="3" name="TextBox 2">
            <a:extLst>
              <a:ext uri="{FF2B5EF4-FFF2-40B4-BE49-F238E27FC236}">
                <a16:creationId xmlns:a16="http://schemas.microsoft.com/office/drawing/2014/main" id="{67B9DCB0-6A61-7FC4-4170-CF772C5E143D}"/>
              </a:ext>
            </a:extLst>
          </p:cNvPr>
          <p:cNvSpPr txBox="1"/>
          <p:nvPr/>
        </p:nvSpPr>
        <p:spPr>
          <a:xfrm>
            <a:off x="395536" y="1124744"/>
            <a:ext cx="8352928" cy="5078313"/>
          </a:xfrm>
          <a:prstGeom prst="rect">
            <a:avLst/>
          </a:prstGeom>
          <a:noFill/>
        </p:spPr>
        <p:txBody>
          <a:bodyPr wrap="square" rtlCol="0">
            <a:spAutoFit/>
          </a:bodyPr>
          <a:lstStyle/>
          <a:p>
            <a:r>
              <a:rPr lang="en-US" dirty="0"/>
              <a:t>Explosives may be classified </a:t>
            </a:r>
            <a:r>
              <a:rPr lang="en-US" dirty="0">
                <a:latin typeface="+mn-lt"/>
              </a:rPr>
              <a:t>from</a:t>
            </a:r>
            <a:r>
              <a:rPr lang="en-US" dirty="0"/>
              <a:t> the viewpoint of their chemistry and use. From the chemical viewpoint we distinguish between individual substances and mixtures. The former are divided into:</a:t>
            </a:r>
          </a:p>
          <a:p>
            <a:endParaRPr lang="en-US" dirty="0"/>
          </a:p>
          <a:p>
            <a:r>
              <a:rPr lang="en-US" dirty="0"/>
              <a:t>•	nitro compounds;</a:t>
            </a:r>
          </a:p>
          <a:p>
            <a:endParaRPr lang="en-US" dirty="0"/>
          </a:p>
          <a:p>
            <a:r>
              <a:rPr lang="en-US" dirty="0"/>
              <a:t>•	nitrate esters;</a:t>
            </a:r>
          </a:p>
          <a:p>
            <a:endParaRPr lang="en-US" dirty="0"/>
          </a:p>
          <a:p>
            <a:r>
              <a:rPr lang="en-US" dirty="0"/>
              <a:t>•	nitramines;</a:t>
            </a:r>
          </a:p>
          <a:p>
            <a:endParaRPr lang="en-US" dirty="0"/>
          </a:p>
          <a:p>
            <a:r>
              <a:rPr lang="en-US" dirty="0"/>
              <a:t>•	derivatives of chloric and perchloric acids;</a:t>
            </a:r>
          </a:p>
          <a:p>
            <a:endParaRPr lang="en-US" dirty="0"/>
          </a:p>
          <a:p>
            <a:r>
              <a:rPr lang="en-US" dirty="0"/>
              <a:t>•	</a:t>
            </a:r>
            <a:r>
              <a:rPr lang="en-US" dirty="0" err="1"/>
              <a:t>azides</a:t>
            </a:r>
            <a:r>
              <a:rPr lang="en-US" dirty="0"/>
              <a:t>;</a:t>
            </a:r>
          </a:p>
          <a:p>
            <a:endParaRPr lang="en-US" dirty="0"/>
          </a:p>
          <a:p>
            <a:r>
              <a:rPr lang="en-US" dirty="0"/>
              <a:t>•	various compounds capable of producing an explosion, for example fulminates, peroxides and </a:t>
            </a:r>
            <a:r>
              <a:rPr lang="en-US" dirty="0" err="1"/>
              <a:t>ozonides</a:t>
            </a:r>
            <a:r>
              <a:rPr lang="en-US" dirty="0"/>
              <a:t>.</a:t>
            </a:r>
          </a:p>
          <a:p>
            <a:endParaRPr lang="en-US" dirty="0"/>
          </a:p>
          <a:p>
            <a:endParaRPr lang="en-US" dirty="0"/>
          </a:p>
        </p:txBody>
      </p:sp>
      <p:pic>
        <p:nvPicPr>
          <p:cNvPr id="5" name="Picture 4" descr="A picture containing diagram&#10;&#10;Description automatically generated">
            <a:extLst>
              <a:ext uri="{FF2B5EF4-FFF2-40B4-BE49-F238E27FC236}">
                <a16:creationId xmlns:a16="http://schemas.microsoft.com/office/drawing/2014/main" id="{51E72BDF-2F68-A57A-6A21-A297648E99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6784" y="2106079"/>
            <a:ext cx="738615" cy="632594"/>
          </a:xfrm>
          <a:prstGeom prst="rect">
            <a:avLst/>
          </a:prstGeom>
        </p:spPr>
      </p:pic>
      <p:pic>
        <p:nvPicPr>
          <p:cNvPr id="9" name="Picture 8" descr="Icon&#10;&#10;Description automatically generated">
            <a:extLst>
              <a:ext uri="{FF2B5EF4-FFF2-40B4-BE49-F238E27FC236}">
                <a16:creationId xmlns:a16="http://schemas.microsoft.com/office/drawing/2014/main" id="{D8F57289-C85C-9D10-E1B2-6CCBAE22A4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52515" y="2716067"/>
            <a:ext cx="1148647" cy="441904"/>
          </a:xfrm>
          <a:prstGeom prst="rect">
            <a:avLst/>
          </a:prstGeom>
        </p:spPr>
      </p:pic>
      <p:pic>
        <p:nvPicPr>
          <p:cNvPr id="13" name="Picture 12" descr="Diagram, schematic&#10;&#10;Description automatically generated">
            <a:extLst>
              <a:ext uri="{FF2B5EF4-FFF2-40B4-BE49-F238E27FC236}">
                <a16:creationId xmlns:a16="http://schemas.microsoft.com/office/drawing/2014/main" id="{2EFAC476-FD64-2A94-D7F1-BB1B92D352B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66785" y="3157971"/>
            <a:ext cx="738615" cy="698418"/>
          </a:xfrm>
          <a:prstGeom prst="rect">
            <a:avLst/>
          </a:prstGeom>
        </p:spPr>
      </p:pic>
      <p:pic>
        <p:nvPicPr>
          <p:cNvPr id="17" name="Picture 16" descr="Icon&#10;&#10;Description automatically generated">
            <a:extLst>
              <a:ext uri="{FF2B5EF4-FFF2-40B4-BE49-F238E27FC236}">
                <a16:creationId xmlns:a16="http://schemas.microsoft.com/office/drawing/2014/main" id="{A2206C67-FC25-A58C-47C5-C49CC95D56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77550" y="3779391"/>
            <a:ext cx="823612" cy="678787"/>
          </a:xfrm>
          <a:prstGeom prst="rect">
            <a:avLst/>
          </a:prstGeom>
        </p:spPr>
      </p:pic>
      <p:pic>
        <p:nvPicPr>
          <p:cNvPr id="19" name="Picture 18" descr="Icon&#10;&#10;Description automatically generated">
            <a:extLst>
              <a:ext uri="{FF2B5EF4-FFF2-40B4-BE49-F238E27FC236}">
                <a16:creationId xmlns:a16="http://schemas.microsoft.com/office/drawing/2014/main" id="{4FA86789-5575-6D68-9A7C-F9DB413D236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30083" y="4379700"/>
            <a:ext cx="1212015" cy="631613"/>
          </a:xfrm>
          <a:prstGeom prst="rect">
            <a:avLst/>
          </a:prstGeom>
        </p:spPr>
      </p:pic>
      <p:pic>
        <p:nvPicPr>
          <p:cNvPr id="21" name="Picture 20" descr="Icon&#10;&#10;Description automatically generated with low confidence">
            <a:extLst>
              <a:ext uri="{FF2B5EF4-FFF2-40B4-BE49-F238E27FC236}">
                <a16:creationId xmlns:a16="http://schemas.microsoft.com/office/drawing/2014/main" id="{A9F3ABD1-A799-E7A5-91E5-1064745C329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69293" y="5353122"/>
            <a:ext cx="2133600" cy="609600"/>
          </a:xfrm>
          <a:prstGeom prst="rect">
            <a:avLst/>
          </a:prstGeom>
        </p:spPr>
      </p:pic>
      <p:cxnSp>
        <p:nvCxnSpPr>
          <p:cNvPr id="8" name="Straight Arrow Connector 7">
            <a:extLst>
              <a:ext uri="{FF2B5EF4-FFF2-40B4-BE49-F238E27FC236}">
                <a16:creationId xmlns:a16="http://schemas.microsoft.com/office/drawing/2014/main" id="{89E3915B-49DE-978F-77AC-FF2861033D1F}"/>
              </a:ext>
            </a:extLst>
          </p:cNvPr>
          <p:cNvCxnSpPr>
            <a:endCxn id="5" idx="1"/>
          </p:cNvCxnSpPr>
          <p:nvPr/>
        </p:nvCxnSpPr>
        <p:spPr bwMode="auto">
          <a:xfrm>
            <a:off x="3613398" y="2422376"/>
            <a:ext cx="1353386" cy="0"/>
          </a:xfrm>
          <a:prstGeom prst="straightConnector1">
            <a:avLst/>
          </a:prstGeom>
          <a:solidFill>
            <a:srgbClr val="FFFF99"/>
          </a:solidFill>
          <a:ln w="3810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Arrow Connector 11">
            <a:extLst>
              <a:ext uri="{FF2B5EF4-FFF2-40B4-BE49-F238E27FC236}">
                <a16:creationId xmlns:a16="http://schemas.microsoft.com/office/drawing/2014/main" id="{93F61CAA-A285-E993-821F-4AC82262956B}"/>
              </a:ext>
            </a:extLst>
          </p:cNvPr>
          <p:cNvCxnSpPr>
            <a:endCxn id="9" idx="1"/>
          </p:cNvCxnSpPr>
          <p:nvPr/>
        </p:nvCxnSpPr>
        <p:spPr bwMode="auto">
          <a:xfrm flipV="1">
            <a:off x="3089105" y="2937019"/>
            <a:ext cx="3663410" cy="22076"/>
          </a:xfrm>
          <a:prstGeom prst="straightConnector1">
            <a:avLst/>
          </a:prstGeom>
          <a:solidFill>
            <a:srgbClr val="FFFF99"/>
          </a:solidFill>
          <a:ln w="3810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Arrow Connector 13">
            <a:extLst>
              <a:ext uri="{FF2B5EF4-FFF2-40B4-BE49-F238E27FC236}">
                <a16:creationId xmlns:a16="http://schemas.microsoft.com/office/drawing/2014/main" id="{A8AD817D-B721-1004-AD3A-1838A79B933C}"/>
              </a:ext>
            </a:extLst>
          </p:cNvPr>
          <p:cNvCxnSpPr/>
          <p:nvPr/>
        </p:nvCxnSpPr>
        <p:spPr bwMode="auto">
          <a:xfrm>
            <a:off x="5705399" y="4118784"/>
            <a:ext cx="1353386" cy="0"/>
          </a:xfrm>
          <a:prstGeom prst="straightConnector1">
            <a:avLst/>
          </a:prstGeom>
          <a:solidFill>
            <a:srgbClr val="FFFF99"/>
          </a:solidFill>
          <a:ln w="3810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Arrow Connector 14">
            <a:extLst>
              <a:ext uri="{FF2B5EF4-FFF2-40B4-BE49-F238E27FC236}">
                <a16:creationId xmlns:a16="http://schemas.microsoft.com/office/drawing/2014/main" id="{FB76D9EB-535C-116B-4981-50E5FD91DDB5}"/>
              </a:ext>
            </a:extLst>
          </p:cNvPr>
          <p:cNvCxnSpPr/>
          <p:nvPr/>
        </p:nvCxnSpPr>
        <p:spPr bwMode="auto">
          <a:xfrm>
            <a:off x="2717212" y="4660432"/>
            <a:ext cx="2030079" cy="0"/>
          </a:xfrm>
          <a:prstGeom prst="straightConnector1">
            <a:avLst/>
          </a:prstGeom>
          <a:solidFill>
            <a:srgbClr val="FFFF99"/>
          </a:solidFill>
          <a:ln w="3810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Arrow Connector 15">
            <a:extLst>
              <a:ext uri="{FF2B5EF4-FFF2-40B4-BE49-F238E27FC236}">
                <a16:creationId xmlns:a16="http://schemas.microsoft.com/office/drawing/2014/main" id="{B8DA21BB-0D69-0C8A-8222-C671A70CCEE0}"/>
              </a:ext>
            </a:extLst>
          </p:cNvPr>
          <p:cNvCxnSpPr/>
          <p:nvPr/>
        </p:nvCxnSpPr>
        <p:spPr bwMode="auto">
          <a:xfrm>
            <a:off x="3613398" y="3510206"/>
            <a:ext cx="1353386" cy="0"/>
          </a:xfrm>
          <a:prstGeom prst="straightConnector1">
            <a:avLst/>
          </a:prstGeom>
          <a:solidFill>
            <a:srgbClr val="FFFF99"/>
          </a:solidFill>
          <a:ln w="38100" cap="flat" cmpd="sng" algn="ctr">
            <a:solidFill>
              <a:srgbClr val="FF66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917858734"/>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1" name="Rectangle 6150">
            <a:extLst>
              <a:ext uri="{FF2B5EF4-FFF2-40B4-BE49-F238E27FC236}">
                <a16:creationId xmlns:a16="http://schemas.microsoft.com/office/drawing/2014/main" id="{D4D28E87-62D2-4602-B72F-5F74AA236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19150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46" name="Text Box 2">
            <a:extLst>
              <a:ext uri="{FF2B5EF4-FFF2-40B4-BE49-F238E27FC236}">
                <a16:creationId xmlns:a16="http://schemas.microsoft.com/office/drawing/2014/main" id="{B7B951B8-B15F-D421-C7C3-F1201B43780F}"/>
              </a:ext>
            </a:extLst>
          </p:cNvPr>
          <p:cNvSpPr txBox="1">
            <a:spLocks noChangeArrowheads="1"/>
          </p:cNvSpPr>
          <p:nvPr/>
        </p:nvSpPr>
        <p:spPr bwMode="auto">
          <a:xfrm>
            <a:off x="628649" y="291090"/>
            <a:ext cx="7886699" cy="932688"/>
          </a:xfrm>
        </p:spPr>
        <p:txBody>
          <a:bodyPr vert="horz" lIns="91440" tIns="45720" rIns="91440" bIns="45720" rtlCol="0" anchor="b">
            <a:norm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90000"/>
              </a:lnSpc>
              <a:spcAft>
                <a:spcPts val="600"/>
              </a:spcAft>
              <a:defRPr/>
            </a:pPr>
            <a:r>
              <a:rPr lang="en-US" altLang="en-US" sz="4700" b="1" kern="1200" dirty="0">
                <a:latin typeface="+mj-lt"/>
                <a:ea typeface="+mj-ea"/>
                <a:cs typeface="+mj-cs"/>
              </a:rPr>
              <a:t>Types of Explosives</a:t>
            </a:r>
          </a:p>
        </p:txBody>
      </p:sp>
      <p:pic>
        <p:nvPicPr>
          <p:cNvPr id="1026" name="Picture 2">
            <a:extLst>
              <a:ext uri="{FF2B5EF4-FFF2-40B4-BE49-F238E27FC236}">
                <a16:creationId xmlns:a16="http://schemas.microsoft.com/office/drawing/2014/main" id="{EC9990C2-ADD4-83CD-D205-C7B484D496F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28650" y="2378433"/>
            <a:ext cx="7886699" cy="368703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4D28E87-62D2-4602-B72F-5F74AA236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19150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5173188-F033-66D5-9D82-6E4E4B87B6A1}"/>
              </a:ext>
            </a:extLst>
          </p:cNvPr>
          <p:cNvSpPr>
            <a:spLocks noGrp="1"/>
          </p:cNvSpPr>
          <p:nvPr>
            <p:ph type="title"/>
          </p:nvPr>
        </p:nvSpPr>
        <p:spPr>
          <a:xfrm>
            <a:off x="628649" y="291090"/>
            <a:ext cx="7886699" cy="932688"/>
          </a:xfrm>
        </p:spPr>
        <p:txBody>
          <a:bodyPr vert="horz" lIns="91440" tIns="45720" rIns="91440" bIns="45720" rtlCol="0" anchor="b">
            <a:normAutofit/>
          </a:bodyPr>
          <a:lstStyle/>
          <a:p>
            <a:pPr algn="ctr" eaLnBrk="1" hangingPunct="1">
              <a:lnSpc>
                <a:spcPct val="90000"/>
              </a:lnSpc>
            </a:pPr>
            <a:r>
              <a:rPr lang="en-US" sz="3300" kern="1200" dirty="0">
                <a:latin typeface="+mj-lt"/>
                <a:ea typeface="+mj-ea"/>
                <a:cs typeface="+mj-cs"/>
              </a:rPr>
              <a:t>A further breakdown of terminology</a:t>
            </a:r>
          </a:p>
        </p:txBody>
      </p:sp>
      <p:graphicFrame>
        <p:nvGraphicFramePr>
          <p:cNvPr id="7" name="Diagram 6">
            <a:extLst>
              <a:ext uri="{FF2B5EF4-FFF2-40B4-BE49-F238E27FC236}">
                <a16:creationId xmlns:a16="http://schemas.microsoft.com/office/drawing/2014/main" id="{5DE447FF-6239-8B0F-E7D6-4A9B95D27CCC}"/>
              </a:ext>
            </a:extLst>
          </p:cNvPr>
          <p:cNvGraphicFramePr/>
          <p:nvPr>
            <p:extLst>
              <p:ext uri="{D42A27DB-BD31-4B8C-83A1-F6EECF244321}">
                <p14:modId xmlns:p14="http://schemas.microsoft.com/office/powerpoint/2010/main" val="253386690"/>
              </p:ext>
            </p:extLst>
          </p:nvPr>
        </p:nvGraphicFramePr>
        <p:xfrm>
          <a:off x="395536" y="2175322"/>
          <a:ext cx="8352928" cy="43915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15676839"/>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0DB97-74B4-303C-3F09-94A49CC85D2B}"/>
              </a:ext>
            </a:extLst>
          </p:cNvPr>
          <p:cNvSpPr>
            <a:spLocks noGrp="1"/>
          </p:cNvSpPr>
          <p:nvPr>
            <p:ph type="title"/>
          </p:nvPr>
        </p:nvSpPr>
        <p:spPr>
          <a:xfrm>
            <a:off x="360759" y="3752849"/>
            <a:ext cx="2468166" cy="2452687"/>
          </a:xfrm>
        </p:spPr>
        <p:txBody>
          <a:bodyPr anchor="ctr">
            <a:normAutofit/>
          </a:bodyPr>
          <a:lstStyle/>
          <a:p>
            <a:r>
              <a:rPr lang="en-US" sz="3100"/>
              <a:t>Primary Explosives</a:t>
            </a:r>
          </a:p>
        </p:txBody>
      </p:sp>
      <p:pic>
        <p:nvPicPr>
          <p:cNvPr id="4" name="Picture 4" descr="NonElecDet-1[1]">
            <a:extLst>
              <a:ext uri="{FF2B5EF4-FFF2-40B4-BE49-F238E27FC236}">
                <a16:creationId xmlns:a16="http://schemas.microsoft.com/office/drawing/2014/main" id="{CF603BE6-4661-639F-EDD6-6AC04E7B188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7145" b="18748"/>
          <a:stretch/>
        </p:blipFill>
        <p:spPr bwMode="auto">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a:extLst>
              <a:ext uri="{FF2B5EF4-FFF2-40B4-BE49-F238E27FC236}">
                <a16:creationId xmlns:a16="http://schemas.microsoft.com/office/drawing/2014/main" id="{C5805DFB-70D5-1D36-3F6A-2BE5AAC82042}"/>
              </a:ext>
            </a:extLst>
          </p:cNvPr>
          <p:cNvSpPr>
            <a:spLocks noGrp="1"/>
          </p:cNvSpPr>
          <p:nvPr>
            <p:ph idx="1"/>
          </p:nvPr>
        </p:nvSpPr>
        <p:spPr>
          <a:xfrm>
            <a:off x="3167986" y="3752850"/>
            <a:ext cx="5614060" cy="2452687"/>
          </a:xfrm>
        </p:spPr>
        <p:txBody>
          <a:bodyPr anchor="ctr">
            <a:normAutofit/>
          </a:bodyPr>
          <a:lstStyle/>
          <a:p>
            <a:r>
              <a:rPr lang="en-US" sz="1600">
                <a:effectLst/>
                <a:ea typeface="Times New Roman" panose="02020603050405020304" pitchFamily="18" charset="0"/>
                <a:cs typeface="Times New Roman" panose="02020603050405020304" pitchFamily="18" charset="0"/>
              </a:rPr>
              <a:t>Explosives which are readily initiated by a small stimulus are known as primary explosives. They can deflagrate or detonate. Primary explosives are most often used to initiate reactions whereby their chemistry produces a shock wave (or burn rate) of sufficient magnitude to deflagrate/detonate a less sensitive explosive.</a:t>
            </a:r>
          </a:p>
          <a:p>
            <a:r>
              <a:rPr lang="en-US" sz="1600">
                <a:cs typeface="Times New Roman" panose="02020603050405020304" pitchFamily="18" charset="0"/>
              </a:rPr>
              <a:t>Lead azide, mercury fulminate, TATP</a:t>
            </a:r>
            <a:endParaRPr lang="en-US" sz="1600"/>
          </a:p>
        </p:txBody>
      </p:sp>
    </p:spTree>
    <p:extLst>
      <p:ext uri="{BB962C8B-B14F-4D97-AF65-F5344CB8AC3E}">
        <p14:creationId xmlns:p14="http://schemas.microsoft.com/office/powerpoint/2010/main" val="3171237388"/>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9C7994-FEC0-41FD-ABB1-5D5BEB2600E3}"/>
              </a:ext>
            </a:extLst>
          </p:cNvPr>
          <p:cNvSpPr>
            <a:spLocks noGrp="1"/>
          </p:cNvSpPr>
          <p:nvPr>
            <p:ph type="title"/>
          </p:nvPr>
        </p:nvSpPr>
        <p:spPr>
          <a:xfrm>
            <a:off x="480060" y="325369"/>
            <a:ext cx="3276451" cy="1956841"/>
          </a:xfrm>
        </p:spPr>
        <p:txBody>
          <a:bodyPr anchor="b">
            <a:normAutofit/>
          </a:bodyPr>
          <a:lstStyle/>
          <a:p>
            <a:r>
              <a:rPr lang="en-US" sz="4300"/>
              <a:t>Secondary Explosives</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060" y="2586994"/>
            <a:ext cx="2606040" cy="18288"/>
          </a:xfrm>
          <a:custGeom>
            <a:avLst/>
            <a:gdLst>
              <a:gd name="connsiteX0" fmla="*/ 0 w 2606040"/>
              <a:gd name="connsiteY0" fmla="*/ 0 h 18288"/>
              <a:gd name="connsiteX1" fmla="*/ 625450 w 2606040"/>
              <a:gd name="connsiteY1" fmla="*/ 0 h 18288"/>
              <a:gd name="connsiteX2" fmla="*/ 1224839 w 2606040"/>
              <a:gd name="connsiteY2" fmla="*/ 0 h 18288"/>
              <a:gd name="connsiteX3" fmla="*/ 1824228 w 2606040"/>
              <a:gd name="connsiteY3" fmla="*/ 0 h 18288"/>
              <a:gd name="connsiteX4" fmla="*/ 2606040 w 2606040"/>
              <a:gd name="connsiteY4" fmla="*/ 0 h 18288"/>
              <a:gd name="connsiteX5" fmla="*/ 2606040 w 2606040"/>
              <a:gd name="connsiteY5" fmla="*/ 18288 h 18288"/>
              <a:gd name="connsiteX6" fmla="*/ 1902409 w 2606040"/>
              <a:gd name="connsiteY6" fmla="*/ 18288 h 18288"/>
              <a:gd name="connsiteX7" fmla="*/ 1276960 w 2606040"/>
              <a:gd name="connsiteY7" fmla="*/ 18288 h 18288"/>
              <a:gd name="connsiteX8" fmla="*/ 677570 w 2606040"/>
              <a:gd name="connsiteY8" fmla="*/ 18288 h 18288"/>
              <a:gd name="connsiteX9" fmla="*/ 0 w 2606040"/>
              <a:gd name="connsiteY9" fmla="*/ 18288 h 18288"/>
              <a:gd name="connsiteX10" fmla="*/ 0 w 2606040"/>
              <a:gd name="connsiteY10" fmla="*/ 0 h 18288"/>
              <a:gd name="connsiteX0" fmla="*/ 0 w 2606040"/>
              <a:gd name="connsiteY0" fmla="*/ 0 h 18288"/>
              <a:gd name="connsiteX1" fmla="*/ 599389 w 2606040"/>
              <a:gd name="connsiteY1" fmla="*/ 0 h 18288"/>
              <a:gd name="connsiteX2" fmla="*/ 1303020 w 2606040"/>
              <a:gd name="connsiteY2" fmla="*/ 0 h 18288"/>
              <a:gd name="connsiteX3" fmla="*/ 1876349 w 2606040"/>
              <a:gd name="connsiteY3" fmla="*/ 0 h 18288"/>
              <a:gd name="connsiteX4" fmla="*/ 2606040 w 2606040"/>
              <a:gd name="connsiteY4" fmla="*/ 0 h 18288"/>
              <a:gd name="connsiteX5" fmla="*/ 2606040 w 2606040"/>
              <a:gd name="connsiteY5" fmla="*/ 18288 h 18288"/>
              <a:gd name="connsiteX6" fmla="*/ 1980590 w 2606040"/>
              <a:gd name="connsiteY6" fmla="*/ 18288 h 18288"/>
              <a:gd name="connsiteX7" fmla="*/ 1276960 w 2606040"/>
              <a:gd name="connsiteY7" fmla="*/ 18288 h 18288"/>
              <a:gd name="connsiteX8" fmla="*/ 651510 w 2606040"/>
              <a:gd name="connsiteY8" fmla="*/ 18288 h 18288"/>
              <a:gd name="connsiteX9" fmla="*/ 0 w 2606040"/>
              <a:gd name="connsiteY9" fmla="*/ 18288 h 18288"/>
              <a:gd name="connsiteX10" fmla="*/ 0 w 2606040"/>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06040" h="18288" fill="none" extrusionOk="0">
                <a:moveTo>
                  <a:pt x="0" y="0"/>
                </a:moveTo>
                <a:cubicBezTo>
                  <a:pt x="211079" y="-22080"/>
                  <a:pt x="479378" y="-26537"/>
                  <a:pt x="625450" y="0"/>
                </a:cubicBezTo>
                <a:cubicBezTo>
                  <a:pt x="925937" y="-4758"/>
                  <a:pt x="973176" y="15739"/>
                  <a:pt x="1224839" y="0"/>
                </a:cubicBezTo>
                <a:cubicBezTo>
                  <a:pt x="1479663" y="-11328"/>
                  <a:pt x="1566636" y="18697"/>
                  <a:pt x="1824228" y="0"/>
                </a:cubicBezTo>
                <a:cubicBezTo>
                  <a:pt x="2086799" y="-72665"/>
                  <a:pt x="2306223" y="-891"/>
                  <a:pt x="2606040" y="0"/>
                </a:cubicBezTo>
                <a:cubicBezTo>
                  <a:pt x="2606645" y="4461"/>
                  <a:pt x="2607031" y="13181"/>
                  <a:pt x="2606040" y="18288"/>
                </a:cubicBezTo>
                <a:cubicBezTo>
                  <a:pt x="2260204" y="29342"/>
                  <a:pt x="2175708" y="5614"/>
                  <a:pt x="1902409" y="18288"/>
                </a:cubicBezTo>
                <a:cubicBezTo>
                  <a:pt x="1638502" y="41064"/>
                  <a:pt x="1460923" y="-16269"/>
                  <a:pt x="1276960" y="18288"/>
                </a:cubicBezTo>
                <a:cubicBezTo>
                  <a:pt x="1057717" y="14361"/>
                  <a:pt x="867956" y="2320"/>
                  <a:pt x="677570" y="18288"/>
                </a:cubicBezTo>
                <a:cubicBezTo>
                  <a:pt x="457951" y="33373"/>
                  <a:pt x="189752" y="55388"/>
                  <a:pt x="0" y="18288"/>
                </a:cubicBezTo>
                <a:cubicBezTo>
                  <a:pt x="1586" y="13022"/>
                  <a:pt x="-95" y="4569"/>
                  <a:pt x="0" y="0"/>
                </a:cubicBezTo>
                <a:close/>
              </a:path>
              <a:path w="2606040" h="18288" stroke="0" extrusionOk="0">
                <a:moveTo>
                  <a:pt x="0" y="0"/>
                </a:moveTo>
                <a:cubicBezTo>
                  <a:pt x="172759" y="3236"/>
                  <a:pt x="361166" y="-13413"/>
                  <a:pt x="599389" y="0"/>
                </a:cubicBezTo>
                <a:cubicBezTo>
                  <a:pt x="841226" y="37042"/>
                  <a:pt x="968991" y="14587"/>
                  <a:pt x="1303020" y="0"/>
                </a:cubicBezTo>
                <a:cubicBezTo>
                  <a:pt x="1643101" y="-7120"/>
                  <a:pt x="1717813" y="7213"/>
                  <a:pt x="1876349" y="0"/>
                </a:cubicBezTo>
                <a:cubicBezTo>
                  <a:pt x="2036762" y="-14138"/>
                  <a:pt x="2426397" y="-4451"/>
                  <a:pt x="2606040" y="0"/>
                </a:cubicBezTo>
                <a:cubicBezTo>
                  <a:pt x="2606314" y="8448"/>
                  <a:pt x="2606550" y="14527"/>
                  <a:pt x="2606040" y="18288"/>
                </a:cubicBezTo>
                <a:cubicBezTo>
                  <a:pt x="2344840" y="2643"/>
                  <a:pt x="2192043" y="7399"/>
                  <a:pt x="1980590" y="18288"/>
                </a:cubicBezTo>
                <a:cubicBezTo>
                  <a:pt x="1783984" y="-9745"/>
                  <a:pt x="1487673" y="45908"/>
                  <a:pt x="1276960" y="18288"/>
                </a:cubicBezTo>
                <a:cubicBezTo>
                  <a:pt x="1088134" y="-41257"/>
                  <a:pt x="877974" y="49968"/>
                  <a:pt x="651510" y="18288"/>
                </a:cubicBezTo>
                <a:cubicBezTo>
                  <a:pt x="430798" y="-27764"/>
                  <a:pt x="132889" y="-33467"/>
                  <a:pt x="0" y="18288"/>
                </a:cubicBezTo>
                <a:cubicBezTo>
                  <a:pt x="212" y="10845"/>
                  <a:pt x="-833" y="6193"/>
                  <a:pt x="0" y="0"/>
                </a:cubicBezTo>
                <a:close/>
              </a:path>
              <a:path w="2606040" h="18288" fill="none" stroke="0" extrusionOk="0">
                <a:moveTo>
                  <a:pt x="0" y="0"/>
                </a:moveTo>
                <a:cubicBezTo>
                  <a:pt x="202328" y="-14716"/>
                  <a:pt x="332722" y="-11499"/>
                  <a:pt x="625450" y="0"/>
                </a:cubicBezTo>
                <a:cubicBezTo>
                  <a:pt x="927712" y="6878"/>
                  <a:pt x="971143" y="7084"/>
                  <a:pt x="1224839" y="0"/>
                </a:cubicBezTo>
                <a:cubicBezTo>
                  <a:pt x="1477775" y="-16815"/>
                  <a:pt x="1569904" y="19146"/>
                  <a:pt x="1824228" y="0"/>
                </a:cubicBezTo>
                <a:cubicBezTo>
                  <a:pt x="2055206" y="24867"/>
                  <a:pt x="2317192" y="-62872"/>
                  <a:pt x="2606040" y="0"/>
                </a:cubicBezTo>
                <a:cubicBezTo>
                  <a:pt x="2606166" y="3680"/>
                  <a:pt x="2606905" y="11461"/>
                  <a:pt x="2606040" y="18288"/>
                </a:cubicBezTo>
                <a:cubicBezTo>
                  <a:pt x="2234648" y="26976"/>
                  <a:pt x="2180202" y="-10361"/>
                  <a:pt x="1902409" y="18288"/>
                </a:cubicBezTo>
                <a:cubicBezTo>
                  <a:pt x="1635562" y="47194"/>
                  <a:pt x="1477339" y="4794"/>
                  <a:pt x="1276960" y="18288"/>
                </a:cubicBezTo>
                <a:cubicBezTo>
                  <a:pt x="1058094" y="66922"/>
                  <a:pt x="904206" y="-20636"/>
                  <a:pt x="677570" y="18288"/>
                </a:cubicBezTo>
                <a:cubicBezTo>
                  <a:pt x="485746" y="14713"/>
                  <a:pt x="195925" y="33005"/>
                  <a:pt x="0" y="18288"/>
                </a:cubicBezTo>
                <a:cubicBezTo>
                  <a:pt x="1168" y="12774"/>
                  <a:pt x="-229" y="374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custGeom>
                    <a:avLst/>
                    <a:gdLst>
                      <a:gd name="connsiteX0" fmla="*/ 0 w 2606040"/>
                      <a:gd name="connsiteY0" fmla="*/ 0 h 18288"/>
                      <a:gd name="connsiteX1" fmla="*/ 625450 w 2606040"/>
                      <a:gd name="connsiteY1" fmla="*/ 0 h 18288"/>
                      <a:gd name="connsiteX2" fmla="*/ 1224839 w 2606040"/>
                      <a:gd name="connsiteY2" fmla="*/ 0 h 18288"/>
                      <a:gd name="connsiteX3" fmla="*/ 1824228 w 2606040"/>
                      <a:gd name="connsiteY3" fmla="*/ 0 h 18288"/>
                      <a:gd name="connsiteX4" fmla="*/ 2606040 w 2606040"/>
                      <a:gd name="connsiteY4" fmla="*/ 0 h 18288"/>
                      <a:gd name="connsiteX5" fmla="*/ 2606040 w 2606040"/>
                      <a:gd name="connsiteY5" fmla="*/ 18288 h 18288"/>
                      <a:gd name="connsiteX6" fmla="*/ 1902409 w 2606040"/>
                      <a:gd name="connsiteY6" fmla="*/ 18288 h 18288"/>
                      <a:gd name="connsiteX7" fmla="*/ 1276960 w 2606040"/>
                      <a:gd name="connsiteY7" fmla="*/ 18288 h 18288"/>
                      <a:gd name="connsiteX8" fmla="*/ 677570 w 2606040"/>
                      <a:gd name="connsiteY8" fmla="*/ 18288 h 18288"/>
                      <a:gd name="connsiteX9" fmla="*/ 0 w 2606040"/>
                      <a:gd name="connsiteY9" fmla="*/ 18288 h 18288"/>
                      <a:gd name="connsiteX10" fmla="*/ 0 w 2606040"/>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06040" h="18288" fill="none" extrusionOk="0">
                        <a:moveTo>
                          <a:pt x="0" y="0"/>
                        </a:moveTo>
                        <a:cubicBezTo>
                          <a:pt x="266776" y="-600"/>
                          <a:pt x="322756" y="3201"/>
                          <a:pt x="625450" y="0"/>
                        </a:cubicBezTo>
                        <a:cubicBezTo>
                          <a:pt x="928144" y="-3201"/>
                          <a:pt x="968141" y="9269"/>
                          <a:pt x="1224839" y="0"/>
                        </a:cubicBezTo>
                        <a:cubicBezTo>
                          <a:pt x="1481537" y="-9269"/>
                          <a:pt x="1569059" y="21947"/>
                          <a:pt x="1824228" y="0"/>
                        </a:cubicBezTo>
                        <a:cubicBezTo>
                          <a:pt x="2079397" y="-21947"/>
                          <a:pt x="2326053" y="-10194"/>
                          <a:pt x="2606040" y="0"/>
                        </a:cubicBezTo>
                        <a:cubicBezTo>
                          <a:pt x="2605462" y="4771"/>
                          <a:pt x="2606793" y="12323"/>
                          <a:pt x="2606040" y="18288"/>
                        </a:cubicBezTo>
                        <a:cubicBezTo>
                          <a:pt x="2256758" y="31410"/>
                          <a:pt x="2173673" y="-12878"/>
                          <a:pt x="1902409" y="18288"/>
                        </a:cubicBezTo>
                        <a:cubicBezTo>
                          <a:pt x="1631145" y="49454"/>
                          <a:pt x="1461378" y="5466"/>
                          <a:pt x="1276960" y="18288"/>
                        </a:cubicBezTo>
                        <a:cubicBezTo>
                          <a:pt x="1092542" y="31110"/>
                          <a:pt x="890442" y="13213"/>
                          <a:pt x="677570" y="18288"/>
                        </a:cubicBezTo>
                        <a:cubicBezTo>
                          <a:pt x="464698" y="23364"/>
                          <a:pt x="187648" y="35837"/>
                          <a:pt x="0" y="18288"/>
                        </a:cubicBezTo>
                        <a:cubicBezTo>
                          <a:pt x="841" y="12879"/>
                          <a:pt x="-726" y="3977"/>
                          <a:pt x="0" y="0"/>
                        </a:cubicBezTo>
                        <a:close/>
                      </a:path>
                      <a:path w="2606040" h="18288" stroke="0" extrusionOk="0">
                        <a:moveTo>
                          <a:pt x="0" y="0"/>
                        </a:moveTo>
                        <a:cubicBezTo>
                          <a:pt x="197231" y="3803"/>
                          <a:pt x="358914" y="-9291"/>
                          <a:pt x="599389" y="0"/>
                        </a:cubicBezTo>
                        <a:cubicBezTo>
                          <a:pt x="839864" y="9291"/>
                          <a:pt x="979371" y="8509"/>
                          <a:pt x="1303020" y="0"/>
                        </a:cubicBezTo>
                        <a:cubicBezTo>
                          <a:pt x="1626669" y="-8509"/>
                          <a:pt x="1726300" y="7440"/>
                          <a:pt x="1876349" y="0"/>
                        </a:cubicBezTo>
                        <a:cubicBezTo>
                          <a:pt x="2026398" y="-7440"/>
                          <a:pt x="2430712" y="17957"/>
                          <a:pt x="2606040" y="0"/>
                        </a:cubicBezTo>
                        <a:cubicBezTo>
                          <a:pt x="2605426" y="8857"/>
                          <a:pt x="2606544" y="13619"/>
                          <a:pt x="2606040" y="18288"/>
                        </a:cubicBezTo>
                        <a:cubicBezTo>
                          <a:pt x="2393024" y="2241"/>
                          <a:pt x="2191161" y="39259"/>
                          <a:pt x="1980590" y="18288"/>
                        </a:cubicBezTo>
                        <a:cubicBezTo>
                          <a:pt x="1770019" y="-2683"/>
                          <a:pt x="1476440" y="36114"/>
                          <a:pt x="1276960" y="18288"/>
                        </a:cubicBezTo>
                        <a:cubicBezTo>
                          <a:pt x="1077480" y="463"/>
                          <a:pt x="880988" y="42125"/>
                          <a:pt x="651510" y="18288"/>
                        </a:cubicBezTo>
                        <a:cubicBezTo>
                          <a:pt x="422032" y="-5549"/>
                          <a:pt x="130744" y="-1947"/>
                          <a:pt x="0" y="18288"/>
                        </a:cubicBezTo>
                        <a:cubicBezTo>
                          <a:pt x="-487" y="10816"/>
                          <a:pt x="-839" y="6058"/>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8E7AC3C-7E61-9AD0-9E0C-DEFD7EFF1C75}"/>
              </a:ext>
            </a:extLst>
          </p:cNvPr>
          <p:cNvSpPr>
            <a:spLocks noGrp="1"/>
          </p:cNvSpPr>
          <p:nvPr>
            <p:ph idx="1"/>
          </p:nvPr>
        </p:nvSpPr>
        <p:spPr>
          <a:xfrm>
            <a:off x="480060" y="2872899"/>
            <a:ext cx="3182691" cy="3320668"/>
          </a:xfrm>
        </p:spPr>
        <p:txBody>
          <a:bodyPr>
            <a:normAutofit/>
          </a:bodyPr>
          <a:lstStyle/>
          <a:p>
            <a:pPr>
              <a:lnSpc>
                <a:spcPct val="90000"/>
              </a:lnSpc>
            </a:pPr>
            <a:r>
              <a:rPr lang="en-US" sz="1600">
                <a:effectLst/>
                <a:ea typeface="Times New Roman" panose="02020603050405020304" pitchFamily="18" charset="0"/>
                <a:cs typeface="Times New Roman" panose="02020603050405020304" pitchFamily="18" charset="0"/>
              </a:rPr>
              <a:t>Those explosives which require a large stimulus (that being the impingement of a shock wave to bring about detonation) are known as secondary explosives. They will generally require a primary explosive to provide that shock to detonation.</a:t>
            </a:r>
          </a:p>
          <a:p>
            <a:pPr>
              <a:lnSpc>
                <a:spcPct val="90000"/>
              </a:lnSpc>
            </a:pPr>
            <a:r>
              <a:rPr lang="en-US" sz="1600">
                <a:cs typeface="Times New Roman" panose="02020603050405020304" pitchFamily="18" charset="0"/>
              </a:rPr>
              <a:t>NG, TNT, RDX, HMX, TATB, PETN</a:t>
            </a:r>
            <a:endParaRPr lang="en-US" sz="1600"/>
          </a:p>
        </p:txBody>
      </p:sp>
      <p:pic>
        <p:nvPicPr>
          <p:cNvPr id="4" name="Picture 6" descr="A picture containing outdoor, nature, smoke, plant&#10;&#10;Description automatically generated">
            <a:extLst>
              <a:ext uri="{FF2B5EF4-FFF2-40B4-BE49-F238E27FC236}">
                <a16:creationId xmlns:a16="http://schemas.microsoft.com/office/drawing/2014/main" id="{2B53F82D-C626-0F25-623A-01D5DFEFFE0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988" r="14427" b="-1"/>
          <a:stretch/>
        </p:blipFill>
        <p:spPr bwMode="auto">
          <a:xfrm>
            <a:off x="3983776" y="10"/>
            <a:ext cx="5159081"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5690885"/>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white, sitting, small, open&#10;&#10;Description automatically generated">
            <a:extLst>
              <a:ext uri="{FF2B5EF4-FFF2-40B4-BE49-F238E27FC236}">
                <a16:creationId xmlns:a16="http://schemas.microsoft.com/office/drawing/2014/main" id="{CE216A26-E20B-2E9F-8A62-17AD2E6415F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r="3891" b="1"/>
          <a:stretch/>
        </p:blipFill>
        <p:spPr bwMode="auto">
          <a:xfrm>
            <a:off x="3662268" y="10"/>
            <a:ext cx="5481732"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extLst>
            <a:ext uri="{53640926-AAD7-44D8-BBD7-CCE9431645EC}">
              <a14:shadowObscured xmlns:a14="http://schemas.microsoft.com/office/drawing/2010/main"/>
            </a:ext>
          </a:extLst>
        </p:spPr>
      </p:pic>
      <p:pic>
        <p:nvPicPr>
          <p:cNvPr id="5" name="Picture 4" descr="A picture containing sitting, food, laying, old&#10;&#10;Description automatically generated">
            <a:extLst>
              <a:ext uri="{FF2B5EF4-FFF2-40B4-BE49-F238E27FC236}">
                <a16:creationId xmlns:a16="http://schemas.microsoft.com/office/drawing/2014/main" id="{72BDFC27-D81C-4565-FBE8-7E7209574D2B}"/>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12010" r="7009"/>
          <a:stretch/>
        </p:blipFill>
        <p:spPr bwMode="auto">
          <a:xfrm>
            <a:off x="3662268" y="3493008"/>
            <a:ext cx="5481732"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extLst>
            <a:ext uri="{53640926-AAD7-44D8-BBD7-CCE9431645EC}">
              <a14:shadowObscured xmlns:a14="http://schemas.microsoft.com/office/drawing/2010/main"/>
            </a:ext>
          </a:extLst>
        </p:spPr>
      </p:pic>
      <p:sp useBgFill="1">
        <p:nvSpPr>
          <p:cNvPr id="12" name="Freeform: Shape 11">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Freeform: Shape 13">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65499"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8431E2E0-BD86-CADA-29D1-1CDD5210827F}"/>
              </a:ext>
            </a:extLst>
          </p:cNvPr>
          <p:cNvSpPr>
            <a:spLocks noGrp="1"/>
          </p:cNvSpPr>
          <p:nvPr>
            <p:ph type="title"/>
          </p:nvPr>
        </p:nvSpPr>
        <p:spPr>
          <a:xfrm>
            <a:off x="336042" y="859536"/>
            <a:ext cx="3624601" cy="1243584"/>
          </a:xfrm>
        </p:spPr>
        <p:txBody>
          <a:bodyPr>
            <a:normAutofit/>
          </a:bodyPr>
          <a:lstStyle/>
          <a:p>
            <a:r>
              <a:rPr lang="en-US" sz="3000"/>
              <a:t>Tertiary Explosives</a:t>
            </a:r>
          </a:p>
        </p:txBody>
      </p:sp>
      <p:sp>
        <p:nvSpPr>
          <p:cNvPr id="16" name="Rectangle 15">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96012"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8" name="Rectangle 17">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7158" y="2194560"/>
            <a:ext cx="366903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7158" y="2194560"/>
            <a:ext cx="366903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3741F730-52FC-BB24-3563-4E40417645B6}"/>
              </a:ext>
            </a:extLst>
          </p:cNvPr>
          <p:cNvSpPr>
            <a:spLocks noGrp="1"/>
          </p:cNvSpPr>
          <p:nvPr>
            <p:ph idx="1"/>
          </p:nvPr>
        </p:nvSpPr>
        <p:spPr>
          <a:xfrm>
            <a:off x="336042" y="2512611"/>
            <a:ext cx="3624602" cy="3664351"/>
          </a:xfrm>
        </p:spPr>
        <p:txBody>
          <a:bodyPr>
            <a:normAutofit/>
          </a:bodyPr>
          <a:lstStyle/>
          <a:p>
            <a:r>
              <a:rPr lang="en-GB" sz="1700"/>
              <a:t>Tertiary explosives are very stable and require a </a:t>
            </a:r>
            <a:r>
              <a:rPr lang="en-GB" sz="1700" i="1"/>
              <a:t>‘boost’</a:t>
            </a:r>
            <a:r>
              <a:rPr lang="en-GB" sz="1700"/>
              <a:t> from a secondary and more powerful explosive composition to detonate. </a:t>
            </a:r>
          </a:p>
          <a:p>
            <a:r>
              <a:rPr lang="en-GB" sz="1700"/>
              <a:t>Ammonium nitrate, NTO, guanidine nitrate, nitroguanidine and hydrogen peroxide (at 98%+ w/w) are commonly recognised tertiary explosives. </a:t>
            </a:r>
          </a:p>
        </p:txBody>
      </p:sp>
    </p:spTree>
    <p:extLst>
      <p:ext uri="{BB962C8B-B14F-4D97-AF65-F5344CB8AC3E}">
        <p14:creationId xmlns:p14="http://schemas.microsoft.com/office/powerpoint/2010/main" val="904646720"/>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3BA83-E56A-D748-0F65-94771FD1EEE0}"/>
              </a:ext>
            </a:extLst>
          </p:cNvPr>
          <p:cNvSpPr>
            <a:spLocks noGrp="1"/>
          </p:cNvSpPr>
          <p:nvPr>
            <p:ph type="title"/>
          </p:nvPr>
        </p:nvSpPr>
        <p:spPr>
          <a:xfrm>
            <a:off x="386909" y="116632"/>
            <a:ext cx="8649146" cy="522287"/>
          </a:xfrm>
        </p:spPr>
        <p:txBody>
          <a:bodyPr/>
          <a:lstStyle/>
          <a:p>
            <a:r>
              <a:rPr lang="en-US" dirty="0"/>
              <a:t>The distinction between burning and detonation</a:t>
            </a:r>
          </a:p>
        </p:txBody>
      </p:sp>
      <p:graphicFrame>
        <p:nvGraphicFramePr>
          <p:cNvPr id="4" name="Table 3">
            <a:extLst>
              <a:ext uri="{FF2B5EF4-FFF2-40B4-BE49-F238E27FC236}">
                <a16:creationId xmlns:a16="http://schemas.microsoft.com/office/drawing/2014/main" id="{F8D6A859-E62A-26CB-85D6-3DE922B573BB}"/>
              </a:ext>
            </a:extLst>
          </p:cNvPr>
          <p:cNvGraphicFramePr>
            <a:graphicFrameLocks noGrp="1"/>
          </p:cNvGraphicFramePr>
          <p:nvPr>
            <p:extLst>
              <p:ext uri="{D42A27DB-BD31-4B8C-83A1-F6EECF244321}">
                <p14:modId xmlns:p14="http://schemas.microsoft.com/office/powerpoint/2010/main" val="3645448578"/>
              </p:ext>
            </p:extLst>
          </p:nvPr>
        </p:nvGraphicFramePr>
        <p:xfrm>
          <a:off x="107945" y="764704"/>
          <a:ext cx="8928110" cy="5845593"/>
        </p:xfrm>
        <a:graphic>
          <a:graphicData uri="http://schemas.openxmlformats.org/drawingml/2006/table">
            <a:tbl>
              <a:tblPr firstRow="1" firstCol="1" bandRow="1"/>
              <a:tblGrid>
                <a:gridCol w="3815983">
                  <a:extLst>
                    <a:ext uri="{9D8B030D-6E8A-4147-A177-3AD203B41FA5}">
                      <a16:colId xmlns:a16="http://schemas.microsoft.com/office/drawing/2014/main" val="3234830105"/>
                    </a:ext>
                  </a:extLst>
                </a:gridCol>
                <a:gridCol w="5112127">
                  <a:extLst>
                    <a:ext uri="{9D8B030D-6E8A-4147-A177-3AD203B41FA5}">
                      <a16:colId xmlns:a16="http://schemas.microsoft.com/office/drawing/2014/main" val="1439908855"/>
                    </a:ext>
                  </a:extLst>
                </a:gridCol>
              </a:tblGrid>
              <a:tr h="153290">
                <a:tc>
                  <a:txBody>
                    <a:bodyPr/>
                    <a:lstStyle/>
                    <a:p>
                      <a:pPr algn="ctr"/>
                      <a:r>
                        <a:rPr lang="en-US" sz="1400" b="1">
                          <a:solidFill>
                            <a:srgbClr val="000000"/>
                          </a:solidFill>
                          <a:effectLst/>
                          <a:latin typeface="+mj-lt"/>
                          <a:ea typeface="Times New Roman" panose="02020603050405020304" pitchFamily="18" charset="0"/>
                          <a:cs typeface="Times New Roman" panose="02020603050405020304" pitchFamily="18" charset="0"/>
                        </a:rPr>
                        <a:t>Burning</a:t>
                      </a:r>
                      <a:endParaRPr lang="en-GB" sz="1800">
                        <a:effectLst/>
                        <a:latin typeface="+mj-lt"/>
                        <a:ea typeface="Times New Roman" panose="02020603050405020304" pitchFamily="18" charset="0"/>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0CECE"/>
                    </a:solidFill>
                  </a:tcPr>
                </a:tc>
                <a:tc>
                  <a:txBody>
                    <a:bodyPr/>
                    <a:lstStyle/>
                    <a:p>
                      <a:pPr algn="ctr"/>
                      <a:r>
                        <a:rPr lang="en-US" sz="1400" b="1">
                          <a:solidFill>
                            <a:srgbClr val="000000"/>
                          </a:solidFill>
                          <a:effectLst/>
                          <a:latin typeface="+mj-lt"/>
                          <a:ea typeface="Times New Roman" panose="02020603050405020304" pitchFamily="18" charset="0"/>
                          <a:cs typeface="Times New Roman" panose="02020603050405020304" pitchFamily="18" charset="0"/>
                        </a:rPr>
                        <a:t>Detonation</a:t>
                      </a:r>
                      <a:endParaRPr lang="en-GB" sz="1800">
                        <a:effectLst/>
                        <a:latin typeface="+mj-lt"/>
                        <a:ea typeface="Times New Roman" panose="02020603050405020304" pitchFamily="18" charset="0"/>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0CECE"/>
                    </a:solidFill>
                  </a:tcPr>
                </a:tc>
                <a:extLst>
                  <a:ext uri="{0D108BD9-81ED-4DB2-BD59-A6C34878D82A}">
                    <a16:rowId xmlns:a16="http://schemas.microsoft.com/office/drawing/2014/main" val="3375306423"/>
                  </a:ext>
                </a:extLst>
              </a:tr>
              <a:tr h="278709">
                <a:tc>
                  <a:txBody>
                    <a:bodyPr/>
                    <a:lstStyle/>
                    <a:p>
                      <a:r>
                        <a:rPr lang="en-US" sz="1200">
                          <a:effectLst/>
                          <a:latin typeface="+mj-lt"/>
                          <a:ea typeface="MS Mincho" panose="02020609040205080304" pitchFamily="49" charset="-128"/>
                          <a:cs typeface="Arial" panose="020B0604020202020204" pitchFamily="34" charset="0"/>
                        </a:rPr>
                        <a:t>All explosives burn when initiated by flame.</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200">
                          <a:effectLst/>
                          <a:latin typeface="+mj-lt"/>
                          <a:ea typeface="MS Mincho" panose="02020609040205080304" pitchFamily="49" charset="-128"/>
                          <a:cs typeface="Arial" panose="020B0604020202020204" pitchFamily="34" charset="0"/>
                        </a:rPr>
                        <a:t>Most explosives are capable of detonation if sufficient stimulus is applied.</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36129722"/>
                  </a:ext>
                </a:extLst>
              </a:tr>
              <a:tr h="278709">
                <a:tc>
                  <a:txBody>
                    <a:bodyPr/>
                    <a:lstStyle/>
                    <a:p>
                      <a:r>
                        <a:rPr lang="en-US" sz="1200">
                          <a:effectLst/>
                          <a:latin typeface="+mj-lt"/>
                          <a:ea typeface="MS Mincho" panose="02020609040205080304" pitchFamily="49" charset="-128"/>
                          <a:cs typeface="Arial" panose="020B0604020202020204" pitchFamily="34" charset="0"/>
                        </a:rPr>
                        <a:t>Burning is slow compared to detonation (burning rates lie between 0.001 ms</a:t>
                      </a:r>
                      <a:r>
                        <a:rPr lang="en-US" sz="1200" baseline="30000">
                          <a:effectLst/>
                          <a:latin typeface="+mj-lt"/>
                          <a:ea typeface="MS Mincho" panose="02020609040205080304" pitchFamily="49" charset="-128"/>
                          <a:cs typeface="Arial" panose="020B0604020202020204" pitchFamily="34" charset="0"/>
                        </a:rPr>
                        <a:t>-1</a:t>
                      </a:r>
                      <a:r>
                        <a:rPr lang="en-US" sz="1200">
                          <a:effectLst/>
                          <a:latin typeface="+mj-lt"/>
                          <a:ea typeface="MS Mincho" panose="02020609040205080304" pitchFamily="49" charset="-128"/>
                          <a:cs typeface="Arial" panose="020B0604020202020204" pitchFamily="34" charset="0"/>
                        </a:rPr>
                        <a:t> and 500 ms</a:t>
                      </a:r>
                      <a:r>
                        <a:rPr lang="en-US" sz="1200" baseline="30000">
                          <a:effectLst/>
                          <a:latin typeface="+mj-lt"/>
                          <a:ea typeface="MS Mincho" panose="02020609040205080304" pitchFamily="49" charset="-128"/>
                          <a:cs typeface="Arial" panose="020B0604020202020204" pitchFamily="34" charset="0"/>
                        </a:rPr>
                        <a:t>-1</a:t>
                      </a:r>
                      <a:r>
                        <a:rPr lang="en-US" sz="1200">
                          <a:effectLst/>
                          <a:latin typeface="+mj-lt"/>
                          <a:ea typeface="MS Mincho" panose="02020609040205080304" pitchFamily="49" charset="-128"/>
                          <a:cs typeface="Arial" panose="020B0604020202020204" pitchFamily="34" charset="0"/>
                        </a:rPr>
                        <a:t>)</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200">
                          <a:effectLst/>
                          <a:latin typeface="+mj-lt"/>
                          <a:ea typeface="MS Mincho" panose="02020609040205080304" pitchFamily="49" charset="-128"/>
                          <a:cs typeface="Arial" panose="020B0604020202020204" pitchFamily="34" charset="0"/>
                        </a:rPr>
                        <a:t>Detonation is much faster than burning with velocities of detonation anything between 1800 ms</a:t>
                      </a:r>
                      <a:r>
                        <a:rPr lang="en-US" sz="1200" baseline="30000">
                          <a:effectLst/>
                          <a:latin typeface="+mj-lt"/>
                          <a:ea typeface="MS Mincho" panose="02020609040205080304" pitchFamily="49" charset="-128"/>
                          <a:cs typeface="Arial" panose="020B0604020202020204" pitchFamily="34" charset="0"/>
                        </a:rPr>
                        <a:t>-1</a:t>
                      </a:r>
                      <a:r>
                        <a:rPr lang="en-US" sz="1200">
                          <a:effectLst/>
                          <a:latin typeface="+mj-lt"/>
                          <a:ea typeface="MS Mincho" panose="02020609040205080304" pitchFamily="49" charset="-128"/>
                          <a:cs typeface="Arial" panose="020B0604020202020204" pitchFamily="34" charset="0"/>
                        </a:rPr>
                        <a:t> and 9000 ms</a:t>
                      </a:r>
                      <a:r>
                        <a:rPr lang="en-US" sz="1200" baseline="30000">
                          <a:effectLst/>
                          <a:latin typeface="+mj-lt"/>
                          <a:ea typeface="MS Mincho" panose="02020609040205080304" pitchFamily="49" charset="-128"/>
                          <a:cs typeface="Arial" panose="020B0604020202020204" pitchFamily="34" charset="0"/>
                        </a:rPr>
                        <a:t>-1</a:t>
                      </a:r>
                      <a:r>
                        <a:rPr lang="en-US" sz="1200">
                          <a:effectLst/>
                          <a:latin typeface="+mj-lt"/>
                          <a:ea typeface="MS Mincho" panose="02020609040205080304" pitchFamily="49" charset="-128"/>
                          <a:cs typeface="Arial" panose="020B0604020202020204" pitchFamily="34" charset="0"/>
                        </a:rPr>
                        <a:t> for solid explosives. </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95793859"/>
                  </a:ext>
                </a:extLst>
              </a:tr>
              <a:tr h="696772">
                <a:tc>
                  <a:txBody>
                    <a:bodyPr/>
                    <a:lstStyle/>
                    <a:p>
                      <a:r>
                        <a:rPr lang="en-US" sz="1200">
                          <a:effectLst/>
                          <a:latin typeface="+mj-lt"/>
                          <a:ea typeface="MS Mincho" panose="02020609040205080304" pitchFamily="49" charset="-128"/>
                          <a:cs typeface="Arial" panose="020B0604020202020204" pitchFamily="34" charset="0"/>
                        </a:rPr>
                        <a:t>Burning is a surface reaction where the burn rate increases with ambient pressure.</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200">
                          <a:effectLst/>
                          <a:latin typeface="+mj-lt"/>
                          <a:ea typeface="MS Mincho" panose="02020609040205080304" pitchFamily="49" charset="-128"/>
                          <a:cs typeface="Arial" panose="020B0604020202020204" pitchFamily="34" charset="0"/>
                        </a:rPr>
                        <a:t>Detonation is not a surface phenomenon; it is a shockwave mechanism. Detonation proceeds radially from the point of initiation within the charge. The surface of the explosive is merely the boundary at which the wave ceases to be self-supporting. The velocity of detonation is independent of ambient pressure.</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76179964"/>
                  </a:ext>
                </a:extLst>
              </a:tr>
              <a:tr h="278709">
                <a:tc>
                  <a:txBody>
                    <a:bodyPr/>
                    <a:lstStyle/>
                    <a:p>
                      <a:r>
                        <a:rPr lang="en-US" sz="1200">
                          <a:effectLst/>
                          <a:latin typeface="+mj-lt"/>
                          <a:ea typeface="MS Mincho" panose="02020609040205080304" pitchFamily="49" charset="-128"/>
                          <a:cs typeface="Arial" panose="020B0604020202020204" pitchFamily="34" charset="0"/>
                        </a:rPr>
                        <a:t>The burning rate is not normally affected by the strength of the container.</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200">
                          <a:effectLst/>
                          <a:latin typeface="+mj-lt"/>
                          <a:ea typeface="MS Mincho" panose="02020609040205080304" pitchFamily="49" charset="-128"/>
                          <a:cs typeface="Arial" panose="020B0604020202020204" pitchFamily="34" charset="0"/>
                        </a:rPr>
                        <a:t>When detonation occurs within a container the velocity is affected by the strength and thickness of the container.</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8861343"/>
                  </a:ext>
                </a:extLst>
              </a:tr>
              <a:tr h="418063">
                <a:tc>
                  <a:txBody>
                    <a:bodyPr/>
                    <a:lstStyle/>
                    <a:p>
                      <a:r>
                        <a:rPr lang="en-US" sz="1200">
                          <a:effectLst/>
                          <a:latin typeface="+mj-lt"/>
                          <a:ea typeface="MS Mincho" panose="02020609040205080304" pitchFamily="49" charset="-128"/>
                          <a:cs typeface="Arial" panose="020B0604020202020204" pitchFamily="34" charset="0"/>
                        </a:rPr>
                        <a:t>Damage to inert surfaces is limited to distortion or bursting.</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200">
                          <a:effectLst/>
                          <a:latin typeface="+mj-lt"/>
                          <a:ea typeface="MS Mincho" panose="02020609040205080304" pitchFamily="49" charset="-128"/>
                          <a:cs typeface="Arial" panose="020B0604020202020204" pitchFamily="34" charset="0"/>
                        </a:rPr>
                        <a:t>Due to the sudden and extreme pressure created by a detonation, inert surfaces are damaged by distortion, perforation, shattering, denting and deep erosion.</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90479822"/>
                  </a:ext>
                </a:extLst>
              </a:tr>
              <a:tr h="557418">
                <a:tc>
                  <a:txBody>
                    <a:bodyPr/>
                    <a:lstStyle/>
                    <a:p>
                      <a:r>
                        <a:rPr lang="en-US" sz="1200">
                          <a:effectLst/>
                          <a:latin typeface="+mj-lt"/>
                          <a:ea typeface="MS Mincho" panose="02020609040205080304" pitchFamily="49" charset="-128"/>
                          <a:cs typeface="Arial" panose="020B0604020202020204" pitchFamily="34" charset="0"/>
                        </a:rPr>
                        <a:t>The linear burning rate is independent of the size of the burning charge. There is no critical diameter so to speak.</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200">
                          <a:effectLst/>
                          <a:latin typeface="+mj-lt"/>
                          <a:ea typeface="MS Mincho" panose="02020609040205080304" pitchFamily="49" charset="-128"/>
                          <a:cs typeface="Arial" panose="020B0604020202020204" pitchFamily="34" charset="0"/>
                        </a:rPr>
                        <a:t>The velocity of detonation of an explosive charge is dependent on charge diameter. If the diameter of the explosive falls is below a certain diameter at point of detonation, or below a certain critical diameter during propagation, then the detonation wave will not progress.</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73145879"/>
                  </a:ext>
                </a:extLst>
              </a:tr>
              <a:tr h="418063">
                <a:tc>
                  <a:txBody>
                    <a:bodyPr/>
                    <a:lstStyle/>
                    <a:p>
                      <a:r>
                        <a:rPr lang="en-US" sz="1200">
                          <a:effectLst/>
                          <a:latin typeface="+mj-lt"/>
                          <a:ea typeface="MS Mincho" panose="02020609040205080304" pitchFamily="49" charset="-128"/>
                          <a:cs typeface="Arial" panose="020B0604020202020204" pitchFamily="34" charset="0"/>
                        </a:rPr>
                        <a:t>Burning is not (usually) initiated by an explosive shock but by direct heat or flame. Burning may convert to detonation if the velocity of the flame front exceeds the velocity of sound in the material being burned.</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200">
                          <a:effectLst/>
                          <a:latin typeface="+mj-lt"/>
                          <a:ea typeface="MS Mincho" panose="02020609040205080304" pitchFamily="49" charset="-128"/>
                          <a:cs typeface="Arial" panose="020B0604020202020204" pitchFamily="34" charset="0"/>
                        </a:rPr>
                        <a:t>Detonation is initiated by shock or transition from burning. It does not usually revert to burning; if propagation fails then the charge remains chemically unchanged.</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3271171"/>
                  </a:ext>
                </a:extLst>
              </a:tr>
              <a:tr h="139354">
                <a:tc>
                  <a:txBody>
                    <a:bodyPr/>
                    <a:lstStyle/>
                    <a:p>
                      <a:r>
                        <a:rPr lang="en-US" sz="1200">
                          <a:effectLst/>
                          <a:latin typeface="+mj-lt"/>
                          <a:ea typeface="MS Mincho" panose="02020609040205080304" pitchFamily="49" charset="-128"/>
                          <a:cs typeface="Arial" panose="020B0604020202020204" pitchFamily="34" charset="0"/>
                        </a:rPr>
                        <a:t>Granular explosives which are wet cannot generally be ignited. </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200">
                          <a:effectLst/>
                          <a:latin typeface="+mj-lt"/>
                          <a:ea typeface="MS Mincho" panose="02020609040205080304" pitchFamily="49" charset="-128"/>
                          <a:cs typeface="Arial" panose="020B0604020202020204" pitchFamily="34" charset="0"/>
                        </a:rPr>
                        <a:t>Granular explosives can, with adequate shock, be detonated.</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72108374"/>
                  </a:ext>
                </a:extLst>
              </a:tr>
              <a:tr h="598644">
                <a:tc>
                  <a:txBody>
                    <a:bodyPr/>
                    <a:lstStyle/>
                    <a:p>
                      <a:r>
                        <a:rPr lang="en-US" sz="1200">
                          <a:effectLst/>
                          <a:latin typeface="+mj-lt"/>
                          <a:ea typeface="MS Mincho" panose="02020609040205080304" pitchFamily="49" charset="-128"/>
                          <a:cs typeface="Arial" panose="020B0604020202020204" pitchFamily="34" charset="0"/>
                        </a:rPr>
                        <a:t>Burning does not create shock phenomena, but noise and air blast may occur when cumulative pressure is vented into the atmosphere.</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200">
                          <a:effectLst/>
                          <a:latin typeface="+mj-lt"/>
                          <a:ea typeface="MS Mincho" panose="02020609040205080304" pitchFamily="49" charset="-128"/>
                          <a:cs typeface="Arial" panose="020B0604020202020204" pitchFamily="34" charset="0"/>
                        </a:rPr>
                        <a:t>Detonation creates a report, which is caused by the shockwave emerging from the charge into the surrounding air.</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7016461"/>
                  </a:ext>
                </a:extLst>
              </a:tr>
              <a:tr h="278709">
                <a:tc>
                  <a:txBody>
                    <a:bodyPr/>
                    <a:lstStyle/>
                    <a:p>
                      <a:r>
                        <a:rPr lang="en-US" sz="1200">
                          <a:effectLst/>
                          <a:latin typeface="+mj-lt"/>
                          <a:ea typeface="MS Mincho" panose="02020609040205080304" pitchFamily="49" charset="-128"/>
                          <a:cs typeface="Arial" panose="020B0604020202020204" pitchFamily="34" charset="0"/>
                        </a:rPr>
                        <a:t>Burning can take place with temperatures between 600 and 1200 </a:t>
                      </a:r>
                      <a:r>
                        <a:rPr lang="en-US" sz="1200" baseline="30000">
                          <a:effectLst/>
                          <a:latin typeface="+mj-lt"/>
                          <a:ea typeface="MS Mincho" panose="02020609040205080304" pitchFamily="49" charset="-128"/>
                          <a:cs typeface="Arial" panose="020B0604020202020204" pitchFamily="34" charset="0"/>
                        </a:rPr>
                        <a:t>o</a:t>
                      </a:r>
                      <a:r>
                        <a:rPr lang="en-US" sz="1200">
                          <a:effectLst/>
                          <a:latin typeface="+mj-lt"/>
                          <a:ea typeface="MS Mincho" panose="02020609040205080304" pitchFamily="49" charset="-128"/>
                          <a:cs typeface="Arial" panose="020B0604020202020204" pitchFamily="34" charset="0"/>
                        </a:rPr>
                        <a:t>C, dependent upon conditions. </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200">
                          <a:effectLst/>
                          <a:latin typeface="+mj-lt"/>
                          <a:ea typeface="MS Mincho" panose="02020609040205080304" pitchFamily="49" charset="-128"/>
                          <a:cs typeface="Arial" panose="020B0604020202020204" pitchFamily="34" charset="0"/>
                        </a:rPr>
                        <a:t>Detonation can realize temperatures as high 7000 </a:t>
                      </a:r>
                      <a:r>
                        <a:rPr lang="en-US" sz="1200" baseline="30000">
                          <a:effectLst/>
                          <a:latin typeface="+mj-lt"/>
                          <a:ea typeface="MS Mincho" panose="02020609040205080304" pitchFamily="49" charset="-128"/>
                          <a:cs typeface="Arial" panose="020B0604020202020204" pitchFamily="34" charset="0"/>
                        </a:rPr>
                        <a:t>o</a:t>
                      </a:r>
                      <a:r>
                        <a:rPr lang="en-US" sz="1200">
                          <a:effectLst/>
                          <a:latin typeface="+mj-lt"/>
                          <a:ea typeface="MS Mincho" panose="02020609040205080304" pitchFamily="49" charset="-128"/>
                          <a:cs typeface="Arial" panose="020B0604020202020204" pitchFamily="34" charset="0"/>
                        </a:rPr>
                        <a:t>C.</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78566710"/>
                  </a:ext>
                </a:extLst>
              </a:tr>
              <a:tr h="278709">
                <a:tc>
                  <a:txBody>
                    <a:bodyPr/>
                    <a:lstStyle/>
                    <a:p>
                      <a:r>
                        <a:rPr lang="en-US" sz="1200">
                          <a:effectLst/>
                          <a:latin typeface="+mj-lt"/>
                          <a:ea typeface="MS Mincho" panose="02020609040205080304" pitchFamily="49" charset="-128"/>
                          <a:cs typeface="Arial" panose="020B0604020202020204" pitchFamily="34" charset="0"/>
                        </a:rPr>
                        <a:t>In a burning system the gases flow in the opposite direction to the burning front</a:t>
                      </a:r>
                      <a:endParaRPr lang="en-GB" sz="140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200" dirty="0">
                          <a:effectLst/>
                          <a:latin typeface="+mj-lt"/>
                          <a:ea typeface="MS Mincho" panose="02020609040205080304" pitchFamily="49" charset="-128"/>
                          <a:cs typeface="Arial" panose="020B0604020202020204" pitchFamily="34" charset="0"/>
                        </a:rPr>
                        <a:t>The product gases of a detonation follow on behind the shock wave in the same direction as the shock wave </a:t>
                      </a:r>
                      <a:endParaRPr lang="en-GB" sz="1400" dirty="0">
                        <a:effectLst/>
                        <a:latin typeface="+mj-lt"/>
                        <a:ea typeface="MS Mincho" panose="02020609040205080304" pitchFamily="49" charset="-128"/>
                        <a:cs typeface="Arial" panose="020B0604020202020204" pitchFamily="34" charset="0"/>
                      </a:endParaRPr>
                    </a:p>
                  </a:txBody>
                  <a:tcPr marL="62710" marR="6271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5079476"/>
                  </a:ext>
                </a:extLst>
              </a:tr>
            </a:tbl>
          </a:graphicData>
        </a:graphic>
      </p:graphicFrame>
    </p:spTree>
    <p:extLst>
      <p:ext uri="{BB962C8B-B14F-4D97-AF65-F5344CB8AC3E}">
        <p14:creationId xmlns:p14="http://schemas.microsoft.com/office/powerpoint/2010/main" val="2776921494"/>
      </p:ext>
    </p:extLst>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6767967B-52AA-61F9-ECAD-ABFE905388CD}"/>
              </a:ext>
            </a:extLst>
          </p:cNvPr>
          <p:cNvSpPr txBox="1">
            <a:spLocks noChangeArrowheads="1"/>
          </p:cNvSpPr>
          <p:nvPr/>
        </p:nvSpPr>
        <p:spPr bwMode="auto">
          <a:xfrm>
            <a:off x="395288" y="-26988"/>
            <a:ext cx="7543800" cy="1431926"/>
          </a:xfrm>
          <a:prstGeom prst="rect">
            <a:avLst/>
          </a:prstGeom>
          <a:noFill/>
          <a:ln>
            <a:noFill/>
          </a:ln>
          <a:effectLst/>
        </p:spPr>
        <p:txBody>
          <a:bodyPr anchor="ctr"/>
          <a:lstStyle>
            <a:lvl1pPr algn="l" rtl="0" eaLnBrk="0" fontAlgn="base" hangingPunct="0">
              <a:spcBef>
                <a:spcPct val="0"/>
              </a:spcBef>
              <a:spcAft>
                <a:spcPct val="0"/>
              </a:spcAft>
              <a:defRPr sz="2700" b="1">
                <a:solidFill>
                  <a:schemeClr val="bg1"/>
                </a:solidFill>
                <a:effectLst>
                  <a:outerShdw blurRad="38100" dist="38100" dir="2700000" algn="tl">
                    <a:srgbClr val="000000"/>
                  </a:outerShdw>
                </a:effectLst>
                <a:latin typeface="+mj-lt"/>
                <a:ea typeface="+mj-ea"/>
                <a:cs typeface="ＭＳ Ｐゴシック" charset="0"/>
              </a:defRPr>
            </a:lvl1pPr>
            <a:lvl2pPr algn="l" rtl="0" eaLnBrk="0" fontAlgn="base" hangingPunct="0">
              <a:spcBef>
                <a:spcPct val="0"/>
              </a:spcBef>
              <a:spcAft>
                <a:spcPct val="0"/>
              </a:spcAft>
              <a:defRPr sz="2700" b="1">
                <a:solidFill>
                  <a:schemeClr val="bg1"/>
                </a:solidFill>
                <a:effectLst>
                  <a:outerShdw blurRad="38100" dist="38100" dir="2700000" algn="tl">
                    <a:srgbClr val="000000"/>
                  </a:outerShdw>
                </a:effectLst>
                <a:latin typeface="Arial" charset="0"/>
                <a:ea typeface="ＭＳ Ｐゴシック" charset="0"/>
                <a:cs typeface="ＭＳ Ｐゴシック" charset="0"/>
              </a:defRPr>
            </a:lvl2pPr>
            <a:lvl3pPr algn="l" rtl="0" eaLnBrk="0" fontAlgn="base" hangingPunct="0">
              <a:spcBef>
                <a:spcPct val="0"/>
              </a:spcBef>
              <a:spcAft>
                <a:spcPct val="0"/>
              </a:spcAft>
              <a:defRPr sz="2700" b="1">
                <a:solidFill>
                  <a:schemeClr val="bg1"/>
                </a:solidFill>
                <a:effectLst>
                  <a:outerShdw blurRad="38100" dist="38100" dir="2700000" algn="tl">
                    <a:srgbClr val="000000"/>
                  </a:outerShdw>
                </a:effectLst>
                <a:latin typeface="Arial" charset="0"/>
                <a:ea typeface="ＭＳ Ｐゴシック" charset="0"/>
                <a:cs typeface="ＭＳ Ｐゴシック" charset="0"/>
              </a:defRPr>
            </a:lvl3pPr>
            <a:lvl4pPr algn="l" rtl="0" eaLnBrk="0" fontAlgn="base" hangingPunct="0">
              <a:spcBef>
                <a:spcPct val="0"/>
              </a:spcBef>
              <a:spcAft>
                <a:spcPct val="0"/>
              </a:spcAft>
              <a:defRPr sz="2700" b="1">
                <a:solidFill>
                  <a:schemeClr val="bg1"/>
                </a:solidFill>
                <a:effectLst>
                  <a:outerShdw blurRad="38100" dist="38100" dir="2700000" algn="tl">
                    <a:srgbClr val="000000"/>
                  </a:outerShdw>
                </a:effectLst>
                <a:latin typeface="Arial" charset="0"/>
                <a:ea typeface="ＭＳ Ｐゴシック" charset="0"/>
                <a:cs typeface="ＭＳ Ｐゴシック" charset="0"/>
              </a:defRPr>
            </a:lvl4pPr>
            <a:lvl5pPr algn="l" rtl="0" eaLnBrk="0" fontAlgn="base" hangingPunct="0">
              <a:spcBef>
                <a:spcPct val="0"/>
              </a:spcBef>
              <a:spcAft>
                <a:spcPct val="0"/>
              </a:spcAft>
              <a:defRPr sz="2700" b="1">
                <a:solidFill>
                  <a:schemeClr val="bg1"/>
                </a:solidFill>
                <a:effectLst>
                  <a:outerShdw blurRad="38100" dist="38100" dir="2700000" algn="tl">
                    <a:srgbClr val="000000"/>
                  </a:outerShdw>
                </a:effectLst>
                <a:latin typeface="Arial" charset="0"/>
                <a:ea typeface="ＭＳ Ｐゴシック" charset="0"/>
                <a:cs typeface="ＭＳ Ｐゴシック" charset="0"/>
              </a:defRPr>
            </a:lvl5pPr>
            <a:lvl6pPr marL="342900" algn="l" rtl="0" fontAlgn="base">
              <a:spcBef>
                <a:spcPct val="0"/>
              </a:spcBef>
              <a:spcAft>
                <a:spcPct val="0"/>
              </a:spcAft>
              <a:defRPr sz="2700" b="1">
                <a:solidFill>
                  <a:schemeClr val="bg1"/>
                </a:solidFill>
                <a:effectLst>
                  <a:outerShdw blurRad="38100" dist="38100" dir="2700000" algn="tl">
                    <a:srgbClr val="000000"/>
                  </a:outerShdw>
                </a:effectLst>
                <a:latin typeface="Arial" charset="0"/>
                <a:ea typeface="ＭＳ Ｐゴシック" charset="0"/>
              </a:defRPr>
            </a:lvl6pPr>
            <a:lvl7pPr marL="685800" algn="l" rtl="0" fontAlgn="base">
              <a:spcBef>
                <a:spcPct val="0"/>
              </a:spcBef>
              <a:spcAft>
                <a:spcPct val="0"/>
              </a:spcAft>
              <a:defRPr sz="2700" b="1">
                <a:solidFill>
                  <a:schemeClr val="bg1"/>
                </a:solidFill>
                <a:effectLst>
                  <a:outerShdw blurRad="38100" dist="38100" dir="2700000" algn="tl">
                    <a:srgbClr val="000000"/>
                  </a:outerShdw>
                </a:effectLst>
                <a:latin typeface="Arial" charset="0"/>
                <a:ea typeface="ＭＳ Ｐゴシック" charset="0"/>
              </a:defRPr>
            </a:lvl7pPr>
            <a:lvl8pPr marL="1028700" algn="l" rtl="0" fontAlgn="base">
              <a:spcBef>
                <a:spcPct val="0"/>
              </a:spcBef>
              <a:spcAft>
                <a:spcPct val="0"/>
              </a:spcAft>
              <a:defRPr sz="2700" b="1">
                <a:solidFill>
                  <a:schemeClr val="bg1"/>
                </a:solidFill>
                <a:effectLst>
                  <a:outerShdw blurRad="38100" dist="38100" dir="2700000" algn="tl">
                    <a:srgbClr val="000000"/>
                  </a:outerShdw>
                </a:effectLst>
                <a:latin typeface="Arial" charset="0"/>
                <a:ea typeface="ＭＳ Ｐゴシック" charset="0"/>
              </a:defRPr>
            </a:lvl8pPr>
            <a:lvl9pPr marL="1371600" algn="l" rtl="0" fontAlgn="base">
              <a:spcBef>
                <a:spcPct val="0"/>
              </a:spcBef>
              <a:spcAft>
                <a:spcPct val="0"/>
              </a:spcAft>
              <a:defRPr sz="2700" b="1">
                <a:solidFill>
                  <a:schemeClr val="bg1"/>
                </a:solidFill>
                <a:effectLst>
                  <a:outerShdw blurRad="38100" dist="38100" dir="2700000" algn="tl">
                    <a:srgbClr val="000000"/>
                  </a:outerShdw>
                </a:effectLst>
                <a:latin typeface="Arial" charset="0"/>
                <a:ea typeface="ＭＳ Ｐゴシック" charset="0"/>
              </a:defRPr>
            </a:lvl9pPr>
          </a:lstStyle>
          <a:p>
            <a:pPr eaLnBrk="1" hangingPunct="1">
              <a:defRPr/>
            </a:pPr>
            <a:r>
              <a:rPr lang="en-US" altLang="en-US" kern="0" dirty="0"/>
              <a:t>Blast Injuries to you: Categories</a:t>
            </a:r>
          </a:p>
        </p:txBody>
      </p:sp>
      <p:sp>
        <p:nvSpPr>
          <p:cNvPr id="5" name="Rectangle 3">
            <a:extLst>
              <a:ext uri="{FF2B5EF4-FFF2-40B4-BE49-F238E27FC236}">
                <a16:creationId xmlns:a16="http://schemas.microsoft.com/office/drawing/2014/main" id="{303AB593-17FE-1815-D486-761603F7D051}"/>
              </a:ext>
            </a:extLst>
          </p:cNvPr>
          <p:cNvSpPr txBox="1">
            <a:spLocks noChangeArrowheads="1"/>
          </p:cNvSpPr>
          <p:nvPr/>
        </p:nvSpPr>
        <p:spPr bwMode="auto">
          <a:xfrm>
            <a:off x="415925" y="1916113"/>
            <a:ext cx="7543800" cy="4114800"/>
          </a:xfrm>
          <a:prstGeom prst="rect">
            <a:avLst/>
          </a:prstGeom>
          <a:noFill/>
          <a:ln>
            <a:noFill/>
          </a:ln>
          <a:effectLst/>
        </p:spPr>
        <p:txBody>
          <a:bodyPr/>
          <a:lstStyle>
            <a:lvl1pPr marL="257175" indent="-257175" algn="l" rtl="0" eaLnBrk="0" fontAlgn="base" hangingPunct="0">
              <a:spcBef>
                <a:spcPct val="20000"/>
              </a:spcBef>
              <a:spcAft>
                <a:spcPct val="0"/>
              </a:spcAft>
              <a:buClr>
                <a:srgbClr val="B49B3E"/>
              </a:buClr>
              <a:buFont typeface="Wingdings" pitchFamily="2" charset="2"/>
              <a:buChar char="l"/>
              <a:defRPr sz="2100">
                <a:solidFill>
                  <a:schemeClr val="bg1"/>
                </a:solidFill>
                <a:effectLst>
                  <a:outerShdw blurRad="38100" dist="38100" dir="2700000" algn="tl">
                    <a:srgbClr val="000000"/>
                  </a:outerShdw>
                </a:effectLst>
                <a:latin typeface="+mn-lt"/>
                <a:ea typeface="+mn-ea"/>
                <a:cs typeface="ＭＳ Ｐゴシック" charset="0"/>
              </a:defRPr>
            </a:lvl1pPr>
            <a:lvl2pPr marL="557213" indent="-214313" algn="l" rtl="0" eaLnBrk="0" fontAlgn="base" hangingPunct="0">
              <a:spcBef>
                <a:spcPct val="20000"/>
              </a:spcBef>
              <a:spcAft>
                <a:spcPct val="0"/>
              </a:spcAft>
              <a:buClr>
                <a:srgbClr val="C0C0C0"/>
              </a:buClr>
              <a:buFont typeface="Wingdings" pitchFamily="2" charset="2"/>
              <a:buChar char="l"/>
              <a:defRPr>
                <a:solidFill>
                  <a:srgbClr val="EBD447"/>
                </a:solidFill>
                <a:effectLst>
                  <a:outerShdw blurRad="38100" dist="38100" dir="2700000" algn="tl">
                    <a:srgbClr val="000000"/>
                  </a:outerShdw>
                </a:effectLst>
                <a:latin typeface="+mn-lt"/>
                <a:ea typeface="+mn-ea"/>
              </a:defRPr>
            </a:lvl2pPr>
            <a:lvl3pPr marL="857250" indent="-171450" algn="l" rtl="0" eaLnBrk="0" fontAlgn="base" hangingPunct="0">
              <a:spcBef>
                <a:spcPct val="20000"/>
              </a:spcBef>
              <a:spcAft>
                <a:spcPct val="0"/>
              </a:spcAft>
              <a:buClr>
                <a:srgbClr val="B49B3E"/>
              </a:buClr>
              <a:buFont typeface="Wingdings" pitchFamily="2" charset="2"/>
              <a:buChar char="l"/>
              <a:defRPr sz="1500">
                <a:solidFill>
                  <a:srgbClr val="F2DD86"/>
                </a:solidFill>
                <a:effectLst>
                  <a:outerShdw blurRad="38100" dist="38100" dir="2700000" algn="tl">
                    <a:srgbClr val="000000"/>
                  </a:outerShdw>
                </a:effectLst>
                <a:latin typeface="+mn-lt"/>
                <a:ea typeface="+mn-ea"/>
              </a:defRPr>
            </a:lvl3pPr>
            <a:lvl4pPr marL="1200150" indent="-171450" algn="l" rtl="0" eaLnBrk="0" fontAlgn="base" hangingPunct="0">
              <a:spcBef>
                <a:spcPct val="20000"/>
              </a:spcBef>
              <a:spcAft>
                <a:spcPct val="0"/>
              </a:spcAft>
              <a:buClr>
                <a:srgbClr val="B49B3E"/>
              </a:buClr>
              <a:buFont typeface="Wingdings" pitchFamily="2" charset="2"/>
              <a:buChar char="l"/>
              <a:defRPr sz="1500">
                <a:solidFill>
                  <a:srgbClr val="F2DD86"/>
                </a:solidFill>
                <a:effectLst>
                  <a:outerShdw blurRad="38100" dist="38100" dir="2700000" algn="tl">
                    <a:srgbClr val="000000"/>
                  </a:outerShdw>
                </a:effectLst>
                <a:latin typeface="+mn-lt"/>
                <a:ea typeface="+mn-ea"/>
              </a:defRPr>
            </a:lvl4pPr>
            <a:lvl5pPr marL="1543050" indent="-171450" algn="l" rtl="0" eaLnBrk="0" fontAlgn="base" hangingPunct="0">
              <a:spcBef>
                <a:spcPct val="20000"/>
              </a:spcBef>
              <a:spcAft>
                <a:spcPct val="0"/>
              </a:spcAft>
              <a:buClr>
                <a:srgbClr val="B49B3E"/>
              </a:buClr>
              <a:buFont typeface="Wingdings" pitchFamily="2" charset="2"/>
              <a:buChar char="l"/>
              <a:defRPr sz="1500">
                <a:solidFill>
                  <a:srgbClr val="F2DD86"/>
                </a:solidFill>
                <a:effectLst>
                  <a:outerShdw blurRad="38100" dist="38100" dir="2700000" algn="tl">
                    <a:srgbClr val="000000"/>
                  </a:outerShdw>
                </a:effectLst>
                <a:latin typeface="+mn-lt"/>
                <a:ea typeface="+mn-ea"/>
              </a:defRPr>
            </a:lvl5pPr>
            <a:lvl6pPr marL="1885950" indent="-171450" algn="l" rtl="0" fontAlgn="base">
              <a:spcBef>
                <a:spcPct val="20000"/>
              </a:spcBef>
              <a:spcAft>
                <a:spcPct val="0"/>
              </a:spcAft>
              <a:buClr>
                <a:srgbClr val="B49B3E"/>
              </a:buClr>
              <a:buFont typeface="Wingdings" charset="0"/>
              <a:buChar char="l"/>
              <a:defRPr sz="1500">
                <a:solidFill>
                  <a:srgbClr val="F2DD86"/>
                </a:solidFill>
                <a:effectLst>
                  <a:outerShdw blurRad="38100" dist="38100" dir="2700000" algn="tl">
                    <a:srgbClr val="000000"/>
                  </a:outerShdw>
                </a:effectLst>
                <a:latin typeface="+mn-lt"/>
                <a:ea typeface="+mn-ea"/>
              </a:defRPr>
            </a:lvl6pPr>
            <a:lvl7pPr marL="2228850" indent="-171450" algn="l" rtl="0" fontAlgn="base">
              <a:spcBef>
                <a:spcPct val="20000"/>
              </a:spcBef>
              <a:spcAft>
                <a:spcPct val="0"/>
              </a:spcAft>
              <a:buClr>
                <a:srgbClr val="B49B3E"/>
              </a:buClr>
              <a:buFont typeface="Wingdings" charset="0"/>
              <a:buChar char="l"/>
              <a:defRPr sz="1500">
                <a:solidFill>
                  <a:srgbClr val="F2DD86"/>
                </a:solidFill>
                <a:effectLst>
                  <a:outerShdw blurRad="38100" dist="38100" dir="2700000" algn="tl">
                    <a:srgbClr val="000000"/>
                  </a:outerShdw>
                </a:effectLst>
                <a:latin typeface="+mn-lt"/>
                <a:ea typeface="+mn-ea"/>
              </a:defRPr>
            </a:lvl7pPr>
            <a:lvl8pPr marL="2571750" indent="-171450" algn="l" rtl="0" fontAlgn="base">
              <a:spcBef>
                <a:spcPct val="20000"/>
              </a:spcBef>
              <a:spcAft>
                <a:spcPct val="0"/>
              </a:spcAft>
              <a:buClr>
                <a:srgbClr val="B49B3E"/>
              </a:buClr>
              <a:buFont typeface="Wingdings" charset="0"/>
              <a:buChar char="l"/>
              <a:defRPr sz="1500">
                <a:solidFill>
                  <a:srgbClr val="F2DD86"/>
                </a:solidFill>
                <a:effectLst>
                  <a:outerShdw blurRad="38100" dist="38100" dir="2700000" algn="tl">
                    <a:srgbClr val="000000"/>
                  </a:outerShdw>
                </a:effectLst>
                <a:latin typeface="+mn-lt"/>
                <a:ea typeface="+mn-ea"/>
              </a:defRPr>
            </a:lvl8pPr>
            <a:lvl9pPr marL="2914650" indent="-171450" algn="l" rtl="0" fontAlgn="base">
              <a:spcBef>
                <a:spcPct val="20000"/>
              </a:spcBef>
              <a:spcAft>
                <a:spcPct val="0"/>
              </a:spcAft>
              <a:buClr>
                <a:srgbClr val="B49B3E"/>
              </a:buClr>
              <a:buFont typeface="Wingdings" charset="0"/>
              <a:buChar char="l"/>
              <a:defRPr sz="1500">
                <a:solidFill>
                  <a:srgbClr val="F2DD86"/>
                </a:solidFill>
                <a:effectLst>
                  <a:outerShdw blurRad="38100" dist="38100" dir="2700000" algn="tl">
                    <a:srgbClr val="000000"/>
                  </a:outerShdw>
                </a:effectLst>
                <a:latin typeface="+mn-lt"/>
                <a:ea typeface="+mn-ea"/>
              </a:defRPr>
            </a:lvl9pPr>
          </a:lstStyle>
          <a:p>
            <a:pPr eaLnBrk="1" hangingPunct="1">
              <a:defRPr/>
            </a:pPr>
            <a:r>
              <a:rPr lang="en-US" altLang="en-US" sz="2400" kern="0" dirty="0"/>
              <a:t>Primary injury</a:t>
            </a:r>
          </a:p>
          <a:p>
            <a:pPr lvl="1" eaLnBrk="1" hangingPunct="1">
              <a:defRPr/>
            </a:pPr>
            <a:r>
              <a:rPr lang="en-US" altLang="en-US" sz="2000" kern="0" dirty="0"/>
              <a:t>Caused by blast wave </a:t>
            </a:r>
            <a:r>
              <a:rPr lang="en-US" altLang="en-US" sz="2000" kern="0" dirty="0">
                <a:cs typeface="Times New Roman" panose="02020603050405020304" pitchFamily="18" charset="0"/>
              </a:rPr>
              <a:t>→ </a:t>
            </a:r>
            <a:r>
              <a:rPr lang="en-US" altLang="en-US" sz="2000" kern="0" dirty="0"/>
              <a:t>over pressure </a:t>
            </a:r>
          </a:p>
          <a:p>
            <a:pPr eaLnBrk="1" hangingPunct="1">
              <a:defRPr/>
            </a:pPr>
            <a:r>
              <a:rPr lang="en-US" altLang="en-US" sz="2400" kern="0" dirty="0"/>
              <a:t>Secondary injury</a:t>
            </a:r>
          </a:p>
          <a:p>
            <a:pPr lvl="1" eaLnBrk="1" hangingPunct="1">
              <a:defRPr/>
            </a:pPr>
            <a:r>
              <a:rPr lang="en-US" altLang="en-US" sz="2000" kern="0" dirty="0"/>
              <a:t>Caused by flying debris </a:t>
            </a:r>
            <a:r>
              <a:rPr lang="en-US" altLang="en-US" sz="2000" kern="0" dirty="0">
                <a:cs typeface="Times New Roman" panose="02020603050405020304" pitchFamily="18" charset="0"/>
              </a:rPr>
              <a:t>→ shrapnel wounds</a:t>
            </a:r>
          </a:p>
          <a:p>
            <a:pPr eaLnBrk="1" hangingPunct="1">
              <a:defRPr/>
            </a:pPr>
            <a:r>
              <a:rPr lang="en-US" altLang="en-US" sz="2400" kern="0" dirty="0"/>
              <a:t>Tertiary injury</a:t>
            </a:r>
          </a:p>
          <a:p>
            <a:pPr lvl="1" eaLnBrk="1" hangingPunct="1">
              <a:defRPr/>
            </a:pPr>
            <a:r>
              <a:rPr lang="en-US" altLang="en-US" sz="2000" kern="0" dirty="0"/>
              <a:t>Caused by blast wind </a:t>
            </a:r>
            <a:r>
              <a:rPr lang="en-US" altLang="en-US" sz="2000" kern="0" dirty="0">
                <a:cs typeface="Times New Roman" panose="02020603050405020304" pitchFamily="18" charset="0"/>
              </a:rPr>
              <a:t>→ </a:t>
            </a:r>
            <a:r>
              <a:rPr lang="en-US" altLang="en-US" sz="2000" kern="0" dirty="0"/>
              <a:t>forceful impact</a:t>
            </a:r>
          </a:p>
          <a:p>
            <a:pPr eaLnBrk="1" hangingPunct="1">
              <a:defRPr/>
            </a:pPr>
            <a:r>
              <a:rPr lang="en-US" altLang="en-US" sz="2400" kern="0" dirty="0"/>
              <a:t>Quaternary injury</a:t>
            </a:r>
          </a:p>
          <a:p>
            <a:pPr lvl="1" eaLnBrk="1" hangingPunct="1">
              <a:defRPr/>
            </a:pPr>
            <a:r>
              <a:rPr lang="en-US" altLang="en-US" sz="2000" kern="0" dirty="0"/>
              <a:t>Caused by other vectors </a:t>
            </a:r>
            <a:r>
              <a:rPr lang="en-US" altLang="en-US" sz="2000" kern="0" dirty="0">
                <a:cs typeface="Times New Roman" panose="02020603050405020304" pitchFamily="18" charset="0"/>
              </a:rPr>
              <a:t>→ </a:t>
            </a:r>
            <a:r>
              <a:rPr lang="en-US" altLang="en-US" sz="2000" kern="0" dirty="0"/>
              <a:t>heat, radiation</a:t>
            </a:r>
          </a:p>
        </p:txBody>
      </p:sp>
    </p:spTree>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2">
            <a:extLst>
              <a:ext uri="{FF2B5EF4-FFF2-40B4-BE49-F238E27FC236}">
                <a16:creationId xmlns:a16="http://schemas.microsoft.com/office/drawing/2014/main" id="{8E67B3E9-EF7D-7DDE-22E6-E6233010A5A9}"/>
              </a:ext>
            </a:extLst>
          </p:cNvPr>
          <p:cNvSpPr>
            <a:spLocks noGrp="1" noChangeArrowheads="1"/>
          </p:cNvSpPr>
          <p:nvPr>
            <p:ph type="title"/>
          </p:nvPr>
        </p:nvSpPr>
        <p:spPr/>
        <p:txBody>
          <a:bodyPr/>
          <a:lstStyle/>
          <a:p>
            <a:pPr eaLnBrk="1" hangingPunct="1">
              <a:defRPr/>
            </a:pPr>
            <a:r>
              <a:rPr lang="en-US" altLang="en-US" dirty="0"/>
              <a:t>Blast Injuries: Primary</a:t>
            </a:r>
          </a:p>
        </p:txBody>
      </p:sp>
      <p:sp>
        <p:nvSpPr>
          <p:cNvPr id="404483" name="Rectangle 3">
            <a:extLst>
              <a:ext uri="{FF2B5EF4-FFF2-40B4-BE49-F238E27FC236}">
                <a16:creationId xmlns:a16="http://schemas.microsoft.com/office/drawing/2014/main" id="{A29C0AFF-5DAA-6230-156B-50E114175A59}"/>
              </a:ext>
            </a:extLst>
          </p:cNvPr>
          <p:cNvSpPr>
            <a:spLocks noGrp="1" noChangeArrowheads="1"/>
          </p:cNvSpPr>
          <p:nvPr>
            <p:ph idx="1"/>
          </p:nvPr>
        </p:nvSpPr>
        <p:spPr>
          <a:xfrm>
            <a:off x="468313" y="1844675"/>
            <a:ext cx="6635750" cy="4525963"/>
          </a:xfrm>
        </p:spPr>
        <p:txBody>
          <a:bodyPr/>
          <a:lstStyle/>
          <a:p>
            <a:pPr eaLnBrk="1" hangingPunct="1">
              <a:defRPr/>
            </a:pPr>
            <a:r>
              <a:rPr lang="en-US" altLang="en-US" sz="3200" dirty="0"/>
              <a:t>Blunt trauma from over pressure wave</a:t>
            </a:r>
          </a:p>
          <a:p>
            <a:pPr lvl="1" eaLnBrk="1" hangingPunct="1">
              <a:defRPr/>
            </a:pPr>
            <a:r>
              <a:rPr lang="en-US" altLang="en-US" sz="2800" dirty="0"/>
              <a:t>Unique to high-order explosives</a:t>
            </a:r>
          </a:p>
          <a:p>
            <a:pPr lvl="1" eaLnBrk="1" hangingPunct="1">
              <a:defRPr/>
            </a:pPr>
            <a:r>
              <a:rPr lang="en-US" altLang="en-US" sz="2800" dirty="0"/>
              <a:t>Results from the impact of the over-pressurization wave with body surfaces</a:t>
            </a:r>
          </a:p>
          <a:p>
            <a:pPr lvl="1" eaLnBrk="1" hangingPunct="1">
              <a:defRPr/>
            </a:pPr>
            <a:r>
              <a:rPr lang="en-US" altLang="en-US" sz="2800" dirty="0"/>
              <a:t>Blunt force injuries</a:t>
            </a:r>
          </a:p>
          <a:p>
            <a:pPr lvl="1" eaLnBrk="1" hangingPunct="1">
              <a:defRPr/>
            </a:pPr>
            <a:r>
              <a:rPr lang="en-US" altLang="en-US" sz="2800" dirty="0"/>
              <a:t>Produces barotrauma</a:t>
            </a:r>
          </a:p>
        </p:txBody>
      </p:sp>
    </p:spTree>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2">
            <a:extLst>
              <a:ext uri="{FF2B5EF4-FFF2-40B4-BE49-F238E27FC236}">
                <a16:creationId xmlns:a16="http://schemas.microsoft.com/office/drawing/2014/main" id="{70BBDF0C-32BB-D0F3-D9DA-767812880C32}"/>
              </a:ext>
            </a:extLst>
          </p:cNvPr>
          <p:cNvSpPr>
            <a:spLocks noGrp="1" noChangeArrowheads="1"/>
          </p:cNvSpPr>
          <p:nvPr>
            <p:ph type="title"/>
          </p:nvPr>
        </p:nvSpPr>
        <p:spPr/>
        <p:txBody>
          <a:bodyPr/>
          <a:lstStyle/>
          <a:p>
            <a:pPr eaLnBrk="1" hangingPunct="1">
              <a:defRPr/>
            </a:pPr>
            <a:r>
              <a:rPr lang="en-US" altLang="en-US" dirty="0"/>
              <a:t>Blast Injuries: Primary</a:t>
            </a:r>
          </a:p>
        </p:txBody>
      </p:sp>
      <p:pic>
        <p:nvPicPr>
          <p:cNvPr id="45059" name="Picture 4" descr="A picture containing indoor, close, blurry&#10;&#10;Description automatically generated">
            <a:extLst>
              <a:ext uri="{FF2B5EF4-FFF2-40B4-BE49-F238E27FC236}">
                <a16:creationId xmlns:a16="http://schemas.microsoft.com/office/drawing/2014/main" id="{C912CB16-A988-1ADB-3504-A0BDBF6BC2E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95288" y="1414463"/>
            <a:ext cx="7561262" cy="525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a:extLst>
              <a:ext uri="{FF2B5EF4-FFF2-40B4-BE49-F238E27FC236}">
                <a16:creationId xmlns:a16="http://schemas.microsoft.com/office/drawing/2014/main" id="{BC9F4E50-F8DF-24CC-33B9-313B5A983F8F}"/>
              </a:ext>
            </a:extLst>
          </p:cNvPr>
          <p:cNvSpPr>
            <a:spLocks noGrp="1" noChangeArrowheads="1"/>
          </p:cNvSpPr>
          <p:nvPr>
            <p:ph type="title"/>
          </p:nvPr>
        </p:nvSpPr>
        <p:spPr/>
        <p:txBody>
          <a:bodyPr/>
          <a:lstStyle/>
          <a:p>
            <a:pPr eaLnBrk="1" hangingPunct="1">
              <a:defRPr/>
            </a:pPr>
            <a:r>
              <a:rPr lang="en-US" altLang="en-US" dirty="0"/>
              <a:t>Blast Injuries: Primary</a:t>
            </a:r>
          </a:p>
        </p:txBody>
      </p:sp>
      <p:sp>
        <p:nvSpPr>
          <p:cNvPr id="221187" name="Rectangle 3">
            <a:extLst>
              <a:ext uri="{FF2B5EF4-FFF2-40B4-BE49-F238E27FC236}">
                <a16:creationId xmlns:a16="http://schemas.microsoft.com/office/drawing/2014/main" id="{63E32740-5A6E-D529-3318-AA5E51AAB8A2}"/>
              </a:ext>
            </a:extLst>
          </p:cNvPr>
          <p:cNvSpPr>
            <a:spLocks noGrp="1" noChangeArrowheads="1"/>
          </p:cNvSpPr>
          <p:nvPr>
            <p:ph idx="1"/>
          </p:nvPr>
        </p:nvSpPr>
        <p:spPr>
          <a:xfrm>
            <a:off x="139700" y="1557338"/>
            <a:ext cx="6635750" cy="4525962"/>
          </a:xfrm>
        </p:spPr>
        <p:txBody>
          <a:bodyPr/>
          <a:lstStyle/>
          <a:p>
            <a:pPr eaLnBrk="1" hangingPunct="1">
              <a:defRPr/>
            </a:pPr>
            <a:r>
              <a:rPr lang="en-US" altLang="en-US" sz="2800" dirty="0"/>
              <a:t>Most common injuries:</a:t>
            </a:r>
            <a:r>
              <a:rPr lang="en-US" altLang="en-US" sz="2800" b="1" dirty="0"/>
              <a:t> </a:t>
            </a:r>
          </a:p>
          <a:p>
            <a:pPr lvl="1" eaLnBrk="1" hangingPunct="1">
              <a:defRPr/>
            </a:pPr>
            <a:r>
              <a:rPr lang="en-US" altLang="en-US" sz="2400" dirty="0"/>
              <a:t>Blast lung—pulmonary barotraumas</a:t>
            </a:r>
          </a:p>
          <a:p>
            <a:pPr lvl="1" eaLnBrk="1" hangingPunct="1">
              <a:defRPr/>
            </a:pPr>
            <a:r>
              <a:rPr lang="en-US" altLang="en-US" sz="2400" dirty="0"/>
              <a:t>Traumatic brain injury (TBI), concussion</a:t>
            </a:r>
          </a:p>
          <a:p>
            <a:pPr lvl="1" eaLnBrk="1" hangingPunct="1">
              <a:defRPr/>
            </a:pPr>
            <a:r>
              <a:rPr lang="en-US" altLang="en-US" sz="2400" dirty="0"/>
              <a:t>Tympanic membrane (eardrum) rupture</a:t>
            </a:r>
          </a:p>
          <a:p>
            <a:pPr lvl="1" eaLnBrk="1" hangingPunct="1">
              <a:defRPr/>
            </a:pPr>
            <a:r>
              <a:rPr lang="en-US" altLang="en-US" sz="2400" dirty="0"/>
              <a:t>Middle ear damage</a:t>
            </a:r>
          </a:p>
          <a:p>
            <a:pPr lvl="1" eaLnBrk="1" hangingPunct="1">
              <a:defRPr/>
            </a:pPr>
            <a:r>
              <a:rPr lang="en-US" altLang="en-US" sz="2400" dirty="0"/>
              <a:t>Abdominal hemorrhage</a:t>
            </a:r>
          </a:p>
          <a:p>
            <a:pPr lvl="1" eaLnBrk="1" hangingPunct="1">
              <a:defRPr/>
            </a:pPr>
            <a:r>
              <a:rPr lang="en-US" altLang="en-US" sz="2400" dirty="0"/>
              <a:t>Abdominal organ perforation </a:t>
            </a:r>
          </a:p>
        </p:txBody>
      </p:sp>
    </p:spTree>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Rectangle 2">
            <a:extLst>
              <a:ext uri="{FF2B5EF4-FFF2-40B4-BE49-F238E27FC236}">
                <a16:creationId xmlns:a16="http://schemas.microsoft.com/office/drawing/2014/main" id="{936D8924-19D9-1EFF-71FD-D9C736CC173B}"/>
              </a:ext>
            </a:extLst>
          </p:cNvPr>
          <p:cNvSpPr>
            <a:spLocks noGrp="1" noChangeArrowheads="1"/>
          </p:cNvSpPr>
          <p:nvPr>
            <p:ph type="title"/>
          </p:nvPr>
        </p:nvSpPr>
        <p:spPr/>
        <p:txBody>
          <a:bodyPr/>
          <a:lstStyle/>
          <a:p>
            <a:pPr eaLnBrk="1" hangingPunct="1">
              <a:defRPr/>
            </a:pPr>
            <a:r>
              <a:rPr lang="en-US" altLang="en-US" dirty="0"/>
              <a:t>Blast Injuries: Secondary</a:t>
            </a:r>
          </a:p>
        </p:txBody>
      </p:sp>
      <p:sp>
        <p:nvSpPr>
          <p:cNvPr id="432131" name="Rectangle 3">
            <a:extLst>
              <a:ext uri="{FF2B5EF4-FFF2-40B4-BE49-F238E27FC236}">
                <a16:creationId xmlns:a16="http://schemas.microsoft.com/office/drawing/2014/main" id="{990068D0-4E48-D004-B702-9CAC62D37FFB}"/>
              </a:ext>
            </a:extLst>
          </p:cNvPr>
          <p:cNvSpPr>
            <a:spLocks noGrp="1" noChangeArrowheads="1"/>
          </p:cNvSpPr>
          <p:nvPr>
            <p:ph idx="1"/>
          </p:nvPr>
        </p:nvSpPr>
        <p:spPr>
          <a:xfrm>
            <a:off x="611188" y="1844675"/>
            <a:ext cx="7561262" cy="4525963"/>
          </a:xfrm>
        </p:spPr>
        <p:txBody>
          <a:bodyPr/>
          <a:lstStyle/>
          <a:p>
            <a:pPr eaLnBrk="1" hangingPunct="1">
              <a:defRPr/>
            </a:pPr>
            <a:r>
              <a:rPr lang="en-US" altLang="en-US" sz="2400" dirty="0"/>
              <a:t>The most common cause of death in a blast event is secondary blast injuries. These injuries are caused by flying debris generated by the explosion. Terrorists often add screws, nails, and other sharp objects to bombs to increase injuries.</a:t>
            </a:r>
          </a:p>
        </p:txBody>
      </p:sp>
    </p:spTree>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EBAD6-6BEF-FC3C-724C-71056E9E1C5A}"/>
              </a:ext>
            </a:extLst>
          </p:cNvPr>
          <p:cNvSpPr>
            <a:spLocks noGrp="1"/>
          </p:cNvSpPr>
          <p:nvPr>
            <p:ph type="title"/>
          </p:nvPr>
        </p:nvSpPr>
        <p:spPr/>
        <p:txBody>
          <a:bodyPr/>
          <a:lstStyle/>
          <a:p>
            <a:pPr>
              <a:defRPr/>
            </a:pPr>
            <a:r>
              <a:rPr lang="en-US" dirty="0"/>
              <a:t>Blast Injuries - Secondary</a:t>
            </a:r>
          </a:p>
        </p:txBody>
      </p:sp>
      <p:pic>
        <p:nvPicPr>
          <p:cNvPr id="67586" name="Content Placeholder 4">
            <a:extLst>
              <a:ext uri="{FF2B5EF4-FFF2-40B4-BE49-F238E27FC236}">
                <a16:creationId xmlns:a16="http://schemas.microsoft.com/office/drawing/2014/main" id="{CDB0B8E8-8F3B-3E0F-DEC9-01C647819C51}"/>
              </a:ext>
            </a:extLst>
          </p:cNvPr>
          <p:cNvPicPr>
            <a:picLocks noGrp="1" noChangeAspect="1" noChangeArrowheads="1"/>
          </p:cNvPicPr>
          <p:nvPr>
            <p:ph idx="1"/>
          </p:nvPr>
        </p:nvPicPr>
        <p:blipFill>
          <a:blip r:embed="rId2">
            <a:extLst>
              <a:ext uri="{28A0092B-C50C-407E-A947-70E740481C1C}">
                <a14:useLocalDpi xmlns:a14="http://schemas.microsoft.com/office/drawing/2010/main"/>
              </a:ext>
            </a:extLst>
          </a:blip>
          <a:srcRect/>
          <a:stretch>
            <a:fillRect/>
          </a:stretch>
        </p:blipFill>
        <p:spPr>
          <a:xfrm>
            <a:off x="276225" y="1439863"/>
            <a:ext cx="7777163" cy="5264150"/>
          </a:xfrm>
        </p:spPr>
      </p:pic>
    </p:spTree>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8" name="Rectangle 2">
            <a:extLst>
              <a:ext uri="{FF2B5EF4-FFF2-40B4-BE49-F238E27FC236}">
                <a16:creationId xmlns:a16="http://schemas.microsoft.com/office/drawing/2014/main" id="{C1B3428B-76DB-0056-EF8C-2405264ACB10}"/>
              </a:ext>
            </a:extLst>
          </p:cNvPr>
          <p:cNvSpPr>
            <a:spLocks noGrp="1" noChangeArrowheads="1"/>
          </p:cNvSpPr>
          <p:nvPr>
            <p:ph type="title"/>
          </p:nvPr>
        </p:nvSpPr>
        <p:spPr/>
        <p:txBody>
          <a:bodyPr/>
          <a:lstStyle/>
          <a:p>
            <a:pPr eaLnBrk="1" hangingPunct="1">
              <a:defRPr/>
            </a:pPr>
            <a:r>
              <a:rPr lang="en-US" altLang="en-US" dirty="0"/>
              <a:t>Blast Injuries: Secondary</a:t>
            </a:r>
          </a:p>
        </p:txBody>
      </p:sp>
      <p:sp>
        <p:nvSpPr>
          <p:cNvPr id="434179" name="Rectangle 3">
            <a:extLst>
              <a:ext uri="{FF2B5EF4-FFF2-40B4-BE49-F238E27FC236}">
                <a16:creationId xmlns:a16="http://schemas.microsoft.com/office/drawing/2014/main" id="{633A70CE-6233-CA94-DE0B-3BFB859414F6}"/>
              </a:ext>
            </a:extLst>
          </p:cNvPr>
          <p:cNvSpPr>
            <a:spLocks noGrp="1" noChangeArrowheads="1"/>
          </p:cNvSpPr>
          <p:nvPr>
            <p:ph idx="1"/>
          </p:nvPr>
        </p:nvSpPr>
        <p:spPr>
          <a:xfrm>
            <a:off x="468313" y="1782763"/>
            <a:ext cx="7272337" cy="4525962"/>
          </a:xfrm>
        </p:spPr>
        <p:txBody>
          <a:bodyPr/>
          <a:lstStyle/>
          <a:p>
            <a:pPr eaLnBrk="1" hangingPunct="1">
              <a:defRPr/>
            </a:pPr>
            <a:r>
              <a:rPr lang="en-US" altLang="en-US" sz="2800" dirty="0"/>
              <a:t>The most common types of secondary blast injuries are:</a:t>
            </a:r>
          </a:p>
          <a:p>
            <a:pPr lvl="1" eaLnBrk="1" hangingPunct="1">
              <a:defRPr/>
            </a:pPr>
            <a:r>
              <a:rPr lang="en-US" altLang="en-US" sz="2400" dirty="0"/>
              <a:t>Trauma to the head, neck, chest, abdomen, and extremities in the form of penetrating and blunt trauma</a:t>
            </a:r>
          </a:p>
          <a:p>
            <a:pPr lvl="1" eaLnBrk="1" hangingPunct="1">
              <a:defRPr/>
            </a:pPr>
            <a:r>
              <a:rPr lang="en-US" altLang="en-US" sz="2400" dirty="0"/>
              <a:t>Fractures</a:t>
            </a:r>
          </a:p>
          <a:p>
            <a:pPr lvl="1" eaLnBrk="1" hangingPunct="1">
              <a:defRPr/>
            </a:pPr>
            <a:r>
              <a:rPr lang="en-US" altLang="en-US" sz="2400" dirty="0"/>
              <a:t>Traumatic amputations</a:t>
            </a:r>
          </a:p>
          <a:p>
            <a:pPr lvl="1" eaLnBrk="1" hangingPunct="1">
              <a:defRPr/>
            </a:pPr>
            <a:r>
              <a:rPr lang="en-US" altLang="en-US" sz="2400" dirty="0"/>
              <a:t>Soft tissue injuries</a:t>
            </a:r>
          </a:p>
        </p:txBody>
      </p:sp>
    </p:spTree>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a:extLst>
              <a:ext uri="{FF2B5EF4-FFF2-40B4-BE49-F238E27FC236}">
                <a16:creationId xmlns:a16="http://schemas.microsoft.com/office/drawing/2014/main" id="{FBFCC5C4-00B0-7CD6-3D6A-C72C9162D10E}"/>
              </a:ext>
            </a:extLst>
          </p:cNvPr>
          <p:cNvSpPr>
            <a:spLocks noGrp="1" noChangeArrowheads="1"/>
          </p:cNvSpPr>
          <p:nvPr>
            <p:ph type="title"/>
          </p:nvPr>
        </p:nvSpPr>
        <p:spPr/>
        <p:txBody>
          <a:bodyPr/>
          <a:lstStyle/>
          <a:p>
            <a:pPr eaLnBrk="1" hangingPunct="1">
              <a:defRPr/>
            </a:pPr>
            <a:r>
              <a:rPr lang="en-US" altLang="en-US" dirty="0"/>
              <a:t>Blast Injuries: Secondary</a:t>
            </a:r>
          </a:p>
        </p:txBody>
      </p:sp>
      <p:sp>
        <p:nvSpPr>
          <p:cNvPr id="210947" name="Rectangle 3">
            <a:extLst>
              <a:ext uri="{FF2B5EF4-FFF2-40B4-BE49-F238E27FC236}">
                <a16:creationId xmlns:a16="http://schemas.microsoft.com/office/drawing/2014/main" id="{B1B95378-26B1-003B-B777-438ED1C9DB49}"/>
              </a:ext>
            </a:extLst>
          </p:cNvPr>
          <p:cNvSpPr>
            <a:spLocks noGrp="1" noChangeArrowheads="1"/>
          </p:cNvSpPr>
          <p:nvPr>
            <p:ph idx="1"/>
          </p:nvPr>
        </p:nvSpPr>
        <p:spPr>
          <a:xfrm>
            <a:off x="395288" y="1773238"/>
            <a:ext cx="7912100" cy="4525962"/>
          </a:xfrm>
        </p:spPr>
        <p:txBody>
          <a:bodyPr/>
          <a:lstStyle/>
          <a:p>
            <a:pPr eaLnBrk="1" hangingPunct="1">
              <a:defRPr/>
            </a:pPr>
            <a:r>
              <a:rPr lang="en-US" altLang="en-US" sz="2800" dirty="0"/>
              <a:t>Penetrating trauma (shrapnel wounds)</a:t>
            </a:r>
          </a:p>
          <a:p>
            <a:pPr lvl="1" eaLnBrk="1" hangingPunct="1">
              <a:defRPr/>
            </a:pPr>
            <a:r>
              <a:rPr lang="en-US" altLang="en-US" sz="2400" dirty="0"/>
              <a:t>Foreign bodies follow unpredictable paths through body</a:t>
            </a:r>
          </a:p>
          <a:p>
            <a:pPr lvl="1" eaLnBrk="1" hangingPunct="1">
              <a:defRPr/>
            </a:pPr>
            <a:r>
              <a:rPr lang="en-US" altLang="en-US" sz="2400" dirty="0"/>
              <a:t>May have only mild external signs</a:t>
            </a:r>
          </a:p>
          <a:p>
            <a:pPr lvl="1" eaLnBrk="1" hangingPunct="1">
              <a:defRPr/>
            </a:pPr>
            <a:r>
              <a:rPr lang="en-US" altLang="en-US" sz="2400" dirty="0"/>
              <a:t>Have a low threshold for imaging studies (plain radiographs, computed tomograms)</a:t>
            </a:r>
          </a:p>
          <a:p>
            <a:pPr lvl="1" eaLnBrk="1" hangingPunct="1">
              <a:defRPr/>
            </a:pPr>
            <a:r>
              <a:rPr lang="en-US" altLang="en-US" sz="2400" dirty="0"/>
              <a:t>Consider all wounds contaminated</a:t>
            </a:r>
          </a:p>
        </p:txBody>
      </p:sp>
    </p:spTree>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a:extLst>
              <a:ext uri="{FF2B5EF4-FFF2-40B4-BE49-F238E27FC236}">
                <a16:creationId xmlns:a16="http://schemas.microsoft.com/office/drawing/2014/main" id="{5EEAD5EB-B9F4-5600-6025-A2CE3FA9ED39}"/>
              </a:ext>
            </a:extLst>
          </p:cNvPr>
          <p:cNvSpPr>
            <a:spLocks noGrp="1" noChangeArrowheads="1"/>
          </p:cNvSpPr>
          <p:nvPr>
            <p:ph type="title"/>
          </p:nvPr>
        </p:nvSpPr>
        <p:spPr/>
        <p:txBody>
          <a:bodyPr/>
          <a:lstStyle/>
          <a:p>
            <a:pPr eaLnBrk="1" hangingPunct="1">
              <a:defRPr/>
            </a:pPr>
            <a:r>
              <a:rPr lang="en-US" altLang="en-US" dirty="0"/>
              <a:t>Blast Injuries: Tertiary</a:t>
            </a:r>
          </a:p>
        </p:txBody>
      </p:sp>
      <p:sp>
        <p:nvSpPr>
          <p:cNvPr id="216067" name="Rectangle 3">
            <a:extLst>
              <a:ext uri="{FF2B5EF4-FFF2-40B4-BE49-F238E27FC236}">
                <a16:creationId xmlns:a16="http://schemas.microsoft.com/office/drawing/2014/main" id="{BCE325F6-07D9-7D23-8B7B-BBC146AA10CD}"/>
              </a:ext>
            </a:extLst>
          </p:cNvPr>
          <p:cNvSpPr>
            <a:spLocks noGrp="1" noChangeArrowheads="1"/>
          </p:cNvSpPr>
          <p:nvPr>
            <p:ph idx="1"/>
          </p:nvPr>
        </p:nvSpPr>
        <p:spPr>
          <a:xfrm>
            <a:off x="611188" y="1773238"/>
            <a:ext cx="6635750" cy="4525962"/>
          </a:xfrm>
        </p:spPr>
        <p:txBody>
          <a:bodyPr/>
          <a:lstStyle/>
          <a:p>
            <a:pPr eaLnBrk="1" hangingPunct="1">
              <a:defRPr/>
            </a:pPr>
            <a:r>
              <a:rPr lang="en-US" altLang="en-US" sz="2400" dirty="0"/>
              <a:t>Tertiary injuries result from individuals being thrown by the blast wind. </a:t>
            </a:r>
          </a:p>
          <a:p>
            <a:pPr eaLnBrk="1" hangingPunct="1">
              <a:defRPr/>
            </a:pPr>
            <a:r>
              <a:rPr lang="en-US" altLang="en-US" sz="2400" dirty="0"/>
              <a:t>The most common types of tertiary blast injuries are:</a:t>
            </a:r>
          </a:p>
          <a:p>
            <a:pPr lvl="1" eaLnBrk="1" hangingPunct="1">
              <a:defRPr/>
            </a:pPr>
            <a:r>
              <a:rPr lang="en-US" altLang="en-US" sz="2000" dirty="0"/>
              <a:t>Head injuries</a:t>
            </a:r>
          </a:p>
          <a:p>
            <a:pPr lvl="1" eaLnBrk="1" hangingPunct="1">
              <a:defRPr/>
            </a:pPr>
            <a:r>
              <a:rPr lang="en-US" altLang="en-US" sz="2000" dirty="0"/>
              <a:t>Skull fractures</a:t>
            </a:r>
          </a:p>
          <a:p>
            <a:pPr lvl="1" eaLnBrk="1" hangingPunct="1">
              <a:defRPr/>
            </a:pPr>
            <a:r>
              <a:rPr lang="en-US" altLang="en-US" sz="2000" dirty="0"/>
              <a:t>Bone fractures</a:t>
            </a:r>
          </a:p>
          <a:p>
            <a:pPr eaLnBrk="1" hangingPunct="1">
              <a:defRPr/>
            </a:pPr>
            <a:r>
              <a:rPr lang="en-US" altLang="en-US" sz="2400" dirty="0"/>
              <a:t>Treatment for most tertiary blast injuries follows established protocols for that specific injury. </a:t>
            </a:r>
          </a:p>
        </p:txBody>
      </p:sp>
    </p:spTree>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6C9E7-CD76-8EFA-1092-FD11406553A6}"/>
              </a:ext>
            </a:extLst>
          </p:cNvPr>
          <p:cNvSpPr>
            <a:spLocks noGrp="1"/>
          </p:cNvSpPr>
          <p:nvPr>
            <p:ph type="title"/>
          </p:nvPr>
        </p:nvSpPr>
        <p:spPr/>
        <p:txBody>
          <a:bodyPr/>
          <a:lstStyle/>
          <a:p>
            <a:pPr>
              <a:defRPr/>
            </a:pPr>
            <a:r>
              <a:rPr lang="en-US" dirty="0"/>
              <a:t>Blast Injuries - Tertiary</a:t>
            </a:r>
          </a:p>
        </p:txBody>
      </p:sp>
      <p:pic>
        <p:nvPicPr>
          <p:cNvPr id="68610" name="Content Placeholder 4">
            <a:extLst>
              <a:ext uri="{FF2B5EF4-FFF2-40B4-BE49-F238E27FC236}">
                <a16:creationId xmlns:a16="http://schemas.microsoft.com/office/drawing/2014/main" id="{5EEB104A-0406-EF83-9AEC-8D69477E3E09}"/>
              </a:ext>
            </a:extLst>
          </p:cNvPr>
          <p:cNvPicPr>
            <a:picLocks noGrp="1" noChangeAspect="1" noChangeArrowheads="1"/>
          </p:cNvPicPr>
          <p:nvPr>
            <p:ph idx="1"/>
          </p:nvPr>
        </p:nvPicPr>
        <p:blipFill>
          <a:blip r:embed="rId2">
            <a:extLst>
              <a:ext uri="{28A0092B-C50C-407E-A947-70E740481C1C}">
                <a14:useLocalDpi xmlns:a14="http://schemas.microsoft.com/office/drawing/2010/main"/>
              </a:ext>
            </a:extLst>
          </a:blip>
          <a:srcRect/>
          <a:stretch>
            <a:fillRect/>
          </a:stretch>
        </p:blipFill>
        <p:spPr>
          <a:xfrm>
            <a:off x="395288" y="1530350"/>
            <a:ext cx="7621587" cy="5053013"/>
          </a:xfrm>
        </p:spPr>
      </p:pic>
    </p:spTree>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a:extLst>
              <a:ext uri="{FF2B5EF4-FFF2-40B4-BE49-F238E27FC236}">
                <a16:creationId xmlns:a16="http://schemas.microsoft.com/office/drawing/2014/main" id="{270F7522-0E62-795A-EFB6-BD5B2A8FC9BD}"/>
              </a:ext>
            </a:extLst>
          </p:cNvPr>
          <p:cNvSpPr>
            <a:spLocks noGrp="1" noChangeArrowheads="1"/>
          </p:cNvSpPr>
          <p:nvPr>
            <p:ph type="title"/>
          </p:nvPr>
        </p:nvSpPr>
        <p:spPr/>
        <p:txBody>
          <a:bodyPr/>
          <a:lstStyle/>
          <a:p>
            <a:pPr eaLnBrk="1" hangingPunct="1">
              <a:defRPr/>
            </a:pPr>
            <a:r>
              <a:rPr lang="en-US" altLang="en-US" dirty="0"/>
              <a:t>Blast Injuries: Quaternary</a:t>
            </a:r>
          </a:p>
        </p:txBody>
      </p:sp>
      <p:sp>
        <p:nvSpPr>
          <p:cNvPr id="217091" name="Rectangle 3">
            <a:extLst>
              <a:ext uri="{FF2B5EF4-FFF2-40B4-BE49-F238E27FC236}">
                <a16:creationId xmlns:a16="http://schemas.microsoft.com/office/drawing/2014/main" id="{ECF0C4FB-2A36-1952-88FE-D0AF44C8930B}"/>
              </a:ext>
            </a:extLst>
          </p:cNvPr>
          <p:cNvSpPr>
            <a:spLocks noGrp="1" noChangeArrowheads="1"/>
          </p:cNvSpPr>
          <p:nvPr>
            <p:ph idx="1"/>
          </p:nvPr>
        </p:nvSpPr>
        <p:spPr>
          <a:xfrm>
            <a:off x="755650" y="1893888"/>
            <a:ext cx="7416800" cy="4525962"/>
          </a:xfrm>
        </p:spPr>
        <p:txBody>
          <a:bodyPr/>
          <a:lstStyle/>
          <a:p>
            <a:pPr eaLnBrk="1" hangingPunct="1">
              <a:defRPr/>
            </a:pPr>
            <a:r>
              <a:rPr lang="en-US" altLang="en-US" sz="2800" dirty="0"/>
              <a:t>All explosion-related injuries, illnesses, or diseases not due to primary, secondary, or tertiary mechanisms are considered quaternary blast injuries. This includes exacerbation or complications of existing conditions.</a:t>
            </a:r>
          </a:p>
        </p:txBody>
      </p:sp>
    </p:spTree>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50437AD6-92DF-8634-042B-12617D84B8EE}"/>
              </a:ext>
            </a:extLst>
          </p:cNvPr>
          <p:cNvSpPr>
            <a:spLocks noGrp="1"/>
          </p:cNvSpPr>
          <p:nvPr>
            <p:ph type="title"/>
          </p:nvPr>
        </p:nvSpPr>
        <p:spPr/>
        <p:txBody>
          <a:bodyPr/>
          <a:lstStyle/>
          <a:p>
            <a:r>
              <a:rPr lang="en-GB" altLang="en-US" dirty="0"/>
              <a:t>Start sensitive and build from there!</a:t>
            </a:r>
          </a:p>
        </p:txBody>
      </p:sp>
      <p:sp>
        <p:nvSpPr>
          <p:cNvPr id="10243" name="Content Placeholder 2">
            <a:extLst>
              <a:ext uri="{FF2B5EF4-FFF2-40B4-BE49-F238E27FC236}">
                <a16:creationId xmlns:a16="http://schemas.microsoft.com/office/drawing/2014/main" id="{8176B184-E6DA-93F1-BB8F-CC38FBEFB7CC}"/>
              </a:ext>
            </a:extLst>
          </p:cNvPr>
          <p:cNvSpPr>
            <a:spLocks noGrp="1"/>
          </p:cNvSpPr>
          <p:nvPr>
            <p:ph idx="1"/>
          </p:nvPr>
        </p:nvSpPr>
        <p:spPr/>
        <p:txBody>
          <a:bodyPr/>
          <a:lstStyle/>
          <a:p>
            <a:r>
              <a:rPr lang="en-GB" altLang="en-US"/>
              <a:t>Match, Paper, Wood, Coal.</a:t>
            </a:r>
          </a:p>
          <a:p>
            <a:endParaRPr lang="en-GB" altLang="en-US"/>
          </a:p>
          <a:p>
            <a:r>
              <a:rPr lang="en-GB" altLang="en-US"/>
              <a:t>You wouldn’t hold a Swan Vesta under a lump of best Welsh anthracite steam coal and hope it would light? Would you?</a:t>
            </a:r>
          </a:p>
          <a:p>
            <a:endParaRPr lang="en-GB" altLang="en-US"/>
          </a:p>
          <a:p>
            <a:r>
              <a:rPr lang="en-GB" altLang="en-US"/>
              <a:t>You’d build the fire from paper, kindling, wood and then coal.</a:t>
            </a:r>
          </a:p>
        </p:txBody>
      </p:sp>
    </p:spTree>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F04944B-BF07-6D7D-AE0A-39CFEC5FFED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5955" t="4429" r="4174" b="2178"/>
          <a:stretch/>
        </p:blipFill>
        <p:spPr bwMode="auto">
          <a:xfrm>
            <a:off x="948847" y="1019225"/>
            <a:ext cx="6864630" cy="4874761"/>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FC29EAD0-94A6-B717-5141-6F3FF09DD2F1}"/>
              </a:ext>
            </a:extLst>
          </p:cNvPr>
          <p:cNvSpPr txBox="1"/>
          <p:nvPr/>
        </p:nvSpPr>
        <p:spPr>
          <a:xfrm>
            <a:off x="3514725" y="1435894"/>
            <a:ext cx="594586" cy="30008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EGDN</a:t>
            </a:r>
          </a:p>
        </p:txBody>
      </p:sp>
      <p:sp>
        <p:nvSpPr>
          <p:cNvPr id="6" name="TextBox 5">
            <a:extLst>
              <a:ext uri="{FF2B5EF4-FFF2-40B4-BE49-F238E27FC236}">
                <a16:creationId xmlns:a16="http://schemas.microsoft.com/office/drawing/2014/main" id="{F13A21F3-1365-1339-2647-7F1E5FFE20C9}"/>
              </a:ext>
            </a:extLst>
          </p:cNvPr>
          <p:cNvSpPr txBox="1"/>
          <p:nvPr/>
        </p:nvSpPr>
        <p:spPr>
          <a:xfrm>
            <a:off x="3886200" y="1865396"/>
            <a:ext cx="405880" cy="30008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NG</a:t>
            </a:r>
          </a:p>
        </p:txBody>
      </p:sp>
      <p:sp>
        <p:nvSpPr>
          <p:cNvPr id="7" name="TextBox 6">
            <a:extLst>
              <a:ext uri="{FF2B5EF4-FFF2-40B4-BE49-F238E27FC236}">
                <a16:creationId xmlns:a16="http://schemas.microsoft.com/office/drawing/2014/main" id="{5262FFC7-2710-57E4-983E-08731137649E}"/>
              </a:ext>
            </a:extLst>
          </p:cNvPr>
          <p:cNvSpPr txBox="1"/>
          <p:nvPr/>
        </p:nvSpPr>
        <p:spPr>
          <a:xfrm>
            <a:off x="1759648" y="3663667"/>
            <a:ext cx="466794" cy="30008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TNT</a:t>
            </a:r>
          </a:p>
        </p:txBody>
      </p:sp>
      <p:sp>
        <p:nvSpPr>
          <p:cNvPr id="9" name="TextBox 8">
            <a:extLst>
              <a:ext uri="{FF2B5EF4-FFF2-40B4-BE49-F238E27FC236}">
                <a16:creationId xmlns:a16="http://schemas.microsoft.com/office/drawing/2014/main" id="{38288621-C392-FE49-BFC8-CE176D416AF8}"/>
              </a:ext>
            </a:extLst>
          </p:cNvPr>
          <p:cNvSpPr txBox="1"/>
          <p:nvPr/>
        </p:nvSpPr>
        <p:spPr>
          <a:xfrm>
            <a:off x="3072607" y="1124907"/>
            <a:ext cx="1062727" cy="30008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H</a:t>
            </a:r>
            <a:r>
              <a:rPr kumimoji="0" lang="en-US" sz="1350" b="0" i="0" u="none" strike="noStrike" kern="1200" cap="none" spc="0" normalizeH="0" baseline="-25000" noProof="0" dirty="0">
                <a:ln>
                  <a:noFill/>
                </a:ln>
                <a:solidFill>
                  <a:prstClr val="black"/>
                </a:solidFill>
                <a:effectLst/>
                <a:uLnTx/>
                <a:uFillTx/>
                <a:latin typeface="Calibri" panose="020F0502020204030204"/>
                <a:ea typeface="+mn-ea"/>
                <a:cs typeface="+mn-cs"/>
              </a:rPr>
              <a:t>2</a:t>
            </a: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O</a:t>
            </a:r>
            <a:r>
              <a:rPr kumimoji="0" lang="en-US" sz="1350" b="0" i="0" u="none" strike="noStrike" kern="1200" cap="none" spc="0" normalizeH="0" baseline="-25000" noProof="0" dirty="0">
                <a:ln>
                  <a:noFill/>
                </a:ln>
                <a:solidFill>
                  <a:prstClr val="black"/>
                </a:solidFill>
                <a:effectLst/>
                <a:uLnTx/>
                <a:uFillTx/>
                <a:latin typeface="Calibri" panose="020F0502020204030204"/>
                <a:ea typeface="+mn-ea"/>
                <a:cs typeface="+mn-cs"/>
              </a:rPr>
              <a:t>(g)</a:t>
            </a: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 CO</a:t>
            </a:r>
            <a:r>
              <a:rPr kumimoji="0" lang="en-US" sz="1350" b="0" i="0" u="none" strike="noStrike" kern="1200" cap="none" spc="0" normalizeH="0" baseline="-25000" noProof="0" dirty="0">
                <a:ln>
                  <a:noFill/>
                </a:ln>
                <a:solidFill>
                  <a:prstClr val="black"/>
                </a:solidFill>
                <a:effectLst/>
                <a:uLnTx/>
                <a:uFillTx/>
                <a:latin typeface="Calibri" panose="020F0502020204030204"/>
                <a:ea typeface="+mn-ea"/>
                <a:cs typeface="+mn-cs"/>
              </a:rPr>
              <a:t>2(g)</a:t>
            </a:r>
          </a:p>
        </p:txBody>
      </p:sp>
      <p:sp>
        <p:nvSpPr>
          <p:cNvPr id="10" name="TextBox 9">
            <a:extLst>
              <a:ext uri="{FF2B5EF4-FFF2-40B4-BE49-F238E27FC236}">
                <a16:creationId xmlns:a16="http://schemas.microsoft.com/office/drawing/2014/main" id="{0FF0E495-A92E-6F09-B9B6-E489094F0F44}"/>
              </a:ext>
            </a:extLst>
          </p:cNvPr>
          <p:cNvSpPr txBox="1"/>
          <p:nvPr/>
        </p:nvSpPr>
        <p:spPr>
          <a:xfrm>
            <a:off x="1984781" y="1122564"/>
            <a:ext cx="807272" cy="30008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C</a:t>
            </a:r>
            <a:r>
              <a:rPr kumimoji="0" lang="en-US" sz="1350" b="0" i="0" u="none" strike="noStrike" kern="1200" cap="none" spc="0" normalizeH="0" baseline="-25000" noProof="0" dirty="0">
                <a:ln>
                  <a:noFill/>
                </a:ln>
                <a:solidFill>
                  <a:prstClr val="black"/>
                </a:solidFill>
                <a:effectLst/>
                <a:uLnTx/>
                <a:uFillTx/>
                <a:latin typeface="Calibri" panose="020F0502020204030204"/>
                <a:ea typeface="+mn-ea"/>
                <a:cs typeface="+mn-cs"/>
              </a:rPr>
              <a:t>(s)</a:t>
            </a: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 CO</a:t>
            </a:r>
            <a:r>
              <a:rPr kumimoji="0" lang="en-US" sz="1350" b="0" i="0" u="none" strike="noStrike" kern="1200" cap="none" spc="0" normalizeH="0" baseline="-25000" noProof="0" dirty="0">
                <a:ln>
                  <a:noFill/>
                </a:ln>
                <a:solidFill>
                  <a:prstClr val="black"/>
                </a:solidFill>
                <a:effectLst/>
                <a:uLnTx/>
                <a:uFillTx/>
                <a:latin typeface="Calibri" panose="020F0502020204030204"/>
                <a:ea typeface="+mn-ea"/>
                <a:cs typeface="+mn-cs"/>
              </a:rPr>
              <a:t>(g)</a:t>
            </a:r>
          </a:p>
        </p:txBody>
      </p:sp>
      <p:sp>
        <p:nvSpPr>
          <p:cNvPr id="11" name="TextBox 10">
            <a:extLst>
              <a:ext uri="{FF2B5EF4-FFF2-40B4-BE49-F238E27FC236}">
                <a16:creationId xmlns:a16="http://schemas.microsoft.com/office/drawing/2014/main" id="{913E5C4C-1EAF-A178-A76B-A0AA22469528}"/>
              </a:ext>
            </a:extLst>
          </p:cNvPr>
          <p:cNvSpPr txBox="1"/>
          <p:nvPr/>
        </p:nvSpPr>
        <p:spPr>
          <a:xfrm>
            <a:off x="4157522" y="1122564"/>
            <a:ext cx="483402" cy="30008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O</a:t>
            </a:r>
            <a:r>
              <a:rPr kumimoji="0" lang="en-US" sz="1350" b="0" i="0" u="none" strike="noStrike" kern="1200" cap="none" spc="0" normalizeH="0" baseline="-25000" noProof="0" dirty="0">
                <a:ln>
                  <a:noFill/>
                </a:ln>
                <a:solidFill>
                  <a:prstClr val="black"/>
                </a:solidFill>
                <a:effectLst/>
                <a:uLnTx/>
                <a:uFillTx/>
                <a:latin typeface="Calibri" panose="020F0502020204030204"/>
                <a:ea typeface="+mn-ea"/>
                <a:cs typeface="+mn-cs"/>
              </a:rPr>
              <a:t>2(g)</a:t>
            </a:r>
          </a:p>
        </p:txBody>
      </p:sp>
      <p:cxnSp>
        <p:nvCxnSpPr>
          <p:cNvPr id="13" name="Straight Arrow Connector 12">
            <a:extLst>
              <a:ext uri="{FF2B5EF4-FFF2-40B4-BE49-F238E27FC236}">
                <a16:creationId xmlns:a16="http://schemas.microsoft.com/office/drawing/2014/main" id="{59054B6F-3833-B034-B54F-C3C01A3BC8EA}"/>
              </a:ext>
            </a:extLst>
          </p:cNvPr>
          <p:cNvCxnSpPr>
            <a:cxnSpLocks/>
            <a:stCxn id="10" idx="3"/>
            <a:endCxn id="9" idx="1"/>
          </p:cNvCxnSpPr>
          <p:nvPr/>
        </p:nvCxnSpPr>
        <p:spPr>
          <a:xfrm>
            <a:off x="2792053" y="1272605"/>
            <a:ext cx="280554" cy="234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3B63E9B0-85BC-99EF-F38C-76EB06F5828D}"/>
              </a:ext>
            </a:extLst>
          </p:cNvPr>
          <p:cNvCxnSpPr>
            <a:cxnSpLocks/>
          </p:cNvCxnSpPr>
          <p:nvPr/>
        </p:nvCxnSpPr>
        <p:spPr>
          <a:xfrm>
            <a:off x="3951962" y="1261064"/>
            <a:ext cx="235343"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EDBC3824-B2CA-1679-C315-A130B329FAA9}"/>
              </a:ext>
            </a:extLst>
          </p:cNvPr>
          <p:cNvSpPr txBox="1"/>
          <p:nvPr/>
        </p:nvSpPr>
        <p:spPr>
          <a:xfrm>
            <a:off x="683568" y="124215"/>
            <a:ext cx="8140370" cy="707886"/>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40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Primary and Secondary Explosives</a:t>
            </a:r>
          </a:p>
        </p:txBody>
      </p:sp>
    </p:spTree>
    <p:extLst>
      <p:ext uri="{BB962C8B-B14F-4D97-AF65-F5344CB8AC3E}">
        <p14:creationId xmlns:p14="http://schemas.microsoft.com/office/powerpoint/2010/main" val="18617075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F04944B-BF07-6D7D-AE0A-39CFEC5FFED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34019" t="4429" r="34967" b="43885"/>
          <a:stretch/>
        </p:blipFill>
        <p:spPr bwMode="auto">
          <a:xfrm>
            <a:off x="893464" y="674285"/>
            <a:ext cx="7135926" cy="5347003"/>
          </a:xfrm>
          <a:prstGeom prst="rect">
            <a:avLst/>
          </a:prstGeom>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F13A21F3-1365-1339-2647-7F1E5FFE20C9}"/>
              </a:ext>
            </a:extLst>
          </p:cNvPr>
          <p:cNvSpPr txBox="1"/>
          <p:nvPr/>
        </p:nvSpPr>
        <p:spPr>
          <a:xfrm>
            <a:off x="5662841" y="2736430"/>
            <a:ext cx="405880" cy="30008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NG</a:t>
            </a:r>
          </a:p>
        </p:txBody>
      </p:sp>
      <p:sp>
        <p:nvSpPr>
          <p:cNvPr id="8" name="TextBox 7">
            <a:extLst>
              <a:ext uri="{FF2B5EF4-FFF2-40B4-BE49-F238E27FC236}">
                <a16:creationId xmlns:a16="http://schemas.microsoft.com/office/drawing/2014/main" id="{250A5AAD-E34C-60CC-8006-2E324791AE61}"/>
              </a:ext>
            </a:extLst>
          </p:cNvPr>
          <p:cNvSpPr txBox="1"/>
          <p:nvPr/>
        </p:nvSpPr>
        <p:spPr>
          <a:xfrm>
            <a:off x="2555776" y="3933056"/>
            <a:ext cx="974947" cy="715581"/>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NC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(14.14%)</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Single Base</a:t>
            </a:r>
          </a:p>
        </p:txBody>
      </p:sp>
      <p:sp>
        <p:nvSpPr>
          <p:cNvPr id="2" name="TextBox 1">
            <a:extLst>
              <a:ext uri="{FF2B5EF4-FFF2-40B4-BE49-F238E27FC236}">
                <a16:creationId xmlns:a16="http://schemas.microsoft.com/office/drawing/2014/main" id="{4202D4FA-EE65-A8E5-BCBA-FF22663ABD21}"/>
              </a:ext>
            </a:extLst>
          </p:cNvPr>
          <p:cNvSpPr txBox="1"/>
          <p:nvPr/>
        </p:nvSpPr>
        <p:spPr>
          <a:xfrm>
            <a:off x="3671661" y="2681553"/>
            <a:ext cx="1061508" cy="507831"/>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NC/NG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Double Base</a:t>
            </a:r>
          </a:p>
        </p:txBody>
      </p:sp>
      <p:sp>
        <p:nvSpPr>
          <p:cNvPr id="14" name="TextBox 13">
            <a:extLst>
              <a:ext uri="{FF2B5EF4-FFF2-40B4-BE49-F238E27FC236}">
                <a16:creationId xmlns:a16="http://schemas.microsoft.com/office/drawing/2014/main" id="{B7BB2F28-C634-DEC4-9AD3-B1FA9E5DEC97}"/>
              </a:ext>
            </a:extLst>
          </p:cNvPr>
          <p:cNvSpPr txBox="1"/>
          <p:nvPr/>
        </p:nvSpPr>
        <p:spPr>
          <a:xfrm>
            <a:off x="3724761" y="6370551"/>
            <a:ext cx="1877437" cy="36933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Oxygen Balance</a:t>
            </a:r>
          </a:p>
        </p:txBody>
      </p:sp>
      <p:sp>
        <p:nvSpPr>
          <p:cNvPr id="15" name="TextBox 14">
            <a:extLst>
              <a:ext uri="{FF2B5EF4-FFF2-40B4-BE49-F238E27FC236}">
                <a16:creationId xmlns:a16="http://schemas.microsoft.com/office/drawing/2014/main" id="{7938D807-799B-F145-1414-20CDF99BA751}"/>
              </a:ext>
            </a:extLst>
          </p:cNvPr>
          <p:cNvSpPr txBox="1"/>
          <p:nvPr/>
        </p:nvSpPr>
        <p:spPr>
          <a:xfrm rot="16200000">
            <a:off x="-372815" y="3368651"/>
            <a:ext cx="1762021" cy="36933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Force Constant</a:t>
            </a:r>
          </a:p>
        </p:txBody>
      </p:sp>
      <p:sp>
        <p:nvSpPr>
          <p:cNvPr id="17" name="TextBox 16">
            <a:extLst>
              <a:ext uri="{FF2B5EF4-FFF2-40B4-BE49-F238E27FC236}">
                <a16:creationId xmlns:a16="http://schemas.microsoft.com/office/drawing/2014/main" id="{926ED083-12CB-60AC-837B-4318D6656AAB}"/>
              </a:ext>
            </a:extLst>
          </p:cNvPr>
          <p:cNvSpPr txBox="1"/>
          <p:nvPr/>
        </p:nvSpPr>
        <p:spPr>
          <a:xfrm>
            <a:off x="2339752" y="5949280"/>
            <a:ext cx="518091" cy="36933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-30</a:t>
            </a:r>
          </a:p>
        </p:txBody>
      </p:sp>
      <p:sp>
        <p:nvSpPr>
          <p:cNvPr id="18" name="TextBox 17">
            <a:extLst>
              <a:ext uri="{FF2B5EF4-FFF2-40B4-BE49-F238E27FC236}">
                <a16:creationId xmlns:a16="http://schemas.microsoft.com/office/drawing/2014/main" id="{EFE72A7A-2190-2BEC-7E8C-FAFFDC18A3AA}"/>
              </a:ext>
            </a:extLst>
          </p:cNvPr>
          <p:cNvSpPr txBox="1"/>
          <p:nvPr/>
        </p:nvSpPr>
        <p:spPr>
          <a:xfrm>
            <a:off x="2999303" y="5949280"/>
            <a:ext cx="518091" cy="36933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-24</a:t>
            </a:r>
          </a:p>
        </p:txBody>
      </p:sp>
      <p:sp>
        <p:nvSpPr>
          <p:cNvPr id="19" name="TextBox 18">
            <a:extLst>
              <a:ext uri="{FF2B5EF4-FFF2-40B4-BE49-F238E27FC236}">
                <a16:creationId xmlns:a16="http://schemas.microsoft.com/office/drawing/2014/main" id="{3C4030E3-D402-F6FC-7376-07C29632F5D5}"/>
              </a:ext>
            </a:extLst>
          </p:cNvPr>
          <p:cNvSpPr txBox="1"/>
          <p:nvPr/>
        </p:nvSpPr>
        <p:spPr>
          <a:xfrm>
            <a:off x="5403795" y="5929354"/>
            <a:ext cx="639919" cy="36933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+3.5</a:t>
            </a:r>
          </a:p>
        </p:txBody>
      </p:sp>
      <p:sp>
        <p:nvSpPr>
          <p:cNvPr id="20" name="TextBox 19">
            <a:extLst>
              <a:ext uri="{FF2B5EF4-FFF2-40B4-BE49-F238E27FC236}">
                <a16:creationId xmlns:a16="http://schemas.microsoft.com/office/drawing/2014/main" id="{4A280CC2-7EDC-9402-0C0D-B4B70F1335EB}"/>
              </a:ext>
            </a:extLst>
          </p:cNvPr>
          <p:cNvSpPr txBox="1"/>
          <p:nvPr/>
        </p:nvSpPr>
        <p:spPr>
          <a:xfrm>
            <a:off x="5027594" y="5929354"/>
            <a:ext cx="312906" cy="36933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a:t>
            </a:r>
          </a:p>
        </p:txBody>
      </p:sp>
      <p:sp>
        <p:nvSpPr>
          <p:cNvPr id="21" name="TextBox 20">
            <a:extLst>
              <a:ext uri="{FF2B5EF4-FFF2-40B4-BE49-F238E27FC236}">
                <a16:creationId xmlns:a16="http://schemas.microsoft.com/office/drawing/2014/main" id="{57F41AEB-F057-B6A4-08D6-990CB775AF2B}"/>
              </a:ext>
            </a:extLst>
          </p:cNvPr>
          <p:cNvSpPr txBox="1"/>
          <p:nvPr/>
        </p:nvSpPr>
        <p:spPr>
          <a:xfrm>
            <a:off x="1835696" y="4509120"/>
            <a:ext cx="872355" cy="507831"/>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NQ</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(54.4% N)</a:t>
            </a:r>
          </a:p>
        </p:txBody>
      </p:sp>
      <p:sp>
        <p:nvSpPr>
          <p:cNvPr id="22" name="TextBox 21">
            <a:extLst>
              <a:ext uri="{FF2B5EF4-FFF2-40B4-BE49-F238E27FC236}">
                <a16:creationId xmlns:a16="http://schemas.microsoft.com/office/drawing/2014/main" id="{0AD9AD53-D92B-56AF-556D-A7035346DD81}"/>
              </a:ext>
            </a:extLst>
          </p:cNvPr>
          <p:cNvSpPr txBox="1"/>
          <p:nvPr/>
        </p:nvSpPr>
        <p:spPr>
          <a:xfrm>
            <a:off x="3138844" y="3261249"/>
            <a:ext cx="1001108" cy="507831"/>
          </a:xfrm>
          <a:prstGeom prst="rect">
            <a:avLst/>
          </a:prstGeom>
          <a:noFill/>
        </p:spPr>
        <p:txBody>
          <a:bodyPr wrap="non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NC/NG/NQ</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mn-cs"/>
              </a:rPr>
              <a:t>(Triple Base</a:t>
            </a:r>
          </a:p>
        </p:txBody>
      </p:sp>
      <p:sp>
        <p:nvSpPr>
          <p:cNvPr id="23" name="TextBox 22">
            <a:extLst>
              <a:ext uri="{FF2B5EF4-FFF2-40B4-BE49-F238E27FC236}">
                <a16:creationId xmlns:a16="http://schemas.microsoft.com/office/drawing/2014/main" id="{7E1B397F-EE3E-0FD2-7315-BD0FAA6656B6}"/>
              </a:ext>
            </a:extLst>
          </p:cNvPr>
          <p:cNvSpPr txBox="1"/>
          <p:nvPr/>
        </p:nvSpPr>
        <p:spPr>
          <a:xfrm>
            <a:off x="3085890" y="142093"/>
            <a:ext cx="2751074" cy="707886"/>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40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Propellants</a:t>
            </a:r>
          </a:p>
        </p:txBody>
      </p:sp>
      <p:sp>
        <p:nvSpPr>
          <p:cNvPr id="24" name="TextBox 23">
            <a:extLst>
              <a:ext uri="{FF2B5EF4-FFF2-40B4-BE49-F238E27FC236}">
                <a16:creationId xmlns:a16="http://schemas.microsoft.com/office/drawing/2014/main" id="{36C83507-03FD-0667-FD47-70FE222CEE7F}"/>
              </a:ext>
            </a:extLst>
          </p:cNvPr>
          <p:cNvSpPr txBox="1"/>
          <p:nvPr/>
        </p:nvSpPr>
        <p:spPr>
          <a:xfrm>
            <a:off x="6516216" y="1052736"/>
            <a:ext cx="2281394" cy="92333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NC = </a:t>
            </a:r>
            <a:r>
              <a:rPr kumimoji="0" lang="en-US" sz="1800" b="0" i="0" u="none" strike="noStrike" kern="1200" cap="none" spc="0" normalizeH="0" baseline="0" noProof="0" dirty="0" err="1">
                <a:ln>
                  <a:noFill/>
                </a:ln>
                <a:solidFill>
                  <a:srgbClr val="44546A"/>
                </a:solidFill>
                <a:effectLst/>
                <a:uLnTx/>
                <a:uFillTx/>
                <a:latin typeface="Arial" panose="020B0604020202020204" pitchFamily="34" charset="0"/>
                <a:ea typeface="+mn-ea"/>
                <a:cs typeface="+mn-cs"/>
              </a:rPr>
              <a:t>Nitrocullulose</a:t>
            </a:r>
            <a:endParaRPr kumimoji="0" lang="en-US" sz="18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NG = Nitroglycerine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NQ = Nitroguanidine</a:t>
            </a:r>
          </a:p>
        </p:txBody>
      </p:sp>
      <p:pic>
        <p:nvPicPr>
          <p:cNvPr id="26" name="Picture 25" descr="Diagram&#10;&#10;Description automatically generated">
            <a:extLst>
              <a:ext uri="{FF2B5EF4-FFF2-40B4-BE49-F238E27FC236}">
                <a16:creationId xmlns:a16="http://schemas.microsoft.com/office/drawing/2014/main" id="{BCD2BC54-C3AD-26C6-8081-AF761CEBC43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23763" y="1023678"/>
            <a:ext cx="2216150" cy="1835150"/>
          </a:xfrm>
          <a:prstGeom prst="rect">
            <a:avLst/>
          </a:prstGeom>
        </p:spPr>
      </p:pic>
      <p:pic>
        <p:nvPicPr>
          <p:cNvPr id="28" name="Picture 27" descr="Diagram&#10;&#10;Description automatically generated">
            <a:extLst>
              <a:ext uri="{FF2B5EF4-FFF2-40B4-BE49-F238E27FC236}">
                <a16:creationId xmlns:a16="http://schemas.microsoft.com/office/drawing/2014/main" id="{02168403-B293-4D2F-7F3A-5307841BF60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18110" y="2354517"/>
            <a:ext cx="2627785" cy="1527050"/>
          </a:xfrm>
          <a:prstGeom prst="rect">
            <a:avLst/>
          </a:prstGeom>
        </p:spPr>
      </p:pic>
      <p:pic>
        <p:nvPicPr>
          <p:cNvPr id="30" name="Picture 29" descr="Diagram, schematic&#10;&#10;Description automatically generated">
            <a:extLst>
              <a:ext uri="{FF2B5EF4-FFF2-40B4-BE49-F238E27FC236}">
                <a16:creationId xmlns:a16="http://schemas.microsoft.com/office/drawing/2014/main" id="{8784D0B5-DE21-87AA-2725-3F3CD68F14B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17658" y="4350582"/>
            <a:ext cx="2102813" cy="1638238"/>
          </a:xfrm>
          <a:prstGeom prst="rect">
            <a:avLst/>
          </a:prstGeom>
        </p:spPr>
      </p:pic>
      <p:sp>
        <p:nvSpPr>
          <p:cNvPr id="31" name="TextBox 30">
            <a:extLst>
              <a:ext uri="{FF2B5EF4-FFF2-40B4-BE49-F238E27FC236}">
                <a16:creationId xmlns:a16="http://schemas.microsoft.com/office/drawing/2014/main" id="{5932AB4E-5E87-8D5B-8D3F-02AF1202C3F8}"/>
              </a:ext>
            </a:extLst>
          </p:cNvPr>
          <p:cNvSpPr txBox="1"/>
          <p:nvPr/>
        </p:nvSpPr>
        <p:spPr>
          <a:xfrm>
            <a:off x="6418110" y="2354517"/>
            <a:ext cx="1595309" cy="369332"/>
          </a:xfrm>
          <a:prstGeom prst="rect">
            <a:avLst/>
          </a:prstGeom>
          <a:solidFill>
            <a:schemeClr val="bg1"/>
          </a:solid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Nitroglycerine</a:t>
            </a:r>
          </a:p>
        </p:txBody>
      </p:sp>
      <p:sp>
        <p:nvSpPr>
          <p:cNvPr id="32" name="TextBox 31">
            <a:extLst>
              <a:ext uri="{FF2B5EF4-FFF2-40B4-BE49-F238E27FC236}">
                <a16:creationId xmlns:a16="http://schemas.microsoft.com/office/drawing/2014/main" id="{C47B19FB-482B-77D0-C944-876B1806D74B}"/>
              </a:ext>
            </a:extLst>
          </p:cNvPr>
          <p:cNvSpPr txBox="1"/>
          <p:nvPr/>
        </p:nvSpPr>
        <p:spPr>
          <a:xfrm>
            <a:off x="6572155" y="4229093"/>
            <a:ext cx="1672253" cy="369332"/>
          </a:xfrm>
          <a:prstGeom prst="rect">
            <a:avLst/>
          </a:prstGeom>
          <a:solidFill>
            <a:schemeClr val="bg1"/>
          </a:solid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Nitroguanidine</a:t>
            </a:r>
          </a:p>
        </p:txBody>
      </p:sp>
      <p:sp>
        <p:nvSpPr>
          <p:cNvPr id="33" name="TextBox 32">
            <a:extLst>
              <a:ext uri="{FF2B5EF4-FFF2-40B4-BE49-F238E27FC236}">
                <a16:creationId xmlns:a16="http://schemas.microsoft.com/office/drawing/2014/main" id="{1CACC058-FB34-418D-3BFA-C1517E05935E}"/>
              </a:ext>
            </a:extLst>
          </p:cNvPr>
          <p:cNvSpPr txBox="1"/>
          <p:nvPr/>
        </p:nvSpPr>
        <p:spPr>
          <a:xfrm>
            <a:off x="943445" y="1017413"/>
            <a:ext cx="1569660" cy="369332"/>
          </a:xfrm>
          <a:prstGeom prst="rect">
            <a:avLst/>
          </a:prstGeom>
          <a:solidFill>
            <a:schemeClr val="bg1"/>
          </a:solid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Nitrocellulose</a:t>
            </a:r>
          </a:p>
        </p:txBody>
      </p:sp>
    </p:spTree>
    <p:extLst>
      <p:ext uri="{BB962C8B-B14F-4D97-AF65-F5344CB8AC3E}">
        <p14:creationId xmlns:p14="http://schemas.microsoft.com/office/powerpoint/2010/main" val="8025841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B9ACA6D4-0DCB-FFAC-55B1-59DEC308D74D}"/>
              </a:ext>
            </a:extLst>
          </p:cNvPr>
          <p:cNvSpPr>
            <a:spLocks noGrp="1"/>
          </p:cNvSpPr>
          <p:nvPr>
            <p:ph type="ctrTitle"/>
          </p:nvPr>
        </p:nvSpPr>
        <p:spPr/>
        <p:txBody>
          <a:bodyPr/>
          <a:lstStyle/>
          <a:p>
            <a:r>
              <a:rPr lang="en-GB" altLang="en-US"/>
              <a:t>Ignition / Detonation Train Design</a:t>
            </a:r>
          </a:p>
        </p:txBody>
      </p:sp>
      <p:sp>
        <p:nvSpPr>
          <p:cNvPr id="9219" name="Subtitle 2">
            <a:extLst>
              <a:ext uri="{FF2B5EF4-FFF2-40B4-BE49-F238E27FC236}">
                <a16:creationId xmlns:a16="http://schemas.microsoft.com/office/drawing/2014/main" id="{9AF4EA68-7A79-7387-0690-052EA1C5260A}"/>
              </a:ext>
            </a:extLst>
          </p:cNvPr>
          <p:cNvSpPr>
            <a:spLocks noGrp="1"/>
          </p:cNvSpPr>
          <p:nvPr>
            <p:ph type="subTitle" idx="1"/>
          </p:nvPr>
        </p:nvSpPr>
        <p:spPr/>
        <p:txBody>
          <a:bodyPr/>
          <a:lstStyle/>
          <a:p>
            <a:endParaRPr lang="en-US" altLang="en-US"/>
          </a:p>
        </p:txBody>
      </p:sp>
    </p:spTree>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73B52-006B-7428-E64E-2F9A6F6FF64E}"/>
              </a:ext>
            </a:extLst>
          </p:cNvPr>
          <p:cNvSpPr>
            <a:spLocks noGrp="1"/>
          </p:cNvSpPr>
          <p:nvPr>
            <p:ph type="ctrTitle"/>
          </p:nvPr>
        </p:nvSpPr>
        <p:spPr>
          <a:xfrm>
            <a:off x="395536" y="404664"/>
            <a:ext cx="8352928" cy="2387600"/>
          </a:xfrm>
        </p:spPr>
        <p:txBody>
          <a:bodyPr/>
          <a:lstStyle/>
          <a:p>
            <a:pPr algn="just"/>
            <a:r>
              <a:rPr lang="en-GB" sz="2000" b="0" dirty="0">
                <a:effectLst/>
                <a:latin typeface="Arial" panose="020B0604020202020204" pitchFamily="34" charset="0"/>
                <a:ea typeface="Times New Roman" panose="02020603050405020304" pitchFamily="18" charset="0"/>
                <a:cs typeface="Arial" panose="020B0604020202020204" pitchFamily="34" charset="0"/>
              </a:rPr>
              <a:t>To fully understand explosive chemistry, it is important first to define deflagrations and detonations and highlight the characteristics that distinguish these two types of combustion waves. Deflagration and detonation are differentiated from usual combustion by their power output, velocities of propagation (some mms</a:t>
            </a:r>
            <a:r>
              <a:rPr lang="en-GB" sz="2000" b="0" baseline="30000" dirty="0">
                <a:effectLst/>
                <a:latin typeface="Arial" panose="020B0604020202020204" pitchFamily="34" charset="0"/>
                <a:ea typeface="Times New Roman" panose="02020603050405020304" pitchFamily="18" charset="0"/>
                <a:cs typeface="Arial" panose="020B0604020202020204" pitchFamily="34" charset="0"/>
              </a:rPr>
              <a:t>-1</a:t>
            </a:r>
            <a:r>
              <a:rPr lang="en-GB" sz="2000" b="0" dirty="0">
                <a:effectLst/>
                <a:latin typeface="Arial" panose="020B0604020202020204" pitchFamily="34" charset="0"/>
                <a:ea typeface="Times New Roman" panose="02020603050405020304" pitchFamily="18" charset="0"/>
                <a:cs typeface="Arial" panose="020B0604020202020204" pitchFamily="34" charset="0"/>
              </a:rPr>
              <a:t> for combustion, several hundred ms</a:t>
            </a:r>
            <a:r>
              <a:rPr lang="en-GB" sz="2000" b="0" baseline="30000" dirty="0">
                <a:effectLst/>
                <a:latin typeface="Arial" panose="020B0604020202020204" pitchFamily="34" charset="0"/>
                <a:ea typeface="Times New Roman" panose="02020603050405020304" pitchFamily="18" charset="0"/>
                <a:cs typeface="Arial" panose="020B0604020202020204" pitchFamily="34" charset="0"/>
              </a:rPr>
              <a:t>-1</a:t>
            </a:r>
            <a:r>
              <a:rPr lang="en-GB" sz="2000" b="0" dirty="0">
                <a:effectLst/>
                <a:latin typeface="Arial" panose="020B0604020202020204" pitchFamily="34" charset="0"/>
                <a:ea typeface="Times New Roman" panose="02020603050405020304" pitchFamily="18" charset="0"/>
                <a:cs typeface="Arial" panose="020B0604020202020204" pitchFamily="34" charset="0"/>
              </a:rPr>
              <a:t> for deflagration and several thousand ms</a:t>
            </a:r>
            <a:r>
              <a:rPr lang="en-GB" sz="2000" b="0" baseline="30000" dirty="0">
                <a:effectLst/>
                <a:latin typeface="Arial" panose="020B0604020202020204" pitchFamily="34" charset="0"/>
                <a:ea typeface="Times New Roman" panose="02020603050405020304" pitchFamily="18" charset="0"/>
                <a:cs typeface="Arial" panose="020B0604020202020204" pitchFamily="34" charset="0"/>
              </a:rPr>
              <a:t>-1</a:t>
            </a:r>
            <a:r>
              <a:rPr lang="en-GB" sz="2000" b="0" dirty="0">
                <a:effectLst/>
                <a:latin typeface="Arial" panose="020B0604020202020204" pitchFamily="34" charset="0"/>
                <a:ea typeface="Times New Roman" panose="02020603050405020304" pitchFamily="18" charset="0"/>
                <a:cs typeface="Arial" panose="020B0604020202020204" pitchFamily="34" charset="0"/>
              </a:rPr>
              <a:t> for detonation), and the source of oxygen that they use. </a:t>
            </a:r>
            <a:endParaRPr lang="en-US" sz="4800" b="0"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C160490E-6468-8B30-86CC-6A4C334976FD}"/>
              </a:ext>
            </a:extLst>
          </p:cNvPr>
          <p:cNvGraphicFramePr>
            <a:graphicFrameLocks noGrp="1"/>
          </p:cNvGraphicFramePr>
          <p:nvPr/>
        </p:nvGraphicFramePr>
        <p:xfrm>
          <a:off x="215517" y="3068960"/>
          <a:ext cx="8712966" cy="3281990"/>
        </p:xfrm>
        <a:graphic>
          <a:graphicData uri="http://schemas.openxmlformats.org/drawingml/2006/table">
            <a:tbl>
              <a:tblPr firstRow="1" firstCol="1" bandRow="1">
                <a:tableStyleId>{5C22544A-7EE6-4342-B048-85BDC9FD1C3A}</a:tableStyleId>
              </a:tblPr>
              <a:tblGrid>
                <a:gridCol w="1700522">
                  <a:extLst>
                    <a:ext uri="{9D8B030D-6E8A-4147-A177-3AD203B41FA5}">
                      <a16:colId xmlns:a16="http://schemas.microsoft.com/office/drawing/2014/main" val="2300306140"/>
                    </a:ext>
                  </a:extLst>
                </a:gridCol>
                <a:gridCol w="2054061">
                  <a:extLst>
                    <a:ext uri="{9D8B030D-6E8A-4147-A177-3AD203B41FA5}">
                      <a16:colId xmlns:a16="http://schemas.microsoft.com/office/drawing/2014/main" val="1781622271"/>
                    </a:ext>
                  </a:extLst>
                </a:gridCol>
                <a:gridCol w="1555571">
                  <a:extLst>
                    <a:ext uri="{9D8B030D-6E8A-4147-A177-3AD203B41FA5}">
                      <a16:colId xmlns:a16="http://schemas.microsoft.com/office/drawing/2014/main" val="3301969183"/>
                    </a:ext>
                  </a:extLst>
                </a:gridCol>
                <a:gridCol w="1701406">
                  <a:extLst>
                    <a:ext uri="{9D8B030D-6E8A-4147-A177-3AD203B41FA5}">
                      <a16:colId xmlns:a16="http://schemas.microsoft.com/office/drawing/2014/main" val="1214261127"/>
                    </a:ext>
                  </a:extLst>
                </a:gridCol>
                <a:gridCol w="1701406">
                  <a:extLst>
                    <a:ext uri="{9D8B030D-6E8A-4147-A177-3AD203B41FA5}">
                      <a16:colId xmlns:a16="http://schemas.microsoft.com/office/drawing/2014/main" val="82123068"/>
                    </a:ext>
                  </a:extLst>
                </a:gridCol>
              </a:tblGrid>
              <a:tr h="643932">
                <a:tc>
                  <a:txBody>
                    <a:bodyPr/>
                    <a:lstStyle/>
                    <a:p>
                      <a:pPr>
                        <a:spcAft>
                          <a:spcPts val="600"/>
                        </a:spcAft>
                      </a:pPr>
                      <a:r>
                        <a:rPr lang="en-GB" sz="2000">
                          <a:effectLst/>
                        </a:rPr>
                        <a:t>Reaction Type</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Reaction rate</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Power Output</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dirty="0">
                          <a:effectLst/>
                        </a:rPr>
                        <a:t>Oxygen Source</a:t>
                      </a:r>
                      <a:endParaRPr lang="en-GB" sz="2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Example</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657206193"/>
                  </a:ext>
                </a:extLst>
              </a:tr>
              <a:tr h="643932">
                <a:tc>
                  <a:txBody>
                    <a:bodyPr/>
                    <a:lstStyle/>
                    <a:p>
                      <a:pPr>
                        <a:spcAft>
                          <a:spcPts val="600"/>
                        </a:spcAft>
                      </a:pPr>
                      <a:r>
                        <a:rPr lang="en-GB" sz="2000">
                          <a:effectLst/>
                        </a:rPr>
                        <a:t>Combustion</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Slow (mms</a:t>
                      </a:r>
                      <a:r>
                        <a:rPr lang="en-GB" sz="2000" baseline="30000">
                          <a:effectLst/>
                        </a:rPr>
                        <a:t>-1</a:t>
                      </a:r>
                      <a:r>
                        <a:rPr lang="en-GB" sz="2000">
                          <a:effectLst/>
                        </a:rPr>
                        <a:t>)</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dirty="0">
                          <a:effectLst/>
                        </a:rPr>
                        <a:t>100 Wcm</a:t>
                      </a:r>
                      <a:r>
                        <a:rPr lang="en-GB" sz="2000" baseline="30000" dirty="0">
                          <a:effectLst/>
                        </a:rPr>
                        <a:t>-3</a:t>
                      </a:r>
                      <a:endParaRPr lang="en-GB" sz="2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Atmosphere</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Burning Wood</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903951471"/>
                  </a:ext>
                </a:extLst>
              </a:tr>
              <a:tr h="997063">
                <a:tc>
                  <a:txBody>
                    <a:bodyPr/>
                    <a:lstStyle/>
                    <a:p>
                      <a:pPr>
                        <a:spcAft>
                          <a:spcPts val="600"/>
                        </a:spcAft>
                      </a:pPr>
                      <a:r>
                        <a:rPr lang="en-GB" sz="2000">
                          <a:effectLst/>
                        </a:rPr>
                        <a:t>Deflagration</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Subsonic (+100ms</a:t>
                      </a:r>
                      <a:r>
                        <a:rPr lang="en-GB" sz="2000" baseline="30000">
                          <a:effectLst/>
                        </a:rPr>
                        <a:t>-1</a:t>
                      </a:r>
                      <a:r>
                        <a:rPr lang="en-GB" sz="2000">
                          <a:effectLst/>
                        </a:rPr>
                        <a:t>)</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dirty="0">
                          <a:effectLst/>
                        </a:rPr>
                        <a:t>100 Wcm</a:t>
                      </a:r>
                      <a:r>
                        <a:rPr lang="en-GB" sz="2000" baseline="30000" dirty="0">
                          <a:effectLst/>
                        </a:rPr>
                        <a:t>-3</a:t>
                      </a:r>
                      <a:endParaRPr lang="en-GB" sz="2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Within compound</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Confined black powder</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777896396"/>
                  </a:ext>
                </a:extLst>
              </a:tr>
              <a:tr h="997063">
                <a:tc>
                  <a:txBody>
                    <a:bodyPr/>
                    <a:lstStyle/>
                    <a:p>
                      <a:pPr>
                        <a:spcAft>
                          <a:spcPts val="600"/>
                        </a:spcAft>
                      </a:pPr>
                      <a:r>
                        <a:rPr lang="en-GB" sz="2000">
                          <a:effectLst/>
                        </a:rPr>
                        <a:t>Detonation</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dirty="0">
                          <a:effectLst/>
                        </a:rPr>
                        <a:t>Supersonic (+330ms</a:t>
                      </a:r>
                      <a:r>
                        <a:rPr lang="en-GB" sz="2000" baseline="30000" dirty="0">
                          <a:effectLst/>
                        </a:rPr>
                        <a:t>-1</a:t>
                      </a:r>
                      <a:r>
                        <a:rPr lang="en-GB" sz="2000" dirty="0">
                          <a:effectLst/>
                        </a:rPr>
                        <a:t>)</a:t>
                      </a:r>
                      <a:endParaRPr lang="en-GB" sz="2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dirty="0">
                          <a:effectLst/>
                        </a:rPr>
                        <a:t>1000 Wcm</a:t>
                      </a:r>
                      <a:r>
                        <a:rPr lang="en-GB" sz="2000" baseline="30000" dirty="0">
                          <a:effectLst/>
                        </a:rPr>
                        <a:t>-3</a:t>
                      </a:r>
                      <a:endParaRPr lang="en-GB" sz="2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a:effectLst/>
                        </a:rPr>
                        <a:t>Within compound</a:t>
                      </a:r>
                      <a:endParaRPr lang="en-GB" sz="2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a:spcAft>
                          <a:spcPts val="600"/>
                        </a:spcAft>
                      </a:pPr>
                      <a:r>
                        <a:rPr lang="en-GB" sz="2000" dirty="0">
                          <a:effectLst/>
                        </a:rPr>
                        <a:t>TNT</a:t>
                      </a:r>
                      <a:endParaRPr lang="en-GB" sz="2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122894014"/>
                  </a:ext>
                </a:extLst>
              </a:tr>
            </a:tbl>
          </a:graphicData>
        </a:graphic>
      </p:graphicFrame>
    </p:spTree>
    <p:extLst>
      <p:ext uri="{BB962C8B-B14F-4D97-AF65-F5344CB8AC3E}">
        <p14:creationId xmlns:p14="http://schemas.microsoft.com/office/powerpoint/2010/main" val="28905209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3">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2" name="Title 1">
            <a:extLst>
              <a:ext uri="{FF2B5EF4-FFF2-40B4-BE49-F238E27FC236}">
                <a16:creationId xmlns:a16="http://schemas.microsoft.com/office/drawing/2014/main" id="{C0C494BF-C4E5-6227-9B9D-CDE2609F2DC8}"/>
              </a:ext>
            </a:extLst>
          </p:cNvPr>
          <p:cNvSpPr>
            <a:spLocks noGrp="1"/>
          </p:cNvSpPr>
          <p:nvPr>
            <p:ph type="title"/>
          </p:nvPr>
        </p:nvSpPr>
        <p:spPr>
          <a:xfrm>
            <a:off x="473202" y="639520"/>
            <a:ext cx="2571750" cy="1719072"/>
          </a:xfrm>
        </p:spPr>
        <p:txBody>
          <a:bodyPr anchor="b">
            <a:normAutofit/>
          </a:bodyPr>
          <a:lstStyle/>
          <a:p>
            <a:pPr>
              <a:lnSpc>
                <a:spcPct val="90000"/>
              </a:lnSpc>
            </a:pPr>
            <a:r>
              <a:rPr lang="en-US" sz="2900"/>
              <a:t>What is deflagration</a:t>
            </a:r>
          </a:p>
        </p:txBody>
      </p:sp>
      <p:sp>
        <p:nvSpPr>
          <p:cNvPr id="12"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573756"/>
            <a:ext cx="2441321" cy="18288"/>
          </a:xfrm>
          <a:custGeom>
            <a:avLst/>
            <a:gdLst>
              <a:gd name="connsiteX0" fmla="*/ 0 w 2441321"/>
              <a:gd name="connsiteY0" fmla="*/ 0 h 18288"/>
              <a:gd name="connsiteX1" fmla="*/ 585917 w 2441321"/>
              <a:gd name="connsiteY1" fmla="*/ 0 h 18288"/>
              <a:gd name="connsiteX2" fmla="*/ 1196247 w 2441321"/>
              <a:gd name="connsiteY2" fmla="*/ 0 h 18288"/>
              <a:gd name="connsiteX3" fmla="*/ 1806578 w 2441321"/>
              <a:gd name="connsiteY3" fmla="*/ 0 h 18288"/>
              <a:gd name="connsiteX4" fmla="*/ 2441321 w 2441321"/>
              <a:gd name="connsiteY4" fmla="*/ 0 h 18288"/>
              <a:gd name="connsiteX5" fmla="*/ 2441321 w 2441321"/>
              <a:gd name="connsiteY5" fmla="*/ 18288 h 18288"/>
              <a:gd name="connsiteX6" fmla="*/ 1830991 w 2441321"/>
              <a:gd name="connsiteY6" fmla="*/ 18288 h 18288"/>
              <a:gd name="connsiteX7" fmla="*/ 1269487 w 2441321"/>
              <a:gd name="connsiteY7" fmla="*/ 18288 h 18288"/>
              <a:gd name="connsiteX8" fmla="*/ 707983 w 2441321"/>
              <a:gd name="connsiteY8" fmla="*/ 18288 h 18288"/>
              <a:gd name="connsiteX9" fmla="*/ 0 w 2441321"/>
              <a:gd name="connsiteY9" fmla="*/ 18288 h 18288"/>
              <a:gd name="connsiteX10" fmla="*/ 0 w 2441321"/>
              <a:gd name="connsiteY10" fmla="*/ 0 h 18288"/>
              <a:gd name="connsiteX0" fmla="*/ 0 w 2441321"/>
              <a:gd name="connsiteY0" fmla="*/ 0 h 18288"/>
              <a:gd name="connsiteX1" fmla="*/ 585917 w 2441321"/>
              <a:gd name="connsiteY1" fmla="*/ 0 h 18288"/>
              <a:gd name="connsiteX2" fmla="*/ 1123008 w 2441321"/>
              <a:gd name="connsiteY2" fmla="*/ 0 h 18288"/>
              <a:gd name="connsiteX3" fmla="*/ 1782164 w 2441321"/>
              <a:gd name="connsiteY3" fmla="*/ 0 h 18288"/>
              <a:gd name="connsiteX4" fmla="*/ 2441321 w 2441321"/>
              <a:gd name="connsiteY4" fmla="*/ 0 h 18288"/>
              <a:gd name="connsiteX5" fmla="*/ 2441321 w 2441321"/>
              <a:gd name="connsiteY5" fmla="*/ 18288 h 18288"/>
              <a:gd name="connsiteX6" fmla="*/ 1879817 w 2441321"/>
              <a:gd name="connsiteY6" fmla="*/ 18288 h 18288"/>
              <a:gd name="connsiteX7" fmla="*/ 1318313 w 2441321"/>
              <a:gd name="connsiteY7" fmla="*/ 18288 h 18288"/>
              <a:gd name="connsiteX8" fmla="*/ 659157 w 2441321"/>
              <a:gd name="connsiteY8" fmla="*/ 18288 h 18288"/>
              <a:gd name="connsiteX9" fmla="*/ 0 w 2441321"/>
              <a:gd name="connsiteY9" fmla="*/ 18288 h 18288"/>
              <a:gd name="connsiteX10" fmla="*/ 0 w 2441321"/>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1321" h="18288" fill="none" extrusionOk="0">
                <a:moveTo>
                  <a:pt x="0" y="0"/>
                </a:moveTo>
                <a:cubicBezTo>
                  <a:pt x="280302" y="-6619"/>
                  <a:pt x="363201" y="4913"/>
                  <a:pt x="585917" y="0"/>
                </a:cubicBezTo>
                <a:cubicBezTo>
                  <a:pt x="832357" y="-10107"/>
                  <a:pt x="996738" y="-34312"/>
                  <a:pt x="1196247" y="0"/>
                </a:cubicBezTo>
                <a:cubicBezTo>
                  <a:pt x="1357180" y="16623"/>
                  <a:pt x="1575042" y="-11041"/>
                  <a:pt x="1806578" y="0"/>
                </a:cubicBezTo>
                <a:cubicBezTo>
                  <a:pt x="2016334" y="246"/>
                  <a:pt x="2239353" y="-8732"/>
                  <a:pt x="2441321" y="0"/>
                </a:cubicBezTo>
                <a:cubicBezTo>
                  <a:pt x="2441188" y="8366"/>
                  <a:pt x="2440365" y="10017"/>
                  <a:pt x="2441321" y="18288"/>
                </a:cubicBezTo>
                <a:cubicBezTo>
                  <a:pt x="2159375" y="49009"/>
                  <a:pt x="2054495" y="45666"/>
                  <a:pt x="1830991" y="18288"/>
                </a:cubicBezTo>
                <a:cubicBezTo>
                  <a:pt x="1615846" y="7509"/>
                  <a:pt x="1521674" y="-5422"/>
                  <a:pt x="1269487" y="18288"/>
                </a:cubicBezTo>
                <a:cubicBezTo>
                  <a:pt x="1019660" y="53960"/>
                  <a:pt x="886911" y="42351"/>
                  <a:pt x="707983" y="18288"/>
                </a:cubicBezTo>
                <a:cubicBezTo>
                  <a:pt x="523434" y="27321"/>
                  <a:pt x="307885" y="34316"/>
                  <a:pt x="0" y="18288"/>
                </a:cubicBezTo>
                <a:cubicBezTo>
                  <a:pt x="-595" y="11182"/>
                  <a:pt x="-5" y="6307"/>
                  <a:pt x="0" y="0"/>
                </a:cubicBezTo>
                <a:close/>
              </a:path>
              <a:path w="2441321" h="18288" stroke="0" extrusionOk="0">
                <a:moveTo>
                  <a:pt x="0" y="0"/>
                </a:moveTo>
                <a:cubicBezTo>
                  <a:pt x="212126" y="-10265"/>
                  <a:pt x="442910" y="-11728"/>
                  <a:pt x="585917" y="0"/>
                </a:cubicBezTo>
                <a:cubicBezTo>
                  <a:pt x="724579" y="21751"/>
                  <a:pt x="879365" y="-33198"/>
                  <a:pt x="1123008" y="0"/>
                </a:cubicBezTo>
                <a:cubicBezTo>
                  <a:pt x="1377247" y="11220"/>
                  <a:pt x="1597861" y="-34280"/>
                  <a:pt x="1782164" y="0"/>
                </a:cubicBezTo>
                <a:cubicBezTo>
                  <a:pt x="1975975" y="-3055"/>
                  <a:pt x="2116392" y="-15531"/>
                  <a:pt x="2441321" y="0"/>
                </a:cubicBezTo>
                <a:cubicBezTo>
                  <a:pt x="2441666" y="6144"/>
                  <a:pt x="2441358" y="10525"/>
                  <a:pt x="2441321" y="18288"/>
                </a:cubicBezTo>
                <a:cubicBezTo>
                  <a:pt x="2180658" y="18322"/>
                  <a:pt x="2084222" y="5934"/>
                  <a:pt x="1879817" y="18288"/>
                </a:cubicBezTo>
                <a:cubicBezTo>
                  <a:pt x="1668182" y="16222"/>
                  <a:pt x="1551159" y="-6477"/>
                  <a:pt x="1318313" y="18288"/>
                </a:cubicBezTo>
                <a:cubicBezTo>
                  <a:pt x="1059871" y="56395"/>
                  <a:pt x="901959" y="23831"/>
                  <a:pt x="659157" y="18288"/>
                </a:cubicBezTo>
                <a:cubicBezTo>
                  <a:pt x="444692" y="28483"/>
                  <a:pt x="245032" y="39882"/>
                  <a:pt x="0" y="18288"/>
                </a:cubicBezTo>
                <a:cubicBezTo>
                  <a:pt x="-11" y="10485"/>
                  <a:pt x="-221" y="3288"/>
                  <a:pt x="0" y="0"/>
                </a:cubicBezTo>
                <a:close/>
              </a:path>
              <a:path w="2441321" h="18288" fill="none" stroke="0" extrusionOk="0">
                <a:moveTo>
                  <a:pt x="0" y="0"/>
                </a:moveTo>
                <a:cubicBezTo>
                  <a:pt x="265389" y="-22361"/>
                  <a:pt x="344845" y="-65"/>
                  <a:pt x="585917" y="0"/>
                </a:cubicBezTo>
                <a:cubicBezTo>
                  <a:pt x="858472" y="13102"/>
                  <a:pt x="949265" y="-8078"/>
                  <a:pt x="1196247" y="0"/>
                </a:cubicBezTo>
                <a:cubicBezTo>
                  <a:pt x="1379248" y="30707"/>
                  <a:pt x="1585336" y="24963"/>
                  <a:pt x="1806578" y="0"/>
                </a:cubicBezTo>
                <a:cubicBezTo>
                  <a:pt x="1986731" y="-19207"/>
                  <a:pt x="2264933" y="16601"/>
                  <a:pt x="2441321" y="0"/>
                </a:cubicBezTo>
                <a:cubicBezTo>
                  <a:pt x="2441440" y="8687"/>
                  <a:pt x="2440452" y="9944"/>
                  <a:pt x="2441321" y="18288"/>
                </a:cubicBezTo>
                <a:cubicBezTo>
                  <a:pt x="2149099" y="27348"/>
                  <a:pt x="2027305" y="56470"/>
                  <a:pt x="1830991" y="18288"/>
                </a:cubicBezTo>
                <a:cubicBezTo>
                  <a:pt x="1614571" y="-18764"/>
                  <a:pt x="1500998" y="10727"/>
                  <a:pt x="1269487" y="18288"/>
                </a:cubicBezTo>
                <a:cubicBezTo>
                  <a:pt x="1042399" y="37834"/>
                  <a:pt x="927922" y="45822"/>
                  <a:pt x="707983" y="18288"/>
                </a:cubicBezTo>
                <a:cubicBezTo>
                  <a:pt x="502575" y="-5380"/>
                  <a:pt x="350393" y="34499"/>
                  <a:pt x="0" y="18288"/>
                </a:cubicBezTo>
                <a:cubicBezTo>
                  <a:pt x="-394" y="12154"/>
                  <a:pt x="907" y="6688"/>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custGeom>
                    <a:avLst/>
                    <a:gdLst>
                      <a:gd name="connsiteX0" fmla="*/ 0 w 2441321"/>
                      <a:gd name="connsiteY0" fmla="*/ 0 h 18288"/>
                      <a:gd name="connsiteX1" fmla="*/ 585917 w 2441321"/>
                      <a:gd name="connsiteY1" fmla="*/ 0 h 18288"/>
                      <a:gd name="connsiteX2" fmla="*/ 1196247 w 2441321"/>
                      <a:gd name="connsiteY2" fmla="*/ 0 h 18288"/>
                      <a:gd name="connsiteX3" fmla="*/ 1806578 w 2441321"/>
                      <a:gd name="connsiteY3" fmla="*/ 0 h 18288"/>
                      <a:gd name="connsiteX4" fmla="*/ 2441321 w 2441321"/>
                      <a:gd name="connsiteY4" fmla="*/ 0 h 18288"/>
                      <a:gd name="connsiteX5" fmla="*/ 2441321 w 2441321"/>
                      <a:gd name="connsiteY5" fmla="*/ 18288 h 18288"/>
                      <a:gd name="connsiteX6" fmla="*/ 1830991 w 2441321"/>
                      <a:gd name="connsiteY6" fmla="*/ 18288 h 18288"/>
                      <a:gd name="connsiteX7" fmla="*/ 1269487 w 2441321"/>
                      <a:gd name="connsiteY7" fmla="*/ 18288 h 18288"/>
                      <a:gd name="connsiteX8" fmla="*/ 707983 w 2441321"/>
                      <a:gd name="connsiteY8" fmla="*/ 18288 h 18288"/>
                      <a:gd name="connsiteX9" fmla="*/ 0 w 2441321"/>
                      <a:gd name="connsiteY9" fmla="*/ 18288 h 18288"/>
                      <a:gd name="connsiteX10" fmla="*/ 0 w 2441321"/>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3" name="Content Placeholder 2">
            <a:extLst>
              <a:ext uri="{FF2B5EF4-FFF2-40B4-BE49-F238E27FC236}">
                <a16:creationId xmlns:a16="http://schemas.microsoft.com/office/drawing/2014/main" id="{9A3287C1-7294-03DB-5406-A56FF48878F7}"/>
              </a:ext>
            </a:extLst>
          </p:cNvPr>
          <p:cNvSpPr>
            <a:spLocks noGrp="1"/>
          </p:cNvSpPr>
          <p:nvPr>
            <p:ph idx="1"/>
          </p:nvPr>
        </p:nvSpPr>
        <p:spPr>
          <a:xfrm>
            <a:off x="0" y="2807208"/>
            <a:ext cx="3347864" cy="3410712"/>
          </a:xfrm>
        </p:spPr>
        <p:txBody>
          <a:bodyPr anchor="t">
            <a:noAutofit/>
          </a:bodyPr>
          <a:lstStyle/>
          <a:p>
            <a:pPr>
              <a:lnSpc>
                <a:spcPct val="90000"/>
              </a:lnSpc>
            </a:pPr>
            <a:r>
              <a:rPr lang="en-US" sz="2000" dirty="0"/>
              <a:t>Deflagration is a rapid burning where convection plays an important role (the transfer of heat between areas of different temperature). The term is often used to describe the burning of an explosive which has failed to detonate. </a:t>
            </a:r>
          </a:p>
        </p:txBody>
      </p:sp>
      <p:pic>
        <p:nvPicPr>
          <p:cNvPr id="9" name="Picture 8" descr="Diagram&#10;&#10;Description automatically generated">
            <a:extLst>
              <a:ext uri="{FF2B5EF4-FFF2-40B4-BE49-F238E27FC236}">
                <a16:creationId xmlns:a16="http://schemas.microsoft.com/office/drawing/2014/main" id="{77115A29-896F-FC41-2D0D-CF7652E54E7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69325" y="1772816"/>
            <a:ext cx="5177790" cy="2990173"/>
          </a:xfrm>
          <a:prstGeom prst="rect">
            <a:avLst/>
          </a:prstGeom>
        </p:spPr>
      </p:pic>
    </p:spTree>
    <p:extLst>
      <p:ext uri="{BB962C8B-B14F-4D97-AF65-F5344CB8AC3E}">
        <p14:creationId xmlns:p14="http://schemas.microsoft.com/office/powerpoint/2010/main" val="1827688209"/>
      </p:ext>
    </p:extLst>
  </p:cSld>
  <p:clrMapOvr>
    <a:masterClrMapping/>
  </p:clrMapOvr>
  <p:transition>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89C42-5C59-7907-E85A-C409DED71A94}"/>
              </a:ext>
            </a:extLst>
          </p:cNvPr>
          <p:cNvSpPr>
            <a:spLocks noGrp="1"/>
          </p:cNvSpPr>
          <p:nvPr>
            <p:ph type="title"/>
          </p:nvPr>
        </p:nvSpPr>
        <p:spPr>
          <a:xfrm>
            <a:off x="473202" y="639520"/>
            <a:ext cx="2571750" cy="1719072"/>
          </a:xfrm>
        </p:spPr>
        <p:txBody>
          <a:bodyPr anchor="b">
            <a:normAutofit/>
          </a:bodyPr>
          <a:lstStyle/>
          <a:p>
            <a:pPr>
              <a:lnSpc>
                <a:spcPct val="90000"/>
              </a:lnSpc>
            </a:pPr>
            <a:r>
              <a:rPr lang="en-US" sz="3600"/>
              <a:t>What is detonation</a:t>
            </a:r>
          </a:p>
        </p:txBody>
      </p:sp>
      <p:sp>
        <p:nvSpPr>
          <p:cNvPr id="3" name="Content Placeholder 2">
            <a:extLst>
              <a:ext uri="{FF2B5EF4-FFF2-40B4-BE49-F238E27FC236}">
                <a16:creationId xmlns:a16="http://schemas.microsoft.com/office/drawing/2014/main" id="{B0D3AA63-BA6A-1870-A613-36842198A7DB}"/>
              </a:ext>
            </a:extLst>
          </p:cNvPr>
          <p:cNvSpPr>
            <a:spLocks noGrp="1"/>
          </p:cNvSpPr>
          <p:nvPr>
            <p:ph idx="1"/>
          </p:nvPr>
        </p:nvSpPr>
        <p:spPr>
          <a:xfrm>
            <a:off x="473202" y="2807208"/>
            <a:ext cx="2571750" cy="3410712"/>
          </a:xfrm>
        </p:spPr>
        <p:txBody>
          <a:bodyPr anchor="t">
            <a:normAutofit/>
          </a:bodyPr>
          <a:lstStyle/>
          <a:p>
            <a:pPr>
              <a:lnSpc>
                <a:spcPct val="90000"/>
              </a:lnSpc>
            </a:pPr>
            <a:r>
              <a:rPr lang="en-US" sz="1900"/>
              <a:t>A detonation is defined as an extremely fast explosive decomposition, in which an exothermic reaction wave maintains a shock front in the explosive material. </a:t>
            </a:r>
          </a:p>
        </p:txBody>
      </p:sp>
      <p:pic>
        <p:nvPicPr>
          <p:cNvPr id="4" name="Picture 3">
            <a:extLst>
              <a:ext uri="{FF2B5EF4-FFF2-40B4-BE49-F238E27FC236}">
                <a16:creationId xmlns:a16="http://schemas.microsoft.com/office/drawing/2014/main" id="{5D828C2F-B94F-D242-ED7D-4E1E7204570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19310" t="9966" r="32205" b="20082"/>
          <a:stretch/>
        </p:blipFill>
        <p:spPr bwMode="auto">
          <a:xfrm>
            <a:off x="3490722" y="1327457"/>
            <a:ext cx="5177790" cy="4203085"/>
          </a:xfrm>
          <a:prstGeom prst="rect">
            <a:avLst/>
          </a:prstGeom>
          <a:extLst>
            <a:ext uri="{53640926-AAD7-44D8-BBD7-CCE9431645EC}">
              <a14:shadowObscured xmlns:a14="http://schemas.microsoft.com/office/drawing/2010/main"/>
            </a:ext>
          </a:extLst>
        </p:spPr>
      </p:pic>
    </p:spTree>
    <p:extLst>
      <p:ext uri="{BB962C8B-B14F-4D97-AF65-F5344CB8AC3E}">
        <p14:creationId xmlns:p14="http://schemas.microsoft.com/office/powerpoint/2010/main" val="3395549169"/>
      </p:ext>
    </p:extLst>
  </p:cSld>
  <p:clrMapOvr>
    <a:masterClrMapping/>
  </p:clrMapOvr>
  <p:transition>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A282835D-111D-F262-905B-E1B296AF6A28}"/>
              </a:ext>
            </a:extLst>
          </p:cNvPr>
          <p:cNvSpPr>
            <a:spLocks noGrp="1"/>
          </p:cNvSpPr>
          <p:nvPr>
            <p:ph type="title"/>
          </p:nvPr>
        </p:nvSpPr>
        <p:spPr>
          <a:xfrm>
            <a:off x="457200" y="274638"/>
            <a:ext cx="8229600" cy="777875"/>
          </a:xfrm>
        </p:spPr>
        <p:txBody>
          <a:bodyPr/>
          <a:lstStyle/>
          <a:p>
            <a:r>
              <a:rPr lang="en-GB" altLang="en-US" sz="4000"/>
              <a:t>Transition to detonation</a:t>
            </a:r>
          </a:p>
        </p:txBody>
      </p:sp>
      <p:sp>
        <p:nvSpPr>
          <p:cNvPr id="55" name="Text Box 2">
            <a:extLst>
              <a:ext uri="{FF2B5EF4-FFF2-40B4-BE49-F238E27FC236}">
                <a16:creationId xmlns:a16="http://schemas.microsoft.com/office/drawing/2014/main" id="{F3F5D419-0DE5-E692-8548-2BE805013C25}"/>
              </a:ext>
            </a:extLst>
          </p:cNvPr>
          <p:cNvSpPr txBox="1">
            <a:spLocks noChangeArrowheads="1"/>
          </p:cNvSpPr>
          <p:nvPr/>
        </p:nvSpPr>
        <p:spPr bwMode="auto">
          <a:xfrm>
            <a:off x="539750" y="1154113"/>
            <a:ext cx="84963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1800" b="0" i="0" u="none" strike="noStrike" kern="1200" cap="none" spc="0" normalizeH="0" baseline="0" noProof="0" dirty="0">
                <a:ln>
                  <a:noFill/>
                </a:ln>
                <a:solidFill>
                  <a:srgbClr val="FFFFFF"/>
                </a:solidFill>
                <a:effectLst/>
                <a:uLnTx/>
                <a:uFillTx/>
                <a:latin typeface="Arial"/>
                <a:ea typeface="+mn-ea"/>
                <a:cs typeface="Times New Roman" panose="02020603050405020304" pitchFamily="18" charset="0"/>
              </a:rPr>
              <a:t>Explosive in advance of the combustion zone can become compressed by thermal expansion. A pressure wave propagates through the unburned material.</a:t>
            </a:r>
          </a:p>
        </p:txBody>
      </p:sp>
      <p:grpSp>
        <p:nvGrpSpPr>
          <p:cNvPr id="14" name="Group 13">
            <a:extLst>
              <a:ext uri="{FF2B5EF4-FFF2-40B4-BE49-F238E27FC236}">
                <a16:creationId xmlns:a16="http://schemas.microsoft.com/office/drawing/2014/main" id="{3A7F1E40-5AF5-8270-E70A-AE0468DB27C3}"/>
              </a:ext>
            </a:extLst>
          </p:cNvPr>
          <p:cNvGrpSpPr>
            <a:grpSpLocks/>
          </p:cNvGrpSpPr>
          <p:nvPr/>
        </p:nvGrpSpPr>
        <p:grpSpPr bwMode="auto">
          <a:xfrm>
            <a:off x="2124075" y="3625850"/>
            <a:ext cx="5399088" cy="2611438"/>
            <a:chOff x="2123728" y="3914332"/>
            <a:chExt cx="5400000" cy="2611012"/>
          </a:xfrm>
        </p:grpSpPr>
        <p:pic>
          <p:nvPicPr>
            <p:cNvPr id="32776" name="Picture 2">
              <a:extLst>
                <a:ext uri="{FF2B5EF4-FFF2-40B4-BE49-F238E27FC236}">
                  <a16:creationId xmlns:a16="http://schemas.microsoft.com/office/drawing/2014/main" id="{43CC1150-C6C2-BACA-3E96-5FD70F75F72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123728" y="3914332"/>
              <a:ext cx="5400000" cy="1964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7" name="TextBox 3">
              <a:extLst>
                <a:ext uri="{FF2B5EF4-FFF2-40B4-BE49-F238E27FC236}">
                  <a16:creationId xmlns:a16="http://schemas.microsoft.com/office/drawing/2014/main" id="{3DF75095-17A2-DF19-1B20-D15CD7EC6D15}"/>
                </a:ext>
              </a:extLst>
            </p:cNvPr>
            <p:cNvSpPr txBox="1">
              <a:spLocks noChangeArrowheads="1"/>
            </p:cNvSpPr>
            <p:nvPr/>
          </p:nvSpPr>
          <p:spPr bwMode="auto">
            <a:xfrm>
              <a:off x="3062541" y="5879013"/>
              <a:ext cx="100540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Reaction</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zone</a:t>
              </a:r>
            </a:p>
          </p:txBody>
        </p:sp>
        <p:sp>
          <p:nvSpPr>
            <p:cNvPr id="32778" name="TextBox 62">
              <a:extLst>
                <a:ext uri="{FF2B5EF4-FFF2-40B4-BE49-F238E27FC236}">
                  <a16:creationId xmlns:a16="http://schemas.microsoft.com/office/drawing/2014/main" id="{9B28496F-FB90-47AC-E6B2-02CE94FC8268}"/>
                </a:ext>
              </a:extLst>
            </p:cNvPr>
            <p:cNvSpPr txBox="1">
              <a:spLocks noChangeArrowheads="1"/>
            </p:cNvSpPr>
            <p:nvPr/>
          </p:nvSpPr>
          <p:spPr bwMode="auto">
            <a:xfrm>
              <a:off x="4026277" y="5879013"/>
              <a:ext cx="7617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Shock</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zone</a:t>
              </a:r>
            </a:p>
          </p:txBody>
        </p:sp>
        <p:sp>
          <p:nvSpPr>
            <p:cNvPr id="32779" name="TextBox 63">
              <a:extLst>
                <a:ext uri="{FF2B5EF4-FFF2-40B4-BE49-F238E27FC236}">
                  <a16:creationId xmlns:a16="http://schemas.microsoft.com/office/drawing/2014/main" id="{DCC2E7A9-F4CC-D360-24C9-29A7B322DAAB}"/>
                </a:ext>
              </a:extLst>
            </p:cNvPr>
            <p:cNvSpPr txBox="1">
              <a:spLocks noChangeArrowheads="1"/>
            </p:cNvSpPr>
            <p:nvPr/>
          </p:nvSpPr>
          <p:spPr bwMode="auto">
            <a:xfrm>
              <a:off x="5076056" y="5879013"/>
              <a:ext cx="207620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Unreacted explosive</a:t>
              </a:r>
            </a:p>
          </p:txBody>
        </p:sp>
        <p:cxnSp>
          <p:nvCxnSpPr>
            <p:cNvPr id="13" name="Straight Arrow Connector 12">
              <a:extLst>
                <a:ext uri="{FF2B5EF4-FFF2-40B4-BE49-F238E27FC236}">
                  <a16:creationId xmlns:a16="http://schemas.microsoft.com/office/drawing/2014/main" id="{2D144382-24C1-D999-B3DC-3913D81BC23A}"/>
                </a:ext>
              </a:extLst>
            </p:cNvPr>
            <p:cNvCxnSpPr/>
            <p:nvPr/>
          </p:nvCxnSpPr>
          <p:spPr>
            <a:xfrm flipV="1">
              <a:off x="3708321" y="5230155"/>
              <a:ext cx="0" cy="649181"/>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7" name="Straight Arrow Connector 66">
              <a:extLst>
                <a:ext uri="{FF2B5EF4-FFF2-40B4-BE49-F238E27FC236}">
                  <a16:creationId xmlns:a16="http://schemas.microsoft.com/office/drawing/2014/main" id="{BEC5B426-2938-4847-A972-C92A24033C21}"/>
                </a:ext>
              </a:extLst>
            </p:cNvPr>
            <p:cNvCxnSpPr/>
            <p:nvPr/>
          </p:nvCxnSpPr>
          <p:spPr>
            <a:xfrm flipV="1">
              <a:off x="4356130" y="5230155"/>
              <a:ext cx="0" cy="649181"/>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9" name="Straight Arrow Connector 68">
              <a:extLst>
                <a:ext uri="{FF2B5EF4-FFF2-40B4-BE49-F238E27FC236}">
                  <a16:creationId xmlns:a16="http://schemas.microsoft.com/office/drawing/2014/main" id="{B8F2B49D-374A-4403-4883-37CA1AF142D4}"/>
                </a:ext>
              </a:extLst>
            </p:cNvPr>
            <p:cNvCxnSpPr/>
            <p:nvPr/>
          </p:nvCxnSpPr>
          <p:spPr>
            <a:xfrm flipV="1">
              <a:off x="5940723" y="5230155"/>
              <a:ext cx="0" cy="649181"/>
            </a:xfrm>
            <a:prstGeom prst="straightConnector1">
              <a:avLst/>
            </a:prstGeom>
            <a:ln w="19050">
              <a:solidFill>
                <a:srgbClr val="00B0F0"/>
              </a:solidFill>
              <a:tailEnd type="arrow"/>
            </a:ln>
          </p:spPr>
          <p:style>
            <a:lnRef idx="1">
              <a:schemeClr val="accent1"/>
            </a:lnRef>
            <a:fillRef idx="0">
              <a:schemeClr val="accent1"/>
            </a:fillRef>
            <a:effectRef idx="0">
              <a:schemeClr val="accent1"/>
            </a:effectRef>
            <a:fontRef idx="minor">
              <a:schemeClr val="tx1"/>
            </a:fontRef>
          </p:style>
        </p:cxnSp>
      </p:grpSp>
      <p:sp>
        <p:nvSpPr>
          <p:cNvPr id="72" name="Text Box 2">
            <a:extLst>
              <a:ext uri="{FF2B5EF4-FFF2-40B4-BE49-F238E27FC236}">
                <a16:creationId xmlns:a16="http://schemas.microsoft.com/office/drawing/2014/main" id="{99BA30F2-64E0-C6C7-BFFA-7158FCAE9654}"/>
              </a:ext>
            </a:extLst>
          </p:cNvPr>
          <p:cNvSpPr txBox="1">
            <a:spLocks noChangeArrowheads="1"/>
          </p:cNvSpPr>
          <p:nvPr/>
        </p:nvSpPr>
        <p:spPr bwMode="auto">
          <a:xfrm>
            <a:off x="309563" y="6308725"/>
            <a:ext cx="43513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1800" b="0" i="0" u="none" strike="noStrike" kern="1200" cap="none" spc="0" normalizeH="0" baseline="0" noProof="0">
                <a:ln>
                  <a:noFill/>
                </a:ln>
                <a:solidFill>
                  <a:srgbClr val="FFFFFF"/>
                </a:solidFill>
                <a:effectLst/>
                <a:uLnTx/>
                <a:uFillTx/>
                <a:latin typeface="Arial"/>
                <a:ea typeface="+mn-ea"/>
                <a:cs typeface="Times New Roman" panose="02020603050405020304" pitchFamily="18" charset="0"/>
              </a:rPr>
              <a:t>The material is now </a:t>
            </a:r>
            <a:r>
              <a:rPr kumimoji="0" lang="en-US" altLang="en-US" sz="1800" b="1" i="1" u="none" strike="noStrike" kern="1200" cap="none" spc="0" normalizeH="0" baseline="0" noProof="0">
                <a:ln>
                  <a:noFill/>
                </a:ln>
                <a:solidFill>
                  <a:srgbClr val="FFFFFF"/>
                </a:solidFill>
                <a:effectLst/>
                <a:uLnTx/>
                <a:uFillTx/>
                <a:latin typeface="Arial"/>
                <a:ea typeface="+mn-ea"/>
                <a:cs typeface="Times New Roman" panose="02020603050405020304" pitchFamily="18" charset="0"/>
              </a:rPr>
              <a:t>detonating</a:t>
            </a:r>
            <a:r>
              <a:rPr kumimoji="0" lang="en-US" altLang="en-US" sz="1800" b="0" i="0" u="none" strike="noStrike" kern="1200" cap="none" spc="0" normalizeH="0" baseline="0" noProof="0">
                <a:ln>
                  <a:noFill/>
                </a:ln>
                <a:solidFill>
                  <a:srgbClr val="FFFFFF"/>
                </a:solidFill>
                <a:effectLst/>
                <a:uLnTx/>
                <a:uFillTx/>
                <a:latin typeface="Arial"/>
                <a:ea typeface="+mn-ea"/>
                <a:cs typeface="Times New Roman" panose="02020603050405020304" pitchFamily="18" charset="0"/>
              </a:rPr>
              <a:t>.</a:t>
            </a:r>
          </a:p>
        </p:txBody>
      </p:sp>
      <p:sp>
        <p:nvSpPr>
          <p:cNvPr id="5" name="Rectangle 4">
            <a:extLst>
              <a:ext uri="{FF2B5EF4-FFF2-40B4-BE49-F238E27FC236}">
                <a16:creationId xmlns:a16="http://schemas.microsoft.com/office/drawing/2014/main" id="{33310023-15F3-2314-B653-870F7A75CC97}"/>
              </a:ext>
            </a:extLst>
          </p:cNvPr>
          <p:cNvSpPr>
            <a:spLocks noChangeArrowheads="1"/>
          </p:cNvSpPr>
          <p:nvPr/>
        </p:nvSpPr>
        <p:spPr bwMode="auto">
          <a:xfrm>
            <a:off x="509588" y="2284413"/>
            <a:ext cx="818197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en-US" sz="1800" b="0" i="0" u="none" strike="noStrike" kern="1200" cap="none" spc="0" normalizeH="0" baseline="0" noProof="0" dirty="0">
                <a:ln>
                  <a:noFill/>
                </a:ln>
                <a:solidFill>
                  <a:srgbClr val="FFFFFF"/>
                </a:solidFill>
                <a:effectLst/>
                <a:uLnTx/>
                <a:uFillTx/>
                <a:latin typeface="Arial"/>
                <a:ea typeface="+mn-ea"/>
                <a:cs typeface="Times New Roman" panose="02020603050405020304" pitchFamily="18" charset="0"/>
              </a:rPr>
              <a:t>This wave can increase in intensity until it is capable of initiating the explosive in advance of the combustion front. It may be travelling at the speed of sound in the material.</a:t>
            </a:r>
          </a:p>
        </p:txBody>
      </p:sp>
      <p:sp>
        <p:nvSpPr>
          <p:cNvPr id="32775" name="TextBox 1">
            <a:extLst>
              <a:ext uri="{FF2B5EF4-FFF2-40B4-BE49-F238E27FC236}">
                <a16:creationId xmlns:a16="http://schemas.microsoft.com/office/drawing/2014/main" id="{40407451-D4DC-B093-105D-84E6FEB756F0}"/>
              </a:ext>
            </a:extLst>
          </p:cNvPr>
          <p:cNvSpPr txBox="1">
            <a:spLocks noChangeArrowheads="1"/>
          </p:cNvSpPr>
          <p:nvPr/>
        </p:nvSpPr>
        <p:spPr bwMode="auto">
          <a:xfrm>
            <a:off x="6440488" y="6308725"/>
            <a:ext cx="25955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a:ln>
                  <a:noFill/>
                </a:ln>
                <a:solidFill>
                  <a:srgbClr val="FFC000"/>
                </a:solidFill>
                <a:effectLst/>
                <a:uLnTx/>
                <a:uFillTx/>
                <a:latin typeface="Arial" panose="020B0604020202020204" pitchFamily="34" charset="0"/>
                <a:ea typeface="+mn-ea"/>
                <a:cs typeface="+mn-cs"/>
              </a:rPr>
              <a:t>Detonation Wave Video</a:t>
            </a:r>
          </a:p>
        </p:txBody>
      </p:sp>
    </p:spTree>
    <p:extLst>
      <p:ext uri="{BB962C8B-B14F-4D97-AF65-F5344CB8AC3E}">
        <p14:creationId xmlns:p14="http://schemas.microsoft.com/office/powerpoint/2010/main" val="3146944059"/>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72" grpId="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F50E9-050F-9F43-BB67-2CDEEB3400E4}"/>
              </a:ext>
            </a:extLst>
          </p:cNvPr>
          <p:cNvSpPr>
            <a:spLocks noGrp="1"/>
          </p:cNvSpPr>
          <p:nvPr>
            <p:ph type="title"/>
          </p:nvPr>
        </p:nvSpPr>
        <p:spPr>
          <a:xfrm>
            <a:off x="323528" y="476672"/>
            <a:ext cx="6435725" cy="522287"/>
          </a:xfrm>
        </p:spPr>
        <p:txBody>
          <a:bodyPr/>
          <a:lstStyle/>
          <a:p>
            <a:r>
              <a:rPr lang="en-US" dirty="0"/>
              <a:t>Charge Diameter and DDT</a:t>
            </a:r>
            <a:br>
              <a:rPr lang="en-US" dirty="0"/>
            </a:br>
            <a:endParaRPr lang="en-US" dirty="0"/>
          </a:p>
        </p:txBody>
      </p:sp>
      <p:pic>
        <p:nvPicPr>
          <p:cNvPr id="5" name="Content Placeholder 4">
            <a:extLst>
              <a:ext uri="{FF2B5EF4-FFF2-40B4-BE49-F238E27FC236}">
                <a16:creationId xmlns:a16="http://schemas.microsoft.com/office/drawing/2014/main" id="{E6734B45-C90E-25AC-816F-73818644DF54}"/>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2124354" y="872683"/>
            <a:ext cx="4895292" cy="5450376"/>
          </a:xfrm>
        </p:spPr>
      </p:pic>
      <p:cxnSp>
        <p:nvCxnSpPr>
          <p:cNvPr id="10" name="Straight Connector 9">
            <a:extLst>
              <a:ext uri="{FF2B5EF4-FFF2-40B4-BE49-F238E27FC236}">
                <a16:creationId xmlns:a16="http://schemas.microsoft.com/office/drawing/2014/main" id="{42CB15A7-3B94-E13B-4F57-355B2DCBDB6C}"/>
              </a:ext>
            </a:extLst>
          </p:cNvPr>
          <p:cNvCxnSpPr/>
          <p:nvPr/>
        </p:nvCxnSpPr>
        <p:spPr bwMode="auto">
          <a:xfrm>
            <a:off x="3275856" y="1124744"/>
            <a:ext cx="0" cy="4752528"/>
          </a:xfrm>
          <a:prstGeom prst="line">
            <a:avLst/>
          </a:prstGeom>
          <a:solidFill>
            <a:srgbClr val="FFFF99"/>
          </a:solidFill>
          <a:ln w="38100" cap="flat" cmpd="sng" algn="ctr">
            <a:solidFill>
              <a:srgbClr val="FF0000"/>
            </a:solidFill>
            <a:prstDash val="dashDot"/>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Connector 13">
            <a:extLst>
              <a:ext uri="{FF2B5EF4-FFF2-40B4-BE49-F238E27FC236}">
                <a16:creationId xmlns:a16="http://schemas.microsoft.com/office/drawing/2014/main" id="{4384D55A-2DE9-CEF2-D1B3-9A54102F377A}"/>
              </a:ext>
            </a:extLst>
          </p:cNvPr>
          <p:cNvCxnSpPr/>
          <p:nvPr/>
        </p:nvCxnSpPr>
        <p:spPr bwMode="auto">
          <a:xfrm>
            <a:off x="2843808" y="1124744"/>
            <a:ext cx="0" cy="4752528"/>
          </a:xfrm>
          <a:prstGeom prst="line">
            <a:avLst/>
          </a:prstGeom>
          <a:solidFill>
            <a:srgbClr val="FFFF99"/>
          </a:solidFill>
          <a:ln w="38100" cap="flat" cmpd="sng" algn="ctr">
            <a:solidFill>
              <a:srgbClr val="FF0000"/>
            </a:solidFill>
            <a:prstDash val="dashDot"/>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172769115"/>
      </p:ext>
    </p:extLst>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331F8-8635-B045-B969-ABADD06894BA}"/>
              </a:ext>
            </a:extLst>
          </p:cNvPr>
          <p:cNvSpPr>
            <a:spLocks noGrp="1"/>
          </p:cNvSpPr>
          <p:nvPr>
            <p:ph type="title"/>
          </p:nvPr>
        </p:nvSpPr>
        <p:spPr>
          <a:xfrm>
            <a:off x="395536" y="260648"/>
            <a:ext cx="6435725" cy="522287"/>
          </a:xfrm>
        </p:spPr>
        <p:txBody>
          <a:bodyPr/>
          <a:lstStyle/>
          <a:p>
            <a:r>
              <a:rPr lang="en-US" dirty="0"/>
              <a:t>Density and DDT</a:t>
            </a:r>
          </a:p>
        </p:txBody>
      </p:sp>
      <p:pic>
        <p:nvPicPr>
          <p:cNvPr id="5" name="Content Placeholder 4">
            <a:extLst>
              <a:ext uri="{FF2B5EF4-FFF2-40B4-BE49-F238E27FC236}">
                <a16:creationId xmlns:a16="http://schemas.microsoft.com/office/drawing/2014/main" id="{1763FA19-A432-E1AE-5846-88846CE1101F}"/>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2119068" y="1241425"/>
            <a:ext cx="4905863" cy="4375150"/>
          </a:xfrm>
        </p:spPr>
      </p:pic>
      <p:sp>
        <p:nvSpPr>
          <p:cNvPr id="7" name="Rounded Rectangle 6">
            <a:extLst>
              <a:ext uri="{FF2B5EF4-FFF2-40B4-BE49-F238E27FC236}">
                <a16:creationId xmlns:a16="http://schemas.microsoft.com/office/drawing/2014/main" id="{65975D1E-EBF2-095E-45F2-4B72F1B87F55}"/>
              </a:ext>
            </a:extLst>
          </p:cNvPr>
          <p:cNvSpPr/>
          <p:nvPr/>
        </p:nvSpPr>
        <p:spPr bwMode="auto">
          <a:xfrm>
            <a:off x="3566902" y="5829493"/>
            <a:ext cx="2232248" cy="411036"/>
          </a:xfrm>
          <a:prstGeom prst="roundRect">
            <a:avLst/>
          </a:prstGeom>
          <a:solidFill>
            <a:schemeClr val="tx1"/>
          </a:solidFill>
          <a:ln>
            <a:noFill/>
          </a:ln>
          <a:effectLst/>
        </p:spPr>
        <p:txBody>
          <a:bodyPr vert="horz" wrap="square" lIns="90000" tIns="46800" rIns="90000" bIns="46800" numCol="1" rtlCol="0"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80/20 TRITONAL</a:t>
            </a:r>
          </a:p>
        </p:txBody>
      </p:sp>
      <p:sp>
        <p:nvSpPr>
          <p:cNvPr id="8" name="Parallelogram 7">
            <a:extLst>
              <a:ext uri="{FF2B5EF4-FFF2-40B4-BE49-F238E27FC236}">
                <a16:creationId xmlns:a16="http://schemas.microsoft.com/office/drawing/2014/main" id="{A3B3EE09-CF0B-F6A5-0052-3A31D1574F83}"/>
              </a:ext>
            </a:extLst>
          </p:cNvPr>
          <p:cNvSpPr/>
          <p:nvPr/>
        </p:nvSpPr>
        <p:spPr bwMode="auto">
          <a:xfrm>
            <a:off x="5186397" y="1916832"/>
            <a:ext cx="1008112" cy="612068"/>
          </a:xfrm>
          <a:prstGeom prst="parallelogram">
            <a:avLst/>
          </a:prstGeom>
          <a:solidFill>
            <a:schemeClr val="tx1"/>
          </a:solidFill>
          <a:ln>
            <a:noFill/>
          </a:ln>
          <a:effectLst/>
        </p:spPr>
        <p:txBody>
          <a:bodyPr vert="horz" wrap="square" lIns="90000" tIns="46800" rIns="90000" bIns="46800" numCol="1" rtlCol="0"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9" name="Oval 8">
            <a:extLst>
              <a:ext uri="{FF2B5EF4-FFF2-40B4-BE49-F238E27FC236}">
                <a16:creationId xmlns:a16="http://schemas.microsoft.com/office/drawing/2014/main" id="{D25D15BB-6C63-8E3B-B4D1-12A16C40AE93}"/>
              </a:ext>
            </a:extLst>
          </p:cNvPr>
          <p:cNvSpPr/>
          <p:nvPr/>
        </p:nvSpPr>
        <p:spPr bwMode="auto">
          <a:xfrm>
            <a:off x="2821310" y="3597871"/>
            <a:ext cx="1584175" cy="1440160"/>
          </a:xfrm>
          <a:prstGeom prst="ellipse">
            <a:avLst/>
          </a:prstGeom>
          <a:noFill/>
          <a:ln w="57150">
            <a:solidFill>
              <a:schemeClr val="accent1"/>
            </a:solidFill>
            <a:prstDash val="sysDash"/>
          </a:ln>
          <a:effectLst/>
        </p:spPr>
        <p:txBody>
          <a:bodyPr vert="horz" wrap="square" lIns="90000" tIns="46800" rIns="90000" bIns="46800" numCol="1" rtlCol="0"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02282112"/>
      </p:ext>
    </p:extLst>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E7B5A-7CC6-9FB6-329D-83A5D6AADC2B}"/>
              </a:ext>
            </a:extLst>
          </p:cNvPr>
          <p:cNvSpPr>
            <a:spLocks noGrp="1"/>
          </p:cNvSpPr>
          <p:nvPr>
            <p:ph type="title"/>
          </p:nvPr>
        </p:nvSpPr>
        <p:spPr>
          <a:xfrm>
            <a:off x="395536" y="260648"/>
            <a:ext cx="6435725" cy="522287"/>
          </a:xfrm>
        </p:spPr>
        <p:txBody>
          <a:bodyPr/>
          <a:lstStyle/>
          <a:p>
            <a:r>
              <a:rPr lang="en-US" dirty="0"/>
              <a:t>How Does Detonation Occur?</a:t>
            </a:r>
          </a:p>
        </p:txBody>
      </p:sp>
      <p:sp>
        <p:nvSpPr>
          <p:cNvPr id="3" name="Content Placeholder 2">
            <a:extLst>
              <a:ext uri="{FF2B5EF4-FFF2-40B4-BE49-F238E27FC236}">
                <a16:creationId xmlns:a16="http://schemas.microsoft.com/office/drawing/2014/main" id="{B9565250-8716-FBB0-15FB-E2E2ECBC51D7}"/>
              </a:ext>
            </a:extLst>
          </p:cNvPr>
          <p:cNvSpPr>
            <a:spLocks noGrp="1"/>
          </p:cNvSpPr>
          <p:nvPr>
            <p:ph idx="1"/>
          </p:nvPr>
        </p:nvSpPr>
        <p:spPr>
          <a:xfrm>
            <a:off x="323528" y="1097409"/>
            <a:ext cx="8134672" cy="4375150"/>
          </a:xfrm>
        </p:spPr>
        <p:txBody>
          <a:bodyPr/>
          <a:lstStyle/>
          <a:p>
            <a:r>
              <a:rPr lang="en-US" dirty="0"/>
              <a:t>Hot-Spot Formation</a:t>
            </a:r>
          </a:p>
          <a:p>
            <a:pPr lvl="1"/>
            <a:r>
              <a:rPr lang="en-US" dirty="0"/>
              <a:t>Where energy is concentrated in excess of the ignition temperature/threshold – linking/quenching.</a:t>
            </a:r>
          </a:p>
          <a:p>
            <a:pPr lvl="1"/>
            <a:r>
              <a:rPr lang="en-US" dirty="0"/>
              <a:t>Cracks, voids, impurities </a:t>
            </a:r>
            <a:r>
              <a:rPr lang="en-US" dirty="0" err="1"/>
              <a:t>etc</a:t>
            </a:r>
            <a:r>
              <a:rPr lang="en-US" dirty="0"/>
              <a:t> as small as 0.1-10𝜇m</a:t>
            </a:r>
          </a:p>
          <a:p>
            <a:pPr lvl="1"/>
            <a:r>
              <a:rPr lang="en-US" dirty="0"/>
              <a:t>Time duration - 10𝜇s to 1ms</a:t>
            </a:r>
          </a:p>
          <a:p>
            <a:pPr lvl="1"/>
            <a:r>
              <a:rPr lang="en-US" dirty="0"/>
              <a:t>1. Bubble collapse</a:t>
            </a:r>
          </a:p>
          <a:p>
            <a:pPr lvl="1"/>
            <a:r>
              <a:rPr lang="en-US" dirty="0"/>
              <a:t>2. Friction</a:t>
            </a:r>
          </a:p>
          <a:p>
            <a:pPr lvl="1"/>
            <a:r>
              <a:rPr lang="en-US" dirty="0"/>
              <a:t>3. Shear band formation</a:t>
            </a:r>
          </a:p>
          <a:p>
            <a:pPr lvl="1"/>
            <a:r>
              <a:rPr lang="en-US" dirty="0"/>
              <a:t>4. Crystal fracture</a:t>
            </a:r>
          </a:p>
          <a:p>
            <a:pPr lvl="1"/>
            <a:r>
              <a:rPr lang="en-US" dirty="0"/>
              <a:t>5. </a:t>
            </a:r>
            <a:r>
              <a:rPr lang="en-US" dirty="0" err="1"/>
              <a:t>Visco</a:t>
            </a:r>
            <a:r>
              <a:rPr lang="en-US" dirty="0"/>
              <a:t>-plastic work</a:t>
            </a:r>
          </a:p>
          <a:p>
            <a:pPr lvl="1"/>
            <a:r>
              <a:rPr lang="en-US" dirty="0"/>
              <a:t>6. Electrical discharge</a:t>
            </a:r>
          </a:p>
        </p:txBody>
      </p:sp>
      <p:pic>
        <p:nvPicPr>
          <p:cNvPr id="5" name="Picture 4" descr="A picture containing donut, dark, decorated, eyes&#10;&#10;Description automatically generated">
            <a:extLst>
              <a:ext uri="{FF2B5EF4-FFF2-40B4-BE49-F238E27FC236}">
                <a16:creationId xmlns:a16="http://schemas.microsoft.com/office/drawing/2014/main" id="{98B9005B-BCB0-0345-15F3-E76FC9770D7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92080" y="3284984"/>
            <a:ext cx="3716287" cy="3452288"/>
          </a:xfrm>
          <a:prstGeom prst="rect">
            <a:avLst/>
          </a:prstGeom>
        </p:spPr>
      </p:pic>
    </p:spTree>
    <p:extLst>
      <p:ext uri="{BB962C8B-B14F-4D97-AF65-F5344CB8AC3E}">
        <p14:creationId xmlns:p14="http://schemas.microsoft.com/office/powerpoint/2010/main" val="3918592650"/>
      </p:ext>
    </p:extLst>
  </p:cSld>
  <p:clrMapOvr>
    <a:masterClrMapping/>
  </p:clrMapOvr>
  <p:transition>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7270A-59C1-2D1B-E6FE-4696034DF3DB}"/>
              </a:ext>
            </a:extLst>
          </p:cNvPr>
          <p:cNvSpPr>
            <a:spLocks noGrp="1"/>
          </p:cNvSpPr>
          <p:nvPr>
            <p:ph type="title"/>
          </p:nvPr>
        </p:nvSpPr>
        <p:spPr>
          <a:xfrm>
            <a:off x="323528" y="332656"/>
            <a:ext cx="6435725" cy="522287"/>
          </a:xfrm>
        </p:spPr>
        <p:txBody>
          <a:bodyPr/>
          <a:lstStyle/>
          <a:p>
            <a:r>
              <a:rPr lang="en-US" dirty="0"/>
              <a:t>Primary Explosive – Hot Spots</a:t>
            </a:r>
          </a:p>
        </p:txBody>
      </p:sp>
      <p:sp>
        <p:nvSpPr>
          <p:cNvPr id="3" name="Content Placeholder 2">
            <a:extLst>
              <a:ext uri="{FF2B5EF4-FFF2-40B4-BE49-F238E27FC236}">
                <a16:creationId xmlns:a16="http://schemas.microsoft.com/office/drawing/2014/main" id="{61B4C13B-A629-3191-DEED-A5901DE1BE2B}"/>
              </a:ext>
            </a:extLst>
          </p:cNvPr>
          <p:cNvSpPr>
            <a:spLocks noGrp="1"/>
          </p:cNvSpPr>
          <p:nvPr>
            <p:ph idx="1"/>
          </p:nvPr>
        </p:nvSpPr>
        <p:spPr>
          <a:xfrm>
            <a:off x="685800" y="1239838"/>
            <a:ext cx="7990656" cy="4375150"/>
          </a:xfrm>
        </p:spPr>
        <p:txBody>
          <a:bodyPr/>
          <a:lstStyle/>
          <a:p>
            <a:r>
              <a:rPr lang="en-GB" dirty="0">
                <a:effectLst/>
              </a:rPr>
              <a:t>Ignition for the majority* of primary explosives is via inter-crystalline friction or adiabatic heating, which generate hotspots to overcome activation energy. [*ESD/flame/direct heating] </a:t>
            </a:r>
          </a:p>
          <a:p>
            <a:r>
              <a:rPr lang="en-GB" dirty="0">
                <a:effectLst/>
              </a:rPr>
              <a:t>If the energy created by the hot spots exceeds the activation energy of the primary explosive then deflagration/detonation will proceed with the formation of explosive products and a release of energy. </a:t>
            </a:r>
          </a:p>
          <a:p>
            <a:r>
              <a:rPr lang="en-GB" dirty="0">
                <a:effectLst/>
              </a:rPr>
              <a:t>If not, the hot spots will gradually die out, with no reaction occurring. </a:t>
            </a:r>
            <a:endParaRPr lang="en-GB" sz="4000" dirty="0"/>
          </a:p>
          <a:p>
            <a:endParaRPr lang="en-GB" sz="4000" dirty="0">
              <a:effectLst/>
            </a:endParaRPr>
          </a:p>
          <a:p>
            <a:endParaRPr lang="en-US" dirty="0"/>
          </a:p>
        </p:txBody>
      </p:sp>
    </p:spTree>
    <p:extLst>
      <p:ext uri="{BB962C8B-B14F-4D97-AF65-F5344CB8AC3E}">
        <p14:creationId xmlns:p14="http://schemas.microsoft.com/office/powerpoint/2010/main" val="2191348699"/>
      </p:ext>
    </p:extLst>
  </p:cSld>
  <p:clrMapOvr>
    <a:masterClrMapping/>
  </p:clrMapOvr>
  <p:transition>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7270A-59C1-2D1B-E6FE-4696034DF3DB}"/>
              </a:ext>
            </a:extLst>
          </p:cNvPr>
          <p:cNvSpPr>
            <a:spLocks noGrp="1"/>
          </p:cNvSpPr>
          <p:nvPr>
            <p:ph type="title"/>
          </p:nvPr>
        </p:nvSpPr>
        <p:spPr>
          <a:xfrm>
            <a:off x="323528" y="332656"/>
            <a:ext cx="6435725" cy="522287"/>
          </a:xfrm>
        </p:spPr>
        <p:txBody>
          <a:bodyPr/>
          <a:lstStyle/>
          <a:p>
            <a:r>
              <a:rPr lang="en-US" dirty="0"/>
              <a:t>Secondary Explosive – Hot Spots</a:t>
            </a:r>
          </a:p>
        </p:txBody>
      </p:sp>
      <p:sp>
        <p:nvSpPr>
          <p:cNvPr id="3" name="Content Placeholder 2">
            <a:extLst>
              <a:ext uri="{FF2B5EF4-FFF2-40B4-BE49-F238E27FC236}">
                <a16:creationId xmlns:a16="http://schemas.microsoft.com/office/drawing/2014/main" id="{61B4C13B-A629-3191-DEED-A5901DE1BE2B}"/>
              </a:ext>
            </a:extLst>
          </p:cNvPr>
          <p:cNvSpPr>
            <a:spLocks noGrp="1"/>
          </p:cNvSpPr>
          <p:nvPr>
            <p:ph idx="1"/>
          </p:nvPr>
        </p:nvSpPr>
        <p:spPr/>
        <p:txBody>
          <a:bodyPr/>
          <a:lstStyle/>
          <a:p>
            <a:r>
              <a:rPr lang="en-GB" dirty="0">
                <a:effectLst/>
              </a:rPr>
              <a:t>Ignition for the majority of secondary explosives is through the adiabatic compression of small gas spaces between crystals. </a:t>
            </a:r>
            <a:endParaRPr lang="en-GB" dirty="0"/>
          </a:p>
          <a:p>
            <a:r>
              <a:rPr lang="en-GB" dirty="0">
                <a:effectLst/>
              </a:rPr>
              <a:t>If the </a:t>
            </a:r>
            <a:r>
              <a:rPr lang="en-GB" dirty="0"/>
              <a:t>heat energy </a:t>
            </a:r>
            <a:r>
              <a:rPr lang="en-GB" dirty="0">
                <a:effectLst/>
              </a:rPr>
              <a:t>created by the hot spots exceeds the ignition temperature of the explosive, then deflagration/detonation will proceed with the formation of explosive products and a release of energy. </a:t>
            </a:r>
          </a:p>
          <a:p>
            <a:r>
              <a:rPr lang="en-GB" dirty="0">
                <a:effectLst/>
              </a:rPr>
              <a:t>If heat can dissipate then the hot spot gradually dies out, with no reaction occurring. </a:t>
            </a:r>
            <a:endParaRPr lang="en-GB" dirty="0"/>
          </a:p>
          <a:p>
            <a:endParaRPr lang="en-GB" dirty="0">
              <a:effectLst/>
            </a:endParaRPr>
          </a:p>
          <a:p>
            <a:endParaRPr lang="en-US" dirty="0"/>
          </a:p>
        </p:txBody>
      </p:sp>
    </p:spTree>
    <p:extLst>
      <p:ext uri="{BB962C8B-B14F-4D97-AF65-F5344CB8AC3E}">
        <p14:creationId xmlns:p14="http://schemas.microsoft.com/office/powerpoint/2010/main" val="2230992344"/>
      </p:ext>
    </p:extLst>
  </p:cSld>
  <p:clrMapOvr>
    <a:masterClrMapping/>
  </p:clrMapOvr>
  <p:transition>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6045E-4482-6F78-F3C8-C9B85D39D327}"/>
              </a:ext>
            </a:extLst>
          </p:cNvPr>
          <p:cNvSpPr>
            <a:spLocks noGrp="1"/>
          </p:cNvSpPr>
          <p:nvPr>
            <p:ph type="title"/>
          </p:nvPr>
        </p:nvSpPr>
        <p:spPr>
          <a:xfrm>
            <a:off x="395536" y="260648"/>
            <a:ext cx="6435725" cy="522287"/>
          </a:xfrm>
        </p:spPr>
        <p:txBody>
          <a:bodyPr/>
          <a:lstStyle/>
          <a:p>
            <a:r>
              <a:rPr lang="en-US" dirty="0"/>
              <a:t>Burning to Detonation</a:t>
            </a:r>
          </a:p>
        </p:txBody>
      </p:sp>
      <p:sp>
        <p:nvSpPr>
          <p:cNvPr id="3" name="Content Placeholder 2">
            <a:extLst>
              <a:ext uri="{FF2B5EF4-FFF2-40B4-BE49-F238E27FC236}">
                <a16:creationId xmlns:a16="http://schemas.microsoft.com/office/drawing/2014/main" id="{8B55ACB2-BA30-740E-8312-BBE7503DAADA}"/>
              </a:ext>
            </a:extLst>
          </p:cNvPr>
          <p:cNvSpPr>
            <a:spLocks noGrp="1"/>
          </p:cNvSpPr>
          <p:nvPr>
            <p:ph idx="1"/>
          </p:nvPr>
        </p:nvSpPr>
        <p:spPr>
          <a:xfrm>
            <a:off x="0" y="1239838"/>
            <a:ext cx="9144000" cy="4375150"/>
          </a:xfrm>
        </p:spPr>
        <p:txBody>
          <a:bodyPr/>
          <a:lstStyle/>
          <a:p>
            <a:r>
              <a:rPr lang="en-US" sz="2400" dirty="0"/>
              <a:t>Self-propagating deflagrations are intrinsically unstable and tend to accelerate continuously. Under appropriate conditions, a deflagration will accelerate to a high supersonic velocity and then undergo an abrupt transition to a detonation wave. </a:t>
            </a:r>
          </a:p>
          <a:p>
            <a:r>
              <a:rPr lang="en-US" sz="2400" dirty="0"/>
              <a:t>Burning to detonation occurs when the pressure at the burning surface accelerates the flame front beyond the velocity of sound of the explosive material under its current conditions. This would be akin to an aircraft exceeding the speed of sound in air, the point at which the sonic boom is heard. </a:t>
            </a:r>
          </a:p>
          <a:p>
            <a:r>
              <a:rPr lang="en-US" sz="2400" dirty="0"/>
              <a:t>So, we progress from a deflagration to a detonation, suggesting that there will be a delay to the onset. The delay to onset of detonation is dependent upon the nature of the explosive, charge density and conditions of confinement. </a:t>
            </a:r>
          </a:p>
        </p:txBody>
      </p:sp>
    </p:spTree>
    <p:extLst>
      <p:ext uri="{BB962C8B-B14F-4D97-AF65-F5344CB8AC3E}">
        <p14:creationId xmlns:p14="http://schemas.microsoft.com/office/powerpoint/2010/main" val="1724997322"/>
      </p:ext>
    </p:extLst>
  </p:cSld>
  <p:clrMapOvr>
    <a:masterClrMapping/>
  </p:clrMapOvr>
  <p:transition>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9DB4E-F88C-CF30-8031-0052B01B96E4}"/>
              </a:ext>
            </a:extLst>
          </p:cNvPr>
          <p:cNvSpPr>
            <a:spLocks noGrp="1"/>
          </p:cNvSpPr>
          <p:nvPr>
            <p:ph type="title"/>
          </p:nvPr>
        </p:nvSpPr>
        <p:spPr>
          <a:xfrm>
            <a:off x="387350" y="404664"/>
            <a:ext cx="6435725" cy="522287"/>
          </a:xfrm>
        </p:spPr>
        <p:txBody>
          <a:bodyPr/>
          <a:lstStyle/>
          <a:p>
            <a:r>
              <a:rPr lang="en-US" dirty="0"/>
              <a:t>Shock to detonation</a:t>
            </a:r>
          </a:p>
        </p:txBody>
      </p:sp>
      <p:sp>
        <p:nvSpPr>
          <p:cNvPr id="3" name="Content Placeholder 2">
            <a:extLst>
              <a:ext uri="{FF2B5EF4-FFF2-40B4-BE49-F238E27FC236}">
                <a16:creationId xmlns:a16="http://schemas.microsoft.com/office/drawing/2014/main" id="{786F78DA-DB7E-2ED3-840C-28FE0905A46A}"/>
              </a:ext>
            </a:extLst>
          </p:cNvPr>
          <p:cNvSpPr>
            <a:spLocks noGrp="1"/>
          </p:cNvSpPr>
          <p:nvPr>
            <p:ph idx="1"/>
          </p:nvPr>
        </p:nvSpPr>
        <p:spPr/>
        <p:txBody>
          <a:bodyPr/>
          <a:lstStyle/>
          <a:p>
            <a:r>
              <a:rPr lang="en-US" dirty="0"/>
              <a:t>In a shock to detonation (or direct initiation) there is no requirement to precede with a flame front through a burning process. Instead, a high velocity shock wave generated by the ignition source is responsible for the detonation formation process. </a:t>
            </a:r>
          </a:p>
        </p:txBody>
      </p:sp>
    </p:spTree>
    <p:extLst>
      <p:ext uri="{BB962C8B-B14F-4D97-AF65-F5344CB8AC3E}">
        <p14:creationId xmlns:p14="http://schemas.microsoft.com/office/powerpoint/2010/main" val="2772868347"/>
      </p:ext>
    </p:extLst>
  </p:cSld>
  <p:clrMapOvr>
    <a:masterClrMapping/>
  </p:clrMapOvr>
  <p:transition>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25402443-C720-C5D9-27EB-710C3C0C601B}"/>
              </a:ext>
            </a:extLst>
          </p:cNvPr>
          <p:cNvSpPr>
            <a:spLocks noGrp="1"/>
          </p:cNvSpPr>
          <p:nvPr>
            <p:ph type="title"/>
          </p:nvPr>
        </p:nvSpPr>
        <p:spPr>
          <a:xfrm>
            <a:off x="457200" y="274638"/>
            <a:ext cx="8229600" cy="777875"/>
          </a:xfrm>
        </p:spPr>
        <p:txBody>
          <a:bodyPr/>
          <a:lstStyle/>
          <a:p>
            <a:r>
              <a:rPr lang="en-GB" altLang="en-US" sz="3600"/>
              <a:t>Deflagration to Detonation Transition</a:t>
            </a:r>
          </a:p>
        </p:txBody>
      </p:sp>
      <p:sp>
        <p:nvSpPr>
          <p:cNvPr id="4" name="Rectangle 3">
            <a:extLst>
              <a:ext uri="{FF2B5EF4-FFF2-40B4-BE49-F238E27FC236}">
                <a16:creationId xmlns:a16="http://schemas.microsoft.com/office/drawing/2014/main" id="{A3FB26E0-F2F2-E3F8-0A46-26503F44DECC}"/>
              </a:ext>
            </a:extLst>
          </p:cNvPr>
          <p:cNvSpPr txBox="1">
            <a:spLocks noChangeArrowheads="1"/>
          </p:cNvSpPr>
          <p:nvPr/>
        </p:nvSpPr>
        <p:spPr bwMode="auto">
          <a:xfrm>
            <a:off x="882650" y="1465263"/>
            <a:ext cx="7826375" cy="455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marR="0" lvl="0" indent="-342900" algn="l" defTabSz="914400" rtl="0" eaLnBrk="0" fontAlgn="base" latinLnBrk="0" hangingPunct="0">
              <a:lnSpc>
                <a:spcPct val="100000"/>
              </a:lnSpc>
              <a:spcBef>
                <a:spcPct val="30000"/>
              </a:spcBef>
              <a:spcAft>
                <a:spcPct val="30000"/>
              </a:spcAft>
              <a:buClrTx/>
              <a:buSzTx/>
              <a:buFont typeface="Arial" panose="020B0604020202020204" pitchFamily="34" charset="0"/>
              <a:buChar char="•"/>
              <a:tabLst/>
              <a:defRPr/>
            </a:pPr>
            <a:r>
              <a:rPr kumimoji="0" lang="en-GB" altLang="en-US" sz="2000" b="0" i="0" u="none" strike="noStrike" kern="1200" cap="none" spc="0" normalizeH="0" baseline="0" noProof="0" dirty="0">
                <a:ln>
                  <a:noFill/>
                </a:ln>
                <a:solidFill>
                  <a:srgbClr val="FFFFFF"/>
                </a:solidFill>
                <a:effectLst/>
                <a:uLnTx/>
                <a:uFillTx/>
                <a:latin typeface="Arial"/>
                <a:ea typeface="+mn-ea"/>
                <a:cs typeface="Times New Roman" panose="02020603050405020304" pitchFamily="18" charset="0"/>
              </a:rPr>
              <a:t>If the explosive is sufficiently energetic, and if the heat of combustion is not lost to the environment, the rate of propagation may accelerate, and the pressure wave in advance of the combustion zone may increase in intensity.</a:t>
            </a:r>
          </a:p>
          <a:p>
            <a:pPr marL="342900" marR="0" lvl="0" indent="-342900" algn="l" defTabSz="914400" rtl="0" eaLnBrk="0" fontAlgn="base" latinLnBrk="0" hangingPunct="0">
              <a:lnSpc>
                <a:spcPct val="100000"/>
              </a:lnSpc>
              <a:spcBef>
                <a:spcPct val="30000"/>
              </a:spcBef>
              <a:spcAft>
                <a:spcPct val="30000"/>
              </a:spcAft>
              <a:buClrTx/>
              <a:buSzTx/>
              <a:buFont typeface="Arial" panose="020B0604020202020204" pitchFamily="34" charset="0"/>
              <a:buChar char="•"/>
              <a:tabLst/>
              <a:defRPr/>
            </a:pPr>
            <a:r>
              <a:rPr kumimoji="0" lang="en-GB" altLang="en-US" sz="2000" b="0" i="0" u="none" strike="noStrike" kern="1200" cap="none" spc="0" normalizeH="0" baseline="0" noProof="0" dirty="0">
                <a:ln>
                  <a:noFill/>
                </a:ln>
                <a:solidFill>
                  <a:srgbClr val="FFFFFF"/>
                </a:solidFill>
                <a:effectLst/>
                <a:uLnTx/>
                <a:uFillTx/>
                <a:latin typeface="Arial"/>
                <a:ea typeface="+mn-ea"/>
                <a:cs typeface="Times New Roman" panose="02020603050405020304" pitchFamily="18" charset="0"/>
              </a:rPr>
              <a:t>In some cases, the pressure may rise sufficiently to cause reaction in advance of the thermal stimulus, and acceleration of the rate occurs.</a:t>
            </a:r>
          </a:p>
          <a:p>
            <a:pPr marL="342900" marR="0" lvl="0" indent="-342900" algn="l" defTabSz="914400" rtl="0" eaLnBrk="0" fontAlgn="base" latinLnBrk="0" hangingPunct="0">
              <a:lnSpc>
                <a:spcPct val="100000"/>
              </a:lnSpc>
              <a:spcBef>
                <a:spcPct val="30000"/>
              </a:spcBef>
              <a:spcAft>
                <a:spcPct val="30000"/>
              </a:spcAft>
              <a:buClrTx/>
              <a:buSzTx/>
              <a:buFont typeface="Arial" panose="020B0604020202020204" pitchFamily="34" charset="0"/>
              <a:buChar char="•"/>
              <a:tabLst/>
              <a:defRPr/>
            </a:pPr>
            <a:r>
              <a:rPr kumimoji="0" lang="en-GB" altLang="en-US" sz="2000" b="0" i="0" u="none" strike="noStrike" kern="1200" cap="none" spc="0" normalizeH="0" baseline="0" noProof="0" dirty="0">
                <a:ln>
                  <a:noFill/>
                </a:ln>
                <a:solidFill>
                  <a:srgbClr val="FFFFFF"/>
                </a:solidFill>
                <a:effectLst/>
                <a:uLnTx/>
                <a:uFillTx/>
                <a:latin typeface="Arial"/>
                <a:ea typeface="+mn-ea"/>
                <a:cs typeface="Times New Roman" panose="02020603050405020304" pitchFamily="18" charset="0"/>
              </a:rPr>
              <a:t>If the propagation rate increases to the speed of sound in the material, the process is now a detonation – the fastest process that can be achieved in that system.</a:t>
            </a:r>
          </a:p>
          <a:p>
            <a:pPr marL="342900" marR="0" lvl="0" indent="-342900" algn="l" defTabSz="914400" rtl="0" eaLnBrk="0" fontAlgn="base" latinLnBrk="0" hangingPunct="0">
              <a:lnSpc>
                <a:spcPct val="100000"/>
              </a:lnSpc>
              <a:spcBef>
                <a:spcPct val="30000"/>
              </a:spcBef>
              <a:spcAft>
                <a:spcPct val="30000"/>
              </a:spcAft>
              <a:buClrTx/>
              <a:buSzTx/>
              <a:buFont typeface="Arial" panose="020B0604020202020204" pitchFamily="34" charset="0"/>
              <a:buChar char="•"/>
              <a:tabLst/>
              <a:defRPr/>
            </a:pPr>
            <a:r>
              <a:rPr kumimoji="0" lang="en-GB" altLang="en-US" sz="2000" b="0" i="0" u="none" strike="noStrike" kern="1200" cap="none" spc="0" normalizeH="0" baseline="0" noProof="0" dirty="0">
                <a:ln>
                  <a:noFill/>
                </a:ln>
                <a:solidFill>
                  <a:srgbClr val="FFFFFF"/>
                </a:solidFill>
                <a:effectLst/>
                <a:uLnTx/>
                <a:uFillTx/>
                <a:latin typeface="Arial"/>
                <a:ea typeface="+mn-ea"/>
                <a:cs typeface="Times New Roman" panose="02020603050405020304" pitchFamily="18" charset="0"/>
              </a:rPr>
              <a:t>DDT – deflagration to detonation transition.</a:t>
            </a:r>
          </a:p>
        </p:txBody>
      </p:sp>
    </p:spTree>
    <p:extLst>
      <p:ext uri="{BB962C8B-B14F-4D97-AF65-F5344CB8AC3E}">
        <p14:creationId xmlns:p14="http://schemas.microsoft.com/office/powerpoint/2010/main" val="747291678"/>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Title 1">
            <a:extLst>
              <a:ext uri="{FF2B5EF4-FFF2-40B4-BE49-F238E27FC236}">
                <a16:creationId xmlns:a16="http://schemas.microsoft.com/office/drawing/2014/main" id="{B28354AE-F47A-134F-BCC0-4FD552AA5F8B}"/>
              </a:ext>
            </a:extLst>
          </p:cNvPr>
          <p:cNvSpPr>
            <a:spLocks noGrp="1" noChangeArrowheads="1"/>
          </p:cNvSpPr>
          <p:nvPr>
            <p:ph type="title"/>
          </p:nvPr>
        </p:nvSpPr>
        <p:spPr/>
        <p:txBody>
          <a:bodyPr/>
          <a:lstStyle/>
          <a:p>
            <a:r>
              <a:rPr lang="en-US" altLang="en-US"/>
              <a:t>What is a primary explosive?</a:t>
            </a:r>
          </a:p>
        </p:txBody>
      </p:sp>
      <p:sp>
        <p:nvSpPr>
          <p:cNvPr id="9218" name="Content Placeholder 2">
            <a:extLst>
              <a:ext uri="{FF2B5EF4-FFF2-40B4-BE49-F238E27FC236}">
                <a16:creationId xmlns:a16="http://schemas.microsoft.com/office/drawing/2014/main" id="{E5904496-DAE5-E26C-07B0-AB49EA1AB3DC}"/>
              </a:ext>
            </a:extLst>
          </p:cNvPr>
          <p:cNvSpPr>
            <a:spLocks noGrp="1" noChangeArrowheads="1"/>
          </p:cNvSpPr>
          <p:nvPr>
            <p:ph idx="1"/>
          </p:nvPr>
        </p:nvSpPr>
        <p:spPr>
          <a:xfrm>
            <a:off x="179388" y="765175"/>
            <a:ext cx="8785225" cy="4375150"/>
          </a:xfrm>
        </p:spPr>
        <p:txBody>
          <a:bodyPr/>
          <a:lstStyle/>
          <a:p>
            <a:r>
              <a:rPr lang="en-US" altLang="en-US" sz="2400">
                <a:latin typeface="Times New Roman" panose="02020603050405020304" pitchFamily="18" charset="0"/>
                <a:cs typeface="Times New Roman" panose="02020603050405020304" pitchFamily="18" charset="0"/>
              </a:rPr>
              <a:t>Explosives which are readily initiated by a small stimulus are known as primary explosives. They can deflagrate or detonate. Primary explosives are most often used to initiate reactions whereby their chemistry produces a shock wave (or burn rate) of sufficient magnitude to deflagrate/detonate a less sensitive explosive.</a:t>
            </a:r>
            <a:r>
              <a:rPr lang="en-GB" altLang="en-US" sz="3600"/>
              <a:t> </a:t>
            </a:r>
          </a:p>
          <a:p>
            <a:r>
              <a:rPr lang="en-GB" altLang="en-US" sz="2400">
                <a:latin typeface="Times New Roman" panose="02020603050405020304" pitchFamily="18" charset="0"/>
                <a:cs typeface="Times New Roman" panose="02020603050405020304" pitchFamily="18" charset="0"/>
              </a:rPr>
              <a:t>Primary explosives are normally prepared in the form of crystalline or powdery material with low bulk density and large specific area. This isn’t ideal for reliable use and as such a degree of compaction is required. However, higher densities are harder to ignite, or may only burn without detonation, due to a phenomenon called ‘dead pressing’. Mercury fulminate, DDNP and peroxide-based primary explosives are dead-pressed very easily, causing reliability (and safety!) issues during manufacture and performance.</a:t>
            </a:r>
          </a:p>
          <a:p>
            <a:r>
              <a:rPr lang="en-GB" altLang="en-US" sz="2400">
                <a:latin typeface="Times New Roman" panose="02020603050405020304" pitchFamily="18" charset="0"/>
                <a:cs typeface="Times New Roman" panose="02020603050405020304" pitchFamily="18" charset="0"/>
              </a:rPr>
              <a:t>Figure of Insensitiveness – The Rotter Impact Test (pg 63 JA).</a:t>
            </a:r>
          </a:p>
          <a:p>
            <a:endParaRPr lang="en-US" altLang="en-US" sz="3600"/>
          </a:p>
        </p:txBody>
      </p:sp>
    </p:spTree>
  </p:cSld>
  <p:clrMapOvr>
    <a:masterClrMapping/>
  </p:clrMapOvr>
  <p:transition>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9B9AB-EAF9-6B19-4203-7260054AE4CF}"/>
              </a:ext>
            </a:extLst>
          </p:cNvPr>
          <p:cNvSpPr>
            <a:spLocks noGrp="1"/>
          </p:cNvSpPr>
          <p:nvPr>
            <p:ph type="title"/>
          </p:nvPr>
        </p:nvSpPr>
        <p:spPr>
          <a:xfrm>
            <a:off x="628649" y="291090"/>
            <a:ext cx="7886699" cy="932688"/>
          </a:xfrm>
        </p:spPr>
        <p:txBody>
          <a:bodyPr vert="horz" lIns="91440" tIns="45720" rIns="91440" bIns="45720" rtlCol="0" anchor="b">
            <a:normAutofit/>
          </a:bodyPr>
          <a:lstStyle/>
          <a:p>
            <a:pPr algn="ctr" eaLnBrk="1" hangingPunct="1">
              <a:lnSpc>
                <a:spcPct val="90000"/>
              </a:lnSpc>
            </a:pPr>
            <a:r>
              <a:rPr lang="en-US" sz="4700" kern="1200" dirty="0">
                <a:latin typeface="+mj-lt"/>
                <a:ea typeface="+mj-ea"/>
                <a:cs typeface="+mj-cs"/>
              </a:rPr>
              <a:t>Primary Explosives</a:t>
            </a:r>
          </a:p>
        </p:txBody>
      </p:sp>
      <p:pic>
        <p:nvPicPr>
          <p:cNvPr id="4" name="Content Placeholder 3">
            <a:extLst>
              <a:ext uri="{FF2B5EF4-FFF2-40B4-BE49-F238E27FC236}">
                <a16:creationId xmlns:a16="http://schemas.microsoft.com/office/drawing/2014/main" id="{DC4FDDD7-0443-12AF-B955-7E5887D8DC6C}"/>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l="13912" r="16944" b="9192"/>
          <a:stretch/>
        </p:blipFill>
        <p:spPr bwMode="auto">
          <a:xfrm>
            <a:off x="904028" y="1230509"/>
            <a:ext cx="7335944" cy="5420717"/>
          </a:xfrm>
          <a:prstGeom prst="rect">
            <a:avLst/>
          </a:prstGeom>
          <a:extLst>
            <a:ext uri="{53640926-AAD7-44D8-BBD7-CCE9431645EC}">
              <a14:shadowObscured xmlns:a14="http://schemas.microsoft.com/office/drawing/2010/main"/>
            </a:ext>
          </a:extLst>
        </p:spPr>
      </p:pic>
    </p:spTree>
    <p:extLst>
      <p:ext uri="{BB962C8B-B14F-4D97-AF65-F5344CB8AC3E}">
        <p14:creationId xmlns:p14="http://schemas.microsoft.com/office/powerpoint/2010/main" val="2879454823"/>
      </p:ext>
    </p:extLst>
  </p:cSld>
  <p:clrMapOvr>
    <a:masterClrMapping/>
  </p:clrMapOvr>
  <p:transition>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A8B69-82FE-0D88-3836-2B9410C0B13D}"/>
              </a:ext>
            </a:extLst>
          </p:cNvPr>
          <p:cNvSpPr>
            <a:spLocks noGrp="1"/>
          </p:cNvSpPr>
          <p:nvPr>
            <p:ph type="title"/>
          </p:nvPr>
        </p:nvSpPr>
        <p:spPr>
          <a:xfrm>
            <a:off x="323528" y="260648"/>
            <a:ext cx="6435725" cy="522287"/>
          </a:xfrm>
        </p:spPr>
        <p:txBody>
          <a:bodyPr/>
          <a:lstStyle/>
          <a:p>
            <a:r>
              <a:rPr lang="en-US" dirty="0"/>
              <a:t>A list of primary explosives</a:t>
            </a:r>
          </a:p>
        </p:txBody>
      </p:sp>
      <p:pic>
        <p:nvPicPr>
          <p:cNvPr id="6" name="Content Placeholder 5" descr="Table&#10;&#10;Description automatically generated">
            <a:extLst>
              <a:ext uri="{FF2B5EF4-FFF2-40B4-BE49-F238E27FC236}">
                <a16:creationId xmlns:a16="http://schemas.microsoft.com/office/drawing/2014/main" id="{A4187B4F-D00C-0209-4812-38BD72857767}"/>
              </a:ext>
            </a:extLst>
          </p:cNvPr>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63142" y="1124744"/>
            <a:ext cx="8901346" cy="4545908"/>
          </a:xfrm>
        </p:spPr>
      </p:pic>
    </p:spTree>
    <p:extLst>
      <p:ext uri="{BB962C8B-B14F-4D97-AF65-F5344CB8AC3E}">
        <p14:creationId xmlns:p14="http://schemas.microsoft.com/office/powerpoint/2010/main" val="864962810"/>
      </p:ext>
    </p:extLst>
  </p:cSld>
  <p:clrMapOvr>
    <a:masterClrMapping/>
  </p:clrMapOvr>
  <p:transition>
    <p:wipe dir="r"/>
  </p:transition>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 name="Title 1">
            <a:extLst>
              <a:ext uri="{FF2B5EF4-FFF2-40B4-BE49-F238E27FC236}">
                <a16:creationId xmlns:a16="http://schemas.microsoft.com/office/drawing/2014/main" id="{6013D66B-A246-0BF7-F09D-2C5A7B10698A}"/>
              </a:ext>
            </a:extLst>
          </p:cNvPr>
          <p:cNvSpPr>
            <a:spLocks noGrp="1"/>
          </p:cNvSpPr>
          <p:nvPr>
            <p:ph type="title"/>
          </p:nvPr>
        </p:nvSpPr>
        <p:spPr>
          <a:xfrm>
            <a:off x="495030" y="2767106"/>
            <a:ext cx="2160621" cy="3071906"/>
          </a:xfrm>
        </p:spPr>
        <p:txBody>
          <a:bodyPr vert="horz" lIns="91440" tIns="45720" rIns="91440" bIns="45720" rtlCol="0" anchor="t">
            <a:normAutofit/>
          </a:bodyPr>
          <a:lstStyle/>
          <a:p>
            <a:pPr eaLnBrk="1" hangingPunct="1">
              <a:lnSpc>
                <a:spcPct val="90000"/>
              </a:lnSpc>
            </a:pPr>
            <a:r>
              <a:rPr lang="en-US" sz="2500" kern="1200">
                <a:solidFill>
                  <a:srgbClr val="FFFFFF"/>
                </a:solidFill>
                <a:latin typeface="+mj-lt"/>
                <a:ea typeface="+mj-ea"/>
                <a:cs typeface="+mj-cs"/>
              </a:rPr>
              <a:t>Electrostatic Sensitivity of Primary Explosives</a:t>
            </a:r>
          </a:p>
        </p:txBody>
      </p:sp>
      <p:pic>
        <p:nvPicPr>
          <p:cNvPr id="4" name="Content Placeholder 3" descr="A screenshot of a social media post&#10;&#10;Description automatically generated">
            <a:extLst>
              <a:ext uri="{FF2B5EF4-FFF2-40B4-BE49-F238E27FC236}">
                <a16:creationId xmlns:a16="http://schemas.microsoft.com/office/drawing/2014/main" id="{6BABF6C4-2723-7011-5792-F6630DBCB5E0}"/>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3376821" y="1505145"/>
            <a:ext cx="5419311" cy="3847710"/>
          </a:xfrm>
          <a:prstGeom prst="rect">
            <a:avLst/>
          </a:prstGeom>
        </p:spPr>
      </p:pic>
    </p:spTree>
    <p:extLst>
      <p:ext uri="{BB962C8B-B14F-4D97-AF65-F5344CB8AC3E}">
        <p14:creationId xmlns:p14="http://schemas.microsoft.com/office/powerpoint/2010/main" val="162454905"/>
      </p:ext>
    </p:extLst>
  </p:cSld>
  <p:clrMapOvr>
    <a:masterClrMapping/>
  </p:clrMapOvr>
  <p:transition>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a:extLst>
              <a:ext uri="{FF2B5EF4-FFF2-40B4-BE49-F238E27FC236}">
                <a16:creationId xmlns:a16="http://schemas.microsoft.com/office/drawing/2014/main" id="{B6DB1EEC-5505-76FF-CB97-9BF236A2CF89}"/>
              </a:ext>
            </a:extLst>
          </p:cNvPr>
          <p:cNvSpPr>
            <a:spLocks noGrp="1" noChangeArrowheads="1"/>
          </p:cNvSpPr>
          <p:nvPr>
            <p:ph type="title"/>
          </p:nvPr>
        </p:nvSpPr>
        <p:spPr>
          <a:xfrm>
            <a:off x="371475" y="260350"/>
            <a:ext cx="6435725" cy="522288"/>
          </a:xfrm>
        </p:spPr>
        <p:txBody>
          <a:bodyPr/>
          <a:lstStyle/>
          <a:p>
            <a:r>
              <a:rPr lang="en-US" altLang="en-US"/>
              <a:t>Impact Sensitivity</a:t>
            </a:r>
          </a:p>
        </p:txBody>
      </p:sp>
      <p:pic>
        <p:nvPicPr>
          <p:cNvPr id="39938" name="Content Placeholder 3" descr="A picture containing sitting, traffic, truck, light&#10;&#10;Description automatically generated">
            <a:extLst>
              <a:ext uri="{FF2B5EF4-FFF2-40B4-BE49-F238E27FC236}">
                <a16:creationId xmlns:a16="http://schemas.microsoft.com/office/drawing/2014/main" id="{B2C79474-20BD-440C-0B8B-FA950AE5E56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74650" y="836613"/>
            <a:ext cx="8418513" cy="5256212"/>
          </a:xfrm>
        </p:spPr>
      </p:pic>
      <p:sp>
        <p:nvSpPr>
          <p:cNvPr id="39939" name="TextBox 5">
            <a:extLst>
              <a:ext uri="{FF2B5EF4-FFF2-40B4-BE49-F238E27FC236}">
                <a16:creationId xmlns:a16="http://schemas.microsoft.com/office/drawing/2014/main" id="{4276B9EA-909F-C18C-82A0-AD282EEB2278}"/>
              </a:ext>
            </a:extLst>
          </p:cNvPr>
          <p:cNvSpPr txBox="1">
            <a:spLocks noChangeArrowheads="1"/>
          </p:cNvSpPr>
          <p:nvPr/>
        </p:nvSpPr>
        <p:spPr bwMode="auto">
          <a:xfrm>
            <a:off x="4067175" y="6237288"/>
            <a:ext cx="2428875" cy="36988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rPr>
              <a:t>Diazo-Di-Nitro-Phenol</a:t>
            </a:r>
          </a:p>
        </p:txBody>
      </p:sp>
    </p:spTree>
  </p:cSld>
  <p:clrMapOvr>
    <a:masterClrMapping/>
  </p:clrMapOvr>
  <p:transition>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B258B-29F0-F9D2-043E-369DA3EB50B3}"/>
              </a:ext>
            </a:extLst>
          </p:cNvPr>
          <p:cNvSpPr>
            <a:spLocks noGrp="1"/>
          </p:cNvSpPr>
          <p:nvPr>
            <p:ph type="title"/>
          </p:nvPr>
        </p:nvSpPr>
        <p:spPr>
          <a:xfrm>
            <a:off x="395536" y="476672"/>
            <a:ext cx="7569026" cy="522287"/>
          </a:xfrm>
        </p:spPr>
        <p:txBody>
          <a:bodyPr/>
          <a:lstStyle/>
          <a:p>
            <a:r>
              <a:rPr lang="en-US" dirty="0"/>
              <a:t>Friction Sensitivity of Primary Explosives</a:t>
            </a:r>
          </a:p>
        </p:txBody>
      </p:sp>
      <p:pic>
        <p:nvPicPr>
          <p:cNvPr id="4" name="Content Placeholder 3" descr="A screenshot of a cell phone&#10;&#10;Description automatically generated">
            <a:extLst>
              <a:ext uri="{FF2B5EF4-FFF2-40B4-BE49-F238E27FC236}">
                <a16:creationId xmlns:a16="http://schemas.microsoft.com/office/drawing/2014/main" id="{F72564A0-F819-E044-CB03-7B70C7C11334}"/>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787487" y="1335310"/>
            <a:ext cx="7569026" cy="5046018"/>
          </a:xfrm>
          <a:prstGeom prst="rect">
            <a:avLst/>
          </a:prstGeom>
        </p:spPr>
      </p:pic>
    </p:spTree>
    <p:extLst>
      <p:ext uri="{BB962C8B-B14F-4D97-AF65-F5344CB8AC3E}">
        <p14:creationId xmlns:p14="http://schemas.microsoft.com/office/powerpoint/2010/main" val="1748101334"/>
      </p:ext>
    </p:extLst>
  </p:cSld>
  <p:clrMapOvr>
    <a:masterClrMapping/>
  </p:clrMapOvr>
  <p:transition>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p:nvPr>
        </p:nvSpPr>
        <p:spPr>
          <a:xfrm>
            <a:off x="457200" y="274638"/>
            <a:ext cx="8229600" cy="850900"/>
          </a:xfrm>
        </p:spPr>
        <p:txBody>
          <a:bodyPr/>
          <a:lstStyle/>
          <a:p>
            <a:r>
              <a:rPr lang="en-GB" sz="3600" dirty="0"/>
              <a:t>Secondary Explosive</a:t>
            </a:r>
          </a:p>
        </p:txBody>
      </p:sp>
      <p:sp>
        <p:nvSpPr>
          <p:cNvPr id="21506" name="Slide Number Placeholder 2"/>
          <p:cNvSpPr>
            <a:spLocks noGrp="1"/>
          </p:cNvSpPr>
          <p:nvPr>
            <p:ph type="sldNum" sz="quarter" idx="4294967295"/>
          </p:nvPr>
        </p:nvSpPr>
        <p:spPr bwMode="auto">
          <a:noFill/>
          <a:ln>
            <a:miter lim="800000"/>
            <a:headEnd/>
            <a:tailEnd/>
          </a:ln>
        </p:spPr>
        <p:txBody>
          <a:bodyPr wrap="square" numCol="1"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charset="0"/>
            </a:endParaRPr>
          </a:p>
        </p:txBody>
      </p:sp>
      <p:sp>
        <p:nvSpPr>
          <p:cNvPr id="21507"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Calibri" pitchFamily="34" charset="0"/>
              <a:ea typeface="+mn-ea"/>
              <a:cs typeface="+mn-cs"/>
            </a:endParaRPr>
          </a:p>
        </p:txBody>
      </p:sp>
      <p:sp>
        <p:nvSpPr>
          <p:cNvPr id="21508" name="TextBox 8"/>
          <p:cNvSpPr txBox="1">
            <a:spLocks noChangeArrowheads="1"/>
          </p:cNvSpPr>
          <p:nvPr/>
        </p:nvSpPr>
        <p:spPr bwMode="auto">
          <a:xfrm>
            <a:off x="623888" y="1196752"/>
            <a:ext cx="7993062" cy="3046988"/>
          </a:xfrm>
          <a:prstGeom prst="rect">
            <a:avLst/>
          </a:prstGeom>
          <a:noFill/>
          <a:ln w="9525">
            <a:noFill/>
            <a:miter lim="800000"/>
            <a:headEnd/>
            <a:tailEnd/>
          </a:ln>
        </p:spPr>
        <p:txBody>
          <a:bodyPr>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FFFFFF"/>
                </a:solidFill>
                <a:effectLst/>
                <a:uLnTx/>
                <a:uFillTx/>
                <a:latin typeface="Arial"/>
                <a:ea typeface="+mn-ea"/>
                <a:cs typeface="Times New Roman" pitchFamily="18" charset="0"/>
              </a:rPr>
              <a:t>Less sensitive than primary explosive (FOI &gt;50)</a:t>
            </a:r>
          </a:p>
          <a:p>
            <a:pPr marR="0" lvl="0" algn="l" defTabSz="914400" rtl="0" eaLnBrk="0" fontAlgn="base" latinLnBrk="0" hangingPunct="0">
              <a:lnSpc>
                <a:spcPct val="100000"/>
              </a:lnSpc>
              <a:spcBef>
                <a:spcPct val="0"/>
              </a:spcBef>
              <a:spcAft>
                <a:spcPct val="0"/>
              </a:spcAft>
              <a:buClrTx/>
              <a:buSzTx/>
              <a:tabLst/>
              <a:defRPr/>
            </a:pPr>
            <a:endParaRPr kumimoji="0" lang="en-GB" sz="2400" b="0" i="0" u="none" strike="noStrike" kern="1200" cap="none" spc="0" normalizeH="0" baseline="0" noProof="0" dirty="0">
              <a:ln>
                <a:noFill/>
              </a:ln>
              <a:solidFill>
                <a:srgbClr val="FFFFFF"/>
              </a:solidFill>
              <a:effectLst/>
              <a:uLnTx/>
              <a:uFillTx/>
              <a:latin typeface="Arial"/>
              <a:ea typeface="+mn-ea"/>
              <a:cs typeface="Times New Roman" pitchFamily="18"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FFFFFF"/>
                </a:solidFill>
                <a:effectLst/>
                <a:uLnTx/>
                <a:uFillTx/>
                <a:latin typeface="Arial"/>
                <a:ea typeface="+mn-ea"/>
                <a:cs typeface="Times New Roman" pitchFamily="18" charset="0"/>
              </a:rPr>
              <a:t>On functioning, the energy of the explosive – </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FFFFFF"/>
              </a:solidFill>
              <a:effectLst/>
              <a:uLnTx/>
              <a:uFillTx/>
              <a:latin typeface="Arial"/>
              <a:ea typeface="+mn-ea"/>
              <a:cs typeface="Times New Roman" pitchFamily="18" charset="0"/>
            </a:endParaRPr>
          </a:p>
          <a:p>
            <a:pPr marL="800100" marR="0" lvl="1"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FFFFFF"/>
                </a:solidFill>
                <a:effectLst/>
                <a:uLnTx/>
                <a:uFillTx/>
                <a:latin typeface="Arial"/>
                <a:ea typeface="+mn-ea"/>
                <a:cs typeface="Times New Roman" pitchFamily="18" charset="0"/>
              </a:rPr>
              <a:t>Disrupts the warhead’s case</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FFFFFF"/>
              </a:solidFill>
              <a:effectLst/>
              <a:uLnTx/>
              <a:uFillTx/>
              <a:latin typeface="Arial"/>
              <a:ea typeface="+mn-ea"/>
              <a:cs typeface="Times New Roman" pitchFamily="18" charset="0"/>
            </a:endParaRPr>
          </a:p>
          <a:p>
            <a:pPr marL="800100" marR="0" lvl="1"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FFFFFF"/>
                </a:solidFill>
                <a:effectLst/>
                <a:uLnTx/>
                <a:uFillTx/>
                <a:latin typeface="Arial"/>
                <a:ea typeface="+mn-ea"/>
                <a:cs typeface="Times New Roman" pitchFamily="18" charset="0"/>
              </a:rPr>
              <a:t>Affects the environment in a manner governed by the environment and by the position of the munition.</a:t>
            </a:r>
          </a:p>
        </p:txBody>
      </p:sp>
      <p:sp>
        <p:nvSpPr>
          <p:cNvPr id="15" name="TextBox 14"/>
          <p:cNvSpPr txBox="1">
            <a:spLocks noChangeArrowheads="1"/>
          </p:cNvSpPr>
          <p:nvPr/>
        </p:nvSpPr>
        <p:spPr bwMode="auto">
          <a:xfrm>
            <a:off x="623888" y="5622339"/>
            <a:ext cx="8124825" cy="830997"/>
          </a:xfrm>
          <a:prstGeom prst="rect">
            <a:avLst/>
          </a:prstGeom>
          <a:noFill/>
          <a:ln w="9525">
            <a:noFill/>
            <a:miter lim="800000"/>
            <a:headEnd/>
            <a:tailEnd/>
          </a:ln>
        </p:spPr>
        <p:txBody>
          <a:bodyPr>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FFFFFF"/>
                </a:solidFill>
                <a:effectLst/>
                <a:uLnTx/>
                <a:uFillTx/>
                <a:latin typeface="Arial"/>
                <a:ea typeface="+mn-ea"/>
                <a:cs typeface="Times New Roman" pitchFamily="18" charset="0"/>
              </a:rPr>
              <a:t>If the requirement is for blast, then the case may be made light to require less energy for disruption.</a:t>
            </a:r>
          </a:p>
        </p:txBody>
      </p:sp>
      <p:sp>
        <p:nvSpPr>
          <p:cNvPr id="16" name="TextBox 15"/>
          <p:cNvSpPr txBox="1">
            <a:spLocks noChangeArrowheads="1"/>
          </p:cNvSpPr>
          <p:nvPr/>
        </p:nvSpPr>
        <p:spPr bwMode="auto">
          <a:xfrm>
            <a:off x="611188" y="4293096"/>
            <a:ext cx="8137525" cy="1200329"/>
          </a:xfrm>
          <a:prstGeom prst="rect">
            <a:avLst/>
          </a:prstGeom>
          <a:noFill/>
          <a:ln w="9525">
            <a:noFill/>
            <a:miter lim="800000"/>
            <a:headEnd/>
            <a:tailEnd/>
          </a:ln>
        </p:spPr>
        <p:txBody>
          <a:bodyPr>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FFFFFF"/>
                </a:solidFill>
                <a:effectLst/>
                <a:uLnTx/>
                <a:uFillTx/>
                <a:latin typeface="Arial"/>
                <a:ea typeface="+mn-ea"/>
                <a:cs typeface="Times New Roman" pitchFamily="18" charset="0"/>
              </a:rPr>
              <a:t>If the requirement is for fragmentation, then the material and the geometry of the case are selected to give the required fragment  characteristics.</a:t>
            </a:r>
          </a:p>
        </p:txBody>
      </p:sp>
    </p:spTree>
    <p:extLst>
      <p:ext uri="{BB962C8B-B14F-4D97-AF65-F5344CB8AC3E}">
        <p14:creationId xmlns:p14="http://schemas.microsoft.com/office/powerpoint/2010/main" val="303293781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1122" name="Rectangle 2"/>
          <p:cNvSpPr>
            <a:spLocks noGrp="1" noChangeArrowheads="1"/>
          </p:cNvSpPr>
          <p:nvPr>
            <p:ph type="title"/>
          </p:nvPr>
        </p:nvSpPr>
        <p:spPr/>
        <p:txBody>
          <a:bodyPr/>
          <a:lstStyle/>
          <a:p>
            <a:pPr>
              <a:defRPr/>
            </a:pPr>
            <a:r>
              <a:rPr lang="en-GB"/>
              <a:t>Factors Affecting Detonation (1)</a:t>
            </a:r>
          </a:p>
        </p:txBody>
      </p:sp>
      <p:sp>
        <p:nvSpPr>
          <p:cNvPr id="1541123" name="Rectangle 3"/>
          <p:cNvSpPr>
            <a:spLocks noGrp="1" noChangeArrowheads="1"/>
          </p:cNvSpPr>
          <p:nvPr>
            <p:ph type="body" idx="1"/>
          </p:nvPr>
        </p:nvSpPr>
        <p:spPr>
          <a:xfrm>
            <a:off x="0" y="814388"/>
            <a:ext cx="8562975" cy="2279650"/>
          </a:xfrm>
        </p:spPr>
        <p:txBody>
          <a:bodyPr/>
          <a:lstStyle/>
          <a:p>
            <a:pPr>
              <a:lnSpc>
                <a:spcPct val="80000"/>
              </a:lnSpc>
            </a:pPr>
            <a:r>
              <a:rPr lang="en-GB" sz="1800"/>
              <a:t>So what factors affect the efficiency of detonation?</a:t>
            </a:r>
            <a:br>
              <a:rPr lang="en-GB" sz="1800"/>
            </a:br>
            <a:endParaRPr lang="en-GB" sz="1800"/>
          </a:p>
          <a:p>
            <a:pPr>
              <a:lnSpc>
                <a:spcPct val="80000"/>
              </a:lnSpc>
            </a:pPr>
            <a:r>
              <a:rPr lang="en-GB" sz="1800"/>
              <a:t>Initiating stimulus</a:t>
            </a:r>
            <a:br>
              <a:rPr lang="en-GB" sz="1800"/>
            </a:br>
            <a:endParaRPr lang="en-GB" sz="1800"/>
          </a:p>
          <a:p>
            <a:pPr lvl="1">
              <a:lnSpc>
                <a:spcPct val="80000"/>
              </a:lnSpc>
            </a:pPr>
            <a:r>
              <a:rPr lang="en-GB" sz="1600"/>
              <a:t>Generally for secondary explosives an impinging shock wave from initiation train</a:t>
            </a:r>
          </a:p>
          <a:p>
            <a:pPr lvl="1">
              <a:lnSpc>
                <a:spcPct val="80000"/>
              </a:lnSpc>
            </a:pPr>
            <a:r>
              <a:rPr lang="en-GB" sz="1600"/>
              <a:t>Must be strong enough to decompose explosive </a:t>
            </a:r>
            <a:br>
              <a:rPr lang="en-GB" sz="1600"/>
            </a:br>
            <a:endParaRPr lang="en-GB" sz="1600"/>
          </a:p>
          <a:p>
            <a:pPr>
              <a:lnSpc>
                <a:spcPct val="80000"/>
              </a:lnSpc>
            </a:pPr>
            <a:r>
              <a:rPr lang="en-GB" sz="1800"/>
              <a:t>Confinement</a:t>
            </a:r>
            <a:br>
              <a:rPr lang="en-GB" sz="1800"/>
            </a:br>
            <a:endParaRPr lang="en-GB" sz="1800"/>
          </a:p>
          <a:p>
            <a:pPr lvl="1">
              <a:lnSpc>
                <a:spcPct val="80000"/>
              </a:lnSpc>
            </a:pPr>
            <a:r>
              <a:rPr lang="en-GB" sz="1600"/>
              <a:t>A detonation wave is curved and suffers from lateral energy losses</a:t>
            </a:r>
          </a:p>
          <a:p>
            <a:pPr lvl="1">
              <a:lnSpc>
                <a:spcPct val="80000"/>
              </a:lnSpc>
            </a:pPr>
            <a:r>
              <a:rPr lang="en-GB" sz="1600"/>
              <a:t>Confinement can reduce these losses by maintaining energy behind the wave</a:t>
            </a:r>
          </a:p>
        </p:txBody>
      </p:sp>
      <p:grpSp>
        <p:nvGrpSpPr>
          <p:cNvPr id="35863" name="Group 23"/>
          <p:cNvGrpSpPr>
            <a:grpSpLocks/>
          </p:cNvGrpSpPr>
          <p:nvPr/>
        </p:nvGrpSpPr>
        <p:grpSpPr bwMode="auto">
          <a:xfrm>
            <a:off x="5003800" y="3975100"/>
            <a:ext cx="2565400" cy="2378075"/>
            <a:chOff x="3152" y="2432"/>
            <a:chExt cx="1616" cy="1498"/>
          </a:xfrm>
        </p:grpSpPr>
        <p:sp>
          <p:nvSpPr>
            <p:cNvPr id="79889" name="Rectangle 18"/>
            <p:cNvSpPr>
              <a:spLocks noChangeArrowheads="1"/>
            </p:cNvSpPr>
            <p:nvPr/>
          </p:nvSpPr>
          <p:spPr bwMode="auto">
            <a:xfrm>
              <a:off x="3152" y="2512"/>
              <a:ext cx="1504" cy="448"/>
            </a:xfrm>
            <a:prstGeom prst="rect">
              <a:avLst/>
            </a:prstGeom>
            <a:solidFill>
              <a:schemeClr val="accent1"/>
            </a:solidFill>
            <a:ln w="15875">
              <a:solidFill>
                <a:srgbClr val="000000"/>
              </a:solidFill>
              <a:miter lim="800000"/>
              <a:headEnd/>
              <a:tailEnd/>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79890" name="Rectangle 19"/>
            <p:cNvSpPr>
              <a:spLocks noChangeArrowheads="1"/>
            </p:cNvSpPr>
            <p:nvPr/>
          </p:nvSpPr>
          <p:spPr bwMode="auto">
            <a:xfrm>
              <a:off x="4660" y="2512"/>
              <a:ext cx="108" cy="448"/>
            </a:xfrm>
            <a:prstGeom prst="rect">
              <a:avLst/>
            </a:prstGeom>
            <a:solidFill>
              <a:schemeClr val="hlink"/>
            </a:solidFill>
            <a:ln w="15875">
              <a:solidFill>
                <a:srgbClr val="000000"/>
              </a:solidFill>
              <a:miter lim="800000"/>
              <a:headEnd/>
              <a:tailEnd/>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79891" name="Line 20"/>
            <p:cNvSpPr>
              <a:spLocks noChangeShapeType="1"/>
            </p:cNvSpPr>
            <p:nvPr/>
          </p:nvSpPr>
          <p:spPr bwMode="auto">
            <a:xfrm flipV="1">
              <a:off x="3192" y="2724"/>
              <a:ext cx="1452" cy="0"/>
            </a:xfrm>
            <a:prstGeom prst="line">
              <a:avLst/>
            </a:prstGeom>
            <a:noFill/>
            <a:ln w="19050">
              <a:solidFill>
                <a:srgbClr val="000000"/>
              </a:solidFill>
              <a:round/>
              <a:headEnd/>
              <a:tailEnd type="triangle" w="med" len="me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541141" name="Rectangle 21"/>
            <p:cNvSpPr>
              <a:spLocks noChangeArrowheads="1"/>
            </p:cNvSpPr>
            <p:nvPr/>
          </p:nvSpPr>
          <p:spPr bwMode="auto">
            <a:xfrm>
              <a:off x="3152" y="2956"/>
              <a:ext cx="1616" cy="84"/>
            </a:xfrm>
            <a:prstGeom prst="rect">
              <a:avLst/>
            </a:prstGeom>
            <a:gradFill rotWithShape="1">
              <a:gsLst>
                <a:gs pos="0">
                  <a:schemeClr val="bg2">
                    <a:gamma/>
                    <a:shade val="46275"/>
                    <a:invGamma/>
                  </a:schemeClr>
                </a:gs>
                <a:gs pos="50000">
                  <a:schemeClr val="bg2"/>
                </a:gs>
                <a:gs pos="100000">
                  <a:schemeClr val="bg2">
                    <a:gamma/>
                    <a:shade val="46275"/>
                    <a:invGamma/>
                  </a:schemeClr>
                </a:gs>
              </a:gsLst>
              <a:lin ang="5400000" scaled="1"/>
            </a:gradFill>
            <a:ln w="15875">
              <a:solidFill>
                <a:srgbClr val="000000"/>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541142" name="Rectangle 22"/>
            <p:cNvSpPr>
              <a:spLocks noChangeArrowheads="1"/>
            </p:cNvSpPr>
            <p:nvPr/>
          </p:nvSpPr>
          <p:spPr bwMode="auto">
            <a:xfrm>
              <a:off x="3152" y="2432"/>
              <a:ext cx="1616" cy="80"/>
            </a:xfrm>
            <a:prstGeom prst="rect">
              <a:avLst/>
            </a:prstGeom>
            <a:gradFill rotWithShape="1">
              <a:gsLst>
                <a:gs pos="0">
                  <a:schemeClr val="bg2">
                    <a:gamma/>
                    <a:shade val="46275"/>
                    <a:invGamma/>
                  </a:schemeClr>
                </a:gs>
                <a:gs pos="50000">
                  <a:schemeClr val="bg2"/>
                </a:gs>
                <a:gs pos="100000">
                  <a:schemeClr val="bg2">
                    <a:gamma/>
                    <a:shade val="46275"/>
                    <a:invGamma/>
                  </a:schemeClr>
                </a:gs>
              </a:gsLst>
              <a:lin ang="5400000" scaled="1"/>
            </a:gradFill>
            <a:ln w="15875">
              <a:solidFill>
                <a:srgbClr val="000000"/>
              </a:solidFill>
              <a:miter lim="800000"/>
              <a:headEnd/>
              <a:tailEnd/>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79894" name="Text Box 23"/>
            <p:cNvSpPr txBox="1">
              <a:spLocks noChangeArrowheads="1"/>
            </p:cNvSpPr>
            <p:nvPr/>
          </p:nvSpPr>
          <p:spPr bwMode="auto">
            <a:xfrm>
              <a:off x="3644" y="3220"/>
              <a:ext cx="888" cy="710"/>
            </a:xfrm>
            <a:prstGeom prst="rect">
              <a:avLst/>
            </a:prstGeom>
            <a:noFill/>
            <a:ln w="15875">
              <a:noFill/>
              <a:miter lim="800000"/>
              <a:headEnd/>
              <a:tailEnd/>
            </a:ln>
          </p:spPr>
          <p:txBody>
            <a:bodyP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GB" sz="1400" b="1" i="0" u="none" strike="noStrike" kern="1200" cap="none" spc="0" normalizeH="0" baseline="0" noProof="0">
                  <a:ln>
                    <a:noFill/>
                  </a:ln>
                  <a:solidFill>
                    <a:srgbClr val="FFFFFF"/>
                  </a:solidFill>
                  <a:effectLst/>
                  <a:uLnTx/>
                  <a:uFillTx/>
                  <a:latin typeface="Arial" panose="020B0604020202020204" pitchFamily="34" charset="0"/>
                  <a:ea typeface="+mn-ea"/>
                  <a:cs typeface="+mn-cs"/>
                </a:rPr>
                <a:t>Confined</a:t>
              </a:r>
            </a:p>
            <a:p>
              <a:pPr marL="0" marR="0" lvl="0" indent="0" algn="l" defTabSz="914400" rtl="0" eaLnBrk="0" fontAlgn="base" latinLnBrk="0" hangingPunct="0">
                <a:lnSpc>
                  <a:spcPct val="100000"/>
                </a:lnSpc>
                <a:spcBef>
                  <a:spcPct val="50000"/>
                </a:spcBef>
                <a:spcAft>
                  <a:spcPct val="0"/>
                </a:spcAft>
                <a:buClrTx/>
                <a:buSzTx/>
                <a:buFontTx/>
                <a:buChar char="•"/>
                <a:tabLst/>
                <a:defRPr/>
              </a:pPr>
              <a:r>
                <a:rPr kumimoji="0" lang="en-GB"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t> Detonation wave progresses without energy losses</a:t>
              </a:r>
            </a:p>
          </p:txBody>
        </p:sp>
      </p:grpSp>
      <p:grpSp>
        <p:nvGrpSpPr>
          <p:cNvPr id="35864" name="Group 24"/>
          <p:cNvGrpSpPr>
            <a:grpSpLocks/>
          </p:cNvGrpSpPr>
          <p:nvPr/>
        </p:nvGrpSpPr>
        <p:grpSpPr bwMode="auto">
          <a:xfrm>
            <a:off x="1143000" y="3479800"/>
            <a:ext cx="2565400" cy="3048000"/>
            <a:chOff x="720" y="2144"/>
            <a:chExt cx="1616" cy="1920"/>
          </a:xfrm>
        </p:grpSpPr>
        <p:sp>
          <p:nvSpPr>
            <p:cNvPr id="79877" name="Rectangle 4"/>
            <p:cNvSpPr>
              <a:spLocks noChangeArrowheads="1"/>
            </p:cNvSpPr>
            <p:nvPr/>
          </p:nvSpPr>
          <p:spPr bwMode="auto">
            <a:xfrm>
              <a:off x="720" y="2520"/>
              <a:ext cx="492" cy="448"/>
            </a:xfrm>
            <a:prstGeom prst="rect">
              <a:avLst/>
            </a:prstGeom>
            <a:solidFill>
              <a:schemeClr val="accent1"/>
            </a:solidFill>
            <a:ln w="15875">
              <a:solidFill>
                <a:srgbClr val="000000"/>
              </a:solidFill>
              <a:miter lim="800000"/>
              <a:headEnd/>
              <a:tailEnd/>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79878" name="Rectangle 6"/>
            <p:cNvSpPr>
              <a:spLocks noChangeArrowheads="1"/>
            </p:cNvSpPr>
            <p:nvPr/>
          </p:nvSpPr>
          <p:spPr bwMode="auto">
            <a:xfrm>
              <a:off x="1212" y="2520"/>
              <a:ext cx="1124" cy="448"/>
            </a:xfrm>
            <a:prstGeom prst="rect">
              <a:avLst/>
            </a:prstGeom>
            <a:solidFill>
              <a:schemeClr val="hlink"/>
            </a:solidFill>
            <a:ln w="15875">
              <a:solidFill>
                <a:srgbClr val="000000"/>
              </a:solidFill>
              <a:miter lim="800000"/>
              <a:headEnd/>
              <a:tailEnd/>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79879" name="Line 7"/>
            <p:cNvSpPr>
              <a:spLocks noChangeShapeType="1"/>
            </p:cNvSpPr>
            <p:nvPr/>
          </p:nvSpPr>
          <p:spPr bwMode="auto">
            <a:xfrm>
              <a:off x="760" y="2740"/>
              <a:ext cx="432" cy="0"/>
            </a:xfrm>
            <a:prstGeom prst="line">
              <a:avLst/>
            </a:prstGeom>
            <a:noFill/>
            <a:ln w="19050">
              <a:solidFill>
                <a:srgbClr val="000000"/>
              </a:solidFill>
              <a:round/>
              <a:headEnd/>
              <a:tailEnd type="triangle" w="med" len="me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79880" name="Line 8"/>
            <p:cNvSpPr>
              <a:spLocks noChangeShapeType="1"/>
            </p:cNvSpPr>
            <p:nvPr/>
          </p:nvSpPr>
          <p:spPr bwMode="auto">
            <a:xfrm flipH="1" flipV="1">
              <a:off x="780" y="2324"/>
              <a:ext cx="36" cy="152"/>
            </a:xfrm>
            <a:prstGeom prst="line">
              <a:avLst/>
            </a:prstGeom>
            <a:noFill/>
            <a:ln w="15875">
              <a:solidFill>
                <a:srgbClr val="000000"/>
              </a:solidFill>
              <a:round/>
              <a:headEnd/>
              <a:tailEnd type="triangle" w="med" len="me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79881" name="Line 10"/>
            <p:cNvSpPr>
              <a:spLocks noChangeShapeType="1"/>
            </p:cNvSpPr>
            <p:nvPr/>
          </p:nvSpPr>
          <p:spPr bwMode="auto">
            <a:xfrm flipV="1">
              <a:off x="980" y="2316"/>
              <a:ext cx="0" cy="144"/>
            </a:xfrm>
            <a:prstGeom prst="line">
              <a:avLst/>
            </a:prstGeom>
            <a:noFill/>
            <a:ln w="15875">
              <a:solidFill>
                <a:srgbClr val="000000"/>
              </a:solidFill>
              <a:round/>
              <a:headEnd/>
              <a:tailEnd type="triangle" w="med" len="me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79882" name="Line 11"/>
            <p:cNvSpPr>
              <a:spLocks noChangeShapeType="1"/>
            </p:cNvSpPr>
            <p:nvPr/>
          </p:nvSpPr>
          <p:spPr bwMode="auto">
            <a:xfrm flipV="1">
              <a:off x="1124" y="2328"/>
              <a:ext cx="32" cy="140"/>
            </a:xfrm>
            <a:prstGeom prst="line">
              <a:avLst/>
            </a:prstGeom>
            <a:noFill/>
            <a:ln w="15875">
              <a:solidFill>
                <a:srgbClr val="000000"/>
              </a:solidFill>
              <a:round/>
              <a:headEnd/>
              <a:tailEnd type="triangle" w="med" len="me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79883" name="Line 12"/>
            <p:cNvSpPr>
              <a:spLocks noChangeShapeType="1"/>
            </p:cNvSpPr>
            <p:nvPr/>
          </p:nvSpPr>
          <p:spPr bwMode="auto">
            <a:xfrm flipH="1">
              <a:off x="760" y="3004"/>
              <a:ext cx="44" cy="112"/>
            </a:xfrm>
            <a:prstGeom prst="line">
              <a:avLst/>
            </a:prstGeom>
            <a:noFill/>
            <a:ln w="15875">
              <a:solidFill>
                <a:srgbClr val="000000"/>
              </a:solidFill>
              <a:round/>
              <a:headEnd/>
              <a:tailEnd type="triangle" w="med" len="me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79884" name="Line 13"/>
            <p:cNvSpPr>
              <a:spLocks noChangeShapeType="1"/>
            </p:cNvSpPr>
            <p:nvPr/>
          </p:nvSpPr>
          <p:spPr bwMode="auto">
            <a:xfrm>
              <a:off x="960" y="3004"/>
              <a:ext cx="0" cy="124"/>
            </a:xfrm>
            <a:prstGeom prst="line">
              <a:avLst/>
            </a:prstGeom>
            <a:noFill/>
            <a:ln w="15875">
              <a:solidFill>
                <a:srgbClr val="000000"/>
              </a:solidFill>
              <a:round/>
              <a:headEnd/>
              <a:tailEnd type="triangle" w="med" len="me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79885" name="Line 14"/>
            <p:cNvSpPr>
              <a:spLocks noChangeShapeType="1"/>
            </p:cNvSpPr>
            <p:nvPr/>
          </p:nvSpPr>
          <p:spPr bwMode="auto">
            <a:xfrm>
              <a:off x="1092" y="3008"/>
              <a:ext cx="44" cy="116"/>
            </a:xfrm>
            <a:prstGeom prst="line">
              <a:avLst/>
            </a:prstGeom>
            <a:noFill/>
            <a:ln w="15875">
              <a:solidFill>
                <a:srgbClr val="000000"/>
              </a:solidFill>
              <a:round/>
              <a:headEnd/>
              <a:tailEnd type="triangle" w="med" len="me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79886" name="Text Box 15"/>
            <p:cNvSpPr txBox="1">
              <a:spLocks noChangeArrowheads="1"/>
            </p:cNvSpPr>
            <p:nvPr/>
          </p:nvSpPr>
          <p:spPr bwMode="auto">
            <a:xfrm>
              <a:off x="976" y="3268"/>
              <a:ext cx="1100" cy="796"/>
            </a:xfrm>
            <a:prstGeom prst="rect">
              <a:avLst/>
            </a:prstGeom>
            <a:noFill/>
            <a:ln w="15875">
              <a:noFill/>
              <a:miter lim="800000"/>
              <a:headEnd/>
              <a:tailEnd/>
            </a:ln>
          </p:spPr>
          <p:txBody>
            <a:bodyP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GB" sz="1400" b="1" i="0" u="none" strike="noStrike" kern="1200" cap="none" spc="0" normalizeH="0" baseline="0" noProof="0">
                  <a:ln>
                    <a:noFill/>
                  </a:ln>
                  <a:solidFill>
                    <a:srgbClr val="FFFFFF"/>
                  </a:solidFill>
                  <a:effectLst/>
                  <a:uLnTx/>
                  <a:uFillTx/>
                  <a:latin typeface="Arial" panose="020B0604020202020204" pitchFamily="34" charset="0"/>
                  <a:ea typeface="+mn-ea"/>
                  <a:cs typeface="+mn-cs"/>
                </a:rPr>
                <a:t>Un-confined</a:t>
              </a:r>
            </a:p>
            <a:p>
              <a:pPr marL="0" marR="0" lvl="0" indent="0" algn="l" defTabSz="914400" rtl="0" eaLnBrk="0" fontAlgn="base" latinLnBrk="0" hangingPunct="0">
                <a:lnSpc>
                  <a:spcPct val="100000"/>
                </a:lnSpc>
                <a:spcBef>
                  <a:spcPct val="50000"/>
                </a:spcBef>
                <a:spcAft>
                  <a:spcPct val="0"/>
                </a:spcAft>
                <a:buClrTx/>
                <a:buSzTx/>
                <a:buFontTx/>
                <a:buChar char="•"/>
                <a:tabLst/>
                <a:defRPr/>
              </a:pPr>
              <a:r>
                <a:rPr kumimoji="0" lang="en-GB" sz="1400" b="1" i="0" u="none" strike="noStrike" kern="1200" cap="none" spc="0" normalizeH="0" baseline="0" noProof="0">
                  <a:ln>
                    <a:noFill/>
                  </a:ln>
                  <a:solidFill>
                    <a:srgbClr val="FFFFFF"/>
                  </a:solidFill>
                  <a:effectLst/>
                  <a:uLnTx/>
                  <a:uFillTx/>
                  <a:latin typeface="Arial" panose="020B0604020202020204" pitchFamily="34" charset="0"/>
                  <a:ea typeface="+mn-ea"/>
                  <a:cs typeface="+mn-cs"/>
                </a:rPr>
                <a:t> </a:t>
              </a:r>
              <a:r>
                <a:rPr kumimoji="0" lang="en-GB"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t>Energy losses balance energy generation</a:t>
              </a:r>
            </a:p>
            <a:p>
              <a:pPr marL="0" marR="0" lvl="0" indent="0" algn="l" defTabSz="914400" rtl="0" eaLnBrk="0" fontAlgn="base" latinLnBrk="0" hangingPunct="0">
                <a:lnSpc>
                  <a:spcPct val="100000"/>
                </a:lnSpc>
                <a:spcBef>
                  <a:spcPct val="50000"/>
                </a:spcBef>
                <a:spcAft>
                  <a:spcPct val="0"/>
                </a:spcAft>
                <a:buClrTx/>
                <a:buSzTx/>
                <a:buFontTx/>
                <a:buChar char="•"/>
                <a:tabLst/>
                <a:defRPr/>
              </a:pPr>
              <a:r>
                <a:rPr kumimoji="0" lang="en-GB"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t> Detonation failure</a:t>
              </a:r>
              <a:endParaRPr kumimoji="0" lang="en-GB" sz="1200" b="1"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79887" name="Text Box 17"/>
            <p:cNvSpPr txBox="1">
              <a:spLocks noChangeArrowheads="1"/>
            </p:cNvSpPr>
            <p:nvPr/>
          </p:nvSpPr>
          <p:spPr bwMode="auto">
            <a:xfrm>
              <a:off x="744" y="3104"/>
              <a:ext cx="464" cy="173"/>
            </a:xfrm>
            <a:prstGeom prst="rect">
              <a:avLst/>
            </a:prstGeom>
            <a:noFill/>
            <a:ln w="15875">
              <a:noFill/>
              <a:miter lim="800000"/>
              <a:headEnd/>
              <a:tailEnd/>
            </a:ln>
          </p:spPr>
          <p:txBody>
            <a:bodyPr>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GB"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t>Energy </a:t>
              </a:r>
            </a:p>
          </p:txBody>
        </p:sp>
        <p:sp>
          <p:nvSpPr>
            <p:cNvPr id="79888" name="Text Box 24"/>
            <p:cNvSpPr txBox="1">
              <a:spLocks noChangeArrowheads="1"/>
            </p:cNvSpPr>
            <p:nvPr/>
          </p:nvSpPr>
          <p:spPr bwMode="auto">
            <a:xfrm>
              <a:off x="776" y="2144"/>
              <a:ext cx="464" cy="173"/>
            </a:xfrm>
            <a:prstGeom prst="rect">
              <a:avLst/>
            </a:prstGeom>
            <a:noFill/>
            <a:ln w="15875">
              <a:noFill/>
              <a:miter lim="800000"/>
              <a:headEnd/>
              <a:tailEnd/>
            </a:ln>
          </p:spPr>
          <p:txBody>
            <a:bodyPr>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GB" sz="1200" b="0" i="0" u="none" strike="noStrike" kern="1200" cap="none" spc="0" normalizeH="0" baseline="0" noProof="0">
                  <a:ln>
                    <a:noFill/>
                  </a:ln>
                  <a:solidFill>
                    <a:srgbClr val="FFFFFF"/>
                  </a:solidFill>
                  <a:effectLst/>
                  <a:uLnTx/>
                  <a:uFillTx/>
                  <a:latin typeface="Arial" panose="020B0604020202020204" pitchFamily="34" charset="0"/>
                  <a:ea typeface="+mn-ea"/>
                  <a:cs typeface="+mn-cs"/>
                </a:rPr>
                <a:t>Energy </a:t>
              </a:r>
            </a:p>
          </p:txBody>
        </p:sp>
      </p:grpSp>
    </p:spTree>
    <p:extLst>
      <p:ext uri="{BB962C8B-B14F-4D97-AF65-F5344CB8AC3E}">
        <p14:creationId xmlns:p14="http://schemas.microsoft.com/office/powerpoint/2010/main" val="197675391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41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4112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4112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4112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4112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4112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4112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35864"/>
                                        </p:tgtEl>
                                        <p:attrNameLst>
                                          <p:attrName>style.visibility</p:attrName>
                                        </p:attrNameLst>
                                      </p:cBhvr>
                                      <p:to>
                                        <p:strVal val="visible"/>
                                      </p:to>
                                    </p:set>
                                    <p:animEffect transition="in" filter="box(in)">
                                      <p:cBhvr>
                                        <p:cTn id="27" dur="500"/>
                                        <p:tgtEl>
                                          <p:spTgt spid="35864"/>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35863"/>
                                        </p:tgtEl>
                                        <p:attrNameLst>
                                          <p:attrName>style.visibility</p:attrName>
                                        </p:attrNameLst>
                                      </p:cBhvr>
                                      <p:to>
                                        <p:strVal val="visible"/>
                                      </p:to>
                                    </p:set>
                                    <p:animEffect transition="in" filter="box(in)">
                                      <p:cBhvr>
                                        <p:cTn id="32" dur="500"/>
                                        <p:tgtEl>
                                          <p:spTgt spid="358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4754" name="Rectangle 2"/>
          <p:cNvSpPr>
            <a:spLocks noGrp="1" noChangeArrowheads="1"/>
          </p:cNvSpPr>
          <p:nvPr>
            <p:ph type="title"/>
          </p:nvPr>
        </p:nvSpPr>
        <p:spPr>
          <a:ln w="9525"/>
        </p:spPr>
        <p:txBody>
          <a:bodyPr/>
          <a:lstStyle/>
          <a:p>
            <a:pPr>
              <a:defRPr/>
            </a:pPr>
            <a:r>
              <a:rPr lang="en-GB"/>
              <a:t>Factors Affecting Detonation (2)</a:t>
            </a:r>
          </a:p>
        </p:txBody>
      </p:sp>
      <p:sp>
        <p:nvSpPr>
          <p:cNvPr id="1354755" name="Rectangle 3"/>
          <p:cNvSpPr>
            <a:spLocks noGrp="1" noChangeArrowheads="1"/>
          </p:cNvSpPr>
          <p:nvPr>
            <p:ph type="body" idx="1"/>
          </p:nvPr>
        </p:nvSpPr>
        <p:spPr/>
        <p:txBody>
          <a:bodyPr/>
          <a:lstStyle/>
          <a:p>
            <a:r>
              <a:rPr lang="en-GB" dirty="0"/>
              <a:t>Density</a:t>
            </a:r>
          </a:p>
          <a:p>
            <a:endParaRPr lang="en-GB" dirty="0"/>
          </a:p>
          <a:p>
            <a:pPr lvl="1"/>
            <a:r>
              <a:rPr lang="en-GB" dirty="0"/>
              <a:t>Increased density gives  improved energy concentration available to support shock wave</a:t>
            </a:r>
            <a:br>
              <a:rPr lang="en-GB" dirty="0"/>
            </a:br>
            <a:endParaRPr lang="en-GB" dirty="0"/>
          </a:p>
          <a:p>
            <a:pPr lvl="1"/>
            <a:r>
              <a:rPr lang="en-GB" dirty="0"/>
              <a:t>The higher the density (absolute and %TMD) The faster the V of D and the higher the detonation pressure</a:t>
            </a:r>
          </a:p>
          <a:p>
            <a:pPr>
              <a:buFont typeface="Wingdings" pitchFamily="2" charset="2"/>
              <a:buNone/>
            </a:pPr>
            <a:endParaRPr lang="en-GB" dirty="0"/>
          </a:p>
        </p:txBody>
      </p:sp>
    </p:spTree>
    <p:extLst>
      <p:ext uri="{BB962C8B-B14F-4D97-AF65-F5344CB8AC3E}">
        <p14:creationId xmlns:p14="http://schemas.microsoft.com/office/powerpoint/2010/main" val="242698687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54755">
                                            <p:txEl>
                                              <p:pRg st="0" end="0"/>
                                            </p:txEl>
                                          </p:spTgt>
                                        </p:tgtEl>
                                        <p:attrNameLst>
                                          <p:attrName>style.visibility</p:attrName>
                                        </p:attrNameLst>
                                      </p:cBhvr>
                                      <p:to>
                                        <p:strVal val="visible"/>
                                      </p:to>
                                    </p:set>
                                    <p:animEffect transition="in" filter="blinds(horizontal)">
                                      <p:cBhvr>
                                        <p:cTn id="7" dur="500"/>
                                        <p:tgtEl>
                                          <p:spTgt spid="135475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54755">
                                            <p:txEl>
                                              <p:pRg st="2" end="2"/>
                                            </p:txEl>
                                          </p:spTgt>
                                        </p:tgtEl>
                                        <p:attrNameLst>
                                          <p:attrName>style.visibility</p:attrName>
                                        </p:attrNameLst>
                                      </p:cBhvr>
                                      <p:to>
                                        <p:strVal val="visible"/>
                                      </p:to>
                                    </p:set>
                                    <p:animEffect transition="in" filter="blinds(horizontal)">
                                      <p:cBhvr>
                                        <p:cTn id="12" dur="500"/>
                                        <p:tgtEl>
                                          <p:spTgt spid="135475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54755">
                                            <p:txEl>
                                              <p:pRg st="3" end="3"/>
                                            </p:txEl>
                                          </p:spTgt>
                                        </p:tgtEl>
                                        <p:attrNameLst>
                                          <p:attrName>style.visibility</p:attrName>
                                        </p:attrNameLst>
                                      </p:cBhvr>
                                      <p:to>
                                        <p:strVal val="visible"/>
                                      </p:to>
                                    </p:set>
                                    <p:animEffect transition="in" filter="blinds(horizontal)">
                                      <p:cBhvr>
                                        <p:cTn id="17" dur="500"/>
                                        <p:tgtEl>
                                          <p:spTgt spid="13547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8226" name="Rectangle 2"/>
          <p:cNvSpPr>
            <a:spLocks noGrp="1" noChangeArrowheads="1"/>
          </p:cNvSpPr>
          <p:nvPr>
            <p:ph type="title"/>
          </p:nvPr>
        </p:nvSpPr>
        <p:spPr/>
        <p:txBody>
          <a:bodyPr/>
          <a:lstStyle/>
          <a:p>
            <a:pPr>
              <a:defRPr/>
            </a:pPr>
            <a:r>
              <a:rPr lang="en-GB"/>
              <a:t>Factors Affecting Detonation (3)</a:t>
            </a:r>
          </a:p>
        </p:txBody>
      </p:sp>
      <p:sp>
        <p:nvSpPr>
          <p:cNvPr id="1588227" name="Rectangle 3"/>
          <p:cNvSpPr>
            <a:spLocks noGrp="1" noChangeArrowheads="1"/>
          </p:cNvSpPr>
          <p:nvPr>
            <p:ph type="body" idx="1"/>
          </p:nvPr>
        </p:nvSpPr>
        <p:spPr>
          <a:xfrm>
            <a:off x="414338" y="1004888"/>
            <a:ext cx="8562975" cy="3384550"/>
          </a:xfrm>
        </p:spPr>
        <p:txBody>
          <a:bodyPr/>
          <a:lstStyle/>
          <a:p>
            <a:pPr>
              <a:lnSpc>
                <a:spcPct val="80000"/>
              </a:lnSpc>
            </a:pPr>
            <a:r>
              <a:rPr lang="en-GB" sz="1800"/>
              <a:t>Charge diameter (cylindrical geometry)</a:t>
            </a:r>
            <a:br>
              <a:rPr lang="en-GB" sz="1800"/>
            </a:br>
            <a:endParaRPr lang="en-GB" sz="1800"/>
          </a:p>
          <a:p>
            <a:pPr lvl="1">
              <a:lnSpc>
                <a:spcPct val="80000"/>
              </a:lnSpc>
            </a:pPr>
            <a:r>
              <a:rPr lang="en-GB" sz="1600"/>
              <a:t>The V of D will increase as the diameter of the explosive charge increases up to a limiting value as edge effects are minimised</a:t>
            </a:r>
            <a:br>
              <a:rPr lang="en-GB" sz="1600"/>
            </a:br>
            <a:br>
              <a:rPr lang="en-GB" sz="1600"/>
            </a:br>
            <a:endParaRPr lang="en-GB" sz="1600"/>
          </a:p>
          <a:p>
            <a:pPr lvl="1">
              <a:lnSpc>
                <a:spcPct val="80000"/>
              </a:lnSpc>
            </a:pPr>
            <a:r>
              <a:rPr lang="en-GB" sz="1600"/>
              <a:t>The detonation wave is convex </a:t>
            </a:r>
            <a:br>
              <a:rPr lang="en-GB" sz="1600"/>
            </a:br>
            <a:endParaRPr lang="en-GB" sz="1600"/>
          </a:p>
          <a:p>
            <a:pPr marL="1143000" lvl="2" indent="-228600">
              <a:lnSpc>
                <a:spcPct val="80000"/>
              </a:lnSpc>
            </a:pPr>
            <a:r>
              <a:rPr lang="en-GB" sz="1600"/>
              <a:t>The larger the charge the flatter the angle of curvature</a:t>
            </a:r>
            <a:br>
              <a:rPr lang="en-GB" sz="1600"/>
            </a:br>
            <a:br>
              <a:rPr lang="en-GB" sz="1600"/>
            </a:br>
            <a:endParaRPr lang="en-GB" sz="1600"/>
          </a:p>
          <a:p>
            <a:pPr lvl="1">
              <a:lnSpc>
                <a:spcPct val="80000"/>
              </a:lnSpc>
            </a:pPr>
            <a:r>
              <a:rPr lang="en-GB" sz="1600"/>
              <a:t>The V of D diminishes  from the axis of the charge to its surface due to</a:t>
            </a:r>
          </a:p>
          <a:p>
            <a:pPr marL="1143000" lvl="2" indent="-228600">
              <a:lnSpc>
                <a:spcPct val="80000"/>
              </a:lnSpc>
            </a:pPr>
            <a:r>
              <a:rPr lang="en-GB" sz="1600"/>
              <a:t>Energy losses from the system </a:t>
            </a:r>
          </a:p>
          <a:p>
            <a:pPr marL="1143000" lvl="2" indent="-228600">
              <a:lnSpc>
                <a:spcPct val="80000"/>
              </a:lnSpc>
            </a:pPr>
            <a:r>
              <a:rPr lang="en-GB" sz="1600"/>
              <a:t>More pronounced the smaller the charge</a:t>
            </a:r>
            <a:br>
              <a:rPr lang="en-GB" sz="1600"/>
            </a:br>
            <a:br>
              <a:rPr lang="en-GB" sz="1600"/>
            </a:br>
            <a:endParaRPr lang="en-GB" sz="1600"/>
          </a:p>
          <a:p>
            <a:pPr lvl="1">
              <a:lnSpc>
                <a:spcPct val="80000"/>
              </a:lnSpc>
            </a:pPr>
            <a:r>
              <a:rPr lang="en-GB" sz="1600"/>
              <a:t>If the diameter is reduced </a:t>
            </a:r>
          </a:p>
          <a:p>
            <a:pPr marL="1143000" lvl="2" indent="-228600">
              <a:lnSpc>
                <a:spcPct val="80000"/>
              </a:lnSpc>
            </a:pPr>
            <a:r>
              <a:rPr lang="en-GB" sz="1600"/>
              <a:t>A point will be reached where  surface effects create instability</a:t>
            </a:r>
          </a:p>
          <a:p>
            <a:pPr marL="1143000" lvl="2" indent="-228600">
              <a:lnSpc>
                <a:spcPct val="80000"/>
              </a:lnSpc>
            </a:pPr>
            <a:r>
              <a:rPr lang="en-GB" sz="1600"/>
              <a:t>The detonation wave fails</a:t>
            </a:r>
            <a:br>
              <a:rPr lang="en-GB" sz="1600"/>
            </a:br>
            <a:br>
              <a:rPr lang="en-GB" sz="1600"/>
            </a:br>
            <a:endParaRPr lang="en-GB" sz="1600"/>
          </a:p>
          <a:p>
            <a:pPr lvl="1">
              <a:lnSpc>
                <a:spcPct val="80000"/>
              </a:lnSpc>
            </a:pPr>
            <a:r>
              <a:rPr lang="en-GB" sz="1600"/>
              <a:t>This is known as the critical diameter and is a characteristic of an explosive</a:t>
            </a:r>
          </a:p>
        </p:txBody>
      </p:sp>
    </p:spTree>
    <p:extLst>
      <p:ext uri="{BB962C8B-B14F-4D97-AF65-F5344CB8AC3E}">
        <p14:creationId xmlns:p14="http://schemas.microsoft.com/office/powerpoint/2010/main" val="11590404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5882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2" fill="hold" nodeType="clickEffect">
                                  <p:stCondLst>
                                    <p:cond delay="0"/>
                                  </p:stCondLst>
                                  <p:childTnLst>
                                    <p:set>
                                      <p:cBhvr>
                                        <p:cTn id="10" dur="1" fill="hold">
                                          <p:stCondLst>
                                            <p:cond delay="0"/>
                                          </p:stCondLst>
                                        </p:cTn>
                                        <p:tgtEl>
                                          <p:spTgt spid="1588227">
                                            <p:txEl>
                                              <p:pRg st="1" end="1"/>
                                            </p:txEl>
                                          </p:spTgt>
                                        </p:tgtEl>
                                        <p:attrNameLst>
                                          <p:attrName>style.visibility</p:attrName>
                                        </p:attrNameLst>
                                      </p:cBhvr>
                                      <p:to>
                                        <p:strVal val="visible"/>
                                      </p:to>
                                    </p:set>
                                    <p:anim calcmode="lin" valueType="num">
                                      <p:cBhvr additive="base">
                                        <p:cTn id="11" dur="500" fill="hold"/>
                                        <p:tgtEl>
                                          <p:spTgt spid="1588227">
                                            <p:txEl>
                                              <p:pRg st="1" end="1"/>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158822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nodeType="clickEffect">
                                  <p:stCondLst>
                                    <p:cond delay="0"/>
                                  </p:stCondLst>
                                  <p:childTnLst>
                                    <p:set>
                                      <p:cBhvr>
                                        <p:cTn id="16" dur="1" fill="hold">
                                          <p:stCondLst>
                                            <p:cond delay="0"/>
                                          </p:stCondLst>
                                        </p:cTn>
                                        <p:tgtEl>
                                          <p:spTgt spid="1588227">
                                            <p:txEl>
                                              <p:pRg st="2" end="2"/>
                                            </p:txEl>
                                          </p:spTgt>
                                        </p:tgtEl>
                                        <p:attrNameLst>
                                          <p:attrName>style.visibility</p:attrName>
                                        </p:attrNameLst>
                                      </p:cBhvr>
                                      <p:to>
                                        <p:strVal val="visible"/>
                                      </p:to>
                                    </p:set>
                                    <p:anim calcmode="lin" valueType="num">
                                      <p:cBhvr additive="base">
                                        <p:cTn id="17" dur="500" fill="hold"/>
                                        <p:tgtEl>
                                          <p:spTgt spid="1588227">
                                            <p:txEl>
                                              <p:pRg st="2" end="2"/>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1588227">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588227">
                                            <p:txEl>
                                              <p:pRg st="3" end="3"/>
                                            </p:txEl>
                                          </p:spTgt>
                                        </p:tgtEl>
                                        <p:attrNameLst>
                                          <p:attrName>style.visibility</p:attrName>
                                        </p:attrNameLst>
                                      </p:cBhvr>
                                      <p:to>
                                        <p:strVal val="visible"/>
                                      </p:to>
                                    </p:set>
                                    <p:anim calcmode="lin" valueType="num">
                                      <p:cBhvr additive="base">
                                        <p:cTn id="21" dur="500" fill="hold"/>
                                        <p:tgtEl>
                                          <p:spTgt spid="1588227">
                                            <p:txEl>
                                              <p:pRg st="3" end="3"/>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158822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1588227">
                                            <p:txEl>
                                              <p:pRg st="4" end="4"/>
                                            </p:txEl>
                                          </p:spTgt>
                                        </p:tgtEl>
                                        <p:attrNameLst>
                                          <p:attrName>style.visibility</p:attrName>
                                        </p:attrNameLst>
                                      </p:cBhvr>
                                      <p:to>
                                        <p:strVal val="visible"/>
                                      </p:to>
                                    </p:set>
                                    <p:anim calcmode="lin" valueType="num">
                                      <p:cBhvr additive="base">
                                        <p:cTn id="27" dur="500" fill="hold"/>
                                        <p:tgtEl>
                                          <p:spTgt spid="1588227">
                                            <p:txEl>
                                              <p:pRg st="4" end="4"/>
                                            </p:txEl>
                                          </p:spTgt>
                                        </p:tgtEl>
                                        <p:attrNameLst>
                                          <p:attrName>ppt_x</p:attrName>
                                        </p:attrNameLst>
                                      </p:cBhvr>
                                      <p:tavLst>
                                        <p:tav tm="0">
                                          <p:val>
                                            <p:strVal val="1+#ppt_w/2"/>
                                          </p:val>
                                        </p:tav>
                                        <p:tav tm="100000">
                                          <p:val>
                                            <p:strVal val="#ppt_x"/>
                                          </p:val>
                                        </p:tav>
                                      </p:tavLst>
                                    </p:anim>
                                    <p:anim calcmode="lin" valueType="num">
                                      <p:cBhvr additive="base">
                                        <p:cTn id="28" dur="500" fill="hold"/>
                                        <p:tgtEl>
                                          <p:spTgt spid="1588227">
                                            <p:txEl>
                                              <p:pRg st="4" end="4"/>
                                            </p:txEl>
                                          </p:spTgt>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588227">
                                            <p:txEl>
                                              <p:pRg st="5" end="5"/>
                                            </p:txEl>
                                          </p:spTgt>
                                        </p:tgtEl>
                                        <p:attrNameLst>
                                          <p:attrName>style.visibility</p:attrName>
                                        </p:attrNameLst>
                                      </p:cBhvr>
                                      <p:to>
                                        <p:strVal val="visible"/>
                                      </p:to>
                                    </p:set>
                                    <p:anim calcmode="lin" valueType="num">
                                      <p:cBhvr additive="base">
                                        <p:cTn id="31" dur="500" fill="hold"/>
                                        <p:tgtEl>
                                          <p:spTgt spid="1588227">
                                            <p:txEl>
                                              <p:pRg st="5" end="5"/>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1588227">
                                            <p:txEl>
                                              <p:pRg st="5" end="5"/>
                                            </p:txEl>
                                          </p:spTgt>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588227">
                                            <p:txEl>
                                              <p:pRg st="6" end="6"/>
                                            </p:txEl>
                                          </p:spTgt>
                                        </p:tgtEl>
                                        <p:attrNameLst>
                                          <p:attrName>style.visibility</p:attrName>
                                        </p:attrNameLst>
                                      </p:cBhvr>
                                      <p:to>
                                        <p:strVal val="visible"/>
                                      </p:to>
                                    </p:set>
                                    <p:anim calcmode="lin" valueType="num">
                                      <p:cBhvr additive="base">
                                        <p:cTn id="35" dur="500" fill="hold"/>
                                        <p:tgtEl>
                                          <p:spTgt spid="1588227">
                                            <p:txEl>
                                              <p:pRg st="6" end="6"/>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158822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stCondLst>
                                    <p:cond delay="0"/>
                                  </p:stCondLst>
                                  <p:childTnLst>
                                    <p:set>
                                      <p:cBhvr>
                                        <p:cTn id="40" dur="1" fill="hold">
                                          <p:stCondLst>
                                            <p:cond delay="0"/>
                                          </p:stCondLst>
                                        </p:cTn>
                                        <p:tgtEl>
                                          <p:spTgt spid="1588227">
                                            <p:txEl>
                                              <p:pRg st="7" end="7"/>
                                            </p:txEl>
                                          </p:spTgt>
                                        </p:tgtEl>
                                        <p:attrNameLst>
                                          <p:attrName>style.visibility</p:attrName>
                                        </p:attrNameLst>
                                      </p:cBhvr>
                                      <p:to>
                                        <p:strVal val="visible"/>
                                      </p:to>
                                    </p:set>
                                    <p:anim calcmode="lin" valueType="num">
                                      <p:cBhvr additive="base">
                                        <p:cTn id="41" dur="500" fill="hold"/>
                                        <p:tgtEl>
                                          <p:spTgt spid="1588227">
                                            <p:txEl>
                                              <p:pRg st="7" end="7"/>
                                            </p:txEl>
                                          </p:spTgt>
                                        </p:tgtEl>
                                        <p:attrNameLst>
                                          <p:attrName>ppt_x</p:attrName>
                                        </p:attrNameLst>
                                      </p:cBhvr>
                                      <p:tavLst>
                                        <p:tav tm="0">
                                          <p:val>
                                            <p:strVal val="1+#ppt_w/2"/>
                                          </p:val>
                                        </p:tav>
                                        <p:tav tm="100000">
                                          <p:val>
                                            <p:strVal val="#ppt_x"/>
                                          </p:val>
                                        </p:tav>
                                      </p:tavLst>
                                    </p:anim>
                                    <p:anim calcmode="lin" valueType="num">
                                      <p:cBhvr additive="base">
                                        <p:cTn id="42" dur="500" fill="hold"/>
                                        <p:tgtEl>
                                          <p:spTgt spid="1588227">
                                            <p:txEl>
                                              <p:pRg st="7" end="7"/>
                                            </p:txEl>
                                          </p:spTgt>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588227">
                                            <p:txEl>
                                              <p:pRg st="8" end="8"/>
                                            </p:txEl>
                                          </p:spTgt>
                                        </p:tgtEl>
                                        <p:attrNameLst>
                                          <p:attrName>style.visibility</p:attrName>
                                        </p:attrNameLst>
                                      </p:cBhvr>
                                      <p:to>
                                        <p:strVal val="visible"/>
                                      </p:to>
                                    </p:set>
                                    <p:anim calcmode="lin" valueType="num">
                                      <p:cBhvr additive="base">
                                        <p:cTn id="45" dur="500" fill="hold"/>
                                        <p:tgtEl>
                                          <p:spTgt spid="1588227">
                                            <p:txEl>
                                              <p:pRg st="8" end="8"/>
                                            </p:txEl>
                                          </p:spTgt>
                                        </p:tgtEl>
                                        <p:attrNameLst>
                                          <p:attrName>ppt_x</p:attrName>
                                        </p:attrNameLst>
                                      </p:cBhvr>
                                      <p:tavLst>
                                        <p:tav tm="0">
                                          <p:val>
                                            <p:strVal val="1+#ppt_w/2"/>
                                          </p:val>
                                        </p:tav>
                                        <p:tav tm="100000">
                                          <p:val>
                                            <p:strVal val="#ppt_x"/>
                                          </p:val>
                                        </p:tav>
                                      </p:tavLst>
                                    </p:anim>
                                    <p:anim calcmode="lin" valueType="num">
                                      <p:cBhvr additive="base">
                                        <p:cTn id="46" dur="500" fill="hold"/>
                                        <p:tgtEl>
                                          <p:spTgt spid="1588227">
                                            <p:txEl>
                                              <p:pRg st="8" end="8"/>
                                            </p:txEl>
                                          </p:spTgt>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588227">
                                            <p:txEl>
                                              <p:pRg st="9" end="9"/>
                                            </p:txEl>
                                          </p:spTgt>
                                        </p:tgtEl>
                                        <p:attrNameLst>
                                          <p:attrName>style.visibility</p:attrName>
                                        </p:attrNameLst>
                                      </p:cBhvr>
                                      <p:to>
                                        <p:strVal val="visible"/>
                                      </p:to>
                                    </p:set>
                                    <p:anim calcmode="lin" valueType="num">
                                      <p:cBhvr additive="base">
                                        <p:cTn id="49" dur="500" fill="hold"/>
                                        <p:tgtEl>
                                          <p:spTgt spid="1588227">
                                            <p:txEl>
                                              <p:pRg st="9" end="9"/>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1588227">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nodeType="clickEffect">
                                  <p:stCondLst>
                                    <p:cond delay="0"/>
                                  </p:stCondLst>
                                  <p:childTnLst>
                                    <p:set>
                                      <p:cBhvr>
                                        <p:cTn id="54" dur="1" fill="hold">
                                          <p:stCondLst>
                                            <p:cond delay="0"/>
                                          </p:stCondLst>
                                        </p:cTn>
                                        <p:tgtEl>
                                          <p:spTgt spid="1588227">
                                            <p:txEl>
                                              <p:pRg st="10" end="10"/>
                                            </p:txEl>
                                          </p:spTgt>
                                        </p:tgtEl>
                                        <p:attrNameLst>
                                          <p:attrName>style.visibility</p:attrName>
                                        </p:attrNameLst>
                                      </p:cBhvr>
                                      <p:to>
                                        <p:strVal val="visible"/>
                                      </p:to>
                                    </p:set>
                                    <p:anim calcmode="lin" valueType="num">
                                      <p:cBhvr additive="base">
                                        <p:cTn id="55" dur="500" fill="hold"/>
                                        <p:tgtEl>
                                          <p:spTgt spid="1588227">
                                            <p:txEl>
                                              <p:pRg st="10" end="10"/>
                                            </p:txEl>
                                          </p:spTgt>
                                        </p:tgtEl>
                                        <p:attrNameLst>
                                          <p:attrName>ppt_x</p:attrName>
                                        </p:attrNameLst>
                                      </p:cBhvr>
                                      <p:tavLst>
                                        <p:tav tm="0">
                                          <p:val>
                                            <p:strVal val="1+#ppt_w/2"/>
                                          </p:val>
                                        </p:tav>
                                        <p:tav tm="100000">
                                          <p:val>
                                            <p:strVal val="#ppt_x"/>
                                          </p:val>
                                        </p:tav>
                                      </p:tavLst>
                                    </p:anim>
                                    <p:anim calcmode="lin" valueType="num">
                                      <p:cBhvr additive="base">
                                        <p:cTn id="56" dur="500" fill="hold"/>
                                        <p:tgtEl>
                                          <p:spTgt spid="1588227">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2DC8945-4582-BAC3-CAB3-5D5EAE98908F}"/>
              </a:ext>
            </a:extLst>
          </p:cNvPr>
          <p:cNvSpPr>
            <a:spLocks noGrp="1"/>
          </p:cNvSpPr>
          <p:nvPr>
            <p:ph type="title"/>
          </p:nvPr>
        </p:nvSpPr>
        <p:spPr>
          <a:xfrm>
            <a:off x="584200" y="511471"/>
            <a:ext cx="8048356" cy="522287"/>
          </a:xfrm>
        </p:spPr>
        <p:txBody>
          <a:bodyPr/>
          <a:lstStyle/>
          <a:p>
            <a:r>
              <a:rPr lang="en-GB" altLang="en-US" dirty="0"/>
              <a:t>So, what’s this all about? A Typical Shell</a:t>
            </a:r>
          </a:p>
        </p:txBody>
      </p:sp>
      <p:sp>
        <p:nvSpPr>
          <p:cNvPr id="11267" name="Freeform 47" descr="Large confetti">
            <a:extLst>
              <a:ext uri="{FF2B5EF4-FFF2-40B4-BE49-F238E27FC236}">
                <a16:creationId xmlns:a16="http://schemas.microsoft.com/office/drawing/2014/main" id="{91E441B5-EA19-1145-DB0D-7D5994D41F0E}"/>
              </a:ext>
            </a:extLst>
          </p:cNvPr>
          <p:cNvSpPr>
            <a:spLocks/>
          </p:cNvSpPr>
          <p:nvPr/>
        </p:nvSpPr>
        <p:spPr bwMode="auto">
          <a:xfrm>
            <a:off x="3449638" y="2995613"/>
            <a:ext cx="2781300" cy="576262"/>
          </a:xfrm>
          <a:custGeom>
            <a:avLst/>
            <a:gdLst>
              <a:gd name="T0" fmla="*/ 0 w 2187"/>
              <a:gd name="T1" fmla="*/ 2147483646 h 427"/>
              <a:gd name="T2" fmla="*/ 2147483646 w 2187"/>
              <a:gd name="T3" fmla="*/ 2147483646 h 427"/>
              <a:gd name="T4" fmla="*/ 2147483646 w 2187"/>
              <a:gd name="T5" fmla="*/ 2147483646 h 427"/>
              <a:gd name="T6" fmla="*/ 2147483646 w 2187"/>
              <a:gd name="T7" fmla="*/ 0 h 427"/>
              <a:gd name="T8" fmla="*/ 2147483646 w 2187"/>
              <a:gd name="T9" fmla="*/ 2147483646 h 427"/>
              <a:gd name="T10" fmla="*/ 2147483646 w 2187"/>
              <a:gd name="T11" fmla="*/ 2147483646 h 427"/>
              <a:gd name="T12" fmla="*/ 2147483646 w 2187"/>
              <a:gd name="T13" fmla="*/ 2147483646 h 427"/>
              <a:gd name="T14" fmla="*/ 0 w 2187"/>
              <a:gd name="T15" fmla="*/ 2147483646 h 427"/>
              <a:gd name="T16" fmla="*/ 0 w 2187"/>
              <a:gd name="T17" fmla="*/ 2147483646 h 4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87" h="427">
                <a:moveTo>
                  <a:pt x="0" y="55"/>
                </a:moveTo>
                <a:lnTo>
                  <a:pt x="209" y="53"/>
                </a:lnTo>
                <a:lnTo>
                  <a:pt x="396" y="29"/>
                </a:lnTo>
                <a:lnTo>
                  <a:pt x="2182" y="0"/>
                </a:lnTo>
                <a:lnTo>
                  <a:pt x="2187" y="427"/>
                </a:lnTo>
                <a:lnTo>
                  <a:pt x="387" y="401"/>
                </a:lnTo>
                <a:lnTo>
                  <a:pt x="195" y="379"/>
                </a:lnTo>
                <a:lnTo>
                  <a:pt x="0" y="374"/>
                </a:lnTo>
                <a:lnTo>
                  <a:pt x="0" y="55"/>
                </a:lnTo>
                <a:close/>
              </a:path>
            </a:pathLst>
          </a:custGeom>
          <a:blipFill dpi="0" rotWithShape="0">
            <a:blip r:embed="rId2"/>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68" name="Freeform 9">
            <a:extLst>
              <a:ext uri="{FF2B5EF4-FFF2-40B4-BE49-F238E27FC236}">
                <a16:creationId xmlns:a16="http://schemas.microsoft.com/office/drawing/2014/main" id="{EC246C90-FC4C-B5C6-53CE-77E75C987DA8}"/>
              </a:ext>
            </a:extLst>
          </p:cNvPr>
          <p:cNvSpPr>
            <a:spLocks noChangeAspect="1"/>
          </p:cNvSpPr>
          <p:nvPr/>
        </p:nvSpPr>
        <p:spPr bwMode="auto">
          <a:xfrm>
            <a:off x="1800225" y="3197225"/>
            <a:ext cx="323850" cy="171450"/>
          </a:xfrm>
          <a:custGeom>
            <a:avLst/>
            <a:gdLst>
              <a:gd name="T0" fmla="*/ 0 w 1007"/>
              <a:gd name="T1" fmla="*/ 2147483646 h 560"/>
              <a:gd name="T2" fmla="*/ 2147483646 w 1007"/>
              <a:gd name="T3" fmla="*/ 0 h 560"/>
              <a:gd name="T4" fmla="*/ 2147483646 w 1007"/>
              <a:gd name="T5" fmla="*/ 2147483646 h 560"/>
              <a:gd name="T6" fmla="*/ 2147483646 w 1007"/>
              <a:gd name="T7" fmla="*/ 2147483646 h 560"/>
              <a:gd name="T8" fmla="*/ 2147483646 w 1007"/>
              <a:gd name="T9" fmla="*/ 2147483646 h 560"/>
              <a:gd name="T10" fmla="*/ 2147483646 w 1007"/>
              <a:gd name="T11" fmla="*/ 2147483646 h 560"/>
              <a:gd name="T12" fmla="*/ 2147483646 w 1007"/>
              <a:gd name="T13" fmla="*/ 2147483646 h 560"/>
              <a:gd name="T14" fmla="*/ 2147483646 w 1007"/>
              <a:gd name="T15" fmla="*/ 2147483646 h 560"/>
              <a:gd name="T16" fmla="*/ 0 w 1007"/>
              <a:gd name="T17" fmla="*/ 2147483646 h 560"/>
              <a:gd name="T18" fmla="*/ 0 w 1007"/>
              <a:gd name="T19" fmla="*/ 2147483646 h 560"/>
              <a:gd name="T20" fmla="*/ 0 w 1007"/>
              <a:gd name="T21" fmla="*/ 2147483646 h 5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07" h="560">
                <a:moveTo>
                  <a:pt x="0" y="224"/>
                </a:moveTo>
                <a:lnTo>
                  <a:pt x="670" y="0"/>
                </a:lnTo>
                <a:lnTo>
                  <a:pt x="670" y="112"/>
                </a:lnTo>
                <a:lnTo>
                  <a:pt x="1006" y="112"/>
                </a:lnTo>
                <a:lnTo>
                  <a:pt x="1006" y="336"/>
                </a:lnTo>
                <a:lnTo>
                  <a:pt x="1006" y="447"/>
                </a:lnTo>
                <a:lnTo>
                  <a:pt x="670" y="447"/>
                </a:lnTo>
                <a:lnTo>
                  <a:pt x="670" y="559"/>
                </a:lnTo>
                <a:lnTo>
                  <a:pt x="0" y="336"/>
                </a:lnTo>
                <a:lnTo>
                  <a:pt x="0" y="224"/>
                </a:lnTo>
              </a:path>
            </a:pathLst>
          </a:custGeom>
          <a:gradFill rotWithShape="0">
            <a:gsLst>
              <a:gs pos="0">
                <a:srgbClr val="969696"/>
              </a:gs>
              <a:gs pos="50000">
                <a:srgbClr val="FFFFFF"/>
              </a:gs>
              <a:gs pos="100000">
                <a:srgbClr val="969696"/>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69" name="Freeform 6">
            <a:extLst>
              <a:ext uri="{FF2B5EF4-FFF2-40B4-BE49-F238E27FC236}">
                <a16:creationId xmlns:a16="http://schemas.microsoft.com/office/drawing/2014/main" id="{C5B17C88-75F9-F6B9-8A55-BA7DBED3113D}"/>
              </a:ext>
            </a:extLst>
          </p:cNvPr>
          <p:cNvSpPr>
            <a:spLocks noChangeAspect="1"/>
          </p:cNvSpPr>
          <p:nvPr/>
        </p:nvSpPr>
        <p:spPr bwMode="auto">
          <a:xfrm>
            <a:off x="2014538" y="3062288"/>
            <a:ext cx="1689100" cy="441325"/>
          </a:xfrm>
          <a:custGeom>
            <a:avLst/>
            <a:gdLst>
              <a:gd name="T0" fmla="*/ 2147483646 w 5258"/>
              <a:gd name="T1" fmla="*/ 2147483646 h 1449"/>
              <a:gd name="T2" fmla="*/ 2147483646 w 5258"/>
              <a:gd name="T3" fmla="*/ 2147483646 h 1449"/>
              <a:gd name="T4" fmla="*/ 2147483646 w 5258"/>
              <a:gd name="T5" fmla="*/ 2147483646 h 1449"/>
              <a:gd name="T6" fmla="*/ 2147483646 w 5258"/>
              <a:gd name="T7" fmla="*/ 0 h 1449"/>
              <a:gd name="T8" fmla="*/ 2147483646 w 5258"/>
              <a:gd name="T9" fmla="*/ 0 h 1449"/>
              <a:gd name="T10" fmla="*/ 2147483646 w 5258"/>
              <a:gd name="T11" fmla="*/ 0 h 1449"/>
              <a:gd name="T12" fmla="*/ 2147483646 w 5258"/>
              <a:gd name="T13" fmla="*/ 2147483646 h 1449"/>
              <a:gd name="T14" fmla="*/ 2147483646 w 5258"/>
              <a:gd name="T15" fmla="*/ 2147483646 h 1449"/>
              <a:gd name="T16" fmla="*/ 2147483646 w 5258"/>
              <a:gd name="T17" fmla="*/ 2147483646 h 1449"/>
              <a:gd name="T18" fmla="*/ 2147483646 w 5258"/>
              <a:gd name="T19" fmla="*/ 2147483646 h 1449"/>
              <a:gd name="T20" fmla="*/ 2147483646 w 5258"/>
              <a:gd name="T21" fmla="*/ 2147483646 h 1449"/>
              <a:gd name="T22" fmla="*/ 2147483646 w 5258"/>
              <a:gd name="T23" fmla="*/ 2147483646 h 1449"/>
              <a:gd name="T24" fmla="*/ 2147483646 w 5258"/>
              <a:gd name="T25" fmla="*/ 2147483646 h 1449"/>
              <a:gd name="T26" fmla="*/ 2147483646 w 5258"/>
              <a:gd name="T27" fmla="*/ 2147483646 h 1449"/>
              <a:gd name="T28" fmla="*/ 2147483646 w 5258"/>
              <a:gd name="T29" fmla="*/ 2147483646 h 1449"/>
              <a:gd name="T30" fmla="*/ 2147483646 w 5258"/>
              <a:gd name="T31" fmla="*/ 2147483646 h 1449"/>
              <a:gd name="T32" fmla="*/ 2147483646 w 5258"/>
              <a:gd name="T33" fmla="*/ 2147483646 h 1449"/>
              <a:gd name="T34" fmla="*/ 2147483646 w 5258"/>
              <a:gd name="T35" fmla="*/ 2147483646 h 1449"/>
              <a:gd name="T36" fmla="*/ 2147483646 w 5258"/>
              <a:gd name="T37" fmla="*/ 2147483646 h 1449"/>
              <a:gd name="T38" fmla="*/ 2147483646 w 5258"/>
              <a:gd name="T39" fmla="*/ 2147483646 h 1449"/>
              <a:gd name="T40" fmla="*/ 2147483646 w 5258"/>
              <a:gd name="T41" fmla="*/ 2147483646 h 1449"/>
              <a:gd name="T42" fmla="*/ 2147483646 w 5258"/>
              <a:gd name="T43" fmla="*/ 2147483646 h 1449"/>
              <a:gd name="T44" fmla="*/ 2147483646 w 5258"/>
              <a:gd name="T45" fmla="*/ 2147483646 h 1449"/>
              <a:gd name="T46" fmla="*/ 0 w 5258"/>
              <a:gd name="T47" fmla="*/ 2147483646 h 1449"/>
              <a:gd name="T48" fmla="*/ 0 w 5258"/>
              <a:gd name="T49" fmla="*/ 2147483646 h 1449"/>
              <a:gd name="T50" fmla="*/ 2147483646 w 5258"/>
              <a:gd name="T51" fmla="*/ 2147483646 h 1449"/>
              <a:gd name="T52" fmla="*/ 2147483646 w 5258"/>
              <a:gd name="T53" fmla="*/ 2147483646 h 1449"/>
              <a:gd name="T54" fmla="*/ 2147483646 w 5258"/>
              <a:gd name="T55" fmla="*/ 2147483646 h 1449"/>
              <a:gd name="T56" fmla="*/ 2147483646 w 5258"/>
              <a:gd name="T57" fmla="*/ 2147483646 h 1449"/>
              <a:gd name="T58" fmla="*/ 2147483646 w 5258"/>
              <a:gd name="T59" fmla="*/ 2147483646 h 1449"/>
              <a:gd name="T60" fmla="*/ 2147483646 w 5258"/>
              <a:gd name="T61" fmla="*/ 2147483646 h 1449"/>
              <a:gd name="T62" fmla="*/ 2147483646 w 5258"/>
              <a:gd name="T63" fmla="*/ 2147483646 h 1449"/>
              <a:gd name="T64" fmla="*/ 2147483646 w 5258"/>
              <a:gd name="T65" fmla="*/ 2147483646 h 1449"/>
              <a:gd name="T66" fmla="*/ 2147483646 w 5258"/>
              <a:gd name="T67" fmla="*/ 2147483646 h 1449"/>
              <a:gd name="T68" fmla="*/ 2147483646 w 5258"/>
              <a:gd name="T69" fmla="*/ 2147483646 h 1449"/>
              <a:gd name="T70" fmla="*/ 2147483646 w 5258"/>
              <a:gd name="T71" fmla="*/ 2147483646 h 1449"/>
              <a:gd name="T72" fmla="*/ 2147483646 w 5258"/>
              <a:gd name="T73" fmla="*/ 2147483646 h 1449"/>
              <a:gd name="T74" fmla="*/ 2147483646 w 5258"/>
              <a:gd name="T75" fmla="*/ 2147483646 h 1449"/>
              <a:gd name="T76" fmla="*/ 2147483646 w 5258"/>
              <a:gd name="T77" fmla="*/ 2147483646 h 1449"/>
              <a:gd name="T78" fmla="*/ 2147483646 w 5258"/>
              <a:gd name="T79" fmla="*/ 2147483646 h 1449"/>
              <a:gd name="T80" fmla="*/ 2147483646 w 5258"/>
              <a:gd name="T81" fmla="*/ 2147483646 h 1449"/>
              <a:gd name="T82" fmla="*/ 2147483646 w 5258"/>
              <a:gd name="T83" fmla="*/ 2147483646 h 1449"/>
              <a:gd name="T84" fmla="*/ 2147483646 w 5258"/>
              <a:gd name="T85" fmla="*/ 2147483646 h 1449"/>
              <a:gd name="T86" fmla="*/ 2147483646 w 5258"/>
              <a:gd name="T87" fmla="*/ 2147483646 h 1449"/>
              <a:gd name="T88" fmla="*/ 2147483646 w 5258"/>
              <a:gd name="T89" fmla="*/ 2147483646 h 1449"/>
              <a:gd name="T90" fmla="*/ 2147483646 w 5258"/>
              <a:gd name="T91" fmla="*/ 2147483646 h 1449"/>
              <a:gd name="T92" fmla="*/ 2147483646 w 5258"/>
              <a:gd name="T93" fmla="*/ 2147483646 h 1449"/>
              <a:gd name="T94" fmla="*/ 2147483646 w 5258"/>
              <a:gd name="T95" fmla="*/ 2147483646 h 14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258" h="1449">
                <a:moveTo>
                  <a:pt x="5252" y="1342"/>
                </a:moveTo>
                <a:lnTo>
                  <a:pt x="5252" y="112"/>
                </a:lnTo>
                <a:lnTo>
                  <a:pt x="4470" y="1"/>
                </a:lnTo>
                <a:lnTo>
                  <a:pt x="4464" y="0"/>
                </a:lnTo>
                <a:lnTo>
                  <a:pt x="2906" y="0"/>
                </a:lnTo>
                <a:lnTo>
                  <a:pt x="2904" y="2"/>
                </a:lnTo>
                <a:lnTo>
                  <a:pt x="2711" y="13"/>
                </a:lnTo>
                <a:lnTo>
                  <a:pt x="2519" y="26"/>
                </a:lnTo>
                <a:lnTo>
                  <a:pt x="2328" y="42"/>
                </a:lnTo>
                <a:lnTo>
                  <a:pt x="2139" y="59"/>
                </a:lnTo>
                <a:lnTo>
                  <a:pt x="1951" y="79"/>
                </a:lnTo>
                <a:lnTo>
                  <a:pt x="1764" y="101"/>
                </a:lnTo>
                <a:lnTo>
                  <a:pt x="1579" y="126"/>
                </a:lnTo>
                <a:lnTo>
                  <a:pt x="1397" y="152"/>
                </a:lnTo>
                <a:lnTo>
                  <a:pt x="1215" y="181"/>
                </a:lnTo>
                <a:lnTo>
                  <a:pt x="1036" y="212"/>
                </a:lnTo>
                <a:lnTo>
                  <a:pt x="858" y="245"/>
                </a:lnTo>
                <a:lnTo>
                  <a:pt x="683" y="280"/>
                </a:lnTo>
                <a:lnTo>
                  <a:pt x="509" y="318"/>
                </a:lnTo>
                <a:lnTo>
                  <a:pt x="338" y="357"/>
                </a:lnTo>
                <a:lnTo>
                  <a:pt x="169" y="399"/>
                </a:lnTo>
                <a:lnTo>
                  <a:pt x="3" y="441"/>
                </a:lnTo>
                <a:lnTo>
                  <a:pt x="0" y="448"/>
                </a:lnTo>
                <a:lnTo>
                  <a:pt x="0" y="1007"/>
                </a:lnTo>
                <a:lnTo>
                  <a:pt x="2" y="1008"/>
                </a:lnTo>
                <a:lnTo>
                  <a:pt x="168" y="1052"/>
                </a:lnTo>
                <a:lnTo>
                  <a:pt x="338" y="1094"/>
                </a:lnTo>
                <a:lnTo>
                  <a:pt x="508" y="1134"/>
                </a:lnTo>
                <a:lnTo>
                  <a:pt x="682" y="1170"/>
                </a:lnTo>
                <a:lnTo>
                  <a:pt x="858" y="1206"/>
                </a:lnTo>
                <a:lnTo>
                  <a:pt x="1035" y="1239"/>
                </a:lnTo>
                <a:lnTo>
                  <a:pt x="1214" y="1270"/>
                </a:lnTo>
                <a:lnTo>
                  <a:pt x="1397" y="1298"/>
                </a:lnTo>
                <a:lnTo>
                  <a:pt x="1579" y="1325"/>
                </a:lnTo>
                <a:lnTo>
                  <a:pt x="1764" y="1349"/>
                </a:lnTo>
                <a:lnTo>
                  <a:pt x="1951" y="1372"/>
                </a:lnTo>
                <a:lnTo>
                  <a:pt x="2139" y="1391"/>
                </a:lnTo>
                <a:lnTo>
                  <a:pt x="2327" y="1409"/>
                </a:lnTo>
                <a:lnTo>
                  <a:pt x="2518" y="1424"/>
                </a:lnTo>
                <a:lnTo>
                  <a:pt x="2710" y="1438"/>
                </a:lnTo>
                <a:lnTo>
                  <a:pt x="2903" y="1448"/>
                </a:lnTo>
                <a:lnTo>
                  <a:pt x="2911" y="1446"/>
                </a:lnTo>
                <a:lnTo>
                  <a:pt x="4470" y="1446"/>
                </a:lnTo>
                <a:lnTo>
                  <a:pt x="4475" y="1445"/>
                </a:lnTo>
                <a:lnTo>
                  <a:pt x="5257" y="1333"/>
                </a:lnTo>
                <a:lnTo>
                  <a:pt x="5252" y="1342"/>
                </a:lnTo>
              </a:path>
            </a:pathLst>
          </a:custGeom>
          <a:gradFill rotWithShape="0">
            <a:gsLst>
              <a:gs pos="0">
                <a:srgbClr val="336600"/>
              </a:gs>
              <a:gs pos="50000">
                <a:srgbClr val="CCCC00"/>
              </a:gs>
              <a:gs pos="100000">
                <a:srgbClr val="3366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nvGrpSpPr>
          <p:cNvPr id="11270" name="Group 24">
            <a:extLst>
              <a:ext uri="{FF2B5EF4-FFF2-40B4-BE49-F238E27FC236}">
                <a16:creationId xmlns:a16="http://schemas.microsoft.com/office/drawing/2014/main" id="{4B446A43-FD60-BED4-F4C2-0A95A722F86D}"/>
              </a:ext>
            </a:extLst>
          </p:cNvPr>
          <p:cNvGrpSpPr>
            <a:grpSpLocks noChangeAspect="1"/>
          </p:cNvGrpSpPr>
          <p:nvPr/>
        </p:nvGrpSpPr>
        <p:grpSpPr bwMode="auto">
          <a:xfrm>
            <a:off x="3302000" y="3044825"/>
            <a:ext cx="149225" cy="476250"/>
            <a:chOff x="3799" y="1296"/>
            <a:chExt cx="233" cy="707"/>
          </a:xfrm>
        </p:grpSpPr>
        <p:sp>
          <p:nvSpPr>
            <p:cNvPr id="11519" name="Rectangle 21">
              <a:extLst>
                <a:ext uri="{FF2B5EF4-FFF2-40B4-BE49-F238E27FC236}">
                  <a16:creationId xmlns:a16="http://schemas.microsoft.com/office/drawing/2014/main" id="{03E561CF-46BE-4556-B85E-B02AE18C05EA}"/>
                </a:ext>
              </a:extLst>
            </p:cNvPr>
            <p:cNvSpPr>
              <a:spLocks noChangeAspect="1" noChangeArrowheads="1"/>
            </p:cNvSpPr>
            <p:nvPr/>
          </p:nvSpPr>
          <p:spPr bwMode="auto">
            <a:xfrm>
              <a:off x="3888" y="1296"/>
              <a:ext cx="55" cy="707"/>
            </a:xfrm>
            <a:prstGeom prst="rect">
              <a:avLst/>
            </a:pr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20" name="AutoShape 22">
              <a:extLst>
                <a:ext uri="{FF2B5EF4-FFF2-40B4-BE49-F238E27FC236}">
                  <a16:creationId xmlns:a16="http://schemas.microsoft.com/office/drawing/2014/main" id="{6081E62C-EFB1-8379-44C7-880AB0FF72CB}"/>
                </a:ext>
              </a:extLst>
            </p:cNvPr>
            <p:cNvSpPr>
              <a:spLocks noChangeAspect="1" noChangeArrowheads="1"/>
            </p:cNvSpPr>
            <p:nvPr/>
          </p:nvSpPr>
          <p:spPr bwMode="auto">
            <a:xfrm rot="5400000">
              <a:off x="3490" y="1605"/>
              <a:ext cx="707" cy="8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39 w 21600"/>
                <a:gd name="T13" fmla="*/ 2184 h 21600"/>
                <a:gd name="T14" fmla="*/ 19461 w 21600"/>
                <a:gd name="T15" fmla="*/ 19416 h 21600"/>
              </a:gdLst>
              <a:ahLst/>
              <a:cxnLst>
                <a:cxn ang="T8">
                  <a:pos x="T0" y="T1"/>
                </a:cxn>
                <a:cxn ang="T9">
                  <a:pos x="T2" y="T3"/>
                </a:cxn>
                <a:cxn ang="T10">
                  <a:pos x="T4" y="T5"/>
                </a:cxn>
                <a:cxn ang="T11">
                  <a:pos x="T6" y="T7"/>
                </a:cxn>
              </a:cxnLst>
              <a:rect l="T12" t="T13" r="T14" b="T15"/>
              <a:pathLst>
                <a:path w="21600" h="21600">
                  <a:moveTo>
                    <a:pt x="0" y="0"/>
                  </a:moveTo>
                  <a:lnTo>
                    <a:pt x="674" y="21600"/>
                  </a:lnTo>
                  <a:lnTo>
                    <a:pt x="20926" y="21600"/>
                  </a:lnTo>
                  <a:lnTo>
                    <a:pt x="21600" y="0"/>
                  </a:lnTo>
                  <a:lnTo>
                    <a:pt x="0" y="0"/>
                  </a:lnTo>
                  <a:close/>
                </a:path>
              </a:pathLst>
            </a:cu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21" name="AutoShape 23">
              <a:extLst>
                <a:ext uri="{FF2B5EF4-FFF2-40B4-BE49-F238E27FC236}">
                  <a16:creationId xmlns:a16="http://schemas.microsoft.com/office/drawing/2014/main" id="{EFC2C802-9CE0-2A92-6BEF-C891B9906C5C}"/>
                </a:ext>
              </a:extLst>
            </p:cNvPr>
            <p:cNvSpPr>
              <a:spLocks noChangeAspect="1" noChangeArrowheads="1"/>
            </p:cNvSpPr>
            <p:nvPr/>
          </p:nvSpPr>
          <p:spPr bwMode="auto">
            <a:xfrm rot="16200000" flipH="1">
              <a:off x="3634" y="1605"/>
              <a:ext cx="707" cy="8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39 w 21600"/>
                <a:gd name="T13" fmla="*/ 2184 h 21600"/>
                <a:gd name="T14" fmla="*/ 19461 w 21600"/>
                <a:gd name="T15" fmla="*/ 19416 h 21600"/>
              </a:gdLst>
              <a:ahLst/>
              <a:cxnLst>
                <a:cxn ang="T8">
                  <a:pos x="T0" y="T1"/>
                </a:cxn>
                <a:cxn ang="T9">
                  <a:pos x="T2" y="T3"/>
                </a:cxn>
                <a:cxn ang="T10">
                  <a:pos x="T4" y="T5"/>
                </a:cxn>
                <a:cxn ang="T11">
                  <a:pos x="T6" y="T7"/>
                </a:cxn>
              </a:cxnLst>
              <a:rect l="T12" t="T13" r="T14" b="T15"/>
              <a:pathLst>
                <a:path w="21600" h="21600">
                  <a:moveTo>
                    <a:pt x="0" y="0"/>
                  </a:moveTo>
                  <a:lnTo>
                    <a:pt x="674" y="21600"/>
                  </a:lnTo>
                  <a:lnTo>
                    <a:pt x="20926" y="21600"/>
                  </a:lnTo>
                  <a:lnTo>
                    <a:pt x="21600" y="0"/>
                  </a:lnTo>
                  <a:lnTo>
                    <a:pt x="0" y="0"/>
                  </a:lnTo>
                  <a:close/>
                </a:path>
              </a:pathLst>
            </a:cu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sp>
        <p:nvSpPr>
          <p:cNvPr id="11271" name="Freeform 27">
            <a:extLst>
              <a:ext uri="{FF2B5EF4-FFF2-40B4-BE49-F238E27FC236}">
                <a16:creationId xmlns:a16="http://schemas.microsoft.com/office/drawing/2014/main" id="{02108C69-4F8A-7105-0425-E1365CECFEEA}"/>
              </a:ext>
            </a:extLst>
          </p:cNvPr>
          <p:cNvSpPr>
            <a:spLocks noChangeAspect="1"/>
          </p:cNvSpPr>
          <p:nvPr/>
        </p:nvSpPr>
        <p:spPr bwMode="auto">
          <a:xfrm>
            <a:off x="3449638" y="2906713"/>
            <a:ext cx="2847975" cy="314325"/>
          </a:xfrm>
          <a:custGeom>
            <a:avLst/>
            <a:gdLst>
              <a:gd name="T0" fmla="*/ 2147483646 w 9115"/>
              <a:gd name="T1" fmla="*/ 2147483646 h 949"/>
              <a:gd name="T2" fmla="*/ 2147483646 w 9115"/>
              <a:gd name="T3" fmla="*/ 2147483646 h 949"/>
              <a:gd name="T4" fmla="*/ 2147483646 w 9115"/>
              <a:gd name="T5" fmla="*/ 2147483646 h 949"/>
              <a:gd name="T6" fmla="*/ 0 w 9115"/>
              <a:gd name="T7" fmla="*/ 2147483646 h 949"/>
              <a:gd name="T8" fmla="*/ 0 w 9115"/>
              <a:gd name="T9" fmla="*/ 2147483646 h 949"/>
              <a:gd name="T10" fmla="*/ 2147483646 w 9115"/>
              <a:gd name="T11" fmla="*/ 2147483646 h 949"/>
              <a:gd name="T12" fmla="*/ 2147483646 w 9115"/>
              <a:gd name="T13" fmla="*/ 2147483646 h 949"/>
              <a:gd name="T14" fmla="*/ 2147483646 w 9115"/>
              <a:gd name="T15" fmla="*/ 2147483646 h 949"/>
              <a:gd name="T16" fmla="*/ 2147483646 w 9115"/>
              <a:gd name="T17" fmla="*/ 2147483646 h 949"/>
              <a:gd name="T18" fmla="*/ 2147483646 w 9115"/>
              <a:gd name="T19" fmla="*/ 2147483646 h 949"/>
              <a:gd name="T20" fmla="*/ 2147483646 w 9115"/>
              <a:gd name="T21" fmla="*/ 2147483646 h 949"/>
              <a:gd name="T22" fmla="*/ 2147483646 w 9115"/>
              <a:gd name="T23" fmla="*/ 2147483646 h 949"/>
              <a:gd name="T24" fmla="*/ 2147483646 w 9115"/>
              <a:gd name="T25" fmla="*/ 2147483646 h 949"/>
              <a:gd name="T26" fmla="*/ 2147483646 w 9115"/>
              <a:gd name="T27" fmla="*/ 2147483646 h 949"/>
              <a:gd name="T28" fmla="*/ 2147483646 w 9115"/>
              <a:gd name="T29" fmla="*/ 2147483646 h 949"/>
              <a:gd name="T30" fmla="*/ 2147483646 w 9115"/>
              <a:gd name="T31" fmla="*/ 2147483646 h 949"/>
              <a:gd name="T32" fmla="*/ 2147483646 w 9115"/>
              <a:gd name="T33" fmla="*/ 2147483646 h 949"/>
              <a:gd name="T34" fmla="*/ 2147483646 w 9115"/>
              <a:gd name="T35" fmla="*/ 2147483646 h 949"/>
              <a:gd name="T36" fmla="*/ 2147483646 w 9115"/>
              <a:gd name="T37" fmla="*/ 2147483646 h 949"/>
              <a:gd name="T38" fmla="*/ 2147483646 w 9115"/>
              <a:gd name="T39" fmla="*/ 2147483646 h 949"/>
              <a:gd name="T40" fmla="*/ 2147483646 w 9115"/>
              <a:gd name="T41" fmla="*/ 2147483646 h 949"/>
              <a:gd name="T42" fmla="*/ 2147483646 w 9115"/>
              <a:gd name="T43" fmla="*/ 2147483646 h 949"/>
              <a:gd name="T44" fmla="*/ 2147483646 w 9115"/>
              <a:gd name="T45" fmla="*/ 2147483646 h 949"/>
              <a:gd name="T46" fmla="*/ 2147483646 w 9115"/>
              <a:gd name="T47" fmla="*/ 2147483646 h 949"/>
              <a:gd name="T48" fmla="*/ 2147483646 w 9115"/>
              <a:gd name="T49" fmla="*/ 2147483646 h 949"/>
              <a:gd name="T50" fmla="*/ 2147483646 w 9115"/>
              <a:gd name="T51" fmla="*/ 2147483646 h 949"/>
              <a:gd name="T52" fmla="*/ 2147483646 w 9115"/>
              <a:gd name="T53" fmla="*/ 0 h 949"/>
              <a:gd name="T54" fmla="*/ 2147483646 w 9115"/>
              <a:gd name="T55" fmla="*/ 0 h 949"/>
              <a:gd name="T56" fmla="*/ 2147483646 w 9115"/>
              <a:gd name="T57" fmla="*/ 2147483646 h 949"/>
              <a:gd name="T58" fmla="*/ 2147483646 w 9115"/>
              <a:gd name="T59" fmla="*/ 2147483646 h 94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9115" h="949">
                <a:moveTo>
                  <a:pt x="8912" y="197"/>
                </a:moveTo>
                <a:lnTo>
                  <a:pt x="1578" y="335"/>
                </a:lnTo>
                <a:lnTo>
                  <a:pt x="789" y="435"/>
                </a:lnTo>
                <a:lnTo>
                  <a:pt x="0" y="435"/>
                </a:lnTo>
                <a:lnTo>
                  <a:pt x="0" y="537"/>
                </a:lnTo>
                <a:lnTo>
                  <a:pt x="789" y="537"/>
                </a:lnTo>
                <a:lnTo>
                  <a:pt x="1578" y="435"/>
                </a:lnTo>
                <a:lnTo>
                  <a:pt x="7495" y="335"/>
                </a:lnTo>
                <a:lnTo>
                  <a:pt x="7497" y="335"/>
                </a:lnTo>
                <a:lnTo>
                  <a:pt x="8532" y="341"/>
                </a:lnTo>
                <a:lnTo>
                  <a:pt x="8530" y="340"/>
                </a:lnTo>
                <a:lnTo>
                  <a:pt x="8554" y="340"/>
                </a:lnTo>
                <a:lnTo>
                  <a:pt x="8578" y="342"/>
                </a:lnTo>
                <a:lnTo>
                  <a:pt x="8621" y="352"/>
                </a:lnTo>
                <a:lnTo>
                  <a:pt x="8688" y="396"/>
                </a:lnTo>
                <a:lnTo>
                  <a:pt x="8731" y="460"/>
                </a:lnTo>
                <a:lnTo>
                  <a:pt x="8749" y="537"/>
                </a:lnTo>
                <a:lnTo>
                  <a:pt x="8749" y="555"/>
                </a:lnTo>
                <a:lnTo>
                  <a:pt x="8748" y="574"/>
                </a:lnTo>
                <a:lnTo>
                  <a:pt x="8742" y="613"/>
                </a:lnTo>
                <a:lnTo>
                  <a:pt x="8706" y="682"/>
                </a:lnTo>
                <a:lnTo>
                  <a:pt x="8645" y="733"/>
                </a:lnTo>
                <a:lnTo>
                  <a:pt x="8553" y="758"/>
                </a:lnTo>
                <a:lnTo>
                  <a:pt x="8545" y="759"/>
                </a:lnTo>
                <a:lnTo>
                  <a:pt x="8545" y="949"/>
                </a:lnTo>
                <a:lnTo>
                  <a:pt x="9115" y="949"/>
                </a:lnTo>
                <a:lnTo>
                  <a:pt x="9115" y="0"/>
                </a:lnTo>
                <a:lnTo>
                  <a:pt x="8925" y="0"/>
                </a:lnTo>
                <a:lnTo>
                  <a:pt x="8925" y="189"/>
                </a:lnTo>
                <a:lnTo>
                  <a:pt x="8912" y="197"/>
                </a:lnTo>
                <a:close/>
              </a:path>
            </a:pathLst>
          </a:custGeom>
          <a:solidFill>
            <a:srgbClr val="CC9900"/>
          </a:solidFill>
          <a:ln w="6350">
            <a:solidFill>
              <a:srgbClr val="000000"/>
            </a:solidFill>
            <a:prstDash val="solid"/>
            <a:round/>
            <a:headEnd/>
            <a:tailEn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72" name="Freeform 28">
            <a:extLst>
              <a:ext uri="{FF2B5EF4-FFF2-40B4-BE49-F238E27FC236}">
                <a16:creationId xmlns:a16="http://schemas.microsoft.com/office/drawing/2014/main" id="{7EFDD72C-52E5-746B-E278-4F3E8C4F01FE}"/>
              </a:ext>
            </a:extLst>
          </p:cNvPr>
          <p:cNvSpPr>
            <a:spLocks noChangeAspect="1"/>
          </p:cNvSpPr>
          <p:nvPr/>
        </p:nvSpPr>
        <p:spPr bwMode="auto">
          <a:xfrm>
            <a:off x="3449638" y="3349625"/>
            <a:ext cx="2847975" cy="314325"/>
          </a:xfrm>
          <a:custGeom>
            <a:avLst/>
            <a:gdLst>
              <a:gd name="T0" fmla="*/ 2147483646 w 9116"/>
              <a:gd name="T1" fmla="*/ 2147483646 h 951"/>
              <a:gd name="T2" fmla="*/ 2147483646 w 9116"/>
              <a:gd name="T3" fmla="*/ 2147483646 h 951"/>
              <a:gd name="T4" fmla="*/ 2147483646 w 9116"/>
              <a:gd name="T5" fmla="*/ 2147483646 h 951"/>
              <a:gd name="T6" fmla="*/ 0 w 9116"/>
              <a:gd name="T7" fmla="*/ 2147483646 h 951"/>
              <a:gd name="T8" fmla="*/ 0 w 9116"/>
              <a:gd name="T9" fmla="*/ 2147483646 h 951"/>
              <a:gd name="T10" fmla="*/ 2147483646 w 9116"/>
              <a:gd name="T11" fmla="*/ 2147483646 h 951"/>
              <a:gd name="T12" fmla="*/ 2147483646 w 9116"/>
              <a:gd name="T13" fmla="*/ 2147483646 h 951"/>
              <a:gd name="T14" fmla="*/ 2147483646 w 9116"/>
              <a:gd name="T15" fmla="*/ 2147483646 h 951"/>
              <a:gd name="T16" fmla="*/ 2147483646 w 9116"/>
              <a:gd name="T17" fmla="*/ 2147483646 h 951"/>
              <a:gd name="T18" fmla="*/ 2147483646 w 9116"/>
              <a:gd name="T19" fmla="*/ 2147483646 h 951"/>
              <a:gd name="T20" fmla="*/ 2147483646 w 9116"/>
              <a:gd name="T21" fmla="*/ 2147483646 h 951"/>
              <a:gd name="T22" fmla="*/ 2147483646 w 9116"/>
              <a:gd name="T23" fmla="*/ 2147483646 h 951"/>
              <a:gd name="T24" fmla="*/ 2147483646 w 9116"/>
              <a:gd name="T25" fmla="*/ 2147483646 h 951"/>
              <a:gd name="T26" fmla="*/ 2147483646 w 9116"/>
              <a:gd name="T27" fmla="*/ 2147483646 h 951"/>
              <a:gd name="T28" fmla="*/ 2147483646 w 9116"/>
              <a:gd name="T29" fmla="*/ 2147483646 h 951"/>
              <a:gd name="T30" fmla="*/ 2147483646 w 9116"/>
              <a:gd name="T31" fmla="*/ 2147483646 h 951"/>
              <a:gd name="T32" fmla="*/ 2147483646 w 9116"/>
              <a:gd name="T33" fmla="*/ 2147483646 h 951"/>
              <a:gd name="T34" fmla="*/ 2147483646 w 9116"/>
              <a:gd name="T35" fmla="*/ 2147483646 h 951"/>
              <a:gd name="T36" fmla="*/ 2147483646 w 9116"/>
              <a:gd name="T37" fmla="*/ 2147483646 h 951"/>
              <a:gd name="T38" fmla="*/ 2147483646 w 9116"/>
              <a:gd name="T39" fmla="*/ 2147483646 h 951"/>
              <a:gd name="T40" fmla="*/ 2147483646 w 9116"/>
              <a:gd name="T41" fmla="*/ 2147483646 h 951"/>
              <a:gd name="T42" fmla="*/ 2147483646 w 9116"/>
              <a:gd name="T43" fmla="*/ 2147483646 h 951"/>
              <a:gd name="T44" fmla="*/ 2147483646 w 9116"/>
              <a:gd name="T45" fmla="*/ 2147483646 h 951"/>
              <a:gd name="T46" fmla="*/ 2147483646 w 9116"/>
              <a:gd name="T47" fmla="*/ 0 h 951"/>
              <a:gd name="T48" fmla="*/ 2147483646 w 9116"/>
              <a:gd name="T49" fmla="*/ 0 h 951"/>
              <a:gd name="T50" fmla="*/ 2147483646 w 9116"/>
              <a:gd name="T51" fmla="*/ 0 h 951"/>
              <a:gd name="T52" fmla="*/ 2147483646 w 9116"/>
              <a:gd name="T53" fmla="*/ 2147483646 h 951"/>
              <a:gd name="T54" fmla="*/ 2147483646 w 9116"/>
              <a:gd name="T55" fmla="*/ 2147483646 h 951"/>
              <a:gd name="T56" fmla="*/ 2147483646 w 9116"/>
              <a:gd name="T57" fmla="*/ 2147483646 h 951"/>
              <a:gd name="T58" fmla="*/ 2147483646 w 9116"/>
              <a:gd name="T59" fmla="*/ 2147483646 h 95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9116" h="951">
                <a:moveTo>
                  <a:pt x="8912" y="756"/>
                </a:moveTo>
                <a:lnTo>
                  <a:pt x="1578" y="618"/>
                </a:lnTo>
                <a:lnTo>
                  <a:pt x="789" y="517"/>
                </a:lnTo>
                <a:lnTo>
                  <a:pt x="0" y="517"/>
                </a:lnTo>
                <a:lnTo>
                  <a:pt x="0" y="417"/>
                </a:lnTo>
                <a:lnTo>
                  <a:pt x="789" y="417"/>
                </a:lnTo>
                <a:lnTo>
                  <a:pt x="1578" y="517"/>
                </a:lnTo>
                <a:lnTo>
                  <a:pt x="7495" y="618"/>
                </a:lnTo>
                <a:lnTo>
                  <a:pt x="7495" y="615"/>
                </a:lnTo>
                <a:lnTo>
                  <a:pt x="8526" y="611"/>
                </a:lnTo>
                <a:lnTo>
                  <a:pt x="8522" y="610"/>
                </a:lnTo>
                <a:lnTo>
                  <a:pt x="8570" y="608"/>
                </a:lnTo>
                <a:lnTo>
                  <a:pt x="8612" y="598"/>
                </a:lnTo>
                <a:lnTo>
                  <a:pt x="8680" y="555"/>
                </a:lnTo>
                <a:lnTo>
                  <a:pt x="8723" y="490"/>
                </a:lnTo>
                <a:lnTo>
                  <a:pt x="8741" y="413"/>
                </a:lnTo>
                <a:lnTo>
                  <a:pt x="8741" y="395"/>
                </a:lnTo>
                <a:lnTo>
                  <a:pt x="8740" y="376"/>
                </a:lnTo>
                <a:lnTo>
                  <a:pt x="8734" y="337"/>
                </a:lnTo>
                <a:lnTo>
                  <a:pt x="8698" y="268"/>
                </a:lnTo>
                <a:lnTo>
                  <a:pt x="8637" y="217"/>
                </a:lnTo>
                <a:lnTo>
                  <a:pt x="8545" y="192"/>
                </a:lnTo>
                <a:lnTo>
                  <a:pt x="8546" y="190"/>
                </a:lnTo>
                <a:lnTo>
                  <a:pt x="8546" y="0"/>
                </a:lnTo>
                <a:lnTo>
                  <a:pt x="8546" y="1"/>
                </a:lnTo>
                <a:lnTo>
                  <a:pt x="9116" y="1"/>
                </a:lnTo>
                <a:lnTo>
                  <a:pt x="9116" y="951"/>
                </a:lnTo>
                <a:lnTo>
                  <a:pt x="8926" y="951"/>
                </a:lnTo>
                <a:lnTo>
                  <a:pt x="8926" y="761"/>
                </a:lnTo>
                <a:lnTo>
                  <a:pt x="8912" y="756"/>
                </a:lnTo>
                <a:close/>
              </a:path>
            </a:pathLst>
          </a:custGeom>
          <a:solidFill>
            <a:srgbClr val="CC9900"/>
          </a:solidFill>
          <a:ln w="6350">
            <a:solidFill>
              <a:srgbClr val="000000"/>
            </a:solidFill>
            <a:prstDash val="solid"/>
            <a:round/>
            <a:headEnd/>
            <a:tailEn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73" name="AutoShape 178">
            <a:extLst>
              <a:ext uri="{FF2B5EF4-FFF2-40B4-BE49-F238E27FC236}">
                <a16:creationId xmlns:a16="http://schemas.microsoft.com/office/drawing/2014/main" id="{E6F7E430-5B9E-5B85-7838-5C1693C574C9}"/>
              </a:ext>
            </a:extLst>
          </p:cNvPr>
          <p:cNvSpPr>
            <a:spLocks noChangeArrowheads="1"/>
          </p:cNvSpPr>
          <p:nvPr/>
        </p:nvSpPr>
        <p:spPr bwMode="auto">
          <a:xfrm>
            <a:off x="4832350" y="3216275"/>
            <a:ext cx="1306513" cy="131763"/>
          </a:xfrm>
          <a:prstGeom prst="roundRect">
            <a:avLst>
              <a:gd name="adj" fmla="val 0"/>
            </a:avLst>
          </a:prstGeom>
          <a:gradFill rotWithShape="0">
            <a:gsLst>
              <a:gs pos="0">
                <a:srgbClr val="5E4700"/>
              </a:gs>
              <a:gs pos="50000">
                <a:srgbClr val="CC9900"/>
              </a:gs>
              <a:gs pos="100000">
                <a:srgbClr val="5E4700"/>
              </a:gs>
            </a:gsLst>
            <a:lin ang="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74" name="Freeform 179">
            <a:extLst>
              <a:ext uri="{FF2B5EF4-FFF2-40B4-BE49-F238E27FC236}">
                <a16:creationId xmlns:a16="http://schemas.microsoft.com/office/drawing/2014/main" id="{2690942C-4881-A037-13F1-7D574C735052}"/>
              </a:ext>
            </a:extLst>
          </p:cNvPr>
          <p:cNvSpPr>
            <a:spLocks noChangeAspect="1"/>
          </p:cNvSpPr>
          <p:nvPr/>
        </p:nvSpPr>
        <p:spPr bwMode="auto">
          <a:xfrm>
            <a:off x="6149975" y="3211513"/>
            <a:ext cx="131763" cy="152400"/>
          </a:xfrm>
          <a:custGeom>
            <a:avLst/>
            <a:gdLst>
              <a:gd name="T0" fmla="*/ 0 w 1329"/>
              <a:gd name="T1" fmla="*/ 2147483646 h 1520"/>
              <a:gd name="T2" fmla="*/ 2147483646 w 1329"/>
              <a:gd name="T3" fmla="*/ 2147483646 h 1520"/>
              <a:gd name="T4" fmla="*/ 2147483646 w 1329"/>
              <a:gd name="T5" fmla="*/ 2147483646 h 1520"/>
              <a:gd name="T6" fmla="*/ 2147483646 w 1329"/>
              <a:gd name="T7" fmla="*/ 2147483646 h 1520"/>
              <a:gd name="T8" fmla="*/ 2147483646 w 1329"/>
              <a:gd name="T9" fmla="*/ 0 h 1520"/>
              <a:gd name="T10" fmla="*/ 2147483646 w 1329"/>
              <a:gd name="T11" fmla="*/ 0 h 1520"/>
              <a:gd name="T12" fmla="*/ 2147483646 w 1329"/>
              <a:gd name="T13" fmla="*/ 2147483646 h 1520"/>
              <a:gd name="T14" fmla="*/ 2147483646 w 1329"/>
              <a:gd name="T15" fmla="*/ 2147483646 h 1520"/>
              <a:gd name="T16" fmla="*/ 2147483646 w 1329"/>
              <a:gd name="T17" fmla="*/ 2147483646 h 1520"/>
              <a:gd name="T18" fmla="*/ 2147483646 w 1329"/>
              <a:gd name="T19" fmla="*/ 2147483646 h 1520"/>
              <a:gd name="T20" fmla="*/ 2147483646 w 1329"/>
              <a:gd name="T21" fmla="*/ 2147483646 h 1520"/>
              <a:gd name="T22" fmla="*/ 0 w 1329"/>
              <a:gd name="T23" fmla="*/ 2147483646 h 1520"/>
              <a:gd name="T24" fmla="*/ 0 w 1329"/>
              <a:gd name="T25" fmla="*/ 2147483646 h 15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329" h="1520">
                <a:moveTo>
                  <a:pt x="0" y="380"/>
                </a:moveTo>
                <a:lnTo>
                  <a:pt x="570" y="380"/>
                </a:lnTo>
                <a:lnTo>
                  <a:pt x="570" y="190"/>
                </a:lnTo>
                <a:lnTo>
                  <a:pt x="1139" y="190"/>
                </a:lnTo>
                <a:lnTo>
                  <a:pt x="1139" y="0"/>
                </a:lnTo>
                <a:lnTo>
                  <a:pt x="1329" y="0"/>
                </a:lnTo>
                <a:lnTo>
                  <a:pt x="1329" y="1520"/>
                </a:lnTo>
                <a:lnTo>
                  <a:pt x="1139" y="1520"/>
                </a:lnTo>
                <a:lnTo>
                  <a:pt x="1139" y="1330"/>
                </a:lnTo>
                <a:lnTo>
                  <a:pt x="570" y="1330"/>
                </a:lnTo>
                <a:lnTo>
                  <a:pt x="570" y="1140"/>
                </a:lnTo>
                <a:lnTo>
                  <a:pt x="0" y="1140"/>
                </a:lnTo>
                <a:lnTo>
                  <a:pt x="0" y="380"/>
                </a:lnTo>
                <a:close/>
              </a:path>
            </a:pathLst>
          </a:custGeom>
          <a:solidFill>
            <a:srgbClr val="CC9900"/>
          </a:solidFill>
          <a:ln w="6350">
            <a:solidFill>
              <a:srgbClr val="000000"/>
            </a:solidFill>
            <a:prstDash val="solid"/>
            <a:round/>
            <a:headEnd/>
            <a:tailEn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75" name="Rectangle 180">
            <a:extLst>
              <a:ext uri="{FF2B5EF4-FFF2-40B4-BE49-F238E27FC236}">
                <a16:creationId xmlns:a16="http://schemas.microsoft.com/office/drawing/2014/main" id="{9DA343F6-7D58-CF6C-B176-38104FA02ACA}"/>
              </a:ext>
            </a:extLst>
          </p:cNvPr>
          <p:cNvSpPr>
            <a:spLocks noChangeAspect="1" noChangeArrowheads="1"/>
          </p:cNvSpPr>
          <p:nvPr/>
        </p:nvSpPr>
        <p:spPr bwMode="auto">
          <a:xfrm>
            <a:off x="6151563" y="3268663"/>
            <a:ext cx="128587" cy="36512"/>
          </a:xfrm>
          <a:prstGeom prst="rect">
            <a:avLst/>
          </a:prstGeom>
          <a:gradFill rotWithShape="0">
            <a:gsLst>
              <a:gs pos="0">
                <a:srgbClr val="000000"/>
              </a:gs>
              <a:gs pos="100000">
                <a:srgbClr val="CC9900"/>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76" name="Rectangle 181">
            <a:extLst>
              <a:ext uri="{FF2B5EF4-FFF2-40B4-BE49-F238E27FC236}">
                <a16:creationId xmlns:a16="http://schemas.microsoft.com/office/drawing/2014/main" id="{D69E76EA-3DDF-F105-D84D-8C5088B1F19D}"/>
              </a:ext>
            </a:extLst>
          </p:cNvPr>
          <p:cNvSpPr>
            <a:spLocks noChangeAspect="1" noChangeArrowheads="1"/>
          </p:cNvSpPr>
          <p:nvPr/>
        </p:nvSpPr>
        <p:spPr bwMode="auto">
          <a:xfrm>
            <a:off x="6207125" y="3268663"/>
            <a:ext cx="36513" cy="36512"/>
          </a:xfrm>
          <a:prstGeom prst="rect">
            <a:avLst/>
          </a:prstGeom>
          <a:solidFill>
            <a:srgbClr val="0000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77" name="Oval 182" descr="Granite">
            <a:extLst>
              <a:ext uri="{FF2B5EF4-FFF2-40B4-BE49-F238E27FC236}">
                <a16:creationId xmlns:a16="http://schemas.microsoft.com/office/drawing/2014/main" id="{0ED643D4-A80A-A6E8-C128-204E00019905}"/>
              </a:ext>
            </a:extLst>
          </p:cNvPr>
          <p:cNvSpPr>
            <a:spLocks noChangeArrowheads="1"/>
          </p:cNvSpPr>
          <p:nvPr/>
        </p:nvSpPr>
        <p:spPr bwMode="auto">
          <a:xfrm rot="-5400000">
            <a:off x="4909344" y="3259932"/>
            <a:ext cx="57150" cy="55562"/>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78" name="Oval 183" descr="Granite">
            <a:extLst>
              <a:ext uri="{FF2B5EF4-FFF2-40B4-BE49-F238E27FC236}">
                <a16:creationId xmlns:a16="http://schemas.microsoft.com/office/drawing/2014/main" id="{80CE706C-EC7A-A6E0-2728-08E19E314697}"/>
              </a:ext>
            </a:extLst>
          </p:cNvPr>
          <p:cNvSpPr>
            <a:spLocks noChangeArrowheads="1"/>
          </p:cNvSpPr>
          <p:nvPr/>
        </p:nvSpPr>
        <p:spPr bwMode="auto">
          <a:xfrm rot="-5400000">
            <a:off x="5010944" y="3259932"/>
            <a:ext cx="57150" cy="55562"/>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79" name="Oval 184" descr="Granite">
            <a:extLst>
              <a:ext uri="{FF2B5EF4-FFF2-40B4-BE49-F238E27FC236}">
                <a16:creationId xmlns:a16="http://schemas.microsoft.com/office/drawing/2014/main" id="{6504AA82-69BA-8641-DBEB-FCB9D54D0182}"/>
              </a:ext>
            </a:extLst>
          </p:cNvPr>
          <p:cNvSpPr>
            <a:spLocks noChangeArrowheads="1"/>
          </p:cNvSpPr>
          <p:nvPr/>
        </p:nvSpPr>
        <p:spPr bwMode="auto">
          <a:xfrm rot="-5400000">
            <a:off x="5109369" y="3258344"/>
            <a:ext cx="57150" cy="55562"/>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80" name="Oval 185" descr="Granite">
            <a:extLst>
              <a:ext uri="{FF2B5EF4-FFF2-40B4-BE49-F238E27FC236}">
                <a16:creationId xmlns:a16="http://schemas.microsoft.com/office/drawing/2014/main" id="{3C3C0C6F-E06B-3B43-6D54-5297AA448A18}"/>
              </a:ext>
            </a:extLst>
          </p:cNvPr>
          <p:cNvSpPr>
            <a:spLocks noChangeArrowheads="1"/>
          </p:cNvSpPr>
          <p:nvPr/>
        </p:nvSpPr>
        <p:spPr bwMode="auto">
          <a:xfrm rot="-5400000">
            <a:off x="5222082" y="3258343"/>
            <a:ext cx="57150" cy="55563"/>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81" name="Oval 186" descr="Granite">
            <a:extLst>
              <a:ext uri="{FF2B5EF4-FFF2-40B4-BE49-F238E27FC236}">
                <a16:creationId xmlns:a16="http://schemas.microsoft.com/office/drawing/2014/main" id="{6EBB7616-E7DD-0228-C44B-76018E00915C}"/>
              </a:ext>
            </a:extLst>
          </p:cNvPr>
          <p:cNvSpPr>
            <a:spLocks noChangeArrowheads="1"/>
          </p:cNvSpPr>
          <p:nvPr/>
        </p:nvSpPr>
        <p:spPr bwMode="auto">
          <a:xfrm rot="-5400000">
            <a:off x="5340350" y="3257550"/>
            <a:ext cx="57150" cy="57150"/>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82" name="Oval 187" descr="Granite">
            <a:extLst>
              <a:ext uri="{FF2B5EF4-FFF2-40B4-BE49-F238E27FC236}">
                <a16:creationId xmlns:a16="http://schemas.microsoft.com/office/drawing/2014/main" id="{EDDABAEA-7D2C-13D7-2CDA-9F4F8B3EAC85}"/>
              </a:ext>
            </a:extLst>
          </p:cNvPr>
          <p:cNvSpPr>
            <a:spLocks noChangeArrowheads="1"/>
          </p:cNvSpPr>
          <p:nvPr/>
        </p:nvSpPr>
        <p:spPr bwMode="auto">
          <a:xfrm rot="-5400000">
            <a:off x="5450682" y="3258343"/>
            <a:ext cx="57150" cy="55563"/>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83" name="Freeform 188" descr="Granite">
            <a:extLst>
              <a:ext uri="{FF2B5EF4-FFF2-40B4-BE49-F238E27FC236}">
                <a16:creationId xmlns:a16="http://schemas.microsoft.com/office/drawing/2014/main" id="{B71CA658-75A2-A3DB-C860-AB0439E178F6}"/>
              </a:ext>
            </a:extLst>
          </p:cNvPr>
          <p:cNvSpPr>
            <a:spLocks/>
          </p:cNvSpPr>
          <p:nvPr/>
        </p:nvSpPr>
        <p:spPr bwMode="auto">
          <a:xfrm>
            <a:off x="4951413" y="3228975"/>
            <a:ext cx="69850" cy="25400"/>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84" name="Freeform 189" descr="Granite">
            <a:extLst>
              <a:ext uri="{FF2B5EF4-FFF2-40B4-BE49-F238E27FC236}">
                <a16:creationId xmlns:a16="http://schemas.microsoft.com/office/drawing/2014/main" id="{6B9749BE-7C36-716C-0818-97D062710081}"/>
              </a:ext>
            </a:extLst>
          </p:cNvPr>
          <p:cNvSpPr>
            <a:spLocks/>
          </p:cNvSpPr>
          <p:nvPr/>
        </p:nvSpPr>
        <p:spPr bwMode="auto">
          <a:xfrm>
            <a:off x="5054600" y="3228975"/>
            <a:ext cx="69850" cy="25400"/>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85" name="Freeform 190" descr="Granite">
            <a:extLst>
              <a:ext uri="{FF2B5EF4-FFF2-40B4-BE49-F238E27FC236}">
                <a16:creationId xmlns:a16="http://schemas.microsoft.com/office/drawing/2014/main" id="{831E0268-3DB8-133D-AF4F-99B183DED85D}"/>
              </a:ext>
            </a:extLst>
          </p:cNvPr>
          <p:cNvSpPr>
            <a:spLocks/>
          </p:cNvSpPr>
          <p:nvPr/>
        </p:nvSpPr>
        <p:spPr bwMode="auto">
          <a:xfrm>
            <a:off x="5160963" y="3230563"/>
            <a:ext cx="69850" cy="25400"/>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86" name="Freeform 191" descr="Granite">
            <a:extLst>
              <a:ext uri="{FF2B5EF4-FFF2-40B4-BE49-F238E27FC236}">
                <a16:creationId xmlns:a16="http://schemas.microsoft.com/office/drawing/2014/main" id="{0E2438A3-1D7F-867F-2502-636425627017}"/>
              </a:ext>
            </a:extLst>
          </p:cNvPr>
          <p:cNvSpPr>
            <a:spLocks/>
          </p:cNvSpPr>
          <p:nvPr/>
        </p:nvSpPr>
        <p:spPr bwMode="auto">
          <a:xfrm>
            <a:off x="5267325" y="3225800"/>
            <a:ext cx="69850" cy="26988"/>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87" name="Freeform 192" descr="Granite">
            <a:extLst>
              <a:ext uri="{FF2B5EF4-FFF2-40B4-BE49-F238E27FC236}">
                <a16:creationId xmlns:a16="http://schemas.microsoft.com/office/drawing/2014/main" id="{B93011A6-ECFC-65FA-A8D5-2736F9E4A8CF}"/>
              </a:ext>
            </a:extLst>
          </p:cNvPr>
          <p:cNvSpPr>
            <a:spLocks/>
          </p:cNvSpPr>
          <p:nvPr/>
        </p:nvSpPr>
        <p:spPr bwMode="auto">
          <a:xfrm>
            <a:off x="5380038" y="3230563"/>
            <a:ext cx="71437" cy="25400"/>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88" name="Freeform 193" descr="Granite">
            <a:extLst>
              <a:ext uri="{FF2B5EF4-FFF2-40B4-BE49-F238E27FC236}">
                <a16:creationId xmlns:a16="http://schemas.microsoft.com/office/drawing/2014/main" id="{22A33899-E78E-3DAF-2BE2-FF4B4779219D}"/>
              </a:ext>
            </a:extLst>
          </p:cNvPr>
          <p:cNvSpPr>
            <a:spLocks/>
          </p:cNvSpPr>
          <p:nvPr/>
        </p:nvSpPr>
        <p:spPr bwMode="auto">
          <a:xfrm rot="10800000" flipH="1">
            <a:off x="5384800" y="3316288"/>
            <a:ext cx="69850" cy="25400"/>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89" name="Freeform 194" descr="Granite">
            <a:extLst>
              <a:ext uri="{FF2B5EF4-FFF2-40B4-BE49-F238E27FC236}">
                <a16:creationId xmlns:a16="http://schemas.microsoft.com/office/drawing/2014/main" id="{602B102A-7158-D995-F737-9F289D0B3EEA}"/>
              </a:ext>
            </a:extLst>
          </p:cNvPr>
          <p:cNvSpPr>
            <a:spLocks/>
          </p:cNvSpPr>
          <p:nvPr/>
        </p:nvSpPr>
        <p:spPr bwMode="auto">
          <a:xfrm rot="10800000" flipH="1">
            <a:off x="5267325" y="3317875"/>
            <a:ext cx="69850" cy="26988"/>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90" name="Freeform 195" descr="Granite">
            <a:extLst>
              <a:ext uri="{FF2B5EF4-FFF2-40B4-BE49-F238E27FC236}">
                <a16:creationId xmlns:a16="http://schemas.microsoft.com/office/drawing/2014/main" id="{F1976EC1-DEE2-A42B-2605-6C34BB720ACC}"/>
              </a:ext>
            </a:extLst>
          </p:cNvPr>
          <p:cNvSpPr>
            <a:spLocks/>
          </p:cNvSpPr>
          <p:nvPr/>
        </p:nvSpPr>
        <p:spPr bwMode="auto">
          <a:xfrm rot="10800000" flipH="1">
            <a:off x="5162550" y="3314700"/>
            <a:ext cx="69850" cy="25400"/>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91" name="Freeform 196" descr="Granite">
            <a:extLst>
              <a:ext uri="{FF2B5EF4-FFF2-40B4-BE49-F238E27FC236}">
                <a16:creationId xmlns:a16="http://schemas.microsoft.com/office/drawing/2014/main" id="{34B79510-1B2F-6E8B-7B54-9E4710C8003C}"/>
              </a:ext>
            </a:extLst>
          </p:cNvPr>
          <p:cNvSpPr>
            <a:spLocks/>
          </p:cNvSpPr>
          <p:nvPr/>
        </p:nvSpPr>
        <p:spPr bwMode="auto">
          <a:xfrm rot="10800000" flipH="1">
            <a:off x="5056188" y="3316288"/>
            <a:ext cx="69850" cy="25400"/>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292" name="Freeform 197" descr="Granite">
            <a:extLst>
              <a:ext uri="{FF2B5EF4-FFF2-40B4-BE49-F238E27FC236}">
                <a16:creationId xmlns:a16="http://schemas.microsoft.com/office/drawing/2014/main" id="{DAA46C93-15CA-77AE-F32A-29091E338703}"/>
              </a:ext>
            </a:extLst>
          </p:cNvPr>
          <p:cNvSpPr>
            <a:spLocks/>
          </p:cNvSpPr>
          <p:nvPr/>
        </p:nvSpPr>
        <p:spPr bwMode="auto">
          <a:xfrm rot="10800000" flipH="1">
            <a:off x="4948238" y="3316288"/>
            <a:ext cx="69850" cy="25400"/>
          </a:xfrm>
          <a:custGeom>
            <a:avLst/>
            <a:gdLst>
              <a:gd name="T0" fmla="*/ 2147483646 w 59"/>
              <a:gd name="T1" fmla="*/ 2147483646 h 22"/>
              <a:gd name="T2" fmla="*/ 2147483646 w 59"/>
              <a:gd name="T3" fmla="*/ 2147483646 h 22"/>
              <a:gd name="T4" fmla="*/ 2147483646 w 59"/>
              <a:gd name="T5" fmla="*/ 2147483646 h 22"/>
              <a:gd name="T6" fmla="*/ 2147483646 w 59"/>
              <a:gd name="T7" fmla="*/ 2147483646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cxnSp>
        <p:nvCxnSpPr>
          <p:cNvPr id="43" name="Straight Arrow Connector 42">
            <a:extLst>
              <a:ext uri="{FF2B5EF4-FFF2-40B4-BE49-F238E27FC236}">
                <a16:creationId xmlns:a16="http://schemas.microsoft.com/office/drawing/2014/main" id="{80CDB8A1-FD60-5ADF-C44A-7011D092F6F9}"/>
              </a:ext>
            </a:extLst>
          </p:cNvPr>
          <p:cNvCxnSpPr>
            <a:cxnSpLocks/>
            <a:stCxn id="46" idx="2"/>
          </p:cNvCxnSpPr>
          <p:nvPr/>
        </p:nvCxnSpPr>
        <p:spPr>
          <a:xfrm flipH="1">
            <a:off x="6335713" y="2992654"/>
            <a:ext cx="1578126" cy="295059"/>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46" name="TextBox 45">
            <a:extLst>
              <a:ext uri="{FF2B5EF4-FFF2-40B4-BE49-F238E27FC236}">
                <a16:creationId xmlns:a16="http://schemas.microsoft.com/office/drawing/2014/main" id="{C1D23A6C-D94B-ED88-3A25-D40345833F80}"/>
              </a:ext>
            </a:extLst>
          </p:cNvPr>
          <p:cNvSpPr txBox="1"/>
          <p:nvPr/>
        </p:nvSpPr>
        <p:spPr>
          <a:xfrm>
            <a:off x="6742396" y="1238328"/>
            <a:ext cx="2342885" cy="1754326"/>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Cap:- </a:t>
            </a:r>
            <a:r>
              <a:rPr kumimoji="0" lang="en-GB" sz="1200" b="0" i="0" u="none" strike="noStrike" kern="1200" cap="none" spc="0" normalizeH="0" baseline="0" noProof="0" dirty="0" err="1">
                <a:ln>
                  <a:noFill/>
                </a:ln>
                <a:solidFill>
                  <a:srgbClr val="FFFFFF"/>
                </a:solidFill>
                <a:effectLst/>
                <a:uLnTx/>
                <a:uFillTx/>
                <a:latin typeface="Arial" panose="020B0604020202020204" pitchFamily="34" charset="0"/>
                <a:ea typeface="+mn-ea"/>
                <a:cs typeface="+mn-cs"/>
              </a:rPr>
              <a:t>Ingniferous</a:t>
            </a: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 input,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percussion or electric,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Lead </a:t>
            </a:r>
            <a:r>
              <a:rPr kumimoji="0" lang="en-GB" sz="1200" b="0" i="0" u="none" strike="noStrike" kern="1200" cap="none" spc="0" normalizeH="0" baseline="0" noProof="0" dirty="0" err="1">
                <a:ln>
                  <a:noFill/>
                </a:ln>
                <a:solidFill>
                  <a:srgbClr val="FFFFFF"/>
                </a:solidFill>
                <a:effectLst/>
                <a:uLnTx/>
                <a:uFillTx/>
                <a:latin typeface="Arial" panose="020B0604020202020204" pitchFamily="34" charset="0"/>
                <a:ea typeface="+mn-ea"/>
                <a:cs typeface="+mn-cs"/>
              </a:rPr>
              <a:t>styphnate</a:t>
            </a: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 based</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Additives :-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Graphite in the electric cap.</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Lead Oxide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Calcium silicide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Barium Nitrate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err="1">
                <a:ln>
                  <a:noFill/>
                </a:ln>
                <a:solidFill>
                  <a:srgbClr val="FFFFFF"/>
                </a:solidFill>
                <a:effectLst/>
                <a:uLnTx/>
                <a:uFillTx/>
                <a:latin typeface="Arial" panose="020B0604020202020204" pitchFamily="34" charset="0"/>
                <a:ea typeface="+mn-ea"/>
                <a:cs typeface="+mn-cs"/>
              </a:rPr>
              <a:t>Tetrazine</a:t>
            </a: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  in the percussion cap</a:t>
            </a:r>
          </a:p>
        </p:txBody>
      </p:sp>
      <p:cxnSp>
        <p:nvCxnSpPr>
          <p:cNvPr id="48" name="Straight Arrow Connector 47">
            <a:extLst>
              <a:ext uri="{FF2B5EF4-FFF2-40B4-BE49-F238E27FC236}">
                <a16:creationId xmlns:a16="http://schemas.microsoft.com/office/drawing/2014/main" id="{514DC8C9-6161-F274-F247-D9CE9EA496F2}"/>
              </a:ext>
            </a:extLst>
          </p:cNvPr>
          <p:cNvCxnSpPr>
            <a:cxnSpLocks/>
            <a:stCxn id="51" idx="0"/>
          </p:cNvCxnSpPr>
          <p:nvPr/>
        </p:nvCxnSpPr>
        <p:spPr>
          <a:xfrm flipH="1" flipV="1">
            <a:off x="6261100" y="3340100"/>
            <a:ext cx="1676069" cy="1771740"/>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51" name="TextBox 50">
            <a:extLst>
              <a:ext uri="{FF2B5EF4-FFF2-40B4-BE49-F238E27FC236}">
                <a16:creationId xmlns:a16="http://schemas.microsoft.com/office/drawing/2014/main" id="{CFA18C9F-F141-A6E4-C4F8-EE72D3F45242}"/>
              </a:ext>
            </a:extLst>
          </p:cNvPr>
          <p:cNvSpPr txBox="1"/>
          <p:nvPr/>
        </p:nvSpPr>
        <p:spPr>
          <a:xfrm>
            <a:off x="6816509" y="5111840"/>
            <a:ext cx="2241319" cy="1015663"/>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First Fire layer (or layers)</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Usefully fine gunpowder</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Either pressed onto the cap or</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in magazine in the primer</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or both.</a:t>
            </a:r>
          </a:p>
        </p:txBody>
      </p:sp>
      <p:cxnSp>
        <p:nvCxnSpPr>
          <p:cNvPr id="52" name="Straight Arrow Connector 51">
            <a:extLst>
              <a:ext uri="{FF2B5EF4-FFF2-40B4-BE49-F238E27FC236}">
                <a16:creationId xmlns:a16="http://schemas.microsoft.com/office/drawing/2014/main" id="{1B3CC244-3D34-E562-DBEE-14CA40411380}"/>
              </a:ext>
            </a:extLst>
          </p:cNvPr>
          <p:cNvCxnSpPr/>
          <p:nvPr/>
        </p:nvCxnSpPr>
        <p:spPr>
          <a:xfrm flipH="1" flipV="1">
            <a:off x="5267325" y="3373438"/>
            <a:ext cx="466725" cy="811212"/>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54" name="TextBox 53">
            <a:extLst>
              <a:ext uri="{FF2B5EF4-FFF2-40B4-BE49-F238E27FC236}">
                <a16:creationId xmlns:a16="http://schemas.microsoft.com/office/drawing/2014/main" id="{DA7A8C16-6318-3414-D2C3-ACF4EA991709}"/>
              </a:ext>
            </a:extLst>
          </p:cNvPr>
          <p:cNvSpPr txBox="1"/>
          <p:nvPr/>
        </p:nvSpPr>
        <p:spPr>
          <a:xfrm>
            <a:off x="5641975" y="4195763"/>
            <a:ext cx="1906291" cy="830997"/>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Gunpowder G20 in</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the primer body. Vents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Through holes and lights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Propellant.</a:t>
            </a:r>
          </a:p>
        </p:txBody>
      </p:sp>
      <p:cxnSp>
        <p:nvCxnSpPr>
          <p:cNvPr id="55" name="Straight Arrow Connector 54">
            <a:extLst>
              <a:ext uri="{FF2B5EF4-FFF2-40B4-BE49-F238E27FC236}">
                <a16:creationId xmlns:a16="http://schemas.microsoft.com/office/drawing/2014/main" id="{FFE7A475-E814-3422-1A9A-DF6BBAC695BF}"/>
              </a:ext>
            </a:extLst>
          </p:cNvPr>
          <p:cNvCxnSpPr>
            <a:cxnSpLocks/>
            <a:stCxn id="58" idx="0"/>
          </p:cNvCxnSpPr>
          <p:nvPr/>
        </p:nvCxnSpPr>
        <p:spPr>
          <a:xfrm flipH="1" flipV="1">
            <a:off x="4206875" y="3398838"/>
            <a:ext cx="671010" cy="2011362"/>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58" name="TextBox 57">
            <a:extLst>
              <a:ext uri="{FF2B5EF4-FFF2-40B4-BE49-F238E27FC236}">
                <a16:creationId xmlns:a16="http://schemas.microsoft.com/office/drawing/2014/main" id="{EFC6A870-3BBE-4208-74DC-1A75AF9AFA8C}"/>
              </a:ext>
            </a:extLst>
          </p:cNvPr>
          <p:cNvSpPr txBox="1"/>
          <p:nvPr/>
        </p:nvSpPr>
        <p:spPr>
          <a:xfrm>
            <a:off x="3797300" y="5410200"/>
            <a:ext cx="2161169" cy="646331"/>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Granular propellant:-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double base, 7 hole granule.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With de-coppering agent</a:t>
            </a:r>
          </a:p>
        </p:txBody>
      </p:sp>
      <p:pic>
        <p:nvPicPr>
          <p:cNvPr id="11301" name="Picture 4" descr="fuze_l106a4_sectioned_model">
            <a:extLst>
              <a:ext uri="{FF2B5EF4-FFF2-40B4-BE49-F238E27FC236}">
                <a16:creationId xmlns:a16="http://schemas.microsoft.com/office/drawing/2014/main" id="{335370B0-5F6C-B84B-F1AE-070F5CE378F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95363" y="3883025"/>
            <a:ext cx="1301750" cy="194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0" name="Straight Arrow Connector 59">
            <a:extLst>
              <a:ext uri="{FF2B5EF4-FFF2-40B4-BE49-F238E27FC236}">
                <a16:creationId xmlns:a16="http://schemas.microsoft.com/office/drawing/2014/main" id="{245F848C-6519-8771-90A9-99264EEF8889}"/>
              </a:ext>
            </a:extLst>
          </p:cNvPr>
          <p:cNvCxnSpPr>
            <a:cxnSpLocks/>
          </p:cNvCxnSpPr>
          <p:nvPr/>
        </p:nvCxnSpPr>
        <p:spPr>
          <a:xfrm flipH="1">
            <a:off x="3000375" y="1842570"/>
            <a:ext cx="1835150" cy="1378468"/>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65" name="TextBox 64">
            <a:extLst>
              <a:ext uri="{FF2B5EF4-FFF2-40B4-BE49-F238E27FC236}">
                <a16:creationId xmlns:a16="http://schemas.microsoft.com/office/drawing/2014/main" id="{4468A378-074E-C965-F497-A180E096D6C4}"/>
              </a:ext>
            </a:extLst>
          </p:cNvPr>
          <p:cNvSpPr txBox="1"/>
          <p:nvPr/>
        </p:nvSpPr>
        <p:spPr>
          <a:xfrm>
            <a:off x="4189163" y="1565571"/>
            <a:ext cx="1587999" cy="276999"/>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RDX/TNT/Wax filling</a:t>
            </a:r>
          </a:p>
        </p:txBody>
      </p:sp>
      <p:cxnSp>
        <p:nvCxnSpPr>
          <p:cNvPr id="66" name="Straight Arrow Connector 65">
            <a:extLst>
              <a:ext uri="{FF2B5EF4-FFF2-40B4-BE49-F238E27FC236}">
                <a16:creationId xmlns:a16="http://schemas.microsoft.com/office/drawing/2014/main" id="{F12A1D04-12A5-499B-B1AE-0F65C8EDEB03}"/>
              </a:ext>
            </a:extLst>
          </p:cNvPr>
          <p:cNvCxnSpPr>
            <a:cxnSpLocks/>
          </p:cNvCxnSpPr>
          <p:nvPr/>
        </p:nvCxnSpPr>
        <p:spPr>
          <a:xfrm flipH="1">
            <a:off x="2116138" y="2184400"/>
            <a:ext cx="469900" cy="1098550"/>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68" name="TextBox 67">
            <a:extLst>
              <a:ext uri="{FF2B5EF4-FFF2-40B4-BE49-F238E27FC236}">
                <a16:creationId xmlns:a16="http://schemas.microsoft.com/office/drawing/2014/main" id="{608E8DA0-42E1-8AE6-F07C-65EEA11C71B4}"/>
              </a:ext>
            </a:extLst>
          </p:cNvPr>
          <p:cNvSpPr txBox="1"/>
          <p:nvPr/>
        </p:nvSpPr>
        <p:spPr>
          <a:xfrm>
            <a:off x="1800225" y="1501704"/>
            <a:ext cx="1795684" cy="646331"/>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Booster pellet:-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Formerly CE (</a:t>
            </a:r>
            <a:r>
              <a:rPr kumimoji="0" lang="en-GB" sz="1200" b="0" i="0" u="none" strike="noStrike" kern="1200" cap="none" spc="0" normalizeH="0" baseline="0" noProof="0" dirty="0" err="1">
                <a:ln>
                  <a:noFill/>
                </a:ln>
                <a:solidFill>
                  <a:srgbClr val="FFFFFF"/>
                </a:solidFill>
                <a:effectLst/>
                <a:uLnTx/>
                <a:uFillTx/>
                <a:latin typeface="Arial" panose="020B0604020202020204" pitchFamily="34" charset="0"/>
                <a:ea typeface="+mn-ea"/>
                <a:cs typeface="+mn-cs"/>
              </a:rPr>
              <a:t>tetryl</a:t>
            </a: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Now RX 3601 or similar</a:t>
            </a:r>
          </a:p>
        </p:txBody>
      </p:sp>
      <p:cxnSp>
        <p:nvCxnSpPr>
          <p:cNvPr id="276" name="Straight Arrow Connector 275">
            <a:extLst>
              <a:ext uri="{FF2B5EF4-FFF2-40B4-BE49-F238E27FC236}">
                <a16:creationId xmlns:a16="http://schemas.microsoft.com/office/drawing/2014/main" id="{B71AA598-7151-DCE7-1DC5-6F1CA4008FBB}"/>
              </a:ext>
            </a:extLst>
          </p:cNvPr>
          <p:cNvCxnSpPr/>
          <p:nvPr/>
        </p:nvCxnSpPr>
        <p:spPr>
          <a:xfrm flipH="1">
            <a:off x="1725613" y="4219575"/>
            <a:ext cx="917575" cy="279400"/>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279" name="TextBox 278">
            <a:extLst>
              <a:ext uri="{FF2B5EF4-FFF2-40B4-BE49-F238E27FC236}">
                <a16:creationId xmlns:a16="http://schemas.microsoft.com/office/drawing/2014/main" id="{03E75413-8CF9-2FF0-2CF3-89F184780F2A}"/>
              </a:ext>
            </a:extLst>
          </p:cNvPr>
          <p:cNvSpPr txBox="1"/>
          <p:nvPr/>
        </p:nvSpPr>
        <p:spPr>
          <a:xfrm>
            <a:off x="2662749" y="3989021"/>
            <a:ext cx="1430200" cy="415498"/>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05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LDNR Stab sensitive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05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Detonator</a:t>
            </a:r>
          </a:p>
        </p:txBody>
      </p:sp>
      <p:cxnSp>
        <p:nvCxnSpPr>
          <p:cNvPr id="280" name="Straight Arrow Connector 279">
            <a:extLst>
              <a:ext uri="{FF2B5EF4-FFF2-40B4-BE49-F238E27FC236}">
                <a16:creationId xmlns:a16="http://schemas.microsoft.com/office/drawing/2014/main" id="{03AE7DF0-86DD-0119-F83B-A923A1E11134}"/>
              </a:ext>
            </a:extLst>
          </p:cNvPr>
          <p:cNvCxnSpPr/>
          <p:nvPr/>
        </p:nvCxnSpPr>
        <p:spPr>
          <a:xfrm flipH="1">
            <a:off x="1689100" y="4664075"/>
            <a:ext cx="954088" cy="273050"/>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281" name="TextBox 280">
            <a:extLst>
              <a:ext uri="{FF2B5EF4-FFF2-40B4-BE49-F238E27FC236}">
                <a16:creationId xmlns:a16="http://schemas.microsoft.com/office/drawing/2014/main" id="{5E2073C8-586E-797D-1165-3F6AD9C9D501}"/>
              </a:ext>
            </a:extLst>
          </p:cNvPr>
          <p:cNvSpPr txBox="1"/>
          <p:nvPr/>
        </p:nvSpPr>
        <p:spPr>
          <a:xfrm>
            <a:off x="2601913" y="4516438"/>
            <a:ext cx="1388522" cy="430887"/>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Boron based delay.</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Switch in / out</a:t>
            </a:r>
          </a:p>
        </p:txBody>
      </p:sp>
      <p:cxnSp>
        <p:nvCxnSpPr>
          <p:cNvPr id="283" name="Straight Arrow Connector 282">
            <a:extLst>
              <a:ext uri="{FF2B5EF4-FFF2-40B4-BE49-F238E27FC236}">
                <a16:creationId xmlns:a16="http://schemas.microsoft.com/office/drawing/2014/main" id="{C4BBB5A6-2E02-0BBB-9D7E-D950BEC9A114}"/>
              </a:ext>
            </a:extLst>
          </p:cNvPr>
          <p:cNvCxnSpPr>
            <a:cxnSpLocks/>
          </p:cNvCxnSpPr>
          <p:nvPr/>
        </p:nvCxnSpPr>
        <p:spPr>
          <a:xfrm flipV="1">
            <a:off x="1150783" y="5410200"/>
            <a:ext cx="438305" cy="577555"/>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cxnSp>
        <p:nvCxnSpPr>
          <p:cNvPr id="284" name="Straight Arrow Connector 283">
            <a:extLst>
              <a:ext uri="{FF2B5EF4-FFF2-40B4-BE49-F238E27FC236}">
                <a16:creationId xmlns:a16="http://schemas.microsoft.com/office/drawing/2014/main" id="{0E298B9D-8ABE-5231-782F-295655D849BF}"/>
              </a:ext>
            </a:extLst>
          </p:cNvPr>
          <p:cNvCxnSpPr>
            <a:cxnSpLocks/>
          </p:cNvCxnSpPr>
          <p:nvPr/>
        </p:nvCxnSpPr>
        <p:spPr>
          <a:xfrm flipV="1">
            <a:off x="262732" y="3203575"/>
            <a:ext cx="569118" cy="2625725"/>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286" name="TextBox 285">
            <a:extLst>
              <a:ext uri="{FF2B5EF4-FFF2-40B4-BE49-F238E27FC236}">
                <a16:creationId xmlns:a16="http://schemas.microsoft.com/office/drawing/2014/main" id="{681FB174-E510-701E-3C5E-0B16A6955548}"/>
              </a:ext>
            </a:extLst>
          </p:cNvPr>
          <p:cNvSpPr txBox="1"/>
          <p:nvPr/>
        </p:nvSpPr>
        <p:spPr>
          <a:xfrm>
            <a:off x="132568" y="6024025"/>
            <a:ext cx="1277914" cy="577081"/>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05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In line / out of line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05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Stemming and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05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detonator</a:t>
            </a:r>
          </a:p>
        </p:txBody>
      </p:sp>
      <p:sp>
        <p:nvSpPr>
          <p:cNvPr id="294" name="TextBox 293">
            <a:extLst>
              <a:ext uri="{FF2B5EF4-FFF2-40B4-BE49-F238E27FC236}">
                <a16:creationId xmlns:a16="http://schemas.microsoft.com/office/drawing/2014/main" id="{25028B8E-73FC-1785-24B4-8EDE156675FE}"/>
              </a:ext>
            </a:extLst>
          </p:cNvPr>
          <p:cNvSpPr txBox="1"/>
          <p:nvPr/>
        </p:nvSpPr>
        <p:spPr>
          <a:xfrm>
            <a:off x="539750" y="4262438"/>
            <a:ext cx="668773" cy="246221"/>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000" b="1"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Booster</a:t>
            </a:r>
          </a:p>
        </p:txBody>
      </p:sp>
      <p:cxnSp>
        <p:nvCxnSpPr>
          <p:cNvPr id="295" name="Straight Arrow Connector 294">
            <a:extLst>
              <a:ext uri="{FF2B5EF4-FFF2-40B4-BE49-F238E27FC236}">
                <a16:creationId xmlns:a16="http://schemas.microsoft.com/office/drawing/2014/main" id="{7626AD7C-AB45-54D4-451B-5B0F294E6865}"/>
              </a:ext>
            </a:extLst>
          </p:cNvPr>
          <p:cNvCxnSpPr>
            <a:stCxn id="294" idx="0"/>
          </p:cNvCxnSpPr>
          <p:nvPr/>
        </p:nvCxnSpPr>
        <p:spPr>
          <a:xfrm flipV="1">
            <a:off x="874137" y="3340100"/>
            <a:ext cx="154563" cy="922338"/>
          </a:xfrm>
          <a:prstGeom prst="straightConnector1">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cxnSp>
        <p:nvCxnSpPr>
          <p:cNvPr id="303" name="Elbow Connector 302">
            <a:extLst>
              <a:ext uri="{FF2B5EF4-FFF2-40B4-BE49-F238E27FC236}">
                <a16:creationId xmlns:a16="http://schemas.microsoft.com/office/drawing/2014/main" id="{DC05EA68-2492-21B9-388C-7576CE11582E}"/>
              </a:ext>
            </a:extLst>
          </p:cNvPr>
          <p:cNvCxnSpPr>
            <a:stCxn id="294" idx="2"/>
          </p:cNvCxnSpPr>
          <p:nvPr/>
        </p:nvCxnSpPr>
        <p:spPr>
          <a:xfrm rot="16200000" flipH="1">
            <a:off x="727660" y="4655135"/>
            <a:ext cx="1076165" cy="783211"/>
          </a:xfrm>
          <a:prstGeom prst="bentConnector3">
            <a:avLst>
              <a:gd name="adj1" fmla="val 50000"/>
            </a:avLst>
          </a:prstGeom>
          <a:ln w="28575">
            <a:solidFill>
              <a:srgbClr val="FF0000"/>
            </a:solidFill>
            <a:tailEnd type="triangle"/>
          </a:ln>
        </p:spPr>
        <p:style>
          <a:lnRef idx="1">
            <a:schemeClr val="accent4"/>
          </a:lnRef>
          <a:fillRef idx="0">
            <a:schemeClr val="accent4"/>
          </a:fillRef>
          <a:effectRef idx="0">
            <a:schemeClr val="accent4"/>
          </a:effectRef>
          <a:fontRef idx="minor">
            <a:schemeClr val="tx1"/>
          </a:fontRef>
        </p:style>
      </p:cxnSp>
      <p:sp>
        <p:nvSpPr>
          <p:cNvPr id="11316" name="Freeform 5">
            <a:extLst>
              <a:ext uri="{FF2B5EF4-FFF2-40B4-BE49-F238E27FC236}">
                <a16:creationId xmlns:a16="http://schemas.microsoft.com/office/drawing/2014/main" id="{85B0944F-1291-B673-7809-A2F93B0DEA51}"/>
              </a:ext>
            </a:extLst>
          </p:cNvPr>
          <p:cNvSpPr>
            <a:spLocks noChangeAspect="1"/>
          </p:cNvSpPr>
          <p:nvPr/>
        </p:nvSpPr>
        <p:spPr bwMode="auto">
          <a:xfrm>
            <a:off x="771525" y="2257425"/>
            <a:ext cx="577850" cy="1038225"/>
          </a:xfrm>
          <a:custGeom>
            <a:avLst/>
            <a:gdLst>
              <a:gd name="T0" fmla="*/ 2147483646 w 2535"/>
              <a:gd name="T1" fmla="*/ 2147483646 h 5434"/>
              <a:gd name="T2" fmla="*/ 2147483646 w 2535"/>
              <a:gd name="T3" fmla="*/ 2147483646 h 5434"/>
              <a:gd name="T4" fmla="*/ 2147483646 w 2535"/>
              <a:gd name="T5" fmla="*/ 2147483646 h 5434"/>
              <a:gd name="T6" fmla="*/ 2147483646 w 2535"/>
              <a:gd name="T7" fmla="*/ 2147483646 h 5434"/>
              <a:gd name="T8" fmla="*/ 2147483646 w 2535"/>
              <a:gd name="T9" fmla="*/ 2147483646 h 5434"/>
              <a:gd name="T10" fmla="*/ 0 w 2535"/>
              <a:gd name="T11" fmla="*/ 2147483646 h 5434"/>
              <a:gd name="T12" fmla="*/ 2147483646 w 2535"/>
              <a:gd name="T13" fmla="*/ 2147483646 h 5434"/>
              <a:gd name="T14" fmla="*/ 2147483646 w 2535"/>
              <a:gd name="T15" fmla="*/ 2147483646 h 5434"/>
              <a:gd name="T16" fmla="*/ 2147483646 w 2535"/>
              <a:gd name="T17" fmla="*/ 2147483646 h 5434"/>
              <a:gd name="T18" fmla="*/ 2147483646 w 2535"/>
              <a:gd name="T19" fmla="*/ 2147483646 h 5434"/>
              <a:gd name="T20" fmla="*/ 2147483646 w 2535"/>
              <a:gd name="T21" fmla="*/ 2147483646 h 5434"/>
              <a:gd name="T22" fmla="*/ 2147483646 w 2535"/>
              <a:gd name="T23" fmla="*/ 2147483646 h 5434"/>
              <a:gd name="T24" fmla="*/ 2147483646 w 2535"/>
              <a:gd name="T25" fmla="*/ 2147483646 h 5434"/>
              <a:gd name="T26" fmla="*/ 2147483646 w 2535"/>
              <a:gd name="T27" fmla="*/ 2147483646 h 5434"/>
              <a:gd name="T28" fmla="*/ 2147483646 w 2535"/>
              <a:gd name="T29" fmla="*/ 2147483646 h 5434"/>
              <a:gd name="T30" fmla="*/ 2147483646 w 2535"/>
              <a:gd name="T31" fmla="*/ 2147483646 h 5434"/>
              <a:gd name="T32" fmla="*/ 2147483646 w 2535"/>
              <a:gd name="T33" fmla="*/ 2147483646 h 5434"/>
              <a:gd name="T34" fmla="*/ 2147483646 w 2535"/>
              <a:gd name="T35" fmla="*/ 0 h 5434"/>
              <a:gd name="T36" fmla="*/ 2147483646 w 2535"/>
              <a:gd name="T37" fmla="*/ 2147483646 h 54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535" h="5434">
                <a:moveTo>
                  <a:pt x="698" y="7"/>
                </a:moveTo>
                <a:lnTo>
                  <a:pt x="212" y="1863"/>
                </a:lnTo>
                <a:lnTo>
                  <a:pt x="141" y="1997"/>
                </a:lnTo>
                <a:lnTo>
                  <a:pt x="77" y="2426"/>
                </a:lnTo>
                <a:lnTo>
                  <a:pt x="13" y="2477"/>
                </a:lnTo>
                <a:lnTo>
                  <a:pt x="0" y="2669"/>
                </a:lnTo>
                <a:lnTo>
                  <a:pt x="308" y="2688"/>
                </a:lnTo>
                <a:lnTo>
                  <a:pt x="372" y="5236"/>
                </a:lnTo>
                <a:lnTo>
                  <a:pt x="557" y="5428"/>
                </a:lnTo>
                <a:lnTo>
                  <a:pt x="1952" y="5434"/>
                </a:lnTo>
                <a:lnTo>
                  <a:pt x="2151" y="5216"/>
                </a:lnTo>
                <a:lnTo>
                  <a:pt x="2253" y="2708"/>
                </a:lnTo>
                <a:lnTo>
                  <a:pt x="2516" y="2676"/>
                </a:lnTo>
                <a:lnTo>
                  <a:pt x="2535" y="2464"/>
                </a:lnTo>
                <a:lnTo>
                  <a:pt x="2343" y="2388"/>
                </a:lnTo>
                <a:lnTo>
                  <a:pt x="2356" y="2138"/>
                </a:lnTo>
                <a:lnTo>
                  <a:pt x="2151" y="1159"/>
                </a:lnTo>
                <a:lnTo>
                  <a:pt x="1805" y="0"/>
                </a:lnTo>
                <a:lnTo>
                  <a:pt x="698" y="7"/>
                </a:lnTo>
                <a:close/>
              </a:path>
            </a:pathLst>
          </a:custGeom>
          <a:solidFill>
            <a:srgbClr val="F5E1C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17" name="Freeform 6">
            <a:extLst>
              <a:ext uri="{FF2B5EF4-FFF2-40B4-BE49-F238E27FC236}">
                <a16:creationId xmlns:a16="http://schemas.microsoft.com/office/drawing/2014/main" id="{99A90923-7E3A-7FDE-74D6-1AAD0216B43E}"/>
              </a:ext>
            </a:extLst>
          </p:cNvPr>
          <p:cNvSpPr>
            <a:spLocks noChangeAspect="1"/>
          </p:cNvSpPr>
          <p:nvPr/>
        </p:nvSpPr>
        <p:spPr bwMode="auto">
          <a:xfrm>
            <a:off x="833438" y="2398713"/>
            <a:ext cx="25400" cy="55562"/>
          </a:xfrm>
          <a:custGeom>
            <a:avLst/>
            <a:gdLst>
              <a:gd name="T0" fmla="*/ 2147483646 w 81"/>
              <a:gd name="T1" fmla="*/ 0 h 221"/>
              <a:gd name="T2" fmla="*/ 2147483646 w 81"/>
              <a:gd name="T3" fmla="*/ 2147483646 h 221"/>
              <a:gd name="T4" fmla="*/ 0 w 81"/>
              <a:gd name="T5" fmla="*/ 2147483646 h 221"/>
              <a:gd name="T6" fmla="*/ 2147483646 w 81"/>
              <a:gd name="T7" fmla="*/ 2147483646 h 221"/>
              <a:gd name="T8" fmla="*/ 2147483646 w 81"/>
              <a:gd name="T9" fmla="*/ 0 h 2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 h="221">
                <a:moveTo>
                  <a:pt x="81" y="0"/>
                </a:moveTo>
                <a:lnTo>
                  <a:pt x="21" y="221"/>
                </a:lnTo>
                <a:lnTo>
                  <a:pt x="0" y="216"/>
                </a:lnTo>
                <a:lnTo>
                  <a:pt x="57" y="1"/>
                </a:lnTo>
                <a:lnTo>
                  <a:pt x="81" y="0"/>
                </a:lnTo>
                <a:close/>
              </a:path>
            </a:pathLst>
          </a:custGeom>
          <a:solidFill>
            <a:srgbClr val="FFFF00"/>
          </a:solidFill>
          <a:ln w="635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18" name="Freeform 7">
            <a:extLst>
              <a:ext uri="{FF2B5EF4-FFF2-40B4-BE49-F238E27FC236}">
                <a16:creationId xmlns:a16="http://schemas.microsoft.com/office/drawing/2014/main" id="{477A4FB9-5C2F-5E5B-26C1-C267FB535776}"/>
              </a:ext>
            </a:extLst>
          </p:cNvPr>
          <p:cNvSpPr>
            <a:spLocks noChangeAspect="1"/>
          </p:cNvSpPr>
          <p:nvPr/>
        </p:nvSpPr>
        <p:spPr bwMode="auto">
          <a:xfrm>
            <a:off x="820738" y="2489200"/>
            <a:ext cx="11112" cy="41275"/>
          </a:xfrm>
          <a:custGeom>
            <a:avLst/>
            <a:gdLst>
              <a:gd name="T0" fmla="*/ 2147483646 w 50"/>
              <a:gd name="T1" fmla="*/ 0 h 221"/>
              <a:gd name="T2" fmla="*/ 0 w 50"/>
              <a:gd name="T3" fmla="*/ 2147483646 h 221"/>
              <a:gd name="T4" fmla="*/ 0 60000 65536"/>
              <a:gd name="T5" fmla="*/ 0 60000 65536"/>
            </a:gdLst>
            <a:ahLst/>
            <a:cxnLst>
              <a:cxn ang="T4">
                <a:pos x="T0" y="T1"/>
              </a:cxn>
              <a:cxn ang="T5">
                <a:pos x="T2" y="T3"/>
              </a:cxn>
            </a:cxnLst>
            <a:rect l="0" t="0" r="r" b="b"/>
            <a:pathLst>
              <a:path w="50" h="221">
                <a:moveTo>
                  <a:pt x="50" y="0"/>
                </a:moveTo>
                <a:lnTo>
                  <a:pt x="0" y="221"/>
                </a:lnTo>
              </a:path>
            </a:pathLst>
          </a:custGeom>
          <a:noFill/>
          <a:ln w="3175" cmpd="sng">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19" name="Freeform 8">
            <a:extLst>
              <a:ext uri="{FF2B5EF4-FFF2-40B4-BE49-F238E27FC236}">
                <a16:creationId xmlns:a16="http://schemas.microsoft.com/office/drawing/2014/main" id="{EAE61E87-0735-870F-A9E1-42D2C8D84CB3}"/>
              </a:ext>
            </a:extLst>
          </p:cNvPr>
          <p:cNvSpPr>
            <a:spLocks noChangeAspect="1"/>
          </p:cNvSpPr>
          <p:nvPr/>
        </p:nvSpPr>
        <p:spPr bwMode="auto">
          <a:xfrm>
            <a:off x="842963" y="2398713"/>
            <a:ext cx="17462" cy="55562"/>
          </a:xfrm>
          <a:custGeom>
            <a:avLst/>
            <a:gdLst>
              <a:gd name="T0" fmla="*/ 2147483646 w 76"/>
              <a:gd name="T1" fmla="*/ 0 h 297"/>
              <a:gd name="T2" fmla="*/ 0 w 76"/>
              <a:gd name="T3" fmla="*/ 2147483646 h 297"/>
              <a:gd name="T4" fmla="*/ 0 60000 65536"/>
              <a:gd name="T5" fmla="*/ 0 60000 65536"/>
            </a:gdLst>
            <a:ahLst/>
            <a:cxnLst>
              <a:cxn ang="T4">
                <a:pos x="T0" y="T1"/>
              </a:cxn>
              <a:cxn ang="T5">
                <a:pos x="T2" y="T3"/>
              </a:cxn>
            </a:cxnLst>
            <a:rect l="0" t="0" r="r" b="b"/>
            <a:pathLst>
              <a:path w="76" h="297">
                <a:moveTo>
                  <a:pt x="76" y="0"/>
                </a:moveTo>
                <a:lnTo>
                  <a:pt x="0" y="297"/>
                </a:lnTo>
              </a:path>
            </a:pathLst>
          </a:custGeom>
          <a:noFill/>
          <a:ln w="3175" cmpd="sng">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20" name="Freeform 9">
            <a:extLst>
              <a:ext uri="{FF2B5EF4-FFF2-40B4-BE49-F238E27FC236}">
                <a16:creationId xmlns:a16="http://schemas.microsoft.com/office/drawing/2014/main" id="{FD433182-C7E5-7AEE-A259-0762D9F5C7DC}"/>
              </a:ext>
            </a:extLst>
          </p:cNvPr>
          <p:cNvSpPr>
            <a:spLocks noChangeAspect="1"/>
          </p:cNvSpPr>
          <p:nvPr/>
        </p:nvSpPr>
        <p:spPr bwMode="auto">
          <a:xfrm>
            <a:off x="954088" y="3132138"/>
            <a:ext cx="220662" cy="161925"/>
          </a:xfrm>
          <a:custGeom>
            <a:avLst/>
            <a:gdLst>
              <a:gd name="T0" fmla="*/ 0 w 972"/>
              <a:gd name="T1" fmla="*/ 0 h 847"/>
              <a:gd name="T2" fmla="*/ 2147483646 w 972"/>
              <a:gd name="T3" fmla="*/ 2147483646 h 847"/>
              <a:gd name="T4" fmla="*/ 2147483646 w 972"/>
              <a:gd name="T5" fmla="*/ 2147483646 h 847"/>
              <a:gd name="T6" fmla="*/ 2147483646 w 972"/>
              <a:gd name="T7" fmla="*/ 2147483646 h 847"/>
              <a:gd name="T8" fmla="*/ 0 w 972"/>
              <a:gd name="T9" fmla="*/ 0 h 8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72" h="847">
                <a:moveTo>
                  <a:pt x="0" y="0"/>
                </a:moveTo>
                <a:lnTo>
                  <a:pt x="972" y="7"/>
                </a:lnTo>
                <a:lnTo>
                  <a:pt x="943" y="847"/>
                </a:lnTo>
                <a:lnTo>
                  <a:pt x="15" y="845"/>
                </a:lnTo>
                <a:lnTo>
                  <a:pt x="0" y="0"/>
                </a:lnTo>
                <a:close/>
              </a:path>
            </a:pathLst>
          </a:custGeom>
          <a:solidFill>
            <a:srgbClr val="396FAB"/>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21" name="Freeform 10">
            <a:extLst>
              <a:ext uri="{FF2B5EF4-FFF2-40B4-BE49-F238E27FC236}">
                <a16:creationId xmlns:a16="http://schemas.microsoft.com/office/drawing/2014/main" id="{8CD4D1E4-1AE2-EB9A-E50F-AF02AAE4D8DD}"/>
              </a:ext>
            </a:extLst>
          </p:cNvPr>
          <p:cNvSpPr>
            <a:spLocks noChangeAspect="1"/>
          </p:cNvSpPr>
          <p:nvPr/>
        </p:nvSpPr>
        <p:spPr bwMode="auto">
          <a:xfrm>
            <a:off x="858838" y="3157538"/>
            <a:ext cx="47625" cy="71437"/>
          </a:xfrm>
          <a:custGeom>
            <a:avLst/>
            <a:gdLst>
              <a:gd name="T0" fmla="*/ 2147483646 w 159"/>
              <a:gd name="T1" fmla="*/ 2147483646 h 278"/>
              <a:gd name="T2" fmla="*/ 0 w 159"/>
              <a:gd name="T3" fmla="*/ 2147483646 h 278"/>
              <a:gd name="T4" fmla="*/ 2147483646 w 159"/>
              <a:gd name="T5" fmla="*/ 2147483646 h 278"/>
              <a:gd name="T6" fmla="*/ 2147483646 w 159"/>
              <a:gd name="T7" fmla="*/ 2147483646 h 278"/>
              <a:gd name="T8" fmla="*/ 2147483646 w 159"/>
              <a:gd name="T9" fmla="*/ 2147483646 h 278"/>
              <a:gd name="T10" fmla="*/ 2147483646 w 159"/>
              <a:gd name="T11" fmla="*/ 2147483646 h 278"/>
              <a:gd name="T12" fmla="*/ 2147483646 w 159"/>
              <a:gd name="T13" fmla="*/ 0 h 278"/>
              <a:gd name="T14" fmla="*/ 2147483646 w 159"/>
              <a:gd name="T15" fmla="*/ 2147483646 h 27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9" h="278">
                <a:moveTo>
                  <a:pt x="9" y="2"/>
                </a:moveTo>
                <a:lnTo>
                  <a:pt x="0" y="251"/>
                </a:lnTo>
                <a:lnTo>
                  <a:pt x="50" y="255"/>
                </a:lnTo>
                <a:lnTo>
                  <a:pt x="50" y="278"/>
                </a:lnTo>
                <a:lnTo>
                  <a:pt x="159" y="278"/>
                </a:lnTo>
                <a:lnTo>
                  <a:pt x="159" y="39"/>
                </a:lnTo>
                <a:lnTo>
                  <a:pt x="118" y="0"/>
                </a:lnTo>
                <a:lnTo>
                  <a:pt x="9" y="2"/>
                </a:lnTo>
                <a:close/>
              </a:path>
            </a:pathLst>
          </a:custGeom>
          <a:solidFill>
            <a:srgbClr val="66C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22" name="Freeform 11">
            <a:extLst>
              <a:ext uri="{FF2B5EF4-FFF2-40B4-BE49-F238E27FC236}">
                <a16:creationId xmlns:a16="http://schemas.microsoft.com/office/drawing/2014/main" id="{D8BCC8D6-7D0D-14EA-1989-8C23411B2B09}"/>
              </a:ext>
            </a:extLst>
          </p:cNvPr>
          <p:cNvSpPr>
            <a:spLocks noChangeAspect="1"/>
          </p:cNvSpPr>
          <p:nvPr/>
        </p:nvSpPr>
        <p:spPr bwMode="auto">
          <a:xfrm>
            <a:off x="1214438" y="3157538"/>
            <a:ext cx="52387" cy="71437"/>
          </a:xfrm>
          <a:custGeom>
            <a:avLst/>
            <a:gdLst>
              <a:gd name="T0" fmla="*/ 0 w 226"/>
              <a:gd name="T1" fmla="*/ 2147483646 h 367"/>
              <a:gd name="T2" fmla="*/ 2147483646 w 226"/>
              <a:gd name="T3" fmla="*/ 2147483646 h 367"/>
              <a:gd name="T4" fmla="*/ 2147483646 w 226"/>
              <a:gd name="T5" fmla="*/ 2147483646 h 367"/>
              <a:gd name="T6" fmla="*/ 2147483646 w 226"/>
              <a:gd name="T7" fmla="*/ 2147483646 h 367"/>
              <a:gd name="T8" fmla="*/ 2147483646 w 226"/>
              <a:gd name="T9" fmla="*/ 2147483646 h 367"/>
              <a:gd name="T10" fmla="*/ 2147483646 w 226"/>
              <a:gd name="T11" fmla="*/ 0 h 367"/>
              <a:gd name="T12" fmla="*/ 2147483646 w 226"/>
              <a:gd name="T13" fmla="*/ 0 h 367"/>
              <a:gd name="T14" fmla="*/ 0 w 226"/>
              <a:gd name="T15" fmla="*/ 2147483646 h 36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26" h="367">
                <a:moveTo>
                  <a:pt x="0" y="68"/>
                </a:moveTo>
                <a:lnTo>
                  <a:pt x="2" y="367"/>
                </a:lnTo>
                <a:lnTo>
                  <a:pt x="139" y="365"/>
                </a:lnTo>
                <a:lnTo>
                  <a:pt x="137" y="334"/>
                </a:lnTo>
                <a:lnTo>
                  <a:pt x="226" y="336"/>
                </a:lnTo>
                <a:lnTo>
                  <a:pt x="216" y="0"/>
                </a:lnTo>
                <a:lnTo>
                  <a:pt x="53" y="0"/>
                </a:lnTo>
                <a:lnTo>
                  <a:pt x="0" y="68"/>
                </a:lnTo>
                <a:close/>
              </a:path>
            </a:pathLst>
          </a:custGeom>
          <a:solidFill>
            <a:srgbClr val="66CCFF"/>
          </a:solidFill>
          <a:ln w="9525"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23" name="Freeform 12">
            <a:extLst>
              <a:ext uri="{FF2B5EF4-FFF2-40B4-BE49-F238E27FC236}">
                <a16:creationId xmlns:a16="http://schemas.microsoft.com/office/drawing/2014/main" id="{BDE59326-E93A-E3FB-2788-F4F883588064}"/>
              </a:ext>
            </a:extLst>
          </p:cNvPr>
          <p:cNvSpPr>
            <a:spLocks noChangeAspect="1"/>
          </p:cNvSpPr>
          <p:nvPr/>
        </p:nvSpPr>
        <p:spPr bwMode="auto">
          <a:xfrm>
            <a:off x="869950" y="3090863"/>
            <a:ext cx="381000" cy="195262"/>
          </a:xfrm>
          <a:custGeom>
            <a:avLst/>
            <a:gdLst>
              <a:gd name="T0" fmla="*/ 2147483646 w 1252"/>
              <a:gd name="T1" fmla="*/ 2147483646 h 753"/>
              <a:gd name="T2" fmla="*/ 2147483646 w 1252"/>
              <a:gd name="T3" fmla="*/ 2147483646 h 753"/>
              <a:gd name="T4" fmla="*/ 2147483646 w 1252"/>
              <a:gd name="T5" fmla="*/ 2147483646 h 753"/>
              <a:gd name="T6" fmla="*/ 2147483646 w 1252"/>
              <a:gd name="T7" fmla="*/ 2147483646 h 753"/>
              <a:gd name="T8" fmla="*/ 2147483646 w 1252"/>
              <a:gd name="T9" fmla="*/ 2147483646 h 753"/>
              <a:gd name="T10" fmla="*/ 2147483646 w 1252"/>
              <a:gd name="T11" fmla="*/ 2147483646 h 753"/>
              <a:gd name="T12" fmla="*/ 2147483646 w 1252"/>
              <a:gd name="T13" fmla="*/ 2147483646 h 753"/>
              <a:gd name="T14" fmla="*/ 2147483646 w 1252"/>
              <a:gd name="T15" fmla="*/ 2147483646 h 753"/>
              <a:gd name="T16" fmla="*/ 2147483646 w 1252"/>
              <a:gd name="T17" fmla="*/ 2147483646 h 753"/>
              <a:gd name="T18" fmla="*/ 2147483646 w 1252"/>
              <a:gd name="T19" fmla="*/ 2147483646 h 753"/>
              <a:gd name="T20" fmla="*/ 2147483646 w 1252"/>
              <a:gd name="T21" fmla="*/ 2147483646 h 753"/>
              <a:gd name="T22" fmla="*/ 2147483646 w 1252"/>
              <a:gd name="T23" fmla="*/ 2147483646 h 753"/>
              <a:gd name="T24" fmla="*/ 2147483646 w 1252"/>
              <a:gd name="T25" fmla="*/ 2147483646 h 753"/>
              <a:gd name="T26" fmla="*/ 2147483646 w 1252"/>
              <a:gd name="T27" fmla="*/ 0 h 753"/>
              <a:gd name="T28" fmla="*/ 0 w 1252"/>
              <a:gd name="T29" fmla="*/ 2147483646 h 753"/>
              <a:gd name="T30" fmla="*/ 0 w 1252"/>
              <a:gd name="T31" fmla="*/ 2147483646 h 753"/>
              <a:gd name="T32" fmla="*/ 2147483646 w 1252"/>
              <a:gd name="T33" fmla="*/ 2147483646 h 75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252" h="753">
                <a:moveTo>
                  <a:pt x="132" y="258"/>
                </a:moveTo>
                <a:lnTo>
                  <a:pt x="133" y="753"/>
                </a:lnTo>
                <a:lnTo>
                  <a:pt x="289" y="753"/>
                </a:lnTo>
                <a:lnTo>
                  <a:pt x="287" y="349"/>
                </a:lnTo>
                <a:lnTo>
                  <a:pt x="372" y="349"/>
                </a:lnTo>
                <a:lnTo>
                  <a:pt x="372" y="183"/>
                </a:lnTo>
                <a:lnTo>
                  <a:pt x="535" y="181"/>
                </a:lnTo>
                <a:lnTo>
                  <a:pt x="536" y="348"/>
                </a:lnTo>
                <a:lnTo>
                  <a:pt x="985" y="348"/>
                </a:lnTo>
                <a:lnTo>
                  <a:pt x="983" y="747"/>
                </a:lnTo>
                <a:lnTo>
                  <a:pt x="1124" y="749"/>
                </a:lnTo>
                <a:lnTo>
                  <a:pt x="1126" y="264"/>
                </a:lnTo>
                <a:lnTo>
                  <a:pt x="1252" y="263"/>
                </a:lnTo>
                <a:lnTo>
                  <a:pt x="1247" y="0"/>
                </a:lnTo>
                <a:lnTo>
                  <a:pt x="0" y="138"/>
                </a:lnTo>
                <a:lnTo>
                  <a:pt x="0" y="257"/>
                </a:lnTo>
                <a:lnTo>
                  <a:pt x="132" y="258"/>
                </a:lnTo>
                <a:close/>
              </a:path>
            </a:pathLst>
          </a:custGeom>
          <a:solidFill>
            <a:schemeClr val="hlink"/>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24" name="Freeform 13" descr="80%">
            <a:extLst>
              <a:ext uri="{FF2B5EF4-FFF2-40B4-BE49-F238E27FC236}">
                <a16:creationId xmlns:a16="http://schemas.microsoft.com/office/drawing/2014/main" id="{97DEDAA8-76F7-BE0E-B5D9-67B5AB19FF3F}"/>
              </a:ext>
            </a:extLst>
          </p:cNvPr>
          <p:cNvSpPr>
            <a:spLocks noChangeAspect="1"/>
          </p:cNvSpPr>
          <p:nvPr/>
        </p:nvSpPr>
        <p:spPr bwMode="auto">
          <a:xfrm>
            <a:off x="985838" y="3281363"/>
            <a:ext cx="153987" cy="11112"/>
          </a:xfrm>
          <a:custGeom>
            <a:avLst/>
            <a:gdLst>
              <a:gd name="T0" fmla="*/ 0 w 676"/>
              <a:gd name="T1" fmla="*/ 0 h 61"/>
              <a:gd name="T2" fmla="*/ 2147483646 w 676"/>
              <a:gd name="T3" fmla="*/ 0 h 61"/>
              <a:gd name="T4" fmla="*/ 2147483646 w 676"/>
              <a:gd name="T5" fmla="*/ 2147483646 h 61"/>
              <a:gd name="T6" fmla="*/ 0 w 676"/>
              <a:gd name="T7" fmla="*/ 2147483646 h 61"/>
              <a:gd name="T8" fmla="*/ 0 w 676"/>
              <a:gd name="T9" fmla="*/ 0 h 6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6" h="61">
                <a:moveTo>
                  <a:pt x="0" y="0"/>
                </a:moveTo>
                <a:lnTo>
                  <a:pt x="676" y="0"/>
                </a:lnTo>
                <a:lnTo>
                  <a:pt x="672" y="59"/>
                </a:lnTo>
                <a:lnTo>
                  <a:pt x="0" y="61"/>
                </a:lnTo>
                <a:lnTo>
                  <a:pt x="0" y="0"/>
                </a:lnTo>
                <a:close/>
              </a:path>
            </a:pathLst>
          </a:custGeom>
          <a:blipFill dpi="0" rotWithShape="0">
            <a:blip r:embed="rId5"/>
            <a:srcRect/>
            <a:tile tx="0" ty="0" sx="100000" sy="100000" flip="none" algn="tl"/>
          </a:bli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25" name="Freeform 14">
            <a:extLst>
              <a:ext uri="{FF2B5EF4-FFF2-40B4-BE49-F238E27FC236}">
                <a16:creationId xmlns:a16="http://schemas.microsoft.com/office/drawing/2014/main" id="{1434E146-E426-5D98-1CD1-5A84A770343A}"/>
              </a:ext>
            </a:extLst>
          </p:cNvPr>
          <p:cNvSpPr>
            <a:spLocks noChangeAspect="1"/>
          </p:cNvSpPr>
          <p:nvPr/>
        </p:nvSpPr>
        <p:spPr bwMode="auto">
          <a:xfrm>
            <a:off x="963613" y="3186113"/>
            <a:ext cx="198437" cy="87312"/>
          </a:xfrm>
          <a:custGeom>
            <a:avLst/>
            <a:gdLst>
              <a:gd name="T0" fmla="*/ 0 w 869"/>
              <a:gd name="T1" fmla="*/ 0 h 461"/>
              <a:gd name="T2" fmla="*/ 2147483646 w 869"/>
              <a:gd name="T3" fmla="*/ 2147483646 h 461"/>
              <a:gd name="T4" fmla="*/ 2147483646 w 869"/>
              <a:gd name="T5" fmla="*/ 2147483646 h 461"/>
              <a:gd name="T6" fmla="*/ 2147483646 w 869"/>
              <a:gd name="T7" fmla="*/ 2147483646 h 461"/>
              <a:gd name="T8" fmla="*/ 0 w 869"/>
              <a:gd name="T9" fmla="*/ 0 h 46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69" h="461">
                <a:moveTo>
                  <a:pt x="0" y="0"/>
                </a:moveTo>
                <a:lnTo>
                  <a:pt x="869" y="1"/>
                </a:lnTo>
                <a:lnTo>
                  <a:pt x="869" y="457"/>
                </a:lnTo>
                <a:lnTo>
                  <a:pt x="3" y="461"/>
                </a:lnTo>
                <a:lnTo>
                  <a:pt x="0" y="0"/>
                </a:lnTo>
                <a:close/>
              </a:path>
            </a:pathLst>
          </a:cu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26" name="Freeform 15">
            <a:extLst>
              <a:ext uri="{FF2B5EF4-FFF2-40B4-BE49-F238E27FC236}">
                <a16:creationId xmlns:a16="http://schemas.microsoft.com/office/drawing/2014/main" id="{EE789F6A-FDEA-391F-B2AC-3B9156BFDFCB}"/>
              </a:ext>
            </a:extLst>
          </p:cNvPr>
          <p:cNvSpPr>
            <a:spLocks noChangeAspect="1"/>
          </p:cNvSpPr>
          <p:nvPr/>
        </p:nvSpPr>
        <p:spPr bwMode="auto">
          <a:xfrm>
            <a:off x="993775" y="3143250"/>
            <a:ext cx="31750" cy="42863"/>
          </a:xfrm>
          <a:custGeom>
            <a:avLst/>
            <a:gdLst>
              <a:gd name="T0" fmla="*/ 0 w 105"/>
              <a:gd name="T1" fmla="*/ 0 h 167"/>
              <a:gd name="T2" fmla="*/ 2147483646 w 105"/>
              <a:gd name="T3" fmla="*/ 0 h 167"/>
              <a:gd name="T4" fmla="*/ 2147483646 w 105"/>
              <a:gd name="T5" fmla="*/ 2147483646 h 167"/>
              <a:gd name="T6" fmla="*/ 0 w 105"/>
              <a:gd name="T7" fmla="*/ 2147483646 h 167"/>
              <a:gd name="T8" fmla="*/ 0 w 105"/>
              <a:gd name="T9" fmla="*/ 0 h 16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5" h="167">
                <a:moveTo>
                  <a:pt x="0" y="0"/>
                </a:moveTo>
                <a:lnTo>
                  <a:pt x="105" y="0"/>
                </a:lnTo>
                <a:lnTo>
                  <a:pt x="105" y="167"/>
                </a:lnTo>
                <a:lnTo>
                  <a:pt x="0" y="167"/>
                </a:lnTo>
                <a:lnTo>
                  <a:pt x="0" y="0"/>
                </a:lnTo>
                <a:close/>
              </a:path>
            </a:pathLst>
          </a:cu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27" name="Freeform 16">
            <a:extLst>
              <a:ext uri="{FF2B5EF4-FFF2-40B4-BE49-F238E27FC236}">
                <a16:creationId xmlns:a16="http://schemas.microsoft.com/office/drawing/2014/main" id="{ADF9BA2B-E1B1-4023-3B01-0F9BAF32EE64}"/>
              </a:ext>
            </a:extLst>
          </p:cNvPr>
          <p:cNvSpPr>
            <a:spLocks noChangeAspect="1"/>
          </p:cNvSpPr>
          <p:nvPr/>
        </p:nvSpPr>
        <p:spPr bwMode="auto">
          <a:xfrm>
            <a:off x="854075" y="3227388"/>
            <a:ext cx="415925" cy="73025"/>
          </a:xfrm>
          <a:custGeom>
            <a:avLst/>
            <a:gdLst>
              <a:gd name="T0" fmla="*/ 2147483646 w 1828"/>
              <a:gd name="T1" fmla="*/ 2147483646 h 382"/>
              <a:gd name="T2" fmla="*/ 0 w 1828"/>
              <a:gd name="T3" fmla="*/ 2147483646 h 382"/>
              <a:gd name="T4" fmla="*/ 2147483646 w 1828"/>
              <a:gd name="T5" fmla="*/ 2147483646 h 382"/>
              <a:gd name="T6" fmla="*/ 2147483646 w 1828"/>
              <a:gd name="T7" fmla="*/ 2147483646 h 382"/>
              <a:gd name="T8" fmla="*/ 2147483646 w 1828"/>
              <a:gd name="T9" fmla="*/ 2147483646 h 382"/>
              <a:gd name="T10" fmla="*/ 2147483646 w 1828"/>
              <a:gd name="T11" fmla="*/ 2147483646 h 382"/>
              <a:gd name="T12" fmla="*/ 2147483646 w 1828"/>
              <a:gd name="T13" fmla="*/ 2147483646 h 382"/>
              <a:gd name="T14" fmla="*/ 2147483646 w 1828"/>
              <a:gd name="T15" fmla="*/ 2147483646 h 382"/>
              <a:gd name="T16" fmla="*/ 2147483646 w 1828"/>
              <a:gd name="T17" fmla="*/ 2147483646 h 382"/>
              <a:gd name="T18" fmla="*/ 2147483646 w 1828"/>
              <a:gd name="T19" fmla="*/ 0 h 382"/>
              <a:gd name="T20" fmla="*/ 2147483646 w 1828"/>
              <a:gd name="T21" fmla="*/ 2147483646 h 382"/>
              <a:gd name="T22" fmla="*/ 2147483646 w 1828"/>
              <a:gd name="T23" fmla="*/ 2147483646 h 382"/>
              <a:gd name="T24" fmla="*/ 2147483646 w 1828"/>
              <a:gd name="T25" fmla="*/ 2147483646 h 382"/>
              <a:gd name="T26" fmla="*/ 2147483646 w 1828"/>
              <a:gd name="T27" fmla="*/ 2147483646 h 382"/>
              <a:gd name="T28" fmla="*/ 2147483646 w 1828"/>
              <a:gd name="T29" fmla="*/ 2147483646 h 382"/>
              <a:gd name="T30" fmla="*/ 2147483646 w 1828"/>
              <a:gd name="T31" fmla="*/ 2147483646 h 382"/>
              <a:gd name="T32" fmla="*/ 2147483646 w 1828"/>
              <a:gd name="T33" fmla="*/ 2147483646 h 38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828" h="382">
                <a:moveTo>
                  <a:pt x="240" y="5"/>
                </a:moveTo>
                <a:lnTo>
                  <a:pt x="0" y="5"/>
                </a:lnTo>
                <a:lnTo>
                  <a:pt x="7" y="357"/>
                </a:lnTo>
                <a:lnTo>
                  <a:pt x="87" y="354"/>
                </a:lnTo>
                <a:lnTo>
                  <a:pt x="88" y="379"/>
                </a:lnTo>
                <a:lnTo>
                  <a:pt x="1737" y="382"/>
                </a:lnTo>
                <a:lnTo>
                  <a:pt x="1738" y="344"/>
                </a:lnTo>
                <a:lnTo>
                  <a:pt x="1828" y="344"/>
                </a:lnTo>
                <a:lnTo>
                  <a:pt x="1819" y="3"/>
                </a:lnTo>
                <a:lnTo>
                  <a:pt x="1579" y="0"/>
                </a:lnTo>
                <a:lnTo>
                  <a:pt x="1581" y="287"/>
                </a:lnTo>
                <a:lnTo>
                  <a:pt x="1578" y="315"/>
                </a:lnTo>
                <a:lnTo>
                  <a:pt x="1557" y="336"/>
                </a:lnTo>
                <a:lnTo>
                  <a:pt x="283" y="336"/>
                </a:lnTo>
                <a:lnTo>
                  <a:pt x="257" y="328"/>
                </a:lnTo>
                <a:lnTo>
                  <a:pt x="241" y="293"/>
                </a:lnTo>
                <a:lnTo>
                  <a:pt x="240" y="5"/>
                </a:lnTo>
                <a:close/>
              </a:path>
            </a:pathLst>
          </a:custGeom>
          <a:solidFill>
            <a:srgbClr val="FF99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28" name="Freeform 17" descr="Large confetti">
            <a:extLst>
              <a:ext uri="{FF2B5EF4-FFF2-40B4-BE49-F238E27FC236}">
                <a16:creationId xmlns:a16="http://schemas.microsoft.com/office/drawing/2014/main" id="{0087DEE0-C052-1513-6A0B-FD2698288C7F}"/>
              </a:ext>
            </a:extLst>
          </p:cNvPr>
          <p:cNvSpPr>
            <a:spLocks noChangeAspect="1"/>
          </p:cNvSpPr>
          <p:nvPr/>
        </p:nvSpPr>
        <p:spPr bwMode="auto">
          <a:xfrm>
            <a:off x="936625" y="1903413"/>
            <a:ext cx="250825" cy="390525"/>
          </a:xfrm>
          <a:custGeom>
            <a:avLst/>
            <a:gdLst>
              <a:gd name="T0" fmla="*/ 2147483646 w 1103"/>
              <a:gd name="T1" fmla="*/ 0 h 2035"/>
              <a:gd name="T2" fmla="*/ 2147483646 w 1103"/>
              <a:gd name="T3" fmla="*/ 0 h 2035"/>
              <a:gd name="T4" fmla="*/ 2147483646 w 1103"/>
              <a:gd name="T5" fmla="*/ 2147483646 h 2035"/>
              <a:gd name="T6" fmla="*/ 2147483646 w 1103"/>
              <a:gd name="T7" fmla="*/ 2147483646 h 2035"/>
              <a:gd name="T8" fmla="*/ 2147483646 w 1103"/>
              <a:gd name="T9" fmla="*/ 2147483646 h 2035"/>
              <a:gd name="T10" fmla="*/ 0 w 1103"/>
              <a:gd name="T11" fmla="*/ 2147483646 h 2035"/>
              <a:gd name="T12" fmla="*/ 2147483646 w 1103"/>
              <a:gd name="T13" fmla="*/ 2147483646 h 2035"/>
              <a:gd name="T14" fmla="*/ 2147483646 w 1103"/>
              <a:gd name="T15" fmla="*/ 2147483646 h 2035"/>
              <a:gd name="T16" fmla="*/ 2147483646 w 1103"/>
              <a:gd name="T17" fmla="*/ 2147483646 h 2035"/>
              <a:gd name="T18" fmla="*/ 2147483646 w 1103"/>
              <a:gd name="T19" fmla="*/ 2147483646 h 2035"/>
              <a:gd name="T20" fmla="*/ 2147483646 w 1103"/>
              <a:gd name="T21" fmla="*/ 2147483646 h 2035"/>
              <a:gd name="T22" fmla="*/ 2147483646 w 1103"/>
              <a:gd name="T23" fmla="*/ 2147483646 h 2035"/>
              <a:gd name="T24" fmla="*/ 2147483646 w 1103"/>
              <a:gd name="T25" fmla="*/ 0 h 203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103" h="2035">
                <a:moveTo>
                  <a:pt x="646" y="0"/>
                </a:moveTo>
                <a:lnTo>
                  <a:pt x="444" y="0"/>
                </a:lnTo>
                <a:lnTo>
                  <a:pt x="47" y="1309"/>
                </a:lnTo>
                <a:lnTo>
                  <a:pt x="40" y="1546"/>
                </a:lnTo>
                <a:lnTo>
                  <a:pt x="2" y="1700"/>
                </a:lnTo>
                <a:lnTo>
                  <a:pt x="0" y="1885"/>
                </a:lnTo>
                <a:lnTo>
                  <a:pt x="74" y="2030"/>
                </a:lnTo>
                <a:lnTo>
                  <a:pt x="994" y="2035"/>
                </a:lnTo>
                <a:lnTo>
                  <a:pt x="1103" y="1875"/>
                </a:lnTo>
                <a:lnTo>
                  <a:pt x="1099" y="1696"/>
                </a:lnTo>
                <a:lnTo>
                  <a:pt x="1061" y="1555"/>
                </a:lnTo>
                <a:lnTo>
                  <a:pt x="1057" y="1306"/>
                </a:lnTo>
                <a:lnTo>
                  <a:pt x="646" y="0"/>
                </a:lnTo>
                <a:close/>
              </a:path>
            </a:pathLst>
          </a:custGeom>
          <a:blipFill dpi="0" rotWithShape="0">
            <a:blip r:embed="rId6"/>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29" name="Freeform 18">
            <a:extLst>
              <a:ext uri="{FF2B5EF4-FFF2-40B4-BE49-F238E27FC236}">
                <a16:creationId xmlns:a16="http://schemas.microsoft.com/office/drawing/2014/main" id="{66890CC0-B3D9-E11A-9EF5-9D94C5C83A0C}"/>
              </a:ext>
            </a:extLst>
          </p:cNvPr>
          <p:cNvSpPr>
            <a:spLocks noChangeAspect="1"/>
          </p:cNvSpPr>
          <p:nvPr/>
        </p:nvSpPr>
        <p:spPr bwMode="auto">
          <a:xfrm>
            <a:off x="1006475" y="2049463"/>
            <a:ext cx="101600" cy="239712"/>
          </a:xfrm>
          <a:custGeom>
            <a:avLst/>
            <a:gdLst>
              <a:gd name="T0" fmla="*/ 0 w 313"/>
              <a:gd name="T1" fmla="*/ 2147483646 h 883"/>
              <a:gd name="T2" fmla="*/ 2147483646 w 313"/>
              <a:gd name="T3" fmla="*/ 0 h 883"/>
              <a:gd name="T4" fmla="*/ 2147483646 w 313"/>
              <a:gd name="T5" fmla="*/ 0 h 883"/>
              <a:gd name="T6" fmla="*/ 2147483646 w 313"/>
              <a:gd name="T7" fmla="*/ 2147483646 h 883"/>
              <a:gd name="T8" fmla="*/ 0 w 313"/>
              <a:gd name="T9" fmla="*/ 2147483646 h 8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3" h="883">
                <a:moveTo>
                  <a:pt x="0" y="883"/>
                </a:moveTo>
                <a:lnTo>
                  <a:pt x="38" y="0"/>
                </a:lnTo>
                <a:lnTo>
                  <a:pt x="277" y="0"/>
                </a:lnTo>
                <a:lnTo>
                  <a:pt x="313" y="883"/>
                </a:lnTo>
                <a:lnTo>
                  <a:pt x="0" y="883"/>
                </a:lnTo>
                <a:close/>
              </a:path>
            </a:pathLst>
          </a:custGeom>
          <a:gradFill rotWithShape="0">
            <a:gsLst>
              <a:gs pos="0">
                <a:srgbClr val="595959"/>
              </a:gs>
              <a:gs pos="100000">
                <a:srgbClr val="C0C0C0"/>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30" name="Freeform 19">
            <a:extLst>
              <a:ext uri="{FF2B5EF4-FFF2-40B4-BE49-F238E27FC236}">
                <a16:creationId xmlns:a16="http://schemas.microsoft.com/office/drawing/2014/main" id="{1E3B1F87-714C-F355-D215-4D39DBCA7985}"/>
              </a:ext>
            </a:extLst>
          </p:cNvPr>
          <p:cNvSpPr>
            <a:spLocks noChangeAspect="1"/>
          </p:cNvSpPr>
          <p:nvPr/>
        </p:nvSpPr>
        <p:spPr bwMode="auto">
          <a:xfrm>
            <a:off x="1035050" y="2246313"/>
            <a:ext cx="46038" cy="33337"/>
          </a:xfrm>
          <a:custGeom>
            <a:avLst/>
            <a:gdLst>
              <a:gd name="T0" fmla="*/ 0 w 143"/>
              <a:gd name="T1" fmla="*/ 0 h 122"/>
              <a:gd name="T2" fmla="*/ 2147483646 w 143"/>
              <a:gd name="T3" fmla="*/ 0 h 122"/>
              <a:gd name="T4" fmla="*/ 2147483646 w 143"/>
              <a:gd name="T5" fmla="*/ 2147483646 h 122"/>
              <a:gd name="T6" fmla="*/ 0 w 143"/>
              <a:gd name="T7" fmla="*/ 2147483646 h 122"/>
              <a:gd name="T8" fmla="*/ 0 w 143"/>
              <a:gd name="T9" fmla="*/ 0 h 1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3" h="122">
                <a:moveTo>
                  <a:pt x="0" y="0"/>
                </a:moveTo>
                <a:lnTo>
                  <a:pt x="143" y="0"/>
                </a:lnTo>
                <a:lnTo>
                  <a:pt x="143" y="122"/>
                </a:lnTo>
                <a:lnTo>
                  <a:pt x="0" y="122"/>
                </a:lnTo>
                <a:lnTo>
                  <a:pt x="0" y="0"/>
                </a:lnTo>
                <a:close/>
              </a:path>
            </a:pathLst>
          </a:custGeom>
          <a:solidFill>
            <a:srgbClr val="F1DAA7"/>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31" name="Freeform 20">
            <a:extLst>
              <a:ext uri="{FF2B5EF4-FFF2-40B4-BE49-F238E27FC236}">
                <a16:creationId xmlns:a16="http://schemas.microsoft.com/office/drawing/2014/main" id="{5CCEB3FA-8F03-8590-50D7-C94E906B1209}"/>
              </a:ext>
            </a:extLst>
          </p:cNvPr>
          <p:cNvSpPr>
            <a:spLocks noChangeAspect="1"/>
          </p:cNvSpPr>
          <p:nvPr/>
        </p:nvSpPr>
        <p:spPr bwMode="auto">
          <a:xfrm>
            <a:off x="1031875" y="2279650"/>
            <a:ext cx="26988" cy="9525"/>
          </a:xfrm>
          <a:custGeom>
            <a:avLst/>
            <a:gdLst>
              <a:gd name="T0" fmla="*/ 2147483646 w 86"/>
              <a:gd name="T1" fmla="*/ 0 h 30"/>
              <a:gd name="T2" fmla="*/ 2147483646 w 86"/>
              <a:gd name="T3" fmla="*/ 0 h 30"/>
              <a:gd name="T4" fmla="*/ 2147483646 w 86"/>
              <a:gd name="T5" fmla="*/ 2147483646 h 30"/>
              <a:gd name="T6" fmla="*/ 0 w 86"/>
              <a:gd name="T7" fmla="*/ 2147483646 h 30"/>
              <a:gd name="T8" fmla="*/ 2147483646 w 86"/>
              <a:gd name="T9" fmla="*/ 0 h 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6" h="30">
                <a:moveTo>
                  <a:pt x="2" y="0"/>
                </a:moveTo>
                <a:lnTo>
                  <a:pt x="86" y="0"/>
                </a:lnTo>
                <a:lnTo>
                  <a:pt x="86" y="30"/>
                </a:lnTo>
                <a:lnTo>
                  <a:pt x="0" y="30"/>
                </a:lnTo>
                <a:lnTo>
                  <a:pt x="2" y="0"/>
                </a:lnTo>
                <a:close/>
              </a:path>
            </a:pathLst>
          </a:custGeom>
          <a:solidFill>
            <a:srgbClr val="FF9966"/>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32" name="Freeform 21">
            <a:extLst>
              <a:ext uri="{FF2B5EF4-FFF2-40B4-BE49-F238E27FC236}">
                <a16:creationId xmlns:a16="http://schemas.microsoft.com/office/drawing/2014/main" id="{755999FD-2A3D-1384-3415-1E797A346A2D}"/>
              </a:ext>
            </a:extLst>
          </p:cNvPr>
          <p:cNvSpPr>
            <a:spLocks noChangeAspect="1"/>
          </p:cNvSpPr>
          <p:nvPr/>
        </p:nvSpPr>
        <p:spPr bwMode="auto">
          <a:xfrm>
            <a:off x="857250" y="2268538"/>
            <a:ext cx="406400" cy="393700"/>
          </a:xfrm>
          <a:custGeom>
            <a:avLst/>
            <a:gdLst>
              <a:gd name="T0" fmla="*/ 2147483646 w 1333"/>
              <a:gd name="T1" fmla="*/ 2147483646 h 1518"/>
              <a:gd name="T2" fmla="*/ 2147483646 w 1333"/>
              <a:gd name="T3" fmla="*/ 2147483646 h 1518"/>
              <a:gd name="T4" fmla="*/ 2147483646 w 1333"/>
              <a:gd name="T5" fmla="*/ 2147483646 h 1518"/>
              <a:gd name="T6" fmla="*/ 2147483646 w 1333"/>
              <a:gd name="T7" fmla="*/ 2147483646 h 1518"/>
              <a:gd name="T8" fmla="*/ 2147483646 w 1333"/>
              <a:gd name="T9" fmla="*/ 2147483646 h 1518"/>
              <a:gd name="T10" fmla="*/ 2147483646 w 1333"/>
              <a:gd name="T11" fmla="*/ 2147483646 h 1518"/>
              <a:gd name="T12" fmla="*/ 2147483646 w 1333"/>
              <a:gd name="T13" fmla="*/ 2147483646 h 1518"/>
              <a:gd name="T14" fmla="*/ 2147483646 w 1333"/>
              <a:gd name="T15" fmla="*/ 2147483646 h 1518"/>
              <a:gd name="T16" fmla="*/ 2147483646 w 1333"/>
              <a:gd name="T17" fmla="*/ 0 h 1518"/>
              <a:gd name="T18" fmla="*/ 2147483646 w 1333"/>
              <a:gd name="T19" fmla="*/ 2147483646 h 1518"/>
              <a:gd name="T20" fmla="*/ 2147483646 w 1333"/>
              <a:gd name="T21" fmla="*/ 2147483646 h 1518"/>
              <a:gd name="T22" fmla="*/ 2147483646 w 1333"/>
              <a:gd name="T23" fmla="*/ 2147483646 h 1518"/>
              <a:gd name="T24" fmla="*/ 2147483646 w 1333"/>
              <a:gd name="T25" fmla="*/ 2147483646 h 1518"/>
              <a:gd name="T26" fmla="*/ 2147483646 w 1333"/>
              <a:gd name="T27" fmla="*/ 2147483646 h 1518"/>
              <a:gd name="T28" fmla="*/ 2147483646 w 1333"/>
              <a:gd name="T29" fmla="*/ 2147483646 h 1518"/>
              <a:gd name="T30" fmla="*/ 2147483646 w 1333"/>
              <a:gd name="T31" fmla="*/ 2147483646 h 1518"/>
              <a:gd name="T32" fmla="*/ 2147483646 w 1333"/>
              <a:gd name="T33" fmla="*/ 2147483646 h 1518"/>
              <a:gd name="T34" fmla="*/ 2147483646 w 1333"/>
              <a:gd name="T35" fmla="*/ 2147483646 h 1518"/>
              <a:gd name="T36" fmla="*/ 2147483646 w 1333"/>
              <a:gd name="T37" fmla="*/ 2147483646 h 1518"/>
              <a:gd name="T38" fmla="*/ 2147483646 w 1333"/>
              <a:gd name="T39" fmla="*/ 2147483646 h 1518"/>
              <a:gd name="T40" fmla="*/ 2147483646 w 1333"/>
              <a:gd name="T41" fmla="*/ 2147483646 h 1518"/>
              <a:gd name="T42" fmla="*/ 2147483646 w 1333"/>
              <a:gd name="T43" fmla="*/ 2147483646 h 1518"/>
              <a:gd name="T44" fmla="*/ 2147483646 w 1333"/>
              <a:gd name="T45" fmla="*/ 2147483646 h 1518"/>
              <a:gd name="T46" fmla="*/ 2147483646 w 1333"/>
              <a:gd name="T47" fmla="*/ 2147483646 h 1518"/>
              <a:gd name="T48" fmla="*/ 0 w 1333"/>
              <a:gd name="T49" fmla="*/ 2147483646 h 1518"/>
              <a:gd name="T50" fmla="*/ 2147483646 w 1333"/>
              <a:gd name="T51" fmla="*/ 2147483646 h 1518"/>
              <a:gd name="T52" fmla="*/ 2147483646 w 1333"/>
              <a:gd name="T53" fmla="*/ 2147483646 h 1518"/>
              <a:gd name="T54" fmla="*/ 2147483646 w 1333"/>
              <a:gd name="T55" fmla="*/ 2147483646 h 1518"/>
              <a:gd name="T56" fmla="*/ 2147483646 w 1333"/>
              <a:gd name="T57" fmla="*/ 2147483646 h 1518"/>
              <a:gd name="T58" fmla="*/ 2147483646 w 1333"/>
              <a:gd name="T59" fmla="*/ 2147483646 h 1518"/>
              <a:gd name="T60" fmla="*/ 2147483646 w 1333"/>
              <a:gd name="T61" fmla="*/ 2147483646 h 151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1333" h="1518">
                <a:moveTo>
                  <a:pt x="271" y="4"/>
                </a:moveTo>
                <a:lnTo>
                  <a:pt x="392" y="3"/>
                </a:lnTo>
                <a:lnTo>
                  <a:pt x="393" y="93"/>
                </a:lnTo>
                <a:lnTo>
                  <a:pt x="440" y="93"/>
                </a:lnTo>
                <a:lnTo>
                  <a:pt x="439" y="149"/>
                </a:lnTo>
                <a:lnTo>
                  <a:pt x="898" y="149"/>
                </a:lnTo>
                <a:lnTo>
                  <a:pt x="896" y="95"/>
                </a:lnTo>
                <a:lnTo>
                  <a:pt x="945" y="95"/>
                </a:lnTo>
                <a:lnTo>
                  <a:pt x="944" y="0"/>
                </a:lnTo>
                <a:lnTo>
                  <a:pt x="1060" y="1"/>
                </a:lnTo>
                <a:lnTo>
                  <a:pt x="1108" y="388"/>
                </a:lnTo>
                <a:lnTo>
                  <a:pt x="1173" y="388"/>
                </a:lnTo>
                <a:lnTo>
                  <a:pt x="1181" y="491"/>
                </a:lnTo>
                <a:lnTo>
                  <a:pt x="1180" y="656"/>
                </a:lnTo>
                <a:lnTo>
                  <a:pt x="1230" y="656"/>
                </a:lnTo>
                <a:lnTo>
                  <a:pt x="1333" y="1111"/>
                </a:lnTo>
                <a:lnTo>
                  <a:pt x="1329" y="1417"/>
                </a:lnTo>
                <a:lnTo>
                  <a:pt x="1219" y="1418"/>
                </a:lnTo>
                <a:lnTo>
                  <a:pt x="1217" y="1441"/>
                </a:lnTo>
                <a:lnTo>
                  <a:pt x="1045" y="1441"/>
                </a:lnTo>
                <a:lnTo>
                  <a:pt x="1045" y="1516"/>
                </a:lnTo>
                <a:lnTo>
                  <a:pt x="290" y="1518"/>
                </a:lnTo>
                <a:lnTo>
                  <a:pt x="288" y="1440"/>
                </a:lnTo>
                <a:lnTo>
                  <a:pt x="1" y="1438"/>
                </a:lnTo>
                <a:lnTo>
                  <a:pt x="0" y="1110"/>
                </a:lnTo>
                <a:lnTo>
                  <a:pt x="114" y="659"/>
                </a:lnTo>
                <a:lnTo>
                  <a:pt x="155" y="660"/>
                </a:lnTo>
                <a:lnTo>
                  <a:pt x="155" y="506"/>
                </a:lnTo>
                <a:lnTo>
                  <a:pt x="168" y="385"/>
                </a:lnTo>
                <a:lnTo>
                  <a:pt x="232" y="384"/>
                </a:lnTo>
                <a:lnTo>
                  <a:pt x="271" y="4"/>
                </a:lnTo>
                <a:close/>
              </a:path>
            </a:pathLst>
          </a:custGeom>
          <a:solidFill>
            <a:srgbClr val="A05048"/>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33" name="AutoShape 22">
            <a:extLst>
              <a:ext uri="{FF2B5EF4-FFF2-40B4-BE49-F238E27FC236}">
                <a16:creationId xmlns:a16="http://schemas.microsoft.com/office/drawing/2014/main" id="{6303C3F9-42C5-8CFC-5784-35F949B3723B}"/>
              </a:ext>
            </a:extLst>
          </p:cNvPr>
          <p:cNvSpPr>
            <a:spLocks noChangeAspect="1" noChangeArrowheads="1"/>
          </p:cNvSpPr>
          <p:nvPr/>
        </p:nvSpPr>
        <p:spPr bwMode="auto">
          <a:xfrm>
            <a:off x="981075" y="2312988"/>
            <a:ext cx="161925" cy="41275"/>
          </a:xfrm>
          <a:prstGeom prst="roundRect">
            <a:avLst>
              <a:gd name="adj" fmla="val 16667"/>
            </a:avLst>
          </a:prstGeom>
          <a:solidFill>
            <a:schemeClr val="folHlink"/>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34" name="Freeform 23">
            <a:extLst>
              <a:ext uri="{FF2B5EF4-FFF2-40B4-BE49-F238E27FC236}">
                <a16:creationId xmlns:a16="http://schemas.microsoft.com/office/drawing/2014/main" id="{00DF3B83-B034-3B9C-30EA-61469526E122}"/>
              </a:ext>
            </a:extLst>
          </p:cNvPr>
          <p:cNvSpPr>
            <a:spLocks noChangeAspect="1"/>
          </p:cNvSpPr>
          <p:nvPr/>
        </p:nvSpPr>
        <p:spPr bwMode="auto">
          <a:xfrm>
            <a:off x="981075" y="2368550"/>
            <a:ext cx="31750" cy="14288"/>
          </a:xfrm>
          <a:custGeom>
            <a:avLst/>
            <a:gdLst>
              <a:gd name="T0" fmla="*/ 0 w 100"/>
              <a:gd name="T1" fmla="*/ 0 h 50"/>
              <a:gd name="T2" fmla="*/ 0 w 100"/>
              <a:gd name="T3" fmla="*/ 2147483646 h 50"/>
              <a:gd name="T4" fmla="*/ 2147483646 w 100"/>
              <a:gd name="T5" fmla="*/ 2147483646 h 50"/>
              <a:gd name="T6" fmla="*/ 2147483646 w 100"/>
              <a:gd name="T7" fmla="*/ 0 h 50"/>
              <a:gd name="T8" fmla="*/ 0 w 100"/>
              <a:gd name="T9" fmla="*/ 0 h 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0" h="50">
                <a:moveTo>
                  <a:pt x="0" y="0"/>
                </a:moveTo>
                <a:lnTo>
                  <a:pt x="0" y="50"/>
                </a:lnTo>
                <a:lnTo>
                  <a:pt x="100" y="50"/>
                </a:lnTo>
                <a:lnTo>
                  <a:pt x="100" y="0"/>
                </a:lnTo>
                <a:lnTo>
                  <a:pt x="0" y="0"/>
                </a:lnTo>
                <a:close/>
              </a:path>
            </a:pathLst>
          </a:custGeom>
          <a:solidFill>
            <a:srgbClr val="FF66CC"/>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35" name="Freeform 24">
            <a:extLst>
              <a:ext uri="{FF2B5EF4-FFF2-40B4-BE49-F238E27FC236}">
                <a16:creationId xmlns:a16="http://schemas.microsoft.com/office/drawing/2014/main" id="{4E0CC2BD-5959-3D62-9041-25BDE3B4AA70}"/>
              </a:ext>
            </a:extLst>
          </p:cNvPr>
          <p:cNvSpPr>
            <a:spLocks noChangeAspect="1"/>
          </p:cNvSpPr>
          <p:nvPr/>
        </p:nvSpPr>
        <p:spPr bwMode="auto">
          <a:xfrm>
            <a:off x="1046163" y="2365375"/>
            <a:ext cx="30162" cy="12700"/>
          </a:xfrm>
          <a:custGeom>
            <a:avLst/>
            <a:gdLst>
              <a:gd name="T0" fmla="*/ 0 w 95"/>
              <a:gd name="T1" fmla="*/ 0 h 51"/>
              <a:gd name="T2" fmla="*/ 0 w 95"/>
              <a:gd name="T3" fmla="*/ 2147483646 h 51"/>
              <a:gd name="T4" fmla="*/ 2147483646 w 95"/>
              <a:gd name="T5" fmla="*/ 2147483646 h 51"/>
              <a:gd name="T6" fmla="*/ 2147483646 w 95"/>
              <a:gd name="T7" fmla="*/ 0 h 51"/>
              <a:gd name="T8" fmla="*/ 0 w 95"/>
              <a:gd name="T9" fmla="*/ 0 h 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5" h="51">
                <a:moveTo>
                  <a:pt x="0" y="0"/>
                </a:moveTo>
                <a:lnTo>
                  <a:pt x="0" y="51"/>
                </a:lnTo>
                <a:lnTo>
                  <a:pt x="95" y="51"/>
                </a:lnTo>
                <a:lnTo>
                  <a:pt x="95" y="0"/>
                </a:lnTo>
                <a:lnTo>
                  <a:pt x="0" y="0"/>
                </a:lnTo>
                <a:close/>
              </a:path>
            </a:pathLst>
          </a:custGeom>
          <a:solidFill>
            <a:srgbClr val="A9A62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36" name="Freeform 25">
            <a:extLst>
              <a:ext uri="{FF2B5EF4-FFF2-40B4-BE49-F238E27FC236}">
                <a16:creationId xmlns:a16="http://schemas.microsoft.com/office/drawing/2014/main" id="{817FD5E3-CCAB-0037-BB33-54B5C61103DC}"/>
              </a:ext>
            </a:extLst>
          </p:cNvPr>
          <p:cNvSpPr>
            <a:spLocks noChangeAspect="1"/>
          </p:cNvSpPr>
          <p:nvPr/>
        </p:nvSpPr>
        <p:spPr bwMode="auto">
          <a:xfrm>
            <a:off x="941388" y="2379663"/>
            <a:ext cx="20637" cy="12700"/>
          </a:xfrm>
          <a:custGeom>
            <a:avLst/>
            <a:gdLst>
              <a:gd name="T0" fmla="*/ 0 w 62"/>
              <a:gd name="T1" fmla="*/ 0 h 42"/>
              <a:gd name="T2" fmla="*/ 0 w 62"/>
              <a:gd name="T3" fmla="*/ 2147483646 h 42"/>
              <a:gd name="T4" fmla="*/ 2147483646 w 62"/>
              <a:gd name="T5" fmla="*/ 2147483646 h 42"/>
              <a:gd name="T6" fmla="*/ 2147483646 w 62"/>
              <a:gd name="T7" fmla="*/ 0 h 42"/>
              <a:gd name="T8" fmla="*/ 0 w 62"/>
              <a:gd name="T9" fmla="*/ 0 h 4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 h="42">
                <a:moveTo>
                  <a:pt x="0" y="0"/>
                </a:moveTo>
                <a:lnTo>
                  <a:pt x="0" y="42"/>
                </a:lnTo>
                <a:lnTo>
                  <a:pt x="62" y="42"/>
                </a:lnTo>
                <a:lnTo>
                  <a:pt x="62" y="0"/>
                </a:lnTo>
                <a:lnTo>
                  <a:pt x="0" y="0"/>
                </a:lnTo>
                <a:close/>
              </a:path>
            </a:pathLst>
          </a:custGeom>
          <a:solidFill>
            <a:srgbClr val="27F4E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37" name="Freeform 26">
            <a:extLst>
              <a:ext uri="{FF2B5EF4-FFF2-40B4-BE49-F238E27FC236}">
                <a16:creationId xmlns:a16="http://schemas.microsoft.com/office/drawing/2014/main" id="{171983E7-6A7F-4D25-5959-99290687C4B4}"/>
              </a:ext>
            </a:extLst>
          </p:cNvPr>
          <p:cNvSpPr>
            <a:spLocks noChangeAspect="1"/>
          </p:cNvSpPr>
          <p:nvPr/>
        </p:nvSpPr>
        <p:spPr bwMode="auto">
          <a:xfrm>
            <a:off x="1114425" y="2362200"/>
            <a:ext cx="20638" cy="9525"/>
          </a:xfrm>
          <a:custGeom>
            <a:avLst/>
            <a:gdLst>
              <a:gd name="T0" fmla="*/ 0 w 63"/>
              <a:gd name="T1" fmla="*/ 0 h 42"/>
              <a:gd name="T2" fmla="*/ 0 w 63"/>
              <a:gd name="T3" fmla="*/ 2147483646 h 42"/>
              <a:gd name="T4" fmla="*/ 2147483646 w 63"/>
              <a:gd name="T5" fmla="*/ 2147483646 h 42"/>
              <a:gd name="T6" fmla="*/ 2147483646 w 63"/>
              <a:gd name="T7" fmla="*/ 0 h 42"/>
              <a:gd name="T8" fmla="*/ 0 w 63"/>
              <a:gd name="T9" fmla="*/ 0 h 4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3" h="42">
                <a:moveTo>
                  <a:pt x="0" y="0"/>
                </a:moveTo>
                <a:lnTo>
                  <a:pt x="0" y="42"/>
                </a:lnTo>
                <a:lnTo>
                  <a:pt x="63" y="42"/>
                </a:lnTo>
                <a:lnTo>
                  <a:pt x="63" y="0"/>
                </a:lnTo>
                <a:lnTo>
                  <a:pt x="0" y="0"/>
                </a:lnTo>
                <a:close/>
              </a:path>
            </a:pathLst>
          </a:custGeom>
          <a:solidFill>
            <a:srgbClr val="27F4E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38" name="Freeform 27">
            <a:extLst>
              <a:ext uri="{FF2B5EF4-FFF2-40B4-BE49-F238E27FC236}">
                <a16:creationId xmlns:a16="http://schemas.microsoft.com/office/drawing/2014/main" id="{0F2DA829-C4FE-699D-610E-829F2D3D2ED2}"/>
              </a:ext>
            </a:extLst>
          </p:cNvPr>
          <p:cNvSpPr>
            <a:spLocks noChangeAspect="1"/>
          </p:cNvSpPr>
          <p:nvPr/>
        </p:nvSpPr>
        <p:spPr bwMode="auto">
          <a:xfrm>
            <a:off x="981075" y="2390775"/>
            <a:ext cx="30163" cy="12700"/>
          </a:xfrm>
          <a:custGeom>
            <a:avLst/>
            <a:gdLst>
              <a:gd name="T0" fmla="*/ 0 w 97"/>
              <a:gd name="T1" fmla="*/ 0 h 50"/>
              <a:gd name="T2" fmla="*/ 2147483646 w 97"/>
              <a:gd name="T3" fmla="*/ 2147483646 h 50"/>
              <a:gd name="T4" fmla="*/ 2147483646 w 97"/>
              <a:gd name="T5" fmla="*/ 2147483646 h 50"/>
              <a:gd name="T6" fmla="*/ 2147483646 w 97"/>
              <a:gd name="T7" fmla="*/ 0 h 50"/>
              <a:gd name="T8" fmla="*/ 0 w 97"/>
              <a:gd name="T9" fmla="*/ 0 h 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7" h="50">
                <a:moveTo>
                  <a:pt x="0" y="0"/>
                </a:moveTo>
                <a:lnTo>
                  <a:pt x="1" y="50"/>
                </a:lnTo>
                <a:lnTo>
                  <a:pt x="97" y="50"/>
                </a:lnTo>
                <a:lnTo>
                  <a:pt x="97" y="0"/>
                </a:lnTo>
                <a:lnTo>
                  <a:pt x="0" y="0"/>
                </a:lnTo>
                <a:close/>
              </a:path>
            </a:pathLst>
          </a:cu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39" name="Freeform 28">
            <a:extLst>
              <a:ext uri="{FF2B5EF4-FFF2-40B4-BE49-F238E27FC236}">
                <a16:creationId xmlns:a16="http://schemas.microsoft.com/office/drawing/2014/main" id="{B287AEF2-6B82-5EC6-FF9F-4524A298368A}"/>
              </a:ext>
            </a:extLst>
          </p:cNvPr>
          <p:cNvSpPr>
            <a:spLocks noChangeAspect="1"/>
          </p:cNvSpPr>
          <p:nvPr/>
        </p:nvSpPr>
        <p:spPr bwMode="auto">
          <a:xfrm>
            <a:off x="1108075" y="2384425"/>
            <a:ext cx="31750" cy="14288"/>
          </a:xfrm>
          <a:custGeom>
            <a:avLst/>
            <a:gdLst>
              <a:gd name="T0" fmla="*/ 0 w 100"/>
              <a:gd name="T1" fmla="*/ 0 h 50"/>
              <a:gd name="T2" fmla="*/ 0 w 100"/>
              <a:gd name="T3" fmla="*/ 2147483646 h 50"/>
              <a:gd name="T4" fmla="*/ 2147483646 w 100"/>
              <a:gd name="T5" fmla="*/ 2147483646 h 50"/>
              <a:gd name="T6" fmla="*/ 2147483646 w 100"/>
              <a:gd name="T7" fmla="*/ 0 h 50"/>
              <a:gd name="T8" fmla="*/ 0 w 100"/>
              <a:gd name="T9" fmla="*/ 0 h 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0" h="50">
                <a:moveTo>
                  <a:pt x="0" y="0"/>
                </a:moveTo>
                <a:lnTo>
                  <a:pt x="0" y="50"/>
                </a:lnTo>
                <a:lnTo>
                  <a:pt x="100" y="50"/>
                </a:lnTo>
                <a:lnTo>
                  <a:pt x="100" y="0"/>
                </a:lnTo>
                <a:lnTo>
                  <a:pt x="0" y="0"/>
                </a:lnTo>
                <a:close/>
              </a:path>
            </a:pathLst>
          </a:cu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40" name="Freeform 29">
            <a:extLst>
              <a:ext uri="{FF2B5EF4-FFF2-40B4-BE49-F238E27FC236}">
                <a16:creationId xmlns:a16="http://schemas.microsoft.com/office/drawing/2014/main" id="{B02D6B27-04BE-5BC0-6C69-3C3452BBA0DA}"/>
              </a:ext>
            </a:extLst>
          </p:cNvPr>
          <p:cNvSpPr>
            <a:spLocks noChangeAspect="1"/>
          </p:cNvSpPr>
          <p:nvPr/>
        </p:nvSpPr>
        <p:spPr bwMode="auto">
          <a:xfrm>
            <a:off x="1042988" y="2441575"/>
            <a:ext cx="31750" cy="12700"/>
          </a:xfrm>
          <a:custGeom>
            <a:avLst/>
            <a:gdLst>
              <a:gd name="T0" fmla="*/ 0 w 100"/>
              <a:gd name="T1" fmla="*/ 0 h 50"/>
              <a:gd name="T2" fmla="*/ 0 w 100"/>
              <a:gd name="T3" fmla="*/ 2147483646 h 50"/>
              <a:gd name="T4" fmla="*/ 2147483646 w 100"/>
              <a:gd name="T5" fmla="*/ 2147483646 h 50"/>
              <a:gd name="T6" fmla="*/ 2147483646 w 100"/>
              <a:gd name="T7" fmla="*/ 0 h 50"/>
              <a:gd name="T8" fmla="*/ 0 w 100"/>
              <a:gd name="T9" fmla="*/ 0 h 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0" h="50">
                <a:moveTo>
                  <a:pt x="0" y="0"/>
                </a:moveTo>
                <a:lnTo>
                  <a:pt x="0" y="50"/>
                </a:lnTo>
                <a:lnTo>
                  <a:pt x="100" y="50"/>
                </a:lnTo>
                <a:lnTo>
                  <a:pt x="100" y="0"/>
                </a:lnTo>
                <a:lnTo>
                  <a:pt x="0" y="0"/>
                </a:lnTo>
                <a:close/>
              </a:path>
            </a:pathLst>
          </a:custGeom>
          <a:solidFill>
            <a:srgbClr val="008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nvGrpSpPr>
          <p:cNvPr id="11341" name="Group 30">
            <a:extLst>
              <a:ext uri="{FF2B5EF4-FFF2-40B4-BE49-F238E27FC236}">
                <a16:creationId xmlns:a16="http://schemas.microsoft.com/office/drawing/2014/main" id="{DD796BB2-8BE5-0B29-0814-151E57819025}"/>
              </a:ext>
            </a:extLst>
          </p:cNvPr>
          <p:cNvGrpSpPr>
            <a:grpSpLocks noChangeAspect="1"/>
          </p:cNvGrpSpPr>
          <p:nvPr/>
        </p:nvGrpSpPr>
        <p:grpSpPr bwMode="auto">
          <a:xfrm>
            <a:off x="920750" y="2411413"/>
            <a:ext cx="30163" cy="19050"/>
            <a:chOff x="16003" y="4800"/>
            <a:chExt cx="94" cy="73"/>
          </a:xfrm>
        </p:grpSpPr>
        <p:sp>
          <p:nvSpPr>
            <p:cNvPr id="11515" name="Freeform 31">
              <a:extLst>
                <a:ext uri="{FF2B5EF4-FFF2-40B4-BE49-F238E27FC236}">
                  <a16:creationId xmlns:a16="http://schemas.microsoft.com/office/drawing/2014/main" id="{44FEF077-8FFE-5A35-C714-9C84B9272499}"/>
                </a:ext>
              </a:extLst>
            </p:cNvPr>
            <p:cNvSpPr>
              <a:spLocks noChangeAspect="1"/>
            </p:cNvSpPr>
            <p:nvPr/>
          </p:nvSpPr>
          <p:spPr bwMode="auto">
            <a:xfrm>
              <a:off x="16021" y="484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16" name="Freeform 32">
              <a:extLst>
                <a:ext uri="{FF2B5EF4-FFF2-40B4-BE49-F238E27FC236}">
                  <a16:creationId xmlns:a16="http://schemas.microsoft.com/office/drawing/2014/main" id="{1F889891-F9BA-32F9-1E32-72FCE12529DA}"/>
                </a:ext>
              </a:extLst>
            </p:cNvPr>
            <p:cNvSpPr>
              <a:spLocks noChangeAspect="1"/>
            </p:cNvSpPr>
            <p:nvPr/>
          </p:nvSpPr>
          <p:spPr bwMode="auto">
            <a:xfrm>
              <a:off x="16080" y="484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17" name="Freeform 33">
              <a:extLst>
                <a:ext uri="{FF2B5EF4-FFF2-40B4-BE49-F238E27FC236}">
                  <a16:creationId xmlns:a16="http://schemas.microsoft.com/office/drawing/2014/main" id="{85E124E3-03CA-9497-05B0-57E3140F43B3}"/>
                </a:ext>
              </a:extLst>
            </p:cNvPr>
            <p:cNvSpPr>
              <a:spLocks noChangeAspect="1"/>
            </p:cNvSpPr>
            <p:nvPr/>
          </p:nvSpPr>
          <p:spPr bwMode="auto">
            <a:xfrm>
              <a:off x="16050" y="4800"/>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18" name="Freeform 34">
              <a:extLst>
                <a:ext uri="{FF2B5EF4-FFF2-40B4-BE49-F238E27FC236}">
                  <a16:creationId xmlns:a16="http://schemas.microsoft.com/office/drawing/2014/main" id="{219434F3-1432-C8E7-6EB5-BF23C1D29841}"/>
                </a:ext>
              </a:extLst>
            </p:cNvPr>
            <p:cNvSpPr>
              <a:spLocks noChangeAspect="1"/>
            </p:cNvSpPr>
            <p:nvPr/>
          </p:nvSpPr>
          <p:spPr bwMode="auto">
            <a:xfrm>
              <a:off x="16003" y="4814"/>
              <a:ext cx="94" cy="40"/>
            </a:xfrm>
            <a:custGeom>
              <a:avLst/>
              <a:gdLst>
                <a:gd name="T0" fmla="*/ 0 w 94"/>
                <a:gd name="T1" fmla="*/ 0 h 40"/>
                <a:gd name="T2" fmla="*/ 0 w 94"/>
                <a:gd name="T3" fmla="*/ 40 h 40"/>
                <a:gd name="T4" fmla="*/ 94 w 94"/>
                <a:gd name="T5" fmla="*/ 40 h 40"/>
                <a:gd name="T6" fmla="*/ 94 w 94"/>
                <a:gd name="T7" fmla="*/ 0 h 40"/>
                <a:gd name="T8" fmla="*/ 0 w 94"/>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40">
                  <a:moveTo>
                    <a:pt x="0" y="0"/>
                  </a:moveTo>
                  <a:lnTo>
                    <a:pt x="0" y="40"/>
                  </a:lnTo>
                  <a:lnTo>
                    <a:pt x="94" y="40"/>
                  </a:lnTo>
                  <a:lnTo>
                    <a:pt x="94" y="0"/>
                  </a:lnTo>
                  <a:lnTo>
                    <a:pt x="0" y="0"/>
                  </a:lnTo>
                  <a:close/>
                </a:path>
              </a:pathLst>
            </a:custGeom>
            <a:solidFill>
              <a:srgbClr val="FF66CC"/>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11342" name="Group 35">
            <a:extLst>
              <a:ext uri="{FF2B5EF4-FFF2-40B4-BE49-F238E27FC236}">
                <a16:creationId xmlns:a16="http://schemas.microsoft.com/office/drawing/2014/main" id="{B8A76C22-F4E5-7729-28B6-6804F891E877}"/>
              </a:ext>
            </a:extLst>
          </p:cNvPr>
          <p:cNvGrpSpPr>
            <a:grpSpLocks noChangeAspect="1"/>
          </p:cNvGrpSpPr>
          <p:nvPr/>
        </p:nvGrpSpPr>
        <p:grpSpPr bwMode="auto">
          <a:xfrm>
            <a:off x="1046163" y="2392363"/>
            <a:ext cx="30162" cy="19050"/>
            <a:chOff x="16390" y="4728"/>
            <a:chExt cx="94" cy="75"/>
          </a:xfrm>
        </p:grpSpPr>
        <p:sp>
          <p:nvSpPr>
            <p:cNvPr id="11511" name="Freeform 36">
              <a:extLst>
                <a:ext uri="{FF2B5EF4-FFF2-40B4-BE49-F238E27FC236}">
                  <a16:creationId xmlns:a16="http://schemas.microsoft.com/office/drawing/2014/main" id="{63D94976-4695-B732-3DB2-A9D2C0D5CFC5}"/>
                </a:ext>
              </a:extLst>
            </p:cNvPr>
            <p:cNvSpPr>
              <a:spLocks noChangeAspect="1"/>
            </p:cNvSpPr>
            <p:nvPr/>
          </p:nvSpPr>
          <p:spPr bwMode="auto">
            <a:xfrm flipV="1">
              <a:off x="16408" y="4728"/>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12" name="Freeform 37">
              <a:extLst>
                <a:ext uri="{FF2B5EF4-FFF2-40B4-BE49-F238E27FC236}">
                  <a16:creationId xmlns:a16="http://schemas.microsoft.com/office/drawing/2014/main" id="{1EA51E73-E82C-47DE-492E-6B516F7496D8}"/>
                </a:ext>
              </a:extLst>
            </p:cNvPr>
            <p:cNvSpPr>
              <a:spLocks noChangeAspect="1"/>
            </p:cNvSpPr>
            <p:nvPr/>
          </p:nvSpPr>
          <p:spPr bwMode="auto">
            <a:xfrm flipV="1">
              <a:off x="16467" y="4728"/>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13" name="Freeform 38">
              <a:extLst>
                <a:ext uri="{FF2B5EF4-FFF2-40B4-BE49-F238E27FC236}">
                  <a16:creationId xmlns:a16="http://schemas.microsoft.com/office/drawing/2014/main" id="{7451DAEE-5557-0908-C672-AD467FE02C17}"/>
                </a:ext>
              </a:extLst>
            </p:cNvPr>
            <p:cNvSpPr>
              <a:spLocks noChangeAspect="1"/>
            </p:cNvSpPr>
            <p:nvPr/>
          </p:nvSpPr>
          <p:spPr bwMode="auto">
            <a:xfrm flipV="1">
              <a:off x="16437" y="477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14" name="Freeform 39">
              <a:extLst>
                <a:ext uri="{FF2B5EF4-FFF2-40B4-BE49-F238E27FC236}">
                  <a16:creationId xmlns:a16="http://schemas.microsoft.com/office/drawing/2014/main" id="{2E9E9CBF-33CC-A339-7FDA-FAC56DC551EE}"/>
                </a:ext>
              </a:extLst>
            </p:cNvPr>
            <p:cNvSpPr>
              <a:spLocks noChangeAspect="1"/>
            </p:cNvSpPr>
            <p:nvPr/>
          </p:nvSpPr>
          <p:spPr bwMode="auto">
            <a:xfrm>
              <a:off x="16390" y="4747"/>
              <a:ext cx="94" cy="40"/>
            </a:xfrm>
            <a:custGeom>
              <a:avLst/>
              <a:gdLst>
                <a:gd name="T0" fmla="*/ 0 w 94"/>
                <a:gd name="T1" fmla="*/ 40 h 40"/>
                <a:gd name="T2" fmla="*/ 0 w 94"/>
                <a:gd name="T3" fmla="*/ 0 h 40"/>
                <a:gd name="T4" fmla="*/ 94 w 94"/>
                <a:gd name="T5" fmla="*/ 0 h 40"/>
                <a:gd name="T6" fmla="*/ 94 w 94"/>
                <a:gd name="T7" fmla="*/ 40 h 40"/>
                <a:gd name="T8" fmla="*/ 0 w 94"/>
                <a:gd name="T9" fmla="*/ 4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40">
                  <a:moveTo>
                    <a:pt x="0" y="40"/>
                  </a:moveTo>
                  <a:lnTo>
                    <a:pt x="0" y="0"/>
                  </a:lnTo>
                  <a:lnTo>
                    <a:pt x="94" y="0"/>
                  </a:lnTo>
                  <a:lnTo>
                    <a:pt x="94" y="40"/>
                  </a:lnTo>
                  <a:lnTo>
                    <a:pt x="0" y="40"/>
                  </a:lnTo>
                  <a:close/>
                </a:path>
              </a:pathLst>
            </a:custGeom>
            <a:solidFill>
              <a:srgbClr val="FF66CC"/>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11343" name="Group 40">
            <a:extLst>
              <a:ext uri="{FF2B5EF4-FFF2-40B4-BE49-F238E27FC236}">
                <a16:creationId xmlns:a16="http://schemas.microsoft.com/office/drawing/2014/main" id="{23532669-1A2F-BB72-5CD0-AEA46E822A68}"/>
              </a:ext>
            </a:extLst>
          </p:cNvPr>
          <p:cNvGrpSpPr>
            <a:grpSpLocks noChangeAspect="1"/>
          </p:cNvGrpSpPr>
          <p:nvPr/>
        </p:nvGrpSpPr>
        <p:grpSpPr bwMode="auto">
          <a:xfrm>
            <a:off x="863600" y="2549525"/>
            <a:ext cx="30163" cy="20638"/>
            <a:chOff x="16003" y="4800"/>
            <a:chExt cx="94" cy="73"/>
          </a:xfrm>
        </p:grpSpPr>
        <p:sp>
          <p:nvSpPr>
            <p:cNvPr id="11507" name="Freeform 41">
              <a:extLst>
                <a:ext uri="{FF2B5EF4-FFF2-40B4-BE49-F238E27FC236}">
                  <a16:creationId xmlns:a16="http://schemas.microsoft.com/office/drawing/2014/main" id="{EB81D159-6337-75EB-05B2-854C9B1E4D46}"/>
                </a:ext>
              </a:extLst>
            </p:cNvPr>
            <p:cNvSpPr>
              <a:spLocks noChangeAspect="1"/>
            </p:cNvSpPr>
            <p:nvPr/>
          </p:nvSpPr>
          <p:spPr bwMode="auto">
            <a:xfrm>
              <a:off x="16021" y="484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08" name="Freeform 42">
              <a:extLst>
                <a:ext uri="{FF2B5EF4-FFF2-40B4-BE49-F238E27FC236}">
                  <a16:creationId xmlns:a16="http://schemas.microsoft.com/office/drawing/2014/main" id="{E3C3EAB7-0082-CEE2-C2C9-C56A177DB68A}"/>
                </a:ext>
              </a:extLst>
            </p:cNvPr>
            <p:cNvSpPr>
              <a:spLocks noChangeAspect="1"/>
            </p:cNvSpPr>
            <p:nvPr/>
          </p:nvSpPr>
          <p:spPr bwMode="auto">
            <a:xfrm>
              <a:off x="16080" y="484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09" name="Freeform 43">
              <a:extLst>
                <a:ext uri="{FF2B5EF4-FFF2-40B4-BE49-F238E27FC236}">
                  <a16:creationId xmlns:a16="http://schemas.microsoft.com/office/drawing/2014/main" id="{7535C4C1-BF65-8EB5-5D43-2C3A2AAA0FA5}"/>
                </a:ext>
              </a:extLst>
            </p:cNvPr>
            <p:cNvSpPr>
              <a:spLocks noChangeAspect="1"/>
            </p:cNvSpPr>
            <p:nvPr/>
          </p:nvSpPr>
          <p:spPr bwMode="auto">
            <a:xfrm>
              <a:off x="16050" y="4800"/>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10" name="Freeform 44">
              <a:extLst>
                <a:ext uri="{FF2B5EF4-FFF2-40B4-BE49-F238E27FC236}">
                  <a16:creationId xmlns:a16="http://schemas.microsoft.com/office/drawing/2014/main" id="{C4174B9B-7AB3-96EE-4E03-4A1C4223A562}"/>
                </a:ext>
              </a:extLst>
            </p:cNvPr>
            <p:cNvSpPr>
              <a:spLocks noChangeAspect="1"/>
            </p:cNvSpPr>
            <p:nvPr/>
          </p:nvSpPr>
          <p:spPr bwMode="auto">
            <a:xfrm>
              <a:off x="16003" y="4814"/>
              <a:ext cx="94" cy="40"/>
            </a:xfrm>
            <a:custGeom>
              <a:avLst/>
              <a:gdLst>
                <a:gd name="T0" fmla="*/ 0 w 94"/>
                <a:gd name="T1" fmla="*/ 0 h 40"/>
                <a:gd name="T2" fmla="*/ 0 w 94"/>
                <a:gd name="T3" fmla="*/ 40 h 40"/>
                <a:gd name="T4" fmla="*/ 94 w 94"/>
                <a:gd name="T5" fmla="*/ 40 h 40"/>
                <a:gd name="T6" fmla="*/ 94 w 94"/>
                <a:gd name="T7" fmla="*/ 0 h 40"/>
                <a:gd name="T8" fmla="*/ 0 w 94"/>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40">
                  <a:moveTo>
                    <a:pt x="0" y="0"/>
                  </a:moveTo>
                  <a:lnTo>
                    <a:pt x="0" y="40"/>
                  </a:lnTo>
                  <a:lnTo>
                    <a:pt x="94" y="40"/>
                  </a:lnTo>
                  <a:lnTo>
                    <a:pt x="94" y="0"/>
                  </a:lnTo>
                  <a:lnTo>
                    <a:pt x="0" y="0"/>
                  </a:lnTo>
                  <a:close/>
                </a:path>
              </a:pathLst>
            </a:custGeom>
            <a:solidFill>
              <a:srgbClr val="FF66CC"/>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11344" name="Group 45">
            <a:extLst>
              <a:ext uri="{FF2B5EF4-FFF2-40B4-BE49-F238E27FC236}">
                <a16:creationId xmlns:a16="http://schemas.microsoft.com/office/drawing/2014/main" id="{3CC740A6-CCDA-D3F0-690B-30F359C09000}"/>
              </a:ext>
            </a:extLst>
          </p:cNvPr>
          <p:cNvGrpSpPr>
            <a:grpSpLocks noChangeAspect="1"/>
          </p:cNvGrpSpPr>
          <p:nvPr/>
        </p:nvGrpSpPr>
        <p:grpSpPr bwMode="auto">
          <a:xfrm>
            <a:off x="1212850" y="2509838"/>
            <a:ext cx="30163" cy="19050"/>
            <a:chOff x="16003" y="4800"/>
            <a:chExt cx="94" cy="73"/>
          </a:xfrm>
        </p:grpSpPr>
        <p:sp>
          <p:nvSpPr>
            <p:cNvPr id="11503" name="Freeform 46">
              <a:extLst>
                <a:ext uri="{FF2B5EF4-FFF2-40B4-BE49-F238E27FC236}">
                  <a16:creationId xmlns:a16="http://schemas.microsoft.com/office/drawing/2014/main" id="{246FD4A4-9174-5B82-DCFB-517B948BF40F}"/>
                </a:ext>
              </a:extLst>
            </p:cNvPr>
            <p:cNvSpPr>
              <a:spLocks noChangeAspect="1"/>
            </p:cNvSpPr>
            <p:nvPr/>
          </p:nvSpPr>
          <p:spPr bwMode="auto">
            <a:xfrm>
              <a:off x="16021" y="484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04" name="Freeform 47">
              <a:extLst>
                <a:ext uri="{FF2B5EF4-FFF2-40B4-BE49-F238E27FC236}">
                  <a16:creationId xmlns:a16="http://schemas.microsoft.com/office/drawing/2014/main" id="{4EC4E1DE-AAE9-6812-CFF1-AC0FA4E6B037}"/>
                </a:ext>
              </a:extLst>
            </p:cNvPr>
            <p:cNvSpPr>
              <a:spLocks noChangeAspect="1"/>
            </p:cNvSpPr>
            <p:nvPr/>
          </p:nvSpPr>
          <p:spPr bwMode="auto">
            <a:xfrm>
              <a:off x="16080" y="484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05" name="Freeform 48">
              <a:extLst>
                <a:ext uri="{FF2B5EF4-FFF2-40B4-BE49-F238E27FC236}">
                  <a16:creationId xmlns:a16="http://schemas.microsoft.com/office/drawing/2014/main" id="{312A1015-27A6-8A5E-3D1D-5E3F50849112}"/>
                </a:ext>
              </a:extLst>
            </p:cNvPr>
            <p:cNvSpPr>
              <a:spLocks noChangeAspect="1"/>
            </p:cNvSpPr>
            <p:nvPr/>
          </p:nvSpPr>
          <p:spPr bwMode="auto">
            <a:xfrm>
              <a:off x="16050" y="4800"/>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06" name="Freeform 49">
              <a:extLst>
                <a:ext uri="{FF2B5EF4-FFF2-40B4-BE49-F238E27FC236}">
                  <a16:creationId xmlns:a16="http://schemas.microsoft.com/office/drawing/2014/main" id="{C85081E8-F77F-34FE-7E3B-FE4F2726CF1C}"/>
                </a:ext>
              </a:extLst>
            </p:cNvPr>
            <p:cNvSpPr>
              <a:spLocks noChangeAspect="1"/>
            </p:cNvSpPr>
            <p:nvPr/>
          </p:nvSpPr>
          <p:spPr bwMode="auto">
            <a:xfrm>
              <a:off x="16003" y="4814"/>
              <a:ext cx="94" cy="40"/>
            </a:xfrm>
            <a:custGeom>
              <a:avLst/>
              <a:gdLst>
                <a:gd name="T0" fmla="*/ 0 w 94"/>
                <a:gd name="T1" fmla="*/ 0 h 40"/>
                <a:gd name="T2" fmla="*/ 0 w 94"/>
                <a:gd name="T3" fmla="*/ 40 h 40"/>
                <a:gd name="T4" fmla="*/ 94 w 94"/>
                <a:gd name="T5" fmla="*/ 40 h 40"/>
                <a:gd name="T6" fmla="*/ 94 w 94"/>
                <a:gd name="T7" fmla="*/ 0 h 40"/>
                <a:gd name="T8" fmla="*/ 0 w 94"/>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40">
                  <a:moveTo>
                    <a:pt x="0" y="0"/>
                  </a:moveTo>
                  <a:lnTo>
                    <a:pt x="0" y="40"/>
                  </a:lnTo>
                  <a:lnTo>
                    <a:pt x="94" y="40"/>
                  </a:lnTo>
                  <a:lnTo>
                    <a:pt x="94" y="0"/>
                  </a:lnTo>
                  <a:lnTo>
                    <a:pt x="0" y="0"/>
                  </a:lnTo>
                  <a:close/>
                </a:path>
              </a:pathLst>
            </a:custGeom>
            <a:solidFill>
              <a:srgbClr val="FF66CC"/>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11345" name="Group 50">
            <a:extLst>
              <a:ext uri="{FF2B5EF4-FFF2-40B4-BE49-F238E27FC236}">
                <a16:creationId xmlns:a16="http://schemas.microsoft.com/office/drawing/2014/main" id="{70AB1941-4B5A-3F38-0050-96AAC3686079}"/>
              </a:ext>
            </a:extLst>
          </p:cNvPr>
          <p:cNvGrpSpPr>
            <a:grpSpLocks noChangeAspect="1"/>
          </p:cNvGrpSpPr>
          <p:nvPr/>
        </p:nvGrpSpPr>
        <p:grpSpPr bwMode="auto">
          <a:xfrm>
            <a:off x="1214438" y="2563813"/>
            <a:ext cx="30162" cy="22225"/>
            <a:chOff x="16914" y="5365"/>
            <a:chExt cx="94" cy="85"/>
          </a:xfrm>
        </p:grpSpPr>
        <p:sp>
          <p:nvSpPr>
            <p:cNvPr id="11497" name="Freeform 51">
              <a:extLst>
                <a:ext uri="{FF2B5EF4-FFF2-40B4-BE49-F238E27FC236}">
                  <a16:creationId xmlns:a16="http://schemas.microsoft.com/office/drawing/2014/main" id="{B45EBC09-DD93-D226-49B1-DF8A324C3999}"/>
                </a:ext>
              </a:extLst>
            </p:cNvPr>
            <p:cNvSpPr>
              <a:spLocks noChangeAspect="1"/>
            </p:cNvSpPr>
            <p:nvPr/>
          </p:nvSpPr>
          <p:spPr bwMode="auto">
            <a:xfrm>
              <a:off x="16932" y="5421"/>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98" name="Freeform 52">
              <a:extLst>
                <a:ext uri="{FF2B5EF4-FFF2-40B4-BE49-F238E27FC236}">
                  <a16:creationId xmlns:a16="http://schemas.microsoft.com/office/drawing/2014/main" id="{7079B5C5-C308-471F-06AF-0574041FA29C}"/>
                </a:ext>
              </a:extLst>
            </p:cNvPr>
            <p:cNvSpPr>
              <a:spLocks noChangeAspect="1"/>
            </p:cNvSpPr>
            <p:nvPr/>
          </p:nvSpPr>
          <p:spPr bwMode="auto">
            <a:xfrm>
              <a:off x="16991" y="5421"/>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99" name="Freeform 53">
              <a:extLst>
                <a:ext uri="{FF2B5EF4-FFF2-40B4-BE49-F238E27FC236}">
                  <a16:creationId xmlns:a16="http://schemas.microsoft.com/office/drawing/2014/main" id="{A869954A-DBB9-9A13-C387-1C08B9732D20}"/>
                </a:ext>
              </a:extLst>
            </p:cNvPr>
            <p:cNvSpPr>
              <a:spLocks noChangeAspect="1"/>
            </p:cNvSpPr>
            <p:nvPr/>
          </p:nvSpPr>
          <p:spPr bwMode="auto">
            <a:xfrm>
              <a:off x="16934" y="5365"/>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00" name="Freeform 54">
              <a:extLst>
                <a:ext uri="{FF2B5EF4-FFF2-40B4-BE49-F238E27FC236}">
                  <a16:creationId xmlns:a16="http://schemas.microsoft.com/office/drawing/2014/main" id="{218AF289-848D-BE07-A795-618F2BB9DD13}"/>
                </a:ext>
              </a:extLst>
            </p:cNvPr>
            <p:cNvSpPr>
              <a:spLocks noChangeAspect="1"/>
            </p:cNvSpPr>
            <p:nvPr/>
          </p:nvSpPr>
          <p:spPr bwMode="auto">
            <a:xfrm>
              <a:off x="16963" y="5420"/>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01" name="Freeform 55">
              <a:extLst>
                <a:ext uri="{FF2B5EF4-FFF2-40B4-BE49-F238E27FC236}">
                  <a16:creationId xmlns:a16="http://schemas.microsoft.com/office/drawing/2014/main" id="{0A5A1D84-0C7B-4214-DAFA-457CB8831E27}"/>
                </a:ext>
              </a:extLst>
            </p:cNvPr>
            <p:cNvSpPr>
              <a:spLocks noChangeAspect="1"/>
            </p:cNvSpPr>
            <p:nvPr/>
          </p:nvSpPr>
          <p:spPr bwMode="auto">
            <a:xfrm>
              <a:off x="16991" y="5365"/>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502" name="Freeform 56">
              <a:extLst>
                <a:ext uri="{FF2B5EF4-FFF2-40B4-BE49-F238E27FC236}">
                  <a16:creationId xmlns:a16="http://schemas.microsoft.com/office/drawing/2014/main" id="{43AF0FE4-363A-FEA0-1695-2033504AB472}"/>
                </a:ext>
              </a:extLst>
            </p:cNvPr>
            <p:cNvSpPr>
              <a:spLocks noChangeAspect="1"/>
            </p:cNvSpPr>
            <p:nvPr/>
          </p:nvSpPr>
          <p:spPr bwMode="auto">
            <a:xfrm>
              <a:off x="16914" y="5384"/>
              <a:ext cx="94" cy="50"/>
            </a:xfrm>
            <a:custGeom>
              <a:avLst/>
              <a:gdLst>
                <a:gd name="T0" fmla="*/ 0 w 94"/>
                <a:gd name="T1" fmla="*/ 0 h 40"/>
                <a:gd name="T2" fmla="*/ 0 w 94"/>
                <a:gd name="T3" fmla="*/ 155 h 40"/>
                <a:gd name="T4" fmla="*/ 94 w 94"/>
                <a:gd name="T5" fmla="*/ 155 h 40"/>
                <a:gd name="T6" fmla="*/ 94 w 94"/>
                <a:gd name="T7" fmla="*/ 0 h 40"/>
                <a:gd name="T8" fmla="*/ 0 w 94"/>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40">
                  <a:moveTo>
                    <a:pt x="0" y="0"/>
                  </a:moveTo>
                  <a:lnTo>
                    <a:pt x="0" y="40"/>
                  </a:lnTo>
                  <a:lnTo>
                    <a:pt x="94" y="40"/>
                  </a:lnTo>
                  <a:lnTo>
                    <a:pt x="94" y="0"/>
                  </a:lnTo>
                  <a:lnTo>
                    <a:pt x="0" y="0"/>
                  </a:lnTo>
                  <a:close/>
                </a:path>
              </a:pathLst>
            </a:custGeom>
            <a:solidFill>
              <a:srgbClr val="FF66CC"/>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11346" name="Group 57">
            <a:extLst>
              <a:ext uri="{FF2B5EF4-FFF2-40B4-BE49-F238E27FC236}">
                <a16:creationId xmlns:a16="http://schemas.microsoft.com/office/drawing/2014/main" id="{521B0F42-62D6-CF58-2C69-1DD5005FA345}"/>
              </a:ext>
            </a:extLst>
          </p:cNvPr>
          <p:cNvGrpSpPr>
            <a:grpSpLocks noChangeAspect="1"/>
          </p:cNvGrpSpPr>
          <p:nvPr/>
        </p:nvGrpSpPr>
        <p:grpSpPr bwMode="auto">
          <a:xfrm>
            <a:off x="1212850" y="2597150"/>
            <a:ext cx="30163" cy="22225"/>
            <a:chOff x="16914" y="5365"/>
            <a:chExt cx="94" cy="85"/>
          </a:xfrm>
        </p:grpSpPr>
        <p:sp>
          <p:nvSpPr>
            <p:cNvPr id="11491" name="Freeform 58">
              <a:extLst>
                <a:ext uri="{FF2B5EF4-FFF2-40B4-BE49-F238E27FC236}">
                  <a16:creationId xmlns:a16="http://schemas.microsoft.com/office/drawing/2014/main" id="{A7A7E67A-36E5-2012-A283-2D55C6C55EE5}"/>
                </a:ext>
              </a:extLst>
            </p:cNvPr>
            <p:cNvSpPr>
              <a:spLocks noChangeAspect="1"/>
            </p:cNvSpPr>
            <p:nvPr/>
          </p:nvSpPr>
          <p:spPr bwMode="auto">
            <a:xfrm>
              <a:off x="16932" y="5421"/>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92" name="Freeform 59">
              <a:extLst>
                <a:ext uri="{FF2B5EF4-FFF2-40B4-BE49-F238E27FC236}">
                  <a16:creationId xmlns:a16="http://schemas.microsoft.com/office/drawing/2014/main" id="{5AFBBFCC-0764-2891-F977-DF36C50B558E}"/>
                </a:ext>
              </a:extLst>
            </p:cNvPr>
            <p:cNvSpPr>
              <a:spLocks noChangeAspect="1"/>
            </p:cNvSpPr>
            <p:nvPr/>
          </p:nvSpPr>
          <p:spPr bwMode="auto">
            <a:xfrm>
              <a:off x="16991" y="5421"/>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93" name="Freeform 60">
              <a:extLst>
                <a:ext uri="{FF2B5EF4-FFF2-40B4-BE49-F238E27FC236}">
                  <a16:creationId xmlns:a16="http://schemas.microsoft.com/office/drawing/2014/main" id="{5FA00FA6-FF0B-50A4-83DD-D11593CE2A93}"/>
                </a:ext>
              </a:extLst>
            </p:cNvPr>
            <p:cNvSpPr>
              <a:spLocks noChangeAspect="1"/>
            </p:cNvSpPr>
            <p:nvPr/>
          </p:nvSpPr>
          <p:spPr bwMode="auto">
            <a:xfrm>
              <a:off x="16934" y="5365"/>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94" name="Freeform 61">
              <a:extLst>
                <a:ext uri="{FF2B5EF4-FFF2-40B4-BE49-F238E27FC236}">
                  <a16:creationId xmlns:a16="http://schemas.microsoft.com/office/drawing/2014/main" id="{940B8A31-8675-2796-D3B4-BD21A46E2709}"/>
                </a:ext>
              </a:extLst>
            </p:cNvPr>
            <p:cNvSpPr>
              <a:spLocks noChangeAspect="1"/>
            </p:cNvSpPr>
            <p:nvPr/>
          </p:nvSpPr>
          <p:spPr bwMode="auto">
            <a:xfrm>
              <a:off x="16963" y="5420"/>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95" name="Freeform 62">
              <a:extLst>
                <a:ext uri="{FF2B5EF4-FFF2-40B4-BE49-F238E27FC236}">
                  <a16:creationId xmlns:a16="http://schemas.microsoft.com/office/drawing/2014/main" id="{03EA80A1-6AF7-5009-B4DB-2BEE152786DE}"/>
                </a:ext>
              </a:extLst>
            </p:cNvPr>
            <p:cNvSpPr>
              <a:spLocks noChangeAspect="1"/>
            </p:cNvSpPr>
            <p:nvPr/>
          </p:nvSpPr>
          <p:spPr bwMode="auto">
            <a:xfrm>
              <a:off x="16991" y="5365"/>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96" name="Freeform 63">
              <a:extLst>
                <a:ext uri="{FF2B5EF4-FFF2-40B4-BE49-F238E27FC236}">
                  <a16:creationId xmlns:a16="http://schemas.microsoft.com/office/drawing/2014/main" id="{0C954DFC-E357-C88A-AE38-43E09A9B63E7}"/>
                </a:ext>
              </a:extLst>
            </p:cNvPr>
            <p:cNvSpPr>
              <a:spLocks noChangeAspect="1"/>
            </p:cNvSpPr>
            <p:nvPr/>
          </p:nvSpPr>
          <p:spPr bwMode="auto">
            <a:xfrm>
              <a:off x="16914" y="5384"/>
              <a:ext cx="94" cy="50"/>
            </a:xfrm>
            <a:custGeom>
              <a:avLst/>
              <a:gdLst>
                <a:gd name="T0" fmla="*/ 0 w 94"/>
                <a:gd name="T1" fmla="*/ 0 h 40"/>
                <a:gd name="T2" fmla="*/ 0 w 94"/>
                <a:gd name="T3" fmla="*/ 155 h 40"/>
                <a:gd name="T4" fmla="*/ 94 w 94"/>
                <a:gd name="T5" fmla="*/ 155 h 40"/>
                <a:gd name="T6" fmla="*/ 94 w 94"/>
                <a:gd name="T7" fmla="*/ 0 h 40"/>
                <a:gd name="T8" fmla="*/ 0 w 94"/>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40">
                  <a:moveTo>
                    <a:pt x="0" y="0"/>
                  </a:moveTo>
                  <a:lnTo>
                    <a:pt x="0" y="40"/>
                  </a:lnTo>
                  <a:lnTo>
                    <a:pt x="94" y="40"/>
                  </a:lnTo>
                  <a:lnTo>
                    <a:pt x="94" y="0"/>
                  </a:lnTo>
                  <a:lnTo>
                    <a:pt x="0" y="0"/>
                  </a:lnTo>
                  <a:close/>
                </a:path>
              </a:pathLst>
            </a:custGeom>
            <a:solidFill>
              <a:srgbClr val="FF66CC"/>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11347" name="Group 64">
            <a:extLst>
              <a:ext uri="{FF2B5EF4-FFF2-40B4-BE49-F238E27FC236}">
                <a16:creationId xmlns:a16="http://schemas.microsoft.com/office/drawing/2014/main" id="{CE2ED75E-8475-A0B3-5D8B-59D97B33F333}"/>
              </a:ext>
            </a:extLst>
          </p:cNvPr>
          <p:cNvGrpSpPr>
            <a:grpSpLocks noChangeAspect="1"/>
          </p:cNvGrpSpPr>
          <p:nvPr/>
        </p:nvGrpSpPr>
        <p:grpSpPr bwMode="auto">
          <a:xfrm>
            <a:off x="1136650" y="2632075"/>
            <a:ext cx="30163" cy="20638"/>
            <a:chOff x="16671" y="5619"/>
            <a:chExt cx="94" cy="77"/>
          </a:xfrm>
        </p:grpSpPr>
        <p:sp>
          <p:nvSpPr>
            <p:cNvPr id="11487" name="Freeform 65">
              <a:extLst>
                <a:ext uri="{FF2B5EF4-FFF2-40B4-BE49-F238E27FC236}">
                  <a16:creationId xmlns:a16="http://schemas.microsoft.com/office/drawing/2014/main" id="{A156E477-8215-27F9-A143-6D8C36A62E61}"/>
                </a:ext>
              </a:extLst>
            </p:cNvPr>
            <p:cNvSpPr>
              <a:spLocks noChangeAspect="1"/>
            </p:cNvSpPr>
            <p:nvPr/>
          </p:nvSpPr>
          <p:spPr bwMode="auto">
            <a:xfrm flipV="1">
              <a:off x="16689" y="5619"/>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88" name="Freeform 66">
              <a:extLst>
                <a:ext uri="{FF2B5EF4-FFF2-40B4-BE49-F238E27FC236}">
                  <a16:creationId xmlns:a16="http://schemas.microsoft.com/office/drawing/2014/main" id="{50CE8D34-E2A2-57EE-7EF6-860061137218}"/>
                </a:ext>
              </a:extLst>
            </p:cNvPr>
            <p:cNvSpPr>
              <a:spLocks noChangeAspect="1"/>
            </p:cNvSpPr>
            <p:nvPr/>
          </p:nvSpPr>
          <p:spPr bwMode="auto">
            <a:xfrm flipV="1">
              <a:off x="16748" y="5619"/>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89" name="Freeform 67">
              <a:extLst>
                <a:ext uri="{FF2B5EF4-FFF2-40B4-BE49-F238E27FC236}">
                  <a16:creationId xmlns:a16="http://schemas.microsoft.com/office/drawing/2014/main" id="{912DF619-99D2-93B4-4EEB-555C739E0597}"/>
                </a:ext>
              </a:extLst>
            </p:cNvPr>
            <p:cNvSpPr>
              <a:spLocks noChangeAspect="1"/>
            </p:cNvSpPr>
            <p:nvPr/>
          </p:nvSpPr>
          <p:spPr bwMode="auto">
            <a:xfrm flipV="1">
              <a:off x="16718" y="5667"/>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90" name="Freeform 68">
              <a:extLst>
                <a:ext uri="{FF2B5EF4-FFF2-40B4-BE49-F238E27FC236}">
                  <a16:creationId xmlns:a16="http://schemas.microsoft.com/office/drawing/2014/main" id="{1B50E47C-AF12-B12B-6755-285D2D4FC857}"/>
                </a:ext>
              </a:extLst>
            </p:cNvPr>
            <p:cNvSpPr>
              <a:spLocks noChangeAspect="1"/>
            </p:cNvSpPr>
            <p:nvPr/>
          </p:nvSpPr>
          <p:spPr bwMode="auto">
            <a:xfrm>
              <a:off x="16671" y="5638"/>
              <a:ext cx="94" cy="40"/>
            </a:xfrm>
            <a:custGeom>
              <a:avLst/>
              <a:gdLst>
                <a:gd name="T0" fmla="*/ 0 w 94"/>
                <a:gd name="T1" fmla="*/ 40 h 40"/>
                <a:gd name="T2" fmla="*/ 0 w 94"/>
                <a:gd name="T3" fmla="*/ 0 h 40"/>
                <a:gd name="T4" fmla="*/ 94 w 94"/>
                <a:gd name="T5" fmla="*/ 0 h 40"/>
                <a:gd name="T6" fmla="*/ 94 w 94"/>
                <a:gd name="T7" fmla="*/ 40 h 40"/>
                <a:gd name="T8" fmla="*/ 0 w 94"/>
                <a:gd name="T9" fmla="*/ 4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40">
                  <a:moveTo>
                    <a:pt x="0" y="40"/>
                  </a:moveTo>
                  <a:lnTo>
                    <a:pt x="0" y="0"/>
                  </a:lnTo>
                  <a:lnTo>
                    <a:pt x="94" y="0"/>
                  </a:lnTo>
                  <a:lnTo>
                    <a:pt x="94" y="40"/>
                  </a:lnTo>
                  <a:lnTo>
                    <a:pt x="0" y="40"/>
                  </a:lnTo>
                  <a:close/>
                </a:path>
              </a:pathLst>
            </a:custGeom>
            <a:solidFill>
              <a:srgbClr val="FF66CC"/>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11348" name="Group 69">
            <a:extLst>
              <a:ext uri="{FF2B5EF4-FFF2-40B4-BE49-F238E27FC236}">
                <a16:creationId xmlns:a16="http://schemas.microsoft.com/office/drawing/2014/main" id="{0F3EC781-6393-9600-60E3-161CF3C4F20A}"/>
              </a:ext>
            </a:extLst>
          </p:cNvPr>
          <p:cNvGrpSpPr>
            <a:grpSpLocks noChangeAspect="1"/>
          </p:cNvGrpSpPr>
          <p:nvPr/>
        </p:nvGrpSpPr>
        <p:grpSpPr bwMode="auto">
          <a:xfrm>
            <a:off x="968375" y="2462213"/>
            <a:ext cx="185738" cy="161925"/>
            <a:chOff x="16149" y="4991"/>
            <a:chExt cx="580" cy="596"/>
          </a:xfrm>
        </p:grpSpPr>
        <p:sp>
          <p:nvSpPr>
            <p:cNvPr id="11437" name="Freeform 70">
              <a:extLst>
                <a:ext uri="{FF2B5EF4-FFF2-40B4-BE49-F238E27FC236}">
                  <a16:creationId xmlns:a16="http://schemas.microsoft.com/office/drawing/2014/main" id="{E0A6D467-9227-2817-82FF-3BFC864F5A6A}"/>
                </a:ext>
              </a:extLst>
            </p:cNvPr>
            <p:cNvSpPr>
              <a:spLocks noChangeAspect="1"/>
            </p:cNvSpPr>
            <p:nvPr/>
          </p:nvSpPr>
          <p:spPr bwMode="auto">
            <a:xfrm>
              <a:off x="16158" y="5004"/>
              <a:ext cx="553" cy="572"/>
            </a:xfrm>
            <a:custGeom>
              <a:avLst/>
              <a:gdLst>
                <a:gd name="T0" fmla="*/ 35 w 553"/>
                <a:gd name="T1" fmla="*/ 0 h 572"/>
                <a:gd name="T2" fmla="*/ 536 w 553"/>
                <a:gd name="T3" fmla="*/ 1 h 572"/>
                <a:gd name="T4" fmla="*/ 553 w 553"/>
                <a:gd name="T5" fmla="*/ 19 h 572"/>
                <a:gd name="T6" fmla="*/ 552 w 553"/>
                <a:gd name="T7" fmla="*/ 556 h 572"/>
                <a:gd name="T8" fmla="*/ 540 w 553"/>
                <a:gd name="T9" fmla="*/ 572 h 572"/>
                <a:gd name="T10" fmla="*/ 17 w 553"/>
                <a:gd name="T11" fmla="*/ 572 h 572"/>
                <a:gd name="T12" fmla="*/ 1 w 553"/>
                <a:gd name="T13" fmla="*/ 554 h 572"/>
                <a:gd name="T14" fmla="*/ 0 w 553"/>
                <a:gd name="T15" fmla="*/ 35 h 572"/>
                <a:gd name="T16" fmla="*/ 35 w 553"/>
                <a:gd name="T17" fmla="*/ 0 h 5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53" h="572">
                  <a:moveTo>
                    <a:pt x="35" y="0"/>
                  </a:moveTo>
                  <a:lnTo>
                    <a:pt x="536" y="1"/>
                  </a:lnTo>
                  <a:lnTo>
                    <a:pt x="553" y="19"/>
                  </a:lnTo>
                  <a:lnTo>
                    <a:pt x="552" y="556"/>
                  </a:lnTo>
                  <a:lnTo>
                    <a:pt x="540" y="572"/>
                  </a:lnTo>
                  <a:lnTo>
                    <a:pt x="17" y="572"/>
                  </a:lnTo>
                  <a:lnTo>
                    <a:pt x="1" y="554"/>
                  </a:lnTo>
                  <a:lnTo>
                    <a:pt x="0" y="35"/>
                  </a:lnTo>
                  <a:lnTo>
                    <a:pt x="35" y="0"/>
                  </a:lnTo>
                  <a:close/>
                </a:path>
              </a:pathLst>
            </a:custGeom>
            <a:solidFill>
              <a:srgbClr val="FF9A4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nvGrpSpPr>
            <p:cNvPr id="11438" name="Group 71">
              <a:extLst>
                <a:ext uri="{FF2B5EF4-FFF2-40B4-BE49-F238E27FC236}">
                  <a16:creationId xmlns:a16="http://schemas.microsoft.com/office/drawing/2014/main" id="{FC911F84-7155-B576-120F-0A13137056DF}"/>
                </a:ext>
              </a:extLst>
            </p:cNvPr>
            <p:cNvGrpSpPr>
              <a:grpSpLocks noChangeAspect="1"/>
            </p:cNvGrpSpPr>
            <p:nvPr/>
          </p:nvGrpSpPr>
          <p:grpSpPr bwMode="auto">
            <a:xfrm>
              <a:off x="16249" y="4991"/>
              <a:ext cx="386" cy="42"/>
              <a:chOff x="16249" y="4991"/>
              <a:chExt cx="386" cy="42"/>
            </a:xfrm>
          </p:grpSpPr>
          <p:sp>
            <p:nvSpPr>
              <p:cNvPr id="11476" name="Line 72">
                <a:extLst>
                  <a:ext uri="{FF2B5EF4-FFF2-40B4-BE49-F238E27FC236}">
                    <a16:creationId xmlns:a16="http://schemas.microsoft.com/office/drawing/2014/main" id="{EE847FE4-675D-6B89-ADBD-82C8F13B8D6C}"/>
                  </a:ext>
                </a:extLst>
              </p:cNvPr>
              <p:cNvSpPr>
                <a:spLocks noChangeAspect="1" noChangeShapeType="1"/>
              </p:cNvSpPr>
              <p:nvPr/>
            </p:nvSpPr>
            <p:spPr bwMode="auto">
              <a:xfrm>
                <a:off x="16635" y="4992"/>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77" name="Line 73">
                <a:extLst>
                  <a:ext uri="{FF2B5EF4-FFF2-40B4-BE49-F238E27FC236}">
                    <a16:creationId xmlns:a16="http://schemas.microsoft.com/office/drawing/2014/main" id="{67C9DA97-B8B8-1E3D-87BC-B2E03D392120}"/>
                  </a:ext>
                </a:extLst>
              </p:cNvPr>
              <p:cNvSpPr>
                <a:spLocks noChangeAspect="1" noChangeShapeType="1"/>
              </p:cNvSpPr>
              <p:nvPr/>
            </p:nvSpPr>
            <p:spPr bwMode="auto">
              <a:xfrm>
                <a:off x="16596"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78" name="Line 74">
                <a:extLst>
                  <a:ext uri="{FF2B5EF4-FFF2-40B4-BE49-F238E27FC236}">
                    <a16:creationId xmlns:a16="http://schemas.microsoft.com/office/drawing/2014/main" id="{ABA8C46B-7ECF-C348-BA6D-EEAF8E4F0CBA}"/>
                  </a:ext>
                </a:extLst>
              </p:cNvPr>
              <p:cNvSpPr>
                <a:spLocks noChangeAspect="1" noChangeShapeType="1"/>
              </p:cNvSpPr>
              <p:nvPr/>
            </p:nvSpPr>
            <p:spPr bwMode="auto">
              <a:xfrm>
                <a:off x="16558"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79" name="Line 75">
                <a:extLst>
                  <a:ext uri="{FF2B5EF4-FFF2-40B4-BE49-F238E27FC236}">
                    <a16:creationId xmlns:a16="http://schemas.microsoft.com/office/drawing/2014/main" id="{3C32EAC5-4758-D38E-FD82-9495FF6D684C}"/>
                  </a:ext>
                </a:extLst>
              </p:cNvPr>
              <p:cNvSpPr>
                <a:spLocks noChangeAspect="1" noChangeShapeType="1"/>
              </p:cNvSpPr>
              <p:nvPr/>
            </p:nvSpPr>
            <p:spPr bwMode="auto">
              <a:xfrm>
                <a:off x="16519"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80" name="Line 76">
                <a:extLst>
                  <a:ext uri="{FF2B5EF4-FFF2-40B4-BE49-F238E27FC236}">
                    <a16:creationId xmlns:a16="http://schemas.microsoft.com/office/drawing/2014/main" id="{CD75000E-8C1C-27CB-CB2C-291AFA9A0050}"/>
                  </a:ext>
                </a:extLst>
              </p:cNvPr>
              <p:cNvSpPr>
                <a:spLocks noChangeAspect="1" noChangeShapeType="1"/>
              </p:cNvSpPr>
              <p:nvPr/>
            </p:nvSpPr>
            <p:spPr bwMode="auto">
              <a:xfrm>
                <a:off x="16481"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81" name="Line 77">
                <a:extLst>
                  <a:ext uri="{FF2B5EF4-FFF2-40B4-BE49-F238E27FC236}">
                    <a16:creationId xmlns:a16="http://schemas.microsoft.com/office/drawing/2014/main" id="{1E625B79-429C-02C6-0B45-561B20349EE8}"/>
                  </a:ext>
                </a:extLst>
              </p:cNvPr>
              <p:cNvSpPr>
                <a:spLocks noChangeAspect="1" noChangeShapeType="1"/>
              </p:cNvSpPr>
              <p:nvPr/>
            </p:nvSpPr>
            <p:spPr bwMode="auto">
              <a:xfrm>
                <a:off x="16442"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82" name="Line 78">
                <a:extLst>
                  <a:ext uri="{FF2B5EF4-FFF2-40B4-BE49-F238E27FC236}">
                    <a16:creationId xmlns:a16="http://schemas.microsoft.com/office/drawing/2014/main" id="{78CA9C03-8B9A-D536-745D-301A1AFF19CD}"/>
                  </a:ext>
                </a:extLst>
              </p:cNvPr>
              <p:cNvSpPr>
                <a:spLocks noChangeAspect="1" noChangeShapeType="1"/>
              </p:cNvSpPr>
              <p:nvPr/>
            </p:nvSpPr>
            <p:spPr bwMode="auto">
              <a:xfrm>
                <a:off x="16404"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83" name="Line 79">
                <a:extLst>
                  <a:ext uri="{FF2B5EF4-FFF2-40B4-BE49-F238E27FC236}">
                    <a16:creationId xmlns:a16="http://schemas.microsoft.com/office/drawing/2014/main" id="{09A9FBB8-35C3-4E7D-5217-7E3B590B1D37}"/>
                  </a:ext>
                </a:extLst>
              </p:cNvPr>
              <p:cNvSpPr>
                <a:spLocks noChangeAspect="1" noChangeShapeType="1"/>
              </p:cNvSpPr>
              <p:nvPr/>
            </p:nvSpPr>
            <p:spPr bwMode="auto">
              <a:xfrm>
                <a:off x="16365"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84" name="Line 80">
                <a:extLst>
                  <a:ext uri="{FF2B5EF4-FFF2-40B4-BE49-F238E27FC236}">
                    <a16:creationId xmlns:a16="http://schemas.microsoft.com/office/drawing/2014/main" id="{80C024F1-80AE-6D13-7E20-7DC8E96C6455}"/>
                  </a:ext>
                </a:extLst>
              </p:cNvPr>
              <p:cNvSpPr>
                <a:spLocks noChangeAspect="1" noChangeShapeType="1"/>
              </p:cNvSpPr>
              <p:nvPr/>
            </p:nvSpPr>
            <p:spPr bwMode="auto">
              <a:xfrm>
                <a:off x="16326"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85" name="Line 81">
                <a:extLst>
                  <a:ext uri="{FF2B5EF4-FFF2-40B4-BE49-F238E27FC236}">
                    <a16:creationId xmlns:a16="http://schemas.microsoft.com/office/drawing/2014/main" id="{A062DB14-7732-3FEF-4F04-AE4DC806974D}"/>
                  </a:ext>
                </a:extLst>
              </p:cNvPr>
              <p:cNvSpPr>
                <a:spLocks noChangeAspect="1" noChangeShapeType="1"/>
              </p:cNvSpPr>
              <p:nvPr/>
            </p:nvSpPr>
            <p:spPr bwMode="auto">
              <a:xfrm>
                <a:off x="16288"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86" name="Line 82">
                <a:extLst>
                  <a:ext uri="{FF2B5EF4-FFF2-40B4-BE49-F238E27FC236}">
                    <a16:creationId xmlns:a16="http://schemas.microsoft.com/office/drawing/2014/main" id="{51B63977-300A-DD11-5B08-FAA3889879D4}"/>
                  </a:ext>
                </a:extLst>
              </p:cNvPr>
              <p:cNvSpPr>
                <a:spLocks noChangeAspect="1" noChangeShapeType="1"/>
              </p:cNvSpPr>
              <p:nvPr/>
            </p:nvSpPr>
            <p:spPr bwMode="auto">
              <a:xfrm>
                <a:off x="16249"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11439" name="Group 83">
              <a:extLst>
                <a:ext uri="{FF2B5EF4-FFF2-40B4-BE49-F238E27FC236}">
                  <a16:creationId xmlns:a16="http://schemas.microsoft.com/office/drawing/2014/main" id="{21B8F494-9A38-CC9C-A9ED-A39B093B96BC}"/>
                </a:ext>
              </a:extLst>
            </p:cNvPr>
            <p:cNvGrpSpPr>
              <a:grpSpLocks noChangeAspect="1"/>
            </p:cNvGrpSpPr>
            <p:nvPr/>
          </p:nvGrpSpPr>
          <p:grpSpPr bwMode="auto">
            <a:xfrm>
              <a:off x="16249" y="5545"/>
              <a:ext cx="386" cy="42"/>
              <a:chOff x="16249" y="4991"/>
              <a:chExt cx="386" cy="42"/>
            </a:xfrm>
          </p:grpSpPr>
          <p:sp>
            <p:nvSpPr>
              <p:cNvPr id="11465" name="Line 84">
                <a:extLst>
                  <a:ext uri="{FF2B5EF4-FFF2-40B4-BE49-F238E27FC236}">
                    <a16:creationId xmlns:a16="http://schemas.microsoft.com/office/drawing/2014/main" id="{5D2D0B71-031B-08C0-7C73-FF48CB149DFC}"/>
                  </a:ext>
                </a:extLst>
              </p:cNvPr>
              <p:cNvSpPr>
                <a:spLocks noChangeAspect="1" noChangeShapeType="1"/>
              </p:cNvSpPr>
              <p:nvPr/>
            </p:nvSpPr>
            <p:spPr bwMode="auto">
              <a:xfrm>
                <a:off x="16635" y="4992"/>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66" name="Line 85">
                <a:extLst>
                  <a:ext uri="{FF2B5EF4-FFF2-40B4-BE49-F238E27FC236}">
                    <a16:creationId xmlns:a16="http://schemas.microsoft.com/office/drawing/2014/main" id="{7D5D0D19-185C-DAC5-212E-EA7D1A2975DC}"/>
                  </a:ext>
                </a:extLst>
              </p:cNvPr>
              <p:cNvSpPr>
                <a:spLocks noChangeAspect="1" noChangeShapeType="1"/>
              </p:cNvSpPr>
              <p:nvPr/>
            </p:nvSpPr>
            <p:spPr bwMode="auto">
              <a:xfrm>
                <a:off x="16596"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67" name="Line 86">
                <a:extLst>
                  <a:ext uri="{FF2B5EF4-FFF2-40B4-BE49-F238E27FC236}">
                    <a16:creationId xmlns:a16="http://schemas.microsoft.com/office/drawing/2014/main" id="{C6623D0C-AAEE-2F82-04C6-1F6FF8FB191B}"/>
                  </a:ext>
                </a:extLst>
              </p:cNvPr>
              <p:cNvSpPr>
                <a:spLocks noChangeAspect="1" noChangeShapeType="1"/>
              </p:cNvSpPr>
              <p:nvPr/>
            </p:nvSpPr>
            <p:spPr bwMode="auto">
              <a:xfrm>
                <a:off x="16558"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68" name="Line 87">
                <a:extLst>
                  <a:ext uri="{FF2B5EF4-FFF2-40B4-BE49-F238E27FC236}">
                    <a16:creationId xmlns:a16="http://schemas.microsoft.com/office/drawing/2014/main" id="{A87A989C-0F93-AD97-2938-D14D047405E2}"/>
                  </a:ext>
                </a:extLst>
              </p:cNvPr>
              <p:cNvSpPr>
                <a:spLocks noChangeAspect="1" noChangeShapeType="1"/>
              </p:cNvSpPr>
              <p:nvPr/>
            </p:nvSpPr>
            <p:spPr bwMode="auto">
              <a:xfrm>
                <a:off x="16519"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69" name="Line 88">
                <a:extLst>
                  <a:ext uri="{FF2B5EF4-FFF2-40B4-BE49-F238E27FC236}">
                    <a16:creationId xmlns:a16="http://schemas.microsoft.com/office/drawing/2014/main" id="{8F42DE07-CAA1-395F-BC28-978BC7F054EE}"/>
                  </a:ext>
                </a:extLst>
              </p:cNvPr>
              <p:cNvSpPr>
                <a:spLocks noChangeAspect="1" noChangeShapeType="1"/>
              </p:cNvSpPr>
              <p:nvPr/>
            </p:nvSpPr>
            <p:spPr bwMode="auto">
              <a:xfrm>
                <a:off x="16481"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70" name="Line 89">
                <a:extLst>
                  <a:ext uri="{FF2B5EF4-FFF2-40B4-BE49-F238E27FC236}">
                    <a16:creationId xmlns:a16="http://schemas.microsoft.com/office/drawing/2014/main" id="{D9E4858C-860D-14F3-36F7-8774B6943500}"/>
                  </a:ext>
                </a:extLst>
              </p:cNvPr>
              <p:cNvSpPr>
                <a:spLocks noChangeAspect="1" noChangeShapeType="1"/>
              </p:cNvSpPr>
              <p:nvPr/>
            </p:nvSpPr>
            <p:spPr bwMode="auto">
              <a:xfrm>
                <a:off x="16442"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71" name="Line 90">
                <a:extLst>
                  <a:ext uri="{FF2B5EF4-FFF2-40B4-BE49-F238E27FC236}">
                    <a16:creationId xmlns:a16="http://schemas.microsoft.com/office/drawing/2014/main" id="{F96C9AFD-73F6-AE3E-6B1C-8FD416FAFB23}"/>
                  </a:ext>
                </a:extLst>
              </p:cNvPr>
              <p:cNvSpPr>
                <a:spLocks noChangeAspect="1" noChangeShapeType="1"/>
              </p:cNvSpPr>
              <p:nvPr/>
            </p:nvSpPr>
            <p:spPr bwMode="auto">
              <a:xfrm>
                <a:off x="16404"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72" name="Line 91">
                <a:extLst>
                  <a:ext uri="{FF2B5EF4-FFF2-40B4-BE49-F238E27FC236}">
                    <a16:creationId xmlns:a16="http://schemas.microsoft.com/office/drawing/2014/main" id="{C889992B-2923-D85D-9CCD-F2D1F0B30E13}"/>
                  </a:ext>
                </a:extLst>
              </p:cNvPr>
              <p:cNvSpPr>
                <a:spLocks noChangeAspect="1" noChangeShapeType="1"/>
              </p:cNvSpPr>
              <p:nvPr/>
            </p:nvSpPr>
            <p:spPr bwMode="auto">
              <a:xfrm>
                <a:off x="16365"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73" name="Line 92">
                <a:extLst>
                  <a:ext uri="{FF2B5EF4-FFF2-40B4-BE49-F238E27FC236}">
                    <a16:creationId xmlns:a16="http://schemas.microsoft.com/office/drawing/2014/main" id="{D7B8BFDA-BD89-A1AC-9F06-F5CF51ED40C0}"/>
                  </a:ext>
                </a:extLst>
              </p:cNvPr>
              <p:cNvSpPr>
                <a:spLocks noChangeAspect="1" noChangeShapeType="1"/>
              </p:cNvSpPr>
              <p:nvPr/>
            </p:nvSpPr>
            <p:spPr bwMode="auto">
              <a:xfrm>
                <a:off x="16326"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74" name="Line 93">
                <a:extLst>
                  <a:ext uri="{FF2B5EF4-FFF2-40B4-BE49-F238E27FC236}">
                    <a16:creationId xmlns:a16="http://schemas.microsoft.com/office/drawing/2014/main" id="{19F8512C-72E6-DCEA-F734-9F45EDF21AFA}"/>
                  </a:ext>
                </a:extLst>
              </p:cNvPr>
              <p:cNvSpPr>
                <a:spLocks noChangeAspect="1" noChangeShapeType="1"/>
              </p:cNvSpPr>
              <p:nvPr/>
            </p:nvSpPr>
            <p:spPr bwMode="auto">
              <a:xfrm>
                <a:off x="16288"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75" name="Line 94">
                <a:extLst>
                  <a:ext uri="{FF2B5EF4-FFF2-40B4-BE49-F238E27FC236}">
                    <a16:creationId xmlns:a16="http://schemas.microsoft.com/office/drawing/2014/main" id="{DBB5FBB4-0E25-CCD0-9153-298724BB2A01}"/>
                  </a:ext>
                </a:extLst>
              </p:cNvPr>
              <p:cNvSpPr>
                <a:spLocks noChangeAspect="1" noChangeShapeType="1"/>
              </p:cNvSpPr>
              <p:nvPr/>
            </p:nvSpPr>
            <p:spPr bwMode="auto">
              <a:xfrm>
                <a:off x="16249"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11440" name="Group 95">
              <a:extLst>
                <a:ext uri="{FF2B5EF4-FFF2-40B4-BE49-F238E27FC236}">
                  <a16:creationId xmlns:a16="http://schemas.microsoft.com/office/drawing/2014/main" id="{A56AA056-7AB7-7100-DF37-6CD5361D27FA}"/>
                </a:ext>
              </a:extLst>
            </p:cNvPr>
            <p:cNvGrpSpPr>
              <a:grpSpLocks noChangeAspect="1"/>
            </p:cNvGrpSpPr>
            <p:nvPr/>
          </p:nvGrpSpPr>
          <p:grpSpPr bwMode="auto">
            <a:xfrm rot="-5400000">
              <a:off x="16515" y="5260"/>
              <a:ext cx="386" cy="42"/>
              <a:chOff x="16249" y="4991"/>
              <a:chExt cx="386" cy="42"/>
            </a:xfrm>
          </p:grpSpPr>
          <p:sp>
            <p:nvSpPr>
              <p:cNvPr id="11454" name="Line 96">
                <a:extLst>
                  <a:ext uri="{FF2B5EF4-FFF2-40B4-BE49-F238E27FC236}">
                    <a16:creationId xmlns:a16="http://schemas.microsoft.com/office/drawing/2014/main" id="{DFFA7C31-95D8-CD64-D3C9-5CE05C247BF7}"/>
                  </a:ext>
                </a:extLst>
              </p:cNvPr>
              <p:cNvSpPr>
                <a:spLocks noChangeAspect="1" noChangeShapeType="1"/>
              </p:cNvSpPr>
              <p:nvPr/>
            </p:nvSpPr>
            <p:spPr bwMode="auto">
              <a:xfrm>
                <a:off x="16635" y="4992"/>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55" name="Line 97">
                <a:extLst>
                  <a:ext uri="{FF2B5EF4-FFF2-40B4-BE49-F238E27FC236}">
                    <a16:creationId xmlns:a16="http://schemas.microsoft.com/office/drawing/2014/main" id="{E56F22CB-F169-87BE-1E81-5588C911D4D0}"/>
                  </a:ext>
                </a:extLst>
              </p:cNvPr>
              <p:cNvSpPr>
                <a:spLocks noChangeAspect="1" noChangeShapeType="1"/>
              </p:cNvSpPr>
              <p:nvPr/>
            </p:nvSpPr>
            <p:spPr bwMode="auto">
              <a:xfrm>
                <a:off x="16596"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56" name="Line 98">
                <a:extLst>
                  <a:ext uri="{FF2B5EF4-FFF2-40B4-BE49-F238E27FC236}">
                    <a16:creationId xmlns:a16="http://schemas.microsoft.com/office/drawing/2014/main" id="{169FB966-9926-E4C5-68EC-9A2FCD4F50E3}"/>
                  </a:ext>
                </a:extLst>
              </p:cNvPr>
              <p:cNvSpPr>
                <a:spLocks noChangeAspect="1" noChangeShapeType="1"/>
              </p:cNvSpPr>
              <p:nvPr/>
            </p:nvSpPr>
            <p:spPr bwMode="auto">
              <a:xfrm>
                <a:off x="16558"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57" name="Line 99">
                <a:extLst>
                  <a:ext uri="{FF2B5EF4-FFF2-40B4-BE49-F238E27FC236}">
                    <a16:creationId xmlns:a16="http://schemas.microsoft.com/office/drawing/2014/main" id="{9B178B9E-9DF2-0BF1-3630-101BADF9E0A5}"/>
                  </a:ext>
                </a:extLst>
              </p:cNvPr>
              <p:cNvSpPr>
                <a:spLocks noChangeAspect="1" noChangeShapeType="1"/>
              </p:cNvSpPr>
              <p:nvPr/>
            </p:nvSpPr>
            <p:spPr bwMode="auto">
              <a:xfrm>
                <a:off x="16519"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58" name="Line 100">
                <a:extLst>
                  <a:ext uri="{FF2B5EF4-FFF2-40B4-BE49-F238E27FC236}">
                    <a16:creationId xmlns:a16="http://schemas.microsoft.com/office/drawing/2014/main" id="{6B554C67-F183-833C-B910-9C8D36B95A06}"/>
                  </a:ext>
                </a:extLst>
              </p:cNvPr>
              <p:cNvSpPr>
                <a:spLocks noChangeAspect="1" noChangeShapeType="1"/>
              </p:cNvSpPr>
              <p:nvPr/>
            </p:nvSpPr>
            <p:spPr bwMode="auto">
              <a:xfrm>
                <a:off x="16481"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59" name="Line 101">
                <a:extLst>
                  <a:ext uri="{FF2B5EF4-FFF2-40B4-BE49-F238E27FC236}">
                    <a16:creationId xmlns:a16="http://schemas.microsoft.com/office/drawing/2014/main" id="{DCD4EDA3-D7EA-8C7D-E6A6-A0557DF6B399}"/>
                  </a:ext>
                </a:extLst>
              </p:cNvPr>
              <p:cNvSpPr>
                <a:spLocks noChangeAspect="1" noChangeShapeType="1"/>
              </p:cNvSpPr>
              <p:nvPr/>
            </p:nvSpPr>
            <p:spPr bwMode="auto">
              <a:xfrm>
                <a:off x="16442"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60" name="Line 102">
                <a:extLst>
                  <a:ext uri="{FF2B5EF4-FFF2-40B4-BE49-F238E27FC236}">
                    <a16:creationId xmlns:a16="http://schemas.microsoft.com/office/drawing/2014/main" id="{A2F4A22F-55B5-CA61-5D30-2BA601CAF160}"/>
                  </a:ext>
                </a:extLst>
              </p:cNvPr>
              <p:cNvSpPr>
                <a:spLocks noChangeAspect="1" noChangeShapeType="1"/>
              </p:cNvSpPr>
              <p:nvPr/>
            </p:nvSpPr>
            <p:spPr bwMode="auto">
              <a:xfrm>
                <a:off x="16404"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61" name="Line 103">
                <a:extLst>
                  <a:ext uri="{FF2B5EF4-FFF2-40B4-BE49-F238E27FC236}">
                    <a16:creationId xmlns:a16="http://schemas.microsoft.com/office/drawing/2014/main" id="{233B6D42-9155-5CB3-2A91-B0435DAA871C}"/>
                  </a:ext>
                </a:extLst>
              </p:cNvPr>
              <p:cNvSpPr>
                <a:spLocks noChangeAspect="1" noChangeShapeType="1"/>
              </p:cNvSpPr>
              <p:nvPr/>
            </p:nvSpPr>
            <p:spPr bwMode="auto">
              <a:xfrm>
                <a:off x="16365"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62" name="Line 104">
                <a:extLst>
                  <a:ext uri="{FF2B5EF4-FFF2-40B4-BE49-F238E27FC236}">
                    <a16:creationId xmlns:a16="http://schemas.microsoft.com/office/drawing/2014/main" id="{208EEB71-1874-B4E2-C102-BA215F48AF9E}"/>
                  </a:ext>
                </a:extLst>
              </p:cNvPr>
              <p:cNvSpPr>
                <a:spLocks noChangeAspect="1" noChangeShapeType="1"/>
              </p:cNvSpPr>
              <p:nvPr/>
            </p:nvSpPr>
            <p:spPr bwMode="auto">
              <a:xfrm>
                <a:off x="16326"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63" name="Line 105">
                <a:extLst>
                  <a:ext uri="{FF2B5EF4-FFF2-40B4-BE49-F238E27FC236}">
                    <a16:creationId xmlns:a16="http://schemas.microsoft.com/office/drawing/2014/main" id="{F9D7AA90-1052-BD07-22C9-C934EF2C423D}"/>
                  </a:ext>
                </a:extLst>
              </p:cNvPr>
              <p:cNvSpPr>
                <a:spLocks noChangeAspect="1" noChangeShapeType="1"/>
              </p:cNvSpPr>
              <p:nvPr/>
            </p:nvSpPr>
            <p:spPr bwMode="auto">
              <a:xfrm>
                <a:off x="16288"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64" name="Line 106">
                <a:extLst>
                  <a:ext uri="{FF2B5EF4-FFF2-40B4-BE49-F238E27FC236}">
                    <a16:creationId xmlns:a16="http://schemas.microsoft.com/office/drawing/2014/main" id="{CD0640FA-CEC9-0A65-E4A0-7EB1C3591CE1}"/>
                  </a:ext>
                </a:extLst>
              </p:cNvPr>
              <p:cNvSpPr>
                <a:spLocks noChangeAspect="1" noChangeShapeType="1"/>
              </p:cNvSpPr>
              <p:nvPr/>
            </p:nvSpPr>
            <p:spPr bwMode="auto">
              <a:xfrm>
                <a:off x="16249"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11441" name="Group 107">
              <a:extLst>
                <a:ext uri="{FF2B5EF4-FFF2-40B4-BE49-F238E27FC236}">
                  <a16:creationId xmlns:a16="http://schemas.microsoft.com/office/drawing/2014/main" id="{73C7FEBD-DAC7-58AD-9278-1506A1EEA0C7}"/>
                </a:ext>
              </a:extLst>
            </p:cNvPr>
            <p:cNvGrpSpPr>
              <a:grpSpLocks noChangeAspect="1"/>
            </p:cNvGrpSpPr>
            <p:nvPr/>
          </p:nvGrpSpPr>
          <p:grpSpPr bwMode="auto">
            <a:xfrm rot="-5400000">
              <a:off x="15977" y="5260"/>
              <a:ext cx="386" cy="42"/>
              <a:chOff x="16249" y="4991"/>
              <a:chExt cx="386" cy="42"/>
            </a:xfrm>
          </p:grpSpPr>
          <p:sp>
            <p:nvSpPr>
              <p:cNvPr id="11443" name="Line 108">
                <a:extLst>
                  <a:ext uri="{FF2B5EF4-FFF2-40B4-BE49-F238E27FC236}">
                    <a16:creationId xmlns:a16="http://schemas.microsoft.com/office/drawing/2014/main" id="{936E9255-0937-D8D9-9C9D-7EA1BFB43C8C}"/>
                  </a:ext>
                </a:extLst>
              </p:cNvPr>
              <p:cNvSpPr>
                <a:spLocks noChangeAspect="1" noChangeShapeType="1"/>
              </p:cNvSpPr>
              <p:nvPr/>
            </p:nvSpPr>
            <p:spPr bwMode="auto">
              <a:xfrm>
                <a:off x="16635" y="4992"/>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44" name="Line 109">
                <a:extLst>
                  <a:ext uri="{FF2B5EF4-FFF2-40B4-BE49-F238E27FC236}">
                    <a16:creationId xmlns:a16="http://schemas.microsoft.com/office/drawing/2014/main" id="{AA7C9A16-D2F3-281B-8F19-DADB0D9509D9}"/>
                  </a:ext>
                </a:extLst>
              </p:cNvPr>
              <p:cNvSpPr>
                <a:spLocks noChangeAspect="1" noChangeShapeType="1"/>
              </p:cNvSpPr>
              <p:nvPr/>
            </p:nvSpPr>
            <p:spPr bwMode="auto">
              <a:xfrm>
                <a:off x="16596"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45" name="Line 110">
                <a:extLst>
                  <a:ext uri="{FF2B5EF4-FFF2-40B4-BE49-F238E27FC236}">
                    <a16:creationId xmlns:a16="http://schemas.microsoft.com/office/drawing/2014/main" id="{8DA9762F-5C24-6D15-CEF3-5C0BF51A4BAC}"/>
                  </a:ext>
                </a:extLst>
              </p:cNvPr>
              <p:cNvSpPr>
                <a:spLocks noChangeAspect="1" noChangeShapeType="1"/>
              </p:cNvSpPr>
              <p:nvPr/>
            </p:nvSpPr>
            <p:spPr bwMode="auto">
              <a:xfrm>
                <a:off x="16558"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46" name="Line 111">
                <a:extLst>
                  <a:ext uri="{FF2B5EF4-FFF2-40B4-BE49-F238E27FC236}">
                    <a16:creationId xmlns:a16="http://schemas.microsoft.com/office/drawing/2014/main" id="{712D4B85-C539-47C2-821B-F81663B04621}"/>
                  </a:ext>
                </a:extLst>
              </p:cNvPr>
              <p:cNvSpPr>
                <a:spLocks noChangeAspect="1" noChangeShapeType="1"/>
              </p:cNvSpPr>
              <p:nvPr/>
            </p:nvSpPr>
            <p:spPr bwMode="auto">
              <a:xfrm>
                <a:off x="16519"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47" name="Line 112">
                <a:extLst>
                  <a:ext uri="{FF2B5EF4-FFF2-40B4-BE49-F238E27FC236}">
                    <a16:creationId xmlns:a16="http://schemas.microsoft.com/office/drawing/2014/main" id="{4A6D954E-1F43-4480-98E7-836A529F679E}"/>
                  </a:ext>
                </a:extLst>
              </p:cNvPr>
              <p:cNvSpPr>
                <a:spLocks noChangeAspect="1" noChangeShapeType="1"/>
              </p:cNvSpPr>
              <p:nvPr/>
            </p:nvSpPr>
            <p:spPr bwMode="auto">
              <a:xfrm>
                <a:off x="16481"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48" name="Line 113">
                <a:extLst>
                  <a:ext uri="{FF2B5EF4-FFF2-40B4-BE49-F238E27FC236}">
                    <a16:creationId xmlns:a16="http://schemas.microsoft.com/office/drawing/2014/main" id="{E453629F-E4A0-D78B-9D93-E8FAAEA894BB}"/>
                  </a:ext>
                </a:extLst>
              </p:cNvPr>
              <p:cNvSpPr>
                <a:spLocks noChangeAspect="1" noChangeShapeType="1"/>
              </p:cNvSpPr>
              <p:nvPr/>
            </p:nvSpPr>
            <p:spPr bwMode="auto">
              <a:xfrm>
                <a:off x="16442"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49" name="Line 114">
                <a:extLst>
                  <a:ext uri="{FF2B5EF4-FFF2-40B4-BE49-F238E27FC236}">
                    <a16:creationId xmlns:a16="http://schemas.microsoft.com/office/drawing/2014/main" id="{E752135E-BA49-38E1-9AF6-DF217B1B1F99}"/>
                  </a:ext>
                </a:extLst>
              </p:cNvPr>
              <p:cNvSpPr>
                <a:spLocks noChangeAspect="1" noChangeShapeType="1"/>
              </p:cNvSpPr>
              <p:nvPr/>
            </p:nvSpPr>
            <p:spPr bwMode="auto">
              <a:xfrm>
                <a:off x="16404"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50" name="Line 115">
                <a:extLst>
                  <a:ext uri="{FF2B5EF4-FFF2-40B4-BE49-F238E27FC236}">
                    <a16:creationId xmlns:a16="http://schemas.microsoft.com/office/drawing/2014/main" id="{2DB9C83A-D798-363A-6CD1-479F0E90F3B4}"/>
                  </a:ext>
                </a:extLst>
              </p:cNvPr>
              <p:cNvSpPr>
                <a:spLocks noChangeAspect="1" noChangeShapeType="1"/>
              </p:cNvSpPr>
              <p:nvPr/>
            </p:nvSpPr>
            <p:spPr bwMode="auto">
              <a:xfrm>
                <a:off x="16365"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51" name="Line 116">
                <a:extLst>
                  <a:ext uri="{FF2B5EF4-FFF2-40B4-BE49-F238E27FC236}">
                    <a16:creationId xmlns:a16="http://schemas.microsoft.com/office/drawing/2014/main" id="{72500EB3-B0EC-BB91-9555-A65202B22216}"/>
                  </a:ext>
                </a:extLst>
              </p:cNvPr>
              <p:cNvSpPr>
                <a:spLocks noChangeAspect="1" noChangeShapeType="1"/>
              </p:cNvSpPr>
              <p:nvPr/>
            </p:nvSpPr>
            <p:spPr bwMode="auto">
              <a:xfrm>
                <a:off x="16326"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52" name="Line 117">
                <a:extLst>
                  <a:ext uri="{FF2B5EF4-FFF2-40B4-BE49-F238E27FC236}">
                    <a16:creationId xmlns:a16="http://schemas.microsoft.com/office/drawing/2014/main" id="{2EAEB8CC-DDA2-2146-31D4-C385EA5097D6}"/>
                  </a:ext>
                </a:extLst>
              </p:cNvPr>
              <p:cNvSpPr>
                <a:spLocks noChangeAspect="1" noChangeShapeType="1"/>
              </p:cNvSpPr>
              <p:nvPr/>
            </p:nvSpPr>
            <p:spPr bwMode="auto">
              <a:xfrm>
                <a:off x="16288"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53" name="Line 118">
                <a:extLst>
                  <a:ext uri="{FF2B5EF4-FFF2-40B4-BE49-F238E27FC236}">
                    <a16:creationId xmlns:a16="http://schemas.microsoft.com/office/drawing/2014/main" id="{9915F805-7C8E-3049-A6DC-122B3E28E15C}"/>
                  </a:ext>
                </a:extLst>
              </p:cNvPr>
              <p:cNvSpPr>
                <a:spLocks noChangeAspect="1" noChangeShapeType="1"/>
              </p:cNvSpPr>
              <p:nvPr/>
            </p:nvSpPr>
            <p:spPr bwMode="auto">
              <a:xfrm>
                <a:off x="16249" y="4991"/>
                <a:ext cx="0" cy="41"/>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sp>
          <p:nvSpPr>
            <p:cNvPr id="11442" name="AutoShape 119">
              <a:extLst>
                <a:ext uri="{FF2B5EF4-FFF2-40B4-BE49-F238E27FC236}">
                  <a16:creationId xmlns:a16="http://schemas.microsoft.com/office/drawing/2014/main" id="{7706E57B-FF31-A2F9-119C-D627B3B14733}"/>
                </a:ext>
              </a:extLst>
            </p:cNvPr>
            <p:cNvSpPr>
              <a:spLocks noChangeAspect="1" noChangeArrowheads="1"/>
            </p:cNvSpPr>
            <p:nvPr/>
          </p:nvSpPr>
          <p:spPr bwMode="auto">
            <a:xfrm>
              <a:off x="16202" y="5209"/>
              <a:ext cx="476" cy="152"/>
            </a:xfrm>
            <a:prstGeom prst="roundRect">
              <a:avLst>
                <a:gd name="adj" fmla="val 16667"/>
              </a:avLst>
            </a:prstGeom>
            <a:solidFill>
              <a:srgbClr val="FF9A4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sp>
        <p:nvSpPr>
          <p:cNvPr id="11349" name="Freeform 120">
            <a:extLst>
              <a:ext uri="{FF2B5EF4-FFF2-40B4-BE49-F238E27FC236}">
                <a16:creationId xmlns:a16="http://schemas.microsoft.com/office/drawing/2014/main" id="{FA6CEBB4-6D84-0224-986D-2FAD7FEB7847}"/>
              </a:ext>
            </a:extLst>
          </p:cNvPr>
          <p:cNvSpPr>
            <a:spLocks noChangeAspect="1"/>
          </p:cNvSpPr>
          <p:nvPr/>
        </p:nvSpPr>
        <p:spPr bwMode="auto">
          <a:xfrm>
            <a:off x="1046163" y="2422525"/>
            <a:ext cx="20637" cy="11113"/>
          </a:xfrm>
          <a:custGeom>
            <a:avLst/>
            <a:gdLst>
              <a:gd name="T0" fmla="*/ 0 w 63"/>
              <a:gd name="T1" fmla="*/ 0 h 42"/>
              <a:gd name="T2" fmla="*/ 0 w 63"/>
              <a:gd name="T3" fmla="*/ 2147483646 h 42"/>
              <a:gd name="T4" fmla="*/ 2147483646 w 63"/>
              <a:gd name="T5" fmla="*/ 2147483646 h 42"/>
              <a:gd name="T6" fmla="*/ 2147483646 w 63"/>
              <a:gd name="T7" fmla="*/ 0 h 42"/>
              <a:gd name="T8" fmla="*/ 0 w 63"/>
              <a:gd name="T9" fmla="*/ 0 h 4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3" h="42">
                <a:moveTo>
                  <a:pt x="0" y="0"/>
                </a:moveTo>
                <a:lnTo>
                  <a:pt x="0" y="42"/>
                </a:lnTo>
                <a:lnTo>
                  <a:pt x="63" y="42"/>
                </a:lnTo>
                <a:lnTo>
                  <a:pt x="63" y="0"/>
                </a:lnTo>
                <a:lnTo>
                  <a:pt x="0" y="0"/>
                </a:lnTo>
                <a:close/>
              </a:path>
            </a:pathLst>
          </a:custGeom>
          <a:solidFill>
            <a:srgbClr val="A9A62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nvGrpSpPr>
          <p:cNvPr id="11350" name="Group 121">
            <a:extLst>
              <a:ext uri="{FF2B5EF4-FFF2-40B4-BE49-F238E27FC236}">
                <a16:creationId xmlns:a16="http://schemas.microsoft.com/office/drawing/2014/main" id="{DD5328D9-0D8A-FD95-4281-46B712578A0C}"/>
              </a:ext>
            </a:extLst>
          </p:cNvPr>
          <p:cNvGrpSpPr>
            <a:grpSpLocks noChangeAspect="1"/>
          </p:cNvGrpSpPr>
          <p:nvPr/>
        </p:nvGrpSpPr>
        <p:grpSpPr bwMode="auto">
          <a:xfrm>
            <a:off x="965200" y="2408238"/>
            <a:ext cx="65088" cy="44450"/>
            <a:chOff x="16138" y="4790"/>
            <a:chExt cx="206" cy="162"/>
          </a:xfrm>
        </p:grpSpPr>
        <p:sp>
          <p:nvSpPr>
            <p:cNvPr id="11427" name="Line 122">
              <a:extLst>
                <a:ext uri="{FF2B5EF4-FFF2-40B4-BE49-F238E27FC236}">
                  <a16:creationId xmlns:a16="http://schemas.microsoft.com/office/drawing/2014/main" id="{E45BEB19-900C-7DEE-DB46-93A0FF0B5072}"/>
                </a:ext>
              </a:extLst>
            </p:cNvPr>
            <p:cNvSpPr>
              <a:spLocks noChangeAspect="1" noChangeShapeType="1"/>
            </p:cNvSpPr>
            <p:nvPr/>
          </p:nvSpPr>
          <p:spPr bwMode="auto">
            <a:xfrm>
              <a:off x="16138" y="4932"/>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28" name="Line 123">
              <a:extLst>
                <a:ext uri="{FF2B5EF4-FFF2-40B4-BE49-F238E27FC236}">
                  <a16:creationId xmlns:a16="http://schemas.microsoft.com/office/drawing/2014/main" id="{3C298F69-A76D-B386-6FEC-88127159404C}"/>
                </a:ext>
              </a:extLst>
            </p:cNvPr>
            <p:cNvSpPr>
              <a:spLocks noChangeAspect="1" noChangeShapeType="1"/>
            </p:cNvSpPr>
            <p:nvPr/>
          </p:nvSpPr>
          <p:spPr bwMode="auto">
            <a:xfrm>
              <a:off x="16138" y="4894"/>
              <a:ext cx="3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29" name="Line 124">
              <a:extLst>
                <a:ext uri="{FF2B5EF4-FFF2-40B4-BE49-F238E27FC236}">
                  <a16:creationId xmlns:a16="http://schemas.microsoft.com/office/drawing/2014/main" id="{6EEF7BBE-7CD1-B0AA-1A26-708B656D492E}"/>
                </a:ext>
              </a:extLst>
            </p:cNvPr>
            <p:cNvSpPr>
              <a:spLocks noChangeAspect="1" noChangeShapeType="1"/>
            </p:cNvSpPr>
            <p:nvPr/>
          </p:nvSpPr>
          <p:spPr bwMode="auto">
            <a:xfrm>
              <a:off x="16138" y="4848"/>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30" name="Freeform 125">
              <a:extLst>
                <a:ext uri="{FF2B5EF4-FFF2-40B4-BE49-F238E27FC236}">
                  <a16:creationId xmlns:a16="http://schemas.microsoft.com/office/drawing/2014/main" id="{E113862C-A960-F8FC-EE29-C691E0164920}"/>
                </a:ext>
              </a:extLst>
            </p:cNvPr>
            <p:cNvSpPr>
              <a:spLocks noChangeAspect="1"/>
            </p:cNvSpPr>
            <p:nvPr/>
          </p:nvSpPr>
          <p:spPr bwMode="auto">
            <a:xfrm>
              <a:off x="16138" y="4814"/>
              <a:ext cx="49" cy="1"/>
            </a:xfrm>
            <a:custGeom>
              <a:avLst/>
              <a:gdLst>
                <a:gd name="T0" fmla="*/ 0 w 49"/>
                <a:gd name="T1" fmla="*/ 1 h 1"/>
                <a:gd name="T2" fmla="*/ 49 w 49"/>
                <a:gd name="T3" fmla="*/ 0 h 1"/>
                <a:gd name="T4" fmla="*/ 0 60000 65536"/>
                <a:gd name="T5" fmla="*/ 0 60000 65536"/>
              </a:gdLst>
              <a:ahLst/>
              <a:cxnLst>
                <a:cxn ang="T4">
                  <a:pos x="T0" y="T1"/>
                </a:cxn>
                <a:cxn ang="T5">
                  <a:pos x="T2" y="T3"/>
                </a:cxn>
              </a:cxnLst>
              <a:rect l="0" t="0" r="r" b="b"/>
              <a:pathLst>
                <a:path w="49" h="1">
                  <a:moveTo>
                    <a:pt x="0" y="1"/>
                  </a:moveTo>
                  <a:lnTo>
                    <a:pt x="49" y="0"/>
                  </a:lnTo>
                </a:path>
              </a:pathLst>
            </a:custGeom>
            <a:noFill/>
            <a:ln w="28575"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31" name="Line 126">
              <a:extLst>
                <a:ext uri="{FF2B5EF4-FFF2-40B4-BE49-F238E27FC236}">
                  <a16:creationId xmlns:a16="http://schemas.microsoft.com/office/drawing/2014/main" id="{6BAC84E7-BFA8-F6D8-03F0-9701660C3257}"/>
                </a:ext>
              </a:extLst>
            </p:cNvPr>
            <p:cNvSpPr>
              <a:spLocks noChangeAspect="1" noChangeShapeType="1"/>
            </p:cNvSpPr>
            <p:nvPr/>
          </p:nvSpPr>
          <p:spPr bwMode="auto">
            <a:xfrm>
              <a:off x="16295" y="4933"/>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32" name="Line 127">
              <a:extLst>
                <a:ext uri="{FF2B5EF4-FFF2-40B4-BE49-F238E27FC236}">
                  <a16:creationId xmlns:a16="http://schemas.microsoft.com/office/drawing/2014/main" id="{DD7A638B-76FB-C40B-4BA5-47A800DA4FDC}"/>
                </a:ext>
              </a:extLst>
            </p:cNvPr>
            <p:cNvSpPr>
              <a:spLocks noChangeAspect="1" noChangeShapeType="1"/>
            </p:cNvSpPr>
            <p:nvPr/>
          </p:nvSpPr>
          <p:spPr bwMode="auto">
            <a:xfrm>
              <a:off x="16295" y="4895"/>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33" name="Line 128">
              <a:extLst>
                <a:ext uri="{FF2B5EF4-FFF2-40B4-BE49-F238E27FC236}">
                  <a16:creationId xmlns:a16="http://schemas.microsoft.com/office/drawing/2014/main" id="{700F807A-4E54-FC69-6D83-598133F26085}"/>
                </a:ext>
              </a:extLst>
            </p:cNvPr>
            <p:cNvSpPr>
              <a:spLocks noChangeAspect="1" noChangeShapeType="1"/>
            </p:cNvSpPr>
            <p:nvPr/>
          </p:nvSpPr>
          <p:spPr bwMode="auto">
            <a:xfrm>
              <a:off x="16295" y="4849"/>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34" name="Freeform 129">
              <a:extLst>
                <a:ext uri="{FF2B5EF4-FFF2-40B4-BE49-F238E27FC236}">
                  <a16:creationId xmlns:a16="http://schemas.microsoft.com/office/drawing/2014/main" id="{0674321D-BFC5-5B47-B151-1DF8AF79307A}"/>
                </a:ext>
              </a:extLst>
            </p:cNvPr>
            <p:cNvSpPr>
              <a:spLocks noChangeAspect="1"/>
            </p:cNvSpPr>
            <p:nvPr/>
          </p:nvSpPr>
          <p:spPr bwMode="auto">
            <a:xfrm>
              <a:off x="16294" y="4814"/>
              <a:ext cx="50" cy="1"/>
            </a:xfrm>
            <a:custGeom>
              <a:avLst/>
              <a:gdLst>
                <a:gd name="T0" fmla="*/ 0 w 50"/>
                <a:gd name="T1" fmla="*/ 0 h 1"/>
                <a:gd name="T2" fmla="*/ 50 w 50"/>
                <a:gd name="T3" fmla="*/ 1 h 1"/>
                <a:gd name="T4" fmla="*/ 0 60000 65536"/>
                <a:gd name="T5" fmla="*/ 0 60000 65536"/>
              </a:gdLst>
              <a:ahLst/>
              <a:cxnLst>
                <a:cxn ang="T4">
                  <a:pos x="T0" y="T1"/>
                </a:cxn>
                <a:cxn ang="T5">
                  <a:pos x="T2" y="T3"/>
                </a:cxn>
              </a:cxnLst>
              <a:rect l="0" t="0" r="r" b="b"/>
              <a:pathLst>
                <a:path w="50" h="1">
                  <a:moveTo>
                    <a:pt x="0" y="0"/>
                  </a:moveTo>
                  <a:lnTo>
                    <a:pt x="50" y="1"/>
                  </a:lnTo>
                </a:path>
              </a:pathLst>
            </a:custGeom>
            <a:noFill/>
            <a:ln w="28575"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35" name="Freeform 130">
              <a:extLst>
                <a:ext uri="{FF2B5EF4-FFF2-40B4-BE49-F238E27FC236}">
                  <a16:creationId xmlns:a16="http://schemas.microsoft.com/office/drawing/2014/main" id="{9E3E5ACA-0331-E523-E8D7-7A1837610215}"/>
                </a:ext>
              </a:extLst>
            </p:cNvPr>
            <p:cNvSpPr>
              <a:spLocks noChangeAspect="1"/>
            </p:cNvSpPr>
            <p:nvPr/>
          </p:nvSpPr>
          <p:spPr bwMode="auto">
            <a:xfrm>
              <a:off x="16175" y="4790"/>
              <a:ext cx="51" cy="162"/>
            </a:xfrm>
            <a:custGeom>
              <a:avLst/>
              <a:gdLst>
                <a:gd name="T0" fmla="*/ 0 w 51"/>
                <a:gd name="T1" fmla="*/ 0 h 162"/>
                <a:gd name="T2" fmla="*/ 51 w 51"/>
                <a:gd name="T3" fmla="*/ 2 h 162"/>
                <a:gd name="T4" fmla="*/ 43 w 51"/>
                <a:gd name="T5" fmla="*/ 162 h 162"/>
                <a:gd name="T6" fmla="*/ 0 w 51"/>
                <a:gd name="T7" fmla="*/ 162 h 162"/>
                <a:gd name="T8" fmla="*/ 0 w 51"/>
                <a:gd name="T9" fmla="*/ 0 h 16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162">
                  <a:moveTo>
                    <a:pt x="0" y="0"/>
                  </a:moveTo>
                  <a:lnTo>
                    <a:pt x="51" y="2"/>
                  </a:lnTo>
                  <a:lnTo>
                    <a:pt x="43" y="162"/>
                  </a:lnTo>
                  <a:lnTo>
                    <a:pt x="0" y="162"/>
                  </a:lnTo>
                  <a:lnTo>
                    <a:pt x="0" y="0"/>
                  </a:lnTo>
                  <a:close/>
                </a:path>
              </a:pathLst>
            </a:custGeom>
            <a:solidFill>
              <a:srgbClr val="F3E0B5"/>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36" name="Freeform 131">
              <a:extLst>
                <a:ext uri="{FF2B5EF4-FFF2-40B4-BE49-F238E27FC236}">
                  <a16:creationId xmlns:a16="http://schemas.microsoft.com/office/drawing/2014/main" id="{39A27750-D2AD-F513-5446-E0297D3DFB61}"/>
                </a:ext>
              </a:extLst>
            </p:cNvPr>
            <p:cNvSpPr>
              <a:spLocks noChangeAspect="1"/>
            </p:cNvSpPr>
            <p:nvPr/>
          </p:nvSpPr>
          <p:spPr bwMode="auto">
            <a:xfrm>
              <a:off x="16200" y="4790"/>
              <a:ext cx="98" cy="162"/>
            </a:xfrm>
            <a:custGeom>
              <a:avLst/>
              <a:gdLst>
                <a:gd name="T0" fmla="*/ 0 w 98"/>
                <a:gd name="T1" fmla="*/ 2 h 162"/>
                <a:gd name="T2" fmla="*/ 0 w 98"/>
                <a:gd name="T3" fmla="*/ 161 h 162"/>
                <a:gd name="T4" fmla="*/ 98 w 98"/>
                <a:gd name="T5" fmla="*/ 162 h 162"/>
                <a:gd name="T6" fmla="*/ 98 w 98"/>
                <a:gd name="T7" fmla="*/ 0 h 162"/>
                <a:gd name="T8" fmla="*/ 0 w 98"/>
                <a:gd name="T9" fmla="*/ 2 h 16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8" h="162">
                  <a:moveTo>
                    <a:pt x="0" y="2"/>
                  </a:moveTo>
                  <a:lnTo>
                    <a:pt x="0" y="161"/>
                  </a:lnTo>
                  <a:lnTo>
                    <a:pt x="98" y="162"/>
                  </a:lnTo>
                  <a:lnTo>
                    <a:pt x="98" y="0"/>
                  </a:lnTo>
                  <a:lnTo>
                    <a:pt x="0" y="2"/>
                  </a:lnTo>
                  <a:close/>
                </a:path>
              </a:pathLst>
            </a:custGeom>
            <a:solidFill>
              <a:srgbClr val="FF99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11351" name="Group 132">
            <a:extLst>
              <a:ext uri="{FF2B5EF4-FFF2-40B4-BE49-F238E27FC236}">
                <a16:creationId xmlns:a16="http://schemas.microsoft.com/office/drawing/2014/main" id="{F1EA6FF5-F745-4D43-FE58-F5C42C3C1557}"/>
              </a:ext>
            </a:extLst>
          </p:cNvPr>
          <p:cNvGrpSpPr>
            <a:grpSpLocks noChangeAspect="1"/>
          </p:cNvGrpSpPr>
          <p:nvPr/>
        </p:nvGrpSpPr>
        <p:grpSpPr bwMode="auto">
          <a:xfrm>
            <a:off x="1092200" y="2408238"/>
            <a:ext cx="66675" cy="44450"/>
            <a:chOff x="16138" y="4790"/>
            <a:chExt cx="206" cy="162"/>
          </a:xfrm>
        </p:grpSpPr>
        <p:sp>
          <p:nvSpPr>
            <p:cNvPr id="11417" name="Line 133">
              <a:extLst>
                <a:ext uri="{FF2B5EF4-FFF2-40B4-BE49-F238E27FC236}">
                  <a16:creationId xmlns:a16="http://schemas.microsoft.com/office/drawing/2014/main" id="{4A99940B-9C39-1021-B930-8A98BA1207ED}"/>
                </a:ext>
              </a:extLst>
            </p:cNvPr>
            <p:cNvSpPr>
              <a:spLocks noChangeAspect="1" noChangeShapeType="1"/>
            </p:cNvSpPr>
            <p:nvPr/>
          </p:nvSpPr>
          <p:spPr bwMode="auto">
            <a:xfrm>
              <a:off x="16138" y="4932"/>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18" name="Line 134">
              <a:extLst>
                <a:ext uri="{FF2B5EF4-FFF2-40B4-BE49-F238E27FC236}">
                  <a16:creationId xmlns:a16="http://schemas.microsoft.com/office/drawing/2014/main" id="{BEFD5402-A97D-816C-2DEA-A1669007079F}"/>
                </a:ext>
              </a:extLst>
            </p:cNvPr>
            <p:cNvSpPr>
              <a:spLocks noChangeAspect="1" noChangeShapeType="1"/>
            </p:cNvSpPr>
            <p:nvPr/>
          </p:nvSpPr>
          <p:spPr bwMode="auto">
            <a:xfrm>
              <a:off x="16138" y="4894"/>
              <a:ext cx="3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19" name="Line 135">
              <a:extLst>
                <a:ext uri="{FF2B5EF4-FFF2-40B4-BE49-F238E27FC236}">
                  <a16:creationId xmlns:a16="http://schemas.microsoft.com/office/drawing/2014/main" id="{7521D4B6-6EF1-AB05-1478-162E0456DA82}"/>
                </a:ext>
              </a:extLst>
            </p:cNvPr>
            <p:cNvSpPr>
              <a:spLocks noChangeAspect="1" noChangeShapeType="1"/>
            </p:cNvSpPr>
            <p:nvPr/>
          </p:nvSpPr>
          <p:spPr bwMode="auto">
            <a:xfrm>
              <a:off x="16138" y="4848"/>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20" name="Freeform 136">
              <a:extLst>
                <a:ext uri="{FF2B5EF4-FFF2-40B4-BE49-F238E27FC236}">
                  <a16:creationId xmlns:a16="http://schemas.microsoft.com/office/drawing/2014/main" id="{312EF5F4-66C6-62E4-4C96-306A92C4E964}"/>
                </a:ext>
              </a:extLst>
            </p:cNvPr>
            <p:cNvSpPr>
              <a:spLocks noChangeAspect="1"/>
            </p:cNvSpPr>
            <p:nvPr/>
          </p:nvSpPr>
          <p:spPr bwMode="auto">
            <a:xfrm>
              <a:off x="16138" y="4814"/>
              <a:ext cx="49" cy="1"/>
            </a:xfrm>
            <a:custGeom>
              <a:avLst/>
              <a:gdLst>
                <a:gd name="T0" fmla="*/ 0 w 49"/>
                <a:gd name="T1" fmla="*/ 1 h 1"/>
                <a:gd name="T2" fmla="*/ 49 w 49"/>
                <a:gd name="T3" fmla="*/ 0 h 1"/>
                <a:gd name="T4" fmla="*/ 0 60000 65536"/>
                <a:gd name="T5" fmla="*/ 0 60000 65536"/>
              </a:gdLst>
              <a:ahLst/>
              <a:cxnLst>
                <a:cxn ang="T4">
                  <a:pos x="T0" y="T1"/>
                </a:cxn>
                <a:cxn ang="T5">
                  <a:pos x="T2" y="T3"/>
                </a:cxn>
              </a:cxnLst>
              <a:rect l="0" t="0" r="r" b="b"/>
              <a:pathLst>
                <a:path w="49" h="1">
                  <a:moveTo>
                    <a:pt x="0" y="1"/>
                  </a:moveTo>
                  <a:lnTo>
                    <a:pt x="49" y="0"/>
                  </a:lnTo>
                </a:path>
              </a:pathLst>
            </a:custGeom>
            <a:noFill/>
            <a:ln w="28575"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21" name="Line 137">
              <a:extLst>
                <a:ext uri="{FF2B5EF4-FFF2-40B4-BE49-F238E27FC236}">
                  <a16:creationId xmlns:a16="http://schemas.microsoft.com/office/drawing/2014/main" id="{CEE48BBA-EFAD-A6E0-5D0B-2004176FD785}"/>
                </a:ext>
              </a:extLst>
            </p:cNvPr>
            <p:cNvSpPr>
              <a:spLocks noChangeAspect="1" noChangeShapeType="1"/>
            </p:cNvSpPr>
            <p:nvPr/>
          </p:nvSpPr>
          <p:spPr bwMode="auto">
            <a:xfrm>
              <a:off x="16295" y="4933"/>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22" name="Line 138">
              <a:extLst>
                <a:ext uri="{FF2B5EF4-FFF2-40B4-BE49-F238E27FC236}">
                  <a16:creationId xmlns:a16="http://schemas.microsoft.com/office/drawing/2014/main" id="{187E3C8B-D8B8-4B04-FFFB-047928BF9EBF}"/>
                </a:ext>
              </a:extLst>
            </p:cNvPr>
            <p:cNvSpPr>
              <a:spLocks noChangeAspect="1" noChangeShapeType="1"/>
            </p:cNvSpPr>
            <p:nvPr/>
          </p:nvSpPr>
          <p:spPr bwMode="auto">
            <a:xfrm>
              <a:off x="16295" y="4895"/>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23" name="Line 139">
              <a:extLst>
                <a:ext uri="{FF2B5EF4-FFF2-40B4-BE49-F238E27FC236}">
                  <a16:creationId xmlns:a16="http://schemas.microsoft.com/office/drawing/2014/main" id="{95C24808-D206-FB23-CDA2-B8EE802F1B34}"/>
                </a:ext>
              </a:extLst>
            </p:cNvPr>
            <p:cNvSpPr>
              <a:spLocks noChangeAspect="1" noChangeShapeType="1"/>
            </p:cNvSpPr>
            <p:nvPr/>
          </p:nvSpPr>
          <p:spPr bwMode="auto">
            <a:xfrm>
              <a:off x="16295" y="4849"/>
              <a:ext cx="48" cy="0"/>
            </a:xfrm>
            <a:prstGeom prst="line">
              <a:avLst/>
            </a:prstGeom>
            <a:noFill/>
            <a:ln w="2857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24" name="Freeform 140">
              <a:extLst>
                <a:ext uri="{FF2B5EF4-FFF2-40B4-BE49-F238E27FC236}">
                  <a16:creationId xmlns:a16="http://schemas.microsoft.com/office/drawing/2014/main" id="{D0A1F42E-C905-7660-9DD0-896D943CE639}"/>
                </a:ext>
              </a:extLst>
            </p:cNvPr>
            <p:cNvSpPr>
              <a:spLocks noChangeAspect="1"/>
            </p:cNvSpPr>
            <p:nvPr/>
          </p:nvSpPr>
          <p:spPr bwMode="auto">
            <a:xfrm>
              <a:off x="16294" y="4814"/>
              <a:ext cx="50" cy="1"/>
            </a:xfrm>
            <a:custGeom>
              <a:avLst/>
              <a:gdLst>
                <a:gd name="T0" fmla="*/ 0 w 50"/>
                <a:gd name="T1" fmla="*/ 0 h 1"/>
                <a:gd name="T2" fmla="*/ 50 w 50"/>
                <a:gd name="T3" fmla="*/ 1 h 1"/>
                <a:gd name="T4" fmla="*/ 0 60000 65536"/>
                <a:gd name="T5" fmla="*/ 0 60000 65536"/>
              </a:gdLst>
              <a:ahLst/>
              <a:cxnLst>
                <a:cxn ang="T4">
                  <a:pos x="T0" y="T1"/>
                </a:cxn>
                <a:cxn ang="T5">
                  <a:pos x="T2" y="T3"/>
                </a:cxn>
              </a:cxnLst>
              <a:rect l="0" t="0" r="r" b="b"/>
              <a:pathLst>
                <a:path w="50" h="1">
                  <a:moveTo>
                    <a:pt x="0" y="0"/>
                  </a:moveTo>
                  <a:lnTo>
                    <a:pt x="50" y="1"/>
                  </a:lnTo>
                </a:path>
              </a:pathLst>
            </a:custGeom>
            <a:noFill/>
            <a:ln w="28575"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25" name="Freeform 141">
              <a:extLst>
                <a:ext uri="{FF2B5EF4-FFF2-40B4-BE49-F238E27FC236}">
                  <a16:creationId xmlns:a16="http://schemas.microsoft.com/office/drawing/2014/main" id="{20092A63-8C6A-639E-2EFB-8BCFB6BF67FB}"/>
                </a:ext>
              </a:extLst>
            </p:cNvPr>
            <p:cNvSpPr>
              <a:spLocks noChangeAspect="1"/>
            </p:cNvSpPr>
            <p:nvPr/>
          </p:nvSpPr>
          <p:spPr bwMode="auto">
            <a:xfrm>
              <a:off x="16175" y="4790"/>
              <a:ext cx="51" cy="162"/>
            </a:xfrm>
            <a:custGeom>
              <a:avLst/>
              <a:gdLst>
                <a:gd name="T0" fmla="*/ 0 w 51"/>
                <a:gd name="T1" fmla="*/ 0 h 162"/>
                <a:gd name="T2" fmla="*/ 51 w 51"/>
                <a:gd name="T3" fmla="*/ 2 h 162"/>
                <a:gd name="T4" fmla="*/ 43 w 51"/>
                <a:gd name="T5" fmla="*/ 162 h 162"/>
                <a:gd name="T6" fmla="*/ 0 w 51"/>
                <a:gd name="T7" fmla="*/ 162 h 162"/>
                <a:gd name="T8" fmla="*/ 0 w 51"/>
                <a:gd name="T9" fmla="*/ 0 h 16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162">
                  <a:moveTo>
                    <a:pt x="0" y="0"/>
                  </a:moveTo>
                  <a:lnTo>
                    <a:pt x="51" y="2"/>
                  </a:lnTo>
                  <a:lnTo>
                    <a:pt x="43" y="162"/>
                  </a:lnTo>
                  <a:lnTo>
                    <a:pt x="0" y="162"/>
                  </a:lnTo>
                  <a:lnTo>
                    <a:pt x="0" y="0"/>
                  </a:lnTo>
                  <a:close/>
                </a:path>
              </a:pathLst>
            </a:custGeom>
            <a:solidFill>
              <a:srgbClr val="F3E0B5"/>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26" name="Freeform 142">
              <a:extLst>
                <a:ext uri="{FF2B5EF4-FFF2-40B4-BE49-F238E27FC236}">
                  <a16:creationId xmlns:a16="http://schemas.microsoft.com/office/drawing/2014/main" id="{2E400801-80E4-1775-34BC-A57675CC33E4}"/>
                </a:ext>
              </a:extLst>
            </p:cNvPr>
            <p:cNvSpPr>
              <a:spLocks noChangeAspect="1"/>
            </p:cNvSpPr>
            <p:nvPr/>
          </p:nvSpPr>
          <p:spPr bwMode="auto">
            <a:xfrm>
              <a:off x="16200" y="4790"/>
              <a:ext cx="98" cy="162"/>
            </a:xfrm>
            <a:custGeom>
              <a:avLst/>
              <a:gdLst>
                <a:gd name="T0" fmla="*/ 0 w 98"/>
                <a:gd name="T1" fmla="*/ 2 h 162"/>
                <a:gd name="T2" fmla="*/ 0 w 98"/>
                <a:gd name="T3" fmla="*/ 161 h 162"/>
                <a:gd name="T4" fmla="*/ 98 w 98"/>
                <a:gd name="T5" fmla="*/ 162 h 162"/>
                <a:gd name="T6" fmla="*/ 98 w 98"/>
                <a:gd name="T7" fmla="*/ 0 h 162"/>
                <a:gd name="T8" fmla="*/ 0 w 98"/>
                <a:gd name="T9" fmla="*/ 2 h 16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8" h="162">
                  <a:moveTo>
                    <a:pt x="0" y="2"/>
                  </a:moveTo>
                  <a:lnTo>
                    <a:pt x="0" y="161"/>
                  </a:lnTo>
                  <a:lnTo>
                    <a:pt x="98" y="162"/>
                  </a:lnTo>
                  <a:lnTo>
                    <a:pt x="98" y="0"/>
                  </a:lnTo>
                  <a:lnTo>
                    <a:pt x="0" y="2"/>
                  </a:lnTo>
                  <a:close/>
                </a:path>
              </a:pathLst>
            </a:custGeom>
            <a:solidFill>
              <a:srgbClr val="FF996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sp>
        <p:nvSpPr>
          <p:cNvPr id="11352" name="Freeform 143">
            <a:extLst>
              <a:ext uri="{FF2B5EF4-FFF2-40B4-BE49-F238E27FC236}">
                <a16:creationId xmlns:a16="http://schemas.microsoft.com/office/drawing/2014/main" id="{293E3A3C-B084-FA11-9237-70E9B5A2897A}"/>
              </a:ext>
            </a:extLst>
          </p:cNvPr>
          <p:cNvSpPr>
            <a:spLocks noChangeAspect="1"/>
          </p:cNvSpPr>
          <p:nvPr/>
        </p:nvSpPr>
        <p:spPr bwMode="auto">
          <a:xfrm>
            <a:off x="1162050" y="2384425"/>
            <a:ext cx="28575" cy="14288"/>
          </a:xfrm>
          <a:custGeom>
            <a:avLst/>
            <a:gdLst>
              <a:gd name="T0" fmla="*/ 0 w 82"/>
              <a:gd name="T1" fmla="*/ 0 h 48"/>
              <a:gd name="T2" fmla="*/ 0 w 82"/>
              <a:gd name="T3" fmla="*/ 2147483646 h 48"/>
              <a:gd name="T4" fmla="*/ 2147483646 w 82"/>
              <a:gd name="T5" fmla="*/ 2147483646 h 48"/>
              <a:gd name="T6" fmla="*/ 2147483646 w 82"/>
              <a:gd name="T7" fmla="*/ 0 h 48"/>
              <a:gd name="T8" fmla="*/ 0 w 82"/>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2" h="48">
                <a:moveTo>
                  <a:pt x="0" y="0"/>
                </a:moveTo>
                <a:lnTo>
                  <a:pt x="0" y="48"/>
                </a:lnTo>
                <a:lnTo>
                  <a:pt x="82" y="48"/>
                </a:lnTo>
                <a:lnTo>
                  <a:pt x="82" y="0"/>
                </a:lnTo>
                <a:lnTo>
                  <a:pt x="0" y="0"/>
                </a:ln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53" name="Rectangle 144">
            <a:extLst>
              <a:ext uri="{FF2B5EF4-FFF2-40B4-BE49-F238E27FC236}">
                <a16:creationId xmlns:a16="http://schemas.microsoft.com/office/drawing/2014/main" id="{046CA4F6-731A-C3AD-D3B8-C829E93EA0E6}"/>
              </a:ext>
            </a:extLst>
          </p:cNvPr>
          <p:cNvSpPr>
            <a:spLocks noChangeAspect="1" noChangeArrowheads="1"/>
          </p:cNvSpPr>
          <p:nvPr/>
        </p:nvSpPr>
        <p:spPr bwMode="auto">
          <a:xfrm>
            <a:off x="1177925" y="2411413"/>
            <a:ext cx="17463" cy="254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nvGrpSpPr>
          <p:cNvPr id="11354" name="Group 145">
            <a:extLst>
              <a:ext uri="{FF2B5EF4-FFF2-40B4-BE49-F238E27FC236}">
                <a16:creationId xmlns:a16="http://schemas.microsoft.com/office/drawing/2014/main" id="{018C93D4-AA48-D099-FEFC-6CED788C9170}"/>
              </a:ext>
            </a:extLst>
          </p:cNvPr>
          <p:cNvGrpSpPr>
            <a:grpSpLocks noChangeAspect="1"/>
          </p:cNvGrpSpPr>
          <p:nvPr/>
        </p:nvGrpSpPr>
        <p:grpSpPr bwMode="auto">
          <a:xfrm>
            <a:off x="1178047" y="2446338"/>
            <a:ext cx="20636" cy="23812"/>
            <a:chOff x="16802" y="4930"/>
            <a:chExt cx="63" cy="86"/>
          </a:xfrm>
        </p:grpSpPr>
        <p:sp>
          <p:nvSpPr>
            <p:cNvPr id="11415" name="Freeform 146">
              <a:extLst>
                <a:ext uri="{FF2B5EF4-FFF2-40B4-BE49-F238E27FC236}">
                  <a16:creationId xmlns:a16="http://schemas.microsoft.com/office/drawing/2014/main" id="{389DEF7B-1E39-4DBD-2AAE-F22A364E2699}"/>
                </a:ext>
              </a:extLst>
            </p:cNvPr>
            <p:cNvSpPr>
              <a:spLocks noChangeAspect="1"/>
            </p:cNvSpPr>
            <p:nvPr/>
          </p:nvSpPr>
          <p:spPr bwMode="auto">
            <a:xfrm>
              <a:off x="16802" y="4973"/>
              <a:ext cx="63" cy="43"/>
            </a:xfrm>
            <a:custGeom>
              <a:avLst/>
              <a:gdLst>
                <a:gd name="T0" fmla="*/ 0 w 96"/>
                <a:gd name="T1" fmla="*/ 0 h 48"/>
                <a:gd name="T2" fmla="*/ 0 w 96"/>
                <a:gd name="T3" fmla="*/ 25 h 48"/>
                <a:gd name="T4" fmla="*/ 8 w 96"/>
                <a:gd name="T5" fmla="*/ 25 h 48"/>
                <a:gd name="T6" fmla="*/ 8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F4F6A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16" name="Freeform 147">
              <a:extLst>
                <a:ext uri="{FF2B5EF4-FFF2-40B4-BE49-F238E27FC236}">
                  <a16:creationId xmlns:a16="http://schemas.microsoft.com/office/drawing/2014/main" id="{C67BC46B-1565-0618-1BF1-9CF4088E8962}"/>
                </a:ext>
              </a:extLst>
            </p:cNvPr>
            <p:cNvSpPr>
              <a:spLocks noChangeAspect="1"/>
            </p:cNvSpPr>
            <p:nvPr/>
          </p:nvSpPr>
          <p:spPr bwMode="auto">
            <a:xfrm>
              <a:off x="16811" y="4930"/>
              <a:ext cx="50" cy="25"/>
            </a:xfrm>
            <a:custGeom>
              <a:avLst/>
              <a:gdLst>
                <a:gd name="T0" fmla="*/ 0 w 96"/>
                <a:gd name="T1" fmla="*/ 0 h 48"/>
                <a:gd name="T2" fmla="*/ 0 w 96"/>
                <a:gd name="T3" fmla="*/ 1 h 48"/>
                <a:gd name="T4" fmla="*/ 2 w 96"/>
                <a:gd name="T5" fmla="*/ 1 h 48"/>
                <a:gd name="T6" fmla="*/ 2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F4F6A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sp>
        <p:nvSpPr>
          <p:cNvPr id="11355" name="Freeform 148">
            <a:extLst>
              <a:ext uri="{FF2B5EF4-FFF2-40B4-BE49-F238E27FC236}">
                <a16:creationId xmlns:a16="http://schemas.microsoft.com/office/drawing/2014/main" id="{7B9BBDA1-9E38-0550-10E7-81B29AB98CE2}"/>
              </a:ext>
            </a:extLst>
          </p:cNvPr>
          <p:cNvSpPr>
            <a:spLocks noChangeAspect="1"/>
          </p:cNvSpPr>
          <p:nvPr/>
        </p:nvSpPr>
        <p:spPr bwMode="auto">
          <a:xfrm>
            <a:off x="1174750" y="2538413"/>
            <a:ext cx="20638" cy="12700"/>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27F4E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56" name="Freeform 149">
            <a:extLst>
              <a:ext uri="{FF2B5EF4-FFF2-40B4-BE49-F238E27FC236}">
                <a16:creationId xmlns:a16="http://schemas.microsoft.com/office/drawing/2014/main" id="{35FD9960-D0D8-71B8-C30B-17DC33A6DC0D}"/>
              </a:ext>
            </a:extLst>
          </p:cNvPr>
          <p:cNvSpPr>
            <a:spLocks noChangeAspect="1"/>
          </p:cNvSpPr>
          <p:nvPr/>
        </p:nvSpPr>
        <p:spPr bwMode="auto">
          <a:xfrm>
            <a:off x="1177925" y="2527300"/>
            <a:ext cx="17463" cy="7938"/>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57" name="Freeform 150">
            <a:extLst>
              <a:ext uri="{FF2B5EF4-FFF2-40B4-BE49-F238E27FC236}">
                <a16:creationId xmlns:a16="http://schemas.microsoft.com/office/drawing/2014/main" id="{C31BF45C-47AE-FEF0-1438-49422B753ABA}"/>
              </a:ext>
            </a:extLst>
          </p:cNvPr>
          <p:cNvSpPr>
            <a:spLocks noChangeAspect="1"/>
          </p:cNvSpPr>
          <p:nvPr/>
        </p:nvSpPr>
        <p:spPr bwMode="auto">
          <a:xfrm flipV="1">
            <a:off x="1177925" y="2489200"/>
            <a:ext cx="20638" cy="11113"/>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58" name="Freeform 151">
            <a:extLst>
              <a:ext uri="{FF2B5EF4-FFF2-40B4-BE49-F238E27FC236}">
                <a16:creationId xmlns:a16="http://schemas.microsoft.com/office/drawing/2014/main" id="{650798B3-88DE-C448-974E-8264719FB37B}"/>
              </a:ext>
            </a:extLst>
          </p:cNvPr>
          <p:cNvSpPr>
            <a:spLocks noChangeAspect="1"/>
          </p:cNvSpPr>
          <p:nvPr/>
        </p:nvSpPr>
        <p:spPr bwMode="auto">
          <a:xfrm flipV="1">
            <a:off x="1181100" y="2508250"/>
            <a:ext cx="15875" cy="6350"/>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809EB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59" name="Freeform 152">
            <a:extLst>
              <a:ext uri="{FF2B5EF4-FFF2-40B4-BE49-F238E27FC236}">
                <a16:creationId xmlns:a16="http://schemas.microsoft.com/office/drawing/2014/main" id="{82EC3352-0137-B32B-2518-7E7B670D7458}"/>
              </a:ext>
            </a:extLst>
          </p:cNvPr>
          <p:cNvSpPr>
            <a:spLocks noChangeAspect="1"/>
          </p:cNvSpPr>
          <p:nvPr/>
        </p:nvSpPr>
        <p:spPr bwMode="auto">
          <a:xfrm>
            <a:off x="1214438" y="2540000"/>
            <a:ext cx="31750" cy="12700"/>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60" name="Freeform 153">
            <a:extLst>
              <a:ext uri="{FF2B5EF4-FFF2-40B4-BE49-F238E27FC236}">
                <a16:creationId xmlns:a16="http://schemas.microsoft.com/office/drawing/2014/main" id="{80833AD9-9DE1-D391-D33D-4E68E301B2BC}"/>
              </a:ext>
            </a:extLst>
          </p:cNvPr>
          <p:cNvSpPr>
            <a:spLocks noChangeAspect="1"/>
          </p:cNvSpPr>
          <p:nvPr/>
        </p:nvSpPr>
        <p:spPr bwMode="auto">
          <a:xfrm>
            <a:off x="1169988" y="2560638"/>
            <a:ext cx="9525" cy="15875"/>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A9A62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61" name="Freeform 154">
            <a:extLst>
              <a:ext uri="{FF2B5EF4-FFF2-40B4-BE49-F238E27FC236}">
                <a16:creationId xmlns:a16="http://schemas.microsoft.com/office/drawing/2014/main" id="{1CD95072-596A-52C3-5062-FB12FDD63360}"/>
              </a:ext>
            </a:extLst>
          </p:cNvPr>
          <p:cNvSpPr>
            <a:spLocks noChangeAspect="1"/>
          </p:cNvSpPr>
          <p:nvPr/>
        </p:nvSpPr>
        <p:spPr bwMode="auto">
          <a:xfrm>
            <a:off x="1185863" y="2560638"/>
            <a:ext cx="9525" cy="15875"/>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A9A62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62" name="Freeform 155">
            <a:extLst>
              <a:ext uri="{FF2B5EF4-FFF2-40B4-BE49-F238E27FC236}">
                <a16:creationId xmlns:a16="http://schemas.microsoft.com/office/drawing/2014/main" id="{27770AF8-4975-0231-192C-C70B8029ACA2}"/>
              </a:ext>
            </a:extLst>
          </p:cNvPr>
          <p:cNvSpPr>
            <a:spLocks noChangeAspect="1"/>
          </p:cNvSpPr>
          <p:nvPr/>
        </p:nvSpPr>
        <p:spPr bwMode="auto">
          <a:xfrm>
            <a:off x="1177925" y="2617788"/>
            <a:ext cx="20638" cy="12700"/>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27F4E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63" name="Freeform 156">
            <a:extLst>
              <a:ext uri="{FF2B5EF4-FFF2-40B4-BE49-F238E27FC236}">
                <a16:creationId xmlns:a16="http://schemas.microsoft.com/office/drawing/2014/main" id="{6F04B629-245E-96BA-AF2F-4AD89BE2948F}"/>
              </a:ext>
            </a:extLst>
          </p:cNvPr>
          <p:cNvSpPr>
            <a:spLocks noChangeAspect="1"/>
          </p:cNvSpPr>
          <p:nvPr/>
        </p:nvSpPr>
        <p:spPr bwMode="auto">
          <a:xfrm rot="-5400000">
            <a:off x="1187451" y="2590800"/>
            <a:ext cx="17462" cy="14287"/>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nvGrpSpPr>
          <p:cNvPr id="11364" name="Group 157">
            <a:extLst>
              <a:ext uri="{FF2B5EF4-FFF2-40B4-BE49-F238E27FC236}">
                <a16:creationId xmlns:a16="http://schemas.microsoft.com/office/drawing/2014/main" id="{B43DD8D4-9A30-5798-8968-DE6D534128C6}"/>
              </a:ext>
            </a:extLst>
          </p:cNvPr>
          <p:cNvGrpSpPr>
            <a:grpSpLocks noChangeAspect="1"/>
          </p:cNvGrpSpPr>
          <p:nvPr/>
        </p:nvGrpSpPr>
        <p:grpSpPr bwMode="auto">
          <a:xfrm>
            <a:off x="863600" y="2617788"/>
            <a:ext cx="30163" cy="19050"/>
            <a:chOff x="16003" y="4800"/>
            <a:chExt cx="94" cy="73"/>
          </a:xfrm>
        </p:grpSpPr>
        <p:sp>
          <p:nvSpPr>
            <p:cNvPr id="11411" name="Freeform 158">
              <a:extLst>
                <a:ext uri="{FF2B5EF4-FFF2-40B4-BE49-F238E27FC236}">
                  <a16:creationId xmlns:a16="http://schemas.microsoft.com/office/drawing/2014/main" id="{A4B8EB97-8A22-7936-3E3C-51C71FF2B6F7}"/>
                </a:ext>
              </a:extLst>
            </p:cNvPr>
            <p:cNvSpPr>
              <a:spLocks noChangeAspect="1"/>
            </p:cNvSpPr>
            <p:nvPr/>
          </p:nvSpPr>
          <p:spPr bwMode="auto">
            <a:xfrm>
              <a:off x="16021" y="484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12" name="Freeform 159">
              <a:extLst>
                <a:ext uri="{FF2B5EF4-FFF2-40B4-BE49-F238E27FC236}">
                  <a16:creationId xmlns:a16="http://schemas.microsoft.com/office/drawing/2014/main" id="{54951FC7-FBBA-5273-A77A-CF836B2681DC}"/>
                </a:ext>
              </a:extLst>
            </p:cNvPr>
            <p:cNvSpPr>
              <a:spLocks noChangeAspect="1"/>
            </p:cNvSpPr>
            <p:nvPr/>
          </p:nvSpPr>
          <p:spPr bwMode="auto">
            <a:xfrm>
              <a:off x="16080" y="4844"/>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13" name="Freeform 160">
              <a:extLst>
                <a:ext uri="{FF2B5EF4-FFF2-40B4-BE49-F238E27FC236}">
                  <a16:creationId xmlns:a16="http://schemas.microsoft.com/office/drawing/2014/main" id="{FFC2C6D9-827B-2CD0-77A4-16F89D747FEA}"/>
                </a:ext>
              </a:extLst>
            </p:cNvPr>
            <p:cNvSpPr>
              <a:spLocks noChangeAspect="1"/>
            </p:cNvSpPr>
            <p:nvPr/>
          </p:nvSpPr>
          <p:spPr bwMode="auto">
            <a:xfrm>
              <a:off x="16050" y="4800"/>
              <a:ext cx="1" cy="29"/>
            </a:xfrm>
            <a:custGeom>
              <a:avLst/>
              <a:gdLst>
                <a:gd name="T0" fmla="*/ 0 w 1"/>
                <a:gd name="T1" fmla="*/ 29 h 29"/>
                <a:gd name="T2" fmla="*/ 0 w 1"/>
                <a:gd name="T3" fmla="*/ 0 h 29"/>
                <a:gd name="T4" fmla="*/ 0 60000 65536"/>
                <a:gd name="T5" fmla="*/ 0 60000 65536"/>
              </a:gdLst>
              <a:ahLst/>
              <a:cxnLst>
                <a:cxn ang="T4">
                  <a:pos x="T0" y="T1"/>
                </a:cxn>
                <a:cxn ang="T5">
                  <a:pos x="T2" y="T3"/>
                </a:cxn>
              </a:cxnLst>
              <a:rect l="0" t="0" r="r" b="b"/>
              <a:pathLst>
                <a:path w="1" h="29">
                  <a:moveTo>
                    <a:pt x="0" y="29"/>
                  </a:moveTo>
                  <a:lnTo>
                    <a:pt x="0" y="0"/>
                  </a:lnTo>
                </a:path>
              </a:pathLst>
            </a:custGeom>
            <a:noFill/>
            <a:ln w="19050" cmpd="sng">
              <a:solidFill>
                <a:schemeClr val="bg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14" name="Freeform 161">
              <a:extLst>
                <a:ext uri="{FF2B5EF4-FFF2-40B4-BE49-F238E27FC236}">
                  <a16:creationId xmlns:a16="http://schemas.microsoft.com/office/drawing/2014/main" id="{8F636B50-22EB-86B7-B504-E09803C6A1DC}"/>
                </a:ext>
              </a:extLst>
            </p:cNvPr>
            <p:cNvSpPr>
              <a:spLocks noChangeAspect="1"/>
            </p:cNvSpPr>
            <p:nvPr/>
          </p:nvSpPr>
          <p:spPr bwMode="auto">
            <a:xfrm>
              <a:off x="16003" y="4814"/>
              <a:ext cx="94" cy="40"/>
            </a:xfrm>
            <a:custGeom>
              <a:avLst/>
              <a:gdLst>
                <a:gd name="T0" fmla="*/ 0 w 94"/>
                <a:gd name="T1" fmla="*/ 0 h 40"/>
                <a:gd name="T2" fmla="*/ 0 w 94"/>
                <a:gd name="T3" fmla="*/ 40 h 40"/>
                <a:gd name="T4" fmla="*/ 94 w 94"/>
                <a:gd name="T5" fmla="*/ 40 h 40"/>
                <a:gd name="T6" fmla="*/ 94 w 94"/>
                <a:gd name="T7" fmla="*/ 0 h 40"/>
                <a:gd name="T8" fmla="*/ 0 w 94"/>
                <a:gd name="T9" fmla="*/ 0 h 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40">
                  <a:moveTo>
                    <a:pt x="0" y="0"/>
                  </a:moveTo>
                  <a:lnTo>
                    <a:pt x="0" y="40"/>
                  </a:lnTo>
                  <a:lnTo>
                    <a:pt x="94" y="40"/>
                  </a:lnTo>
                  <a:lnTo>
                    <a:pt x="94" y="0"/>
                  </a:lnTo>
                  <a:lnTo>
                    <a:pt x="0" y="0"/>
                  </a:lnTo>
                  <a:close/>
                </a:path>
              </a:pathLst>
            </a:custGeom>
            <a:solidFill>
              <a:srgbClr val="FF66CC"/>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sp>
        <p:nvSpPr>
          <p:cNvPr id="11365" name="Freeform 162">
            <a:extLst>
              <a:ext uri="{FF2B5EF4-FFF2-40B4-BE49-F238E27FC236}">
                <a16:creationId xmlns:a16="http://schemas.microsoft.com/office/drawing/2014/main" id="{8795F4EA-9413-A10B-E343-8CD1D78215B9}"/>
              </a:ext>
            </a:extLst>
          </p:cNvPr>
          <p:cNvSpPr>
            <a:spLocks noChangeAspect="1"/>
          </p:cNvSpPr>
          <p:nvPr/>
        </p:nvSpPr>
        <p:spPr bwMode="auto">
          <a:xfrm>
            <a:off x="906463" y="2620963"/>
            <a:ext cx="30162" cy="12700"/>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66" name="Freeform 163">
            <a:extLst>
              <a:ext uri="{FF2B5EF4-FFF2-40B4-BE49-F238E27FC236}">
                <a16:creationId xmlns:a16="http://schemas.microsoft.com/office/drawing/2014/main" id="{F9833C8B-414A-094C-9B6C-937DB8D64B08}"/>
              </a:ext>
            </a:extLst>
          </p:cNvPr>
          <p:cNvSpPr>
            <a:spLocks noChangeAspect="1"/>
          </p:cNvSpPr>
          <p:nvPr/>
        </p:nvSpPr>
        <p:spPr bwMode="auto">
          <a:xfrm>
            <a:off x="966788" y="2630488"/>
            <a:ext cx="31750" cy="20637"/>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809EB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67" name="Freeform 164">
            <a:extLst>
              <a:ext uri="{FF2B5EF4-FFF2-40B4-BE49-F238E27FC236}">
                <a16:creationId xmlns:a16="http://schemas.microsoft.com/office/drawing/2014/main" id="{EF1CC983-C598-4335-FE8C-1A10D7F34736}"/>
              </a:ext>
            </a:extLst>
          </p:cNvPr>
          <p:cNvSpPr>
            <a:spLocks noChangeAspect="1"/>
          </p:cNvSpPr>
          <p:nvPr/>
        </p:nvSpPr>
        <p:spPr bwMode="auto">
          <a:xfrm>
            <a:off x="876300" y="2573338"/>
            <a:ext cx="74613" cy="38100"/>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68" name="Freeform 165">
            <a:extLst>
              <a:ext uri="{FF2B5EF4-FFF2-40B4-BE49-F238E27FC236}">
                <a16:creationId xmlns:a16="http://schemas.microsoft.com/office/drawing/2014/main" id="{AA906C93-92E5-F029-9452-C6C92FB64801}"/>
              </a:ext>
            </a:extLst>
          </p:cNvPr>
          <p:cNvSpPr>
            <a:spLocks noChangeAspect="1"/>
          </p:cNvSpPr>
          <p:nvPr/>
        </p:nvSpPr>
        <p:spPr bwMode="auto">
          <a:xfrm>
            <a:off x="906463" y="2552700"/>
            <a:ext cx="31750" cy="14288"/>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69" name="Freeform 166">
            <a:extLst>
              <a:ext uri="{FF2B5EF4-FFF2-40B4-BE49-F238E27FC236}">
                <a16:creationId xmlns:a16="http://schemas.microsoft.com/office/drawing/2014/main" id="{D9C9971F-584B-CE9B-041E-AB099B5FFDB8}"/>
              </a:ext>
            </a:extLst>
          </p:cNvPr>
          <p:cNvSpPr>
            <a:spLocks noChangeAspect="1"/>
          </p:cNvSpPr>
          <p:nvPr/>
        </p:nvSpPr>
        <p:spPr bwMode="auto">
          <a:xfrm>
            <a:off x="914400" y="2503488"/>
            <a:ext cx="20638" cy="11112"/>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27F4E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70" name="Freeform 167">
            <a:extLst>
              <a:ext uri="{FF2B5EF4-FFF2-40B4-BE49-F238E27FC236}">
                <a16:creationId xmlns:a16="http://schemas.microsoft.com/office/drawing/2014/main" id="{7523C7C1-9670-041F-D104-4C5354FBB6EB}"/>
              </a:ext>
            </a:extLst>
          </p:cNvPr>
          <p:cNvSpPr>
            <a:spLocks noChangeAspect="1"/>
          </p:cNvSpPr>
          <p:nvPr/>
        </p:nvSpPr>
        <p:spPr bwMode="auto">
          <a:xfrm flipV="1">
            <a:off x="922338" y="2473325"/>
            <a:ext cx="20637" cy="11113"/>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rgbClr val="F4F6A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71" name="Freeform 168">
            <a:extLst>
              <a:ext uri="{FF2B5EF4-FFF2-40B4-BE49-F238E27FC236}">
                <a16:creationId xmlns:a16="http://schemas.microsoft.com/office/drawing/2014/main" id="{2768DCBA-8638-F9DB-CCD8-87A2A3303DA3}"/>
              </a:ext>
            </a:extLst>
          </p:cNvPr>
          <p:cNvSpPr>
            <a:spLocks noChangeAspect="1"/>
          </p:cNvSpPr>
          <p:nvPr/>
        </p:nvSpPr>
        <p:spPr bwMode="auto">
          <a:xfrm flipV="1">
            <a:off x="925513" y="2460625"/>
            <a:ext cx="15875" cy="7938"/>
          </a:xfrm>
          <a:custGeom>
            <a:avLst/>
            <a:gdLst>
              <a:gd name="T0" fmla="*/ 0 w 96"/>
              <a:gd name="T1" fmla="*/ 0 h 48"/>
              <a:gd name="T2" fmla="*/ 0 w 96"/>
              <a:gd name="T3" fmla="*/ 2147483646 h 48"/>
              <a:gd name="T4" fmla="*/ 2147483646 w 96"/>
              <a:gd name="T5" fmla="*/ 2147483646 h 48"/>
              <a:gd name="T6" fmla="*/ 2147483646 w 96"/>
              <a:gd name="T7" fmla="*/ 0 h 48"/>
              <a:gd name="T8" fmla="*/ 0 w 96"/>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48">
                <a:moveTo>
                  <a:pt x="0" y="0"/>
                </a:moveTo>
                <a:lnTo>
                  <a:pt x="0" y="48"/>
                </a:lnTo>
                <a:lnTo>
                  <a:pt x="96" y="48"/>
                </a:lnTo>
                <a:lnTo>
                  <a:pt x="96" y="0"/>
                </a:lnTo>
                <a:lnTo>
                  <a:pt x="0" y="0"/>
                </a:lnTo>
                <a:close/>
              </a:path>
            </a:pathLst>
          </a:cu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72" name="Freeform 169">
            <a:extLst>
              <a:ext uri="{FF2B5EF4-FFF2-40B4-BE49-F238E27FC236}">
                <a16:creationId xmlns:a16="http://schemas.microsoft.com/office/drawing/2014/main" id="{F24E1AED-636E-D0CF-372A-849774C2CAE9}"/>
              </a:ext>
            </a:extLst>
          </p:cNvPr>
          <p:cNvSpPr>
            <a:spLocks noChangeAspect="1"/>
          </p:cNvSpPr>
          <p:nvPr/>
        </p:nvSpPr>
        <p:spPr bwMode="auto">
          <a:xfrm>
            <a:off x="1187450" y="2373313"/>
            <a:ext cx="79375" cy="349250"/>
          </a:xfrm>
          <a:custGeom>
            <a:avLst/>
            <a:gdLst>
              <a:gd name="T0" fmla="*/ 0 w 263"/>
              <a:gd name="T1" fmla="*/ 0 h 1352"/>
              <a:gd name="T2" fmla="*/ 2147483646 w 263"/>
              <a:gd name="T3" fmla="*/ 2147483646 h 1352"/>
              <a:gd name="T4" fmla="*/ 2147483646 w 263"/>
              <a:gd name="T5" fmla="*/ 2147483646 h 1352"/>
              <a:gd name="T6" fmla="*/ 2147483646 w 263"/>
              <a:gd name="T7" fmla="*/ 2147483646 h 1352"/>
              <a:gd name="T8" fmla="*/ 2147483646 w 263"/>
              <a:gd name="T9" fmla="*/ 2147483646 h 1352"/>
              <a:gd name="T10" fmla="*/ 2147483646 w 263"/>
              <a:gd name="T11" fmla="*/ 2147483646 h 1352"/>
              <a:gd name="T12" fmla="*/ 2147483646 w 263"/>
              <a:gd name="T13" fmla="*/ 2147483646 h 13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3" h="1352">
                <a:moveTo>
                  <a:pt x="0" y="0"/>
                </a:moveTo>
                <a:lnTo>
                  <a:pt x="41" y="1"/>
                </a:lnTo>
                <a:lnTo>
                  <a:pt x="65" y="7"/>
                </a:lnTo>
                <a:lnTo>
                  <a:pt x="88" y="27"/>
                </a:lnTo>
                <a:lnTo>
                  <a:pt x="205" y="440"/>
                </a:lnTo>
                <a:lnTo>
                  <a:pt x="263" y="709"/>
                </a:lnTo>
                <a:lnTo>
                  <a:pt x="262" y="1352"/>
                </a:lnTo>
              </a:path>
            </a:pathLst>
          </a:custGeom>
          <a:noFill/>
          <a:ln w="57150"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73" name="Freeform 170">
            <a:extLst>
              <a:ext uri="{FF2B5EF4-FFF2-40B4-BE49-F238E27FC236}">
                <a16:creationId xmlns:a16="http://schemas.microsoft.com/office/drawing/2014/main" id="{76DCC176-945C-7235-A7FA-867F1E8AB5FC}"/>
              </a:ext>
            </a:extLst>
          </p:cNvPr>
          <p:cNvSpPr>
            <a:spLocks noChangeAspect="1"/>
          </p:cNvSpPr>
          <p:nvPr/>
        </p:nvSpPr>
        <p:spPr bwMode="auto">
          <a:xfrm>
            <a:off x="852488" y="2373313"/>
            <a:ext cx="80962" cy="349250"/>
          </a:xfrm>
          <a:custGeom>
            <a:avLst/>
            <a:gdLst>
              <a:gd name="T0" fmla="*/ 2147483646 w 270"/>
              <a:gd name="T1" fmla="*/ 0 h 1354"/>
              <a:gd name="T2" fmla="*/ 2147483646 w 270"/>
              <a:gd name="T3" fmla="*/ 2147483646 h 1354"/>
              <a:gd name="T4" fmla="*/ 2147483646 w 270"/>
              <a:gd name="T5" fmla="*/ 2147483646 h 1354"/>
              <a:gd name="T6" fmla="*/ 2147483646 w 270"/>
              <a:gd name="T7" fmla="*/ 2147483646 h 1354"/>
              <a:gd name="T8" fmla="*/ 2147483646 w 270"/>
              <a:gd name="T9" fmla="*/ 2147483646 h 1354"/>
              <a:gd name="T10" fmla="*/ 0 w 270"/>
              <a:gd name="T11" fmla="*/ 2147483646 h 1354"/>
              <a:gd name="T12" fmla="*/ 0 w 270"/>
              <a:gd name="T13" fmla="*/ 2147483646 h 135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0" h="1354">
                <a:moveTo>
                  <a:pt x="270" y="0"/>
                </a:moveTo>
                <a:lnTo>
                  <a:pt x="235" y="2"/>
                </a:lnTo>
                <a:lnTo>
                  <a:pt x="208" y="7"/>
                </a:lnTo>
                <a:lnTo>
                  <a:pt x="186" y="29"/>
                </a:lnTo>
                <a:lnTo>
                  <a:pt x="70" y="437"/>
                </a:lnTo>
                <a:lnTo>
                  <a:pt x="0" y="713"/>
                </a:lnTo>
                <a:lnTo>
                  <a:pt x="0" y="1354"/>
                </a:lnTo>
              </a:path>
            </a:pathLst>
          </a:custGeom>
          <a:noFill/>
          <a:ln w="57150" cap="flat" cmpd="sng">
            <a:solidFill>
              <a:schemeClr val="accent2"/>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345" name="Freeform 171">
            <a:extLst>
              <a:ext uri="{FF2B5EF4-FFF2-40B4-BE49-F238E27FC236}">
                <a16:creationId xmlns:a16="http://schemas.microsoft.com/office/drawing/2014/main" id="{4C587701-79DD-2E93-71F8-2F7B66A1F1AE}"/>
              </a:ext>
            </a:extLst>
          </p:cNvPr>
          <p:cNvSpPr>
            <a:spLocks noChangeAspect="1"/>
          </p:cNvSpPr>
          <p:nvPr/>
        </p:nvSpPr>
        <p:spPr bwMode="auto">
          <a:xfrm>
            <a:off x="842963" y="2660650"/>
            <a:ext cx="431800" cy="168275"/>
          </a:xfrm>
          <a:custGeom>
            <a:avLst/>
            <a:gdLst>
              <a:gd name="T0" fmla="*/ 331 w 1417"/>
              <a:gd name="T1" fmla="*/ 28 h 654"/>
              <a:gd name="T2" fmla="*/ 56 w 1417"/>
              <a:gd name="T3" fmla="*/ 28 h 654"/>
              <a:gd name="T4" fmla="*/ 56 w 1417"/>
              <a:gd name="T5" fmla="*/ 242 h 654"/>
              <a:gd name="T6" fmla="*/ 0 w 1417"/>
              <a:gd name="T7" fmla="*/ 242 h 654"/>
              <a:gd name="T8" fmla="*/ 0 w 1417"/>
              <a:gd name="T9" fmla="*/ 279 h 654"/>
              <a:gd name="T10" fmla="*/ 39 w 1417"/>
              <a:gd name="T11" fmla="*/ 279 h 654"/>
              <a:gd name="T12" fmla="*/ 39 w 1417"/>
              <a:gd name="T13" fmla="*/ 326 h 654"/>
              <a:gd name="T14" fmla="*/ 1 w 1417"/>
              <a:gd name="T15" fmla="*/ 327 h 654"/>
              <a:gd name="T16" fmla="*/ 1 w 1417"/>
              <a:gd name="T17" fmla="*/ 374 h 654"/>
              <a:gd name="T18" fmla="*/ 79 w 1417"/>
              <a:gd name="T19" fmla="*/ 374 h 654"/>
              <a:gd name="T20" fmla="*/ 79 w 1417"/>
              <a:gd name="T21" fmla="*/ 464 h 654"/>
              <a:gd name="T22" fmla="*/ 136 w 1417"/>
              <a:gd name="T23" fmla="*/ 464 h 654"/>
              <a:gd name="T24" fmla="*/ 136 w 1417"/>
              <a:gd name="T25" fmla="*/ 654 h 654"/>
              <a:gd name="T26" fmla="*/ 1286 w 1417"/>
              <a:gd name="T27" fmla="*/ 650 h 654"/>
              <a:gd name="T28" fmla="*/ 1287 w 1417"/>
              <a:gd name="T29" fmla="*/ 464 h 654"/>
              <a:gd name="T30" fmla="*/ 1340 w 1417"/>
              <a:gd name="T31" fmla="*/ 466 h 654"/>
              <a:gd name="T32" fmla="*/ 1340 w 1417"/>
              <a:gd name="T33" fmla="*/ 373 h 654"/>
              <a:gd name="T34" fmla="*/ 1416 w 1417"/>
              <a:gd name="T35" fmla="*/ 373 h 654"/>
              <a:gd name="T36" fmla="*/ 1416 w 1417"/>
              <a:gd name="T37" fmla="*/ 324 h 654"/>
              <a:gd name="T38" fmla="*/ 1380 w 1417"/>
              <a:gd name="T39" fmla="*/ 324 h 654"/>
              <a:gd name="T40" fmla="*/ 1380 w 1417"/>
              <a:gd name="T41" fmla="*/ 279 h 654"/>
              <a:gd name="T42" fmla="*/ 1417 w 1417"/>
              <a:gd name="T43" fmla="*/ 279 h 654"/>
              <a:gd name="T44" fmla="*/ 1417 w 1417"/>
              <a:gd name="T45" fmla="*/ 244 h 654"/>
              <a:gd name="T46" fmla="*/ 1362 w 1417"/>
              <a:gd name="T47" fmla="*/ 244 h 654"/>
              <a:gd name="T48" fmla="*/ 1361 w 1417"/>
              <a:gd name="T49" fmla="*/ 31 h 654"/>
              <a:gd name="T50" fmla="*/ 1087 w 1417"/>
              <a:gd name="T51" fmla="*/ 31 h 654"/>
              <a:gd name="T52" fmla="*/ 1088 w 1417"/>
              <a:gd name="T53" fmla="*/ 0 h 654"/>
              <a:gd name="T54" fmla="*/ 332 w 1417"/>
              <a:gd name="T55" fmla="*/ 1 h 654"/>
              <a:gd name="T56" fmla="*/ 331 w 1417"/>
              <a:gd name="T57" fmla="*/ 28 h 6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17" h="654">
                <a:moveTo>
                  <a:pt x="331" y="28"/>
                </a:moveTo>
                <a:lnTo>
                  <a:pt x="56" y="28"/>
                </a:lnTo>
                <a:lnTo>
                  <a:pt x="56" y="242"/>
                </a:lnTo>
                <a:lnTo>
                  <a:pt x="0" y="242"/>
                </a:lnTo>
                <a:lnTo>
                  <a:pt x="0" y="279"/>
                </a:lnTo>
                <a:lnTo>
                  <a:pt x="39" y="279"/>
                </a:lnTo>
                <a:lnTo>
                  <a:pt x="39" y="326"/>
                </a:lnTo>
                <a:lnTo>
                  <a:pt x="1" y="327"/>
                </a:lnTo>
                <a:lnTo>
                  <a:pt x="1" y="374"/>
                </a:lnTo>
                <a:lnTo>
                  <a:pt x="79" y="374"/>
                </a:lnTo>
                <a:lnTo>
                  <a:pt x="79" y="464"/>
                </a:lnTo>
                <a:lnTo>
                  <a:pt x="136" y="464"/>
                </a:lnTo>
                <a:lnTo>
                  <a:pt x="136" y="654"/>
                </a:lnTo>
                <a:lnTo>
                  <a:pt x="1286" y="650"/>
                </a:lnTo>
                <a:lnTo>
                  <a:pt x="1287" y="464"/>
                </a:lnTo>
                <a:lnTo>
                  <a:pt x="1340" y="466"/>
                </a:lnTo>
                <a:lnTo>
                  <a:pt x="1340" y="373"/>
                </a:lnTo>
                <a:lnTo>
                  <a:pt x="1416" y="373"/>
                </a:lnTo>
                <a:lnTo>
                  <a:pt x="1416" y="324"/>
                </a:lnTo>
                <a:lnTo>
                  <a:pt x="1380" y="324"/>
                </a:lnTo>
                <a:lnTo>
                  <a:pt x="1380" y="279"/>
                </a:lnTo>
                <a:lnTo>
                  <a:pt x="1417" y="279"/>
                </a:lnTo>
                <a:lnTo>
                  <a:pt x="1417" y="244"/>
                </a:lnTo>
                <a:lnTo>
                  <a:pt x="1362" y="244"/>
                </a:lnTo>
                <a:lnTo>
                  <a:pt x="1361" y="31"/>
                </a:lnTo>
                <a:lnTo>
                  <a:pt x="1087" y="31"/>
                </a:lnTo>
                <a:lnTo>
                  <a:pt x="1088" y="0"/>
                </a:lnTo>
                <a:lnTo>
                  <a:pt x="332" y="1"/>
                </a:lnTo>
                <a:lnTo>
                  <a:pt x="331" y="28"/>
                </a:lnTo>
                <a:close/>
              </a:path>
            </a:pathLst>
          </a:custGeom>
          <a:gradFill rotWithShape="0">
            <a:gsLst>
              <a:gs pos="0">
                <a:schemeClr val="bg1"/>
              </a:gs>
              <a:gs pos="100000">
                <a:schemeClr val="bg1">
                  <a:gamma/>
                  <a:shade val="76078"/>
                  <a:invGamma/>
                </a:schemeClr>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75" name="Freeform 172">
            <a:extLst>
              <a:ext uri="{FF2B5EF4-FFF2-40B4-BE49-F238E27FC236}">
                <a16:creationId xmlns:a16="http://schemas.microsoft.com/office/drawing/2014/main" id="{4E56DE53-9A80-D93D-51E8-C9D7A4795A4D}"/>
              </a:ext>
            </a:extLst>
          </p:cNvPr>
          <p:cNvSpPr>
            <a:spLocks noChangeAspect="1"/>
          </p:cNvSpPr>
          <p:nvPr/>
        </p:nvSpPr>
        <p:spPr bwMode="auto">
          <a:xfrm>
            <a:off x="855663" y="2744788"/>
            <a:ext cx="406400" cy="0"/>
          </a:xfrm>
          <a:custGeom>
            <a:avLst/>
            <a:gdLst>
              <a:gd name="T0" fmla="*/ 0 w 1336"/>
              <a:gd name="T1" fmla="*/ 0 h 1"/>
              <a:gd name="T2" fmla="*/ 2147483646 w 1336"/>
              <a:gd name="T3" fmla="*/ 0 h 1"/>
              <a:gd name="T4" fmla="*/ 0 60000 65536"/>
              <a:gd name="T5" fmla="*/ 0 60000 65536"/>
            </a:gdLst>
            <a:ahLst/>
            <a:cxnLst>
              <a:cxn ang="T4">
                <a:pos x="T0" y="T1"/>
              </a:cxn>
              <a:cxn ang="T5">
                <a:pos x="T2" y="T3"/>
              </a:cxn>
            </a:cxnLst>
            <a:rect l="0" t="0" r="r" b="b"/>
            <a:pathLst>
              <a:path w="1336" h="1">
                <a:moveTo>
                  <a:pt x="0" y="0"/>
                </a:moveTo>
                <a:lnTo>
                  <a:pt x="1336" y="0"/>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76" name="Freeform 173">
            <a:extLst>
              <a:ext uri="{FF2B5EF4-FFF2-40B4-BE49-F238E27FC236}">
                <a16:creationId xmlns:a16="http://schemas.microsoft.com/office/drawing/2014/main" id="{8A09B1B2-906C-67FA-1858-5749688C0A93}"/>
              </a:ext>
            </a:extLst>
          </p:cNvPr>
          <p:cNvSpPr>
            <a:spLocks noChangeAspect="1"/>
          </p:cNvSpPr>
          <p:nvPr/>
        </p:nvSpPr>
        <p:spPr bwMode="auto">
          <a:xfrm>
            <a:off x="866775" y="2757488"/>
            <a:ext cx="384175" cy="0"/>
          </a:xfrm>
          <a:custGeom>
            <a:avLst/>
            <a:gdLst>
              <a:gd name="T0" fmla="*/ 0 w 1261"/>
              <a:gd name="T1" fmla="*/ 0 h 1"/>
              <a:gd name="T2" fmla="*/ 2147483646 w 1261"/>
              <a:gd name="T3" fmla="*/ 0 h 1"/>
              <a:gd name="T4" fmla="*/ 0 60000 65536"/>
              <a:gd name="T5" fmla="*/ 0 60000 65536"/>
            </a:gdLst>
            <a:ahLst/>
            <a:cxnLst>
              <a:cxn ang="T4">
                <a:pos x="T0" y="T1"/>
              </a:cxn>
              <a:cxn ang="T5">
                <a:pos x="T2" y="T3"/>
              </a:cxn>
            </a:cxnLst>
            <a:rect l="0" t="0" r="r" b="b"/>
            <a:pathLst>
              <a:path w="1261" h="1">
                <a:moveTo>
                  <a:pt x="0" y="0"/>
                </a:moveTo>
                <a:lnTo>
                  <a:pt x="1261" y="0"/>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77" name="Freeform 174">
            <a:extLst>
              <a:ext uri="{FF2B5EF4-FFF2-40B4-BE49-F238E27FC236}">
                <a16:creationId xmlns:a16="http://schemas.microsoft.com/office/drawing/2014/main" id="{D20FEA31-80EA-1CBA-2CC7-D996349F3BAC}"/>
              </a:ext>
            </a:extLst>
          </p:cNvPr>
          <p:cNvSpPr>
            <a:spLocks noChangeAspect="1"/>
          </p:cNvSpPr>
          <p:nvPr/>
        </p:nvSpPr>
        <p:spPr bwMode="auto">
          <a:xfrm>
            <a:off x="887413" y="2781300"/>
            <a:ext cx="346075" cy="0"/>
          </a:xfrm>
          <a:custGeom>
            <a:avLst/>
            <a:gdLst>
              <a:gd name="T0" fmla="*/ 0 w 1075"/>
              <a:gd name="T1" fmla="*/ 0 h 1"/>
              <a:gd name="T2" fmla="*/ 2147483646 w 1075"/>
              <a:gd name="T3" fmla="*/ 0 h 1"/>
              <a:gd name="T4" fmla="*/ 0 60000 65536"/>
              <a:gd name="T5" fmla="*/ 0 60000 65536"/>
            </a:gdLst>
            <a:ahLst/>
            <a:cxnLst>
              <a:cxn ang="T4">
                <a:pos x="T0" y="T1"/>
              </a:cxn>
              <a:cxn ang="T5">
                <a:pos x="T2" y="T3"/>
              </a:cxn>
            </a:cxnLst>
            <a:rect l="0" t="0" r="r" b="b"/>
            <a:pathLst>
              <a:path w="1075" h="1">
                <a:moveTo>
                  <a:pt x="0" y="0"/>
                </a:moveTo>
                <a:lnTo>
                  <a:pt x="1075" y="0"/>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78" name="Freeform 175">
            <a:extLst>
              <a:ext uri="{FF2B5EF4-FFF2-40B4-BE49-F238E27FC236}">
                <a16:creationId xmlns:a16="http://schemas.microsoft.com/office/drawing/2014/main" id="{C9873E7E-54E2-A1AF-DBBA-CD292830FBE4}"/>
              </a:ext>
            </a:extLst>
          </p:cNvPr>
          <p:cNvSpPr>
            <a:spLocks noChangeAspect="1"/>
          </p:cNvSpPr>
          <p:nvPr/>
        </p:nvSpPr>
        <p:spPr bwMode="auto">
          <a:xfrm>
            <a:off x="946150" y="2667000"/>
            <a:ext cx="227013" cy="0"/>
          </a:xfrm>
          <a:custGeom>
            <a:avLst/>
            <a:gdLst>
              <a:gd name="T0" fmla="*/ 0 w 706"/>
              <a:gd name="T1" fmla="*/ 0 h 2"/>
              <a:gd name="T2" fmla="*/ 2147483646 w 706"/>
              <a:gd name="T3" fmla="*/ 10 h 2"/>
              <a:gd name="T4" fmla="*/ 0 60000 65536"/>
              <a:gd name="T5" fmla="*/ 0 60000 65536"/>
            </a:gdLst>
            <a:ahLst/>
            <a:cxnLst>
              <a:cxn ang="T4">
                <a:pos x="T0" y="T1"/>
              </a:cxn>
              <a:cxn ang="T5">
                <a:pos x="T2" y="T3"/>
              </a:cxn>
            </a:cxnLst>
            <a:rect l="0" t="0" r="r" b="b"/>
            <a:pathLst>
              <a:path w="706" h="2">
                <a:moveTo>
                  <a:pt x="0" y="0"/>
                </a:moveTo>
                <a:lnTo>
                  <a:pt x="706" y="2"/>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79" name="Freeform 176">
            <a:extLst>
              <a:ext uri="{FF2B5EF4-FFF2-40B4-BE49-F238E27FC236}">
                <a16:creationId xmlns:a16="http://schemas.microsoft.com/office/drawing/2014/main" id="{60B9EE01-1B1A-6401-859B-2557A20F34B5}"/>
              </a:ext>
            </a:extLst>
          </p:cNvPr>
          <p:cNvSpPr>
            <a:spLocks noChangeAspect="1"/>
          </p:cNvSpPr>
          <p:nvPr/>
        </p:nvSpPr>
        <p:spPr bwMode="auto">
          <a:xfrm>
            <a:off x="871538" y="2643188"/>
            <a:ext cx="71437" cy="23812"/>
          </a:xfrm>
          <a:custGeom>
            <a:avLst/>
            <a:gdLst>
              <a:gd name="T0" fmla="*/ 0 w 223"/>
              <a:gd name="T1" fmla="*/ 0 h 86"/>
              <a:gd name="T2" fmla="*/ 0 w 223"/>
              <a:gd name="T3" fmla="*/ 2147483646 h 86"/>
              <a:gd name="T4" fmla="*/ 2147483646 w 223"/>
              <a:gd name="T5" fmla="*/ 2147483646 h 86"/>
              <a:gd name="T6" fmla="*/ 2147483646 w 223"/>
              <a:gd name="T7" fmla="*/ 0 h 86"/>
              <a:gd name="T8" fmla="*/ 0 w 223"/>
              <a:gd name="T9" fmla="*/ 0 h 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3" h="86">
                <a:moveTo>
                  <a:pt x="0" y="0"/>
                </a:moveTo>
                <a:lnTo>
                  <a:pt x="0" y="86"/>
                </a:lnTo>
                <a:lnTo>
                  <a:pt x="223" y="86"/>
                </a:lnTo>
                <a:lnTo>
                  <a:pt x="223" y="0"/>
                </a:lnTo>
                <a:lnTo>
                  <a:pt x="0" y="0"/>
                </a:lnTo>
                <a:close/>
              </a:path>
            </a:pathLst>
          </a:custGeom>
          <a:solidFill>
            <a:srgbClr val="EAEAEA"/>
          </a:solidFill>
          <a:ln w="9525"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80" name="Freeform 177">
            <a:extLst>
              <a:ext uri="{FF2B5EF4-FFF2-40B4-BE49-F238E27FC236}">
                <a16:creationId xmlns:a16="http://schemas.microsoft.com/office/drawing/2014/main" id="{7BB43BF8-516C-ECD4-200D-FFF8C0B0E1DA}"/>
              </a:ext>
            </a:extLst>
          </p:cNvPr>
          <p:cNvSpPr>
            <a:spLocks noChangeAspect="1"/>
          </p:cNvSpPr>
          <p:nvPr/>
        </p:nvSpPr>
        <p:spPr bwMode="auto">
          <a:xfrm>
            <a:off x="1177925" y="2644775"/>
            <a:ext cx="71438" cy="22225"/>
          </a:xfrm>
          <a:custGeom>
            <a:avLst/>
            <a:gdLst>
              <a:gd name="T0" fmla="*/ 0 w 223"/>
              <a:gd name="T1" fmla="*/ 0 h 86"/>
              <a:gd name="T2" fmla="*/ 0 w 223"/>
              <a:gd name="T3" fmla="*/ 2147483646 h 86"/>
              <a:gd name="T4" fmla="*/ 2147483646 w 223"/>
              <a:gd name="T5" fmla="*/ 2147483646 h 86"/>
              <a:gd name="T6" fmla="*/ 2147483646 w 223"/>
              <a:gd name="T7" fmla="*/ 0 h 86"/>
              <a:gd name="T8" fmla="*/ 0 w 223"/>
              <a:gd name="T9" fmla="*/ 0 h 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3" h="86">
                <a:moveTo>
                  <a:pt x="0" y="0"/>
                </a:moveTo>
                <a:lnTo>
                  <a:pt x="0" y="86"/>
                </a:lnTo>
                <a:lnTo>
                  <a:pt x="223" y="86"/>
                </a:lnTo>
                <a:lnTo>
                  <a:pt x="223" y="0"/>
                </a:lnTo>
                <a:lnTo>
                  <a:pt x="0" y="0"/>
                </a:lnTo>
                <a:close/>
              </a:path>
            </a:pathLst>
          </a:custGeom>
          <a:solidFill>
            <a:srgbClr val="C0C0C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81" name="Freeform 178">
            <a:extLst>
              <a:ext uri="{FF2B5EF4-FFF2-40B4-BE49-F238E27FC236}">
                <a16:creationId xmlns:a16="http://schemas.microsoft.com/office/drawing/2014/main" id="{918EAD7E-5BCC-6CB7-8E40-8276344260B9}"/>
              </a:ext>
            </a:extLst>
          </p:cNvPr>
          <p:cNvSpPr>
            <a:spLocks noChangeAspect="1"/>
          </p:cNvSpPr>
          <p:nvPr/>
        </p:nvSpPr>
        <p:spPr bwMode="auto">
          <a:xfrm>
            <a:off x="755650" y="2651125"/>
            <a:ext cx="611188" cy="647700"/>
          </a:xfrm>
          <a:custGeom>
            <a:avLst/>
            <a:gdLst>
              <a:gd name="T0" fmla="*/ 2147483646 w 2006"/>
              <a:gd name="T1" fmla="*/ 2147483646 h 2508"/>
              <a:gd name="T2" fmla="*/ 0 w 2006"/>
              <a:gd name="T3" fmla="*/ 2147483646 h 2508"/>
              <a:gd name="T4" fmla="*/ 2147483646 w 2006"/>
              <a:gd name="T5" fmla="*/ 2147483646 h 2508"/>
              <a:gd name="T6" fmla="*/ 2147483646 w 2006"/>
              <a:gd name="T7" fmla="*/ 2147483646 h 2508"/>
              <a:gd name="T8" fmla="*/ 2147483646 w 2006"/>
              <a:gd name="T9" fmla="*/ 2147483646 h 2508"/>
              <a:gd name="T10" fmla="*/ 2147483646 w 2006"/>
              <a:gd name="T11" fmla="*/ 2147483646 h 2508"/>
              <a:gd name="T12" fmla="*/ 2147483646 w 2006"/>
              <a:gd name="T13" fmla="*/ 2147483646 h 2508"/>
              <a:gd name="T14" fmla="*/ 2147483646 w 2006"/>
              <a:gd name="T15" fmla="*/ 2147483646 h 2508"/>
              <a:gd name="T16" fmla="*/ 2147483646 w 2006"/>
              <a:gd name="T17" fmla="*/ 2147483646 h 2508"/>
              <a:gd name="T18" fmla="*/ 2147483646 w 2006"/>
              <a:gd name="T19" fmla="*/ 2147483646 h 2508"/>
              <a:gd name="T20" fmla="*/ 2147483646 w 2006"/>
              <a:gd name="T21" fmla="*/ 2147483646 h 2508"/>
              <a:gd name="T22" fmla="*/ 2147483646 w 2006"/>
              <a:gd name="T23" fmla="*/ 2147483646 h 2508"/>
              <a:gd name="T24" fmla="*/ 2147483646 w 2006"/>
              <a:gd name="T25" fmla="*/ 2147483646 h 2508"/>
              <a:gd name="T26" fmla="*/ 2147483646 w 2006"/>
              <a:gd name="T27" fmla="*/ 2147483646 h 2508"/>
              <a:gd name="T28" fmla="*/ 2147483646 w 2006"/>
              <a:gd name="T29" fmla="*/ 2147483646 h 2508"/>
              <a:gd name="T30" fmla="*/ 2147483646 w 2006"/>
              <a:gd name="T31" fmla="*/ 2147483646 h 2508"/>
              <a:gd name="T32" fmla="*/ 2147483646 w 2006"/>
              <a:gd name="T33" fmla="*/ 2147483646 h 2508"/>
              <a:gd name="T34" fmla="*/ 2147483646 w 2006"/>
              <a:gd name="T35" fmla="*/ 2147483646 h 2508"/>
              <a:gd name="T36" fmla="*/ 2147483646 w 2006"/>
              <a:gd name="T37" fmla="*/ 2147483646 h 2508"/>
              <a:gd name="T38" fmla="*/ 2147483646 w 2006"/>
              <a:gd name="T39" fmla="*/ 2147483646 h 2508"/>
              <a:gd name="T40" fmla="*/ 2147483646 w 2006"/>
              <a:gd name="T41" fmla="*/ 2147483646 h 2508"/>
              <a:gd name="T42" fmla="*/ 2147483646 w 2006"/>
              <a:gd name="T43" fmla="*/ 2147483646 h 2508"/>
              <a:gd name="T44" fmla="*/ 2147483646 w 2006"/>
              <a:gd name="T45" fmla="*/ 2147483646 h 2508"/>
              <a:gd name="T46" fmla="*/ 2147483646 w 2006"/>
              <a:gd name="T47" fmla="*/ 2147483646 h 2508"/>
              <a:gd name="T48" fmla="*/ 2147483646 w 2006"/>
              <a:gd name="T49" fmla="*/ 2147483646 h 2508"/>
              <a:gd name="T50" fmla="*/ 2147483646 w 2006"/>
              <a:gd name="T51" fmla="*/ 2147483646 h 2508"/>
              <a:gd name="T52" fmla="*/ 2147483646 w 2006"/>
              <a:gd name="T53" fmla="*/ 2147483646 h 2508"/>
              <a:gd name="T54" fmla="*/ 2147483646 w 2006"/>
              <a:gd name="T55" fmla="*/ 2147483646 h 2508"/>
              <a:gd name="T56" fmla="*/ 2147483646 w 2006"/>
              <a:gd name="T57" fmla="*/ 2147483646 h 2508"/>
              <a:gd name="T58" fmla="*/ 2147483646 w 2006"/>
              <a:gd name="T59" fmla="*/ 2147483646 h 2508"/>
              <a:gd name="T60" fmla="*/ 2147483646 w 2006"/>
              <a:gd name="T61" fmla="*/ 2147483646 h 2508"/>
              <a:gd name="T62" fmla="*/ 2147483646 w 2006"/>
              <a:gd name="T63" fmla="*/ 2147483646 h 2508"/>
              <a:gd name="T64" fmla="*/ 2147483646 w 2006"/>
              <a:gd name="T65" fmla="*/ 2147483646 h 2508"/>
              <a:gd name="T66" fmla="*/ 2147483646 w 2006"/>
              <a:gd name="T67" fmla="*/ 2147483646 h 2508"/>
              <a:gd name="T68" fmla="*/ 2147483646 w 2006"/>
              <a:gd name="T69" fmla="*/ 2147483646 h 2508"/>
              <a:gd name="T70" fmla="*/ 2147483646 w 2006"/>
              <a:gd name="T71" fmla="*/ 2147483646 h 2508"/>
              <a:gd name="T72" fmla="*/ 2147483646 w 2006"/>
              <a:gd name="T73" fmla="*/ 2147483646 h 2508"/>
              <a:gd name="T74" fmla="*/ 2147483646 w 2006"/>
              <a:gd name="T75" fmla="*/ 2147483646 h 2508"/>
              <a:gd name="T76" fmla="*/ 2147483646 w 2006"/>
              <a:gd name="T77" fmla="*/ 2147483646 h 2508"/>
              <a:gd name="T78" fmla="*/ 2147483646 w 2006"/>
              <a:gd name="T79" fmla="*/ 2147483646 h 2508"/>
              <a:gd name="T80" fmla="*/ 2147483646 w 2006"/>
              <a:gd name="T81" fmla="*/ 2147483646 h 2508"/>
              <a:gd name="T82" fmla="*/ 2147483646 w 2006"/>
              <a:gd name="T83" fmla="*/ 2147483646 h 2508"/>
              <a:gd name="T84" fmla="*/ 2147483646 w 2006"/>
              <a:gd name="T85" fmla="*/ 2147483646 h 2508"/>
              <a:gd name="T86" fmla="*/ 2147483646 w 2006"/>
              <a:gd name="T87" fmla="*/ 0 h 2508"/>
              <a:gd name="T88" fmla="*/ 2147483646 w 2006"/>
              <a:gd name="T89" fmla="*/ 2147483646 h 2508"/>
              <a:gd name="T90" fmla="*/ 2147483646 w 2006"/>
              <a:gd name="T91" fmla="*/ 2147483646 h 2508"/>
              <a:gd name="T92" fmla="*/ 2147483646 w 2006"/>
              <a:gd name="T93" fmla="*/ 2147483646 h 2508"/>
              <a:gd name="T94" fmla="*/ 2147483646 w 2006"/>
              <a:gd name="T95" fmla="*/ 2147483646 h 250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006" h="2508">
                <a:moveTo>
                  <a:pt x="56" y="3"/>
                </a:moveTo>
                <a:lnTo>
                  <a:pt x="16" y="493"/>
                </a:lnTo>
                <a:lnTo>
                  <a:pt x="107" y="493"/>
                </a:lnTo>
                <a:lnTo>
                  <a:pt x="107" y="639"/>
                </a:lnTo>
                <a:lnTo>
                  <a:pt x="5" y="642"/>
                </a:lnTo>
                <a:lnTo>
                  <a:pt x="0" y="675"/>
                </a:lnTo>
                <a:lnTo>
                  <a:pt x="221" y="676"/>
                </a:lnTo>
                <a:lnTo>
                  <a:pt x="221" y="814"/>
                </a:lnTo>
                <a:lnTo>
                  <a:pt x="167" y="861"/>
                </a:lnTo>
                <a:lnTo>
                  <a:pt x="225" y="887"/>
                </a:lnTo>
                <a:lnTo>
                  <a:pt x="171" y="921"/>
                </a:lnTo>
                <a:lnTo>
                  <a:pt x="226" y="959"/>
                </a:lnTo>
                <a:lnTo>
                  <a:pt x="172" y="987"/>
                </a:lnTo>
                <a:lnTo>
                  <a:pt x="227" y="1021"/>
                </a:lnTo>
                <a:lnTo>
                  <a:pt x="170" y="1047"/>
                </a:lnTo>
                <a:lnTo>
                  <a:pt x="232" y="1078"/>
                </a:lnTo>
                <a:lnTo>
                  <a:pt x="170" y="1109"/>
                </a:lnTo>
                <a:lnTo>
                  <a:pt x="229" y="1138"/>
                </a:lnTo>
                <a:lnTo>
                  <a:pt x="173" y="1174"/>
                </a:lnTo>
                <a:lnTo>
                  <a:pt x="229" y="1200"/>
                </a:lnTo>
                <a:lnTo>
                  <a:pt x="171" y="1232"/>
                </a:lnTo>
                <a:lnTo>
                  <a:pt x="227" y="1264"/>
                </a:lnTo>
                <a:lnTo>
                  <a:pt x="163" y="1294"/>
                </a:lnTo>
                <a:lnTo>
                  <a:pt x="229" y="1340"/>
                </a:lnTo>
                <a:lnTo>
                  <a:pt x="229" y="1426"/>
                </a:lnTo>
                <a:lnTo>
                  <a:pt x="256" y="1433"/>
                </a:lnTo>
                <a:lnTo>
                  <a:pt x="279" y="1455"/>
                </a:lnTo>
                <a:lnTo>
                  <a:pt x="288" y="1478"/>
                </a:lnTo>
                <a:lnTo>
                  <a:pt x="289" y="2505"/>
                </a:lnTo>
                <a:lnTo>
                  <a:pt x="344" y="2505"/>
                </a:lnTo>
                <a:lnTo>
                  <a:pt x="371" y="2490"/>
                </a:lnTo>
                <a:lnTo>
                  <a:pt x="346" y="2470"/>
                </a:lnTo>
                <a:lnTo>
                  <a:pt x="372" y="2453"/>
                </a:lnTo>
                <a:lnTo>
                  <a:pt x="347" y="2438"/>
                </a:lnTo>
                <a:lnTo>
                  <a:pt x="372" y="2419"/>
                </a:lnTo>
                <a:lnTo>
                  <a:pt x="347" y="2401"/>
                </a:lnTo>
                <a:lnTo>
                  <a:pt x="373" y="2384"/>
                </a:lnTo>
                <a:lnTo>
                  <a:pt x="346" y="2369"/>
                </a:lnTo>
                <a:lnTo>
                  <a:pt x="371" y="2351"/>
                </a:lnTo>
                <a:lnTo>
                  <a:pt x="344" y="2333"/>
                </a:lnTo>
                <a:lnTo>
                  <a:pt x="371" y="2316"/>
                </a:lnTo>
                <a:lnTo>
                  <a:pt x="341" y="2297"/>
                </a:lnTo>
                <a:lnTo>
                  <a:pt x="371" y="2284"/>
                </a:lnTo>
                <a:lnTo>
                  <a:pt x="341" y="2265"/>
                </a:lnTo>
                <a:lnTo>
                  <a:pt x="370" y="2245"/>
                </a:lnTo>
                <a:lnTo>
                  <a:pt x="341" y="2227"/>
                </a:lnTo>
                <a:lnTo>
                  <a:pt x="370" y="2208"/>
                </a:lnTo>
                <a:lnTo>
                  <a:pt x="341" y="2190"/>
                </a:lnTo>
                <a:lnTo>
                  <a:pt x="370" y="2176"/>
                </a:lnTo>
                <a:lnTo>
                  <a:pt x="344" y="2158"/>
                </a:lnTo>
                <a:lnTo>
                  <a:pt x="371" y="2140"/>
                </a:lnTo>
                <a:lnTo>
                  <a:pt x="341" y="2122"/>
                </a:lnTo>
                <a:lnTo>
                  <a:pt x="371" y="2104"/>
                </a:lnTo>
                <a:lnTo>
                  <a:pt x="341" y="2084"/>
                </a:lnTo>
                <a:lnTo>
                  <a:pt x="372" y="2069"/>
                </a:lnTo>
                <a:lnTo>
                  <a:pt x="341" y="2052"/>
                </a:lnTo>
                <a:lnTo>
                  <a:pt x="372" y="2031"/>
                </a:lnTo>
                <a:lnTo>
                  <a:pt x="346" y="2016"/>
                </a:lnTo>
                <a:lnTo>
                  <a:pt x="372" y="1998"/>
                </a:lnTo>
                <a:lnTo>
                  <a:pt x="347" y="1977"/>
                </a:lnTo>
                <a:lnTo>
                  <a:pt x="372" y="1954"/>
                </a:lnTo>
                <a:lnTo>
                  <a:pt x="344" y="1919"/>
                </a:lnTo>
                <a:lnTo>
                  <a:pt x="344" y="1837"/>
                </a:lnTo>
                <a:lnTo>
                  <a:pt x="371" y="1837"/>
                </a:lnTo>
                <a:lnTo>
                  <a:pt x="373" y="1318"/>
                </a:lnTo>
                <a:lnTo>
                  <a:pt x="1627" y="1316"/>
                </a:lnTo>
                <a:lnTo>
                  <a:pt x="1625" y="1837"/>
                </a:lnTo>
                <a:lnTo>
                  <a:pt x="1656" y="1838"/>
                </a:lnTo>
                <a:lnTo>
                  <a:pt x="1655" y="1925"/>
                </a:lnTo>
                <a:lnTo>
                  <a:pt x="1625" y="1954"/>
                </a:lnTo>
                <a:lnTo>
                  <a:pt x="1650" y="1975"/>
                </a:lnTo>
                <a:lnTo>
                  <a:pt x="1627" y="1995"/>
                </a:lnTo>
                <a:lnTo>
                  <a:pt x="1652" y="2016"/>
                </a:lnTo>
                <a:lnTo>
                  <a:pt x="1629" y="2029"/>
                </a:lnTo>
                <a:lnTo>
                  <a:pt x="1655" y="2052"/>
                </a:lnTo>
                <a:lnTo>
                  <a:pt x="1629" y="2066"/>
                </a:lnTo>
                <a:lnTo>
                  <a:pt x="1652" y="2084"/>
                </a:lnTo>
                <a:lnTo>
                  <a:pt x="1629" y="2102"/>
                </a:lnTo>
                <a:lnTo>
                  <a:pt x="1655" y="2120"/>
                </a:lnTo>
                <a:lnTo>
                  <a:pt x="1629" y="2138"/>
                </a:lnTo>
                <a:lnTo>
                  <a:pt x="1653" y="2158"/>
                </a:lnTo>
                <a:lnTo>
                  <a:pt x="1629" y="2173"/>
                </a:lnTo>
                <a:lnTo>
                  <a:pt x="1653" y="2191"/>
                </a:lnTo>
                <a:lnTo>
                  <a:pt x="1627" y="2206"/>
                </a:lnTo>
                <a:lnTo>
                  <a:pt x="1652" y="2227"/>
                </a:lnTo>
                <a:lnTo>
                  <a:pt x="1629" y="2242"/>
                </a:lnTo>
                <a:lnTo>
                  <a:pt x="1652" y="2261"/>
                </a:lnTo>
                <a:lnTo>
                  <a:pt x="1630" y="2277"/>
                </a:lnTo>
                <a:lnTo>
                  <a:pt x="1652" y="2297"/>
                </a:lnTo>
                <a:lnTo>
                  <a:pt x="1629" y="2313"/>
                </a:lnTo>
                <a:lnTo>
                  <a:pt x="1652" y="2333"/>
                </a:lnTo>
                <a:lnTo>
                  <a:pt x="1630" y="2348"/>
                </a:lnTo>
                <a:lnTo>
                  <a:pt x="1652" y="2369"/>
                </a:lnTo>
                <a:lnTo>
                  <a:pt x="1629" y="2383"/>
                </a:lnTo>
                <a:lnTo>
                  <a:pt x="1650" y="2402"/>
                </a:lnTo>
                <a:lnTo>
                  <a:pt x="1627" y="2416"/>
                </a:lnTo>
                <a:lnTo>
                  <a:pt x="1653" y="2435"/>
                </a:lnTo>
                <a:lnTo>
                  <a:pt x="1627" y="2453"/>
                </a:lnTo>
                <a:lnTo>
                  <a:pt x="1653" y="2470"/>
                </a:lnTo>
                <a:lnTo>
                  <a:pt x="1626" y="2490"/>
                </a:lnTo>
                <a:lnTo>
                  <a:pt x="1655" y="2508"/>
                </a:lnTo>
                <a:lnTo>
                  <a:pt x="1709" y="2508"/>
                </a:lnTo>
                <a:lnTo>
                  <a:pt x="1709" y="1487"/>
                </a:lnTo>
                <a:lnTo>
                  <a:pt x="1712" y="1460"/>
                </a:lnTo>
                <a:lnTo>
                  <a:pt x="1729" y="1440"/>
                </a:lnTo>
                <a:lnTo>
                  <a:pt x="1746" y="1430"/>
                </a:lnTo>
                <a:lnTo>
                  <a:pt x="1775" y="1424"/>
                </a:lnTo>
                <a:lnTo>
                  <a:pt x="1775" y="1345"/>
                </a:lnTo>
                <a:lnTo>
                  <a:pt x="1832" y="1300"/>
                </a:lnTo>
                <a:lnTo>
                  <a:pt x="1780" y="1265"/>
                </a:lnTo>
                <a:lnTo>
                  <a:pt x="1832" y="1233"/>
                </a:lnTo>
                <a:lnTo>
                  <a:pt x="1775" y="1201"/>
                </a:lnTo>
                <a:lnTo>
                  <a:pt x="1830" y="1169"/>
                </a:lnTo>
                <a:lnTo>
                  <a:pt x="1773" y="1139"/>
                </a:lnTo>
                <a:lnTo>
                  <a:pt x="1827" y="1105"/>
                </a:lnTo>
                <a:lnTo>
                  <a:pt x="1771" y="1072"/>
                </a:lnTo>
                <a:lnTo>
                  <a:pt x="1829" y="1045"/>
                </a:lnTo>
                <a:lnTo>
                  <a:pt x="1771" y="1011"/>
                </a:lnTo>
                <a:lnTo>
                  <a:pt x="1832" y="983"/>
                </a:lnTo>
                <a:lnTo>
                  <a:pt x="1771" y="950"/>
                </a:lnTo>
                <a:lnTo>
                  <a:pt x="1832" y="919"/>
                </a:lnTo>
                <a:lnTo>
                  <a:pt x="1769" y="887"/>
                </a:lnTo>
                <a:lnTo>
                  <a:pt x="1829" y="856"/>
                </a:lnTo>
                <a:lnTo>
                  <a:pt x="1771" y="808"/>
                </a:lnTo>
                <a:lnTo>
                  <a:pt x="1772" y="676"/>
                </a:lnTo>
                <a:lnTo>
                  <a:pt x="2006" y="677"/>
                </a:lnTo>
                <a:lnTo>
                  <a:pt x="1999" y="637"/>
                </a:lnTo>
                <a:lnTo>
                  <a:pt x="1891" y="637"/>
                </a:lnTo>
                <a:lnTo>
                  <a:pt x="1891" y="493"/>
                </a:lnTo>
                <a:lnTo>
                  <a:pt x="1988" y="493"/>
                </a:lnTo>
                <a:lnTo>
                  <a:pt x="1937" y="0"/>
                </a:lnTo>
                <a:lnTo>
                  <a:pt x="1872" y="0"/>
                </a:lnTo>
                <a:lnTo>
                  <a:pt x="1841" y="38"/>
                </a:lnTo>
                <a:lnTo>
                  <a:pt x="1839" y="265"/>
                </a:lnTo>
                <a:lnTo>
                  <a:pt x="1919" y="313"/>
                </a:lnTo>
                <a:lnTo>
                  <a:pt x="1919" y="416"/>
                </a:lnTo>
                <a:lnTo>
                  <a:pt x="1640" y="416"/>
                </a:lnTo>
                <a:lnTo>
                  <a:pt x="1643" y="1245"/>
                </a:lnTo>
                <a:lnTo>
                  <a:pt x="354" y="1243"/>
                </a:lnTo>
                <a:lnTo>
                  <a:pt x="353" y="420"/>
                </a:lnTo>
                <a:lnTo>
                  <a:pt x="85" y="419"/>
                </a:lnTo>
                <a:lnTo>
                  <a:pt x="81" y="311"/>
                </a:lnTo>
                <a:lnTo>
                  <a:pt x="137" y="274"/>
                </a:lnTo>
                <a:lnTo>
                  <a:pt x="150" y="36"/>
                </a:lnTo>
                <a:lnTo>
                  <a:pt x="129" y="3"/>
                </a:lnTo>
                <a:lnTo>
                  <a:pt x="56" y="3"/>
                </a:lnTo>
                <a:close/>
              </a:path>
            </a:pathLst>
          </a:custGeom>
          <a:solidFill>
            <a:srgbClr val="11F406"/>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82" name="Freeform 179">
            <a:extLst>
              <a:ext uri="{FF2B5EF4-FFF2-40B4-BE49-F238E27FC236}">
                <a16:creationId xmlns:a16="http://schemas.microsoft.com/office/drawing/2014/main" id="{A86D5D5C-8998-0BBC-729A-AD095F26C774}"/>
              </a:ext>
            </a:extLst>
          </p:cNvPr>
          <p:cNvSpPr>
            <a:spLocks noChangeAspect="1"/>
          </p:cNvSpPr>
          <p:nvPr/>
        </p:nvSpPr>
        <p:spPr bwMode="auto">
          <a:xfrm>
            <a:off x="898525" y="2828925"/>
            <a:ext cx="325438" cy="117475"/>
          </a:xfrm>
          <a:custGeom>
            <a:avLst/>
            <a:gdLst>
              <a:gd name="T0" fmla="*/ 0 w 1433"/>
              <a:gd name="T1" fmla="*/ 2147483646 h 617"/>
              <a:gd name="T2" fmla="*/ 2147483646 w 1433"/>
              <a:gd name="T3" fmla="*/ 2147483646 h 617"/>
              <a:gd name="T4" fmla="*/ 2147483646 w 1433"/>
              <a:gd name="T5" fmla="*/ 2147483646 h 617"/>
              <a:gd name="T6" fmla="*/ 2147483646 w 1433"/>
              <a:gd name="T7" fmla="*/ 2147483646 h 617"/>
              <a:gd name="T8" fmla="*/ 2147483646 w 1433"/>
              <a:gd name="T9" fmla="*/ 2147483646 h 617"/>
              <a:gd name="T10" fmla="*/ 2147483646 w 1433"/>
              <a:gd name="T11" fmla="*/ 2147483646 h 617"/>
              <a:gd name="T12" fmla="*/ 2147483646 w 1433"/>
              <a:gd name="T13" fmla="*/ 2147483646 h 617"/>
              <a:gd name="T14" fmla="*/ 2147483646 w 1433"/>
              <a:gd name="T15" fmla="*/ 2147483646 h 617"/>
              <a:gd name="T16" fmla="*/ 2147483646 w 1433"/>
              <a:gd name="T17" fmla="*/ 2147483646 h 617"/>
              <a:gd name="T18" fmla="*/ 2147483646 w 1433"/>
              <a:gd name="T19" fmla="*/ 0 h 617"/>
              <a:gd name="T20" fmla="*/ 2147483646 w 1433"/>
              <a:gd name="T21" fmla="*/ 2147483646 h 617"/>
              <a:gd name="T22" fmla="*/ 2147483646 w 1433"/>
              <a:gd name="T23" fmla="*/ 2147483646 h 617"/>
              <a:gd name="T24" fmla="*/ 0 w 1433"/>
              <a:gd name="T25" fmla="*/ 2147483646 h 6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33" h="617">
                <a:moveTo>
                  <a:pt x="0" y="48"/>
                </a:moveTo>
                <a:lnTo>
                  <a:pt x="2" y="569"/>
                </a:lnTo>
                <a:lnTo>
                  <a:pt x="646" y="569"/>
                </a:lnTo>
                <a:lnTo>
                  <a:pt x="646" y="617"/>
                </a:lnTo>
                <a:lnTo>
                  <a:pt x="787" y="617"/>
                </a:lnTo>
                <a:lnTo>
                  <a:pt x="790" y="567"/>
                </a:lnTo>
                <a:lnTo>
                  <a:pt x="1433" y="567"/>
                </a:lnTo>
                <a:lnTo>
                  <a:pt x="1426" y="48"/>
                </a:lnTo>
                <a:lnTo>
                  <a:pt x="1402" y="12"/>
                </a:lnTo>
                <a:lnTo>
                  <a:pt x="1361" y="0"/>
                </a:lnTo>
                <a:lnTo>
                  <a:pt x="64" y="1"/>
                </a:lnTo>
                <a:lnTo>
                  <a:pt x="23" y="15"/>
                </a:lnTo>
                <a:lnTo>
                  <a:pt x="0" y="48"/>
                </a:lnTo>
                <a:close/>
              </a:path>
            </a:pathLst>
          </a:custGeom>
          <a:gradFill rotWithShape="0">
            <a:gsLst>
              <a:gs pos="0">
                <a:srgbClr val="C2709D"/>
              </a:gs>
              <a:gs pos="100000">
                <a:srgbClr val="0C070A"/>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83" name="Freeform 180">
            <a:extLst>
              <a:ext uri="{FF2B5EF4-FFF2-40B4-BE49-F238E27FC236}">
                <a16:creationId xmlns:a16="http://schemas.microsoft.com/office/drawing/2014/main" id="{A639DB98-3A18-B950-EED0-296680A7E2CA}"/>
              </a:ext>
            </a:extLst>
          </p:cNvPr>
          <p:cNvSpPr>
            <a:spLocks noChangeAspect="1"/>
          </p:cNvSpPr>
          <p:nvPr/>
        </p:nvSpPr>
        <p:spPr bwMode="auto">
          <a:xfrm>
            <a:off x="1046163" y="2936875"/>
            <a:ext cx="31750" cy="0"/>
          </a:xfrm>
          <a:custGeom>
            <a:avLst/>
            <a:gdLst>
              <a:gd name="T0" fmla="*/ 2147483646 w 137"/>
              <a:gd name="T1" fmla="*/ 10 h 2"/>
              <a:gd name="T2" fmla="*/ 0 w 137"/>
              <a:gd name="T3" fmla="*/ 0 h 2"/>
              <a:gd name="T4" fmla="*/ 0 60000 65536"/>
              <a:gd name="T5" fmla="*/ 0 60000 65536"/>
            </a:gdLst>
            <a:ahLst/>
            <a:cxnLst>
              <a:cxn ang="T4">
                <a:pos x="T0" y="T1"/>
              </a:cxn>
              <a:cxn ang="T5">
                <a:pos x="T2" y="T3"/>
              </a:cxn>
            </a:cxnLst>
            <a:rect l="0" t="0" r="r" b="b"/>
            <a:pathLst>
              <a:path w="137" h="2">
                <a:moveTo>
                  <a:pt x="137" y="2"/>
                </a:moveTo>
                <a:lnTo>
                  <a:pt x="0" y="0"/>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84" name="Freeform 181">
            <a:extLst>
              <a:ext uri="{FF2B5EF4-FFF2-40B4-BE49-F238E27FC236}">
                <a16:creationId xmlns:a16="http://schemas.microsoft.com/office/drawing/2014/main" id="{886FD835-C87E-9E96-11C5-AEA5D650ECBB}"/>
              </a:ext>
            </a:extLst>
          </p:cNvPr>
          <p:cNvSpPr>
            <a:spLocks noChangeAspect="1"/>
          </p:cNvSpPr>
          <p:nvPr/>
        </p:nvSpPr>
        <p:spPr bwMode="auto">
          <a:xfrm>
            <a:off x="863600" y="2779713"/>
            <a:ext cx="390525" cy="192087"/>
          </a:xfrm>
          <a:custGeom>
            <a:avLst/>
            <a:gdLst>
              <a:gd name="T0" fmla="*/ 2147483646 w 1283"/>
              <a:gd name="T1" fmla="*/ 2147483646 h 743"/>
              <a:gd name="T2" fmla="*/ 2147483646 w 1283"/>
              <a:gd name="T3" fmla="*/ 2147483646 h 743"/>
              <a:gd name="T4" fmla="*/ 2147483646 w 1283"/>
              <a:gd name="T5" fmla="*/ 2147483646 h 743"/>
              <a:gd name="T6" fmla="*/ 2147483646 w 1283"/>
              <a:gd name="T7" fmla="*/ 2147483646 h 743"/>
              <a:gd name="T8" fmla="*/ 2147483646 w 1283"/>
              <a:gd name="T9" fmla="*/ 2147483646 h 743"/>
              <a:gd name="T10" fmla="*/ 2147483646 w 1283"/>
              <a:gd name="T11" fmla="*/ 2147483646 h 743"/>
              <a:gd name="T12" fmla="*/ 2147483646 w 1283"/>
              <a:gd name="T13" fmla="*/ 2147483646 h 743"/>
              <a:gd name="T14" fmla="*/ 2147483646 w 1283"/>
              <a:gd name="T15" fmla="*/ 2147483646 h 743"/>
              <a:gd name="T16" fmla="*/ 2147483646 w 1283"/>
              <a:gd name="T17" fmla="*/ 2147483646 h 743"/>
              <a:gd name="T18" fmla="*/ 2147483646 w 1283"/>
              <a:gd name="T19" fmla="*/ 2147483646 h 743"/>
              <a:gd name="T20" fmla="*/ 2147483646 w 1283"/>
              <a:gd name="T21" fmla="*/ 2147483646 h 743"/>
              <a:gd name="T22" fmla="*/ 2147483646 w 1283"/>
              <a:gd name="T23" fmla="*/ 2147483646 h 743"/>
              <a:gd name="T24" fmla="*/ 2147483646 w 1283"/>
              <a:gd name="T25" fmla="*/ 2147483646 h 743"/>
              <a:gd name="T26" fmla="*/ 2147483646 w 1283"/>
              <a:gd name="T27" fmla="*/ 2147483646 h 743"/>
              <a:gd name="T28" fmla="*/ 2147483646 w 1283"/>
              <a:gd name="T29" fmla="*/ 2147483646 h 743"/>
              <a:gd name="T30" fmla="*/ 2147483646 w 1283"/>
              <a:gd name="T31" fmla="*/ 2147483646 h 743"/>
              <a:gd name="T32" fmla="*/ 2147483646 w 1283"/>
              <a:gd name="T33" fmla="*/ 0 h 743"/>
              <a:gd name="T34" fmla="*/ 0 w 1283"/>
              <a:gd name="T35" fmla="*/ 0 h 743"/>
              <a:gd name="T36" fmla="*/ 2147483646 w 1283"/>
              <a:gd name="T37" fmla="*/ 2147483646 h 743"/>
              <a:gd name="T38" fmla="*/ 2147483646 w 1283"/>
              <a:gd name="T39" fmla="*/ 2147483646 h 743"/>
              <a:gd name="T40" fmla="*/ 2147483646 w 1283"/>
              <a:gd name="T41" fmla="*/ 2147483646 h 74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283" h="743">
                <a:moveTo>
                  <a:pt x="1283" y="2"/>
                </a:moveTo>
                <a:lnTo>
                  <a:pt x="1219" y="1"/>
                </a:lnTo>
                <a:lnTo>
                  <a:pt x="1219" y="189"/>
                </a:lnTo>
                <a:lnTo>
                  <a:pt x="1179" y="189"/>
                </a:lnTo>
                <a:lnTo>
                  <a:pt x="1183" y="608"/>
                </a:lnTo>
                <a:lnTo>
                  <a:pt x="730" y="608"/>
                </a:lnTo>
                <a:lnTo>
                  <a:pt x="733" y="689"/>
                </a:lnTo>
                <a:lnTo>
                  <a:pt x="727" y="705"/>
                </a:lnTo>
                <a:lnTo>
                  <a:pt x="710" y="709"/>
                </a:lnTo>
                <a:lnTo>
                  <a:pt x="577" y="709"/>
                </a:lnTo>
                <a:lnTo>
                  <a:pt x="565" y="702"/>
                </a:lnTo>
                <a:lnTo>
                  <a:pt x="559" y="692"/>
                </a:lnTo>
                <a:lnTo>
                  <a:pt x="559" y="611"/>
                </a:lnTo>
                <a:lnTo>
                  <a:pt x="111" y="611"/>
                </a:lnTo>
                <a:lnTo>
                  <a:pt x="109" y="190"/>
                </a:lnTo>
                <a:lnTo>
                  <a:pt x="67" y="188"/>
                </a:lnTo>
                <a:lnTo>
                  <a:pt x="67" y="0"/>
                </a:lnTo>
                <a:lnTo>
                  <a:pt x="0" y="0"/>
                </a:lnTo>
                <a:lnTo>
                  <a:pt x="1" y="741"/>
                </a:lnTo>
                <a:lnTo>
                  <a:pt x="1282" y="743"/>
                </a:lnTo>
                <a:lnTo>
                  <a:pt x="1283" y="2"/>
                </a:lnTo>
                <a:close/>
              </a:path>
            </a:pathLst>
          </a:custGeom>
          <a:solidFill>
            <a:schemeClr val="hlink"/>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85" name="Freeform 182">
            <a:extLst>
              <a:ext uri="{FF2B5EF4-FFF2-40B4-BE49-F238E27FC236}">
                <a16:creationId xmlns:a16="http://schemas.microsoft.com/office/drawing/2014/main" id="{62CBFA9F-AE95-DCC8-CBFE-4D46C19FDB53}"/>
              </a:ext>
            </a:extLst>
          </p:cNvPr>
          <p:cNvSpPr>
            <a:spLocks noChangeAspect="1"/>
          </p:cNvSpPr>
          <p:nvPr/>
        </p:nvSpPr>
        <p:spPr bwMode="auto">
          <a:xfrm>
            <a:off x="869950" y="2990850"/>
            <a:ext cx="381000" cy="149225"/>
          </a:xfrm>
          <a:custGeom>
            <a:avLst/>
            <a:gdLst>
              <a:gd name="T0" fmla="*/ 0 w 1249"/>
              <a:gd name="T1" fmla="*/ 2147483646 h 575"/>
              <a:gd name="T2" fmla="*/ 0 w 1249"/>
              <a:gd name="T3" fmla="*/ 2147483646 h 575"/>
              <a:gd name="T4" fmla="*/ 2147483646 w 1249"/>
              <a:gd name="T5" fmla="*/ 2147483646 h 575"/>
              <a:gd name="T6" fmla="*/ 2147483646 w 1249"/>
              <a:gd name="T7" fmla="*/ 2147483646 h 575"/>
              <a:gd name="T8" fmla="*/ 2147483646 w 1249"/>
              <a:gd name="T9" fmla="*/ 2147483646 h 575"/>
              <a:gd name="T10" fmla="*/ 2147483646 w 1249"/>
              <a:gd name="T11" fmla="*/ 2147483646 h 575"/>
              <a:gd name="T12" fmla="*/ 2147483646 w 1249"/>
              <a:gd name="T13" fmla="*/ 2147483646 h 575"/>
              <a:gd name="T14" fmla="*/ 2147483646 w 1249"/>
              <a:gd name="T15" fmla="*/ 2147483646 h 575"/>
              <a:gd name="T16" fmla="*/ 2147483646 w 1249"/>
              <a:gd name="T17" fmla="*/ 2147483646 h 575"/>
              <a:gd name="T18" fmla="*/ 2147483646 w 1249"/>
              <a:gd name="T19" fmla="*/ 2147483646 h 575"/>
              <a:gd name="T20" fmla="*/ 2147483646 w 1249"/>
              <a:gd name="T21" fmla="*/ 2147483646 h 575"/>
              <a:gd name="T22" fmla="*/ 2147483646 w 1249"/>
              <a:gd name="T23" fmla="*/ 2147483646 h 575"/>
              <a:gd name="T24" fmla="*/ 2147483646 w 1249"/>
              <a:gd name="T25" fmla="*/ 2147483646 h 575"/>
              <a:gd name="T26" fmla="*/ 2147483646 w 1249"/>
              <a:gd name="T27" fmla="*/ 2147483646 h 575"/>
              <a:gd name="T28" fmla="*/ 2147483646 w 1249"/>
              <a:gd name="T29" fmla="*/ 2147483646 h 575"/>
              <a:gd name="T30" fmla="*/ 2147483646 w 1249"/>
              <a:gd name="T31" fmla="*/ 0 h 575"/>
              <a:gd name="T32" fmla="*/ 0 w 1249"/>
              <a:gd name="T33" fmla="*/ 2147483646 h 57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249" h="575">
                <a:moveTo>
                  <a:pt x="0" y="2"/>
                </a:moveTo>
                <a:lnTo>
                  <a:pt x="0" y="517"/>
                </a:lnTo>
                <a:lnTo>
                  <a:pt x="102" y="548"/>
                </a:lnTo>
                <a:lnTo>
                  <a:pt x="197" y="562"/>
                </a:lnTo>
                <a:lnTo>
                  <a:pt x="285" y="575"/>
                </a:lnTo>
                <a:lnTo>
                  <a:pt x="369" y="575"/>
                </a:lnTo>
                <a:lnTo>
                  <a:pt x="471" y="565"/>
                </a:lnTo>
                <a:lnTo>
                  <a:pt x="579" y="545"/>
                </a:lnTo>
                <a:lnTo>
                  <a:pt x="701" y="517"/>
                </a:lnTo>
                <a:lnTo>
                  <a:pt x="832" y="488"/>
                </a:lnTo>
                <a:lnTo>
                  <a:pt x="940" y="468"/>
                </a:lnTo>
                <a:lnTo>
                  <a:pt x="1024" y="461"/>
                </a:lnTo>
                <a:lnTo>
                  <a:pt x="1098" y="478"/>
                </a:lnTo>
                <a:lnTo>
                  <a:pt x="1166" y="514"/>
                </a:lnTo>
                <a:lnTo>
                  <a:pt x="1249" y="548"/>
                </a:lnTo>
                <a:lnTo>
                  <a:pt x="1249" y="0"/>
                </a:lnTo>
                <a:lnTo>
                  <a:pt x="0" y="2"/>
                </a:lnTo>
                <a:close/>
              </a:path>
            </a:pathLst>
          </a:custGeom>
          <a:gradFill rotWithShape="0">
            <a:gsLst>
              <a:gs pos="0">
                <a:srgbClr val="EAEAEA"/>
              </a:gs>
              <a:gs pos="100000">
                <a:srgbClr val="B2B2B2"/>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86" name="Freeform 183">
            <a:extLst>
              <a:ext uri="{FF2B5EF4-FFF2-40B4-BE49-F238E27FC236}">
                <a16:creationId xmlns:a16="http://schemas.microsoft.com/office/drawing/2014/main" id="{AD0FFB01-ED9B-91E2-8CEA-0A9E0C53470F}"/>
              </a:ext>
            </a:extLst>
          </p:cNvPr>
          <p:cNvSpPr>
            <a:spLocks noChangeAspect="1"/>
          </p:cNvSpPr>
          <p:nvPr/>
        </p:nvSpPr>
        <p:spPr bwMode="auto">
          <a:xfrm>
            <a:off x="869950" y="3033713"/>
            <a:ext cx="381000" cy="0"/>
          </a:xfrm>
          <a:custGeom>
            <a:avLst/>
            <a:gdLst>
              <a:gd name="T0" fmla="*/ 0 w 1252"/>
              <a:gd name="T1" fmla="*/ 0 h 1"/>
              <a:gd name="T2" fmla="*/ 2147483646 w 1252"/>
              <a:gd name="T3" fmla="*/ 0 h 1"/>
              <a:gd name="T4" fmla="*/ 0 60000 65536"/>
              <a:gd name="T5" fmla="*/ 0 60000 65536"/>
            </a:gdLst>
            <a:ahLst/>
            <a:cxnLst>
              <a:cxn ang="T4">
                <a:pos x="T0" y="T1"/>
              </a:cxn>
              <a:cxn ang="T5">
                <a:pos x="T2" y="T3"/>
              </a:cxn>
            </a:cxnLst>
            <a:rect l="0" t="0" r="r" b="b"/>
            <a:pathLst>
              <a:path w="1252" h="1">
                <a:moveTo>
                  <a:pt x="0" y="0"/>
                </a:moveTo>
                <a:lnTo>
                  <a:pt x="1252" y="0"/>
                </a:lnTo>
              </a:path>
            </a:pathLst>
          </a:custGeom>
          <a:noFill/>
          <a:ln w="12700" cmpd="sng">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87" name="Freeform 184">
            <a:extLst>
              <a:ext uri="{FF2B5EF4-FFF2-40B4-BE49-F238E27FC236}">
                <a16:creationId xmlns:a16="http://schemas.microsoft.com/office/drawing/2014/main" id="{D9F6A918-2982-4419-90CA-CBED5625024F}"/>
              </a:ext>
            </a:extLst>
          </p:cNvPr>
          <p:cNvSpPr>
            <a:spLocks noChangeAspect="1"/>
          </p:cNvSpPr>
          <p:nvPr/>
        </p:nvSpPr>
        <p:spPr bwMode="auto">
          <a:xfrm>
            <a:off x="966788" y="3035300"/>
            <a:ext cx="25400" cy="103188"/>
          </a:xfrm>
          <a:custGeom>
            <a:avLst/>
            <a:gdLst>
              <a:gd name="T0" fmla="*/ 0 w 77"/>
              <a:gd name="T1" fmla="*/ 0 h 386"/>
              <a:gd name="T2" fmla="*/ 2147483646 w 77"/>
              <a:gd name="T3" fmla="*/ 0 h 386"/>
              <a:gd name="T4" fmla="*/ 2147483646 w 77"/>
              <a:gd name="T5" fmla="*/ 2147483646 h 386"/>
              <a:gd name="T6" fmla="*/ 2147483646 w 77"/>
              <a:gd name="T7" fmla="*/ 2147483646 h 386"/>
              <a:gd name="T8" fmla="*/ 0 w 77"/>
              <a:gd name="T9" fmla="*/ 0 h 3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 h="386">
                <a:moveTo>
                  <a:pt x="0" y="0"/>
                </a:moveTo>
                <a:lnTo>
                  <a:pt x="73" y="0"/>
                </a:lnTo>
                <a:lnTo>
                  <a:pt x="77" y="382"/>
                </a:lnTo>
                <a:lnTo>
                  <a:pt x="3" y="386"/>
                </a:lnTo>
                <a:lnTo>
                  <a:pt x="0"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88" name="Freeform 185">
            <a:extLst>
              <a:ext uri="{FF2B5EF4-FFF2-40B4-BE49-F238E27FC236}">
                <a16:creationId xmlns:a16="http://schemas.microsoft.com/office/drawing/2014/main" id="{F2DC1F4C-BD57-50BD-E4F6-ADA8D380974B}"/>
              </a:ext>
            </a:extLst>
          </p:cNvPr>
          <p:cNvSpPr>
            <a:spLocks noChangeAspect="1"/>
          </p:cNvSpPr>
          <p:nvPr/>
        </p:nvSpPr>
        <p:spPr bwMode="auto">
          <a:xfrm>
            <a:off x="942975" y="3035300"/>
            <a:ext cx="12700" cy="103188"/>
          </a:xfrm>
          <a:custGeom>
            <a:avLst/>
            <a:gdLst>
              <a:gd name="T0" fmla="*/ 0 w 36"/>
              <a:gd name="T1" fmla="*/ 0 h 385"/>
              <a:gd name="T2" fmla="*/ 2147483646 w 36"/>
              <a:gd name="T3" fmla="*/ 2147483646 h 385"/>
              <a:gd name="T4" fmla="*/ 2147483646 w 36"/>
              <a:gd name="T5" fmla="*/ 2147483646 h 385"/>
              <a:gd name="T6" fmla="*/ 2147483646 w 36"/>
              <a:gd name="T7" fmla="*/ 2147483646 h 385"/>
              <a:gd name="T8" fmla="*/ 0 w 36"/>
              <a:gd name="T9" fmla="*/ 0 h 3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6" h="385">
                <a:moveTo>
                  <a:pt x="0" y="0"/>
                </a:moveTo>
                <a:lnTo>
                  <a:pt x="35" y="3"/>
                </a:lnTo>
                <a:lnTo>
                  <a:pt x="36" y="385"/>
                </a:lnTo>
                <a:lnTo>
                  <a:pt x="1" y="382"/>
                </a:lnTo>
                <a:lnTo>
                  <a:pt x="0"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89" name="Freeform 186">
            <a:extLst>
              <a:ext uri="{FF2B5EF4-FFF2-40B4-BE49-F238E27FC236}">
                <a16:creationId xmlns:a16="http://schemas.microsoft.com/office/drawing/2014/main" id="{9031ADF6-FE11-2A03-995A-1A51C41FFCC6}"/>
              </a:ext>
            </a:extLst>
          </p:cNvPr>
          <p:cNvSpPr>
            <a:spLocks noChangeAspect="1"/>
          </p:cNvSpPr>
          <p:nvPr/>
        </p:nvSpPr>
        <p:spPr bwMode="auto">
          <a:xfrm>
            <a:off x="871538" y="3044825"/>
            <a:ext cx="379412" cy="0"/>
          </a:xfrm>
          <a:custGeom>
            <a:avLst/>
            <a:gdLst>
              <a:gd name="T0" fmla="*/ 0 w 1249"/>
              <a:gd name="T1" fmla="*/ 0 h 1"/>
              <a:gd name="T2" fmla="*/ 2147483646 w 1249"/>
              <a:gd name="T3" fmla="*/ 0 h 1"/>
              <a:gd name="T4" fmla="*/ 0 60000 65536"/>
              <a:gd name="T5" fmla="*/ 0 60000 65536"/>
            </a:gdLst>
            <a:ahLst/>
            <a:cxnLst>
              <a:cxn ang="T4">
                <a:pos x="T0" y="T1"/>
              </a:cxn>
              <a:cxn ang="T5">
                <a:pos x="T2" y="T3"/>
              </a:cxn>
            </a:cxnLst>
            <a:rect l="0" t="0" r="r" b="b"/>
            <a:pathLst>
              <a:path w="1249" h="1">
                <a:moveTo>
                  <a:pt x="0" y="0"/>
                </a:moveTo>
                <a:lnTo>
                  <a:pt x="1249" y="0"/>
                </a:lnTo>
              </a:path>
            </a:pathLst>
          </a:custGeom>
          <a:noFill/>
          <a:ln w="12700" cmpd="sng">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90" name="Freeform 187">
            <a:extLst>
              <a:ext uri="{FF2B5EF4-FFF2-40B4-BE49-F238E27FC236}">
                <a16:creationId xmlns:a16="http://schemas.microsoft.com/office/drawing/2014/main" id="{C4216FE0-4F20-EDDA-1FC0-94282EFC252F}"/>
              </a:ext>
            </a:extLst>
          </p:cNvPr>
          <p:cNvSpPr>
            <a:spLocks noChangeAspect="1"/>
          </p:cNvSpPr>
          <p:nvPr/>
        </p:nvSpPr>
        <p:spPr bwMode="auto">
          <a:xfrm>
            <a:off x="782638" y="2740025"/>
            <a:ext cx="22225" cy="19050"/>
          </a:xfrm>
          <a:custGeom>
            <a:avLst/>
            <a:gdLst>
              <a:gd name="T0" fmla="*/ 2147483646 w 99"/>
              <a:gd name="T1" fmla="*/ 2147483646 h 92"/>
              <a:gd name="T2" fmla="*/ 0 w 99"/>
              <a:gd name="T3" fmla="*/ 2147483646 h 92"/>
              <a:gd name="T4" fmla="*/ 2147483646 w 99"/>
              <a:gd name="T5" fmla="*/ 2147483646 h 92"/>
              <a:gd name="T6" fmla="*/ 2147483646 w 99"/>
              <a:gd name="T7" fmla="*/ 2147483646 h 92"/>
              <a:gd name="T8" fmla="*/ 2147483646 w 99"/>
              <a:gd name="T9" fmla="*/ 2147483646 h 92"/>
              <a:gd name="T10" fmla="*/ 2147483646 w 99"/>
              <a:gd name="T11" fmla="*/ 2147483646 h 92"/>
              <a:gd name="T12" fmla="*/ 2147483646 w 99"/>
              <a:gd name="T13" fmla="*/ 2147483646 h 92"/>
              <a:gd name="T14" fmla="*/ 2147483646 w 99"/>
              <a:gd name="T15" fmla="*/ 2147483646 h 92"/>
              <a:gd name="T16" fmla="*/ 2147483646 w 99"/>
              <a:gd name="T17" fmla="*/ 2147483646 h 92"/>
              <a:gd name="T18" fmla="*/ 2147483646 w 99"/>
              <a:gd name="T19" fmla="*/ 0 h 92"/>
              <a:gd name="T20" fmla="*/ 2147483646 w 99"/>
              <a:gd name="T21" fmla="*/ 2147483646 h 92"/>
              <a:gd name="T22" fmla="*/ 2147483646 w 99"/>
              <a:gd name="T23" fmla="*/ 2147483646 h 92"/>
              <a:gd name="T24" fmla="*/ 2147483646 w 99"/>
              <a:gd name="T25" fmla="*/ 2147483646 h 9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9" h="92">
                <a:moveTo>
                  <a:pt x="3" y="29"/>
                </a:moveTo>
                <a:lnTo>
                  <a:pt x="0" y="63"/>
                </a:lnTo>
                <a:lnTo>
                  <a:pt x="14" y="79"/>
                </a:lnTo>
                <a:lnTo>
                  <a:pt x="31" y="86"/>
                </a:lnTo>
                <a:lnTo>
                  <a:pt x="53" y="92"/>
                </a:lnTo>
                <a:lnTo>
                  <a:pt x="75" y="84"/>
                </a:lnTo>
                <a:lnTo>
                  <a:pt x="84" y="70"/>
                </a:lnTo>
                <a:lnTo>
                  <a:pt x="99" y="51"/>
                </a:lnTo>
                <a:lnTo>
                  <a:pt x="75" y="17"/>
                </a:lnTo>
                <a:lnTo>
                  <a:pt x="55" y="0"/>
                </a:lnTo>
                <a:lnTo>
                  <a:pt x="29" y="3"/>
                </a:lnTo>
                <a:lnTo>
                  <a:pt x="15" y="12"/>
                </a:lnTo>
                <a:lnTo>
                  <a:pt x="3" y="29"/>
                </a:lnTo>
                <a:close/>
              </a:path>
            </a:pathLst>
          </a:cu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91" name="Freeform 188">
            <a:extLst>
              <a:ext uri="{FF2B5EF4-FFF2-40B4-BE49-F238E27FC236}">
                <a16:creationId xmlns:a16="http://schemas.microsoft.com/office/drawing/2014/main" id="{92901385-C1B2-BF56-E228-48E828CC625E}"/>
              </a:ext>
            </a:extLst>
          </p:cNvPr>
          <p:cNvSpPr>
            <a:spLocks noChangeAspect="1"/>
          </p:cNvSpPr>
          <p:nvPr/>
        </p:nvSpPr>
        <p:spPr bwMode="auto">
          <a:xfrm>
            <a:off x="1317625" y="2740025"/>
            <a:ext cx="20638" cy="17463"/>
          </a:xfrm>
          <a:custGeom>
            <a:avLst/>
            <a:gdLst>
              <a:gd name="T0" fmla="*/ 2147483646 w 89"/>
              <a:gd name="T1" fmla="*/ 2147483646 h 89"/>
              <a:gd name="T2" fmla="*/ 2147483646 w 89"/>
              <a:gd name="T3" fmla="*/ 2147483646 h 89"/>
              <a:gd name="T4" fmla="*/ 2147483646 w 89"/>
              <a:gd name="T5" fmla="*/ 2147483646 h 89"/>
              <a:gd name="T6" fmla="*/ 2147483646 w 89"/>
              <a:gd name="T7" fmla="*/ 2147483646 h 89"/>
              <a:gd name="T8" fmla="*/ 2147483646 w 89"/>
              <a:gd name="T9" fmla="*/ 2147483646 h 89"/>
              <a:gd name="T10" fmla="*/ 2147483646 w 89"/>
              <a:gd name="T11" fmla="*/ 2147483646 h 89"/>
              <a:gd name="T12" fmla="*/ 2147483646 w 89"/>
              <a:gd name="T13" fmla="*/ 2147483646 h 89"/>
              <a:gd name="T14" fmla="*/ 0 w 89"/>
              <a:gd name="T15" fmla="*/ 2147483646 h 89"/>
              <a:gd name="T16" fmla="*/ 2147483646 w 89"/>
              <a:gd name="T17" fmla="*/ 2147483646 h 89"/>
              <a:gd name="T18" fmla="*/ 2147483646 w 89"/>
              <a:gd name="T19" fmla="*/ 2147483646 h 89"/>
              <a:gd name="T20" fmla="*/ 2147483646 w 89"/>
              <a:gd name="T21" fmla="*/ 0 h 89"/>
              <a:gd name="T22" fmla="*/ 2147483646 w 89"/>
              <a:gd name="T23" fmla="*/ 2147483646 h 89"/>
              <a:gd name="T24" fmla="*/ 2147483646 w 89"/>
              <a:gd name="T25" fmla="*/ 2147483646 h 89"/>
              <a:gd name="T26" fmla="*/ 2147483646 w 89"/>
              <a:gd name="T27" fmla="*/ 2147483646 h 8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89" h="89">
                <a:moveTo>
                  <a:pt x="85" y="20"/>
                </a:moveTo>
                <a:lnTo>
                  <a:pt x="89" y="41"/>
                </a:lnTo>
                <a:lnTo>
                  <a:pt x="86" y="65"/>
                </a:lnTo>
                <a:lnTo>
                  <a:pt x="76" y="81"/>
                </a:lnTo>
                <a:lnTo>
                  <a:pt x="60" y="89"/>
                </a:lnTo>
                <a:lnTo>
                  <a:pt x="40" y="89"/>
                </a:lnTo>
                <a:lnTo>
                  <a:pt x="24" y="86"/>
                </a:lnTo>
                <a:lnTo>
                  <a:pt x="0" y="62"/>
                </a:lnTo>
                <a:lnTo>
                  <a:pt x="2" y="31"/>
                </a:lnTo>
                <a:lnTo>
                  <a:pt x="19" y="17"/>
                </a:lnTo>
                <a:lnTo>
                  <a:pt x="36" y="0"/>
                </a:lnTo>
                <a:lnTo>
                  <a:pt x="57" y="2"/>
                </a:lnTo>
                <a:lnTo>
                  <a:pt x="76" y="10"/>
                </a:lnTo>
                <a:lnTo>
                  <a:pt x="85" y="20"/>
                </a:lnTo>
                <a:close/>
              </a:path>
            </a:pathLst>
          </a:cu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92" name="Freeform 189">
            <a:extLst>
              <a:ext uri="{FF2B5EF4-FFF2-40B4-BE49-F238E27FC236}">
                <a16:creationId xmlns:a16="http://schemas.microsoft.com/office/drawing/2014/main" id="{68780625-D4C8-D1F2-578B-66EFBF9D6C17}"/>
              </a:ext>
            </a:extLst>
          </p:cNvPr>
          <p:cNvSpPr>
            <a:spLocks noChangeAspect="1"/>
          </p:cNvSpPr>
          <p:nvPr/>
        </p:nvSpPr>
        <p:spPr bwMode="auto">
          <a:xfrm>
            <a:off x="1260475" y="2397125"/>
            <a:ext cx="20638" cy="58738"/>
          </a:xfrm>
          <a:custGeom>
            <a:avLst/>
            <a:gdLst>
              <a:gd name="T0" fmla="*/ 0 w 62"/>
              <a:gd name="T1" fmla="*/ 0 h 216"/>
              <a:gd name="T2" fmla="*/ 2147483646 w 62"/>
              <a:gd name="T3" fmla="*/ 2147483646 h 216"/>
              <a:gd name="T4" fmla="*/ 0 60000 65536"/>
              <a:gd name="T5" fmla="*/ 0 60000 65536"/>
            </a:gdLst>
            <a:ahLst/>
            <a:cxnLst>
              <a:cxn ang="T4">
                <a:pos x="T0" y="T1"/>
              </a:cxn>
              <a:cxn ang="T5">
                <a:pos x="T2" y="T3"/>
              </a:cxn>
            </a:cxnLst>
            <a:rect l="0" t="0" r="r" b="b"/>
            <a:pathLst>
              <a:path w="62" h="216">
                <a:moveTo>
                  <a:pt x="0" y="0"/>
                </a:moveTo>
                <a:lnTo>
                  <a:pt x="62" y="216"/>
                </a:lnTo>
              </a:path>
            </a:pathLst>
          </a:custGeom>
          <a:noFill/>
          <a:ln w="3175" cmpd="sng">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93" name="Rectangle 190">
            <a:extLst>
              <a:ext uri="{FF2B5EF4-FFF2-40B4-BE49-F238E27FC236}">
                <a16:creationId xmlns:a16="http://schemas.microsoft.com/office/drawing/2014/main" id="{800A55B8-B461-2F7B-4FFA-E5A5609E4AB8}"/>
              </a:ext>
            </a:extLst>
          </p:cNvPr>
          <p:cNvSpPr>
            <a:spLocks noChangeAspect="1" noChangeArrowheads="1"/>
          </p:cNvSpPr>
          <p:nvPr/>
        </p:nvSpPr>
        <p:spPr bwMode="auto">
          <a:xfrm>
            <a:off x="914400" y="2527300"/>
            <a:ext cx="15875" cy="12700"/>
          </a:xfrm>
          <a:prstGeom prst="rect">
            <a:avLst/>
          </a:prstGeom>
          <a:solidFill>
            <a:srgbClr val="A9A62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94" name="Freeform 191">
            <a:extLst>
              <a:ext uri="{FF2B5EF4-FFF2-40B4-BE49-F238E27FC236}">
                <a16:creationId xmlns:a16="http://schemas.microsoft.com/office/drawing/2014/main" id="{596C166D-3B07-F5EA-153A-D20F97D186E2}"/>
              </a:ext>
            </a:extLst>
          </p:cNvPr>
          <p:cNvSpPr>
            <a:spLocks noChangeAspect="1"/>
          </p:cNvSpPr>
          <p:nvPr/>
        </p:nvSpPr>
        <p:spPr bwMode="auto">
          <a:xfrm>
            <a:off x="795338" y="1892300"/>
            <a:ext cx="531812" cy="860425"/>
          </a:xfrm>
          <a:custGeom>
            <a:avLst/>
            <a:gdLst>
              <a:gd name="T0" fmla="*/ 2147483646 w 1746"/>
              <a:gd name="T1" fmla="*/ 2147483646 h 3329"/>
              <a:gd name="T2" fmla="*/ 2147483646 w 1746"/>
              <a:gd name="T3" fmla="*/ 2147483646 h 3329"/>
              <a:gd name="T4" fmla="*/ 2147483646 w 1746"/>
              <a:gd name="T5" fmla="*/ 2147483646 h 3329"/>
              <a:gd name="T6" fmla="*/ 2147483646 w 1746"/>
              <a:gd name="T7" fmla="*/ 2147483646 h 3329"/>
              <a:gd name="T8" fmla="*/ 2147483646 w 1746"/>
              <a:gd name="T9" fmla="*/ 2147483646 h 3329"/>
              <a:gd name="T10" fmla="*/ 2147483646 w 1746"/>
              <a:gd name="T11" fmla="*/ 2147483646 h 3329"/>
              <a:gd name="T12" fmla="*/ 0 w 1746"/>
              <a:gd name="T13" fmla="*/ 2147483646 h 3329"/>
              <a:gd name="T14" fmla="*/ 2147483646 w 1746"/>
              <a:gd name="T15" fmla="*/ 2147483646 h 3329"/>
              <a:gd name="T16" fmla="*/ 2147483646 w 1746"/>
              <a:gd name="T17" fmla="*/ 2147483646 h 3329"/>
              <a:gd name="T18" fmla="*/ 2147483646 w 1746"/>
              <a:gd name="T19" fmla="*/ 2147483646 h 3329"/>
              <a:gd name="T20" fmla="*/ 2147483646 w 1746"/>
              <a:gd name="T21" fmla="*/ 2147483646 h 3329"/>
              <a:gd name="T22" fmla="*/ 2147483646 w 1746"/>
              <a:gd name="T23" fmla="*/ 2147483646 h 3329"/>
              <a:gd name="T24" fmla="*/ 2147483646 w 1746"/>
              <a:gd name="T25" fmla="*/ 2147483646 h 3329"/>
              <a:gd name="T26" fmla="*/ 2147483646 w 1746"/>
              <a:gd name="T27" fmla="*/ 2147483646 h 3329"/>
              <a:gd name="T28" fmla="*/ 2147483646 w 1746"/>
              <a:gd name="T29" fmla="*/ 2147483646 h 3329"/>
              <a:gd name="T30" fmla="*/ 2147483646 w 1746"/>
              <a:gd name="T31" fmla="*/ 2147483646 h 3329"/>
              <a:gd name="T32" fmla="*/ 2147483646 w 1746"/>
              <a:gd name="T33" fmla="*/ 2147483646 h 3329"/>
              <a:gd name="T34" fmla="*/ 2147483646 w 1746"/>
              <a:gd name="T35" fmla="*/ 2147483646 h 3329"/>
              <a:gd name="T36" fmla="*/ 2147483646 w 1746"/>
              <a:gd name="T37" fmla="*/ 2147483646 h 3329"/>
              <a:gd name="T38" fmla="*/ 2147483646 w 1746"/>
              <a:gd name="T39" fmla="*/ 2147483646 h 3329"/>
              <a:gd name="T40" fmla="*/ 2147483646 w 1746"/>
              <a:gd name="T41" fmla="*/ 2147483646 h 3329"/>
              <a:gd name="T42" fmla="*/ 2147483646 w 1746"/>
              <a:gd name="T43" fmla="*/ 2147483646 h 3329"/>
              <a:gd name="T44" fmla="*/ 2147483646 w 1746"/>
              <a:gd name="T45" fmla="*/ 2147483646 h 3329"/>
              <a:gd name="T46" fmla="*/ 2147483646 w 1746"/>
              <a:gd name="T47" fmla="*/ 2147483646 h 3329"/>
              <a:gd name="T48" fmla="*/ 2147483646 w 1746"/>
              <a:gd name="T49" fmla="*/ 2147483646 h 3329"/>
              <a:gd name="T50" fmla="*/ 2147483646 w 1746"/>
              <a:gd name="T51" fmla="*/ 2147483646 h 3329"/>
              <a:gd name="T52" fmla="*/ 2147483646 w 1746"/>
              <a:gd name="T53" fmla="*/ 2147483646 h 3329"/>
              <a:gd name="T54" fmla="*/ 2147483646 w 1746"/>
              <a:gd name="T55" fmla="*/ 2147483646 h 3329"/>
              <a:gd name="T56" fmla="*/ 2147483646 w 1746"/>
              <a:gd name="T57" fmla="*/ 2147483646 h 3329"/>
              <a:gd name="T58" fmla="*/ 2147483646 w 1746"/>
              <a:gd name="T59" fmla="*/ 2147483646 h 3329"/>
              <a:gd name="T60" fmla="*/ 2147483646 w 1746"/>
              <a:gd name="T61" fmla="*/ 2147483646 h 3329"/>
              <a:gd name="T62" fmla="*/ 2147483646 w 1746"/>
              <a:gd name="T63" fmla="*/ 2147483646 h 332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746" h="3329">
                <a:moveTo>
                  <a:pt x="721" y="75"/>
                </a:moveTo>
                <a:lnTo>
                  <a:pt x="382" y="1284"/>
                </a:lnTo>
                <a:lnTo>
                  <a:pt x="189" y="1959"/>
                </a:lnTo>
                <a:lnTo>
                  <a:pt x="206" y="1961"/>
                </a:lnTo>
                <a:lnTo>
                  <a:pt x="150" y="2180"/>
                </a:lnTo>
                <a:lnTo>
                  <a:pt x="152" y="2183"/>
                </a:lnTo>
                <a:lnTo>
                  <a:pt x="126" y="2182"/>
                </a:lnTo>
                <a:lnTo>
                  <a:pt x="122" y="2223"/>
                </a:lnTo>
                <a:lnTo>
                  <a:pt x="122" y="2259"/>
                </a:lnTo>
                <a:lnTo>
                  <a:pt x="75" y="2558"/>
                </a:lnTo>
                <a:lnTo>
                  <a:pt x="74" y="3215"/>
                </a:lnTo>
                <a:lnTo>
                  <a:pt x="37" y="3215"/>
                </a:lnTo>
                <a:lnTo>
                  <a:pt x="37" y="3251"/>
                </a:lnTo>
                <a:lnTo>
                  <a:pt x="0" y="3251"/>
                </a:lnTo>
                <a:lnTo>
                  <a:pt x="0" y="3277"/>
                </a:lnTo>
                <a:lnTo>
                  <a:pt x="25" y="3310"/>
                </a:lnTo>
                <a:lnTo>
                  <a:pt x="29" y="3329"/>
                </a:lnTo>
                <a:lnTo>
                  <a:pt x="145" y="3329"/>
                </a:lnTo>
                <a:lnTo>
                  <a:pt x="145" y="3214"/>
                </a:lnTo>
                <a:lnTo>
                  <a:pt x="169" y="3214"/>
                </a:lnTo>
                <a:lnTo>
                  <a:pt x="169" y="2548"/>
                </a:lnTo>
                <a:lnTo>
                  <a:pt x="251" y="2229"/>
                </a:lnTo>
                <a:lnTo>
                  <a:pt x="532" y="1284"/>
                </a:lnTo>
                <a:lnTo>
                  <a:pt x="510" y="1261"/>
                </a:lnTo>
                <a:lnTo>
                  <a:pt x="516" y="1181"/>
                </a:lnTo>
                <a:lnTo>
                  <a:pt x="525" y="1006"/>
                </a:lnTo>
                <a:lnTo>
                  <a:pt x="795" y="95"/>
                </a:lnTo>
                <a:lnTo>
                  <a:pt x="807" y="73"/>
                </a:lnTo>
                <a:lnTo>
                  <a:pt x="831" y="58"/>
                </a:lnTo>
                <a:lnTo>
                  <a:pt x="871" y="55"/>
                </a:lnTo>
                <a:lnTo>
                  <a:pt x="914" y="56"/>
                </a:lnTo>
                <a:lnTo>
                  <a:pt x="937" y="73"/>
                </a:lnTo>
                <a:lnTo>
                  <a:pt x="950" y="95"/>
                </a:lnTo>
                <a:lnTo>
                  <a:pt x="1223" y="1006"/>
                </a:lnTo>
                <a:lnTo>
                  <a:pt x="1225" y="1181"/>
                </a:lnTo>
                <a:lnTo>
                  <a:pt x="1228" y="1256"/>
                </a:lnTo>
                <a:lnTo>
                  <a:pt x="1211" y="1284"/>
                </a:lnTo>
                <a:lnTo>
                  <a:pt x="1500" y="2236"/>
                </a:lnTo>
                <a:lnTo>
                  <a:pt x="1568" y="2549"/>
                </a:lnTo>
                <a:lnTo>
                  <a:pt x="1567" y="3214"/>
                </a:lnTo>
                <a:lnTo>
                  <a:pt x="1589" y="3214"/>
                </a:lnTo>
                <a:lnTo>
                  <a:pt x="1589" y="3329"/>
                </a:lnTo>
                <a:lnTo>
                  <a:pt x="1712" y="3329"/>
                </a:lnTo>
                <a:lnTo>
                  <a:pt x="1714" y="3307"/>
                </a:lnTo>
                <a:lnTo>
                  <a:pt x="1745" y="3282"/>
                </a:lnTo>
                <a:lnTo>
                  <a:pt x="1746" y="3255"/>
                </a:lnTo>
                <a:lnTo>
                  <a:pt x="1697" y="3255"/>
                </a:lnTo>
                <a:lnTo>
                  <a:pt x="1697" y="3215"/>
                </a:lnTo>
                <a:lnTo>
                  <a:pt x="1666" y="3213"/>
                </a:lnTo>
                <a:lnTo>
                  <a:pt x="1671" y="2555"/>
                </a:lnTo>
                <a:lnTo>
                  <a:pt x="1624" y="2257"/>
                </a:lnTo>
                <a:lnTo>
                  <a:pt x="1619" y="2218"/>
                </a:lnTo>
                <a:lnTo>
                  <a:pt x="1611" y="2179"/>
                </a:lnTo>
                <a:lnTo>
                  <a:pt x="1586" y="2182"/>
                </a:lnTo>
                <a:lnTo>
                  <a:pt x="1530" y="1959"/>
                </a:lnTo>
                <a:lnTo>
                  <a:pt x="1547" y="1957"/>
                </a:lnTo>
                <a:lnTo>
                  <a:pt x="1364" y="1284"/>
                </a:lnTo>
                <a:lnTo>
                  <a:pt x="1020" y="68"/>
                </a:lnTo>
                <a:lnTo>
                  <a:pt x="1000" y="41"/>
                </a:lnTo>
                <a:lnTo>
                  <a:pt x="972" y="16"/>
                </a:lnTo>
                <a:lnTo>
                  <a:pt x="933" y="0"/>
                </a:lnTo>
                <a:lnTo>
                  <a:pt x="810" y="3"/>
                </a:lnTo>
                <a:lnTo>
                  <a:pt x="772" y="16"/>
                </a:lnTo>
                <a:lnTo>
                  <a:pt x="739" y="38"/>
                </a:lnTo>
                <a:lnTo>
                  <a:pt x="721" y="75"/>
                </a:lnTo>
                <a:close/>
              </a:path>
            </a:pathLst>
          </a:custGeom>
          <a:solidFill>
            <a:srgbClr val="01B5B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95" name="Freeform 192">
            <a:extLst>
              <a:ext uri="{FF2B5EF4-FFF2-40B4-BE49-F238E27FC236}">
                <a16:creationId xmlns:a16="http://schemas.microsoft.com/office/drawing/2014/main" id="{7A3CD250-FFEC-3BFC-F48F-64ACDA3D4EBE}"/>
              </a:ext>
            </a:extLst>
          </p:cNvPr>
          <p:cNvSpPr>
            <a:spLocks noChangeAspect="1"/>
          </p:cNvSpPr>
          <p:nvPr/>
        </p:nvSpPr>
        <p:spPr bwMode="auto">
          <a:xfrm>
            <a:off x="1050925" y="2947988"/>
            <a:ext cx="20638" cy="4762"/>
          </a:xfrm>
          <a:custGeom>
            <a:avLst/>
            <a:gdLst>
              <a:gd name="T0" fmla="*/ 0 w 89"/>
              <a:gd name="T1" fmla="*/ 0 h 24"/>
              <a:gd name="T2" fmla="*/ 0 w 89"/>
              <a:gd name="T3" fmla="*/ 2147483646 h 24"/>
              <a:gd name="T4" fmla="*/ 2147483646 w 89"/>
              <a:gd name="T5" fmla="*/ 2147483646 h 24"/>
              <a:gd name="T6" fmla="*/ 2147483646 w 89"/>
              <a:gd name="T7" fmla="*/ 0 h 24"/>
              <a:gd name="T8" fmla="*/ 0 w 8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9" h="24">
                <a:moveTo>
                  <a:pt x="0" y="0"/>
                </a:moveTo>
                <a:lnTo>
                  <a:pt x="0" y="24"/>
                </a:lnTo>
                <a:lnTo>
                  <a:pt x="86" y="24"/>
                </a:lnTo>
                <a:lnTo>
                  <a:pt x="89" y="0"/>
                </a:lnTo>
                <a:lnTo>
                  <a:pt x="0" y="0"/>
                </a:lnTo>
                <a:close/>
              </a:path>
            </a:pathLst>
          </a:custGeom>
          <a:gradFill rotWithShape="0">
            <a:gsLst>
              <a:gs pos="0">
                <a:schemeClr val="bg1"/>
              </a:gs>
              <a:gs pos="100000">
                <a:schemeClr val="tx1"/>
              </a:gs>
            </a:gsLst>
            <a:lin ang="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96" name="Oval 193">
            <a:extLst>
              <a:ext uri="{FF2B5EF4-FFF2-40B4-BE49-F238E27FC236}">
                <a16:creationId xmlns:a16="http://schemas.microsoft.com/office/drawing/2014/main" id="{6B3A1A74-0AA1-7EEB-E298-73343F8E3BA8}"/>
              </a:ext>
            </a:extLst>
          </p:cNvPr>
          <p:cNvSpPr>
            <a:spLocks noChangeAspect="1" noChangeArrowheads="1"/>
          </p:cNvSpPr>
          <p:nvPr/>
        </p:nvSpPr>
        <p:spPr bwMode="auto">
          <a:xfrm>
            <a:off x="1039813" y="2644775"/>
            <a:ext cx="9525" cy="6350"/>
          </a:xfrm>
          <a:prstGeom prst="ellipse">
            <a:avLst/>
          </a:prstGeom>
          <a:solidFill>
            <a:srgbClr val="DDDDDD"/>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97" name="Oval 194">
            <a:extLst>
              <a:ext uri="{FF2B5EF4-FFF2-40B4-BE49-F238E27FC236}">
                <a16:creationId xmlns:a16="http://schemas.microsoft.com/office/drawing/2014/main" id="{F3257170-FE08-CA7A-5325-AF998317D3C2}"/>
              </a:ext>
            </a:extLst>
          </p:cNvPr>
          <p:cNvSpPr>
            <a:spLocks noChangeAspect="1" noChangeArrowheads="1"/>
          </p:cNvSpPr>
          <p:nvPr/>
        </p:nvSpPr>
        <p:spPr bwMode="auto">
          <a:xfrm>
            <a:off x="1062038" y="2644775"/>
            <a:ext cx="9525" cy="6350"/>
          </a:xfrm>
          <a:prstGeom prst="ellipse">
            <a:avLst/>
          </a:prstGeom>
          <a:solidFill>
            <a:srgbClr val="DDDDDD"/>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98" name="Oval 195">
            <a:extLst>
              <a:ext uri="{FF2B5EF4-FFF2-40B4-BE49-F238E27FC236}">
                <a16:creationId xmlns:a16="http://schemas.microsoft.com/office/drawing/2014/main" id="{122B03F5-5110-7CF6-75B4-3835AEA59314}"/>
              </a:ext>
            </a:extLst>
          </p:cNvPr>
          <p:cNvSpPr>
            <a:spLocks noChangeAspect="1" noChangeArrowheads="1"/>
          </p:cNvSpPr>
          <p:nvPr/>
        </p:nvSpPr>
        <p:spPr bwMode="auto">
          <a:xfrm>
            <a:off x="1084263" y="2644775"/>
            <a:ext cx="7937" cy="6350"/>
          </a:xfrm>
          <a:prstGeom prst="ellipse">
            <a:avLst/>
          </a:prstGeom>
          <a:solidFill>
            <a:srgbClr val="DDDDDD"/>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399" name="Oval 196">
            <a:extLst>
              <a:ext uri="{FF2B5EF4-FFF2-40B4-BE49-F238E27FC236}">
                <a16:creationId xmlns:a16="http://schemas.microsoft.com/office/drawing/2014/main" id="{038B89C4-C755-445F-4B06-8A513C860B73}"/>
              </a:ext>
            </a:extLst>
          </p:cNvPr>
          <p:cNvSpPr>
            <a:spLocks noChangeAspect="1" noChangeArrowheads="1"/>
          </p:cNvSpPr>
          <p:nvPr/>
        </p:nvSpPr>
        <p:spPr bwMode="auto">
          <a:xfrm>
            <a:off x="1020763" y="2644775"/>
            <a:ext cx="7937" cy="6350"/>
          </a:xfrm>
          <a:prstGeom prst="ellipse">
            <a:avLst/>
          </a:prstGeom>
          <a:solidFill>
            <a:srgbClr val="DDDDDD"/>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00" name="Freeform 197">
            <a:extLst>
              <a:ext uri="{FF2B5EF4-FFF2-40B4-BE49-F238E27FC236}">
                <a16:creationId xmlns:a16="http://schemas.microsoft.com/office/drawing/2014/main" id="{A63A60E4-E07A-F94F-45B5-DAABD60AAAD3}"/>
              </a:ext>
            </a:extLst>
          </p:cNvPr>
          <p:cNvSpPr>
            <a:spLocks noChangeAspect="1"/>
          </p:cNvSpPr>
          <p:nvPr/>
        </p:nvSpPr>
        <p:spPr bwMode="auto">
          <a:xfrm>
            <a:off x="1019175" y="2049463"/>
            <a:ext cx="77788" cy="6350"/>
          </a:xfrm>
          <a:custGeom>
            <a:avLst/>
            <a:gdLst>
              <a:gd name="T0" fmla="*/ 0 w 337"/>
              <a:gd name="T1" fmla="*/ 2147483646 h 30"/>
              <a:gd name="T2" fmla="*/ 2147483646 w 337"/>
              <a:gd name="T3" fmla="*/ 0 h 30"/>
              <a:gd name="T4" fmla="*/ 2147483646 w 337"/>
              <a:gd name="T5" fmla="*/ 2147483646 h 30"/>
              <a:gd name="T6" fmla="*/ 2147483646 w 337"/>
              <a:gd name="T7" fmla="*/ 2147483646 h 30"/>
              <a:gd name="T8" fmla="*/ 0 w 337"/>
              <a:gd name="T9" fmla="*/ 2147483646 h 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7" h="30">
                <a:moveTo>
                  <a:pt x="0" y="1"/>
                </a:moveTo>
                <a:lnTo>
                  <a:pt x="337" y="0"/>
                </a:lnTo>
                <a:lnTo>
                  <a:pt x="337" y="30"/>
                </a:lnTo>
                <a:lnTo>
                  <a:pt x="3" y="29"/>
                </a:lnTo>
                <a:lnTo>
                  <a:pt x="0" y="1"/>
                </a:lnTo>
                <a:close/>
              </a:path>
            </a:pathLst>
          </a:custGeom>
          <a:solidFill>
            <a:schemeClr val="accent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01" name="Freeform 198">
            <a:extLst>
              <a:ext uri="{FF2B5EF4-FFF2-40B4-BE49-F238E27FC236}">
                <a16:creationId xmlns:a16="http://schemas.microsoft.com/office/drawing/2014/main" id="{AA861646-E1C1-1C25-E0E2-92C24ED7676E}"/>
              </a:ext>
            </a:extLst>
          </p:cNvPr>
          <p:cNvSpPr>
            <a:spLocks noChangeAspect="1"/>
          </p:cNvSpPr>
          <p:nvPr/>
        </p:nvSpPr>
        <p:spPr bwMode="auto">
          <a:xfrm>
            <a:off x="1049338" y="2036763"/>
            <a:ext cx="61912" cy="252412"/>
          </a:xfrm>
          <a:custGeom>
            <a:avLst/>
            <a:gdLst>
              <a:gd name="T0" fmla="*/ 2147483646 w 194"/>
              <a:gd name="T1" fmla="*/ 0 h 932"/>
              <a:gd name="T2" fmla="*/ 2147483646 w 194"/>
              <a:gd name="T3" fmla="*/ 0 h 932"/>
              <a:gd name="T4" fmla="*/ 2147483646 w 194"/>
              <a:gd name="T5" fmla="*/ 2147483646 h 932"/>
              <a:gd name="T6" fmla="*/ 2147483646 w 194"/>
              <a:gd name="T7" fmla="*/ 2147483646 h 932"/>
              <a:gd name="T8" fmla="*/ 2147483646 w 194"/>
              <a:gd name="T9" fmla="*/ 2147483646 h 932"/>
              <a:gd name="T10" fmla="*/ 2147483646 w 194"/>
              <a:gd name="T11" fmla="*/ 2147483646 h 932"/>
              <a:gd name="T12" fmla="*/ 2147483646 w 194"/>
              <a:gd name="T13" fmla="*/ 2147483646 h 932"/>
              <a:gd name="T14" fmla="*/ 2147483646 w 194"/>
              <a:gd name="T15" fmla="*/ 2147483646 h 932"/>
              <a:gd name="T16" fmla="*/ 0 w 194"/>
              <a:gd name="T17" fmla="*/ 2147483646 h 932"/>
              <a:gd name="T18" fmla="*/ 2147483646 w 194"/>
              <a:gd name="T19" fmla="*/ 2147483646 h 932"/>
              <a:gd name="T20" fmla="*/ 2147483646 w 194"/>
              <a:gd name="T21" fmla="*/ 2147483646 h 932"/>
              <a:gd name="T22" fmla="*/ 2147483646 w 194"/>
              <a:gd name="T23" fmla="*/ 2147483646 h 932"/>
              <a:gd name="T24" fmla="*/ 2147483646 w 194"/>
              <a:gd name="T25" fmla="*/ 2147483646 h 932"/>
              <a:gd name="T26" fmla="*/ 2147483646 w 194"/>
              <a:gd name="T27" fmla="*/ 2147483646 h 932"/>
              <a:gd name="T28" fmla="*/ 2147483646 w 194"/>
              <a:gd name="T29" fmla="*/ 2147483646 h 932"/>
              <a:gd name="T30" fmla="*/ 2147483646 w 194"/>
              <a:gd name="T31" fmla="*/ 2147483646 h 932"/>
              <a:gd name="T32" fmla="*/ 2147483646 w 194"/>
              <a:gd name="T33" fmla="*/ 2147483646 h 932"/>
              <a:gd name="T34" fmla="*/ 2147483646 w 194"/>
              <a:gd name="T35" fmla="*/ 2147483646 h 932"/>
              <a:gd name="T36" fmla="*/ 2147483646 w 194"/>
              <a:gd name="T37" fmla="*/ 2147483646 h 932"/>
              <a:gd name="T38" fmla="*/ 2147483646 w 194"/>
              <a:gd name="T39" fmla="*/ 2147483646 h 932"/>
              <a:gd name="T40" fmla="*/ 2147483646 w 194"/>
              <a:gd name="T41" fmla="*/ 2147483646 h 932"/>
              <a:gd name="T42" fmla="*/ 2147483646 w 194"/>
              <a:gd name="T43" fmla="*/ 2147483646 h 932"/>
              <a:gd name="T44" fmla="*/ 2147483646 w 194"/>
              <a:gd name="T45" fmla="*/ 2147483646 h 932"/>
              <a:gd name="T46" fmla="*/ 2147483646 w 194"/>
              <a:gd name="T47" fmla="*/ 2147483646 h 932"/>
              <a:gd name="T48" fmla="*/ 2147483646 w 194"/>
              <a:gd name="T49" fmla="*/ 2147483646 h 932"/>
              <a:gd name="T50" fmla="*/ 2147483646 w 194"/>
              <a:gd name="T51" fmla="*/ 2147483646 h 932"/>
              <a:gd name="T52" fmla="*/ 2147483646 w 194"/>
              <a:gd name="T53" fmla="*/ 2147483646 h 932"/>
              <a:gd name="T54" fmla="*/ 2147483646 w 194"/>
              <a:gd name="T55" fmla="*/ 2147483646 h 932"/>
              <a:gd name="T56" fmla="*/ 2147483646 w 194"/>
              <a:gd name="T57" fmla="*/ 2147483646 h 932"/>
              <a:gd name="T58" fmla="*/ 2147483646 w 194"/>
              <a:gd name="T59" fmla="*/ 2147483646 h 932"/>
              <a:gd name="T60" fmla="*/ 2147483646 w 194"/>
              <a:gd name="T61" fmla="*/ 2147483646 h 932"/>
              <a:gd name="T62" fmla="*/ 2147483646 w 194"/>
              <a:gd name="T63" fmla="*/ 2147483646 h 932"/>
              <a:gd name="T64" fmla="*/ 2147483646 w 194"/>
              <a:gd name="T65" fmla="*/ 2147483646 h 932"/>
              <a:gd name="T66" fmla="*/ 2147483646 w 194"/>
              <a:gd name="T67" fmla="*/ 2147483646 h 932"/>
              <a:gd name="T68" fmla="*/ 2147483646 w 194"/>
              <a:gd name="T69" fmla="*/ 2147483646 h 932"/>
              <a:gd name="T70" fmla="*/ 2147483646 w 194"/>
              <a:gd name="T71" fmla="*/ 2147483646 h 932"/>
              <a:gd name="T72" fmla="*/ 2147483646 w 194"/>
              <a:gd name="T73" fmla="*/ 2147483646 h 932"/>
              <a:gd name="T74" fmla="*/ 2147483646 w 194"/>
              <a:gd name="T75" fmla="*/ 2147483646 h 932"/>
              <a:gd name="T76" fmla="*/ 2147483646 w 194"/>
              <a:gd name="T77" fmla="*/ 2147483646 h 932"/>
              <a:gd name="T78" fmla="*/ 2147483646 w 194"/>
              <a:gd name="T79" fmla="*/ 2147483646 h 932"/>
              <a:gd name="T80" fmla="*/ 2147483646 w 194"/>
              <a:gd name="T81" fmla="*/ 2147483646 h 932"/>
              <a:gd name="T82" fmla="*/ 2147483646 w 194"/>
              <a:gd name="T83" fmla="*/ 0 h 93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94" h="932">
                <a:moveTo>
                  <a:pt x="45" y="0"/>
                </a:moveTo>
                <a:lnTo>
                  <a:pt x="29" y="0"/>
                </a:lnTo>
                <a:lnTo>
                  <a:pt x="31" y="101"/>
                </a:lnTo>
                <a:lnTo>
                  <a:pt x="26" y="121"/>
                </a:lnTo>
                <a:lnTo>
                  <a:pt x="17" y="138"/>
                </a:lnTo>
                <a:lnTo>
                  <a:pt x="9" y="156"/>
                </a:lnTo>
                <a:lnTo>
                  <a:pt x="3" y="173"/>
                </a:lnTo>
                <a:lnTo>
                  <a:pt x="1" y="190"/>
                </a:lnTo>
                <a:lnTo>
                  <a:pt x="0" y="210"/>
                </a:lnTo>
                <a:lnTo>
                  <a:pt x="3" y="229"/>
                </a:lnTo>
                <a:lnTo>
                  <a:pt x="11" y="248"/>
                </a:lnTo>
                <a:lnTo>
                  <a:pt x="20" y="268"/>
                </a:lnTo>
                <a:lnTo>
                  <a:pt x="31" y="286"/>
                </a:lnTo>
                <a:lnTo>
                  <a:pt x="29" y="841"/>
                </a:lnTo>
                <a:lnTo>
                  <a:pt x="31" y="859"/>
                </a:lnTo>
                <a:lnTo>
                  <a:pt x="37" y="877"/>
                </a:lnTo>
                <a:lnTo>
                  <a:pt x="48" y="893"/>
                </a:lnTo>
                <a:lnTo>
                  <a:pt x="60" y="907"/>
                </a:lnTo>
                <a:lnTo>
                  <a:pt x="77" y="919"/>
                </a:lnTo>
                <a:lnTo>
                  <a:pt x="91" y="928"/>
                </a:lnTo>
                <a:lnTo>
                  <a:pt x="116" y="931"/>
                </a:lnTo>
                <a:lnTo>
                  <a:pt x="193" y="932"/>
                </a:lnTo>
                <a:lnTo>
                  <a:pt x="194" y="918"/>
                </a:lnTo>
                <a:lnTo>
                  <a:pt x="120" y="918"/>
                </a:lnTo>
                <a:lnTo>
                  <a:pt x="103" y="916"/>
                </a:lnTo>
                <a:lnTo>
                  <a:pt x="89" y="908"/>
                </a:lnTo>
                <a:lnTo>
                  <a:pt x="75" y="899"/>
                </a:lnTo>
                <a:lnTo>
                  <a:pt x="62" y="888"/>
                </a:lnTo>
                <a:lnTo>
                  <a:pt x="54" y="875"/>
                </a:lnTo>
                <a:lnTo>
                  <a:pt x="48" y="858"/>
                </a:lnTo>
                <a:lnTo>
                  <a:pt x="44" y="842"/>
                </a:lnTo>
                <a:lnTo>
                  <a:pt x="47" y="293"/>
                </a:lnTo>
                <a:lnTo>
                  <a:pt x="32" y="266"/>
                </a:lnTo>
                <a:lnTo>
                  <a:pt x="25" y="250"/>
                </a:lnTo>
                <a:lnTo>
                  <a:pt x="17" y="230"/>
                </a:lnTo>
                <a:lnTo>
                  <a:pt x="12" y="212"/>
                </a:lnTo>
                <a:lnTo>
                  <a:pt x="13" y="194"/>
                </a:lnTo>
                <a:lnTo>
                  <a:pt x="19" y="174"/>
                </a:lnTo>
                <a:lnTo>
                  <a:pt x="25" y="156"/>
                </a:lnTo>
                <a:lnTo>
                  <a:pt x="35" y="137"/>
                </a:lnTo>
                <a:lnTo>
                  <a:pt x="45" y="114"/>
                </a:lnTo>
                <a:lnTo>
                  <a:pt x="45" y="0"/>
                </a:lnTo>
                <a:close/>
              </a:path>
            </a:pathLst>
          </a:custGeom>
          <a:solidFill>
            <a:schemeClr val="accent1"/>
          </a:solidFill>
          <a:ln w="3175"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02" name="Freeform 199">
            <a:extLst>
              <a:ext uri="{FF2B5EF4-FFF2-40B4-BE49-F238E27FC236}">
                <a16:creationId xmlns:a16="http://schemas.microsoft.com/office/drawing/2014/main" id="{9583745A-1F0B-B33B-D1A4-83324BE858BD}"/>
              </a:ext>
            </a:extLst>
          </p:cNvPr>
          <p:cNvSpPr>
            <a:spLocks noChangeAspect="1"/>
          </p:cNvSpPr>
          <p:nvPr/>
        </p:nvSpPr>
        <p:spPr bwMode="auto">
          <a:xfrm>
            <a:off x="1047750" y="2141538"/>
            <a:ext cx="25400" cy="58737"/>
          </a:xfrm>
          <a:custGeom>
            <a:avLst/>
            <a:gdLst>
              <a:gd name="T0" fmla="*/ 0 w 79"/>
              <a:gd name="T1" fmla="*/ 0 h 217"/>
              <a:gd name="T2" fmla="*/ 0 w 79"/>
              <a:gd name="T3" fmla="*/ 2147483646 h 217"/>
              <a:gd name="T4" fmla="*/ 2147483646 w 79"/>
              <a:gd name="T5" fmla="*/ 2147483646 h 217"/>
              <a:gd name="T6" fmla="*/ 2147483646 w 79"/>
              <a:gd name="T7" fmla="*/ 0 h 217"/>
              <a:gd name="T8" fmla="*/ 0 w 79"/>
              <a:gd name="T9" fmla="*/ 0 h 2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 h="217">
                <a:moveTo>
                  <a:pt x="0" y="0"/>
                </a:moveTo>
                <a:lnTo>
                  <a:pt x="0" y="217"/>
                </a:lnTo>
                <a:lnTo>
                  <a:pt x="79" y="217"/>
                </a:lnTo>
                <a:lnTo>
                  <a:pt x="79" y="0"/>
                </a:lnTo>
                <a:lnTo>
                  <a:pt x="0" y="0"/>
                </a:lnTo>
                <a:close/>
              </a:path>
            </a:pathLst>
          </a:custGeom>
          <a:solidFill>
            <a:srgbClr val="FF33CC"/>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03" name="Freeform 200">
            <a:extLst>
              <a:ext uri="{FF2B5EF4-FFF2-40B4-BE49-F238E27FC236}">
                <a16:creationId xmlns:a16="http://schemas.microsoft.com/office/drawing/2014/main" id="{922A953C-E64C-78C2-1752-00DC4C30BE26}"/>
              </a:ext>
            </a:extLst>
          </p:cNvPr>
          <p:cNvSpPr>
            <a:spLocks noChangeAspect="1"/>
          </p:cNvSpPr>
          <p:nvPr/>
        </p:nvSpPr>
        <p:spPr bwMode="auto">
          <a:xfrm>
            <a:off x="942975" y="2289175"/>
            <a:ext cx="233363" cy="6350"/>
          </a:xfrm>
          <a:custGeom>
            <a:avLst/>
            <a:gdLst>
              <a:gd name="T0" fmla="*/ 0 w 1025"/>
              <a:gd name="T1" fmla="*/ 2147483646 h 39"/>
              <a:gd name="T2" fmla="*/ 2147483646 w 1025"/>
              <a:gd name="T3" fmla="*/ 0 h 39"/>
              <a:gd name="T4" fmla="*/ 2147483646 w 1025"/>
              <a:gd name="T5" fmla="*/ 2147483646 h 39"/>
              <a:gd name="T6" fmla="*/ 0 w 1025"/>
              <a:gd name="T7" fmla="*/ 2147483646 h 39"/>
              <a:gd name="T8" fmla="*/ 0 w 1025"/>
              <a:gd name="T9" fmla="*/ 2147483646 h 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25" h="39">
                <a:moveTo>
                  <a:pt x="0" y="2"/>
                </a:moveTo>
                <a:lnTo>
                  <a:pt x="1022" y="0"/>
                </a:lnTo>
                <a:lnTo>
                  <a:pt x="1025" y="37"/>
                </a:lnTo>
                <a:lnTo>
                  <a:pt x="0" y="39"/>
                </a:lnTo>
                <a:lnTo>
                  <a:pt x="0" y="2"/>
                </a:lnTo>
                <a:close/>
              </a:path>
            </a:pathLst>
          </a:custGeom>
          <a:solidFill>
            <a:schemeClr val="accent2"/>
          </a:solidFill>
          <a:ln w="63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04" name="Freeform 201">
            <a:extLst>
              <a:ext uri="{FF2B5EF4-FFF2-40B4-BE49-F238E27FC236}">
                <a16:creationId xmlns:a16="http://schemas.microsoft.com/office/drawing/2014/main" id="{8981FCA1-6163-5731-CFB1-3130E337CAC0}"/>
              </a:ext>
            </a:extLst>
          </p:cNvPr>
          <p:cNvSpPr>
            <a:spLocks noChangeAspect="1"/>
          </p:cNvSpPr>
          <p:nvPr/>
        </p:nvSpPr>
        <p:spPr bwMode="auto">
          <a:xfrm>
            <a:off x="774700" y="2473325"/>
            <a:ext cx="55563" cy="258763"/>
          </a:xfrm>
          <a:custGeom>
            <a:avLst/>
            <a:gdLst>
              <a:gd name="T0" fmla="*/ 2147483646 w 185"/>
              <a:gd name="T1" fmla="*/ 2147483646 h 999"/>
              <a:gd name="T2" fmla="*/ 2147483646 w 185"/>
              <a:gd name="T3" fmla="*/ 2147483646 h 999"/>
              <a:gd name="T4" fmla="*/ 2147483646 w 185"/>
              <a:gd name="T5" fmla="*/ 2147483646 h 999"/>
              <a:gd name="T6" fmla="*/ 2147483646 w 185"/>
              <a:gd name="T7" fmla="*/ 2147483646 h 999"/>
              <a:gd name="T8" fmla="*/ 2147483646 w 185"/>
              <a:gd name="T9" fmla="*/ 2147483646 h 999"/>
              <a:gd name="T10" fmla="*/ 2147483646 w 185"/>
              <a:gd name="T11" fmla="*/ 2147483646 h 999"/>
              <a:gd name="T12" fmla="*/ 2147483646 w 185"/>
              <a:gd name="T13" fmla="*/ 2147483646 h 999"/>
              <a:gd name="T14" fmla="*/ 2147483646 w 185"/>
              <a:gd name="T15" fmla="*/ 2147483646 h 999"/>
              <a:gd name="T16" fmla="*/ 2147483646 w 185"/>
              <a:gd name="T17" fmla="*/ 2147483646 h 999"/>
              <a:gd name="T18" fmla="*/ 2147483646 w 185"/>
              <a:gd name="T19" fmla="*/ 2147483646 h 999"/>
              <a:gd name="T20" fmla="*/ 2147483646 w 185"/>
              <a:gd name="T21" fmla="*/ 2147483646 h 999"/>
              <a:gd name="T22" fmla="*/ 2147483646 w 185"/>
              <a:gd name="T23" fmla="*/ 2147483646 h 999"/>
              <a:gd name="T24" fmla="*/ 2147483646 w 185"/>
              <a:gd name="T25" fmla="*/ 2147483646 h 999"/>
              <a:gd name="T26" fmla="*/ 2147483646 w 185"/>
              <a:gd name="T27" fmla="*/ 2147483646 h 999"/>
              <a:gd name="T28" fmla="*/ 2147483646 w 185"/>
              <a:gd name="T29" fmla="*/ 2147483646 h 999"/>
              <a:gd name="T30" fmla="*/ 2147483646 w 185"/>
              <a:gd name="T31" fmla="*/ 2147483646 h 999"/>
              <a:gd name="T32" fmla="*/ 2147483646 w 185"/>
              <a:gd name="T33" fmla="*/ 2147483646 h 999"/>
              <a:gd name="T34" fmla="*/ 2147483646 w 185"/>
              <a:gd name="T35" fmla="*/ 2147483646 h 999"/>
              <a:gd name="T36" fmla="*/ 2147483646 w 185"/>
              <a:gd name="T37" fmla="*/ 2147483646 h 999"/>
              <a:gd name="T38" fmla="*/ 2147483646 w 185"/>
              <a:gd name="T39" fmla="*/ 2147483646 h 999"/>
              <a:gd name="T40" fmla="*/ 2147483646 w 185"/>
              <a:gd name="T41" fmla="*/ 2147483646 h 999"/>
              <a:gd name="T42" fmla="*/ 2147483646 w 185"/>
              <a:gd name="T43" fmla="*/ 2147483646 h 999"/>
              <a:gd name="T44" fmla="*/ 0 w 185"/>
              <a:gd name="T45" fmla="*/ 2147483646 h 999"/>
              <a:gd name="T46" fmla="*/ 2147483646 w 185"/>
              <a:gd name="T47" fmla="*/ 0 h 999"/>
              <a:gd name="T48" fmla="*/ 2147483646 w 185"/>
              <a:gd name="T49" fmla="*/ 0 h 999"/>
              <a:gd name="T50" fmla="*/ 2147483646 w 185"/>
              <a:gd name="T51" fmla="*/ 2147483646 h 999"/>
              <a:gd name="T52" fmla="*/ 2147483646 w 185"/>
              <a:gd name="T53" fmla="*/ 2147483646 h 99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85" h="999">
                <a:moveTo>
                  <a:pt x="152" y="366"/>
                </a:moveTo>
                <a:lnTo>
                  <a:pt x="155" y="959"/>
                </a:lnTo>
                <a:lnTo>
                  <a:pt x="108" y="998"/>
                </a:lnTo>
                <a:lnTo>
                  <a:pt x="78" y="999"/>
                </a:lnTo>
                <a:lnTo>
                  <a:pt x="78" y="974"/>
                </a:lnTo>
                <a:lnTo>
                  <a:pt x="56" y="959"/>
                </a:lnTo>
                <a:lnTo>
                  <a:pt x="79" y="944"/>
                </a:lnTo>
                <a:lnTo>
                  <a:pt x="58" y="928"/>
                </a:lnTo>
                <a:lnTo>
                  <a:pt x="78" y="913"/>
                </a:lnTo>
                <a:lnTo>
                  <a:pt x="58" y="898"/>
                </a:lnTo>
                <a:lnTo>
                  <a:pt x="79" y="883"/>
                </a:lnTo>
                <a:lnTo>
                  <a:pt x="56" y="869"/>
                </a:lnTo>
                <a:lnTo>
                  <a:pt x="79" y="853"/>
                </a:lnTo>
                <a:lnTo>
                  <a:pt x="56" y="839"/>
                </a:lnTo>
                <a:lnTo>
                  <a:pt x="81" y="822"/>
                </a:lnTo>
                <a:lnTo>
                  <a:pt x="56" y="802"/>
                </a:lnTo>
                <a:lnTo>
                  <a:pt x="82" y="786"/>
                </a:lnTo>
                <a:lnTo>
                  <a:pt x="55" y="771"/>
                </a:lnTo>
                <a:lnTo>
                  <a:pt x="84" y="756"/>
                </a:lnTo>
                <a:lnTo>
                  <a:pt x="53" y="740"/>
                </a:lnTo>
                <a:lnTo>
                  <a:pt x="82" y="723"/>
                </a:lnTo>
                <a:lnTo>
                  <a:pt x="82" y="667"/>
                </a:lnTo>
                <a:lnTo>
                  <a:pt x="0" y="667"/>
                </a:lnTo>
                <a:lnTo>
                  <a:pt x="178" y="0"/>
                </a:lnTo>
                <a:lnTo>
                  <a:pt x="185" y="0"/>
                </a:lnTo>
                <a:lnTo>
                  <a:pt x="185" y="137"/>
                </a:lnTo>
                <a:lnTo>
                  <a:pt x="152" y="366"/>
                </a:lnTo>
                <a:close/>
              </a:path>
            </a:pathLst>
          </a:custGeom>
          <a:solidFill>
            <a:srgbClr val="FC2663"/>
          </a:solidFill>
          <a:ln w="9525"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05" name="Oval 202">
            <a:extLst>
              <a:ext uri="{FF2B5EF4-FFF2-40B4-BE49-F238E27FC236}">
                <a16:creationId xmlns:a16="http://schemas.microsoft.com/office/drawing/2014/main" id="{9C323B2D-9210-8F95-97ED-E79A56629AFB}"/>
              </a:ext>
            </a:extLst>
          </p:cNvPr>
          <p:cNvSpPr>
            <a:spLocks noChangeAspect="1" noChangeArrowheads="1"/>
          </p:cNvSpPr>
          <p:nvPr/>
        </p:nvSpPr>
        <p:spPr bwMode="auto">
          <a:xfrm>
            <a:off x="1265238" y="2732088"/>
            <a:ext cx="12700" cy="11112"/>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06" name="Oval 203">
            <a:extLst>
              <a:ext uri="{FF2B5EF4-FFF2-40B4-BE49-F238E27FC236}">
                <a16:creationId xmlns:a16="http://schemas.microsoft.com/office/drawing/2014/main" id="{D4A62550-9E41-1C21-236F-2C8EBD45D77F}"/>
              </a:ext>
            </a:extLst>
          </p:cNvPr>
          <p:cNvSpPr>
            <a:spLocks noChangeAspect="1" noChangeArrowheads="1"/>
          </p:cNvSpPr>
          <p:nvPr/>
        </p:nvSpPr>
        <p:spPr bwMode="auto">
          <a:xfrm>
            <a:off x="839788" y="2732088"/>
            <a:ext cx="14287" cy="11112"/>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07" name="Freeform 204">
            <a:extLst>
              <a:ext uri="{FF2B5EF4-FFF2-40B4-BE49-F238E27FC236}">
                <a16:creationId xmlns:a16="http://schemas.microsoft.com/office/drawing/2014/main" id="{6812B57D-26F8-E939-CE14-A7C414426B80}"/>
              </a:ext>
            </a:extLst>
          </p:cNvPr>
          <p:cNvSpPr>
            <a:spLocks noChangeAspect="1"/>
          </p:cNvSpPr>
          <p:nvPr/>
        </p:nvSpPr>
        <p:spPr bwMode="auto">
          <a:xfrm>
            <a:off x="855663" y="2732088"/>
            <a:ext cx="407987" cy="0"/>
          </a:xfrm>
          <a:custGeom>
            <a:avLst/>
            <a:gdLst>
              <a:gd name="T0" fmla="*/ 0 w 1337"/>
              <a:gd name="T1" fmla="*/ 0 h 1"/>
              <a:gd name="T2" fmla="*/ 2147483646 w 1337"/>
              <a:gd name="T3" fmla="*/ 0 h 1"/>
              <a:gd name="T4" fmla="*/ 0 60000 65536"/>
              <a:gd name="T5" fmla="*/ 0 60000 65536"/>
            </a:gdLst>
            <a:ahLst/>
            <a:cxnLst>
              <a:cxn ang="T4">
                <a:pos x="T0" y="T1"/>
              </a:cxn>
              <a:cxn ang="T5">
                <a:pos x="T2" y="T3"/>
              </a:cxn>
            </a:cxnLst>
            <a:rect l="0" t="0" r="r" b="b"/>
            <a:pathLst>
              <a:path w="1337" h="1">
                <a:moveTo>
                  <a:pt x="0" y="0"/>
                </a:moveTo>
                <a:lnTo>
                  <a:pt x="1337" y="0"/>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08" name="Freeform 205">
            <a:extLst>
              <a:ext uri="{FF2B5EF4-FFF2-40B4-BE49-F238E27FC236}">
                <a16:creationId xmlns:a16="http://schemas.microsoft.com/office/drawing/2014/main" id="{C71CA63B-DFFD-5FFD-47D4-62CA368463BB}"/>
              </a:ext>
            </a:extLst>
          </p:cNvPr>
          <p:cNvSpPr>
            <a:spLocks noChangeAspect="1"/>
          </p:cNvSpPr>
          <p:nvPr/>
        </p:nvSpPr>
        <p:spPr bwMode="auto">
          <a:xfrm>
            <a:off x="860425" y="2722563"/>
            <a:ext cx="396875" cy="0"/>
          </a:xfrm>
          <a:custGeom>
            <a:avLst/>
            <a:gdLst>
              <a:gd name="T0" fmla="*/ 0 w 1302"/>
              <a:gd name="T1" fmla="*/ 0 h 1"/>
              <a:gd name="T2" fmla="*/ 2147483646 w 1302"/>
              <a:gd name="T3" fmla="*/ 1 h 1"/>
              <a:gd name="T4" fmla="*/ 0 60000 65536"/>
              <a:gd name="T5" fmla="*/ 0 60000 65536"/>
            </a:gdLst>
            <a:ahLst/>
            <a:cxnLst>
              <a:cxn ang="T4">
                <a:pos x="T0" y="T1"/>
              </a:cxn>
              <a:cxn ang="T5">
                <a:pos x="T2" y="T3"/>
              </a:cxn>
            </a:cxnLst>
            <a:rect l="0" t="0" r="r" b="b"/>
            <a:pathLst>
              <a:path w="1302" h="1">
                <a:moveTo>
                  <a:pt x="0" y="0"/>
                </a:moveTo>
                <a:lnTo>
                  <a:pt x="1302" y="1"/>
                </a:lnTo>
              </a:path>
            </a:pathLst>
          </a:custGeom>
          <a:noFill/>
          <a:ln w="9525">
            <a:solidFill>
              <a:schemeClr val="tx1"/>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09" name="Freeform 206">
            <a:extLst>
              <a:ext uri="{FF2B5EF4-FFF2-40B4-BE49-F238E27FC236}">
                <a16:creationId xmlns:a16="http://schemas.microsoft.com/office/drawing/2014/main" id="{4BF47FF1-EFF5-9BF4-C184-10049A21FD5F}"/>
              </a:ext>
            </a:extLst>
          </p:cNvPr>
          <p:cNvSpPr>
            <a:spLocks noChangeAspect="1"/>
          </p:cNvSpPr>
          <p:nvPr/>
        </p:nvSpPr>
        <p:spPr bwMode="auto">
          <a:xfrm flipH="1">
            <a:off x="1260475" y="2398713"/>
            <a:ext cx="25400" cy="55562"/>
          </a:xfrm>
          <a:custGeom>
            <a:avLst/>
            <a:gdLst>
              <a:gd name="T0" fmla="*/ 2147483646 w 81"/>
              <a:gd name="T1" fmla="*/ 0 h 221"/>
              <a:gd name="T2" fmla="*/ 2147483646 w 81"/>
              <a:gd name="T3" fmla="*/ 2147483646 h 221"/>
              <a:gd name="T4" fmla="*/ 0 w 81"/>
              <a:gd name="T5" fmla="*/ 2147483646 h 221"/>
              <a:gd name="T6" fmla="*/ 2147483646 w 81"/>
              <a:gd name="T7" fmla="*/ 2147483646 h 221"/>
              <a:gd name="T8" fmla="*/ 2147483646 w 81"/>
              <a:gd name="T9" fmla="*/ 0 h 2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1" h="221">
                <a:moveTo>
                  <a:pt x="81" y="0"/>
                </a:moveTo>
                <a:lnTo>
                  <a:pt x="21" y="221"/>
                </a:lnTo>
                <a:lnTo>
                  <a:pt x="0" y="216"/>
                </a:lnTo>
                <a:lnTo>
                  <a:pt x="57" y="1"/>
                </a:lnTo>
                <a:lnTo>
                  <a:pt x="81" y="0"/>
                </a:lnTo>
                <a:close/>
              </a:path>
            </a:pathLst>
          </a:custGeom>
          <a:solidFill>
            <a:srgbClr val="FFFF00"/>
          </a:solidFill>
          <a:ln w="635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11410" name="Freeform 207">
            <a:extLst>
              <a:ext uri="{FF2B5EF4-FFF2-40B4-BE49-F238E27FC236}">
                <a16:creationId xmlns:a16="http://schemas.microsoft.com/office/drawing/2014/main" id="{94A4F55D-A2E1-39F9-3170-4BD6838D4953}"/>
              </a:ext>
            </a:extLst>
          </p:cNvPr>
          <p:cNvSpPr>
            <a:spLocks noChangeAspect="1"/>
          </p:cNvSpPr>
          <p:nvPr/>
        </p:nvSpPr>
        <p:spPr bwMode="auto">
          <a:xfrm flipH="1">
            <a:off x="1290638" y="2473325"/>
            <a:ext cx="55562" cy="258763"/>
          </a:xfrm>
          <a:custGeom>
            <a:avLst/>
            <a:gdLst>
              <a:gd name="T0" fmla="*/ 2147483646 w 185"/>
              <a:gd name="T1" fmla="*/ 2147483646 h 999"/>
              <a:gd name="T2" fmla="*/ 2147483646 w 185"/>
              <a:gd name="T3" fmla="*/ 2147483646 h 999"/>
              <a:gd name="T4" fmla="*/ 2147483646 w 185"/>
              <a:gd name="T5" fmla="*/ 2147483646 h 999"/>
              <a:gd name="T6" fmla="*/ 2147483646 w 185"/>
              <a:gd name="T7" fmla="*/ 2147483646 h 999"/>
              <a:gd name="T8" fmla="*/ 2147483646 w 185"/>
              <a:gd name="T9" fmla="*/ 2147483646 h 999"/>
              <a:gd name="T10" fmla="*/ 2147483646 w 185"/>
              <a:gd name="T11" fmla="*/ 2147483646 h 999"/>
              <a:gd name="T12" fmla="*/ 2147483646 w 185"/>
              <a:gd name="T13" fmla="*/ 2147483646 h 999"/>
              <a:gd name="T14" fmla="*/ 2147483646 w 185"/>
              <a:gd name="T15" fmla="*/ 2147483646 h 999"/>
              <a:gd name="T16" fmla="*/ 2147483646 w 185"/>
              <a:gd name="T17" fmla="*/ 2147483646 h 999"/>
              <a:gd name="T18" fmla="*/ 2147483646 w 185"/>
              <a:gd name="T19" fmla="*/ 2147483646 h 999"/>
              <a:gd name="T20" fmla="*/ 2147483646 w 185"/>
              <a:gd name="T21" fmla="*/ 2147483646 h 999"/>
              <a:gd name="T22" fmla="*/ 2147483646 w 185"/>
              <a:gd name="T23" fmla="*/ 2147483646 h 999"/>
              <a:gd name="T24" fmla="*/ 2147483646 w 185"/>
              <a:gd name="T25" fmla="*/ 2147483646 h 999"/>
              <a:gd name="T26" fmla="*/ 2147483646 w 185"/>
              <a:gd name="T27" fmla="*/ 2147483646 h 999"/>
              <a:gd name="T28" fmla="*/ 2147483646 w 185"/>
              <a:gd name="T29" fmla="*/ 2147483646 h 999"/>
              <a:gd name="T30" fmla="*/ 2147483646 w 185"/>
              <a:gd name="T31" fmla="*/ 2147483646 h 999"/>
              <a:gd name="T32" fmla="*/ 2147483646 w 185"/>
              <a:gd name="T33" fmla="*/ 2147483646 h 999"/>
              <a:gd name="T34" fmla="*/ 2147483646 w 185"/>
              <a:gd name="T35" fmla="*/ 2147483646 h 999"/>
              <a:gd name="T36" fmla="*/ 2147483646 w 185"/>
              <a:gd name="T37" fmla="*/ 2147483646 h 999"/>
              <a:gd name="T38" fmla="*/ 2147483646 w 185"/>
              <a:gd name="T39" fmla="*/ 2147483646 h 999"/>
              <a:gd name="T40" fmla="*/ 2147483646 w 185"/>
              <a:gd name="T41" fmla="*/ 2147483646 h 999"/>
              <a:gd name="T42" fmla="*/ 2147483646 w 185"/>
              <a:gd name="T43" fmla="*/ 2147483646 h 999"/>
              <a:gd name="T44" fmla="*/ 0 w 185"/>
              <a:gd name="T45" fmla="*/ 2147483646 h 999"/>
              <a:gd name="T46" fmla="*/ 2147483646 w 185"/>
              <a:gd name="T47" fmla="*/ 0 h 999"/>
              <a:gd name="T48" fmla="*/ 2147483646 w 185"/>
              <a:gd name="T49" fmla="*/ 0 h 999"/>
              <a:gd name="T50" fmla="*/ 2147483646 w 185"/>
              <a:gd name="T51" fmla="*/ 2147483646 h 999"/>
              <a:gd name="T52" fmla="*/ 2147483646 w 185"/>
              <a:gd name="T53" fmla="*/ 2147483646 h 99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85" h="999">
                <a:moveTo>
                  <a:pt x="152" y="366"/>
                </a:moveTo>
                <a:lnTo>
                  <a:pt x="155" y="959"/>
                </a:lnTo>
                <a:lnTo>
                  <a:pt x="108" y="998"/>
                </a:lnTo>
                <a:lnTo>
                  <a:pt x="78" y="999"/>
                </a:lnTo>
                <a:lnTo>
                  <a:pt x="78" y="974"/>
                </a:lnTo>
                <a:lnTo>
                  <a:pt x="56" y="959"/>
                </a:lnTo>
                <a:lnTo>
                  <a:pt x="79" y="944"/>
                </a:lnTo>
                <a:lnTo>
                  <a:pt x="58" y="928"/>
                </a:lnTo>
                <a:lnTo>
                  <a:pt x="78" y="913"/>
                </a:lnTo>
                <a:lnTo>
                  <a:pt x="58" y="898"/>
                </a:lnTo>
                <a:lnTo>
                  <a:pt x="79" y="883"/>
                </a:lnTo>
                <a:lnTo>
                  <a:pt x="56" y="869"/>
                </a:lnTo>
                <a:lnTo>
                  <a:pt x="79" y="853"/>
                </a:lnTo>
                <a:lnTo>
                  <a:pt x="56" y="839"/>
                </a:lnTo>
                <a:lnTo>
                  <a:pt x="81" y="822"/>
                </a:lnTo>
                <a:lnTo>
                  <a:pt x="56" y="802"/>
                </a:lnTo>
                <a:lnTo>
                  <a:pt x="82" y="786"/>
                </a:lnTo>
                <a:lnTo>
                  <a:pt x="55" y="771"/>
                </a:lnTo>
                <a:lnTo>
                  <a:pt x="84" y="756"/>
                </a:lnTo>
                <a:lnTo>
                  <a:pt x="53" y="740"/>
                </a:lnTo>
                <a:lnTo>
                  <a:pt x="82" y="723"/>
                </a:lnTo>
                <a:lnTo>
                  <a:pt x="82" y="667"/>
                </a:lnTo>
                <a:lnTo>
                  <a:pt x="0" y="667"/>
                </a:lnTo>
                <a:lnTo>
                  <a:pt x="178" y="0"/>
                </a:lnTo>
                <a:lnTo>
                  <a:pt x="185" y="0"/>
                </a:lnTo>
                <a:lnTo>
                  <a:pt x="185" y="137"/>
                </a:lnTo>
                <a:lnTo>
                  <a:pt x="152" y="366"/>
                </a:lnTo>
                <a:close/>
              </a:path>
            </a:pathLst>
          </a:custGeom>
          <a:solidFill>
            <a:srgbClr val="FC2663"/>
          </a:solidFill>
          <a:ln w="9525"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2" name="TextBox 1">
            <a:extLst>
              <a:ext uri="{FF2B5EF4-FFF2-40B4-BE49-F238E27FC236}">
                <a16:creationId xmlns:a16="http://schemas.microsoft.com/office/drawing/2014/main" id="{1D7BF93D-CD4C-7B9C-B22D-545E53C976C9}"/>
              </a:ext>
            </a:extLst>
          </p:cNvPr>
          <p:cNvSpPr txBox="1"/>
          <p:nvPr/>
        </p:nvSpPr>
        <p:spPr>
          <a:xfrm>
            <a:off x="2736382" y="6423025"/>
            <a:ext cx="3486852" cy="36933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rPr>
              <a:t>LDNR = Lead dinitro </a:t>
            </a:r>
            <a:r>
              <a:rPr kumimoji="0" lang="en-US" sz="1800" b="0" i="0" u="none" strike="noStrike" kern="1200" cap="none" spc="0" normalizeH="0" baseline="0" noProof="0" dirty="0" err="1">
                <a:ln>
                  <a:noFill/>
                </a:ln>
                <a:solidFill>
                  <a:srgbClr val="FFFFFF"/>
                </a:solidFill>
                <a:effectLst/>
                <a:uLnTx/>
                <a:uFillTx/>
                <a:latin typeface="Arial" panose="020B0604020202020204" pitchFamily="34" charset="0"/>
                <a:ea typeface="+mn-ea"/>
                <a:cs typeface="+mn-cs"/>
              </a:rPr>
              <a:t>resorcinate</a:t>
            </a:r>
            <a:endParaRPr kumimoji="0" lang="en-US" sz="18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p:txBody>
      </p:sp>
    </p:spTree>
  </p:cSld>
  <p:clrMapOvr>
    <a:masterClrMapping/>
  </p:clrMapOvr>
  <p:transition>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D2EC4E9E-08F6-4BBD-9206-18E4C05FE7CD}"/>
              </a:ext>
            </a:extLst>
          </p:cNvPr>
          <p:cNvSpPr>
            <a:spLocks noGrp="1" noChangeArrowheads="1"/>
          </p:cNvSpPr>
          <p:nvPr>
            <p:ph type="title"/>
          </p:nvPr>
        </p:nvSpPr>
        <p:spPr>
          <a:xfrm>
            <a:off x="457200" y="274638"/>
            <a:ext cx="8229600" cy="777875"/>
          </a:xfrm>
        </p:spPr>
        <p:txBody>
          <a:bodyPr/>
          <a:lstStyle/>
          <a:p>
            <a:r>
              <a:rPr lang="en-GB" altLang="en-US" sz="3600"/>
              <a:t>HE Munition</a:t>
            </a:r>
          </a:p>
        </p:txBody>
      </p:sp>
      <p:pic>
        <p:nvPicPr>
          <p:cNvPr id="71683" name="Picture 3" descr="gun - ammo - 155mm How HE L15 copy">
            <a:extLst>
              <a:ext uri="{FF2B5EF4-FFF2-40B4-BE49-F238E27FC236}">
                <a16:creationId xmlns:a16="http://schemas.microsoft.com/office/drawing/2014/main" id="{6765A33A-458F-C763-3767-5AFBA299D321}"/>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27088" y="1712913"/>
            <a:ext cx="7540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Text Box 4">
            <a:extLst>
              <a:ext uri="{FF2B5EF4-FFF2-40B4-BE49-F238E27FC236}">
                <a16:creationId xmlns:a16="http://schemas.microsoft.com/office/drawing/2014/main" id="{2E6A0238-EBEF-E4B7-F092-099A7918A8B0}"/>
              </a:ext>
            </a:extLst>
          </p:cNvPr>
          <p:cNvSpPr txBox="1">
            <a:spLocks noChangeArrowheads="1"/>
          </p:cNvSpPr>
          <p:nvPr/>
        </p:nvSpPr>
        <p:spPr bwMode="auto">
          <a:xfrm>
            <a:off x="395288" y="5607050"/>
            <a:ext cx="2530475" cy="846138"/>
          </a:xfrm>
          <a:prstGeom prst="rect">
            <a:avLst/>
          </a:prstGeom>
          <a:noFill/>
          <a:ln w="19050" algn="ctr">
            <a:solidFill>
              <a:schemeClr val="tx1"/>
            </a:solidFill>
            <a:miter lim="800000"/>
            <a:headEnd/>
            <a:tailEnd type="none" w="med" len="lg"/>
          </a:ln>
          <a:effectLst/>
        </p:spPr>
        <p:txBody>
          <a:bodyPr>
            <a:spAutoFit/>
          </a:bodyPr>
          <a:lstStyle>
            <a:lvl1pPr>
              <a:defRPr sz="2400">
                <a:solidFill>
                  <a:schemeClr val="tx1"/>
                </a:solidFill>
                <a:latin typeface="Arial" charset="0"/>
                <a:ea typeface="ＭＳ Ｐゴシック" pitchFamily="96" charset="-128"/>
              </a:defRPr>
            </a:lvl1pPr>
            <a:lvl2pPr marL="742950" indent="-285750">
              <a:defRPr sz="2400">
                <a:solidFill>
                  <a:schemeClr val="tx1"/>
                </a:solidFill>
                <a:latin typeface="Arial" charset="0"/>
                <a:ea typeface="ＭＳ Ｐゴシック" pitchFamily="96" charset="-128"/>
              </a:defRPr>
            </a:lvl2pPr>
            <a:lvl3pPr marL="1143000" indent="-228600">
              <a:defRPr sz="2400">
                <a:solidFill>
                  <a:schemeClr val="tx1"/>
                </a:solidFill>
                <a:latin typeface="Arial" charset="0"/>
                <a:ea typeface="ＭＳ Ｐゴシック" pitchFamily="96" charset="-128"/>
              </a:defRPr>
            </a:lvl3pPr>
            <a:lvl4pPr marL="1600200" indent="-228600">
              <a:defRPr sz="2400">
                <a:solidFill>
                  <a:schemeClr val="tx1"/>
                </a:solidFill>
                <a:latin typeface="Arial" charset="0"/>
                <a:ea typeface="ＭＳ Ｐゴシック" pitchFamily="96" charset="-128"/>
              </a:defRPr>
            </a:lvl4pPr>
            <a:lvl5pPr marL="2057400" indent="-228600">
              <a:defRPr sz="2400">
                <a:solidFill>
                  <a:schemeClr val="tx1"/>
                </a:solidFill>
                <a:latin typeface="Arial" charset="0"/>
                <a:ea typeface="ＭＳ Ｐゴシック" pitchFamily="96"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96"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96"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96"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96" charset="-128"/>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Arial"/>
                <a:ea typeface="ＭＳ Ｐゴシック" pitchFamily="96" charset="-128"/>
                <a:cs typeface="+mn-cs"/>
              </a:rPr>
              <a:t>155mm L15</a:t>
            </a:r>
          </a:p>
          <a:p>
            <a:pPr marL="0" marR="0" lvl="0" indent="0" algn="ctr" defTabSz="914400" rtl="0" eaLnBrk="0" fontAlgn="auto" latinLnBrk="0" hangingPunct="0">
              <a:lnSpc>
                <a:spcPct val="100000"/>
              </a:lnSpc>
              <a:spcBef>
                <a:spcPts val="600"/>
              </a:spcBef>
              <a:spcAft>
                <a:spcPts val="0"/>
              </a:spcAft>
              <a:buClrTx/>
              <a:buSzTx/>
              <a:buFontTx/>
              <a:buNone/>
              <a:tabLst/>
              <a:defRPr/>
            </a:pPr>
            <a:r>
              <a:rPr kumimoji="0" lang="en-GB" sz="2000" b="0" i="0" u="none" strike="noStrike" kern="1200" cap="none" spc="0" normalizeH="0" baseline="0" noProof="0" dirty="0">
                <a:ln>
                  <a:noFill/>
                </a:ln>
                <a:solidFill>
                  <a:srgbClr val="FFFFFF"/>
                </a:solidFill>
                <a:effectLst/>
                <a:uLnTx/>
                <a:uFillTx/>
                <a:latin typeface="Arial"/>
                <a:ea typeface="ＭＳ Ｐゴシック" pitchFamily="96" charset="-128"/>
                <a:cs typeface="+mn-cs"/>
              </a:rPr>
              <a:t>43 kg, 11.4 kg HE</a:t>
            </a:r>
          </a:p>
        </p:txBody>
      </p:sp>
      <p:sp>
        <p:nvSpPr>
          <p:cNvPr id="12296" name="TextBox 1">
            <a:extLst>
              <a:ext uri="{FF2B5EF4-FFF2-40B4-BE49-F238E27FC236}">
                <a16:creationId xmlns:a16="http://schemas.microsoft.com/office/drawing/2014/main" id="{DAC4B4BE-06C7-8233-D6F3-4F78236575E8}"/>
              </a:ext>
            </a:extLst>
          </p:cNvPr>
          <p:cNvSpPr txBox="1">
            <a:spLocks noChangeArrowheads="1"/>
          </p:cNvSpPr>
          <p:nvPr/>
        </p:nvSpPr>
        <p:spPr bwMode="auto">
          <a:xfrm>
            <a:off x="2195513" y="4046538"/>
            <a:ext cx="1911350" cy="1200150"/>
          </a:xfrm>
          <a:prstGeom prst="rect">
            <a:avLst/>
          </a:prstGeom>
          <a:noFill/>
          <a:ln>
            <a:noFill/>
          </a:ln>
        </p:spPr>
        <p:txBody>
          <a:bodyPr wrap="none">
            <a:spAutoFit/>
          </a:bodyPr>
          <a:lstStyle>
            <a:lvl1pPr>
              <a:defRPr sz="2400">
                <a:solidFill>
                  <a:schemeClr val="tx1"/>
                </a:solidFill>
                <a:latin typeface="Arial" charset="0"/>
                <a:ea typeface="ＭＳ Ｐゴシック" pitchFamily="96" charset="-128"/>
              </a:defRPr>
            </a:lvl1pPr>
            <a:lvl2pPr marL="742950" indent="-285750">
              <a:defRPr sz="2400">
                <a:solidFill>
                  <a:schemeClr val="tx1"/>
                </a:solidFill>
                <a:latin typeface="Arial" charset="0"/>
                <a:ea typeface="ＭＳ Ｐゴシック" pitchFamily="96" charset="-128"/>
              </a:defRPr>
            </a:lvl2pPr>
            <a:lvl3pPr marL="1143000" indent="-228600">
              <a:defRPr sz="2400">
                <a:solidFill>
                  <a:schemeClr val="tx1"/>
                </a:solidFill>
                <a:latin typeface="Arial" charset="0"/>
                <a:ea typeface="ＭＳ Ｐゴシック" pitchFamily="96" charset="-128"/>
              </a:defRPr>
            </a:lvl3pPr>
            <a:lvl4pPr marL="1600200" indent="-228600">
              <a:defRPr sz="2400">
                <a:solidFill>
                  <a:schemeClr val="tx1"/>
                </a:solidFill>
                <a:latin typeface="Arial" charset="0"/>
                <a:ea typeface="ＭＳ Ｐゴシック" pitchFamily="96" charset="-128"/>
              </a:defRPr>
            </a:lvl4pPr>
            <a:lvl5pPr marL="2057400" indent="-228600">
              <a:defRPr sz="2400">
                <a:solidFill>
                  <a:schemeClr val="tx1"/>
                </a:solidFill>
                <a:latin typeface="Arial" charset="0"/>
                <a:ea typeface="ＭＳ Ｐゴシック" pitchFamily="96"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96"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96"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96"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96" charset="-128"/>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Arial"/>
                <a:ea typeface="ＭＳ Ｐゴシック" pitchFamily="96" charset="-128"/>
                <a:cs typeface="+mn-cs"/>
              </a:rPr>
              <a:t>Main Filling</a:t>
            </a:r>
          </a:p>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Arial"/>
                <a:ea typeface="ＭＳ Ｐゴシック" pitchFamily="96" charset="-128"/>
                <a:cs typeface="+mn-cs"/>
              </a:rPr>
              <a:t>RDX/TNT/wax</a:t>
            </a:r>
          </a:p>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Arial"/>
                <a:ea typeface="ＭＳ Ｐゴシック" pitchFamily="96" charset="-128"/>
                <a:cs typeface="+mn-cs"/>
              </a:rPr>
              <a:t>melt/cast</a:t>
            </a:r>
          </a:p>
        </p:txBody>
      </p:sp>
      <p:sp>
        <p:nvSpPr>
          <p:cNvPr id="9" name="TextBox 1">
            <a:extLst>
              <a:ext uri="{FF2B5EF4-FFF2-40B4-BE49-F238E27FC236}">
                <a16:creationId xmlns:a16="http://schemas.microsoft.com/office/drawing/2014/main" id="{9AD65BDE-1A68-2B0D-6909-CEDB3DB2964D}"/>
              </a:ext>
            </a:extLst>
          </p:cNvPr>
          <p:cNvSpPr txBox="1">
            <a:spLocks noChangeArrowheads="1"/>
          </p:cNvSpPr>
          <p:nvPr/>
        </p:nvSpPr>
        <p:spPr bwMode="auto">
          <a:xfrm>
            <a:off x="4643438" y="4046538"/>
            <a:ext cx="1309687" cy="1200150"/>
          </a:xfrm>
          <a:prstGeom prst="rect">
            <a:avLst/>
          </a:prstGeom>
          <a:noFill/>
          <a:ln>
            <a:noFill/>
          </a:ln>
        </p:spPr>
        <p:txBody>
          <a:bodyPr wrap="none">
            <a:spAutoFit/>
          </a:bodyPr>
          <a:lstStyle>
            <a:lvl1pPr>
              <a:defRPr sz="2400">
                <a:solidFill>
                  <a:schemeClr val="tx1"/>
                </a:solidFill>
                <a:latin typeface="Arial" charset="0"/>
                <a:ea typeface="ＭＳ Ｐゴシック" pitchFamily="96" charset="-128"/>
              </a:defRPr>
            </a:lvl1pPr>
            <a:lvl2pPr marL="742950" indent="-285750">
              <a:defRPr sz="2400">
                <a:solidFill>
                  <a:schemeClr val="tx1"/>
                </a:solidFill>
                <a:latin typeface="Arial" charset="0"/>
                <a:ea typeface="ＭＳ Ｐゴシック" pitchFamily="96" charset="-128"/>
              </a:defRPr>
            </a:lvl2pPr>
            <a:lvl3pPr marL="1143000" indent="-228600">
              <a:defRPr sz="2400">
                <a:solidFill>
                  <a:schemeClr val="tx1"/>
                </a:solidFill>
                <a:latin typeface="Arial" charset="0"/>
                <a:ea typeface="ＭＳ Ｐゴシック" pitchFamily="96" charset="-128"/>
              </a:defRPr>
            </a:lvl3pPr>
            <a:lvl4pPr marL="1600200" indent="-228600">
              <a:defRPr sz="2400">
                <a:solidFill>
                  <a:schemeClr val="tx1"/>
                </a:solidFill>
                <a:latin typeface="Arial" charset="0"/>
                <a:ea typeface="ＭＳ Ｐゴシック" pitchFamily="96" charset="-128"/>
              </a:defRPr>
            </a:lvl4pPr>
            <a:lvl5pPr marL="2057400" indent="-228600">
              <a:defRPr sz="2400">
                <a:solidFill>
                  <a:schemeClr val="tx1"/>
                </a:solidFill>
                <a:latin typeface="Arial" charset="0"/>
                <a:ea typeface="ＭＳ Ｐゴシック" pitchFamily="96"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96"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96"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96"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96" charset="-128"/>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Arial"/>
                <a:ea typeface="ＭＳ Ｐゴシック" pitchFamily="96" charset="-128"/>
                <a:cs typeface="+mn-cs"/>
              </a:rPr>
              <a:t>Booster</a:t>
            </a:r>
          </a:p>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Arial"/>
                <a:ea typeface="ＭＳ Ｐゴシック" pitchFamily="96" charset="-128"/>
                <a:cs typeface="+mn-cs"/>
              </a:rPr>
              <a:t>RDX/wax</a:t>
            </a:r>
          </a:p>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Arial"/>
                <a:ea typeface="ＭＳ Ｐゴシック" pitchFamily="96" charset="-128"/>
                <a:cs typeface="+mn-cs"/>
              </a:rPr>
              <a:t>pressed</a:t>
            </a:r>
          </a:p>
        </p:txBody>
      </p:sp>
      <p:sp>
        <p:nvSpPr>
          <p:cNvPr id="10" name="TextBox 1">
            <a:extLst>
              <a:ext uri="{FF2B5EF4-FFF2-40B4-BE49-F238E27FC236}">
                <a16:creationId xmlns:a16="http://schemas.microsoft.com/office/drawing/2014/main" id="{1E5F66C3-99B0-4EAC-C501-3CCD47F0A5FB}"/>
              </a:ext>
            </a:extLst>
          </p:cNvPr>
          <p:cNvSpPr txBox="1">
            <a:spLocks noChangeArrowheads="1"/>
          </p:cNvSpPr>
          <p:nvPr/>
        </p:nvSpPr>
        <p:spPr bwMode="auto">
          <a:xfrm>
            <a:off x="6610350" y="4071938"/>
            <a:ext cx="1503363" cy="830262"/>
          </a:xfrm>
          <a:prstGeom prst="rect">
            <a:avLst/>
          </a:prstGeom>
          <a:noFill/>
          <a:ln>
            <a:noFill/>
          </a:ln>
        </p:spPr>
        <p:txBody>
          <a:bodyPr wrap="none">
            <a:spAutoFit/>
          </a:bodyPr>
          <a:lstStyle>
            <a:lvl1pPr>
              <a:defRPr sz="2400">
                <a:solidFill>
                  <a:schemeClr val="tx1"/>
                </a:solidFill>
                <a:latin typeface="Arial" charset="0"/>
                <a:ea typeface="ＭＳ Ｐゴシック" pitchFamily="96" charset="-128"/>
              </a:defRPr>
            </a:lvl1pPr>
            <a:lvl2pPr marL="742950" indent="-285750">
              <a:defRPr sz="2400">
                <a:solidFill>
                  <a:schemeClr val="tx1"/>
                </a:solidFill>
                <a:latin typeface="Arial" charset="0"/>
                <a:ea typeface="ＭＳ Ｐゴシック" pitchFamily="96" charset="-128"/>
              </a:defRPr>
            </a:lvl2pPr>
            <a:lvl3pPr marL="1143000" indent="-228600">
              <a:defRPr sz="2400">
                <a:solidFill>
                  <a:schemeClr val="tx1"/>
                </a:solidFill>
                <a:latin typeface="Arial" charset="0"/>
                <a:ea typeface="ＭＳ Ｐゴシック" pitchFamily="96" charset="-128"/>
              </a:defRPr>
            </a:lvl3pPr>
            <a:lvl4pPr marL="1600200" indent="-228600">
              <a:defRPr sz="2400">
                <a:solidFill>
                  <a:schemeClr val="tx1"/>
                </a:solidFill>
                <a:latin typeface="Arial" charset="0"/>
                <a:ea typeface="ＭＳ Ｐゴシック" pitchFamily="96" charset="-128"/>
              </a:defRPr>
            </a:lvl4pPr>
            <a:lvl5pPr marL="2057400" indent="-228600">
              <a:defRPr sz="2400">
                <a:solidFill>
                  <a:schemeClr val="tx1"/>
                </a:solidFill>
                <a:latin typeface="Arial" charset="0"/>
                <a:ea typeface="ＭＳ Ｐゴシック" pitchFamily="96"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96"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96"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96"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96" charset="-128"/>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Arial"/>
                <a:ea typeface="ＭＳ Ｐゴシック" pitchFamily="96" charset="-128"/>
                <a:cs typeface="+mn-cs"/>
              </a:rPr>
              <a:t>Detonator</a:t>
            </a:r>
          </a:p>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FFFF"/>
                </a:solidFill>
                <a:effectLst/>
                <a:uLnTx/>
                <a:uFillTx/>
                <a:latin typeface="Arial"/>
                <a:ea typeface="ＭＳ Ｐゴシック" pitchFamily="96" charset="-128"/>
                <a:cs typeface="+mn-cs"/>
              </a:rPr>
              <a:t>lead </a:t>
            </a:r>
            <a:r>
              <a:rPr kumimoji="0" lang="en-GB" sz="2400" b="0" i="0" u="none" strike="noStrike" kern="1200" cap="none" spc="0" normalizeH="0" baseline="0" noProof="0" dirty="0" err="1">
                <a:ln>
                  <a:noFill/>
                </a:ln>
                <a:solidFill>
                  <a:srgbClr val="FFFFFF"/>
                </a:solidFill>
                <a:effectLst/>
                <a:uLnTx/>
                <a:uFillTx/>
                <a:latin typeface="Arial"/>
                <a:ea typeface="ＭＳ Ｐゴシック" pitchFamily="96" charset="-128"/>
                <a:cs typeface="+mn-cs"/>
              </a:rPr>
              <a:t>azide</a:t>
            </a:r>
            <a:endParaRPr kumimoji="0" lang="en-GB" sz="2400" b="0" i="0" u="none" strike="noStrike" kern="1200" cap="none" spc="0" normalizeH="0" baseline="0" noProof="0" dirty="0">
              <a:ln>
                <a:noFill/>
              </a:ln>
              <a:solidFill>
                <a:srgbClr val="FFFFFF"/>
              </a:solidFill>
              <a:effectLst/>
              <a:uLnTx/>
              <a:uFillTx/>
              <a:latin typeface="Arial"/>
              <a:ea typeface="ＭＳ Ｐゴシック" pitchFamily="96" charset="-128"/>
              <a:cs typeface="+mn-cs"/>
            </a:endParaRPr>
          </a:p>
        </p:txBody>
      </p:sp>
      <p:cxnSp>
        <p:nvCxnSpPr>
          <p:cNvPr id="3" name="Straight Arrow Connector 2">
            <a:extLst>
              <a:ext uri="{FF2B5EF4-FFF2-40B4-BE49-F238E27FC236}">
                <a16:creationId xmlns:a16="http://schemas.microsoft.com/office/drawing/2014/main" id="{BB086963-C3B5-78D2-C731-11AD4B750444}"/>
              </a:ext>
            </a:extLst>
          </p:cNvPr>
          <p:cNvCxnSpPr/>
          <p:nvPr/>
        </p:nvCxnSpPr>
        <p:spPr>
          <a:xfrm flipV="1">
            <a:off x="3276600" y="2636838"/>
            <a:ext cx="0" cy="13684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63F56296-3ACF-B133-9040-DD9CDB69C9D3}"/>
              </a:ext>
            </a:extLst>
          </p:cNvPr>
          <p:cNvCxnSpPr/>
          <p:nvPr/>
        </p:nvCxnSpPr>
        <p:spPr>
          <a:xfrm flipV="1">
            <a:off x="5219700" y="2636838"/>
            <a:ext cx="1390650" cy="13684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13D9E3A3-FF47-BD9B-A119-C460484D4442}"/>
              </a:ext>
            </a:extLst>
          </p:cNvPr>
          <p:cNvCxnSpPr/>
          <p:nvPr/>
        </p:nvCxnSpPr>
        <p:spPr>
          <a:xfrm flipV="1">
            <a:off x="7308850" y="2636838"/>
            <a:ext cx="0" cy="13684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BD76F85F-DAE3-731F-8338-8411022BE693}"/>
              </a:ext>
            </a:extLst>
          </p:cNvPr>
          <p:cNvSpPr>
            <a:spLocks noGrp="1"/>
          </p:cNvSpPr>
          <p:nvPr>
            <p:ph type="title"/>
          </p:nvPr>
        </p:nvSpPr>
        <p:spPr>
          <a:xfrm>
            <a:off x="457200" y="274638"/>
            <a:ext cx="8229600" cy="777875"/>
          </a:xfrm>
        </p:spPr>
        <p:txBody>
          <a:bodyPr/>
          <a:lstStyle/>
          <a:p>
            <a:r>
              <a:rPr lang="en-GB" altLang="en-US" sz="3600" dirty="0"/>
              <a:t>Explosive Munitions</a:t>
            </a:r>
          </a:p>
        </p:txBody>
      </p:sp>
      <p:sp>
        <p:nvSpPr>
          <p:cNvPr id="21508" name="TextBox 3">
            <a:extLst>
              <a:ext uri="{FF2B5EF4-FFF2-40B4-BE49-F238E27FC236}">
                <a16:creationId xmlns:a16="http://schemas.microsoft.com/office/drawing/2014/main" id="{63D6CB5F-3BA7-E4AB-9178-479A3B992E0D}"/>
              </a:ext>
            </a:extLst>
          </p:cNvPr>
          <p:cNvSpPr txBox="1">
            <a:spLocks noChangeArrowheads="1"/>
          </p:cNvSpPr>
          <p:nvPr/>
        </p:nvSpPr>
        <p:spPr bwMode="auto">
          <a:xfrm>
            <a:off x="755650" y="1557338"/>
            <a:ext cx="41036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altLang="en-US" sz="2000" b="0" i="0" u="none" strike="noStrike" kern="1200" cap="none" spc="0" normalizeH="0" baseline="0" noProof="0">
                <a:ln>
                  <a:noFill/>
                </a:ln>
                <a:solidFill>
                  <a:srgbClr val="FFC000"/>
                </a:solidFill>
                <a:effectLst/>
                <a:uLnTx/>
                <a:uFillTx/>
                <a:latin typeface="Arial"/>
                <a:ea typeface="+mn-ea"/>
                <a:cs typeface="Times New Roman" panose="02020603050405020304" pitchFamily="18" charset="0"/>
              </a:rPr>
              <a:t>The required </a:t>
            </a:r>
            <a:r>
              <a:rPr kumimoji="0" lang="en-GB" altLang="en-US" sz="2000" b="0" i="0" u="none" strike="noStrike" kern="1200" cap="none" spc="0" normalizeH="0" baseline="0" noProof="0" dirty="0">
                <a:ln>
                  <a:noFill/>
                </a:ln>
                <a:solidFill>
                  <a:srgbClr val="FFC000"/>
                </a:solidFill>
                <a:effectLst/>
                <a:uLnTx/>
                <a:uFillTx/>
                <a:latin typeface="Arial"/>
                <a:ea typeface="+mn-ea"/>
                <a:cs typeface="Times New Roman" panose="02020603050405020304" pitchFamily="18" charset="0"/>
              </a:rPr>
              <a:t>effects include :</a:t>
            </a:r>
          </a:p>
        </p:txBody>
      </p:sp>
      <p:sp>
        <p:nvSpPr>
          <p:cNvPr id="5" name="TextBox 4">
            <a:extLst>
              <a:ext uri="{FF2B5EF4-FFF2-40B4-BE49-F238E27FC236}">
                <a16:creationId xmlns:a16="http://schemas.microsoft.com/office/drawing/2014/main" id="{AD3AFD87-07E0-C41E-86AC-A69C7337BBC7}"/>
              </a:ext>
            </a:extLst>
          </p:cNvPr>
          <p:cNvSpPr txBox="1">
            <a:spLocks noChangeArrowheads="1"/>
          </p:cNvSpPr>
          <p:nvPr/>
        </p:nvSpPr>
        <p:spPr bwMode="auto">
          <a:xfrm>
            <a:off x="1133475" y="2276475"/>
            <a:ext cx="768667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altLang="en-US" sz="2000" b="0" i="0" u="none" strike="noStrike" kern="1200" cap="none" spc="0" normalizeH="0" baseline="0" noProof="0" dirty="0">
                <a:ln>
                  <a:noFill/>
                </a:ln>
                <a:solidFill>
                  <a:srgbClr val="FFFFFF"/>
                </a:solidFill>
                <a:effectLst/>
                <a:uLnTx/>
                <a:uFillTx/>
                <a:latin typeface="Arial"/>
                <a:ea typeface="+mn-ea"/>
                <a:cs typeface="Times New Roman" panose="02020603050405020304" pitchFamily="18" charset="0"/>
              </a:rPr>
              <a:t>Blast – generation of large quantity of hot gas which expands rapidly (initially supersonically) in air to produce a shock wave with shattering effect, and high speed gas flow to move objects.</a:t>
            </a:r>
          </a:p>
        </p:txBody>
      </p:sp>
      <p:sp>
        <p:nvSpPr>
          <p:cNvPr id="6" name="TextBox 5">
            <a:extLst>
              <a:ext uri="{FF2B5EF4-FFF2-40B4-BE49-F238E27FC236}">
                <a16:creationId xmlns:a16="http://schemas.microsoft.com/office/drawing/2014/main" id="{C7159F2A-3DE8-8036-2471-FA35FC3EAB1B}"/>
              </a:ext>
            </a:extLst>
          </p:cNvPr>
          <p:cNvSpPr txBox="1">
            <a:spLocks noChangeArrowheads="1"/>
          </p:cNvSpPr>
          <p:nvPr/>
        </p:nvSpPr>
        <p:spPr bwMode="auto">
          <a:xfrm>
            <a:off x="1120775" y="3579813"/>
            <a:ext cx="7626350"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altLang="en-US" sz="2000" b="0" i="0" u="none" strike="noStrike" kern="1200" cap="none" spc="0" normalizeH="0" baseline="0" noProof="0" dirty="0">
                <a:ln>
                  <a:noFill/>
                </a:ln>
                <a:solidFill>
                  <a:srgbClr val="FFFFFF"/>
                </a:solidFill>
                <a:effectLst/>
                <a:uLnTx/>
                <a:uFillTx/>
                <a:latin typeface="Arial"/>
                <a:ea typeface="+mn-ea"/>
                <a:cs typeface="Times New Roman" panose="02020603050405020304" pitchFamily="18" charset="0"/>
              </a:rPr>
              <a:t>Fragmentation – rapid expansion of a metallic casing with consequent fracturing and production of high velocity fragments.</a:t>
            </a:r>
          </a:p>
        </p:txBody>
      </p:sp>
      <p:sp>
        <p:nvSpPr>
          <p:cNvPr id="7" name="TextBox 6">
            <a:extLst>
              <a:ext uri="{FF2B5EF4-FFF2-40B4-BE49-F238E27FC236}">
                <a16:creationId xmlns:a16="http://schemas.microsoft.com/office/drawing/2014/main" id="{703DCA34-CB89-BE66-9F42-08498AF7A0C1}"/>
              </a:ext>
            </a:extLst>
          </p:cNvPr>
          <p:cNvSpPr txBox="1">
            <a:spLocks noChangeArrowheads="1"/>
          </p:cNvSpPr>
          <p:nvPr/>
        </p:nvSpPr>
        <p:spPr bwMode="auto">
          <a:xfrm>
            <a:off x="1120775" y="4830763"/>
            <a:ext cx="762635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altLang="en-US" sz="2000" b="0" i="0" u="none" strike="noStrike" kern="1200" cap="none" spc="0" normalizeH="0" baseline="0" noProof="0" dirty="0">
                <a:ln>
                  <a:noFill/>
                </a:ln>
                <a:solidFill>
                  <a:srgbClr val="FFFFFF"/>
                </a:solidFill>
                <a:effectLst/>
                <a:uLnTx/>
                <a:uFillTx/>
                <a:latin typeface="Arial"/>
                <a:ea typeface="+mn-ea"/>
                <a:cs typeface="Times New Roman" panose="02020603050405020304" pitchFamily="18" charset="0"/>
              </a:rPr>
              <a:t>Rapid acceleration of a fragment in a specific direction (directed energy) – Shaped Charge, EFP, HESH</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altLang="en-US" sz="2000" b="0" i="0" u="none" strike="noStrike" kern="1200" cap="none" spc="0" normalizeH="0" baseline="0" noProof="0" dirty="0">
              <a:ln>
                <a:noFill/>
              </a:ln>
              <a:solidFill>
                <a:srgbClr val="FFFFFF"/>
              </a:solidFill>
              <a:effectLst/>
              <a:uLnTx/>
              <a:uFillTx/>
              <a:latin typeface="Arial"/>
              <a:ea typeface="+mn-ea"/>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altLang="en-US" sz="2000" b="0" i="0" u="none" strike="noStrike" kern="1200" cap="none" spc="0" normalizeH="0" baseline="0" noProof="0" dirty="0">
                <a:ln>
                  <a:noFill/>
                </a:ln>
                <a:solidFill>
                  <a:srgbClr val="FFFFFF"/>
                </a:solidFill>
                <a:effectLst/>
                <a:uLnTx/>
                <a:uFillTx/>
                <a:latin typeface="Arial"/>
                <a:ea typeface="+mn-ea"/>
                <a:cs typeface="Times New Roman" panose="02020603050405020304" pitchFamily="18" charset="0"/>
              </a:rPr>
              <a:t>Kinetic Energy (sub-hydrodynamic, hydrodynamic) – Long Rod</a:t>
            </a:r>
          </a:p>
        </p:txBody>
      </p:sp>
    </p:spTree>
    <p:extLst>
      <p:ext uri="{BB962C8B-B14F-4D97-AF65-F5344CB8AC3E}">
        <p14:creationId xmlns:p14="http://schemas.microsoft.com/office/powerpoint/2010/main" val="390164006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35" name="Title 1"/>
          <p:cNvSpPr>
            <a:spLocks noGrp="1"/>
          </p:cNvSpPr>
          <p:nvPr>
            <p:ph type="title"/>
          </p:nvPr>
        </p:nvSpPr>
        <p:spPr>
          <a:xfrm>
            <a:off x="457200" y="274638"/>
            <a:ext cx="8229600" cy="850900"/>
          </a:xfrm>
        </p:spPr>
        <p:txBody>
          <a:bodyPr/>
          <a:lstStyle/>
          <a:p>
            <a:r>
              <a:rPr lang="en-GB" sz="3600"/>
              <a:t>Outline Structure of Munition</a:t>
            </a:r>
          </a:p>
        </p:txBody>
      </p:sp>
      <p:sp>
        <p:nvSpPr>
          <p:cNvPr id="6236" name="Slide Number Placeholder 2"/>
          <p:cNvSpPr>
            <a:spLocks noGrp="1"/>
          </p:cNvSpPr>
          <p:nvPr>
            <p:ph type="sldNum" sz="quarter" idx="4294967295"/>
          </p:nvPr>
        </p:nvSpPr>
        <p:spPr bwMode="auto">
          <a:noFill/>
          <a:ln>
            <a:miter lim="800000"/>
            <a:headEnd/>
            <a:tailEnd/>
          </a:ln>
        </p:spPr>
        <p:txBody>
          <a:bodyPr wrap="square" numCol="1"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charset="0"/>
            </a:endParaRPr>
          </a:p>
        </p:txBody>
      </p:sp>
      <p:sp>
        <p:nvSpPr>
          <p:cNvPr id="6237"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Calibri" pitchFamily="34" charset="0"/>
              <a:ea typeface="+mn-ea"/>
              <a:cs typeface="+mn-cs"/>
            </a:endParaRPr>
          </a:p>
        </p:txBody>
      </p:sp>
      <p:graphicFrame>
        <p:nvGraphicFramePr>
          <p:cNvPr id="6234" name="Object 90"/>
          <p:cNvGraphicFramePr>
            <a:graphicFrameLocks noChangeAspect="1"/>
          </p:cNvGraphicFramePr>
          <p:nvPr/>
        </p:nvGraphicFramePr>
        <p:xfrm>
          <a:off x="1979613" y="1268413"/>
          <a:ext cx="4824412" cy="3216275"/>
        </p:xfrm>
        <a:graphic>
          <a:graphicData uri="http://schemas.openxmlformats.org/presentationml/2006/ole">
            <mc:AlternateContent xmlns:mc="http://schemas.openxmlformats.org/markup-compatibility/2006">
              <mc:Choice xmlns:v="urn:schemas-microsoft-com:vml" Requires="v">
                <p:oleObj name="Picture" r:id="rId2" imgW="2743200" imgH="1828800" progId="Word.Picture.8">
                  <p:embed/>
                </p:oleObj>
              </mc:Choice>
              <mc:Fallback>
                <p:oleObj name="Picture" r:id="rId2" imgW="2743200" imgH="1828800" progId="Word.Picture.8">
                  <p:embed/>
                  <p:pic>
                    <p:nvPicPr>
                      <p:cNvPr id="6234" name="Object 9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613" y="1268413"/>
                        <a:ext cx="4824412" cy="3216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238" name="TextBox 5"/>
          <p:cNvSpPr txBox="1">
            <a:spLocks noChangeArrowheads="1"/>
          </p:cNvSpPr>
          <p:nvPr/>
        </p:nvSpPr>
        <p:spPr bwMode="auto">
          <a:xfrm>
            <a:off x="1692275" y="4346575"/>
            <a:ext cx="1236236" cy="369332"/>
          </a:xfrm>
          <a:prstGeom prst="rect">
            <a:avLst/>
          </a:prstGeom>
          <a:noFill/>
          <a:ln w="9525">
            <a:noFill/>
            <a:miter lim="800000"/>
            <a:headEnd/>
            <a:tailEnd/>
          </a:ln>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Arial"/>
                <a:ea typeface="+mn-ea"/>
                <a:cs typeface="Times New Roman" pitchFamily="18" charset="0"/>
              </a:rPr>
              <a:t>lead </a:t>
            </a:r>
            <a:r>
              <a:rPr kumimoji="0" lang="en-GB" sz="1800" b="0" i="0" u="none" strike="noStrike" kern="1200" cap="none" spc="0" normalizeH="0" baseline="0" noProof="0" dirty="0" err="1">
                <a:ln>
                  <a:noFill/>
                </a:ln>
                <a:solidFill>
                  <a:srgbClr val="FFFFFF"/>
                </a:solidFill>
                <a:effectLst/>
                <a:uLnTx/>
                <a:uFillTx/>
                <a:latin typeface="Arial"/>
                <a:ea typeface="+mn-ea"/>
                <a:cs typeface="Times New Roman" pitchFamily="18" charset="0"/>
              </a:rPr>
              <a:t>azide</a:t>
            </a:r>
            <a:endParaRPr kumimoji="0" lang="en-GB" sz="1800" b="0" i="0" u="none" strike="noStrike" kern="1200" cap="none" spc="0" normalizeH="0" baseline="0" noProof="0" dirty="0">
              <a:ln>
                <a:noFill/>
              </a:ln>
              <a:solidFill>
                <a:srgbClr val="FFFFFF"/>
              </a:solidFill>
              <a:effectLst/>
              <a:uLnTx/>
              <a:uFillTx/>
              <a:latin typeface="Arial"/>
              <a:ea typeface="+mn-ea"/>
              <a:cs typeface="Times New Roman" pitchFamily="18" charset="0"/>
            </a:endParaRPr>
          </a:p>
        </p:txBody>
      </p:sp>
      <p:sp>
        <p:nvSpPr>
          <p:cNvPr id="6239" name="TextBox 6"/>
          <p:cNvSpPr txBox="1">
            <a:spLocks noChangeArrowheads="1"/>
          </p:cNvSpPr>
          <p:nvPr/>
        </p:nvSpPr>
        <p:spPr bwMode="auto">
          <a:xfrm>
            <a:off x="323850" y="4321175"/>
            <a:ext cx="1326004" cy="369332"/>
          </a:xfrm>
          <a:prstGeom prst="rect">
            <a:avLst/>
          </a:prstGeom>
          <a:noFill/>
          <a:ln w="9525">
            <a:noFill/>
            <a:miter lim="800000"/>
            <a:headEnd/>
            <a:tailEnd/>
          </a:ln>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Arial"/>
                <a:ea typeface="+mn-ea"/>
                <a:cs typeface="Times New Roman" pitchFamily="18" charset="0"/>
              </a:rPr>
              <a:t>Examples :</a:t>
            </a:r>
          </a:p>
        </p:txBody>
      </p:sp>
      <p:sp>
        <p:nvSpPr>
          <p:cNvPr id="6240" name="TextBox 8"/>
          <p:cNvSpPr txBox="1">
            <a:spLocks noChangeArrowheads="1"/>
          </p:cNvSpPr>
          <p:nvPr/>
        </p:nvSpPr>
        <p:spPr bwMode="auto">
          <a:xfrm>
            <a:off x="3458595" y="4365625"/>
            <a:ext cx="1146468" cy="369332"/>
          </a:xfrm>
          <a:prstGeom prst="rect">
            <a:avLst/>
          </a:prstGeom>
          <a:noFill/>
          <a:ln w="9525">
            <a:noFill/>
            <a:miter lim="800000"/>
            <a:headEnd/>
            <a:tailEnd/>
          </a:ln>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Arial"/>
                <a:ea typeface="+mn-ea"/>
                <a:cs typeface="Times New Roman" pitchFamily="18" charset="0"/>
              </a:rPr>
              <a:t>RDX/wax</a:t>
            </a:r>
          </a:p>
        </p:txBody>
      </p:sp>
      <p:sp>
        <p:nvSpPr>
          <p:cNvPr id="6241" name="TextBox 9"/>
          <p:cNvSpPr txBox="1">
            <a:spLocks noChangeArrowheads="1"/>
          </p:cNvSpPr>
          <p:nvPr/>
        </p:nvSpPr>
        <p:spPr bwMode="auto">
          <a:xfrm>
            <a:off x="5135147" y="4365625"/>
            <a:ext cx="1184275" cy="368300"/>
          </a:xfrm>
          <a:prstGeom prst="rect">
            <a:avLst/>
          </a:prstGeom>
          <a:noFill/>
          <a:ln w="9525">
            <a:noFill/>
            <a:miter lim="800000"/>
            <a:headEnd/>
            <a:tailEnd/>
          </a:ln>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Arial"/>
                <a:ea typeface="+mn-ea"/>
                <a:cs typeface="Times New Roman" pitchFamily="18" charset="0"/>
              </a:rPr>
              <a:t>RDX/TNT</a:t>
            </a:r>
          </a:p>
        </p:txBody>
      </p:sp>
      <p:sp>
        <p:nvSpPr>
          <p:cNvPr id="6242" name="TextBox 10"/>
          <p:cNvSpPr txBox="1">
            <a:spLocks noChangeArrowheads="1"/>
          </p:cNvSpPr>
          <p:nvPr/>
        </p:nvSpPr>
        <p:spPr bwMode="auto">
          <a:xfrm>
            <a:off x="5135147" y="4868863"/>
            <a:ext cx="2300630" cy="369332"/>
          </a:xfrm>
          <a:prstGeom prst="rect">
            <a:avLst/>
          </a:prstGeom>
          <a:noFill/>
          <a:ln w="9525">
            <a:noFill/>
            <a:miter lim="800000"/>
            <a:headEnd/>
            <a:tailEnd/>
          </a:ln>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Arial"/>
                <a:ea typeface="+mn-ea"/>
                <a:cs typeface="Times New Roman" pitchFamily="18" charset="0"/>
              </a:rPr>
              <a:t>RDX/TNT/aluminium</a:t>
            </a:r>
          </a:p>
        </p:txBody>
      </p:sp>
      <p:sp>
        <p:nvSpPr>
          <p:cNvPr id="6243" name="TextBox 12"/>
          <p:cNvSpPr txBox="1">
            <a:spLocks noChangeArrowheads="1"/>
          </p:cNvSpPr>
          <p:nvPr/>
        </p:nvSpPr>
        <p:spPr bwMode="auto">
          <a:xfrm>
            <a:off x="5151780" y="5364163"/>
            <a:ext cx="2069797" cy="369332"/>
          </a:xfrm>
          <a:prstGeom prst="rect">
            <a:avLst/>
          </a:prstGeom>
          <a:noFill/>
          <a:ln w="9525">
            <a:noFill/>
            <a:miter lim="800000"/>
            <a:headEnd/>
            <a:tailEnd/>
          </a:ln>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Arial"/>
                <a:ea typeface="+mn-ea"/>
                <a:cs typeface="Times New Roman" pitchFamily="18" charset="0"/>
              </a:rPr>
              <a:t>RDX/polyurethane</a:t>
            </a:r>
          </a:p>
        </p:txBody>
      </p:sp>
      <p:sp>
        <p:nvSpPr>
          <p:cNvPr id="6244" name="TextBox 11"/>
          <p:cNvSpPr txBox="1">
            <a:spLocks noChangeArrowheads="1"/>
          </p:cNvSpPr>
          <p:nvPr/>
        </p:nvSpPr>
        <p:spPr bwMode="auto">
          <a:xfrm>
            <a:off x="3399115" y="4859338"/>
            <a:ext cx="684803" cy="369332"/>
          </a:xfrm>
          <a:prstGeom prst="rect">
            <a:avLst/>
          </a:prstGeom>
          <a:noFill/>
          <a:ln w="9525">
            <a:noFill/>
            <a:miter lim="800000"/>
            <a:headEnd/>
            <a:tailEnd/>
          </a:ln>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800" b="0" i="0" u="none" strike="noStrike" kern="1200" cap="none" spc="0" normalizeH="0" baseline="0" noProof="0" dirty="0" err="1">
                <a:ln>
                  <a:noFill/>
                </a:ln>
                <a:solidFill>
                  <a:srgbClr val="FFFFFF"/>
                </a:solidFill>
                <a:effectLst/>
                <a:uLnTx/>
                <a:uFillTx/>
                <a:latin typeface="Arial"/>
                <a:ea typeface="+mn-ea"/>
                <a:cs typeface="Times New Roman" pitchFamily="18" charset="0"/>
              </a:rPr>
              <a:t>tetryl</a:t>
            </a:r>
            <a:endParaRPr kumimoji="0" lang="en-GB" sz="1800" b="0" i="0" u="none" strike="noStrike" kern="1200" cap="none" spc="0" normalizeH="0" baseline="0" noProof="0" dirty="0">
              <a:ln>
                <a:noFill/>
              </a:ln>
              <a:solidFill>
                <a:srgbClr val="FFFFFF"/>
              </a:solidFill>
              <a:effectLst/>
              <a:uLnTx/>
              <a:uFillTx/>
              <a:latin typeface="Arial"/>
              <a:ea typeface="+mn-ea"/>
              <a:cs typeface="Times New Roman" pitchFamily="18" charset="0"/>
            </a:endParaRPr>
          </a:p>
        </p:txBody>
      </p:sp>
      <p:sp>
        <p:nvSpPr>
          <p:cNvPr id="6245" name="TextBox 13"/>
          <p:cNvSpPr txBox="1">
            <a:spLocks noChangeArrowheads="1"/>
          </p:cNvSpPr>
          <p:nvPr/>
        </p:nvSpPr>
        <p:spPr bwMode="auto">
          <a:xfrm>
            <a:off x="1692275" y="4859338"/>
            <a:ext cx="1685077" cy="369332"/>
          </a:xfrm>
          <a:prstGeom prst="rect">
            <a:avLst/>
          </a:prstGeom>
          <a:noFill/>
          <a:ln w="9525">
            <a:noFill/>
            <a:miter lim="800000"/>
            <a:headEnd/>
            <a:tailEnd/>
          </a:ln>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srgbClr val="FFFFFF"/>
                </a:solidFill>
                <a:effectLst/>
                <a:uLnTx/>
                <a:uFillTx/>
                <a:latin typeface="Arial"/>
                <a:ea typeface="+mn-ea"/>
                <a:cs typeface="Times New Roman" pitchFamily="18" charset="0"/>
              </a:rPr>
              <a:t>lead styphnate</a:t>
            </a:r>
          </a:p>
        </p:txBody>
      </p:sp>
    </p:spTree>
    <p:extLst>
      <p:ext uri="{BB962C8B-B14F-4D97-AF65-F5344CB8AC3E}">
        <p14:creationId xmlns:p14="http://schemas.microsoft.com/office/powerpoint/2010/main" val="2229062457"/>
      </p:ext>
    </p:extLst>
  </p:cSld>
  <p:clrMapOvr>
    <a:masterClrMapping/>
  </p:clrMapOvr>
  <p:transition>
    <p:wipe dir="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5">
            <a:extLst>
              <a:ext uri="{FF2B5EF4-FFF2-40B4-BE49-F238E27FC236}">
                <a16:creationId xmlns:a16="http://schemas.microsoft.com/office/drawing/2014/main" id="{D0A97D9C-EF91-7653-D35B-DA7123FBF4E0}"/>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a:xfrm>
            <a:off x="282054" y="1484784"/>
            <a:ext cx="8579891" cy="3888432"/>
          </a:xfrm>
          <a:prstGeom prst="rect">
            <a:avLst/>
          </a:prstGeom>
        </p:spPr>
      </p:pic>
      <p:pic>
        <p:nvPicPr>
          <p:cNvPr id="2" name="Content Placeholder 4" descr="Diagram&#10;&#10;Description automatically generated">
            <a:extLst>
              <a:ext uri="{FF2B5EF4-FFF2-40B4-BE49-F238E27FC236}">
                <a16:creationId xmlns:a16="http://schemas.microsoft.com/office/drawing/2014/main" id="{08D90053-2565-AF0A-A33C-F7180957D32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27984" y="1657605"/>
            <a:ext cx="4032448" cy="2059427"/>
          </a:xfrm>
          <a:prstGeom prst="rect">
            <a:avLst/>
          </a:prstGeom>
        </p:spPr>
      </p:pic>
    </p:spTree>
    <p:extLst>
      <p:ext uri="{BB962C8B-B14F-4D97-AF65-F5344CB8AC3E}">
        <p14:creationId xmlns:p14="http://schemas.microsoft.com/office/powerpoint/2010/main" val="224110885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p:txBody>
          <a:bodyPr/>
          <a:lstStyle/>
          <a:p>
            <a:r>
              <a:rPr lang="en-GB"/>
              <a:t>Explosive Munitions</a:t>
            </a:r>
          </a:p>
        </p:txBody>
      </p:sp>
      <p:sp>
        <p:nvSpPr>
          <p:cNvPr id="33795" name="TextBox 3"/>
          <p:cNvSpPr txBox="1">
            <a:spLocks noChangeArrowheads="1"/>
          </p:cNvSpPr>
          <p:nvPr/>
        </p:nvSpPr>
        <p:spPr bwMode="auto">
          <a:xfrm>
            <a:off x="414338" y="1557338"/>
            <a:ext cx="3483839" cy="400110"/>
          </a:xfrm>
          <a:prstGeom prst="rect">
            <a:avLst/>
          </a:prstGeom>
          <a:noFill/>
          <a:ln w="9525">
            <a:noFill/>
            <a:miter lim="800000"/>
            <a:headEnd/>
            <a:tailEnd/>
          </a:ln>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000" b="0" i="0" u="none" strike="noStrike" kern="1200" cap="none" spc="0" normalizeH="0" baseline="0" noProof="0" dirty="0">
                <a:ln>
                  <a:noFill/>
                </a:ln>
                <a:solidFill>
                  <a:srgbClr val="FFFFFF"/>
                </a:solidFill>
                <a:effectLst/>
                <a:uLnTx/>
                <a:uFillTx/>
                <a:latin typeface="Arial"/>
                <a:ea typeface="+mn-ea"/>
                <a:cs typeface="Times New Roman" pitchFamily="18" charset="0"/>
              </a:rPr>
              <a:t>The required effects include :</a:t>
            </a:r>
          </a:p>
        </p:txBody>
      </p:sp>
      <p:sp>
        <p:nvSpPr>
          <p:cNvPr id="5" name="TextBox 4"/>
          <p:cNvSpPr txBox="1">
            <a:spLocks noChangeArrowheads="1"/>
          </p:cNvSpPr>
          <p:nvPr/>
        </p:nvSpPr>
        <p:spPr bwMode="auto">
          <a:xfrm>
            <a:off x="403225" y="2276475"/>
            <a:ext cx="7913688" cy="1015663"/>
          </a:xfrm>
          <a:prstGeom prst="rect">
            <a:avLst/>
          </a:prstGeom>
          <a:noFill/>
          <a:ln w="9525">
            <a:noFill/>
            <a:miter lim="800000"/>
            <a:headEnd/>
            <a:tailEnd/>
          </a:ln>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000" b="1" i="0" u="none" strike="noStrike" kern="1200" cap="none" spc="0" normalizeH="0" baseline="0" noProof="0">
                <a:ln>
                  <a:noFill/>
                </a:ln>
                <a:solidFill>
                  <a:srgbClr val="FFFFFF"/>
                </a:solidFill>
                <a:effectLst/>
                <a:uLnTx/>
                <a:uFillTx/>
                <a:latin typeface="Arial"/>
                <a:ea typeface="+mn-ea"/>
                <a:cs typeface="Times New Roman" pitchFamily="18" charset="0"/>
              </a:rPr>
              <a:t>Blast</a:t>
            </a:r>
            <a:r>
              <a:rPr kumimoji="0" lang="en-GB" sz="2000" b="0" i="0" u="none" strike="noStrike" kern="1200" cap="none" spc="0" normalizeH="0" baseline="0" noProof="0">
                <a:ln>
                  <a:noFill/>
                </a:ln>
                <a:solidFill>
                  <a:srgbClr val="FFFFFF"/>
                </a:solidFill>
                <a:effectLst/>
                <a:uLnTx/>
                <a:uFillTx/>
                <a:latin typeface="Arial"/>
                <a:ea typeface="+mn-ea"/>
                <a:cs typeface="Times New Roman" pitchFamily="18" charset="0"/>
              </a:rPr>
              <a:t> – generation of large quantity of hot gas which expands rapidly (initially supersonically) in air to produce a shock wave with shattering effect, and high speed gas to move objects.</a:t>
            </a:r>
          </a:p>
        </p:txBody>
      </p:sp>
      <p:sp>
        <p:nvSpPr>
          <p:cNvPr id="6" name="TextBox 5"/>
          <p:cNvSpPr txBox="1">
            <a:spLocks noChangeArrowheads="1"/>
          </p:cNvSpPr>
          <p:nvPr/>
        </p:nvSpPr>
        <p:spPr bwMode="auto">
          <a:xfrm>
            <a:off x="395288" y="3644900"/>
            <a:ext cx="8137525" cy="707886"/>
          </a:xfrm>
          <a:prstGeom prst="rect">
            <a:avLst/>
          </a:prstGeom>
          <a:noFill/>
          <a:ln w="9525">
            <a:noFill/>
            <a:miter lim="800000"/>
            <a:headEnd/>
            <a:tailEnd/>
          </a:ln>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000" b="1" i="0" u="none" strike="noStrike" kern="1200" cap="none" spc="0" normalizeH="0" baseline="0" noProof="0">
                <a:ln>
                  <a:noFill/>
                </a:ln>
                <a:solidFill>
                  <a:srgbClr val="FFFFFF"/>
                </a:solidFill>
                <a:effectLst/>
                <a:uLnTx/>
                <a:uFillTx/>
                <a:latin typeface="Arial"/>
                <a:ea typeface="+mn-ea"/>
                <a:cs typeface="Times New Roman" pitchFamily="18" charset="0"/>
              </a:rPr>
              <a:t>Fragmentation</a:t>
            </a:r>
            <a:r>
              <a:rPr kumimoji="0" lang="en-GB" sz="2000" b="0" i="0" u="none" strike="noStrike" kern="1200" cap="none" spc="0" normalizeH="0" baseline="0" noProof="0">
                <a:ln>
                  <a:noFill/>
                </a:ln>
                <a:solidFill>
                  <a:srgbClr val="FFFFFF"/>
                </a:solidFill>
                <a:effectLst/>
                <a:uLnTx/>
                <a:uFillTx/>
                <a:latin typeface="Arial"/>
                <a:ea typeface="+mn-ea"/>
                <a:cs typeface="Times New Roman" pitchFamily="18" charset="0"/>
              </a:rPr>
              <a:t> – rapid expansion of a metallic casing with consequent fracturing and production of high velocity fragments</a:t>
            </a:r>
          </a:p>
        </p:txBody>
      </p:sp>
      <p:sp>
        <p:nvSpPr>
          <p:cNvPr id="7" name="TextBox 6"/>
          <p:cNvSpPr txBox="1">
            <a:spLocks noChangeArrowheads="1"/>
          </p:cNvSpPr>
          <p:nvPr/>
        </p:nvSpPr>
        <p:spPr bwMode="auto">
          <a:xfrm>
            <a:off x="395288" y="4797425"/>
            <a:ext cx="8497887" cy="1015663"/>
          </a:xfrm>
          <a:prstGeom prst="rect">
            <a:avLst/>
          </a:prstGeom>
          <a:noFill/>
          <a:ln w="9525">
            <a:noFill/>
            <a:miter lim="800000"/>
            <a:headEnd/>
            <a:tailEnd/>
          </a:ln>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000" b="1" i="0" u="none" strike="noStrike" kern="1200" cap="none" spc="0" normalizeH="0" baseline="0" noProof="0" dirty="0">
                <a:ln>
                  <a:noFill/>
                </a:ln>
                <a:solidFill>
                  <a:srgbClr val="FFFFFF"/>
                </a:solidFill>
                <a:effectLst/>
                <a:uLnTx/>
                <a:uFillTx/>
                <a:latin typeface="Arial"/>
                <a:ea typeface="+mn-ea"/>
                <a:cs typeface="Times New Roman" pitchFamily="18" charset="0"/>
              </a:rPr>
              <a:t>Shaped Charge (SC) and Explosively Formed Projectile (EFP) </a:t>
            </a:r>
            <a:r>
              <a:rPr kumimoji="0" lang="en-GB" sz="2000" b="0" i="0" u="none" strike="noStrike" kern="1200" cap="none" spc="0" normalizeH="0" baseline="0" noProof="0" dirty="0">
                <a:ln>
                  <a:noFill/>
                </a:ln>
                <a:solidFill>
                  <a:srgbClr val="FFFFFF"/>
                </a:solidFill>
                <a:effectLst/>
                <a:uLnTx/>
                <a:uFillTx/>
                <a:latin typeface="Arial"/>
                <a:ea typeface="+mn-ea"/>
                <a:cs typeface="Times New Roman" pitchFamily="18" charset="0"/>
              </a:rPr>
              <a:t>– production of a high velocity jet of metal which penetrated deeply into the target, and formation of a high velocity fragment in a specified direction.</a:t>
            </a:r>
          </a:p>
        </p:txBody>
      </p:sp>
    </p:spTree>
    <p:extLst>
      <p:ext uri="{BB962C8B-B14F-4D97-AF65-F5344CB8AC3E}">
        <p14:creationId xmlns:p14="http://schemas.microsoft.com/office/powerpoint/2010/main" val="248392024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1026">
            <a:extLst>
              <a:ext uri="{FF2B5EF4-FFF2-40B4-BE49-F238E27FC236}">
                <a16:creationId xmlns:a16="http://schemas.microsoft.com/office/drawing/2014/main" id="{EDEBDCDC-B871-C111-6FD2-1ADEC548B878}"/>
              </a:ext>
            </a:extLst>
          </p:cNvPr>
          <p:cNvSpPr>
            <a:spLocks noGrp="1" noChangeArrowheads="1"/>
          </p:cNvSpPr>
          <p:nvPr>
            <p:ph type="ctrTitle"/>
          </p:nvPr>
        </p:nvSpPr>
        <p:spPr>
          <a:xfrm>
            <a:off x="401638" y="920750"/>
            <a:ext cx="8416925" cy="534988"/>
          </a:xfrm>
        </p:spPr>
        <p:txBody>
          <a:bodyPr anchor="ctr"/>
          <a:lstStyle/>
          <a:p>
            <a:r>
              <a:rPr lang="en-GB" altLang="en-US" sz="2800"/>
              <a:t>Target Defeat Mechanisms - Summary</a:t>
            </a:r>
          </a:p>
        </p:txBody>
      </p:sp>
      <p:sp>
        <p:nvSpPr>
          <p:cNvPr id="67587" name="Text Box 1028">
            <a:extLst>
              <a:ext uri="{FF2B5EF4-FFF2-40B4-BE49-F238E27FC236}">
                <a16:creationId xmlns:a16="http://schemas.microsoft.com/office/drawing/2014/main" id="{590EB76D-2538-E3F2-0E6B-D767956222E6}"/>
              </a:ext>
            </a:extLst>
          </p:cNvPr>
          <p:cNvSpPr txBox="1">
            <a:spLocks noChangeArrowheads="1"/>
          </p:cNvSpPr>
          <p:nvPr/>
        </p:nvSpPr>
        <p:spPr bwMode="auto">
          <a:xfrm>
            <a:off x="617538" y="1563688"/>
            <a:ext cx="19859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mn-cs"/>
              </a:rPr>
              <a:t>ANTI-PERSONNEL</a:t>
            </a:r>
          </a:p>
        </p:txBody>
      </p:sp>
      <p:sp>
        <p:nvSpPr>
          <p:cNvPr id="67588" name="Text Box 1030">
            <a:extLst>
              <a:ext uri="{FF2B5EF4-FFF2-40B4-BE49-F238E27FC236}">
                <a16:creationId xmlns:a16="http://schemas.microsoft.com/office/drawing/2014/main" id="{48591198-3ADE-85EB-EE3B-CAD79B21EF9C}"/>
              </a:ext>
            </a:extLst>
          </p:cNvPr>
          <p:cNvSpPr txBox="1">
            <a:spLocks noChangeArrowheads="1"/>
          </p:cNvSpPr>
          <p:nvPr/>
        </p:nvSpPr>
        <p:spPr bwMode="auto">
          <a:xfrm>
            <a:off x="1093788" y="2163763"/>
            <a:ext cx="903287" cy="27463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mn-cs"/>
              </a:rPr>
              <a:t>Blast - HE</a:t>
            </a:r>
          </a:p>
        </p:txBody>
      </p:sp>
      <p:sp>
        <p:nvSpPr>
          <p:cNvPr id="67589" name="Text Box 1037">
            <a:extLst>
              <a:ext uri="{FF2B5EF4-FFF2-40B4-BE49-F238E27FC236}">
                <a16:creationId xmlns:a16="http://schemas.microsoft.com/office/drawing/2014/main" id="{A47DAFC5-D52D-658C-14BE-EE30296E4FF7}"/>
              </a:ext>
            </a:extLst>
          </p:cNvPr>
          <p:cNvSpPr txBox="1">
            <a:spLocks noChangeArrowheads="1"/>
          </p:cNvSpPr>
          <p:nvPr/>
        </p:nvSpPr>
        <p:spPr bwMode="auto">
          <a:xfrm>
            <a:off x="852488" y="3611563"/>
            <a:ext cx="1573212" cy="27463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mn-cs"/>
              </a:rPr>
              <a:t>KE - shell fragment</a:t>
            </a:r>
          </a:p>
        </p:txBody>
      </p:sp>
      <p:sp>
        <p:nvSpPr>
          <p:cNvPr id="67590" name="Text Box 1038">
            <a:extLst>
              <a:ext uri="{FF2B5EF4-FFF2-40B4-BE49-F238E27FC236}">
                <a16:creationId xmlns:a16="http://schemas.microsoft.com/office/drawing/2014/main" id="{15CCFE38-D1DD-A2CA-EECA-9A3EBE7541F6}"/>
              </a:ext>
            </a:extLst>
          </p:cNvPr>
          <p:cNvSpPr txBox="1">
            <a:spLocks noChangeArrowheads="1"/>
          </p:cNvSpPr>
          <p:nvPr/>
        </p:nvSpPr>
        <p:spPr bwMode="auto">
          <a:xfrm>
            <a:off x="3938588" y="2162175"/>
            <a:ext cx="1292225" cy="274638"/>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mn-cs"/>
              </a:rPr>
              <a:t>Blast - External</a:t>
            </a:r>
          </a:p>
        </p:txBody>
      </p:sp>
      <p:sp>
        <p:nvSpPr>
          <p:cNvPr id="67591" name="Text Box 1040">
            <a:extLst>
              <a:ext uri="{FF2B5EF4-FFF2-40B4-BE49-F238E27FC236}">
                <a16:creationId xmlns:a16="http://schemas.microsoft.com/office/drawing/2014/main" id="{E35B1FF7-51F2-761D-4CEC-9BEADFE274CE}"/>
              </a:ext>
            </a:extLst>
          </p:cNvPr>
          <p:cNvSpPr txBox="1">
            <a:spLocks noChangeArrowheads="1"/>
          </p:cNvSpPr>
          <p:nvPr/>
        </p:nvSpPr>
        <p:spPr bwMode="auto">
          <a:xfrm>
            <a:off x="3887788" y="3611563"/>
            <a:ext cx="1243012" cy="274637"/>
          </a:xfrm>
          <a:prstGeom prst="rect">
            <a:avLst/>
          </a:prstGeom>
          <a:noFill/>
          <a:ln>
            <a:noFill/>
          </a:ln>
          <a:effectLst/>
          <a:extLst>
            <a:ext uri="{909E8E84-426E-40DD-AFC4-6F175D3DCCD1}">
              <a14:hiddenFill xmlns:a14="http://schemas.microsoft.com/office/drawing/2010/main">
                <a:solidFill>
                  <a:srgbClr val="777777"/>
                </a:solidFill>
              </a14:hiddenFill>
            </a:ext>
            <a:ext uri="{91240B29-F687-4F45-9708-019B960494DF}">
              <a14:hiddenLine xmlns:a14="http://schemas.microsoft.com/office/drawing/2010/main" w="6350">
                <a:solidFill>
                  <a:srgbClr val="777777"/>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mn-cs"/>
              </a:rPr>
              <a:t>Blast - Internal</a:t>
            </a:r>
          </a:p>
        </p:txBody>
      </p:sp>
      <p:sp>
        <p:nvSpPr>
          <p:cNvPr id="67592" name="Text Box 1041">
            <a:extLst>
              <a:ext uri="{FF2B5EF4-FFF2-40B4-BE49-F238E27FC236}">
                <a16:creationId xmlns:a16="http://schemas.microsoft.com/office/drawing/2014/main" id="{94C5FD99-D715-CE69-2FED-C18B0774B114}"/>
              </a:ext>
            </a:extLst>
          </p:cNvPr>
          <p:cNvSpPr txBox="1">
            <a:spLocks noChangeArrowheads="1"/>
          </p:cNvSpPr>
          <p:nvPr/>
        </p:nvSpPr>
        <p:spPr bwMode="auto">
          <a:xfrm>
            <a:off x="3576638" y="1563688"/>
            <a:ext cx="1973262"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mn-cs"/>
              </a:rPr>
              <a:t>ANTI-STRUCTURE</a:t>
            </a:r>
          </a:p>
        </p:txBody>
      </p:sp>
      <p:sp>
        <p:nvSpPr>
          <p:cNvPr id="67593" name="Text Box 1042">
            <a:extLst>
              <a:ext uri="{FF2B5EF4-FFF2-40B4-BE49-F238E27FC236}">
                <a16:creationId xmlns:a16="http://schemas.microsoft.com/office/drawing/2014/main" id="{CF23DE12-B2DD-5DA8-C47A-6BC2ACF980B3}"/>
              </a:ext>
            </a:extLst>
          </p:cNvPr>
          <p:cNvSpPr txBox="1">
            <a:spLocks noChangeArrowheads="1"/>
          </p:cNvSpPr>
          <p:nvPr/>
        </p:nvSpPr>
        <p:spPr bwMode="auto">
          <a:xfrm>
            <a:off x="6561138" y="1563688"/>
            <a:ext cx="1638300" cy="336550"/>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600" b="1" i="0" u="none" strike="noStrike" kern="1200" cap="none" spc="0" normalizeH="0" baseline="0" noProof="0">
                <a:ln>
                  <a:noFill/>
                </a:ln>
                <a:solidFill>
                  <a:srgbClr val="FFFFFF"/>
                </a:solidFill>
                <a:effectLst/>
                <a:uLnTx/>
                <a:uFillTx/>
                <a:latin typeface="Arial" panose="020B0604020202020204" pitchFamily="34" charset="0"/>
                <a:ea typeface="+mn-ea"/>
                <a:cs typeface="+mn-cs"/>
              </a:rPr>
              <a:t>ANTI-ARMOUR</a:t>
            </a:r>
          </a:p>
        </p:txBody>
      </p:sp>
      <p:sp>
        <p:nvSpPr>
          <p:cNvPr id="67594" name="Text Box 1043">
            <a:extLst>
              <a:ext uri="{FF2B5EF4-FFF2-40B4-BE49-F238E27FC236}">
                <a16:creationId xmlns:a16="http://schemas.microsoft.com/office/drawing/2014/main" id="{FEFBA52E-40EA-CA91-1EC4-B40DBF82875A}"/>
              </a:ext>
            </a:extLst>
          </p:cNvPr>
          <p:cNvSpPr txBox="1">
            <a:spLocks noChangeArrowheads="1"/>
          </p:cNvSpPr>
          <p:nvPr/>
        </p:nvSpPr>
        <p:spPr bwMode="auto">
          <a:xfrm>
            <a:off x="7086600" y="2162175"/>
            <a:ext cx="606425" cy="2746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mn-cs"/>
              </a:rPr>
              <a:t>HESH</a:t>
            </a:r>
          </a:p>
        </p:txBody>
      </p:sp>
      <p:sp>
        <p:nvSpPr>
          <p:cNvPr id="67595" name="Text Box 1044">
            <a:extLst>
              <a:ext uri="{FF2B5EF4-FFF2-40B4-BE49-F238E27FC236}">
                <a16:creationId xmlns:a16="http://schemas.microsoft.com/office/drawing/2014/main" id="{0CFC33EF-F8B1-2BA0-9FF1-DFDB281B6DC3}"/>
              </a:ext>
            </a:extLst>
          </p:cNvPr>
          <p:cNvSpPr txBox="1">
            <a:spLocks noChangeArrowheads="1"/>
          </p:cNvSpPr>
          <p:nvPr/>
        </p:nvSpPr>
        <p:spPr bwMode="auto">
          <a:xfrm>
            <a:off x="6453188" y="3611563"/>
            <a:ext cx="1852612" cy="274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mn-cs"/>
              </a:rPr>
              <a:t>Shaped Charge - HEAT</a:t>
            </a:r>
          </a:p>
        </p:txBody>
      </p:sp>
      <p:sp>
        <p:nvSpPr>
          <p:cNvPr id="67596" name="Text Box 1070">
            <a:extLst>
              <a:ext uri="{FF2B5EF4-FFF2-40B4-BE49-F238E27FC236}">
                <a16:creationId xmlns:a16="http://schemas.microsoft.com/office/drawing/2014/main" id="{F000D872-D41A-A5BA-BAFA-B5E0578C49E9}"/>
              </a:ext>
            </a:extLst>
          </p:cNvPr>
          <p:cNvSpPr txBox="1">
            <a:spLocks noChangeArrowheads="1"/>
          </p:cNvSpPr>
          <p:nvPr/>
        </p:nvSpPr>
        <p:spPr bwMode="auto">
          <a:xfrm>
            <a:off x="3760788" y="5211763"/>
            <a:ext cx="1454150" cy="274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FFFFFF"/>
                </a:solidFill>
                <a:prstDash val="dash"/>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mn-cs"/>
              </a:rPr>
              <a:t>Tandem Warhead</a:t>
            </a:r>
          </a:p>
        </p:txBody>
      </p:sp>
      <p:grpSp>
        <p:nvGrpSpPr>
          <p:cNvPr id="67597" name="Group 1073">
            <a:extLst>
              <a:ext uri="{FF2B5EF4-FFF2-40B4-BE49-F238E27FC236}">
                <a16:creationId xmlns:a16="http://schemas.microsoft.com/office/drawing/2014/main" id="{6E1EFB13-21BA-47A5-7194-38118DEEFECC}"/>
              </a:ext>
            </a:extLst>
          </p:cNvPr>
          <p:cNvGrpSpPr>
            <a:grpSpLocks noChangeAspect="1"/>
          </p:cNvGrpSpPr>
          <p:nvPr/>
        </p:nvGrpSpPr>
        <p:grpSpPr bwMode="auto">
          <a:xfrm flipH="1">
            <a:off x="1419225" y="5834063"/>
            <a:ext cx="409575" cy="68262"/>
            <a:chOff x="466" y="1122"/>
            <a:chExt cx="1397" cy="233"/>
          </a:xfrm>
        </p:grpSpPr>
        <p:sp>
          <p:nvSpPr>
            <p:cNvPr id="67703" name="AutoShape 1074">
              <a:extLst>
                <a:ext uri="{FF2B5EF4-FFF2-40B4-BE49-F238E27FC236}">
                  <a16:creationId xmlns:a16="http://schemas.microsoft.com/office/drawing/2014/main" id="{732CEC84-CF9A-8A7A-40FC-F50284C6E5EC}"/>
                </a:ext>
              </a:extLst>
            </p:cNvPr>
            <p:cNvSpPr>
              <a:spLocks noChangeAspect="1" noChangeArrowheads="1"/>
            </p:cNvSpPr>
            <p:nvPr/>
          </p:nvSpPr>
          <p:spPr bwMode="auto">
            <a:xfrm flipV="1">
              <a:off x="775" y="1165"/>
              <a:ext cx="123" cy="147"/>
            </a:xfrm>
            <a:prstGeom prst="roundRect">
              <a:avLst>
                <a:gd name="adj" fmla="val 0"/>
              </a:avLst>
            </a:prstGeom>
            <a:gradFill rotWithShape="0">
              <a:gsLst>
                <a:gs pos="0">
                  <a:srgbClr val="BF4100"/>
                </a:gs>
                <a:gs pos="50000">
                  <a:srgbClr val="FFBF18"/>
                </a:gs>
                <a:gs pos="100000">
                  <a:srgbClr val="BF41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704" name="AutoShape 1075">
              <a:extLst>
                <a:ext uri="{FF2B5EF4-FFF2-40B4-BE49-F238E27FC236}">
                  <a16:creationId xmlns:a16="http://schemas.microsoft.com/office/drawing/2014/main" id="{EDEF3A6D-4E58-DBF2-714F-0C6646AE94A0}"/>
                </a:ext>
              </a:extLst>
            </p:cNvPr>
            <p:cNvSpPr>
              <a:spLocks noChangeAspect="1" noChangeArrowheads="1"/>
            </p:cNvSpPr>
            <p:nvPr/>
          </p:nvSpPr>
          <p:spPr bwMode="auto">
            <a:xfrm flipV="1">
              <a:off x="1839" y="1122"/>
              <a:ext cx="24" cy="233"/>
            </a:xfrm>
            <a:prstGeom prst="roundRect">
              <a:avLst>
                <a:gd name="adj" fmla="val 0"/>
              </a:avLst>
            </a:prstGeom>
            <a:gradFill rotWithShape="0">
              <a:gsLst>
                <a:gs pos="0">
                  <a:srgbClr val="BF4100"/>
                </a:gs>
                <a:gs pos="50000">
                  <a:srgbClr val="FFBF18"/>
                </a:gs>
                <a:gs pos="100000">
                  <a:srgbClr val="BF41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705" name="AutoShape 1076">
              <a:extLst>
                <a:ext uri="{FF2B5EF4-FFF2-40B4-BE49-F238E27FC236}">
                  <a16:creationId xmlns:a16="http://schemas.microsoft.com/office/drawing/2014/main" id="{118127FD-E719-273B-1C7A-848AD7E1C120}"/>
                </a:ext>
              </a:extLst>
            </p:cNvPr>
            <p:cNvSpPr>
              <a:spLocks noChangeAspect="1" noChangeArrowheads="1"/>
            </p:cNvSpPr>
            <p:nvPr/>
          </p:nvSpPr>
          <p:spPr bwMode="auto">
            <a:xfrm flipV="1">
              <a:off x="1817" y="1140"/>
              <a:ext cx="24" cy="196"/>
            </a:xfrm>
            <a:prstGeom prst="roundRect">
              <a:avLst>
                <a:gd name="adj" fmla="val 0"/>
              </a:avLst>
            </a:prstGeom>
            <a:gradFill rotWithShape="0">
              <a:gsLst>
                <a:gs pos="0">
                  <a:srgbClr val="BF4100"/>
                </a:gs>
                <a:gs pos="50000">
                  <a:srgbClr val="FFBF18"/>
                </a:gs>
                <a:gs pos="100000">
                  <a:srgbClr val="BF41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706" name="Freeform 1077">
              <a:extLst>
                <a:ext uri="{FF2B5EF4-FFF2-40B4-BE49-F238E27FC236}">
                  <a16:creationId xmlns:a16="http://schemas.microsoft.com/office/drawing/2014/main" id="{28C97C51-D5A5-1A50-829C-F53180489713}"/>
                </a:ext>
              </a:extLst>
            </p:cNvPr>
            <p:cNvSpPr>
              <a:spLocks noChangeAspect="1"/>
            </p:cNvSpPr>
            <p:nvPr/>
          </p:nvSpPr>
          <p:spPr bwMode="auto">
            <a:xfrm>
              <a:off x="969" y="1122"/>
              <a:ext cx="825" cy="232"/>
            </a:xfrm>
            <a:custGeom>
              <a:avLst/>
              <a:gdLst>
                <a:gd name="T0" fmla="*/ 824 w 825"/>
                <a:gd name="T1" fmla="*/ 0 h 232"/>
                <a:gd name="T2" fmla="*/ 824 w 825"/>
                <a:gd name="T3" fmla="*/ 231 h 232"/>
                <a:gd name="T4" fmla="*/ 0 w 825"/>
                <a:gd name="T5" fmla="*/ 210 h 232"/>
                <a:gd name="T6" fmla="*/ 0 w 825"/>
                <a:gd name="T7" fmla="*/ 18 h 232"/>
                <a:gd name="T8" fmla="*/ 824 w 825"/>
                <a:gd name="T9" fmla="*/ 0 h 232"/>
                <a:gd name="T10" fmla="*/ 824 w 825"/>
                <a:gd name="T11" fmla="*/ 0 h 2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25" h="232">
                  <a:moveTo>
                    <a:pt x="824" y="0"/>
                  </a:moveTo>
                  <a:lnTo>
                    <a:pt x="824" y="231"/>
                  </a:lnTo>
                  <a:lnTo>
                    <a:pt x="0" y="210"/>
                  </a:lnTo>
                  <a:lnTo>
                    <a:pt x="0" y="18"/>
                  </a:lnTo>
                  <a:lnTo>
                    <a:pt x="824" y="0"/>
                  </a:lnTo>
                </a:path>
              </a:pathLst>
            </a:custGeom>
            <a:gradFill rotWithShape="0">
              <a:gsLst>
                <a:gs pos="0">
                  <a:srgbClr val="BF4100"/>
                </a:gs>
                <a:gs pos="50000">
                  <a:srgbClr val="FFBF18"/>
                </a:gs>
                <a:gs pos="100000">
                  <a:srgbClr val="BF41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707" name="Freeform 1078">
              <a:extLst>
                <a:ext uri="{FF2B5EF4-FFF2-40B4-BE49-F238E27FC236}">
                  <a16:creationId xmlns:a16="http://schemas.microsoft.com/office/drawing/2014/main" id="{4C15A43A-0EFD-B6F9-AB1D-6D07C56D2D2E}"/>
                </a:ext>
              </a:extLst>
            </p:cNvPr>
            <p:cNvSpPr>
              <a:spLocks noChangeAspect="1"/>
            </p:cNvSpPr>
            <p:nvPr/>
          </p:nvSpPr>
          <p:spPr bwMode="auto">
            <a:xfrm>
              <a:off x="896" y="1140"/>
              <a:ext cx="75" cy="193"/>
            </a:xfrm>
            <a:custGeom>
              <a:avLst/>
              <a:gdLst>
                <a:gd name="T0" fmla="*/ 74 w 75"/>
                <a:gd name="T1" fmla="*/ 0 h 193"/>
                <a:gd name="T2" fmla="*/ 74 w 75"/>
                <a:gd name="T3" fmla="*/ 192 h 193"/>
                <a:gd name="T4" fmla="*/ 0 w 75"/>
                <a:gd name="T5" fmla="*/ 170 h 193"/>
                <a:gd name="T6" fmla="*/ 0 w 75"/>
                <a:gd name="T7" fmla="*/ 24 h 193"/>
                <a:gd name="T8" fmla="*/ 74 w 75"/>
                <a:gd name="T9" fmla="*/ 0 h 193"/>
                <a:gd name="T10" fmla="*/ 74 w 75"/>
                <a:gd name="T11" fmla="*/ 0 h 19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5" h="193">
                  <a:moveTo>
                    <a:pt x="74" y="0"/>
                  </a:moveTo>
                  <a:lnTo>
                    <a:pt x="74" y="192"/>
                  </a:lnTo>
                  <a:lnTo>
                    <a:pt x="0" y="170"/>
                  </a:lnTo>
                  <a:lnTo>
                    <a:pt x="0" y="24"/>
                  </a:lnTo>
                  <a:lnTo>
                    <a:pt x="74" y="0"/>
                  </a:lnTo>
                </a:path>
              </a:pathLst>
            </a:custGeom>
            <a:gradFill rotWithShape="0">
              <a:gsLst>
                <a:gs pos="0">
                  <a:srgbClr val="BF4100"/>
                </a:gs>
                <a:gs pos="50000">
                  <a:srgbClr val="FFBF18"/>
                </a:gs>
                <a:gs pos="100000">
                  <a:srgbClr val="BF41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708" name="Freeform 1079">
              <a:extLst>
                <a:ext uri="{FF2B5EF4-FFF2-40B4-BE49-F238E27FC236}">
                  <a16:creationId xmlns:a16="http://schemas.microsoft.com/office/drawing/2014/main" id="{A38A435E-BFCE-F7DA-9599-4CC348E2E11F}"/>
                </a:ext>
              </a:extLst>
            </p:cNvPr>
            <p:cNvSpPr>
              <a:spLocks noChangeAspect="1"/>
            </p:cNvSpPr>
            <p:nvPr/>
          </p:nvSpPr>
          <p:spPr bwMode="auto">
            <a:xfrm>
              <a:off x="466" y="1169"/>
              <a:ext cx="310" cy="136"/>
            </a:xfrm>
            <a:custGeom>
              <a:avLst/>
              <a:gdLst>
                <a:gd name="T0" fmla="*/ 309 w 310"/>
                <a:gd name="T1" fmla="*/ 134 h 136"/>
                <a:gd name="T2" fmla="*/ 309 w 310"/>
                <a:gd name="T3" fmla="*/ 0 h 136"/>
                <a:gd name="T4" fmla="*/ 309 w 310"/>
                <a:gd name="T5" fmla="*/ 2 h 136"/>
                <a:gd name="T6" fmla="*/ 288 w 310"/>
                <a:gd name="T7" fmla="*/ 4 h 136"/>
                <a:gd name="T8" fmla="*/ 269 w 310"/>
                <a:gd name="T9" fmla="*/ 5 h 136"/>
                <a:gd name="T10" fmla="*/ 248 w 310"/>
                <a:gd name="T11" fmla="*/ 6 h 136"/>
                <a:gd name="T12" fmla="*/ 229 w 310"/>
                <a:gd name="T13" fmla="*/ 7 h 136"/>
                <a:gd name="T14" fmla="*/ 209 w 310"/>
                <a:gd name="T15" fmla="*/ 12 h 136"/>
                <a:gd name="T16" fmla="*/ 190 w 310"/>
                <a:gd name="T17" fmla="*/ 14 h 136"/>
                <a:gd name="T18" fmla="*/ 170 w 310"/>
                <a:gd name="T19" fmla="*/ 18 h 136"/>
                <a:gd name="T20" fmla="*/ 151 w 310"/>
                <a:gd name="T21" fmla="*/ 21 h 136"/>
                <a:gd name="T22" fmla="*/ 132 w 310"/>
                <a:gd name="T23" fmla="*/ 27 h 136"/>
                <a:gd name="T24" fmla="*/ 112 w 310"/>
                <a:gd name="T25" fmla="*/ 31 h 136"/>
                <a:gd name="T26" fmla="*/ 93 w 310"/>
                <a:gd name="T27" fmla="*/ 37 h 136"/>
                <a:gd name="T28" fmla="*/ 75 w 310"/>
                <a:gd name="T29" fmla="*/ 41 h 136"/>
                <a:gd name="T30" fmla="*/ 55 w 310"/>
                <a:gd name="T31" fmla="*/ 48 h 136"/>
                <a:gd name="T32" fmla="*/ 37 w 310"/>
                <a:gd name="T33" fmla="*/ 54 h 136"/>
                <a:gd name="T34" fmla="*/ 18 w 310"/>
                <a:gd name="T35" fmla="*/ 62 h 136"/>
                <a:gd name="T36" fmla="*/ 0 w 310"/>
                <a:gd name="T37" fmla="*/ 68 h 136"/>
                <a:gd name="T38" fmla="*/ 0 w 310"/>
                <a:gd name="T39" fmla="*/ 69 h 136"/>
                <a:gd name="T40" fmla="*/ 18 w 310"/>
                <a:gd name="T41" fmla="*/ 77 h 136"/>
                <a:gd name="T42" fmla="*/ 37 w 310"/>
                <a:gd name="T43" fmla="*/ 85 h 136"/>
                <a:gd name="T44" fmla="*/ 55 w 310"/>
                <a:gd name="T45" fmla="*/ 92 h 136"/>
                <a:gd name="T46" fmla="*/ 75 w 310"/>
                <a:gd name="T47" fmla="*/ 98 h 136"/>
                <a:gd name="T48" fmla="*/ 93 w 310"/>
                <a:gd name="T49" fmla="*/ 104 h 136"/>
                <a:gd name="T50" fmla="*/ 112 w 310"/>
                <a:gd name="T51" fmla="*/ 109 h 136"/>
                <a:gd name="T52" fmla="*/ 132 w 310"/>
                <a:gd name="T53" fmla="*/ 114 h 136"/>
                <a:gd name="T54" fmla="*/ 151 w 310"/>
                <a:gd name="T55" fmla="*/ 118 h 136"/>
                <a:gd name="T56" fmla="*/ 170 w 310"/>
                <a:gd name="T57" fmla="*/ 123 h 136"/>
                <a:gd name="T58" fmla="*/ 190 w 310"/>
                <a:gd name="T59" fmla="*/ 126 h 136"/>
                <a:gd name="T60" fmla="*/ 209 w 310"/>
                <a:gd name="T61" fmla="*/ 130 h 136"/>
                <a:gd name="T62" fmla="*/ 229 w 310"/>
                <a:gd name="T63" fmla="*/ 132 h 136"/>
                <a:gd name="T64" fmla="*/ 248 w 310"/>
                <a:gd name="T65" fmla="*/ 134 h 136"/>
                <a:gd name="T66" fmla="*/ 269 w 310"/>
                <a:gd name="T67" fmla="*/ 135 h 136"/>
                <a:gd name="T68" fmla="*/ 288 w 310"/>
                <a:gd name="T69" fmla="*/ 135 h 136"/>
                <a:gd name="T70" fmla="*/ 309 w 310"/>
                <a:gd name="T71" fmla="*/ 135 h 136"/>
                <a:gd name="T72" fmla="*/ 309 w 310"/>
                <a:gd name="T73" fmla="*/ 134 h 136"/>
                <a:gd name="T74" fmla="*/ 309 w 310"/>
                <a:gd name="T75" fmla="*/ 134 h 1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10" h="136">
                  <a:moveTo>
                    <a:pt x="309" y="134"/>
                  </a:moveTo>
                  <a:lnTo>
                    <a:pt x="309" y="0"/>
                  </a:lnTo>
                  <a:lnTo>
                    <a:pt x="309" y="2"/>
                  </a:lnTo>
                  <a:lnTo>
                    <a:pt x="288" y="4"/>
                  </a:lnTo>
                  <a:lnTo>
                    <a:pt x="269" y="5"/>
                  </a:lnTo>
                  <a:lnTo>
                    <a:pt x="248" y="6"/>
                  </a:lnTo>
                  <a:lnTo>
                    <a:pt x="229" y="7"/>
                  </a:lnTo>
                  <a:lnTo>
                    <a:pt x="209" y="12"/>
                  </a:lnTo>
                  <a:lnTo>
                    <a:pt x="190" y="14"/>
                  </a:lnTo>
                  <a:lnTo>
                    <a:pt x="170" y="18"/>
                  </a:lnTo>
                  <a:lnTo>
                    <a:pt x="151" y="21"/>
                  </a:lnTo>
                  <a:lnTo>
                    <a:pt x="132" y="27"/>
                  </a:lnTo>
                  <a:lnTo>
                    <a:pt x="112" y="31"/>
                  </a:lnTo>
                  <a:lnTo>
                    <a:pt x="93" y="37"/>
                  </a:lnTo>
                  <a:lnTo>
                    <a:pt x="75" y="41"/>
                  </a:lnTo>
                  <a:lnTo>
                    <a:pt x="55" y="48"/>
                  </a:lnTo>
                  <a:lnTo>
                    <a:pt x="37" y="54"/>
                  </a:lnTo>
                  <a:lnTo>
                    <a:pt x="18" y="62"/>
                  </a:lnTo>
                  <a:lnTo>
                    <a:pt x="0" y="68"/>
                  </a:lnTo>
                  <a:lnTo>
                    <a:pt x="0" y="69"/>
                  </a:lnTo>
                  <a:lnTo>
                    <a:pt x="18" y="77"/>
                  </a:lnTo>
                  <a:lnTo>
                    <a:pt x="37" y="85"/>
                  </a:lnTo>
                  <a:lnTo>
                    <a:pt x="55" y="92"/>
                  </a:lnTo>
                  <a:lnTo>
                    <a:pt x="75" y="98"/>
                  </a:lnTo>
                  <a:lnTo>
                    <a:pt x="93" y="104"/>
                  </a:lnTo>
                  <a:lnTo>
                    <a:pt x="112" y="109"/>
                  </a:lnTo>
                  <a:lnTo>
                    <a:pt x="132" y="114"/>
                  </a:lnTo>
                  <a:lnTo>
                    <a:pt x="151" y="118"/>
                  </a:lnTo>
                  <a:lnTo>
                    <a:pt x="170" y="123"/>
                  </a:lnTo>
                  <a:lnTo>
                    <a:pt x="190" y="126"/>
                  </a:lnTo>
                  <a:lnTo>
                    <a:pt x="209" y="130"/>
                  </a:lnTo>
                  <a:lnTo>
                    <a:pt x="229" y="132"/>
                  </a:lnTo>
                  <a:lnTo>
                    <a:pt x="248" y="134"/>
                  </a:lnTo>
                  <a:lnTo>
                    <a:pt x="269" y="135"/>
                  </a:lnTo>
                  <a:lnTo>
                    <a:pt x="288" y="135"/>
                  </a:lnTo>
                  <a:lnTo>
                    <a:pt x="309" y="135"/>
                  </a:lnTo>
                  <a:lnTo>
                    <a:pt x="309" y="134"/>
                  </a:lnTo>
                </a:path>
              </a:pathLst>
            </a:custGeom>
            <a:gradFill rotWithShape="0">
              <a:gsLst>
                <a:gs pos="0">
                  <a:srgbClr val="A11F12"/>
                </a:gs>
                <a:gs pos="50000">
                  <a:srgbClr val="E26200"/>
                </a:gs>
                <a:gs pos="100000">
                  <a:srgbClr val="A11F12"/>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709" name="Freeform 1080">
              <a:extLst>
                <a:ext uri="{FF2B5EF4-FFF2-40B4-BE49-F238E27FC236}">
                  <a16:creationId xmlns:a16="http://schemas.microsoft.com/office/drawing/2014/main" id="{8B0A718B-2980-23BE-B1EA-6C7F48186966}"/>
                </a:ext>
              </a:extLst>
            </p:cNvPr>
            <p:cNvSpPr>
              <a:spLocks noChangeAspect="1"/>
            </p:cNvSpPr>
            <p:nvPr/>
          </p:nvSpPr>
          <p:spPr bwMode="auto">
            <a:xfrm>
              <a:off x="1794" y="1122"/>
              <a:ext cx="24" cy="231"/>
            </a:xfrm>
            <a:custGeom>
              <a:avLst/>
              <a:gdLst>
                <a:gd name="T0" fmla="*/ 0 w 24"/>
                <a:gd name="T1" fmla="*/ 0 h 231"/>
                <a:gd name="T2" fmla="*/ 0 w 24"/>
                <a:gd name="T3" fmla="*/ 230 h 231"/>
                <a:gd name="T4" fmla="*/ 23 w 24"/>
                <a:gd name="T5" fmla="*/ 212 h 231"/>
                <a:gd name="T6" fmla="*/ 23 w 24"/>
                <a:gd name="T7" fmla="*/ 18 h 231"/>
                <a:gd name="T8" fmla="*/ 0 w 24"/>
                <a:gd name="T9" fmla="*/ 0 h 231"/>
                <a:gd name="T10" fmla="*/ 0 w 24"/>
                <a:gd name="T11" fmla="*/ 0 h 23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4" h="231">
                  <a:moveTo>
                    <a:pt x="0" y="0"/>
                  </a:moveTo>
                  <a:lnTo>
                    <a:pt x="0" y="230"/>
                  </a:lnTo>
                  <a:lnTo>
                    <a:pt x="23" y="212"/>
                  </a:lnTo>
                  <a:lnTo>
                    <a:pt x="23" y="18"/>
                  </a:lnTo>
                  <a:lnTo>
                    <a:pt x="0" y="0"/>
                  </a:lnTo>
                </a:path>
              </a:pathLst>
            </a:custGeom>
            <a:gradFill rotWithShape="0">
              <a:gsLst>
                <a:gs pos="0">
                  <a:srgbClr val="BF4100"/>
                </a:gs>
                <a:gs pos="50000">
                  <a:srgbClr val="FFBF18"/>
                </a:gs>
                <a:gs pos="100000">
                  <a:srgbClr val="BF41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67598" name="Group 1081">
            <a:extLst>
              <a:ext uri="{FF2B5EF4-FFF2-40B4-BE49-F238E27FC236}">
                <a16:creationId xmlns:a16="http://schemas.microsoft.com/office/drawing/2014/main" id="{F2D91CEA-1204-C017-37AA-1E1C60619BDE}"/>
              </a:ext>
            </a:extLst>
          </p:cNvPr>
          <p:cNvGrpSpPr>
            <a:grpSpLocks noChangeAspect="1"/>
          </p:cNvGrpSpPr>
          <p:nvPr/>
        </p:nvGrpSpPr>
        <p:grpSpPr bwMode="auto">
          <a:xfrm flipH="1">
            <a:off x="6542088" y="4389438"/>
            <a:ext cx="1763712" cy="309562"/>
            <a:chOff x="100" y="1992"/>
            <a:chExt cx="5572" cy="978"/>
          </a:xfrm>
        </p:grpSpPr>
        <p:sp>
          <p:nvSpPr>
            <p:cNvPr id="620602" name="Rectangle 1082">
              <a:extLst>
                <a:ext uri="{FF2B5EF4-FFF2-40B4-BE49-F238E27FC236}">
                  <a16:creationId xmlns:a16="http://schemas.microsoft.com/office/drawing/2014/main" id="{839040C3-3DF6-643C-37E1-0AC6BB20E887}"/>
                </a:ext>
              </a:extLst>
            </p:cNvPr>
            <p:cNvSpPr>
              <a:spLocks noChangeAspect="1" noChangeArrowheads="1"/>
            </p:cNvSpPr>
            <p:nvPr/>
          </p:nvSpPr>
          <p:spPr bwMode="auto">
            <a:xfrm>
              <a:off x="3540" y="2358"/>
              <a:ext cx="2041" cy="246"/>
            </a:xfrm>
            <a:prstGeom prst="rect">
              <a:avLst/>
            </a:prstGeom>
            <a:gradFill rotWithShape="0">
              <a:gsLst>
                <a:gs pos="0">
                  <a:schemeClr val="bg2"/>
                </a:gs>
                <a:gs pos="50000">
                  <a:srgbClr val="DDDDDD"/>
                </a:gs>
                <a:gs pos="100000">
                  <a:schemeClr val="bg2"/>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20603" name="Rectangle 1083">
              <a:extLst>
                <a:ext uri="{FF2B5EF4-FFF2-40B4-BE49-F238E27FC236}">
                  <a16:creationId xmlns:a16="http://schemas.microsoft.com/office/drawing/2014/main" id="{1F812433-12CB-554C-48C9-4C148AE0ED00}"/>
                </a:ext>
              </a:extLst>
            </p:cNvPr>
            <p:cNvSpPr>
              <a:spLocks noChangeAspect="1" noChangeArrowheads="1"/>
            </p:cNvSpPr>
            <p:nvPr/>
          </p:nvSpPr>
          <p:spPr bwMode="auto">
            <a:xfrm>
              <a:off x="356" y="2398"/>
              <a:ext cx="697" cy="155"/>
            </a:xfrm>
            <a:prstGeom prst="rect">
              <a:avLst/>
            </a:prstGeom>
            <a:gradFill rotWithShape="0">
              <a:gsLst>
                <a:gs pos="0">
                  <a:schemeClr val="bg2"/>
                </a:gs>
                <a:gs pos="50000">
                  <a:srgbClr val="C0C0C0"/>
                </a:gs>
                <a:gs pos="100000">
                  <a:schemeClr val="bg2"/>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20604" name="Rectangle 1084">
              <a:extLst>
                <a:ext uri="{FF2B5EF4-FFF2-40B4-BE49-F238E27FC236}">
                  <a16:creationId xmlns:a16="http://schemas.microsoft.com/office/drawing/2014/main" id="{43DCC6E2-C88F-B688-C625-38D03DF58634}"/>
                </a:ext>
              </a:extLst>
            </p:cNvPr>
            <p:cNvSpPr>
              <a:spLocks noChangeAspect="1" noChangeArrowheads="1"/>
            </p:cNvSpPr>
            <p:nvPr/>
          </p:nvSpPr>
          <p:spPr bwMode="auto">
            <a:xfrm>
              <a:off x="150" y="2373"/>
              <a:ext cx="211" cy="206"/>
            </a:xfrm>
            <a:prstGeom prst="rect">
              <a:avLst/>
            </a:prstGeom>
            <a:gradFill rotWithShape="0">
              <a:gsLst>
                <a:gs pos="0">
                  <a:schemeClr val="bg2"/>
                </a:gs>
                <a:gs pos="50000">
                  <a:srgbClr val="C0C0C0"/>
                </a:gs>
                <a:gs pos="100000">
                  <a:schemeClr val="bg2"/>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81" name="AutoShape 1085">
              <a:extLst>
                <a:ext uri="{FF2B5EF4-FFF2-40B4-BE49-F238E27FC236}">
                  <a16:creationId xmlns:a16="http://schemas.microsoft.com/office/drawing/2014/main" id="{5FD1436F-3F66-9DC9-A3D0-C9B51C8A3112}"/>
                </a:ext>
              </a:extLst>
            </p:cNvPr>
            <p:cNvSpPr>
              <a:spLocks noChangeAspect="1" noChangeArrowheads="1"/>
            </p:cNvSpPr>
            <p:nvPr/>
          </p:nvSpPr>
          <p:spPr bwMode="auto">
            <a:xfrm>
              <a:off x="4573" y="2082"/>
              <a:ext cx="1089" cy="278"/>
            </a:xfrm>
            <a:prstGeom prst="parallelogram">
              <a:avLst>
                <a:gd name="adj" fmla="val 39173"/>
              </a:avLst>
            </a:prstGeom>
            <a:gradFill rotWithShape="0">
              <a:gsLst>
                <a:gs pos="0">
                  <a:srgbClr val="969696"/>
                </a:gs>
                <a:gs pos="100000">
                  <a:srgbClr val="4D4D4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20606" name="AutoShape 1086">
              <a:extLst>
                <a:ext uri="{FF2B5EF4-FFF2-40B4-BE49-F238E27FC236}">
                  <a16:creationId xmlns:a16="http://schemas.microsoft.com/office/drawing/2014/main" id="{00869663-CB6D-28F6-156A-5401B4D904FC}"/>
                </a:ext>
              </a:extLst>
            </p:cNvPr>
            <p:cNvSpPr>
              <a:spLocks noChangeAspect="1" noChangeArrowheads="1"/>
            </p:cNvSpPr>
            <p:nvPr/>
          </p:nvSpPr>
          <p:spPr bwMode="auto">
            <a:xfrm rot="5400000">
              <a:off x="684" y="2431"/>
              <a:ext cx="828" cy="100"/>
            </a:xfrm>
            <a:custGeom>
              <a:avLst/>
              <a:gdLst>
                <a:gd name="G0" fmla="+- 8686 0 0"/>
                <a:gd name="G1" fmla="+- 21600 0 8686"/>
                <a:gd name="G2" fmla="*/ 8686 1 2"/>
                <a:gd name="G3" fmla="+- 21600 0 G2"/>
                <a:gd name="G4" fmla="+/ 8686 21600 2"/>
                <a:gd name="G5" fmla="+/ G1 0 2"/>
                <a:gd name="G6" fmla="*/ 21600 21600 8686"/>
                <a:gd name="G7" fmla="*/ G6 1 2"/>
                <a:gd name="G8" fmla="+- 21600 0 G7"/>
                <a:gd name="G9" fmla="*/ 21600 1 2"/>
                <a:gd name="G10" fmla="+- 8686 0 G9"/>
                <a:gd name="G11" fmla="?: G10 G8 0"/>
                <a:gd name="G12" fmla="?: G10 G7 21600"/>
                <a:gd name="T0" fmla="*/ 17257 w 21600"/>
                <a:gd name="T1" fmla="*/ 10800 h 21600"/>
                <a:gd name="T2" fmla="*/ 10800 w 21600"/>
                <a:gd name="T3" fmla="*/ 21600 h 21600"/>
                <a:gd name="T4" fmla="*/ 4343 w 21600"/>
                <a:gd name="T5" fmla="*/ 10800 h 21600"/>
                <a:gd name="T6" fmla="*/ 10800 w 21600"/>
                <a:gd name="T7" fmla="*/ 0 h 21600"/>
                <a:gd name="T8" fmla="*/ 6143 w 21600"/>
                <a:gd name="T9" fmla="*/ 6143 h 21600"/>
                <a:gd name="T10" fmla="*/ 15457 w 21600"/>
                <a:gd name="T11" fmla="*/ 15457 h 21600"/>
              </a:gdLst>
              <a:ahLst/>
              <a:cxnLst>
                <a:cxn ang="0">
                  <a:pos x="T0" y="T1"/>
                </a:cxn>
                <a:cxn ang="0">
                  <a:pos x="T2" y="T3"/>
                </a:cxn>
                <a:cxn ang="0">
                  <a:pos x="T4" y="T5"/>
                </a:cxn>
                <a:cxn ang="0">
                  <a:pos x="T6" y="T7"/>
                </a:cxn>
              </a:cxnLst>
              <a:rect l="T8" t="T9" r="T10" b="T11"/>
              <a:pathLst>
                <a:path w="21600" h="21600">
                  <a:moveTo>
                    <a:pt x="0" y="0"/>
                  </a:moveTo>
                  <a:lnTo>
                    <a:pt x="8686" y="21600"/>
                  </a:lnTo>
                  <a:lnTo>
                    <a:pt x="12914" y="21600"/>
                  </a:lnTo>
                  <a:lnTo>
                    <a:pt x="21600" y="0"/>
                  </a:lnTo>
                  <a:close/>
                </a:path>
              </a:pathLst>
            </a:custGeom>
            <a:gradFill rotWithShape="0">
              <a:gsLst>
                <a:gs pos="0">
                  <a:schemeClr val="tx1"/>
                </a:gs>
                <a:gs pos="50000">
                  <a:srgbClr val="C0C0C0"/>
                </a:gs>
                <a:gs pos="100000">
                  <a:schemeClr val="tx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20607" name="AutoShape 1087">
              <a:extLst>
                <a:ext uri="{FF2B5EF4-FFF2-40B4-BE49-F238E27FC236}">
                  <a16:creationId xmlns:a16="http://schemas.microsoft.com/office/drawing/2014/main" id="{CF26F826-2C0F-4A23-3076-221A93BFE6B3}"/>
                </a:ext>
              </a:extLst>
            </p:cNvPr>
            <p:cNvSpPr>
              <a:spLocks noChangeAspect="1" noChangeArrowheads="1"/>
            </p:cNvSpPr>
            <p:nvPr/>
          </p:nvSpPr>
          <p:spPr bwMode="auto">
            <a:xfrm rot="5400000">
              <a:off x="20" y="2453"/>
              <a:ext cx="206" cy="45"/>
            </a:xfrm>
            <a:custGeom>
              <a:avLst/>
              <a:gdLst>
                <a:gd name="G0" fmla="+- 8659 0 0"/>
                <a:gd name="G1" fmla="+- 21600 0 8659"/>
                <a:gd name="G2" fmla="*/ 8659 1 2"/>
                <a:gd name="G3" fmla="+- 21600 0 G2"/>
                <a:gd name="G4" fmla="+/ 8659 21600 2"/>
                <a:gd name="G5" fmla="+/ G1 0 2"/>
                <a:gd name="G6" fmla="*/ 21600 21600 8659"/>
                <a:gd name="G7" fmla="*/ G6 1 2"/>
                <a:gd name="G8" fmla="+- 21600 0 G7"/>
                <a:gd name="G9" fmla="*/ 21600 1 2"/>
                <a:gd name="G10" fmla="+- 8659 0 G9"/>
                <a:gd name="G11" fmla="?: G10 G8 0"/>
                <a:gd name="G12" fmla="?: G10 G7 21600"/>
                <a:gd name="T0" fmla="*/ 17270 w 21600"/>
                <a:gd name="T1" fmla="*/ 10800 h 21600"/>
                <a:gd name="T2" fmla="*/ 10800 w 21600"/>
                <a:gd name="T3" fmla="*/ 21600 h 21600"/>
                <a:gd name="T4" fmla="*/ 4330 w 21600"/>
                <a:gd name="T5" fmla="*/ 10800 h 21600"/>
                <a:gd name="T6" fmla="*/ 10800 w 21600"/>
                <a:gd name="T7" fmla="*/ 0 h 21600"/>
                <a:gd name="T8" fmla="*/ 6130 w 21600"/>
                <a:gd name="T9" fmla="*/ 6130 h 21600"/>
                <a:gd name="T10" fmla="*/ 15470 w 21600"/>
                <a:gd name="T11" fmla="*/ 15470 h 21600"/>
              </a:gdLst>
              <a:ahLst/>
              <a:cxnLst>
                <a:cxn ang="0">
                  <a:pos x="T0" y="T1"/>
                </a:cxn>
                <a:cxn ang="0">
                  <a:pos x="T2" y="T3"/>
                </a:cxn>
                <a:cxn ang="0">
                  <a:pos x="T4" y="T5"/>
                </a:cxn>
                <a:cxn ang="0">
                  <a:pos x="T6" y="T7"/>
                </a:cxn>
              </a:cxnLst>
              <a:rect l="T8" t="T9" r="T10" b="T11"/>
              <a:pathLst>
                <a:path w="21600" h="21600">
                  <a:moveTo>
                    <a:pt x="0" y="0"/>
                  </a:moveTo>
                  <a:lnTo>
                    <a:pt x="8659" y="21600"/>
                  </a:lnTo>
                  <a:lnTo>
                    <a:pt x="12941" y="21600"/>
                  </a:lnTo>
                  <a:lnTo>
                    <a:pt x="21600" y="0"/>
                  </a:lnTo>
                  <a:close/>
                </a:path>
              </a:pathLst>
            </a:custGeom>
            <a:gradFill rotWithShape="0">
              <a:gsLst>
                <a:gs pos="0">
                  <a:schemeClr val="bg2"/>
                </a:gs>
                <a:gs pos="50000">
                  <a:srgbClr val="C0C0C0"/>
                </a:gs>
                <a:gs pos="100000">
                  <a:schemeClr val="bg2"/>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84" name="Rectangle 1088">
              <a:extLst>
                <a:ext uri="{FF2B5EF4-FFF2-40B4-BE49-F238E27FC236}">
                  <a16:creationId xmlns:a16="http://schemas.microsoft.com/office/drawing/2014/main" id="{FF74CC10-D136-5842-C76B-3D870F685CC3}"/>
                </a:ext>
              </a:extLst>
            </p:cNvPr>
            <p:cNvSpPr>
              <a:spLocks noChangeAspect="1" noChangeArrowheads="1"/>
            </p:cNvSpPr>
            <p:nvPr/>
          </p:nvSpPr>
          <p:spPr bwMode="auto">
            <a:xfrm>
              <a:off x="4684" y="2034"/>
              <a:ext cx="982" cy="78"/>
            </a:xfrm>
            <a:prstGeom prst="rect">
              <a:avLst/>
            </a:prstGeom>
            <a:gradFill rotWithShape="0">
              <a:gsLst>
                <a:gs pos="0">
                  <a:schemeClr val="bg2"/>
                </a:gs>
                <a:gs pos="100000">
                  <a:srgbClr val="DDDDD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85" name="AutoShape 1089">
              <a:extLst>
                <a:ext uri="{FF2B5EF4-FFF2-40B4-BE49-F238E27FC236}">
                  <a16:creationId xmlns:a16="http://schemas.microsoft.com/office/drawing/2014/main" id="{6E786C78-E396-E040-BFD0-E40E4A294D0B}"/>
                </a:ext>
              </a:extLst>
            </p:cNvPr>
            <p:cNvSpPr>
              <a:spLocks noChangeAspect="1" noChangeArrowheads="1"/>
            </p:cNvSpPr>
            <p:nvPr/>
          </p:nvSpPr>
          <p:spPr bwMode="auto">
            <a:xfrm flipV="1">
              <a:off x="4578" y="2593"/>
              <a:ext cx="1089" cy="278"/>
            </a:xfrm>
            <a:prstGeom prst="parallelogram">
              <a:avLst>
                <a:gd name="adj" fmla="val 39173"/>
              </a:avLst>
            </a:prstGeom>
            <a:gradFill rotWithShape="0">
              <a:gsLst>
                <a:gs pos="0">
                  <a:srgbClr val="4D4D4D"/>
                </a:gs>
                <a:gs pos="100000">
                  <a:srgbClr val="80808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86" name="Rectangle 1090">
              <a:extLst>
                <a:ext uri="{FF2B5EF4-FFF2-40B4-BE49-F238E27FC236}">
                  <a16:creationId xmlns:a16="http://schemas.microsoft.com/office/drawing/2014/main" id="{C1B804AA-4EFD-D3DA-B8A2-EA0CED8F2647}"/>
                </a:ext>
              </a:extLst>
            </p:cNvPr>
            <p:cNvSpPr>
              <a:spLocks noChangeAspect="1" noChangeArrowheads="1"/>
            </p:cNvSpPr>
            <p:nvPr/>
          </p:nvSpPr>
          <p:spPr bwMode="auto">
            <a:xfrm flipV="1">
              <a:off x="4689" y="2841"/>
              <a:ext cx="982" cy="79"/>
            </a:xfrm>
            <a:prstGeom prst="rect">
              <a:avLst/>
            </a:prstGeom>
            <a:gradFill rotWithShape="0">
              <a:gsLst>
                <a:gs pos="0">
                  <a:srgbClr val="DDDDDD"/>
                </a:gs>
                <a:gs pos="100000">
                  <a:schemeClr val="bg2"/>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87" name="AutoShape 1091">
              <a:extLst>
                <a:ext uri="{FF2B5EF4-FFF2-40B4-BE49-F238E27FC236}">
                  <a16:creationId xmlns:a16="http://schemas.microsoft.com/office/drawing/2014/main" id="{8D311E82-8C1D-077C-94F6-D4C294EE12CD}"/>
                </a:ext>
              </a:extLst>
            </p:cNvPr>
            <p:cNvSpPr>
              <a:spLocks noChangeAspect="1" noChangeArrowheads="1"/>
            </p:cNvSpPr>
            <p:nvPr/>
          </p:nvSpPr>
          <p:spPr bwMode="auto">
            <a:xfrm>
              <a:off x="4571" y="2271"/>
              <a:ext cx="1089" cy="152"/>
            </a:xfrm>
            <a:prstGeom prst="parallelogram">
              <a:avLst>
                <a:gd name="adj" fmla="val 71645"/>
              </a:avLst>
            </a:prstGeom>
            <a:gradFill rotWithShape="0">
              <a:gsLst>
                <a:gs pos="0">
                  <a:srgbClr val="969696"/>
                </a:gs>
                <a:gs pos="100000">
                  <a:srgbClr val="5F5F5F"/>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88" name="Rectangle 1092">
              <a:extLst>
                <a:ext uri="{FF2B5EF4-FFF2-40B4-BE49-F238E27FC236}">
                  <a16:creationId xmlns:a16="http://schemas.microsoft.com/office/drawing/2014/main" id="{1093B2F1-F938-4EAD-16FE-F2C8C55351EA}"/>
                </a:ext>
              </a:extLst>
            </p:cNvPr>
            <p:cNvSpPr>
              <a:spLocks noChangeAspect="1" noChangeArrowheads="1"/>
            </p:cNvSpPr>
            <p:nvPr/>
          </p:nvSpPr>
          <p:spPr bwMode="auto">
            <a:xfrm>
              <a:off x="4685" y="2211"/>
              <a:ext cx="982" cy="122"/>
            </a:xfrm>
            <a:prstGeom prst="rect">
              <a:avLst/>
            </a:prstGeom>
            <a:gradFill rotWithShape="0">
              <a:gsLst>
                <a:gs pos="0">
                  <a:schemeClr val="bg2"/>
                </a:gs>
                <a:gs pos="100000">
                  <a:srgbClr val="DDDDDD"/>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89" name="AutoShape 1093">
              <a:extLst>
                <a:ext uri="{FF2B5EF4-FFF2-40B4-BE49-F238E27FC236}">
                  <a16:creationId xmlns:a16="http://schemas.microsoft.com/office/drawing/2014/main" id="{F5BDB23F-C270-AD73-3030-A64C845929BC}"/>
                </a:ext>
              </a:extLst>
            </p:cNvPr>
            <p:cNvSpPr>
              <a:spLocks noChangeAspect="1" noChangeArrowheads="1"/>
            </p:cNvSpPr>
            <p:nvPr/>
          </p:nvSpPr>
          <p:spPr bwMode="auto">
            <a:xfrm flipV="1">
              <a:off x="4576" y="2526"/>
              <a:ext cx="1089" cy="152"/>
            </a:xfrm>
            <a:prstGeom prst="parallelogram">
              <a:avLst>
                <a:gd name="adj" fmla="val 71645"/>
              </a:avLst>
            </a:prstGeom>
            <a:gradFill rotWithShape="0">
              <a:gsLst>
                <a:gs pos="0">
                  <a:srgbClr val="5F5F5F"/>
                </a:gs>
                <a:gs pos="100000">
                  <a:srgbClr val="B2B2B2"/>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90" name="Rectangle 1094">
              <a:extLst>
                <a:ext uri="{FF2B5EF4-FFF2-40B4-BE49-F238E27FC236}">
                  <a16:creationId xmlns:a16="http://schemas.microsoft.com/office/drawing/2014/main" id="{FBEEC0FE-1498-1635-3418-DBE21C18E0D9}"/>
                </a:ext>
              </a:extLst>
            </p:cNvPr>
            <p:cNvSpPr>
              <a:spLocks noChangeAspect="1" noChangeArrowheads="1"/>
            </p:cNvSpPr>
            <p:nvPr/>
          </p:nvSpPr>
          <p:spPr bwMode="auto">
            <a:xfrm flipV="1">
              <a:off x="4690" y="2616"/>
              <a:ext cx="982" cy="122"/>
            </a:xfrm>
            <a:prstGeom prst="rect">
              <a:avLst/>
            </a:prstGeom>
            <a:gradFill rotWithShape="0">
              <a:gsLst>
                <a:gs pos="0">
                  <a:srgbClr val="DDDDDD"/>
                </a:gs>
                <a:gs pos="100000">
                  <a:schemeClr val="bg2"/>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20615" name="Rectangle 1095">
              <a:extLst>
                <a:ext uri="{FF2B5EF4-FFF2-40B4-BE49-F238E27FC236}">
                  <a16:creationId xmlns:a16="http://schemas.microsoft.com/office/drawing/2014/main" id="{56F45671-2CBA-21A8-ECA6-189254A9161E}"/>
                </a:ext>
              </a:extLst>
            </p:cNvPr>
            <p:cNvSpPr>
              <a:spLocks noChangeAspect="1" noChangeArrowheads="1"/>
            </p:cNvSpPr>
            <p:nvPr/>
          </p:nvSpPr>
          <p:spPr bwMode="auto">
            <a:xfrm>
              <a:off x="291" y="2348"/>
              <a:ext cx="35" cy="251"/>
            </a:xfrm>
            <a:prstGeom prst="rect">
              <a:avLst/>
            </a:prstGeom>
            <a:gradFill rotWithShape="0">
              <a:gsLst>
                <a:gs pos="0">
                  <a:schemeClr val="bg2"/>
                </a:gs>
                <a:gs pos="50000">
                  <a:srgbClr val="DDDDDD"/>
                </a:gs>
                <a:gs pos="100000">
                  <a:schemeClr val="bg2"/>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92" name="Freeform 1096">
              <a:extLst>
                <a:ext uri="{FF2B5EF4-FFF2-40B4-BE49-F238E27FC236}">
                  <a16:creationId xmlns:a16="http://schemas.microsoft.com/office/drawing/2014/main" id="{93BB3F87-482C-A068-7CED-972BC16B4C2A}"/>
                </a:ext>
              </a:extLst>
            </p:cNvPr>
            <p:cNvSpPr>
              <a:spLocks noChangeAspect="1"/>
            </p:cNvSpPr>
            <p:nvPr/>
          </p:nvSpPr>
          <p:spPr bwMode="auto">
            <a:xfrm>
              <a:off x="2280" y="2029"/>
              <a:ext cx="1264" cy="897"/>
            </a:xfrm>
            <a:custGeom>
              <a:avLst/>
              <a:gdLst>
                <a:gd name="T0" fmla="*/ 1347 w 1248"/>
                <a:gd name="T1" fmla="*/ 223 h 960"/>
                <a:gd name="T2" fmla="*/ 414 w 1248"/>
                <a:gd name="T3" fmla="*/ 0 h 960"/>
                <a:gd name="T4" fmla="*/ 312 w 1248"/>
                <a:gd name="T5" fmla="*/ 0 h 960"/>
                <a:gd name="T6" fmla="*/ 312 w 1248"/>
                <a:gd name="T7" fmla="*/ 32 h 960"/>
                <a:gd name="T8" fmla="*/ 0 w 1248"/>
                <a:gd name="T9" fmla="*/ 32 h 960"/>
                <a:gd name="T10" fmla="*/ 0 w 1248"/>
                <a:gd name="T11" fmla="*/ 606 h 960"/>
                <a:gd name="T12" fmla="*/ 312 w 1248"/>
                <a:gd name="T13" fmla="*/ 606 h 960"/>
                <a:gd name="T14" fmla="*/ 312 w 1248"/>
                <a:gd name="T15" fmla="*/ 639 h 960"/>
                <a:gd name="T16" fmla="*/ 414 w 1248"/>
                <a:gd name="T17" fmla="*/ 639 h 960"/>
                <a:gd name="T18" fmla="*/ 1347 w 1248"/>
                <a:gd name="T19" fmla="*/ 416 h 960"/>
                <a:gd name="T20" fmla="*/ 1347 w 1248"/>
                <a:gd name="T21" fmla="*/ 223 h 9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248" h="960">
                  <a:moveTo>
                    <a:pt x="1248" y="336"/>
                  </a:moveTo>
                  <a:lnTo>
                    <a:pt x="384" y="0"/>
                  </a:lnTo>
                  <a:lnTo>
                    <a:pt x="288" y="0"/>
                  </a:lnTo>
                  <a:lnTo>
                    <a:pt x="288" y="48"/>
                  </a:lnTo>
                  <a:lnTo>
                    <a:pt x="0" y="48"/>
                  </a:lnTo>
                  <a:lnTo>
                    <a:pt x="0" y="912"/>
                  </a:lnTo>
                  <a:lnTo>
                    <a:pt x="288" y="912"/>
                  </a:lnTo>
                  <a:lnTo>
                    <a:pt x="288" y="960"/>
                  </a:lnTo>
                  <a:lnTo>
                    <a:pt x="384" y="960"/>
                  </a:lnTo>
                  <a:lnTo>
                    <a:pt x="1248" y="624"/>
                  </a:lnTo>
                  <a:lnTo>
                    <a:pt x="1248" y="336"/>
                  </a:lnTo>
                  <a:close/>
                </a:path>
              </a:pathLst>
            </a:custGeom>
            <a:solidFill>
              <a:srgbClr val="C0C0C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93" name="Rectangle 1097">
              <a:extLst>
                <a:ext uri="{FF2B5EF4-FFF2-40B4-BE49-F238E27FC236}">
                  <a16:creationId xmlns:a16="http://schemas.microsoft.com/office/drawing/2014/main" id="{211F5866-D0C0-9E47-467E-CEBDCF16E476}"/>
                </a:ext>
              </a:extLst>
            </p:cNvPr>
            <p:cNvSpPr>
              <a:spLocks noChangeAspect="1" noChangeArrowheads="1"/>
            </p:cNvSpPr>
            <p:nvPr/>
          </p:nvSpPr>
          <p:spPr bwMode="auto">
            <a:xfrm>
              <a:off x="2392" y="2879"/>
              <a:ext cx="202" cy="91"/>
            </a:xfrm>
            <a:prstGeom prst="rect">
              <a:avLst/>
            </a:prstGeom>
            <a:solidFill>
              <a:srgbClr val="FFCC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94" name="Rectangle 1098">
              <a:extLst>
                <a:ext uri="{FF2B5EF4-FFF2-40B4-BE49-F238E27FC236}">
                  <a16:creationId xmlns:a16="http://schemas.microsoft.com/office/drawing/2014/main" id="{AA2CCBE0-7447-AD4C-09C2-59FB4D25C27A}"/>
                </a:ext>
              </a:extLst>
            </p:cNvPr>
            <p:cNvSpPr>
              <a:spLocks noChangeAspect="1" noChangeArrowheads="1"/>
            </p:cNvSpPr>
            <p:nvPr/>
          </p:nvSpPr>
          <p:spPr bwMode="auto">
            <a:xfrm>
              <a:off x="2392" y="1992"/>
              <a:ext cx="192" cy="91"/>
            </a:xfrm>
            <a:prstGeom prst="rect">
              <a:avLst/>
            </a:prstGeom>
            <a:solidFill>
              <a:srgbClr val="FFCC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95" name="Freeform 1099">
              <a:extLst>
                <a:ext uri="{FF2B5EF4-FFF2-40B4-BE49-F238E27FC236}">
                  <a16:creationId xmlns:a16="http://schemas.microsoft.com/office/drawing/2014/main" id="{58B0CFEC-1C2B-1C38-782C-879E26299C1F}"/>
                </a:ext>
              </a:extLst>
            </p:cNvPr>
            <p:cNvSpPr>
              <a:spLocks noChangeAspect="1"/>
            </p:cNvSpPr>
            <p:nvPr/>
          </p:nvSpPr>
          <p:spPr bwMode="auto">
            <a:xfrm>
              <a:off x="1096" y="2081"/>
              <a:ext cx="144" cy="800"/>
            </a:xfrm>
            <a:custGeom>
              <a:avLst/>
              <a:gdLst>
                <a:gd name="T0" fmla="*/ 96 w 144"/>
                <a:gd name="T1" fmla="*/ 0 h 864"/>
                <a:gd name="T2" fmla="*/ 0 w 144"/>
                <a:gd name="T3" fmla="*/ 212 h 864"/>
                <a:gd name="T4" fmla="*/ 0 w 144"/>
                <a:gd name="T5" fmla="*/ 332 h 864"/>
                <a:gd name="T6" fmla="*/ 96 w 144"/>
                <a:gd name="T7" fmla="*/ 544 h 864"/>
                <a:gd name="T8" fmla="*/ 144 w 144"/>
                <a:gd name="T9" fmla="*/ 544 h 864"/>
                <a:gd name="T10" fmla="*/ 144 w 144"/>
                <a:gd name="T11" fmla="*/ 0 h 864"/>
                <a:gd name="T12" fmla="*/ 96 w 144"/>
                <a:gd name="T13" fmla="*/ 0 h 86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44" h="864">
                  <a:moveTo>
                    <a:pt x="96" y="0"/>
                  </a:moveTo>
                  <a:lnTo>
                    <a:pt x="0" y="336"/>
                  </a:lnTo>
                  <a:lnTo>
                    <a:pt x="0" y="528"/>
                  </a:lnTo>
                  <a:lnTo>
                    <a:pt x="96" y="864"/>
                  </a:lnTo>
                  <a:lnTo>
                    <a:pt x="144" y="864"/>
                  </a:lnTo>
                  <a:lnTo>
                    <a:pt x="144" y="0"/>
                  </a:lnTo>
                  <a:lnTo>
                    <a:pt x="96" y="0"/>
                  </a:lnTo>
                  <a:close/>
                </a:path>
              </a:pathLst>
            </a:custGeom>
            <a:gradFill rotWithShape="0">
              <a:gsLst>
                <a:gs pos="0">
                  <a:srgbClr val="000000"/>
                </a:gs>
                <a:gs pos="100000">
                  <a:srgbClr val="C0C0C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96" name="Freeform 1100">
              <a:extLst>
                <a:ext uri="{FF2B5EF4-FFF2-40B4-BE49-F238E27FC236}">
                  <a16:creationId xmlns:a16="http://schemas.microsoft.com/office/drawing/2014/main" id="{D178D49F-88C7-764A-3484-59B03DB75E94}"/>
                </a:ext>
              </a:extLst>
            </p:cNvPr>
            <p:cNvSpPr>
              <a:spLocks noChangeAspect="1"/>
            </p:cNvSpPr>
            <p:nvPr/>
          </p:nvSpPr>
          <p:spPr bwMode="auto">
            <a:xfrm>
              <a:off x="1048" y="2036"/>
              <a:ext cx="1344" cy="890"/>
            </a:xfrm>
            <a:custGeom>
              <a:avLst/>
              <a:gdLst>
                <a:gd name="T0" fmla="*/ 1344 w 1344"/>
                <a:gd name="T1" fmla="*/ 579 h 960"/>
                <a:gd name="T2" fmla="*/ 1248 w 1344"/>
                <a:gd name="T3" fmla="*/ 579 h 960"/>
                <a:gd name="T4" fmla="*/ 1248 w 1344"/>
                <a:gd name="T5" fmla="*/ 549 h 960"/>
                <a:gd name="T6" fmla="*/ 192 w 1344"/>
                <a:gd name="T7" fmla="*/ 549 h 960"/>
                <a:gd name="T8" fmla="*/ 192 w 1344"/>
                <a:gd name="T9" fmla="*/ 579 h 960"/>
                <a:gd name="T10" fmla="*/ 144 w 1344"/>
                <a:gd name="T11" fmla="*/ 579 h 960"/>
                <a:gd name="T12" fmla="*/ 48 w 1344"/>
                <a:gd name="T13" fmla="*/ 366 h 960"/>
                <a:gd name="T14" fmla="*/ 48 w 1344"/>
                <a:gd name="T15" fmla="*/ 244 h 960"/>
                <a:gd name="T16" fmla="*/ 144 w 1344"/>
                <a:gd name="T17" fmla="*/ 31 h 960"/>
                <a:gd name="T18" fmla="*/ 192 w 1344"/>
                <a:gd name="T19" fmla="*/ 31 h 960"/>
                <a:gd name="T20" fmla="*/ 192 w 1344"/>
                <a:gd name="T21" fmla="*/ 61 h 960"/>
                <a:gd name="T22" fmla="*/ 1248 w 1344"/>
                <a:gd name="T23" fmla="*/ 61 h 960"/>
                <a:gd name="T24" fmla="*/ 1248 w 1344"/>
                <a:gd name="T25" fmla="*/ 31 h 960"/>
                <a:gd name="T26" fmla="*/ 1344 w 1344"/>
                <a:gd name="T27" fmla="*/ 31 h 960"/>
                <a:gd name="T28" fmla="*/ 1344 w 1344"/>
                <a:gd name="T29" fmla="*/ 0 h 960"/>
                <a:gd name="T30" fmla="*/ 96 w 1344"/>
                <a:gd name="T31" fmla="*/ 0 h 960"/>
                <a:gd name="T32" fmla="*/ 0 w 1344"/>
                <a:gd name="T33" fmla="*/ 244 h 960"/>
                <a:gd name="T34" fmla="*/ 0 w 1344"/>
                <a:gd name="T35" fmla="*/ 366 h 960"/>
                <a:gd name="T36" fmla="*/ 96 w 1344"/>
                <a:gd name="T37" fmla="*/ 609 h 960"/>
                <a:gd name="T38" fmla="*/ 1344 w 1344"/>
                <a:gd name="T39" fmla="*/ 609 h 960"/>
                <a:gd name="T40" fmla="*/ 1344 w 1344"/>
                <a:gd name="T41" fmla="*/ 579 h 96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344" h="960">
                  <a:moveTo>
                    <a:pt x="1344" y="912"/>
                  </a:moveTo>
                  <a:lnTo>
                    <a:pt x="1248" y="912"/>
                  </a:lnTo>
                  <a:lnTo>
                    <a:pt x="1248" y="864"/>
                  </a:lnTo>
                  <a:lnTo>
                    <a:pt x="192" y="864"/>
                  </a:lnTo>
                  <a:lnTo>
                    <a:pt x="192" y="912"/>
                  </a:lnTo>
                  <a:lnTo>
                    <a:pt x="144" y="912"/>
                  </a:lnTo>
                  <a:lnTo>
                    <a:pt x="48" y="576"/>
                  </a:lnTo>
                  <a:lnTo>
                    <a:pt x="48" y="384"/>
                  </a:lnTo>
                  <a:lnTo>
                    <a:pt x="144" y="48"/>
                  </a:lnTo>
                  <a:lnTo>
                    <a:pt x="192" y="48"/>
                  </a:lnTo>
                  <a:lnTo>
                    <a:pt x="192" y="96"/>
                  </a:lnTo>
                  <a:lnTo>
                    <a:pt x="1248" y="96"/>
                  </a:lnTo>
                  <a:lnTo>
                    <a:pt x="1248" y="48"/>
                  </a:lnTo>
                  <a:lnTo>
                    <a:pt x="1344" y="48"/>
                  </a:lnTo>
                  <a:lnTo>
                    <a:pt x="1344" y="0"/>
                  </a:lnTo>
                  <a:lnTo>
                    <a:pt x="96" y="0"/>
                  </a:lnTo>
                  <a:lnTo>
                    <a:pt x="0" y="384"/>
                  </a:lnTo>
                  <a:lnTo>
                    <a:pt x="0" y="576"/>
                  </a:lnTo>
                  <a:lnTo>
                    <a:pt x="96" y="960"/>
                  </a:lnTo>
                  <a:lnTo>
                    <a:pt x="1344" y="960"/>
                  </a:lnTo>
                  <a:lnTo>
                    <a:pt x="1344" y="912"/>
                  </a:lnTo>
                  <a:close/>
                </a:path>
              </a:pathLst>
            </a:custGeom>
            <a:solidFill>
              <a:srgbClr val="C0C0C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nvGrpSpPr>
            <p:cNvPr id="67697" name="Group 1101">
              <a:extLst>
                <a:ext uri="{FF2B5EF4-FFF2-40B4-BE49-F238E27FC236}">
                  <a16:creationId xmlns:a16="http://schemas.microsoft.com/office/drawing/2014/main" id="{5C71062D-DCC7-3A4C-D0B2-5E247F3A1EA4}"/>
                </a:ext>
              </a:extLst>
            </p:cNvPr>
            <p:cNvGrpSpPr>
              <a:grpSpLocks noChangeAspect="1"/>
            </p:cNvGrpSpPr>
            <p:nvPr/>
          </p:nvGrpSpPr>
          <p:grpSpPr bwMode="auto">
            <a:xfrm>
              <a:off x="1215" y="2079"/>
              <a:ext cx="1533" cy="804"/>
              <a:chOff x="3352" y="1824"/>
              <a:chExt cx="2332" cy="1339"/>
            </a:xfrm>
          </p:grpSpPr>
          <p:grpSp>
            <p:nvGrpSpPr>
              <p:cNvPr id="67698" name="Group 1102">
                <a:extLst>
                  <a:ext uri="{FF2B5EF4-FFF2-40B4-BE49-F238E27FC236}">
                    <a16:creationId xmlns:a16="http://schemas.microsoft.com/office/drawing/2014/main" id="{56A7DEB3-89B2-266F-B043-FFCA15AE9942}"/>
                  </a:ext>
                </a:extLst>
              </p:cNvPr>
              <p:cNvGrpSpPr>
                <a:grpSpLocks noChangeAspect="1"/>
              </p:cNvGrpSpPr>
              <p:nvPr/>
            </p:nvGrpSpPr>
            <p:grpSpPr bwMode="auto">
              <a:xfrm flipH="1">
                <a:off x="3352" y="1824"/>
                <a:ext cx="1644" cy="1339"/>
                <a:chOff x="1861" y="230"/>
                <a:chExt cx="1644" cy="1339"/>
              </a:xfrm>
            </p:grpSpPr>
            <p:sp>
              <p:nvSpPr>
                <p:cNvPr id="67700" name="AutoShape 1103">
                  <a:extLst>
                    <a:ext uri="{FF2B5EF4-FFF2-40B4-BE49-F238E27FC236}">
                      <a16:creationId xmlns:a16="http://schemas.microsoft.com/office/drawing/2014/main" id="{D1296AF8-46B1-2FCB-EE44-1BDC345A6B1A}"/>
                    </a:ext>
                  </a:extLst>
                </p:cNvPr>
                <p:cNvSpPr>
                  <a:spLocks noChangeAspect="1" noChangeArrowheads="1"/>
                </p:cNvSpPr>
                <p:nvPr/>
              </p:nvSpPr>
              <p:spPr bwMode="auto">
                <a:xfrm flipV="1">
                  <a:off x="1861" y="275"/>
                  <a:ext cx="1644" cy="1247"/>
                </a:xfrm>
                <a:prstGeom prst="roundRect">
                  <a:avLst>
                    <a:gd name="adj" fmla="val 0"/>
                  </a:avLst>
                </a:prstGeom>
                <a:solidFill>
                  <a:srgbClr val="FFC281"/>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701" name="Freeform 1104">
                  <a:extLst>
                    <a:ext uri="{FF2B5EF4-FFF2-40B4-BE49-F238E27FC236}">
                      <a16:creationId xmlns:a16="http://schemas.microsoft.com/office/drawing/2014/main" id="{D722F6AC-C76B-24AB-2C57-7AA342D41390}"/>
                    </a:ext>
                  </a:extLst>
                </p:cNvPr>
                <p:cNvSpPr>
                  <a:spLocks noChangeAspect="1"/>
                </p:cNvSpPr>
                <p:nvPr/>
              </p:nvSpPr>
              <p:spPr bwMode="auto">
                <a:xfrm>
                  <a:off x="2985" y="277"/>
                  <a:ext cx="520" cy="1240"/>
                </a:xfrm>
                <a:custGeom>
                  <a:avLst/>
                  <a:gdLst>
                    <a:gd name="T0" fmla="*/ 499 w 524"/>
                    <a:gd name="T1" fmla="*/ 1360 h 1217"/>
                    <a:gd name="T2" fmla="*/ 0 w 524"/>
                    <a:gd name="T3" fmla="*/ 736 h 1217"/>
                    <a:gd name="T4" fmla="*/ 0 w 524"/>
                    <a:gd name="T5" fmla="*/ 625 h 1217"/>
                    <a:gd name="T6" fmla="*/ 499 w 524"/>
                    <a:gd name="T7" fmla="*/ 0 h 1217"/>
                    <a:gd name="T8" fmla="*/ 499 w 524"/>
                    <a:gd name="T9" fmla="*/ 1360 h 1217"/>
                    <a:gd name="T10" fmla="*/ 499 w 524"/>
                    <a:gd name="T11" fmla="*/ 1360 h 12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4" h="1217">
                      <a:moveTo>
                        <a:pt x="523" y="1216"/>
                      </a:moveTo>
                      <a:lnTo>
                        <a:pt x="0" y="658"/>
                      </a:lnTo>
                      <a:lnTo>
                        <a:pt x="0" y="558"/>
                      </a:lnTo>
                      <a:lnTo>
                        <a:pt x="523" y="0"/>
                      </a:lnTo>
                      <a:lnTo>
                        <a:pt x="523" y="1216"/>
                      </a:lnTo>
                    </a:path>
                  </a:pathLst>
                </a:custGeom>
                <a:gradFill rotWithShape="0">
                  <a:gsLst>
                    <a:gs pos="0">
                      <a:srgbClr val="824200"/>
                    </a:gs>
                    <a:gs pos="50000">
                      <a:srgbClr val="FFE1B0"/>
                    </a:gs>
                    <a:gs pos="100000">
                      <a:srgbClr val="8242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702" name="Freeform 1105">
                  <a:extLst>
                    <a:ext uri="{FF2B5EF4-FFF2-40B4-BE49-F238E27FC236}">
                      <a16:creationId xmlns:a16="http://schemas.microsoft.com/office/drawing/2014/main" id="{42B96C4D-5922-1C04-6FC4-95C96F80BA95}"/>
                    </a:ext>
                  </a:extLst>
                </p:cNvPr>
                <p:cNvSpPr>
                  <a:spLocks noChangeAspect="1"/>
                </p:cNvSpPr>
                <p:nvPr/>
              </p:nvSpPr>
              <p:spPr bwMode="auto">
                <a:xfrm>
                  <a:off x="2944" y="230"/>
                  <a:ext cx="561" cy="1339"/>
                </a:xfrm>
                <a:custGeom>
                  <a:avLst/>
                  <a:gdLst>
                    <a:gd name="T0" fmla="*/ 482 w 569"/>
                    <a:gd name="T1" fmla="*/ 0 h 1312"/>
                    <a:gd name="T2" fmla="*/ 521 w 569"/>
                    <a:gd name="T3" fmla="*/ 0 h 1312"/>
                    <a:gd name="T4" fmla="*/ 521 w 569"/>
                    <a:gd name="T5" fmla="*/ 100 h 1312"/>
                    <a:gd name="T6" fmla="*/ 37 w 569"/>
                    <a:gd name="T7" fmla="*/ 692 h 1312"/>
                    <a:gd name="T8" fmla="*/ 37 w 569"/>
                    <a:gd name="T9" fmla="*/ 790 h 1312"/>
                    <a:gd name="T10" fmla="*/ 521 w 569"/>
                    <a:gd name="T11" fmla="*/ 1383 h 1312"/>
                    <a:gd name="T12" fmla="*/ 521 w 569"/>
                    <a:gd name="T13" fmla="*/ 1482 h 1312"/>
                    <a:gd name="T14" fmla="*/ 482 w 569"/>
                    <a:gd name="T15" fmla="*/ 1482 h 1312"/>
                    <a:gd name="T16" fmla="*/ 482 w 569"/>
                    <a:gd name="T17" fmla="*/ 1433 h 1312"/>
                    <a:gd name="T18" fmla="*/ 482 w 569"/>
                    <a:gd name="T19" fmla="*/ 1383 h 1312"/>
                    <a:gd name="T20" fmla="*/ 0 w 569"/>
                    <a:gd name="T21" fmla="*/ 790 h 1312"/>
                    <a:gd name="T22" fmla="*/ 0 w 569"/>
                    <a:gd name="T23" fmla="*/ 692 h 1312"/>
                    <a:gd name="T24" fmla="*/ 482 w 569"/>
                    <a:gd name="T25" fmla="*/ 100 h 1312"/>
                    <a:gd name="T26" fmla="*/ 482 w 569"/>
                    <a:gd name="T27" fmla="*/ 0 h 1312"/>
                    <a:gd name="T28" fmla="*/ 482 w 569"/>
                    <a:gd name="T29" fmla="*/ 0 h 13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69" h="1312">
                      <a:moveTo>
                        <a:pt x="524" y="0"/>
                      </a:moveTo>
                      <a:lnTo>
                        <a:pt x="568" y="0"/>
                      </a:lnTo>
                      <a:lnTo>
                        <a:pt x="568" y="88"/>
                      </a:lnTo>
                      <a:lnTo>
                        <a:pt x="43" y="612"/>
                      </a:lnTo>
                      <a:lnTo>
                        <a:pt x="43" y="699"/>
                      </a:lnTo>
                      <a:lnTo>
                        <a:pt x="568" y="1224"/>
                      </a:lnTo>
                      <a:lnTo>
                        <a:pt x="568" y="1311"/>
                      </a:lnTo>
                      <a:lnTo>
                        <a:pt x="524" y="1311"/>
                      </a:lnTo>
                      <a:lnTo>
                        <a:pt x="524" y="1268"/>
                      </a:lnTo>
                      <a:lnTo>
                        <a:pt x="524" y="1224"/>
                      </a:lnTo>
                      <a:lnTo>
                        <a:pt x="0" y="699"/>
                      </a:lnTo>
                      <a:lnTo>
                        <a:pt x="0" y="612"/>
                      </a:lnTo>
                      <a:lnTo>
                        <a:pt x="524" y="88"/>
                      </a:lnTo>
                      <a:lnTo>
                        <a:pt x="524" y="0"/>
                      </a:lnTo>
                    </a:path>
                  </a:pathLst>
                </a:custGeom>
                <a:solidFill>
                  <a:srgbClr val="E262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sp>
            <p:nvSpPr>
              <p:cNvPr id="67699" name="Freeform 1106">
                <a:extLst>
                  <a:ext uri="{FF2B5EF4-FFF2-40B4-BE49-F238E27FC236}">
                    <a16:creationId xmlns:a16="http://schemas.microsoft.com/office/drawing/2014/main" id="{7CB41994-0385-B6D8-E7B7-5A61711047AA}"/>
                  </a:ext>
                </a:extLst>
              </p:cNvPr>
              <p:cNvSpPr>
                <a:spLocks noChangeAspect="1"/>
              </p:cNvSpPr>
              <p:nvPr/>
            </p:nvSpPr>
            <p:spPr bwMode="auto">
              <a:xfrm flipH="1">
                <a:off x="4947" y="2227"/>
                <a:ext cx="737" cy="540"/>
              </a:xfrm>
              <a:custGeom>
                <a:avLst/>
                <a:gdLst>
                  <a:gd name="T0" fmla="*/ 692 w 746"/>
                  <a:gd name="T1" fmla="*/ 0 h 530"/>
                  <a:gd name="T2" fmla="*/ 491 w 746"/>
                  <a:gd name="T3" fmla="*/ 0 h 530"/>
                  <a:gd name="T4" fmla="*/ 491 w 746"/>
                  <a:gd name="T5" fmla="*/ 72 h 530"/>
                  <a:gd name="T6" fmla="*/ 0 w 746"/>
                  <a:gd name="T7" fmla="*/ 72 h 530"/>
                  <a:gd name="T8" fmla="*/ 0 w 746"/>
                  <a:gd name="T9" fmla="*/ 518 h 530"/>
                  <a:gd name="T10" fmla="*/ 491 w 746"/>
                  <a:gd name="T11" fmla="*/ 518 h 530"/>
                  <a:gd name="T12" fmla="*/ 491 w 746"/>
                  <a:gd name="T13" fmla="*/ 592 h 530"/>
                  <a:gd name="T14" fmla="*/ 692 w 746"/>
                  <a:gd name="T15" fmla="*/ 592 h 530"/>
                  <a:gd name="T16" fmla="*/ 692 w 746"/>
                  <a:gd name="T17" fmla="*/ 0 h 530"/>
                  <a:gd name="T18" fmla="*/ 692 w 746"/>
                  <a:gd name="T19" fmla="*/ 0 h 53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46" h="530">
                    <a:moveTo>
                      <a:pt x="745" y="0"/>
                    </a:moveTo>
                    <a:lnTo>
                      <a:pt x="527" y="0"/>
                    </a:lnTo>
                    <a:lnTo>
                      <a:pt x="527" y="66"/>
                    </a:lnTo>
                    <a:lnTo>
                      <a:pt x="0" y="66"/>
                    </a:lnTo>
                    <a:lnTo>
                      <a:pt x="0" y="463"/>
                    </a:lnTo>
                    <a:lnTo>
                      <a:pt x="527" y="463"/>
                    </a:lnTo>
                    <a:lnTo>
                      <a:pt x="527" y="529"/>
                    </a:lnTo>
                    <a:lnTo>
                      <a:pt x="745" y="529"/>
                    </a:lnTo>
                    <a:lnTo>
                      <a:pt x="745" y="0"/>
                    </a:lnTo>
                  </a:path>
                </a:pathLst>
              </a:custGeom>
              <a:solidFill>
                <a:srgbClr val="72727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grpSp>
        <p:nvGrpSpPr>
          <p:cNvPr id="67599" name="Group 1107">
            <a:extLst>
              <a:ext uri="{FF2B5EF4-FFF2-40B4-BE49-F238E27FC236}">
                <a16:creationId xmlns:a16="http://schemas.microsoft.com/office/drawing/2014/main" id="{02D5FDE6-6258-B125-F994-167508E56527}"/>
              </a:ext>
            </a:extLst>
          </p:cNvPr>
          <p:cNvGrpSpPr>
            <a:grpSpLocks noChangeAspect="1"/>
          </p:cNvGrpSpPr>
          <p:nvPr/>
        </p:nvGrpSpPr>
        <p:grpSpPr bwMode="auto">
          <a:xfrm>
            <a:off x="6624638" y="2705100"/>
            <a:ext cx="1528762" cy="454025"/>
            <a:chOff x="1619" y="1309"/>
            <a:chExt cx="4814" cy="1428"/>
          </a:xfrm>
        </p:grpSpPr>
        <p:sp>
          <p:nvSpPr>
            <p:cNvPr id="67668" name="Freeform 1108">
              <a:extLst>
                <a:ext uri="{FF2B5EF4-FFF2-40B4-BE49-F238E27FC236}">
                  <a16:creationId xmlns:a16="http://schemas.microsoft.com/office/drawing/2014/main" id="{ED52A04B-264D-9F50-BAE3-ED1D7DDC2709}"/>
                </a:ext>
              </a:extLst>
            </p:cNvPr>
            <p:cNvSpPr>
              <a:spLocks noChangeAspect="1"/>
            </p:cNvSpPr>
            <p:nvPr/>
          </p:nvSpPr>
          <p:spPr bwMode="auto">
            <a:xfrm>
              <a:off x="2928" y="1389"/>
              <a:ext cx="3351" cy="1269"/>
            </a:xfrm>
            <a:custGeom>
              <a:avLst/>
              <a:gdLst>
                <a:gd name="T0" fmla="*/ 0 w 3801"/>
                <a:gd name="T1" fmla="*/ 97 h 1398"/>
                <a:gd name="T2" fmla="*/ 123 w 3801"/>
                <a:gd name="T3" fmla="*/ 0 h 1398"/>
                <a:gd name="T4" fmla="*/ 1128 w 3801"/>
                <a:gd name="T5" fmla="*/ 0 h 1398"/>
                <a:gd name="T6" fmla="*/ 1375 w 3801"/>
                <a:gd name="T7" fmla="*/ 49 h 1398"/>
                <a:gd name="T8" fmla="*/ 1560 w 3801"/>
                <a:gd name="T9" fmla="*/ 147 h 1398"/>
                <a:gd name="T10" fmla="*/ 1723 w 3801"/>
                <a:gd name="T11" fmla="*/ 269 h 1398"/>
                <a:gd name="T12" fmla="*/ 1783 w 3801"/>
                <a:gd name="T13" fmla="*/ 342 h 1398"/>
                <a:gd name="T14" fmla="*/ 1783 w 3801"/>
                <a:gd name="T15" fmla="*/ 439 h 1398"/>
                <a:gd name="T16" fmla="*/ 1661 w 3801"/>
                <a:gd name="T17" fmla="*/ 562 h 1398"/>
                <a:gd name="T18" fmla="*/ 1478 w 3801"/>
                <a:gd name="T19" fmla="*/ 684 h 1398"/>
                <a:gd name="T20" fmla="*/ 1292 w 3801"/>
                <a:gd name="T21" fmla="*/ 758 h 1398"/>
                <a:gd name="T22" fmla="*/ 1149 w 3801"/>
                <a:gd name="T23" fmla="*/ 782 h 1398"/>
                <a:gd name="T24" fmla="*/ 123 w 3801"/>
                <a:gd name="T25" fmla="*/ 782 h 1398"/>
                <a:gd name="T26" fmla="*/ 0 w 3801"/>
                <a:gd name="T27" fmla="*/ 684 h 1398"/>
                <a:gd name="T28" fmla="*/ 0 w 3801"/>
                <a:gd name="T29" fmla="*/ 97 h 1398"/>
                <a:gd name="T30" fmla="*/ 0 w 3801"/>
                <a:gd name="T31" fmla="*/ 97 h 13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3801" h="1398">
                  <a:moveTo>
                    <a:pt x="0" y="174"/>
                  </a:moveTo>
                  <a:lnTo>
                    <a:pt x="262" y="0"/>
                  </a:lnTo>
                  <a:lnTo>
                    <a:pt x="2402" y="0"/>
                  </a:lnTo>
                  <a:lnTo>
                    <a:pt x="2926" y="87"/>
                  </a:lnTo>
                  <a:lnTo>
                    <a:pt x="3319" y="262"/>
                  </a:lnTo>
                  <a:lnTo>
                    <a:pt x="3669" y="480"/>
                  </a:lnTo>
                  <a:lnTo>
                    <a:pt x="3800" y="611"/>
                  </a:lnTo>
                  <a:lnTo>
                    <a:pt x="3800" y="786"/>
                  </a:lnTo>
                  <a:lnTo>
                    <a:pt x="3538" y="1004"/>
                  </a:lnTo>
                  <a:lnTo>
                    <a:pt x="3145" y="1223"/>
                  </a:lnTo>
                  <a:lnTo>
                    <a:pt x="2751" y="1354"/>
                  </a:lnTo>
                  <a:lnTo>
                    <a:pt x="2446" y="1397"/>
                  </a:lnTo>
                  <a:lnTo>
                    <a:pt x="262" y="1397"/>
                  </a:lnTo>
                  <a:lnTo>
                    <a:pt x="0" y="1223"/>
                  </a:lnTo>
                  <a:lnTo>
                    <a:pt x="0" y="174"/>
                  </a:lnTo>
                </a:path>
              </a:pathLst>
            </a:custGeom>
            <a:solidFill>
              <a:srgbClr val="FFC281"/>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69" name="AutoShape 1109">
              <a:extLst>
                <a:ext uri="{FF2B5EF4-FFF2-40B4-BE49-F238E27FC236}">
                  <a16:creationId xmlns:a16="http://schemas.microsoft.com/office/drawing/2014/main" id="{045B4AF3-10AE-A827-A685-2E131051949E}"/>
                </a:ext>
              </a:extLst>
            </p:cNvPr>
            <p:cNvSpPr>
              <a:spLocks noChangeAspect="1" noChangeArrowheads="1"/>
            </p:cNvSpPr>
            <p:nvPr/>
          </p:nvSpPr>
          <p:spPr bwMode="auto">
            <a:xfrm flipV="1">
              <a:off x="2620" y="1309"/>
              <a:ext cx="348" cy="121"/>
            </a:xfrm>
            <a:prstGeom prst="roundRect">
              <a:avLst>
                <a:gd name="adj" fmla="val 0"/>
              </a:avLst>
            </a:prstGeom>
            <a:solidFill>
              <a:srgbClr val="BF4100"/>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70" name="Freeform 1110">
              <a:extLst>
                <a:ext uri="{FF2B5EF4-FFF2-40B4-BE49-F238E27FC236}">
                  <a16:creationId xmlns:a16="http://schemas.microsoft.com/office/drawing/2014/main" id="{74D6EA66-C46E-D0BE-D4E1-B35CD7935109}"/>
                </a:ext>
              </a:extLst>
            </p:cNvPr>
            <p:cNvSpPr>
              <a:spLocks noChangeAspect="1"/>
            </p:cNvSpPr>
            <p:nvPr/>
          </p:nvSpPr>
          <p:spPr bwMode="auto">
            <a:xfrm>
              <a:off x="2429" y="1348"/>
              <a:ext cx="4004" cy="1353"/>
            </a:xfrm>
            <a:custGeom>
              <a:avLst/>
              <a:gdLst>
                <a:gd name="T0" fmla="*/ 2057 w 4542"/>
                <a:gd name="T1" fmla="*/ 499 h 1494"/>
                <a:gd name="T2" fmla="*/ 1935 w 4542"/>
                <a:gd name="T3" fmla="*/ 609 h 1494"/>
                <a:gd name="T4" fmla="*/ 1805 w 4542"/>
                <a:gd name="T5" fmla="*/ 696 h 1494"/>
                <a:gd name="T6" fmla="*/ 1663 w 4542"/>
                <a:gd name="T7" fmla="*/ 764 h 1494"/>
                <a:gd name="T8" fmla="*/ 1515 w 4542"/>
                <a:gd name="T9" fmla="*/ 809 h 1494"/>
                <a:gd name="T10" fmla="*/ 1414 w 4542"/>
                <a:gd name="T11" fmla="*/ 822 h 1494"/>
                <a:gd name="T12" fmla="*/ 287 w 4542"/>
                <a:gd name="T13" fmla="*/ 775 h 1494"/>
                <a:gd name="T14" fmla="*/ 0 w 4542"/>
                <a:gd name="T15" fmla="*/ 822 h 1494"/>
                <a:gd name="T16" fmla="*/ 61 w 4542"/>
                <a:gd name="T17" fmla="*/ 680 h 1494"/>
                <a:gd name="T18" fmla="*/ 293 w 4542"/>
                <a:gd name="T19" fmla="*/ 684 h 1494"/>
                <a:gd name="T20" fmla="*/ 310 w 4542"/>
                <a:gd name="T21" fmla="*/ 698 h 1494"/>
                <a:gd name="T22" fmla="*/ 329 w 4542"/>
                <a:gd name="T23" fmla="*/ 709 h 1494"/>
                <a:gd name="T24" fmla="*/ 348 w 4542"/>
                <a:gd name="T25" fmla="*/ 717 h 1494"/>
                <a:gd name="T26" fmla="*/ 368 w 4542"/>
                <a:gd name="T27" fmla="*/ 724 h 1494"/>
                <a:gd name="T28" fmla="*/ 391 w 4542"/>
                <a:gd name="T29" fmla="*/ 726 h 1494"/>
                <a:gd name="T30" fmla="*/ 1393 w 4542"/>
                <a:gd name="T31" fmla="*/ 775 h 1494"/>
                <a:gd name="T32" fmla="*/ 1524 w 4542"/>
                <a:gd name="T33" fmla="*/ 754 h 1494"/>
                <a:gd name="T34" fmla="*/ 1650 w 4542"/>
                <a:gd name="T35" fmla="*/ 716 h 1494"/>
                <a:gd name="T36" fmla="*/ 1772 w 4542"/>
                <a:gd name="T37" fmla="*/ 658 h 1494"/>
                <a:gd name="T38" fmla="*/ 1887 w 4542"/>
                <a:gd name="T39" fmla="*/ 586 h 1494"/>
                <a:gd name="T40" fmla="*/ 1994 w 4542"/>
                <a:gd name="T41" fmla="*/ 495 h 1494"/>
                <a:gd name="T42" fmla="*/ 2029 w 4542"/>
                <a:gd name="T43" fmla="*/ 413 h 1494"/>
                <a:gd name="T44" fmla="*/ 2028 w 4542"/>
                <a:gd name="T45" fmla="*/ 361 h 1494"/>
                <a:gd name="T46" fmla="*/ 1924 w 4542"/>
                <a:gd name="T47" fmla="*/ 267 h 1494"/>
                <a:gd name="T48" fmla="*/ 1811 w 4542"/>
                <a:gd name="T49" fmla="*/ 188 h 1494"/>
                <a:gd name="T50" fmla="*/ 1692 w 4542"/>
                <a:gd name="T51" fmla="*/ 126 h 1494"/>
                <a:gd name="T52" fmla="*/ 1567 w 4542"/>
                <a:gd name="T53" fmla="*/ 82 h 1494"/>
                <a:gd name="T54" fmla="*/ 1436 w 4542"/>
                <a:gd name="T55" fmla="*/ 54 h 1494"/>
                <a:gd name="T56" fmla="*/ 390 w 4542"/>
                <a:gd name="T57" fmla="*/ 97 h 1494"/>
                <a:gd name="T58" fmla="*/ 375 w 4542"/>
                <a:gd name="T59" fmla="*/ 100 h 1494"/>
                <a:gd name="T60" fmla="*/ 354 w 4542"/>
                <a:gd name="T61" fmla="*/ 105 h 1494"/>
                <a:gd name="T62" fmla="*/ 334 w 4542"/>
                <a:gd name="T63" fmla="*/ 113 h 1494"/>
                <a:gd name="T64" fmla="*/ 316 w 4542"/>
                <a:gd name="T65" fmla="*/ 124 h 1494"/>
                <a:gd name="T66" fmla="*/ 299 w 4542"/>
                <a:gd name="T67" fmla="*/ 136 h 1494"/>
                <a:gd name="T68" fmla="*/ 287 w 4542"/>
                <a:gd name="T69" fmla="*/ 146 h 1494"/>
                <a:gd name="T70" fmla="*/ 0 w 4542"/>
                <a:gd name="T71" fmla="*/ 120 h 1494"/>
                <a:gd name="T72" fmla="*/ 101 w 4542"/>
                <a:gd name="T73" fmla="*/ 48 h 1494"/>
                <a:gd name="T74" fmla="*/ 287 w 4542"/>
                <a:gd name="T75" fmla="*/ 0 h 1494"/>
                <a:gd name="T76" fmla="*/ 1464 w 4542"/>
                <a:gd name="T77" fmla="*/ 8 h 1494"/>
                <a:gd name="T78" fmla="*/ 1615 w 4542"/>
                <a:gd name="T79" fmla="*/ 43 h 1494"/>
                <a:gd name="T80" fmla="*/ 1758 w 4542"/>
                <a:gd name="T81" fmla="*/ 103 h 1494"/>
                <a:gd name="T82" fmla="*/ 1894 w 4542"/>
                <a:gd name="T83" fmla="*/ 185 h 1494"/>
                <a:gd name="T84" fmla="*/ 2018 w 4542"/>
                <a:gd name="T85" fmla="*/ 289 h 1494"/>
                <a:gd name="T86" fmla="*/ 2132 w 4542"/>
                <a:gd name="T87" fmla="*/ 410 h 1494"/>
                <a:gd name="T88" fmla="*/ 2132 w 4542"/>
                <a:gd name="T89" fmla="*/ 412 h 1494"/>
                <a:gd name="T90" fmla="*/ 2132 w 4542"/>
                <a:gd name="T91" fmla="*/ 413 h 1494"/>
                <a:gd name="T92" fmla="*/ 2132 w 4542"/>
                <a:gd name="T93" fmla="*/ 413 h 1494"/>
                <a:gd name="T94" fmla="*/ 2132 w 4542"/>
                <a:gd name="T95" fmla="*/ 413 h 1494"/>
                <a:gd name="T96" fmla="*/ 2132 w 4542"/>
                <a:gd name="T97" fmla="*/ 413 h 149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4542" h="1494">
                  <a:moveTo>
                    <a:pt x="4541" y="750"/>
                  </a:moveTo>
                  <a:lnTo>
                    <a:pt x="4463" y="830"/>
                  </a:lnTo>
                  <a:lnTo>
                    <a:pt x="4383" y="903"/>
                  </a:lnTo>
                  <a:lnTo>
                    <a:pt x="4300" y="975"/>
                  </a:lnTo>
                  <a:lnTo>
                    <a:pt x="4215" y="1040"/>
                  </a:lnTo>
                  <a:lnTo>
                    <a:pt x="4125" y="1102"/>
                  </a:lnTo>
                  <a:lnTo>
                    <a:pt x="4034" y="1160"/>
                  </a:lnTo>
                  <a:lnTo>
                    <a:pt x="3940" y="1213"/>
                  </a:lnTo>
                  <a:lnTo>
                    <a:pt x="3845" y="1262"/>
                  </a:lnTo>
                  <a:lnTo>
                    <a:pt x="3746" y="1308"/>
                  </a:lnTo>
                  <a:lnTo>
                    <a:pt x="3646" y="1348"/>
                  </a:lnTo>
                  <a:lnTo>
                    <a:pt x="3544" y="1385"/>
                  </a:lnTo>
                  <a:lnTo>
                    <a:pt x="3441" y="1416"/>
                  </a:lnTo>
                  <a:lnTo>
                    <a:pt x="3335" y="1443"/>
                  </a:lnTo>
                  <a:lnTo>
                    <a:pt x="3228" y="1465"/>
                  </a:lnTo>
                  <a:lnTo>
                    <a:pt x="3120" y="1482"/>
                  </a:lnTo>
                  <a:lnTo>
                    <a:pt x="3012" y="1493"/>
                  </a:lnTo>
                  <a:lnTo>
                    <a:pt x="3013" y="1493"/>
                  </a:lnTo>
                  <a:lnTo>
                    <a:pt x="611" y="1493"/>
                  </a:lnTo>
                  <a:lnTo>
                    <a:pt x="611" y="1405"/>
                  </a:lnTo>
                  <a:lnTo>
                    <a:pt x="218" y="1405"/>
                  </a:lnTo>
                  <a:lnTo>
                    <a:pt x="218" y="1493"/>
                  </a:lnTo>
                  <a:lnTo>
                    <a:pt x="0" y="1493"/>
                  </a:lnTo>
                  <a:lnTo>
                    <a:pt x="0" y="1274"/>
                  </a:lnTo>
                  <a:lnTo>
                    <a:pt x="87" y="1274"/>
                  </a:lnTo>
                  <a:lnTo>
                    <a:pt x="130" y="1231"/>
                  </a:lnTo>
                  <a:lnTo>
                    <a:pt x="611" y="1231"/>
                  </a:lnTo>
                  <a:lnTo>
                    <a:pt x="612" y="1230"/>
                  </a:lnTo>
                  <a:lnTo>
                    <a:pt x="624" y="1240"/>
                  </a:lnTo>
                  <a:lnTo>
                    <a:pt x="636" y="1249"/>
                  </a:lnTo>
                  <a:lnTo>
                    <a:pt x="648" y="1258"/>
                  </a:lnTo>
                  <a:lnTo>
                    <a:pt x="661" y="1265"/>
                  </a:lnTo>
                  <a:lnTo>
                    <a:pt x="673" y="1273"/>
                  </a:lnTo>
                  <a:lnTo>
                    <a:pt x="687" y="1280"/>
                  </a:lnTo>
                  <a:lnTo>
                    <a:pt x="701" y="1286"/>
                  </a:lnTo>
                  <a:lnTo>
                    <a:pt x="714" y="1291"/>
                  </a:lnTo>
                  <a:lnTo>
                    <a:pt x="728" y="1297"/>
                  </a:lnTo>
                  <a:lnTo>
                    <a:pt x="741" y="1301"/>
                  </a:lnTo>
                  <a:lnTo>
                    <a:pt x="755" y="1306"/>
                  </a:lnTo>
                  <a:lnTo>
                    <a:pt x="770" y="1309"/>
                  </a:lnTo>
                  <a:lnTo>
                    <a:pt x="784" y="1313"/>
                  </a:lnTo>
                  <a:lnTo>
                    <a:pt x="800" y="1315"/>
                  </a:lnTo>
                  <a:lnTo>
                    <a:pt x="814" y="1317"/>
                  </a:lnTo>
                  <a:lnTo>
                    <a:pt x="830" y="1317"/>
                  </a:lnTo>
                  <a:lnTo>
                    <a:pt x="829" y="1318"/>
                  </a:lnTo>
                  <a:lnTo>
                    <a:pt x="2969" y="1405"/>
                  </a:lnTo>
                  <a:lnTo>
                    <a:pt x="2968" y="1405"/>
                  </a:lnTo>
                  <a:lnTo>
                    <a:pt x="3061" y="1397"/>
                  </a:lnTo>
                  <a:lnTo>
                    <a:pt x="3155" y="1384"/>
                  </a:lnTo>
                  <a:lnTo>
                    <a:pt x="3246" y="1368"/>
                  </a:lnTo>
                  <a:lnTo>
                    <a:pt x="3338" y="1347"/>
                  </a:lnTo>
                  <a:lnTo>
                    <a:pt x="3427" y="1325"/>
                  </a:lnTo>
                  <a:lnTo>
                    <a:pt x="3516" y="1297"/>
                  </a:lnTo>
                  <a:lnTo>
                    <a:pt x="3604" y="1267"/>
                  </a:lnTo>
                  <a:lnTo>
                    <a:pt x="3691" y="1231"/>
                  </a:lnTo>
                  <a:lnTo>
                    <a:pt x="3775" y="1194"/>
                  </a:lnTo>
                  <a:lnTo>
                    <a:pt x="3858" y="1152"/>
                  </a:lnTo>
                  <a:lnTo>
                    <a:pt x="3940" y="1109"/>
                  </a:lnTo>
                  <a:lnTo>
                    <a:pt x="4021" y="1061"/>
                  </a:lnTo>
                  <a:lnTo>
                    <a:pt x="4099" y="1010"/>
                  </a:lnTo>
                  <a:lnTo>
                    <a:pt x="4176" y="956"/>
                  </a:lnTo>
                  <a:lnTo>
                    <a:pt x="4249" y="898"/>
                  </a:lnTo>
                  <a:lnTo>
                    <a:pt x="4322" y="837"/>
                  </a:lnTo>
                  <a:lnTo>
                    <a:pt x="4323" y="838"/>
                  </a:lnTo>
                  <a:lnTo>
                    <a:pt x="4323" y="750"/>
                  </a:lnTo>
                  <a:lnTo>
                    <a:pt x="4322" y="744"/>
                  </a:lnTo>
                  <a:lnTo>
                    <a:pt x="4322" y="657"/>
                  </a:lnTo>
                  <a:lnTo>
                    <a:pt x="4322" y="656"/>
                  </a:lnTo>
                  <a:lnTo>
                    <a:pt x="4249" y="597"/>
                  </a:lnTo>
                  <a:lnTo>
                    <a:pt x="4176" y="539"/>
                  </a:lnTo>
                  <a:lnTo>
                    <a:pt x="4099" y="486"/>
                  </a:lnTo>
                  <a:lnTo>
                    <a:pt x="4021" y="434"/>
                  </a:lnTo>
                  <a:lnTo>
                    <a:pt x="3940" y="386"/>
                  </a:lnTo>
                  <a:lnTo>
                    <a:pt x="3858" y="342"/>
                  </a:lnTo>
                  <a:lnTo>
                    <a:pt x="3775" y="301"/>
                  </a:lnTo>
                  <a:lnTo>
                    <a:pt x="3691" y="263"/>
                  </a:lnTo>
                  <a:lnTo>
                    <a:pt x="3604" y="229"/>
                  </a:lnTo>
                  <a:lnTo>
                    <a:pt x="3516" y="199"/>
                  </a:lnTo>
                  <a:lnTo>
                    <a:pt x="3427" y="171"/>
                  </a:lnTo>
                  <a:lnTo>
                    <a:pt x="3338" y="148"/>
                  </a:lnTo>
                  <a:lnTo>
                    <a:pt x="3246" y="128"/>
                  </a:lnTo>
                  <a:lnTo>
                    <a:pt x="3155" y="111"/>
                  </a:lnTo>
                  <a:lnTo>
                    <a:pt x="3061" y="98"/>
                  </a:lnTo>
                  <a:lnTo>
                    <a:pt x="2968" y="89"/>
                  </a:lnTo>
                  <a:lnTo>
                    <a:pt x="2969" y="88"/>
                  </a:lnTo>
                  <a:lnTo>
                    <a:pt x="829" y="175"/>
                  </a:lnTo>
                  <a:lnTo>
                    <a:pt x="830" y="176"/>
                  </a:lnTo>
                  <a:lnTo>
                    <a:pt x="814" y="179"/>
                  </a:lnTo>
                  <a:lnTo>
                    <a:pt x="800" y="181"/>
                  </a:lnTo>
                  <a:lnTo>
                    <a:pt x="784" y="184"/>
                  </a:lnTo>
                  <a:lnTo>
                    <a:pt x="770" y="186"/>
                  </a:lnTo>
                  <a:lnTo>
                    <a:pt x="755" y="190"/>
                  </a:lnTo>
                  <a:lnTo>
                    <a:pt x="741" y="195"/>
                  </a:lnTo>
                  <a:lnTo>
                    <a:pt x="728" y="200"/>
                  </a:lnTo>
                  <a:lnTo>
                    <a:pt x="714" y="204"/>
                  </a:lnTo>
                  <a:lnTo>
                    <a:pt x="701" y="210"/>
                  </a:lnTo>
                  <a:lnTo>
                    <a:pt x="687" y="216"/>
                  </a:lnTo>
                  <a:lnTo>
                    <a:pt x="673" y="224"/>
                  </a:lnTo>
                  <a:lnTo>
                    <a:pt x="661" y="229"/>
                  </a:lnTo>
                  <a:lnTo>
                    <a:pt x="648" y="238"/>
                  </a:lnTo>
                  <a:lnTo>
                    <a:pt x="636" y="246"/>
                  </a:lnTo>
                  <a:lnTo>
                    <a:pt x="624" y="255"/>
                  </a:lnTo>
                  <a:lnTo>
                    <a:pt x="612" y="263"/>
                  </a:lnTo>
                  <a:lnTo>
                    <a:pt x="611" y="263"/>
                  </a:lnTo>
                  <a:lnTo>
                    <a:pt x="130" y="263"/>
                  </a:lnTo>
                  <a:lnTo>
                    <a:pt x="87" y="219"/>
                  </a:lnTo>
                  <a:lnTo>
                    <a:pt x="0" y="219"/>
                  </a:lnTo>
                  <a:lnTo>
                    <a:pt x="0" y="0"/>
                  </a:lnTo>
                  <a:lnTo>
                    <a:pt x="218" y="0"/>
                  </a:lnTo>
                  <a:lnTo>
                    <a:pt x="218" y="88"/>
                  </a:lnTo>
                  <a:lnTo>
                    <a:pt x="611" y="88"/>
                  </a:lnTo>
                  <a:lnTo>
                    <a:pt x="611" y="0"/>
                  </a:lnTo>
                  <a:lnTo>
                    <a:pt x="3013" y="0"/>
                  </a:lnTo>
                  <a:lnTo>
                    <a:pt x="3012" y="0"/>
                  </a:lnTo>
                  <a:lnTo>
                    <a:pt x="3120" y="14"/>
                  </a:lnTo>
                  <a:lnTo>
                    <a:pt x="3228" y="31"/>
                  </a:lnTo>
                  <a:lnTo>
                    <a:pt x="3335" y="53"/>
                  </a:lnTo>
                  <a:lnTo>
                    <a:pt x="3441" y="79"/>
                  </a:lnTo>
                  <a:lnTo>
                    <a:pt x="3544" y="111"/>
                  </a:lnTo>
                  <a:lnTo>
                    <a:pt x="3646" y="147"/>
                  </a:lnTo>
                  <a:lnTo>
                    <a:pt x="3746" y="188"/>
                  </a:lnTo>
                  <a:lnTo>
                    <a:pt x="3845" y="232"/>
                  </a:lnTo>
                  <a:lnTo>
                    <a:pt x="3940" y="282"/>
                  </a:lnTo>
                  <a:lnTo>
                    <a:pt x="4034" y="335"/>
                  </a:lnTo>
                  <a:lnTo>
                    <a:pt x="4125" y="394"/>
                  </a:lnTo>
                  <a:lnTo>
                    <a:pt x="4215" y="455"/>
                  </a:lnTo>
                  <a:lnTo>
                    <a:pt x="4300" y="523"/>
                  </a:lnTo>
                  <a:lnTo>
                    <a:pt x="4383" y="592"/>
                  </a:lnTo>
                  <a:lnTo>
                    <a:pt x="4463" y="665"/>
                  </a:lnTo>
                  <a:lnTo>
                    <a:pt x="4541" y="743"/>
                  </a:lnTo>
                  <a:lnTo>
                    <a:pt x="4541" y="745"/>
                  </a:lnTo>
                  <a:lnTo>
                    <a:pt x="4541" y="746"/>
                  </a:lnTo>
                  <a:lnTo>
                    <a:pt x="4541" y="748"/>
                  </a:lnTo>
                  <a:lnTo>
                    <a:pt x="4541" y="749"/>
                  </a:lnTo>
                  <a:lnTo>
                    <a:pt x="4541" y="750"/>
                  </a:lnTo>
                </a:path>
              </a:pathLst>
            </a:custGeom>
            <a:solidFill>
              <a:srgbClr val="A2A2A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71" name="AutoShape 1111">
              <a:extLst>
                <a:ext uri="{FF2B5EF4-FFF2-40B4-BE49-F238E27FC236}">
                  <a16:creationId xmlns:a16="http://schemas.microsoft.com/office/drawing/2014/main" id="{89E66847-E4A6-3CAC-D7AF-194905F0ECFE}"/>
                </a:ext>
              </a:extLst>
            </p:cNvPr>
            <p:cNvSpPr>
              <a:spLocks noChangeAspect="1" noChangeArrowheads="1"/>
            </p:cNvSpPr>
            <p:nvPr/>
          </p:nvSpPr>
          <p:spPr bwMode="auto">
            <a:xfrm flipV="1">
              <a:off x="2620" y="2620"/>
              <a:ext cx="348" cy="117"/>
            </a:xfrm>
            <a:prstGeom prst="roundRect">
              <a:avLst>
                <a:gd name="adj" fmla="val 0"/>
              </a:avLst>
            </a:prstGeom>
            <a:solidFill>
              <a:srgbClr val="BF4100"/>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72" name="Freeform 1112">
              <a:extLst>
                <a:ext uri="{FF2B5EF4-FFF2-40B4-BE49-F238E27FC236}">
                  <a16:creationId xmlns:a16="http://schemas.microsoft.com/office/drawing/2014/main" id="{67A34F2F-03FC-C981-13BB-86A30FA289C3}"/>
                </a:ext>
              </a:extLst>
            </p:cNvPr>
            <p:cNvSpPr>
              <a:spLocks noChangeAspect="1"/>
            </p:cNvSpPr>
            <p:nvPr/>
          </p:nvSpPr>
          <p:spPr bwMode="auto">
            <a:xfrm>
              <a:off x="1622" y="1350"/>
              <a:ext cx="1348" cy="1349"/>
            </a:xfrm>
            <a:custGeom>
              <a:avLst/>
              <a:gdLst>
                <a:gd name="T0" fmla="*/ 430 w 1529"/>
                <a:gd name="T1" fmla="*/ 0 h 1486"/>
                <a:gd name="T2" fmla="*/ 101 w 1529"/>
                <a:gd name="T3" fmla="*/ 0 h 1486"/>
                <a:gd name="T4" fmla="*/ 0 w 1529"/>
                <a:gd name="T5" fmla="*/ 25 h 1486"/>
                <a:gd name="T6" fmla="*/ 0 w 1529"/>
                <a:gd name="T7" fmla="*/ 807 h 1486"/>
                <a:gd name="T8" fmla="*/ 101 w 1529"/>
                <a:gd name="T9" fmla="*/ 832 h 1486"/>
                <a:gd name="T10" fmla="*/ 430 w 1529"/>
                <a:gd name="T11" fmla="*/ 832 h 1486"/>
                <a:gd name="T12" fmla="*/ 430 w 1529"/>
                <a:gd name="T13" fmla="*/ 710 h 1486"/>
                <a:gd name="T14" fmla="*/ 472 w 1529"/>
                <a:gd name="T15" fmla="*/ 710 h 1486"/>
                <a:gd name="T16" fmla="*/ 493 w 1529"/>
                <a:gd name="T17" fmla="*/ 684 h 1486"/>
                <a:gd name="T18" fmla="*/ 718 w 1529"/>
                <a:gd name="T19" fmla="*/ 684 h 1486"/>
                <a:gd name="T20" fmla="*/ 718 w 1529"/>
                <a:gd name="T21" fmla="*/ 147 h 1486"/>
                <a:gd name="T22" fmla="*/ 493 w 1529"/>
                <a:gd name="T23" fmla="*/ 147 h 1486"/>
                <a:gd name="T24" fmla="*/ 472 w 1529"/>
                <a:gd name="T25" fmla="*/ 123 h 1486"/>
                <a:gd name="T26" fmla="*/ 430 w 1529"/>
                <a:gd name="T27" fmla="*/ 123 h 1486"/>
                <a:gd name="T28" fmla="*/ 430 w 1529"/>
                <a:gd name="T29" fmla="*/ 0 h 1486"/>
                <a:gd name="T30" fmla="*/ 430 w 1529"/>
                <a:gd name="T31" fmla="*/ 0 h 148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529" h="1486">
                  <a:moveTo>
                    <a:pt x="917" y="0"/>
                  </a:moveTo>
                  <a:lnTo>
                    <a:pt x="218" y="0"/>
                  </a:lnTo>
                  <a:lnTo>
                    <a:pt x="0" y="44"/>
                  </a:lnTo>
                  <a:lnTo>
                    <a:pt x="0" y="1442"/>
                  </a:lnTo>
                  <a:lnTo>
                    <a:pt x="218" y="1485"/>
                  </a:lnTo>
                  <a:lnTo>
                    <a:pt x="917" y="1485"/>
                  </a:lnTo>
                  <a:lnTo>
                    <a:pt x="917" y="1267"/>
                  </a:lnTo>
                  <a:lnTo>
                    <a:pt x="1004" y="1267"/>
                  </a:lnTo>
                  <a:lnTo>
                    <a:pt x="1048" y="1223"/>
                  </a:lnTo>
                  <a:lnTo>
                    <a:pt x="1528" y="1223"/>
                  </a:lnTo>
                  <a:lnTo>
                    <a:pt x="1528" y="262"/>
                  </a:lnTo>
                  <a:lnTo>
                    <a:pt x="1048" y="262"/>
                  </a:lnTo>
                  <a:lnTo>
                    <a:pt x="1004" y="219"/>
                  </a:lnTo>
                  <a:lnTo>
                    <a:pt x="917" y="219"/>
                  </a:lnTo>
                  <a:lnTo>
                    <a:pt x="917" y="0"/>
                  </a:lnTo>
                </a:path>
              </a:pathLst>
            </a:custGeom>
            <a:solidFill>
              <a:srgbClr val="C0C0C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73" name="Freeform 1113">
              <a:extLst>
                <a:ext uri="{FF2B5EF4-FFF2-40B4-BE49-F238E27FC236}">
                  <a16:creationId xmlns:a16="http://schemas.microsoft.com/office/drawing/2014/main" id="{267AFC1B-809C-A50F-1942-82E622AEDAC4}"/>
                </a:ext>
              </a:extLst>
            </p:cNvPr>
            <p:cNvSpPr>
              <a:spLocks noChangeAspect="1"/>
            </p:cNvSpPr>
            <p:nvPr/>
          </p:nvSpPr>
          <p:spPr bwMode="auto">
            <a:xfrm>
              <a:off x="1619" y="1427"/>
              <a:ext cx="542" cy="241"/>
            </a:xfrm>
            <a:custGeom>
              <a:avLst/>
              <a:gdLst>
                <a:gd name="T0" fmla="*/ 0 w 613"/>
                <a:gd name="T1" fmla="*/ 0 h 263"/>
                <a:gd name="T2" fmla="*/ 42 w 613"/>
                <a:gd name="T3" fmla="*/ 0 h 263"/>
                <a:gd name="T4" fmla="*/ 42 w 613"/>
                <a:gd name="T5" fmla="*/ 25 h 263"/>
                <a:gd name="T6" fmla="*/ 293 w 613"/>
                <a:gd name="T7" fmla="*/ 25 h 263"/>
                <a:gd name="T8" fmla="*/ 293 w 613"/>
                <a:gd name="T9" fmla="*/ 129 h 263"/>
                <a:gd name="T10" fmla="*/ 42 w 613"/>
                <a:gd name="T11" fmla="*/ 129 h 263"/>
                <a:gd name="T12" fmla="*/ 42 w 613"/>
                <a:gd name="T13" fmla="*/ 156 h 263"/>
                <a:gd name="T14" fmla="*/ 0 w 613"/>
                <a:gd name="T15" fmla="*/ 156 h 263"/>
                <a:gd name="T16" fmla="*/ 0 w 613"/>
                <a:gd name="T17" fmla="*/ 0 h 263"/>
                <a:gd name="T18" fmla="*/ 0 w 613"/>
                <a:gd name="T19" fmla="*/ 0 h 26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13" h="263">
                  <a:moveTo>
                    <a:pt x="0" y="0"/>
                  </a:moveTo>
                  <a:lnTo>
                    <a:pt x="88" y="0"/>
                  </a:lnTo>
                  <a:lnTo>
                    <a:pt x="88" y="43"/>
                  </a:lnTo>
                  <a:lnTo>
                    <a:pt x="612" y="43"/>
                  </a:lnTo>
                  <a:lnTo>
                    <a:pt x="612" y="218"/>
                  </a:lnTo>
                  <a:lnTo>
                    <a:pt x="88" y="218"/>
                  </a:lnTo>
                  <a:lnTo>
                    <a:pt x="88" y="262"/>
                  </a:lnTo>
                  <a:lnTo>
                    <a:pt x="0" y="262"/>
                  </a:lnTo>
                  <a:lnTo>
                    <a:pt x="0" y="0"/>
                  </a:lnTo>
                </a:path>
              </a:pathLst>
            </a:custGeom>
            <a:solidFill>
              <a:srgbClr val="D2D2D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74" name="AutoShape 1114">
              <a:extLst>
                <a:ext uri="{FF2B5EF4-FFF2-40B4-BE49-F238E27FC236}">
                  <a16:creationId xmlns:a16="http://schemas.microsoft.com/office/drawing/2014/main" id="{034A3D96-7991-2E67-2FBF-56AC5C0CAAE7}"/>
                </a:ext>
              </a:extLst>
            </p:cNvPr>
            <p:cNvSpPr>
              <a:spLocks noChangeAspect="1" noChangeArrowheads="1"/>
            </p:cNvSpPr>
            <p:nvPr/>
          </p:nvSpPr>
          <p:spPr bwMode="auto">
            <a:xfrm flipV="1">
              <a:off x="1619" y="1509"/>
              <a:ext cx="502" cy="79"/>
            </a:xfrm>
            <a:prstGeom prst="roundRect">
              <a:avLst>
                <a:gd name="adj" fmla="val 0"/>
              </a:avLst>
            </a:prstGeom>
            <a:solidFill>
              <a:srgbClr val="FFE118"/>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75" name="Freeform 1115">
              <a:extLst>
                <a:ext uri="{FF2B5EF4-FFF2-40B4-BE49-F238E27FC236}">
                  <a16:creationId xmlns:a16="http://schemas.microsoft.com/office/drawing/2014/main" id="{C10D286A-86BC-38CA-07EF-CEAD62B4B6C0}"/>
                </a:ext>
              </a:extLst>
            </p:cNvPr>
            <p:cNvSpPr>
              <a:spLocks noChangeAspect="1"/>
            </p:cNvSpPr>
            <p:nvPr/>
          </p:nvSpPr>
          <p:spPr bwMode="auto">
            <a:xfrm>
              <a:off x="1619" y="2382"/>
              <a:ext cx="542" cy="238"/>
            </a:xfrm>
            <a:custGeom>
              <a:avLst/>
              <a:gdLst>
                <a:gd name="T0" fmla="*/ 0 w 613"/>
                <a:gd name="T1" fmla="*/ 0 h 263"/>
                <a:gd name="T2" fmla="*/ 42 w 613"/>
                <a:gd name="T3" fmla="*/ 0 h 263"/>
                <a:gd name="T4" fmla="*/ 42 w 613"/>
                <a:gd name="T5" fmla="*/ 24 h 263"/>
                <a:gd name="T6" fmla="*/ 293 w 613"/>
                <a:gd name="T7" fmla="*/ 24 h 263"/>
                <a:gd name="T8" fmla="*/ 293 w 613"/>
                <a:gd name="T9" fmla="*/ 119 h 263"/>
                <a:gd name="T10" fmla="*/ 42 w 613"/>
                <a:gd name="T11" fmla="*/ 119 h 263"/>
                <a:gd name="T12" fmla="*/ 42 w 613"/>
                <a:gd name="T13" fmla="*/ 144 h 263"/>
                <a:gd name="T14" fmla="*/ 0 w 613"/>
                <a:gd name="T15" fmla="*/ 144 h 263"/>
                <a:gd name="T16" fmla="*/ 0 w 613"/>
                <a:gd name="T17" fmla="*/ 0 h 263"/>
                <a:gd name="T18" fmla="*/ 0 w 613"/>
                <a:gd name="T19" fmla="*/ 0 h 26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13" h="263">
                  <a:moveTo>
                    <a:pt x="0" y="0"/>
                  </a:moveTo>
                  <a:lnTo>
                    <a:pt x="87" y="0"/>
                  </a:lnTo>
                  <a:lnTo>
                    <a:pt x="87" y="43"/>
                  </a:lnTo>
                  <a:lnTo>
                    <a:pt x="612" y="43"/>
                  </a:lnTo>
                  <a:lnTo>
                    <a:pt x="612" y="218"/>
                  </a:lnTo>
                  <a:lnTo>
                    <a:pt x="87" y="218"/>
                  </a:lnTo>
                  <a:lnTo>
                    <a:pt x="87" y="262"/>
                  </a:lnTo>
                  <a:lnTo>
                    <a:pt x="0" y="262"/>
                  </a:lnTo>
                  <a:lnTo>
                    <a:pt x="0" y="0"/>
                  </a:lnTo>
                </a:path>
              </a:pathLst>
            </a:custGeom>
            <a:solidFill>
              <a:srgbClr val="D2D2D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76" name="AutoShape 1116">
              <a:extLst>
                <a:ext uri="{FF2B5EF4-FFF2-40B4-BE49-F238E27FC236}">
                  <a16:creationId xmlns:a16="http://schemas.microsoft.com/office/drawing/2014/main" id="{C0569417-90EB-BB9E-D43C-33F61E1AD6FF}"/>
                </a:ext>
              </a:extLst>
            </p:cNvPr>
            <p:cNvSpPr>
              <a:spLocks noChangeAspect="1" noChangeArrowheads="1"/>
            </p:cNvSpPr>
            <p:nvPr/>
          </p:nvSpPr>
          <p:spPr bwMode="auto">
            <a:xfrm flipV="1">
              <a:off x="1619" y="2461"/>
              <a:ext cx="502" cy="79"/>
            </a:xfrm>
            <a:prstGeom prst="roundRect">
              <a:avLst>
                <a:gd name="adj" fmla="val 0"/>
              </a:avLst>
            </a:prstGeom>
            <a:solidFill>
              <a:srgbClr val="FFE118"/>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77" name="Freeform 1117">
              <a:extLst>
                <a:ext uri="{FF2B5EF4-FFF2-40B4-BE49-F238E27FC236}">
                  <a16:creationId xmlns:a16="http://schemas.microsoft.com/office/drawing/2014/main" id="{F4E89C0F-81D8-D322-7437-8A203D104942}"/>
                </a:ext>
              </a:extLst>
            </p:cNvPr>
            <p:cNvSpPr>
              <a:spLocks noChangeAspect="1"/>
            </p:cNvSpPr>
            <p:nvPr/>
          </p:nvSpPr>
          <p:spPr bwMode="auto">
            <a:xfrm>
              <a:off x="2044" y="1706"/>
              <a:ext cx="924" cy="635"/>
            </a:xfrm>
            <a:custGeom>
              <a:avLst/>
              <a:gdLst>
                <a:gd name="T0" fmla="*/ 490 w 1049"/>
                <a:gd name="T1" fmla="*/ 0 h 700"/>
                <a:gd name="T2" fmla="*/ 347 w 1049"/>
                <a:gd name="T3" fmla="*/ 0 h 700"/>
                <a:gd name="T4" fmla="*/ 347 w 1049"/>
                <a:gd name="T5" fmla="*/ 49 h 700"/>
                <a:gd name="T6" fmla="*/ 0 w 1049"/>
                <a:gd name="T7" fmla="*/ 49 h 700"/>
                <a:gd name="T8" fmla="*/ 0 w 1049"/>
                <a:gd name="T9" fmla="*/ 341 h 700"/>
                <a:gd name="T10" fmla="*/ 347 w 1049"/>
                <a:gd name="T11" fmla="*/ 341 h 700"/>
                <a:gd name="T12" fmla="*/ 347 w 1049"/>
                <a:gd name="T13" fmla="*/ 390 h 700"/>
                <a:gd name="T14" fmla="*/ 490 w 1049"/>
                <a:gd name="T15" fmla="*/ 390 h 700"/>
                <a:gd name="T16" fmla="*/ 490 w 1049"/>
                <a:gd name="T17" fmla="*/ 0 h 700"/>
                <a:gd name="T18" fmla="*/ 490 w 1049"/>
                <a:gd name="T19" fmla="*/ 0 h 7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49" h="700">
                  <a:moveTo>
                    <a:pt x="1048" y="0"/>
                  </a:moveTo>
                  <a:lnTo>
                    <a:pt x="742" y="0"/>
                  </a:lnTo>
                  <a:lnTo>
                    <a:pt x="742" y="87"/>
                  </a:lnTo>
                  <a:lnTo>
                    <a:pt x="0" y="87"/>
                  </a:lnTo>
                  <a:lnTo>
                    <a:pt x="0" y="611"/>
                  </a:lnTo>
                  <a:lnTo>
                    <a:pt x="742" y="611"/>
                  </a:lnTo>
                  <a:lnTo>
                    <a:pt x="742" y="699"/>
                  </a:lnTo>
                  <a:lnTo>
                    <a:pt x="1048" y="699"/>
                  </a:lnTo>
                  <a:lnTo>
                    <a:pt x="1048" y="0"/>
                  </a:lnTo>
                </a:path>
              </a:pathLst>
            </a:custGeom>
            <a:solidFill>
              <a:srgbClr val="72727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67600" name="Group 1125">
            <a:extLst>
              <a:ext uri="{FF2B5EF4-FFF2-40B4-BE49-F238E27FC236}">
                <a16:creationId xmlns:a16="http://schemas.microsoft.com/office/drawing/2014/main" id="{2363A252-621A-1C63-4AC1-FB898488B6BC}"/>
              </a:ext>
            </a:extLst>
          </p:cNvPr>
          <p:cNvGrpSpPr>
            <a:grpSpLocks/>
          </p:cNvGrpSpPr>
          <p:nvPr/>
        </p:nvGrpSpPr>
        <p:grpSpPr bwMode="auto">
          <a:xfrm>
            <a:off x="3733800" y="2706688"/>
            <a:ext cx="1630363" cy="428625"/>
            <a:chOff x="2398" y="2265"/>
            <a:chExt cx="1027" cy="270"/>
          </a:xfrm>
        </p:grpSpPr>
        <p:sp>
          <p:nvSpPr>
            <p:cNvPr id="67662" name="Freeform 1126">
              <a:extLst>
                <a:ext uri="{FF2B5EF4-FFF2-40B4-BE49-F238E27FC236}">
                  <a16:creationId xmlns:a16="http://schemas.microsoft.com/office/drawing/2014/main" id="{7DBDD172-6B24-229A-78F0-B7C38875A4A5}"/>
                </a:ext>
              </a:extLst>
            </p:cNvPr>
            <p:cNvSpPr>
              <a:spLocks noChangeAspect="1"/>
            </p:cNvSpPr>
            <p:nvPr/>
          </p:nvSpPr>
          <p:spPr bwMode="auto">
            <a:xfrm flipH="1">
              <a:off x="2398" y="2275"/>
              <a:ext cx="911" cy="252"/>
            </a:xfrm>
            <a:custGeom>
              <a:avLst/>
              <a:gdLst>
                <a:gd name="T0" fmla="*/ 0 w 5258"/>
                <a:gd name="T1" fmla="*/ 0 h 1449"/>
                <a:gd name="T2" fmla="*/ 0 w 5258"/>
                <a:gd name="T3" fmla="*/ 0 h 1449"/>
                <a:gd name="T4" fmla="*/ 0 w 5258"/>
                <a:gd name="T5" fmla="*/ 0 h 1449"/>
                <a:gd name="T6" fmla="*/ 0 w 5258"/>
                <a:gd name="T7" fmla="*/ 0 h 1449"/>
                <a:gd name="T8" fmla="*/ 0 w 5258"/>
                <a:gd name="T9" fmla="*/ 0 h 1449"/>
                <a:gd name="T10" fmla="*/ 0 w 5258"/>
                <a:gd name="T11" fmla="*/ 0 h 1449"/>
                <a:gd name="T12" fmla="*/ 0 w 5258"/>
                <a:gd name="T13" fmla="*/ 0 h 1449"/>
                <a:gd name="T14" fmla="*/ 0 w 5258"/>
                <a:gd name="T15" fmla="*/ 0 h 1449"/>
                <a:gd name="T16" fmla="*/ 0 w 5258"/>
                <a:gd name="T17" fmla="*/ 0 h 1449"/>
                <a:gd name="T18" fmla="*/ 0 w 5258"/>
                <a:gd name="T19" fmla="*/ 0 h 1449"/>
                <a:gd name="T20" fmla="*/ 0 w 5258"/>
                <a:gd name="T21" fmla="*/ 0 h 1449"/>
                <a:gd name="T22" fmla="*/ 0 w 5258"/>
                <a:gd name="T23" fmla="*/ 0 h 1449"/>
                <a:gd name="T24" fmla="*/ 0 w 5258"/>
                <a:gd name="T25" fmla="*/ 0 h 1449"/>
                <a:gd name="T26" fmla="*/ 0 w 5258"/>
                <a:gd name="T27" fmla="*/ 0 h 1449"/>
                <a:gd name="T28" fmla="*/ 0 w 5258"/>
                <a:gd name="T29" fmla="*/ 0 h 1449"/>
                <a:gd name="T30" fmla="*/ 0 w 5258"/>
                <a:gd name="T31" fmla="*/ 0 h 1449"/>
                <a:gd name="T32" fmla="*/ 0 w 5258"/>
                <a:gd name="T33" fmla="*/ 0 h 1449"/>
                <a:gd name="T34" fmla="*/ 0 w 5258"/>
                <a:gd name="T35" fmla="*/ 0 h 1449"/>
                <a:gd name="T36" fmla="*/ 0 w 5258"/>
                <a:gd name="T37" fmla="*/ 0 h 1449"/>
                <a:gd name="T38" fmla="*/ 0 w 5258"/>
                <a:gd name="T39" fmla="*/ 0 h 1449"/>
                <a:gd name="T40" fmla="*/ 0 w 5258"/>
                <a:gd name="T41" fmla="*/ 0 h 1449"/>
                <a:gd name="T42" fmla="*/ 0 w 5258"/>
                <a:gd name="T43" fmla="*/ 0 h 1449"/>
                <a:gd name="T44" fmla="*/ 0 w 5258"/>
                <a:gd name="T45" fmla="*/ 0 h 1449"/>
                <a:gd name="T46" fmla="*/ 0 w 5258"/>
                <a:gd name="T47" fmla="*/ 0 h 1449"/>
                <a:gd name="T48" fmla="*/ 0 w 5258"/>
                <a:gd name="T49" fmla="*/ 0 h 1449"/>
                <a:gd name="T50" fmla="*/ 0 w 5258"/>
                <a:gd name="T51" fmla="*/ 0 h 1449"/>
                <a:gd name="T52" fmla="*/ 0 w 5258"/>
                <a:gd name="T53" fmla="*/ 0 h 1449"/>
                <a:gd name="T54" fmla="*/ 0 w 5258"/>
                <a:gd name="T55" fmla="*/ 0 h 1449"/>
                <a:gd name="T56" fmla="*/ 0 w 5258"/>
                <a:gd name="T57" fmla="*/ 0 h 1449"/>
                <a:gd name="T58" fmla="*/ 0 w 5258"/>
                <a:gd name="T59" fmla="*/ 0 h 1449"/>
                <a:gd name="T60" fmla="*/ 0 w 5258"/>
                <a:gd name="T61" fmla="*/ 0 h 1449"/>
                <a:gd name="T62" fmla="*/ 0 w 5258"/>
                <a:gd name="T63" fmla="*/ 0 h 1449"/>
                <a:gd name="T64" fmla="*/ 0 w 5258"/>
                <a:gd name="T65" fmla="*/ 0 h 1449"/>
                <a:gd name="T66" fmla="*/ 0 w 5258"/>
                <a:gd name="T67" fmla="*/ 0 h 1449"/>
                <a:gd name="T68" fmla="*/ 0 w 5258"/>
                <a:gd name="T69" fmla="*/ 0 h 1449"/>
                <a:gd name="T70" fmla="*/ 0 w 5258"/>
                <a:gd name="T71" fmla="*/ 0 h 1449"/>
                <a:gd name="T72" fmla="*/ 0 w 5258"/>
                <a:gd name="T73" fmla="*/ 0 h 1449"/>
                <a:gd name="T74" fmla="*/ 0 w 5258"/>
                <a:gd name="T75" fmla="*/ 0 h 1449"/>
                <a:gd name="T76" fmla="*/ 0 w 5258"/>
                <a:gd name="T77" fmla="*/ 0 h 1449"/>
                <a:gd name="T78" fmla="*/ 0 w 5258"/>
                <a:gd name="T79" fmla="*/ 0 h 1449"/>
                <a:gd name="T80" fmla="*/ 0 w 5258"/>
                <a:gd name="T81" fmla="*/ 0 h 1449"/>
                <a:gd name="T82" fmla="*/ 0 w 5258"/>
                <a:gd name="T83" fmla="*/ 0 h 1449"/>
                <a:gd name="T84" fmla="*/ 0 w 5258"/>
                <a:gd name="T85" fmla="*/ 0 h 1449"/>
                <a:gd name="T86" fmla="*/ 0 w 5258"/>
                <a:gd name="T87" fmla="*/ 0 h 1449"/>
                <a:gd name="T88" fmla="*/ 0 w 5258"/>
                <a:gd name="T89" fmla="*/ 0 h 1449"/>
                <a:gd name="T90" fmla="*/ 0 w 5258"/>
                <a:gd name="T91" fmla="*/ 0 h 1449"/>
                <a:gd name="T92" fmla="*/ 0 w 5258"/>
                <a:gd name="T93" fmla="*/ 0 h 1449"/>
                <a:gd name="T94" fmla="*/ 0 w 5258"/>
                <a:gd name="T95" fmla="*/ 0 h 14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258" h="1449">
                  <a:moveTo>
                    <a:pt x="5252" y="1342"/>
                  </a:moveTo>
                  <a:lnTo>
                    <a:pt x="5252" y="112"/>
                  </a:lnTo>
                  <a:lnTo>
                    <a:pt x="4470" y="1"/>
                  </a:lnTo>
                  <a:lnTo>
                    <a:pt x="4464" y="0"/>
                  </a:lnTo>
                  <a:lnTo>
                    <a:pt x="2906" y="0"/>
                  </a:lnTo>
                  <a:lnTo>
                    <a:pt x="2904" y="2"/>
                  </a:lnTo>
                  <a:lnTo>
                    <a:pt x="2711" y="13"/>
                  </a:lnTo>
                  <a:lnTo>
                    <a:pt x="2519" y="26"/>
                  </a:lnTo>
                  <a:lnTo>
                    <a:pt x="2328" y="42"/>
                  </a:lnTo>
                  <a:lnTo>
                    <a:pt x="2139" y="59"/>
                  </a:lnTo>
                  <a:lnTo>
                    <a:pt x="1951" y="79"/>
                  </a:lnTo>
                  <a:lnTo>
                    <a:pt x="1764" y="101"/>
                  </a:lnTo>
                  <a:lnTo>
                    <a:pt x="1579" y="126"/>
                  </a:lnTo>
                  <a:lnTo>
                    <a:pt x="1397" y="152"/>
                  </a:lnTo>
                  <a:lnTo>
                    <a:pt x="1215" y="181"/>
                  </a:lnTo>
                  <a:lnTo>
                    <a:pt x="1036" y="212"/>
                  </a:lnTo>
                  <a:lnTo>
                    <a:pt x="858" y="245"/>
                  </a:lnTo>
                  <a:lnTo>
                    <a:pt x="683" y="280"/>
                  </a:lnTo>
                  <a:lnTo>
                    <a:pt x="509" y="318"/>
                  </a:lnTo>
                  <a:lnTo>
                    <a:pt x="338" y="357"/>
                  </a:lnTo>
                  <a:lnTo>
                    <a:pt x="169" y="399"/>
                  </a:lnTo>
                  <a:lnTo>
                    <a:pt x="3" y="441"/>
                  </a:lnTo>
                  <a:lnTo>
                    <a:pt x="0" y="448"/>
                  </a:lnTo>
                  <a:lnTo>
                    <a:pt x="0" y="1007"/>
                  </a:lnTo>
                  <a:lnTo>
                    <a:pt x="2" y="1008"/>
                  </a:lnTo>
                  <a:lnTo>
                    <a:pt x="168" y="1052"/>
                  </a:lnTo>
                  <a:lnTo>
                    <a:pt x="338" y="1094"/>
                  </a:lnTo>
                  <a:lnTo>
                    <a:pt x="508" y="1134"/>
                  </a:lnTo>
                  <a:lnTo>
                    <a:pt x="682" y="1170"/>
                  </a:lnTo>
                  <a:lnTo>
                    <a:pt x="858" y="1206"/>
                  </a:lnTo>
                  <a:lnTo>
                    <a:pt x="1035" y="1239"/>
                  </a:lnTo>
                  <a:lnTo>
                    <a:pt x="1214" y="1270"/>
                  </a:lnTo>
                  <a:lnTo>
                    <a:pt x="1397" y="1298"/>
                  </a:lnTo>
                  <a:lnTo>
                    <a:pt x="1579" y="1325"/>
                  </a:lnTo>
                  <a:lnTo>
                    <a:pt x="1764" y="1349"/>
                  </a:lnTo>
                  <a:lnTo>
                    <a:pt x="1951" y="1372"/>
                  </a:lnTo>
                  <a:lnTo>
                    <a:pt x="2139" y="1391"/>
                  </a:lnTo>
                  <a:lnTo>
                    <a:pt x="2327" y="1409"/>
                  </a:lnTo>
                  <a:lnTo>
                    <a:pt x="2518" y="1424"/>
                  </a:lnTo>
                  <a:lnTo>
                    <a:pt x="2710" y="1438"/>
                  </a:lnTo>
                  <a:lnTo>
                    <a:pt x="2903" y="1448"/>
                  </a:lnTo>
                  <a:lnTo>
                    <a:pt x="2911" y="1446"/>
                  </a:lnTo>
                  <a:lnTo>
                    <a:pt x="4470" y="1446"/>
                  </a:lnTo>
                  <a:lnTo>
                    <a:pt x="4475" y="1445"/>
                  </a:lnTo>
                  <a:lnTo>
                    <a:pt x="5257" y="1333"/>
                  </a:lnTo>
                  <a:lnTo>
                    <a:pt x="5252" y="1342"/>
                  </a:lnTo>
                </a:path>
              </a:pathLst>
            </a:custGeom>
            <a:solidFill>
              <a:srgbClr val="808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63" name="Freeform 1127">
              <a:extLst>
                <a:ext uri="{FF2B5EF4-FFF2-40B4-BE49-F238E27FC236}">
                  <a16:creationId xmlns:a16="http://schemas.microsoft.com/office/drawing/2014/main" id="{6ADB7D61-8902-ADAB-D14C-91969E492A06}"/>
                </a:ext>
              </a:extLst>
            </p:cNvPr>
            <p:cNvSpPr>
              <a:spLocks noChangeAspect="1"/>
            </p:cNvSpPr>
            <p:nvPr/>
          </p:nvSpPr>
          <p:spPr bwMode="auto">
            <a:xfrm flipH="1">
              <a:off x="2437" y="2294"/>
              <a:ext cx="814" cy="213"/>
            </a:xfrm>
            <a:custGeom>
              <a:avLst/>
              <a:gdLst>
                <a:gd name="T0" fmla="*/ 0 w 4697"/>
                <a:gd name="T1" fmla="*/ 0 h 1231"/>
                <a:gd name="T2" fmla="*/ 0 w 4697"/>
                <a:gd name="T3" fmla="*/ 0 h 1231"/>
                <a:gd name="T4" fmla="*/ 0 w 4697"/>
                <a:gd name="T5" fmla="*/ 0 h 1231"/>
                <a:gd name="T6" fmla="*/ 0 w 4697"/>
                <a:gd name="T7" fmla="*/ 0 h 1231"/>
                <a:gd name="T8" fmla="*/ 0 w 4697"/>
                <a:gd name="T9" fmla="*/ 0 h 1231"/>
                <a:gd name="T10" fmla="*/ 0 w 4697"/>
                <a:gd name="T11" fmla="*/ 0 h 1231"/>
                <a:gd name="T12" fmla="*/ 0 w 4697"/>
                <a:gd name="T13" fmla="*/ 0 h 1231"/>
                <a:gd name="T14" fmla="*/ 0 w 4697"/>
                <a:gd name="T15" fmla="*/ 0 h 1231"/>
                <a:gd name="T16" fmla="*/ 0 w 4697"/>
                <a:gd name="T17" fmla="*/ 0 h 1231"/>
                <a:gd name="T18" fmla="*/ 0 w 4697"/>
                <a:gd name="T19" fmla="*/ 0 h 1231"/>
                <a:gd name="T20" fmla="*/ 0 w 4697"/>
                <a:gd name="T21" fmla="*/ 0 h 1231"/>
                <a:gd name="T22" fmla="*/ 0 w 4697"/>
                <a:gd name="T23" fmla="*/ 0 h 1231"/>
                <a:gd name="T24" fmla="*/ 0 w 4697"/>
                <a:gd name="T25" fmla="*/ 0 h 1231"/>
                <a:gd name="T26" fmla="*/ 0 w 4697"/>
                <a:gd name="T27" fmla="*/ 0 h 1231"/>
                <a:gd name="T28" fmla="*/ 0 w 4697"/>
                <a:gd name="T29" fmla="*/ 0 h 1231"/>
                <a:gd name="T30" fmla="*/ 0 w 4697"/>
                <a:gd name="T31" fmla="*/ 0 h 1231"/>
                <a:gd name="T32" fmla="*/ 0 w 4697"/>
                <a:gd name="T33" fmla="*/ 0 h 1231"/>
                <a:gd name="T34" fmla="*/ 0 w 4697"/>
                <a:gd name="T35" fmla="*/ 0 h 1231"/>
                <a:gd name="T36" fmla="*/ 0 w 4697"/>
                <a:gd name="T37" fmla="*/ 0 h 1231"/>
                <a:gd name="T38" fmla="*/ 0 w 4697"/>
                <a:gd name="T39" fmla="*/ 0 h 1231"/>
                <a:gd name="T40" fmla="*/ 0 w 4697"/>
                <a:gd name="T41" fmla="*/ 0 h 1231"/>
                <a:gd name="T42" fmla="*/ 0 w 4697"/>
                <a:gd name="T43" fmla="*/ 0 h 1231"/>
                <a:gd name="T44" fmla="*/ 0 w 4697"/>
                <a:gd name="T45" fmla="*/ 0 h 1231"/>
                <a:gd name="T46" fmla="*/ 0 w 4697"/>
                <a:gd name="T47" fmla="*/ 0 h 1231"/>
                <a:gd name="T48" fmla="*/ 0 w 4697"/>
                <a:gd name="T49" fmla="*/ 0 h 1231"/>
                <a:gd name="T50" fmla="*/ 0 w 4697"/>
                <a:gd name="T51" fmla="*/ 0 h 1231"/>
                <a:gd name="T52" fmla="*/ 0 w 4697"/>
                <a:gd name="T53" fmla="*/ 0 h 1231"/>
                <a:gd name="T54" fmla="*/ 0 w 4697"/>
                <a:gd name="T55" fmla="*/ 0 h 1231"/>
                <a:gd name="T56" fmla="*/ 0 w 4697"/>
                <a:gd name="T57" fmla="*/ 0 h 1231"/>
                <a:gd name="T58" fmla="*/ 0 w 4697"/>
                <a:gd name="T59" fmla="*/ 0 h 1231"/>
                <a:gd name="T60" fmla="*/ 0 w 4697"/>
                <a:gd name="T61" fmla="*/ 0 h 1231"/>
                <a:gd name="T62" fmla="*/ 0 w 4697"/>
                <a:gd name="T63" fmla="*/ 0 h 1231"/>
                <a:gd name="T64" fmla="*/ 0 w 4697"/>
                <a:gd name="T65" fmla="*/ 0 h 1231"/>
                <a:gd name="T66" fmla="*/ 0 w 4697"/>
                <a:gd name="T67" fmla="*/ 0 h 1231"/>
                <a:gd name="T68" fmla="*/ 0 w 4697"/>
                <a:gd name="T69" fmla="*/ 0 h 1231"/>
                <a:gd name="T70" fmla="*/ 0 w 4697"/>
                <a:gd name="T71" fmla="*/ 0 h 1231"/>
                <a:gd name="T72" fmla="*/ 0 w 4697"/>
                <a:gd name="T73" fmla="*/ 0 h 1231"/>
                <a:gd name="T74" fmla="*/ 0 w 4697"/>
                <a:gd name="T75" fmla="*/ 0 h 1231"/>
                <a:gd name="T76" fmla="*/ 0 w 4697"/>
                <a:gd name="T77" fmla="*/ 0 h 1231"/>
                <a:gd name="T78" fmla="*/ 0 w 4697"/>
                <a:gd name="T79" fmla="*/ 0 h 1231"/>
                <a:gd name="T80" fmla="*/ 0 w 4697"/>
                <a:gd name="T81" fmla="*/ 0 h 1231"/>
                <a:gd name="T82" fmla="*/ 0 w 4697"/>
                <a:gd name="T83" fmla="*/ 0 h 1231"/>
                <a:gd name="T84" fmla="*/ 0 w 4697"/>
                <a:gd name="T85" fmla="*/ 0 h 1231"/>
                <a:gd name="T86" fmla="*/ 0 w 4697"/>
                <a:gd name="T87" fmla="*/ 0 h 1231"/>
                <a:gd name="T88" fmla="*/ 0 w 4697"/>
                <a:gd name="T89" fmla="*/ 0 h 1231"/>
                <a:gd name="T90" fmla="*/ 0 w 4697"/>
                <a:gd name="T91" fmla="*/ 0 h 1231"/>
                <a:gd name="T92" fmla="*/ 0 w 4697"/>
                <a:gd name="T93" fmla="*/ 0 h 1231"/>
                <a:gd name="T94" fmla="*/ 0 w 4697"/>
                <a:gd name="T95" fmla="*/ 0 h 1231"/>
                <a:gd name="T96" fmla="*/ 0 w 4697"/>
                <a:gd name="T97" fmla="*/ 0 h 1231"/>
                <a:gd name="T98" fmla="*/ 0 w 4697"/>
                <a:gd name="T99" fmla="*/ 0 h 1231"/>
                <a:gd name="T100" fmla="*/ 0 w 4697"/>
                <a:gd name="T101" fmla="*/ 0 h 1231"/>
                <a:gd name="T102" fmla="*/ 0 w 4697"/>
                <a:gd name="T103" fmla="*/ 0 h 1231"/>
                <a:gd name="T104" fmla="*/ 0 w 4697"/>
                <a:gd name="T105" fmla="*/ 0 h 1231"/>
                <a:gd name="T106" fmla="*/ 0 w 4697"/>
                <a:gd name="T107" fmla="*/ 0 h 1231"/>
                <a:gd name="T108" fmla="*/ 0 w 4697"/>
                <a:gd name="T109" fmla="*/ 0 h 1231"/>
                <a:gd name="T110" fmla="*/ 0 w 4697"/>
                <a:gd name="T111" fmla="*/ 0 h 1231"/>
                <a:gd name="T112" fmla="*/ 0 w 4697"/>
                <a:gd name="T113" fmla="*/ 0 h 1231"/>
                <a:gd name="T114" fmla="*/ 0 w 4697"/>
                <a:gd name="T115" fmla="*/ 0 h 1231"/>
                <a:gd name="T116" fmla="*/ 0 w 4697"/>
                <a:gd name="T117" fmla="*/ 0 h 1231"/>
                <a:gd name="T118" fmla="*/ 0 w 4697"/>
                <a:gd name="T119" fmla="*/ 0 h 1231"/>
                <a:gd name="T120" fmla="*/ 0 w 4697"/>
                <a:gd name="T121" fmla="*/ 0 h 123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4697" h="1231">
                  <a:moveTo>
                    <a:pt x="3" y="782"/>
                  </a:moveTo>
                  <a:lnTo>
                    <a:pt x="3" y="447"/>
                  </a:lnTo>
                  <a:lnTo>
                    <a:pt x="4" y="447"/>
                  </a:lnTo>
                  <a:lnTo>
                    <a:pt x="159" y="397"/>
                  </a:lnTo>
                  <a:lnTo>
                    <a:pt x="316" y="349"/>
                  </a:lnTo>
                  <a:lnTo>
                    <a:pt x="474" y="304"/>
                  </a:lnTo>
                  <a:lnTo>
                    <a:pt x="632" y="262"/>
                  </a:lnTo>
                  <a:lnTo>
                    <a:pt x="791" y="223"/>
                  </a:lnTo>
                  <a:lnTo>
                    <a:pt x="950" y="187"/>
                  </a:lnTo>
                  <a:lnTo>
                    <a:pt x="1110" y="155"/>
                  </a:lnTo>
                  <a:lnTo>
                    <a:pt x="1271" y="124"/>
                  </a:lnTo>
                  <a:lnTo>
                    <a:pt x="1432" y="98"/>
                  </a:lnTo>
                  <a:lnTo>
                    <a:pt x="1593" y="75"/>
                  </a:lnTo>
                  <a:lnTo>
                    <a:pt x="1756" y="55"/>
                  </a:lnTo>
                  <a:lnTo>
                    <a:pt x="1918" y="38"/>
                  </a:lnTo>
                  <a:lnTo>
                    <a:pt x="2081" y="24"/>
                  </a:lnTo>
                  <a:lnTo>
                    <a:pt x="2245" y="13"/>
                  </a:lnTo>
                  <a:lnTo>
                    <a:pt x="2409" y="5"/>
                  </a:lnTo>
                  <a:lnTo>
                    <a:pt x="2574" y="0"/>
                  </a:lnTo>
                  <a:lnTo>
                    <a:pt x="2572" y="0"/>
                  </a:lnTo>
                  <a:lnTo>
                    <a:pt x="3018" y="0"/>
                  </a:lnTo>
                  <a:lnTo>
                    <a:pt x="4247" y="111"/>
                  </a:lnTo>
                  <a:lnTo>
                    <a:pt x="4247" y="112"/>
                  </a:lnTo>
                  <a:lnTo>
                    <a:pt x="4352" y="134"/>
                  </a:lnTo>
                  <a:lnTo>
                    <a:pt x="4443" y="172"/>
                  </a:lnTo>
                  <a:lnTo>
                    <a:pt x="4519" y="225"/>
                  </a:lnTo>
                  <a:lnTo>
                    <a:pt x="4584" y="288"/>
                  </a:lnTo>
                  <a:lnTo>
                    <a:pt x="4632" y="363"/>
                  </a:lnTo>
                  <a:lnTo>
                    <a:pt x="4668" y="443"/>
                  </a:lnTo>
                  <a:lnTo>
                    <a:pt x="4689" y="528"/>
                  </a:lnTo>
                  <a:lnTo>
                    <a:pt x="4696" y="614"/>
                  </a:lnTo>
                  <a:lnTo>
                    <a:pt x="4689" y="703"/>
                  </a:lnTo>
                  <a:lnTo>
                    <a:pt x="4668" y="787"/>
                  </a:lnTo>
                  <a:lnTo>
                    <a:pt x="4632" y="869"/>
                  </a:lnTo>
                  <a:lnTo>
                    <a:pt x="4584" y="941"/>
                  </a:lnTo>
                  <a:lnTo>
                    <a:pt x="4519" y="1006"/>
                  </a:lnTo>
                  <a:lnTo>
                    <a:pt x="4443" y="1058"/>
                  </a:lnTo>
                  <a:lnTo>
                    <a:pt x="4352" y="1095"/>
                  </a:lnTo>
                  <a:lnTo>
                    <a:pt x="4247" y="1116"/>
                  </a:lnTo>
                  <a:lnTo>
                    <a:pt x="4245" y="1118"/>
                  </a:lnTo>
                  <a:lnTo>
                    <a:pt x="3016" y="1230"/>
                  </a:lnTo>
                  <a:lnTo>
                    <a:pt x="2569" y="1230"/>
                  </a:lnTo>
                  <a:lnTo>
                    <a:pt x="2570" y="1229"/>
                  </a:lnTo>
                  <a:lnTo>
                    <a:pt x="2405" y="1226"/>
                  </a:lnTo>
                  <a:lnTo>
                    <a:pt x="2241" y="1218"/>
                  </a:lnTo>
                  <a:lnTo>
                    <a:pt x="2077" y="1208"/>
                  </a:lnTo>
                  <a:lnTo>
                    <a:pt x="1914" y="1194"/>
                  </a:lnTo>
                  <a:lnTo>
                    <a:pt x="1751" y="1178"/>
                  </a:lnTo>
                  <a:lnTo>
                    <a:pt x="1589" y="1157"/>
                  </a:lnTo>
                  <a:lnTo>
                    <a:pt x="1428" y="1133"/>
                  </a:lnTo>
                  <a:lnTo>
                    <a:pt x="1267" y="1106"/>
                  </a:lnTo>
                  <a:lnTo>
                    <a:pt x="1106" y="1078"/>
                  </a:lnTo>
                  <a:lnTo>
                    <a:pt x="946" y="1044"/>
                  </a:lnTo>
                  <a:lnTo>
                    <a:pt x="787" y="1009"/>
                  </a:lnTo>
                  <a:lnTo>
                    <a:pt x="628" y="970"/>
                  </a:lnTo>
                  <a:lnTo>
                    <a:pt x="469" y="928"/>
                  </a:lnTo>
                  <a:lnTo>
                    <a:pt x="312" y="883"/>
                  </a:lnTo>
                  <a:lnTo>
                    <a:pt x="155" y="835"/>
                  </a:lnTo>
                  <a:lnTo>
                    <a:pt x="0" y="782"/>
                  </a:lnTo>
                  <a:lnTo>
                    <a:pt x="3" y="782"/>
                  </a:lnTo>
                </a:path>
              </a:pathLst>
            </a:custGeom>
            <a:solidFill>
              <a:srgbClr val="FEC586"/>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64" name="Freeform 1128">
              <a:extLst>
                <a:ext uri="{FF2B5EF4-FFF2-40B4-BE49-F238E27FC236}">
                  <a16:creationId xmlns:a16="http://schemas.microsoft.com/office/drawing/2014/main" id="{AAA714EF-9FDF-E230-046D-CD5B28CBB67E}"/>
                </a:ext>
              </a:extLst>
            </p:cNvPr>
            <p:cNvSpPr>
              <a:spLocks noChangeAspect="1"/>
            </p:cNvSpPr>
            <p:nvPr/>
          </p:nvSpPr>
          <p:spPr bwMode="auto">
            <a:xfrm flipH="1">
              <a:off x="3154" y="2372"/>
              <a:ext cx="97" cy="58"/>
            </a:xfrm>
            <a:custGeom>
              <a:avLst/>
              <a:gdLst>
                <a:gd name="T0" fmla="*/ 0 w 559"/>
                <a:gd name="T1" fmla="*/ 0 h 336"/>
                <a:gd name="T2" fmla="*/ 0 w 559"/>
                <a:gd name="T3" fmla="*/ 0 h 336"/>
                <a:gd name="T4" fmla="*/ 0 w 559"/>
                <a:gd name="T5" fmla="*/ 0 h 336"/>
                <a:gd name="T6" fmla="*/ 0 w 559"/>
                <a:gd name="T7" fmla="*/ 0 h 336"/>
                <a:gd name="T8" fmla="*/ 0 w 559"/>
                <a:gd name="T9" fmla="*/ 0 h 336"/>
                <a:gd name="T10" fmla="*/ 0 w 559"/>
                <a:gd name="T11" fmla="*/ 0 h 3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9" h="336">
                  <a:moveTo>
                    <a:pt x="0" y="0"/>
                  </a:moveTo>
                  <a:lnTo>
                    <a:pt x="558" y="0"/>
                  </a:lnTo>
                  <a:lnTo>
                    <a:pt x="558" y="335"/>
                  </a:lnTo>
                  <a:lnTo>
                    <a:pt x="0" y="335"/>
                  </a:lnTo>
                  <a:lnTo>
                    <a:pt x="0" y="0"/>
                  </a:lnTo>
                </a:path>
              </a:pathLst>
            </a:custGeom>
            <a:solidFill>
              <a:srgbClr val="9933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65" name="Freeform 1129">
              <a:extLst>
                <a:ext uri="{FF2B5EF4-FFF2-40B4-BE49-F238E27FC236}">
                  <a16:creationId xmlns:a16="http://schemas.microsoft.com/office/drawing/2014/main" id="{AC4346F2-78F3-ECA3-3935-9C03D2D8A3EC}"/>
                </a:ext>
              </a:extLst>
            </p:cNvPr>
            <p:cNvSpPr>
              <a:spLocks noChangeAspect="1"/>
            </p:cNvSpPr>
            <p:nvPr/>
          </p:nvSpPr>
          <p:spPr bwMode="auto">
            <a:xfrm flipH="1">
              <a:off x="3250" y="2352"/>
              <a:ext cx="175" cy="98"/>
            </a:xfrm>
            <a:custGeom>
              <a:avLst/>
              <a:gdLst>
                <a:gd name="T0" fmla="*/ 0 w 1007"/>
                <a:gd name="T1" fmla="*/ 0 h 560"/>
                <a:gd name="T2" fmla="*/ 0 w 1007"/>
                <a:gd name="T3" fmla="*/ 0 h 560"/>
                <a:gd name="T4" fmla="*/ 0 w 1007"/>
                <a:gd name="T5" fmla="*/ 0 h 560"/>
                <a:gd name="T6" fmla="*/ 0 w 1007"/>
                <a:gd name="T7" fmla="*/ 0 h 560"/>
                <a:gd name="T8" fmla="*/ 0 w 1007"/>
                <a:gd name="T9" fmla="*/ 0 h 560"/>
                <a:gd name="T10" fmla="*/ 0 w 1007"/>
                <a:gd name="T11" fmla="*/ 0 h 560"/>
                <a:gd name="T12" fmla="*/ 0 w 1007"/>
                <a:gd name="T13" fmla="*/ 0 h 560"/>
                <a:gd name="T14" fmla="*/ 0 w 1007"/>
                <a:gd name="T15" fmla="*/ 0 h 560"/>
                <a:gd name="T16" fmla="*/ 0 w 1007"/>
                <a:gd name="T17" fmla="*/ 0 h 560"/>
                <a:gd name="T18" fmla="*/ 0 w 1007"/>
                <a:gd name="T19" fmla="*/ 0 h 560"/>
                <a:gd name="T20" fmla="*/ 0 w 1007"/>
                <a:gd name="T21" fmla="*/ 0 h 5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07" h="560">
                  <a:moveTo>
                    <a:pt x="0" y="224"/>
                  </a:moveTo>
                  <a:lnTo>
                    <a:pt x="670" y="0"/>
                  </a:lnTo>
                  <a:lnTo>
                    <a:pt x="670" y="112"/>
                  </a:lnTo>
                  <a:lnTo>
                    <a:pt x="1006" y="112"/>
                  </a:lnTo>
                  <a:lnTo>
                    <a:pt x="1006" y="336"/>
                  </a:lnTo>
                  <a:lnTo>
                    <a:pt x="1006" y="447"/>
                  </a:lnTo>
                  <a:lnTo>
                    <a:pt x="670" y="447"/>
                  </a:lnTo>
                  <a:lnTo>
                    <a:pt x="670" y="559"/>
                  </a:lnTo>
                  <a:lnTo>
                    <a:pt x="0" y="336"/>
                  </a:lnTo>
                  <a:lnTo>
                    <a:pt x="0" y="224"/>
                  </a:lnTo>
                </a:path>
              </a:pathLst>
            </a:custGeom>
            <a:solidFill>
              <a:schemeClr val="bg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66" name="Freeform 1130">
              <a:extLst>
                <a:ext uri="{FF2B5EF4-FFF2-40B4-BE49-F238E27FC236}">
                  <a16:creationId xmlns:a16="http://schemas.microsoft.com/office/drawing/2014/main" id="{47E26670-BF5B-0D9A-B750-A1527DF4853E}"/>
                </a:ext>
              </a:extLst>
            </p:cNvPr>
            <p:cNvSpPr>
              <a:spLocks noChangeAspect="1"/>
            </p:cNvSpPr>
            <p:nvPr/>
          </p:nvSpPr>
          <p:spPr bwMode="auto">
            <a:xfrm flipH="1">
              <a:off x="2535" y="2265"/>
              <a:ext cx="77" cy="20"/>
            </a:xfrm>
            <a:custGeom>
              <a:avLst/>
              <a:gdLst>
                <a:gd name="T0" fmla="*/ 0 w 444"/>
                <a:gd name="T1" fmla="*/ 0 h 115"/>
                <a:gd name="T2" fmla="*/ 0 w 444"/>
                <a:gd name="T3" fmla="*/ 0 h 115"/>
                <a:gd name="T4" fmla="*/ 0 w 444"/>
                <a:gd name="T5" fmla="*/ 0 h 115"/>
                <a:gd name="T6" fmla="*/ 0 w 444"/>
                <a:gd name="T7" fmla="*/ 0 h 115"/>
                <a:gd name="T8" fmla="*/ 0 w 444"/>
                <a:gd name="T9" fmla="*/ 0 h 115"/>
                <a:gd name="T10" fmla="*/ 0 w 444"/>
                <a:gd name="T11" fmla="*/ 0 h 115"/>
                <a:gd name="T12" fmla="*/ 0 w 444"/>
                <a:gd name="T13" fmla="*/ 0 h 115"/>
                <a:gd name="T14" fmla="*/ 0 w 444"/>
                <a:gd name="T15" fmla="*/ 0 h 1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4" h="115">
                  <a:moveTo>
                    <a:pt x="0" y="57"/>
                  </a:moveTo>
                  <a:lnTo>
                    <a:pt x="166" y="0"/>
                  </a:lnTo>
                  <a:lnTo>
                    <a:pt x="277" y="0"/>
                  </a:lnTo>
                  <a:lnTo>
                    <a:pt x="443" y="57"/>
                  </a:lnTo>
                  <a:lnTo>
                    <a:pt x="443" y="114"/>
                  </a:lnTo>
                  <a:lnTo>
                    <a:pt x="0" y="114"/>
                  </a:lnTo>
                  <a:lnTo>
                    <a:pt x="0" y="57"/>
                  </a:lnTo>
                </a:path>
              </a:pathLst>
            </a:custGeom>
            <a:solidFill>
              <a:srgbClr val="80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67" name="Freeform 1131">
              <a:extLst>
                <a:ext uri="{FF2B5EF4-FFF2-40B4-BE49-F238E27FC236}">
                  <a16:creationId xmlns:a16="http://schemas.microsoft.com/office/drawing/2014/main" id="{B0ABC21C-D347-C1C3-8A25-2F7CB7F21A91}"/>
                </a:ext>
              </a:extLst>
            </p:cNvPr>
            <p:cNvSpPr>
              <a:spLocks noChangeAspect="1"/>
            </p:cNvSpPr>
            <p:nvPr/>
          </p:nvSpPr>
          <p:spPr bwMode="auto">
            <a:xfrm flipH="1" flipV="1">
              <a:off x="2534" y="2515"/>
              <a:ext cx="78" cy="20"/>
            </a:xfrm>
            <a:custGeom>
              <a:avLst/>
              <a:gdLst>
                <a:gd name="T0" fmla="*/ 0 w 444"/>
                <a:gd name="T1" fmla="*/ 0 h 115"/>
                <a:gd name="T2" fmla="*/ 0 w 444"/>
                <a:gd name="T3" fmla="*/ 0 h 115"/>
                <a:gd name="T4" fmla="*/ 0 w 444"/>
                <a:gd name="T5" fmla="*/ 0 h 115"/>
                <a:gd name="T6" fmla="*/ 0 w 444"/>
                <a:gd name="T7" fmla="*/ 0 h 115"/>
                <a:gd name="T8" fmla="*/ 0 w 444"/>
                <a:gd name="T9" fmla="*/ 0 h 115"/>
                <a:gd name="T10" fmla="*/ 0 w 444"/>
                <a:gd name="T11" fmla="*/ 0 h 115"/>
                <a:gd name="T12" fmla="*/ 0 w 444"/>
                <a:gd name="T13" fmla="*/ 0 h 115"/>
                <a:gd name="T14" fmla="*/ 0 w 444"/>
                <a:gd name="T15" fmla="*/ 0 h 1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4" h="115">
                  <a:moveTo>
                    <a:pt x="0" y="57"/>
                  </a:moveTo>
                  <a:lnTo>
                    <a:pt x="166" y="0"/>
                  </a:lnTo>
                  <a:lnTo>
                    <a:pt x="277" y="0"/>
                  </a:lnTo>
                  <a:lnTo>
                    <a:pt x="443" y="57"/>
                  </a:lnTo>
                  <a:lnTo>
                    <a:pt x="443" y="114"/>
                  </a:lnTo>
                  <a:lnTo>
                    <a:pt x="0" y="114"/>
                  </a:lnTo>
                  <a:lnTo>
                    <a:pt x="0" y="57"/>
                  </a:lnTo>
                </a:path>
              </a:pathLst>
            </a:custGeom>
            <a:solidFill>
              <a:srgbClr val="80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67601" name="Group 1132">
            <a:extLst>
              <a:ext uri="{FF2B5EF4-FFF2-40B4-BE49-F238E27FC236}">
                <a16:creationId xmlns:a16="http://schemas.microsoft.com/office/drawing/2014/main" id="{AC5BD9A4-8586-CD9C-7B63-BB1D967D18CC}"/>
              </a:ext>
            </a:extLst>
          </p:cNvPr>
          <p:cNvGrpSpPr>
            <a:grpSpLocks/>
          </p:cNvGrpSpPr>
          <p:nvPr/>
        </p:nvGrpSpPr>
        <p:grpSpPr bwMode="auto">
          <a:xfrm>
            <a:off x="6553200" y="5741988"/>
            <a:ext cx="1673225" cy="244475"/>
            <a:chOff x="4082" y="1891"/>
            <a:chExt cx="1054" cy="154"/>
          </a:xfrm>
        </p:grpSpPr>
        <p:sp>
          <p:nvSpPr>
            <p:cNvPr id="67655" name="Freeform 1133">
              <a:extLst>
                <a:ext uri="{FF2B5EF4-FFF2-40B4-BE49-F238E27FC236}">
                  <a16:creationId xmlns:a16="http://schemas.microsoft.com/office/drawing/2014/main" id="{AD2340FD-DCA1-B238-69C6-C533D89E6702}"/>
                </a:ext>
              </a:extLst>
            </p:cNvPr>
            <p:cNvSpPr>
              <a:spLocks noChangeAspect="1"/>
            </p:cNvSpPr>
            <p:nvPr/>
          </p:nvSpPr>
          <p:spPr bwMode="auto">
            <a:xfrm flipH="1">
              <a:off x="4168" y="1941"/>
              <a:ext cx="960" cy="53"/>
            </a:xfrm>
            <a:custGeom>
              <a:avLst/>
              <a:gdLst>
                <a:gd name="T0" fmla="*/ 0 w 2278"/>
                <a:gd name="T1" fmla="*/ 0 h 113"/>
                <a:gd name="T2" fmla="*/ 0 w 2278"/>
                <a:gd name="T3" fmla="*/ 0 h 113"/>
                <a:gd name="T4" fmla="*/ 0 w 2278"/>
                <a:gd name="T5" fmla="*/ 0 h 113"/>
                <a:gd name="T6" fmla="*/ 0 w 2278"/>
                <a:gd name="T7" fmla="*/ 1 h 113"/>
                <a:gd name="T8" fmla="*/ 1 w 2278"/>
                <a:gd name="T9" fmla="*/ 1 h 113"/>
                <a:gd name="T10" fmla="*/ 1 w 2278"/>
                <a:gd name="T11" fmla="*/ 1 h 113"/>
                <a:gd name="T12" fmla="*/ 1 w 2278"/>
                <a:gd name="T13" fmla="*/ 1 h 113"/>
                <a:gd name="T14" fmla="*/ 1 w 2278"/>
                <a:gd name="T15" fmla="*/ 1 h 113"/>
                <a:gd name="T16" fmla="*/ 1 w 2278"/>
                <a:gd name="T17" fmla="*/ 1 h 113"/>
                <a:gd name="T18" fmla="*/ 2 w 2278"/>
                <a:gd name="T19" fmla="*/ 1 h 113"/>
                <a:gd name="T20" fmla="*/ 2 w 2278"/>
                <a:gd name="T21" fmla="*/ 1 h 113"/>
                <a:gd name="T22" fmla="*/ 2 w 2278"/>
                <a:gd name="T23" fmla="*/ 1 h 113"/>
                <a:gd name="T24" fmla="*/ 2 w 2278"/>
                <a:gd name="T25" fmla="*/ 1 h 113"/>
                <a:gd name="T26" fmla="*/ 2 w 2278"/>
                <a:gd name="T27" fmla="*/ 1 h 113"/>
                <a:gd name="T28" fmla="*/ 3 w 2278"/>
                <a:gd name="T29" fmla="*/ 1 h 113"/>
                <a:gd name="T30" fmla="*/ 3 w 2278"/>
                <a:gd name="T31" fmla="*/ 1 h 113"/>
                <a:gd name="T32" fmla="*/ 3 w 2278"/>
                <a:gd name="T33" fmla="*/ 1 h 113"/>
                <a:gd name="T34" fmla="*/ 3 w 2278"/>
                <a:gd name="T35" fmla="*/ 1 h 113"/>
                <a:gd name="T36" fmla="*/ 13 w 2278"/>
                <a:gd name="T37" fmla="*/ 1 h 113"/>
                <a:gd name="T38" fmla="*/ 13 w 2278"/>
                <a:gd name="T39" fmla="*/ 0 h 113"/>
                <a:gd name="T40" fmla="*/ 3 w 2278"/>
                <a:gd name="T41" fmla="*/ 0 h 113"/>
                <a:gd name="T42" fmla="*/ 3 w 2278"/>
                <a:gd name="T43" fmla="*/ 0 h 113"/>
                <a:gd name="T44" fmla="*/ 3 w 2278"/>
                <a:gd name="T45" fmla="*/ 0 h 113"/>
                <a:gd name="T46" fmla="*/ 3 w 2278"/>
                <a:gd name="T47" fmla="*/ 0 h 113"/>
                <a:gd name="T48" fmla="*/ 2 w 2278"/>
                <a:gd name="T49" fmla="*/ 0 h 113"/>
                <a:gd name="T50" fmla="*/ 2 w 2278"/>
                <a:gd name="T51" fmla="*/ 0 h 113"/>
                <a:gd name="T52" fmla="*/ 2 w 2278"/>
                <a:gd name="T53" fmla="*/ 0 h 113"/>
                <a:gd name="T54" fmla="*/ 2 w 2278"/>
                <a:gd name="T55" fmla="*/ 0 h 113"/>
                <a:gd name="T56" fmla="*/ 2 w 2278"/>
                <a:gd name="T57" fmla="*/ 0 h 113"/>
                <a:gd name="T58" fmla="*/ 1 w 2278"/>
                <a:gd name="T59" fmla="*/ 0 h 113"/>
                <a:gd name="T60" fmla="*/ 1 w 2278"/>
                <a:gd name="T61" fmla="*/ 0 h 113"/>
                <a:gd name="T62" fmla="*/ 1 w 2278"/>
                <a:gd name="T63" fmla="*/ 0 h 113"/>
                <a:gd name="T64" fmla="*/ 1 w 2278"/>
                <a:gd name="T65" fmla="*/ 0 h 113"/>
                <a:gd name="T66" fmla="*/ 1 w 2278"/>
                <a:gd name="T67" fmla="*/ 0 h 113"/>
                <a:gd name="T68" fmla="*/ 0 w 2278"/>
                <a:gd name="T69" fmla="*/ 0 h 113"/>
                <a:gd name="T70" fmla="*/ 0 w 2278"/>
                <a:gd name="T71" fmla="*/ 0 h 113"/>
                <a:gd name="T72" fmla="*/ 0 w 2278"/>
                <a:gd name="T73" fmla="*/ 0 h 113"/>
                <a:gd name="T74" fmla="*/ 0 w 2278"/>
                <a:gd name="T75" fmla="*/ 0 h 113"/>
                <a:gd name="T76" fmla="*/ 0 w 2278"/>
                <a:gd name="T77" fmla="*/ 0 h 113"/>
                <a:gd name="T78" fmla="*/ 0 w 2278"/>
                <a:gd name="T79" fmla="*/ 0 h 113"/>
                <a:gd name="T80" fmla="*/ 0 w 2278"/>
                <a:gd name="T81" fmla="*/ 0 h 113"/>
                <a:gd name="T82" fmla="*/ 0 w 2278"/>
                <a:gd name="T83" fmla="*/ 0 h 113"/>
                <a:gd name="T84" fmla="*/ 0 w 2278"/>
                <a:gd name="T85" fmla="*/ 0 h 113"/>
                <a:gd name="T86" fmla="*/ 0 w 2278"/>
                <a:gd name="T87" fmla="*/ 0 h 113"/>
                <a:gd name="T88" fmla="*/ 0 w 2278"/>
                <a:gd name="T89" fmla="*/ 0 h 113"/>
                <a:gd name="T90" fmla="*/ 0 w 2278"/>
                <a:gd name="T91" fmla="*/ 0 h 113"/>
                <a:gd name="T92" fmla="*/ 0 w 2278"/>
                <a:gd name="T93" fmla="*/ 0 h 113"/>
                <a:gd name="T94" fmla="*/ 0 w 2278"/>
                <a:gd name="T95" fmla="*/ 0 h 113"/>
                <a:gd name="T96" fmla="*/ 0 w 2278"/>
                <a:gd name="T97" fmla="*/ 0 h 113"/>
                <a:gd name="T98" fmla="*/ 0 w 2278"/>
                <a:gd name="T99" fmla="*/ 0 h 113"/>
                <a:gd name="T100" fmla="*/ 0 w 2278"/>
                <a:gd name="T101" fmla="*/ 0 h 113"/>
                <a:gd name="T102" fmla="*/ 0 w 2278"/>
                <a:gd name="T103" fmla="*/ 0 h 113"/>
                <a:gd name="T104" fmla="*/ 0 w 2278"/>
                <a:gd name="T105" fmla="*/ 0 h 113"/>
                <a:gd name="T106" fmla="*/ 0 w 2278"/>
                <a:gd name="T107" fmla="*/ 0 h 113"/>
                <a:gd name="T108" fmla="*/ 0 w 2278"/>
                <a:gd name="T109" fmla="*/ 0 h 11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278" h="113">
                  <a:moveTo>
                    <a:pt x="0" y="56"/>
                  </a:moveTo>
                  <a:lnTo>
                    <a:pt x="31" y="63"/>
                  </a:lnTo>
                  <a:lnTo>
                    <a:pt x="62" y="70"/>
                  </a:lnTo>
                  <a:lnTo>
                    <a:pt x="93" y="76"/>
                  </a:lnTo>
                  <a:lnTo>
                    <a:pt x="125" y="82"/>
                  </a:lnTo>
                  <a:lnTo>
                    <a:pt x="156" y="87"/>
                  </a:lnTo>
                  <a:lnTo>
                    <a:pt x="187" y="92"/>
                  </a:lnTo>
                  <a:lnTo>
                    <a:pt x="218" y="96"/>
                  </a:lnTo>
                  <a:lnTo>
                    <a:pt x="251" y="100"/>
                  </a:lnTo>
                  <a:lnTo>
                    <a:pt x="281" y="103"/>
                  </a:lnTo>
                  <a:lnTo>
                    <a:pt x="312" y="106"/>
                  </a:lnTo>
                  <a:lnTo>
                    <a:pt x="343" y="108"/>
                  </a:lnTo>
                  <a:lnTo>
                    <a:pt x="376" y="110"/>
                  </a:lnTo>
                  <a:lnTo>
                    <a:pt x="407" y="111"/>
                  </a:lnTo>
                  <a:lnTo>
                    <a:pt x="439" y="112"/>
                  </a:lnTo>
                  <a:lnTo>
                    <a:pt x="472" y="112"/>
                  </a:lnTo>
                  <a:lnTo>
                    <a:pt x="505" y="111"/>
                  </a:lnTo>
                  <a:lnTo>
                    <a:pt x="505" y="112"/>
                  </a:lnTo>
                  <a:lnTo>
                    <a:pt x="2277" y="112"/>
                  </a:lnTo>
                  <a:lnTo>
                    <a:pt x="2277" y="0"/>
                  </a:lnTo>
                  <a:lnTo>
                    <a:pt x="505" y="0"/>
                  </a:lnTo>
                  <a:lnTo>
                    <a:pt x="505" y="1"/>
                  </a:lnTo>
                  <a:lnTo>
                    <a:pt x="472" y="2"/>
                  </a:lnTo>
                  <a:lnTo>
                    <a:pt x="439" y="2"/>
                  </a:lnTo>
                  <a:lnTo>
                    <a:pt x="407" y="4"/>
                  </a:lnTo>
                  <a:lnTo>
                    <a:pt x="376" y="4"/>
                  </a:lnTo>
                  <a:lnTo>
                    <a:pt x="343" y="6"/>
                  </a:lnTo>
                  <a:lnTo>
                    <a:pt x="312" y="8"/>
                  </a:lnTo>
                  <a:lnTo>
                    <a:pt x="281" y="11"/>
                  </a:lnTo>
                  <a:lnTo>
                    <a:pt x="251" y="13"/>
                  </a:lnTo>
                  <a:lnTo>
                    <a:pt x="218" y="18"/>
                  </a:lnTo>
                  <a:lnTo>
                    <a:pt x="187" y="21"/>
                  </a:lnTo>
                  <a:lnTo>
                    <a:pt x="156" y="27"/>
                  </a:lnTo>
                  <a:lnTo>
                    <a:pt x="125" y="31"/>
                  </a:lnTo>
                  <a:lnTo>
                    <a:pt x="93" y="38"/>
                  </a:lnTo>
                  <a:lnTo>
                    <a:pt x="62" y="44"/>
                  </a:lnTo>
                  <a:lnTo>
                    <a:pt x="31" y="51"/>
                  </a:lnTo>
                  <a:lnTo>
                    <a:pt x="0" y="57"/>
                  </a:lnTo>
                  <a:lnTo>
                    <a:pt x="0" y="56"/>
                  </a:lnTo>
                </a:path>
              </a:pathLst>
            </a:custGeom>
            <a:solidFill>
              <a:srgbClr val="C0C0C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56" name="Freeform 1134">
              <a:extLst>
                <a:ext uri="{FF2B5EF4-FFF2-40B4-BE49-F238E27FC236}">
                  <a16:creationId xmlns:a16="http://schemas.microsoft.com/office/drawing/2014/main" id="{728F523E-2B62-F74D-EBA5-1ABA0011FA4C}"/>
                </a:ext>
              </a:extLst>
            </p:cNvPr>
            <p:cNvSpPr>
              <a:spLocks noChangeAspect="1"/>
            </p:cNvSpPr>
            <p:nvPr/>
          </p:nvSpPr>
          <p:spPr bwMode="auto">
            <a:xfrm flipH="1">
              <a:off x="4082" y="1891"/>
              <a:ext cx="171" cy="51"/>
            </a:xfrm>
            <a:custGeom>
              <a:avLst/>
              <a:gdLst>
                <a:gd name="T0" fmla="*/ 0 w 446"/>
                <a:gd name="T1" fmla="*/ 1 h 113"/>
                <a:gd name="T2" fmla="*/ 1 w 446"/>
                <a:gd name="T3" fmla="*/ 0 h 113"/>
                <a:gd name="T4" fmla="*/ 2 w 446"/>
                <a:gd name="T5" fmla="*/ 0 h 113"/>
                <a:gd name="T6" fmla="*/ 2 w 446"/>
                <a:gd name="T7" fmla="*/ 0 h 113"/>
                <a:gd name="T8" fmla="*/ 2 w 446"/>
                <a:gd name="T9" fmla="*/ 1 h 113"/>
                <a:gd name="T10" fmla="*/ 0 w 446"/>
                <a:gd name="T11" fmla="*/ 1 h 113"/>
                <a:gd name="T12" fmla="*/ 0 w 446"/>
                <a:gd name="T13" fmla="*/ 1 h 1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6" h="113">
                  <a:moveTo>
                    <a:pt x="0" y="112"/>
                  </a:moveTo>
                  <a:lnTo>
                    <a:pt x="223" y="0"/>
                  </a:lnTo>
                  <a:lnTo>
                    <a:pt x="445" y="0"/>
                  </a:lnTo>
                  <a:lnTo>
                    <a:pt x="445" y="56"/>
                  </a:lnTo>
                  <a:lnTo>
                    <a:pt x="445" y="112"/>
                  </a:lnTo>
                  <a:lnTo>
                    <a:pt x="0" y="112"/>
                  </a:lnTo>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57" name="Freeform 1135">
              <a:extLst>
                <a:ext uri="{FF2B5EF4-FFF2-40B4-BE49-F238E27FC236}">
                  <a16:creationId xmlns:a16="http://schemas.microsoft.com/office/drawing/2014/main" id="{CE813CB2-9482-AA22-FC91-D9DD658BB7B6}"/>
                </a:ext>
              </a:extLst>
            </p:cNvPr>
            <p:cNvSpPr>
              <a:spLocks noChangeAspect="1"/>
            </p:cNvSpPr>
            <p:nvPr/>
          </p:nvSpPr>
          <p:spPr bwMode="auto">
            <a:xfrm flipH="1">
              <a:off x="4082" y="1994"/>
              <a:ext cx="171" cy="51"/>
            </a:xfrm>
            <a:custGeom>
              <a:avLst/>
              <a:gdLst>
                <a:gd name="T0" fmla="*/ 0 w 446"/>
                <a:gd name="T1" fmla="*/ 0 h 112"/>
                <a:gd name="T2" fmla="*/ 1 w 446"/>
                <a:gd name="T3" fmla="*/ 1 h 112"/>
                <a:gd name="T4" fmla="*/ 2 w 446"/>
                <a:gd name="T5" fmla="*/ 1 h 112"/>
                <a:gd name="T6" fmla="*/ 2 w 446"/>
                <a:gd name="T7" fmla="*/ 0 h 112"/>
                <a:gd name="T8" fmla="*/ 2 w 446"/>
                <a:gd name="T9" fmla="*/ 0 h 112"/>
                <a:gd name="T10" fmla="*/ 0 w 446"/>
                <a:gd name="T11" fmla="*/ 0 h 112"/>
                <a:gd name="T12" fmla="*/ 0 w 446"/>
                <a:gd name="T13" fmla="*/ 0 h 1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6" h="112">
                  <a:moveTo>
                    <a:pt x="0" y="0"/>
                  </a:moveTo>
                  <a:lnTo>
                    <a:pt x="223" y="111"/>
                  </a:lnTo>
                  <a:lnTo>
                    <a:pt x="445" y="111"/>
                  </a:lnTo>
                  <a:lnTo>
                    <a:pt x="445" y="56"/>
                  </a:lnTo>
                  <a:lnTo>
                    <a:pt x="445" y="0"/>
                  </a:lnTo>
                  <a:lnTo>
                    <a:pt x="0" y="0"/>
                  </a:lnTo>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58" name="AutoShape 1136">
              <a:extLst>
                <a:ext uri="{FF2B5EF4-FFF2-40B4-BE49-F238E27FC236}">
                  <a16:creationId xmlns:a16="http://schemas.microsoft.com/office/drawing/2014/main" id="{E9A7AC5F-3588-D491-6B89-BE63B93B9163}"/>
                </a:ext>
              </a:extLst>
            </p:cNvPr>
            <p:cNvSpPr>
              <a:spLocks noChangeAspect="1" noChangeArrowheads="1"/>
            </p:cNvSpPr>
            <p:nvPr/>
          </p:nvSpPr>
          <p:spPr bwMode="auto">
            <a:xfrm rot="16200000" flipH="1">
              <a:off x="5091" y="1934"/>
              <a:ext cx="26" cy="65"/>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5815 w 21600"/>
                <a:gd name="T13" fmla="*/ 5982 h 21600"/>
                <a:gd name="T14" fmla="*/ 15785 w 21600"/>
                <a:gd name="T15" fmla="*/ 15618 h 21600"/>
              </a:gdLst>
              <a:ahLst/>
              <a:cxnLst>
                <a:cxn ang="T8">
                  <a:pos x="T0" y="T1"/>
                </a:cxn>
                <a:cxn ang="T9">
                  <a:pos x="T2" y="T3"/>
                </a:cxn>
                <a:cxn ang="T10">
                  <a:pos x="T4" y="T5"/>
                </a:cxn>
                <a:cxn ang="T11">
                  <a:pos x="T6" y="T7"/>
                </a:cxn>
              </a:cxnLst>
              <a:rect l="T12" t="T13" r="T14" b="T15"/>
              <a:pathLst>
                <a:path w="21600" h="21600">
                  <a:moveTo>
                    <a:pt x="0" y="0"/>
                  </a:moveTo>
                  <a:lnTo>
                    <a:pt x="8441" y="21600"/>
                  </a:lnTo>
                  <a:lnTo>
                    <a:pt x="13159" y="21600"/>
                  </a:lnTo>
                  <a:lnTo>
                    <a:pt x="21600" y="0"/>
                  </a:lnTo>
                  <a:lnTo>
                    <a:pt x="0" y="0"/>
                  </a:lnTo>
                  <a:close/>
                </a:path>
              </a:pathLst>
            </a:custGeom>
            <a:solidFill>
              <a:srgbClr val="969696"/>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59" name="Freeform 1137">
              <a:extLst>
                <a:ext uri="{FF2B5EF4-FFF2-40B4-BE49-F238E27FC236}">
                  <a16:creationId xmlns:a16="http://schemas.microsoft.com/office/drawing/2014/main" id="{8BFF86EA-6DD3-6991-075D-7F7758DECBAE}"/>
                </a:ext>
              </a:extLst>
            </p:cNvPr>
            <p:cNvSpPr>
              <a:spLocks noChangeAspect="1"/>
            </p:cNvSpPr>
            <p:nvPr/>
          </p:nvSpPr>
          <p:spPr bwMode="auto">
            <a:xfrm flipH="1">
              <a:off x="4083" y="1941"/>
              <a:ext cx="170" cy="9"/>
            </a:xfrm>
            <a:custGeom>
              <a:avLst/>
              <a:gdLst>
                <a:gd name="T0" fmla="*/ 0 w 672"/>
                <a:gd name="T1" fmla="*/ 0 h 96"/>
                <a:gd name="T2" fmla="*/ 0 w 672"/>
                <a:gd name="T3" fmla="*/ 0 h 96"/>
                <a:gd name="T4" fmla="*/ 0 w 672"/>
                <a:gd name="T5" fmla="*/ 0 h 96"/>
                <a:gd name="T6" fmla="*/ 0 w 672"/>
                <a:gd name="T7" fmla="*/ 0 h 96"/>
                <a:gd name="T8" fmla="*/ 0 w 672"/>
                <a:gd name="T9" fmla="*/ 0 h 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2" h="96">
                  <a:moveTo>
                    <a:pt x="0" y="0"/>
                  </a:moveTo>
                  <a:lnTo>
                    <a:pt x="672" y="0"/>
                  </a:lnTo>
                  <a:lnTo>
                    <a:pt x="672" y="96"/>
                  </a:lnTo>
                  <a:lnTo>
                    <a:pt x="192" y="96"/>
                  </a:lnTo>
                  <a:lnTo>
                    <a:pt x="0" y="0"/>
                  </a:lnTo>
                  <a:close/>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60" name="Freeform 1138">
              <a:extLst>
                <a:ext uri="{FF2B5EF4-FFF2-40B4-BE49-F238E27FC236}">
                  <a16:creationId xmlns:a16="http://schemas.microsoft.com/office/drawing/2014/main" id="{D6CEFA68-1BD3-6093-6781-629B619C2BB5}"/>
                </a:ext>
              </a:extLst>
            </p:cNvPr>
            <p:cNvSpPr>
              <a:spLocks noChangeAspect="1"/>
            </p:cNvSpPr>
            <p:nvPr/>
          </p:nvSpPr>
          <p:spPr bwMode="auto">
            <a:xfrm flipH="1" flipV="1">
              <a:off x="4083" y="1985"/>
              <a:ext cx="170" cy="9"/>
            </a:xfrm>
            <a:custGeom>
              <a:avLst/>
              <a:gdLst>
                <a:gd name="T0" fmla="*/ 0 w 672"/>
                <a:gd name="T1" fmla="*/ 0 h 96"/>
                <a:gd name="T2" fmla="*/ 0 w 672"/>
                <a:gd name="T3" fmla="*/ 0 h 96"/>
                <a:gd name="T4" fmla="*/ 0 w 672"/>
                <a:gd name="T5" fmla="*/ 0 h 96"/>
                <a:gd name="T6" fmla="*/ 0 w 672"/>
                <a:gd name="T7" fmla="*/ 0 h 96"/>
                <a:gd name="T8" fmla="*/ 0 w 672"/>
                <a:gd name="T9" fmla="*/ 0 h 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2" h="96">
                  <a:moveTo>
                    <a:pt x="0" y="0"/>
                  </a:moveTo>
                  <a:lnTo>
                    <a:pt x="672" y="0"/>
                  </a:lnTo>
                  <a:lnTo>
                    <a:pt x="672" y="96"/>
                  </a:lnTo>
                  <a:lnTo>
                    <a:pt x="192" y="96"/>
                  </a:lnTo>
                  <a:lnTo>
                    <a:pt x="0" y="0"/>
                  </a:lnTo>
                  <a:close/>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61" name="Rectangle 1139">
              <a:extLst>
                <a:ext uri="{FF2B5EF4-FFF2-40B4-BE49-F238E27FC236}">
                  <a16:creationId xmlns:a16="http://schemas.microsoft.com/office/drawing/2014/main" id="{18B34AF0-EE3D-BF26-EDB5-633B2C1798DE}"/>
                </a:ext>
              </a:extLst>
            </p:cNvPr>
            <p:cNvSpPr>
              <a:spLocks noChangeAspect="1" noChangeArrowheads="1"/>
            </p:cNvSpPr>
            <p:nvPr/>
          </p:nvSpPr>
          <p:spPr bwMode="auto">
            <a:xfrm flipH="1">
              <a:off x="4083" y="1950"/>
              <a:ext cx="85" cy="35"/>
            </a:xfrm>
            <a:prstGeom prst="rect">
              <a:avLst/>
            </a:prstGeom>
            <a:solidFill>
              <a:srgbClr val="FF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sp>
        <p:nvSpPr>
          <p:cNvPr id="67602" name="Text Box 1140">
            <a:extLst>
              <a:ext uri="{FF2B5EF4-FFF2-40B4-BE49-F238E27FC236}">
                <a16:creationId xmlns:a16="http://schemas.microsoft.com/office/drawing/2014/main" id="{2A563775-CF39-47AB-F63C-E354AF966139}"/>
              </a:ext>
            </a:extLst>
          </p:cNvPr>
          <p:cNvSpPr txBox="1">
            <a:spLocks noChangeArrowheads="1"/>
          </p:cNvSpPr>
          <p:nvPr/>
        </p:nvSpPr>
        <p:spPr bwMode="auto">
          <a:xfrm>
            <a:off x="1087438" y="5211763"/>
            <a:ext cx="939800" cy="27463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mn-cs"/>
              </a:rPr>
              <a:t>KE - bullet</a:t>
            </a:r>
          </a:p>
        </p:txBody>
      </p:sp>
      <p:sp>
        <p:nvSpPr>
          <p:cNvPr id="67603" name="Text Box 1141">
            <a:extLst>
              <a:ext uri="{FF2B5EF4-FFF2-40B4-BE49-F238E27FC236}">
                <a16:creationId xmlns:a16="http://schemas.microsoft.com/office/drawing/2014/main" id="{A88CB163-522F-538B-2A71-92BADDA4F6D0}"/>
              </a:ext>
            </a:extLst>
          </p:cNvPr>
          <p:cNvSpPr txBox="1">
            <a:spLocks noChangeArrowheads="1"/>
          </p:cNvSpPr>
          <p:nvPr/>
        </p:nvSpPr>
        <p:spPr bwMode="auto">
          <a:xfrm>
            <a:off x="6781800" y="5211763"/>
            <a:ext cx="1149350" cy="274637"/>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mn-cs"/>
              </a:rPr>
              <a:t>KE - APFSDS</a:t>
            </a:r>
          </a:p>
        </p:txBody>
      </p:sp>
      <p:grpSp>
        <p:nvGrpSpPr>
          <p:cNvPr id="67604" name="Group 1142">
            <a:extLst>
              <a:ext uri="{FF2B5EF4-FFF2-40B4-BE49-F238E27FC236}">
                <a16:creationId xmlns:a16="http://schemas.microsoft.com/office/drawing/2014/main" id="{E28A6A62-4F94-D59C-86DF-73DA70130980}"/>
              </a:ext>
            </a:extLst>
          </p:cNvPr>
          <p:cNvGrpSpPr>
            <a:grpSpLocks/>
          </p:cNvGrpSpPr>
          <p:nvPr/>
        </p:nvGrpSpPr>
        <p:grpSpPr bwMode="auto">
          <a:xfrm>
            <a:off x="808038" y="2709863"/>
            <a:ext cx="1630362" cy="428625"/>
            <a:chOff x="2398" y="2265"/>
            <a:chExt cx="1027" cy="270"/>
          </a:xfrm>
        </p:grpSpPr>
        <p:sp>
          <p:nvSpPr>
            <p:cNvPr id="67649" name="Freeform 1143">
              <a:extLst>
                <a:ext uri="{FF2B5EF4-FFF2-40B4-BE49-F238E27FC236}">
                  <a16:creationId xmlns:a16="http://schemas.microsoft.com/office/drawing/2014/main" id="{4CD0D551-817B-597C-09D3-8EE89975D71D}"/>
                </a:ext>
              </a:extLst>
            </p:cNvPr>
            <p:cNvSpPr>
              <a:spLocks noChangeAspect="1"/>
            </p:cNvSpPr>
            <p:nvPr/>
          </p:nvSpPr>
          <p:spPr bwMode="auto">
            <a:xfrm flipH="1">
              <a:off x="2398" y="2275"/>
              <a:ext cx="911" cy="252"/>
            </a:xfrm>
            <a:custGeom>
              <a:avLst/>
              <a:gdLst>
                <a:gd name="T0" fmla="*/ 0 w 5258"/>
                <a:gd name="T1" fmla="*/ 0 h 1449"/>
                <a:gd name="T2" fmla="*/ 0 w 5258"/>
                <a:gd name="T3" fmla="*/ 0 h 1449"/>
                <a:gd name="T4" fmla="*/ 0 w 5258"/>
                <a:gd name="T5" fmla="*/ 0 h 1449"/>
                <a:gd name="T6" fmla="*/ 0 w 5258"/>
                <a:gd name="T7" fmla="*/ 0 h 1449"/>
                <a:gd name="T8" fmla="*/ 0 w 5258"/>
                <a:gd name="T9" fmla="*/ 0 h 1449"/>
                <a:gd name="T10" fmla="*/ 0 w 5258"/>
                <a:gd name="T11" fmla="*/ 0 h 1449"/>
                <a:gd name="T12" fmla="*/ 0 w 5258"/>
                <a:gd name="T13" fmla="*/ 0 h 1449"/>
                <a:gd name="T14" fmla="*/ 0 w 5258"/>
                <a:gd name="T15" fmla="*/ 0 h 1449"/>
                <a:gd name="T16" fmla="*/ 0 w 5258"/>
                <a:gd name="T17" fmla="*/ 0 h 1449"/>
                <a:gd name="T18" fmla="*/ 0 w 5258"/>
                <a:gd name="T19" fmla="*/ 0 h 1449"/>
                <a:gd name="T20" fmla="*/ 0 w 5258"/>
                <a:gd name="T21" fmla="*/ 0 h 1449"/>
                <a:gd name="T22" fmla="*/ 0 w 5258"/>
                <a:gd name="T23" fmla="*/ 0 h 1449"/>
                <a:gd name="T24" fmla="*/ 0 w 5258"/>
                <a:gd name="T25" fmla="*/ 0 h 1449"/>
                <a:gd name="T26" fmla="*/ 0 w 5258"/>
                <a:gd name="T27" fmla="*/ 0 h 1449"/>
                <a:gd name="T28" fmla="*/ 0 w 5258"/>
                <a:gd name="T29" fmla="*/ 0 h 1449"/>
                <a:gd name="T30" fmla="*/ 0 w 5258"/>
                <a:gd name="T31" fmla="*/ 0 h 1449"/>
                <a:gd name="T32" fmla="*/ 0 w 5258"/>
                <a:gd name="T33" fmla="*/ 0 h 1449"/>
                <a:gd name="T34" fmla="*/ 0 w 5258"/>
                <a:gd name="T35" fmla="*/ 0 h 1449"/>
                <a:gd name="T36" fmla="*/ 0 w 5258"/>
                <a:gd name="T37" fmla="*/ 0 h 1449"/>
                <a:gd name="T38" fmla="*/ 0 w 5258"/>
                <a:gd name="T39" fmla="*/ 0 h 1449"/>
                <a:gd name="T40" fmla="*/ 0 w 5258"/>
                <a:gd name="T41" fmla="*/ 0 h 1449"/>
                <a:gd name="T42" fmla="*/ 0 w 5258"/>
                <a:gd name="T43" fmla="*/ 0 h 1449"/>
                <a:gd name="T44" fmla="*/ 0 w 5258"/>
                <a:gd name="T45" fmla="*/ 0 h 1449"/>
                <a:gd name="T46" fmla="*/ 0 w 5258"/>
                <a:gd name="T47" fmla="*/ 0 h 1449"/>
                <a:gd name="T48" fmla="*/ 0 w 5258"/>
                <a:gd name="T49" fmla="*/ 0 h 1449"/>
                <a:gd name="T50" fmla="*/ 0 w 5258"/>
                <a:gd name="T51" fmla="*/ 0 h 1449"/>
                <a:gd name="T52" fmla="*/ 0 w 5258"/>
                <a:gd name="T53" fmla="*/ 0 h 1449"/>
                <a:gd name="T54" fmla="*/ 0 w 5258"/>
                <a:gd name="T55" fmla="*/ 0 h 1449"/>
                <a:gd name="T56" fmla="*/ 0 w 5258"/>
                <a:gd name="T57" fmla="*/ 0 h 1449"/>
                <a:gd name="T58" fmla="*/ 0 w 5258"/>
                <a:gd name="T59" fmla="*/ 0 h 1449"/>
                <a:gd name="T60" fmla="*/ 0 w 5258"/>
                <a:gd name="T61" fmla="*/ 0 h 1449"/>
                <a:gd name="T62" fmla="*/ 0 w 5258"/>
                <a:gd name="T63" fmla="*/ 0 h 1449"/>
                <a:gd name="T64" fmla="*/ 0 w 5258"/>
                <a:gd name="T65" fmla="*/ 0 h 1449"/>
                <a:gd name="T66" fmla="*/ 0 w 5258"/>
                <a:gd name="T67" fmla="*/ 0 h 1449"/>
                <a:gd name="T68" fmla="*/ 0 w 5258"/>
                <a:gd name="T69" fmla="*/ 0 h 1449"/>
                <a:gd name="T70" fmla="*/ 0 w 5258"/>
                <a:gd name="T71" fmla="*/ 0 h 1449"/>
                <a:gd name="T72" fmla="*/ 0 w 5258"/>
                <a:gd name="T73" fmla="*/ 0 h 1449"/>
                <a:gd name="T74" fmla="*/ 0 w 5258"/>
                <a:gd name="T75" fmla="*/ 0 h 1449"/>
                <a:gd name="T76" fmla="*/ 0 w 5258"/>
                <a:gd name="T77" fmla="*/ 0 h 1449"/>
                <a:gd name="T78" fmla="*/ 0 w 5258"/>
                <a:gd name="T79" fmla="*/ 0 h 1449"/>
                <a:gd name="T80" fmla="*/ 0 w 5258"/>
                <a:gd name="T81" fmla="*/ 0 h 1449"/>
                <a:gd name="T82" fmla="*/ 0 w 5258"/>
                <a:gd name="T83" fmla="*/ 0 h 1449"/>
                <a:gd name="T84" fmla="*/ 0 w 5258"/>
                <a:gd name="T85" fmla="*/ 0 h 1449"/>
                <a:gd name="T86" fmla="*/ 0 w 5258"/>
                <a:gd name="T87" fmla="*/ 0 h 1449"/>
                <a:gd name="T88" fmla="*/ 0 w 5258"/>
                <a:gd name="T89" fmla="*/ 0 h 1449"/>
                <a:gd name="T90" fmla="*/ 0 w 5258"/>
                <a:gd name="T91" fmla="*/ 0 h 1449"/>
                <a:gd name="T92" fmla="*/ 0 w 5258"/>
                <a:gd name="T93" fmla="*/ 0 h 1449"/>
                <a:gd name="T94" fmla="*/ 0 w 5258"/>
                <a:gd name="T95" fmla="*/ 0 h 14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258" h="1449">
                  <a:moveTo>
                    <a:pt x="5252" y="1342"/>
                  </a:moveTo>
                  <a:lnTo>
                    <a:pt x="5252" y="112"/>
                  </a:lnTo>
                  <a:lnTo>
                    <a:pt x="4470" y="1"/>
                  </a:lnTo>
                  <a:lnTo>
                    <a:pt x="4464" y="0"/>
                  </a:lnTo>
                  <a:lnTo>
                    <a:pt x="2906" y="0"/>
                  </a:lnTo>
                  <a:lnTo>
                    <a:pt x="2904" y="2"/>
                  </a:lnTo>
                  <a:lnTo>
                    <a:pt x="2711" y="13"/>
                  </a:lnTo>
                  <a:lnTo>
                    <a:pt x="2519" y="26"/>
                  </a:lnTo>
                  <a:lnTo>
                    <a:pt x="2328" y="42"/>
                  </a:lnTo>
                  <a:lnTo>
                    <a:pt x="2139" y="59"/>
                  </a:lnTo>
                  <a:lnTo>
                    <a:pt x="1951" y="79"/>
                  </a:lnTo>
                  <a:lnTo>
                    <a:pt x="1764" y="101"/>
                  </a:lnTo>
                  <a:lnTo>
                    <a:pt x="1579" y="126"/>
                  </a:lnTo>
                  <a:lnTo>
                    <a:pt x="1397" y="152"/>
                  </a:lnTo>
                  <a:lnTo>
                    <a:pt x="1215" y="181"/>
                  </a:lnTo>
                  <a:lnTo>
                    <a:pt x="1036" y="212"/>
                  </a:lnTo>
                  <a:lnTo>
                    <a:pt x="858" y="245"/>
                  </a:lnTo>
                  <a:lnTo>
                    <a:pt x="683" y="280"/>
                  </a:lnTo>
                  <a:lnTo>
                    <a:pt x="509" y="318"/>
                  </a:lnTo>
                  <a:lnTo>
                    <a:pt x="338" y="357"/>
                  </a:lnTo>
                  <a:lnTo>
                    <a:pt x="169" y="399"/>
                  </a:lnTo>
                  <a:lnTo>
                    <a:pt x="3" y="441"/>
                  </a:lnTo>
                  <a:lnTo>
                    <a:pt x="0" y="448"/>
                  </a:lnTo>
                  <a:lnTo>
                    <a:pt x="0" y="1007"/>
                  </a:lnTo>
                  <a:lnTo>
                    <a:pt x="2" y="1008"/>
                  </a:lnTo>
                  <a:lnTo>
                    <a:pt x="168" y="1052"/>
                  </a:lnTo>
                  <a:lnTo>
                    <a:pt x="338" y="1094"/>
                  </a:lnTo>
                  <a:lnTo>
                    <a:pt x="508" y="1134"/>
                  </a:lnTo>
                  <a:lnTo>
                    <a:pt x="682" y="1170"/>
                  </a:lnTo>
                  <a:lnTo>
                    <a:pt x="858" y="1206"/>
                  </a:lnTo>
                  <a:lnTo>
                    <a:pt x="1035" y="1239"/>
                  </a:lnTo>
                  <a:lnTo>
                    <a:pt x="1214" y="1270"/>
                  </a:lnTo>
                  <a:lnTo>
                    <a:pt x="1397" y="1298"/>
                  </a:lnTo>
                  <a:lnTo>
                    <a:pt x="1579" y="1325"/>
                  </a:lnTo>
                  <a:lnTo>
                    <a:pt x="1764" y="1349"/>
                  </a:lnTo>
                  <a:lnTo>
                    <a:pt x="1951" y="1372"/>
                  </a:lnTo>
                  <a:lnTo>
                    <a:pt x="2139" y="1391"/>
                  </a:lnTo>
                  <a:lnTo>
                    <a:pt x="2327" y="1409"/>
                  </a:lnTo>
                  <a:lnTo>
                    <a:pt x="2518" y="1424"/>
                  </a:lnTo>
                  <a:lnTo>
                    <a:pt x="2710" y="1438"/>
                  </a:lnTo>
                  <a:lnTo>
                    <a:pt x="2903" y="1448"/>
                  </a:lnTo>
                  <a:lnTo>
                    <a:pt x="2911" y="1446"/>
                  </a:lnTo>
                  <a:lnTo>
                    <a:pt x="4470" y="1446"/>
                  </a:lnTo>
                  <a:lnTo>
                    <a:pt x="4475" y="1445"/>
                  </a:lnTo>
                  <a:lnTo>
                    <a:pt x="5257" y="1333"/>
                  </a:lnTo>
                  <a:lnTo>
                    <a:pt x="5252" y="1342"/>
                  </a:lnTo>
                </a:path>
              </a:pathLst>
            </a:custGeom>
            <a:solidFill>
              <a:srgbClr val="808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50" name="Freeform 1144">
              <a:extLst>
                <a:ext uri="{FF2B5EF4-FFF2-40B4-BE49-F238E27FC236}">
                  <a16:creationId xmlns:a16="http://schemas.microsoft.com/office/drawing/2014/main" id="{ABC000B6-EDE1-05D7-2D37-DDA869E66B33}"/>
                </a:ext>
              </a:extLst>
            </p:cNvPr>
            <p:cNvSpPr>
              <a:spLocks noChangeAspect="1"/>
            </p:cNvSpPr>
            <p:nvPr/>
          </p:nvSpPr>
          <p:spPr bwMode="auto">
            <a:xfrm flipH="1">
              <a:off x="2437" y="2294"/>
              <a:ext cx="814" cy="213"/>
            </a:xfrm>
            <a:custGeom>
              <a:avLst/>
              <a:gdLst>
                <a:gd name="T0" fmla="*/ 0 w 4697"/>
                <a:gd name="T1" fmla="*/ 0 h 1231"/>
                <a:gd name="T2" fmla="*/ 0 w 4697"/>
                <a:gd name="T3" fmla="*/ 0 h 1231"/>
                <a:gd name="T4" fmla="*/ 0 w 4697"/>
                <a:gd name="T5" fmla="*/ 0 h 1231"/>
                <a:gd name="T6" fmla="*/ 0 w 4697"/>
                <a:gd name="T7" fmla="*/ 0 h 1231"/>
                <a:gd name="T8" fmla="*/ 0 w 4697"/>
                <a:gd name="T9" fmla="*/ 0 h 1231"/>
                <a:gd name="T10" fmla="*/ 0 w 4697"/>
                <a:gd name="T11" fmla="*/ 0 h 1231"/>
                <a:gd name="T12" fmla="*/ 0 w 4697"/>
                <a:gd name="T13" fmla="*/ 0 h 1231"/>
                <a:gd name="T14" fmla="*/ 0 w 4697"/>
                <a:gd name="T15" fmla="*/ 0 h 1231"/>
                <a:gd name="T16" fmla="*/ 0 w 4697"/>
                <a:gd name="T17" fmla="*/ 0 h 1231"/>
                <a:gd name="T18" fmla="*/ 0 w 4697"/>
                <a:gd name="T19" fmla="*/ 0 h 1231"/>
                <a:gd name="T20" fmla="*/ 0 w 4697"/>
                <a:gd name="T21" fmla="*/ 0 h 1231"/>
                <a:gd name="T22" fmla="*/ 0 w 4697"/>
                <a:gd name="T23" fmla="*/ 0 h 1231"/>
                <a:gd name="T24" fmla="*/ 0 w 4697"/>
                <a:gd name="T25" fmla="*/ 0 h 1231"/>
                <a:gd name="T26" fmla="*/ 0 w 4697"/>
                <a:gd name="T27" fmla="*/ 0 h 1231"/>
                <a:gd name="T28" fmla="*/ 0 w 4697"/>
                <a:gd name="T29" fmla="*/ 0 h 1231"/>
                <a:gd name="T30" fmla="*/ 0 w 4697"/>
                <a:gd name="T31" fmla="*/ 0 h 1231"/>
                <a:gd name="T32" fmla="*/ 0 w 4697"/>
                <a:gd name="T33" fmla="*/ 0 h 1231"/>
                <a:gd name="T34" fmla="*/ 0 w 4697"/>
                <a:gd name="T35" fmla="*/ 0 h 1231"/>
                <a:gd name="T36" fmla="*/ 0 w 4697"/>
                <a:gd name="T37" fmla="*/ 0 h 1231"/>
                <a:gd name="T38" fmla="*/ 0 w 4697"/>
                <a:gd name="T39" fmla="*/ 0 h 1231"/>
                <a:gd name="T40" fmla="*/ 0 w 4697"/>
                <a:gd name="T41" fmla="*/ 0 h 1231"/>
                <a:gd name="T42" fmla="*/ 0 w 4697"/>
                <a:gd name="T43" fmla="*/ 0 h 1231"/>
                <a:gd name="T44" fmla="*/ 0 w 4697"/>
                <a:gd name="T45" fmla="*/ 0 h 1231"/>
                <a:gd name="T46" fmla="*/ 0 w 4697"/>
                <a:gd name="T47" fmla="*/ 0 h 1231"/>
                <a:gd name="T48" fmla="*/ 0 w 4697"/>
                <a:gd name="T49" fmla="*/ 0 h 1231"/>
                <a:gd name="T50" fmla="*/ 0 w 4697"/>
                <a:gd name="T51" fmla="*/ 0 h 1231"/>
                <a:gd name="T52" fmla="*/ 0 w 4697"/>
                <a:gd name="T53" fmla="*/ 0 h 1231"/>
                <a:gd name="T54" fmla="*/ 0 w 4697"/>
                <a:gd name="T55" fmla="*/ 0 h 1231"/>
                <a:gd name="T56" fmla="*/ 0 w 4697"/>
                <a:gd name="T57" fmla="*/ 0 h 1231"/>
                <a:gd name="T58" fmla="*/ 0 w 4697"/>
                <a:gd name="T59" fmla="*/ 0 h 1231"/>
                <a:gd name="T60" fmla="*/ 0 w 4697"/>
                <a:gd name="T61" fmla="*/ 0 h 1231"/>
                <a:gd name="T62" fmla="*/ 0 w 4697"/>
                <a:gd name="T63" fmla="*/ 0 h 1231"/>
                <a:gd name="T64" fmla="*/ 0 w 4697"/>
                <a:gd name="T65" fmla="*/ 0 h 1231"/>
                <a:gd name="T66" fmla="*/ 0 w 4697"/>
                <a:gd name="T67" fmla="*/ 0 h 1231"/>
                <a:gd name="T68" fmla="*/ 0 w 4697"/>
                <a:gd name="T69" fmla="*/ 0 h 1231"/>
                <a:gd name="T70" fmla="*/ 0 w 4697"/>
                <a:gd name="T71" fmla="*/ 0 h 1231"/>
                <a:gd name="T72" fmla="*/ 0 w 4697"/>
                <a:gd name="T73" fmla="*/ 0 h 1231"/>
                <a:gd name="T74" fmla="*/ 0 w 4697"/>
                <a:gd name="T75" fmla="*/ 0 h 1231"/>
                <a:gd name="T76" fmla="*/ 0 w 4697"/>
                <a:gd name="T77" fmla="*/ 0 h 1231"/>
                <a:gd name="T78" fmla="*/ 0 w 4697"/>
                <a:gd name="T79" fmla="*/ 0 h 1231"/>
                <a:gd name="T80" fmla="*/ 0 w 4697"/>
                <a:gd name="T81" fmla="*/ 0 h 1231"/>
                <a:gd name="T82" fmla="*/ 0 w 4697"/>
                <a:gd name="T83" fmla="*/ 0 h 1231"/>
                <a:gd name="T84" fmla="*/ 0 w 4697"/>
                <a:gd name="T85" fmla="*/ 0 h 1231"/>
                <a:gd name="T86" fmla="*/ 0 w 4697"/>
                <a:gd name="T87" fmla="*/ 0 h 1231"/>
                <a:gd name="T88" fmla="*/ 0 w 4697"/>
                <a:gd name="T89" fmla="*/ 0 h 1231"/>
                <a:gd name="T90" fmla="*/ 0 w 4697"/>
                <a:gd name="T91" fmla="*/ 0 h 1231"/>
                <a:gd name="T92" fmla="*/ 0 w 4697"/>
                <a:gd name="T93" fmla="*/ 0 h 1231"/>
                <a:gd name="T94" fmla="*/ 0 w 4697"/>
                <a:gd name="T95" fmla="*/ 0 h 1231"/>
                <a:gd name="T96" fmla="*/ 0 w 4697"/>
                <a:gd name="T97" fmla="*/ 0 h 1231"/>
                <a:gd name="T98" fmla="*/ 0 w 4697"/>
                <a:gd name="T99" fmla="*/ 0 h 1231"/>
                <a:gd name="T100" fmla="*/ 0 w 4697"/>
                <a:gd name="T101" fmla="*/ 0 h 1231"/>
                <a:gd name="T102" fmla="*/ 0 w 4697"/>
                <a:gd name="T103" fmla="*/ 0 h 1231"/>
                <a:gd name="T104" fmla="*/ 0 w 4697"/>
                <a:gd name="T105" fmla="*/ 0 h 1231"/>
                <a:gd name="T106" fmla="*/ 0 w 4697"/>
                <a:gd name="T107" fmla="*/ 0 h 1231"/>
                <a:gd name="T108" fmla="*/ 0 w 4697"/>
                <a:gd name="T109" fmla="*/ 0 h 1231"/>
                <a:gd name="T110" fmla="*/ 0 w 4697"/>
                <a:gd name="T111" fmla="*/ 0 h 1231"/>
                <a:gd name="T112" fmla="*/ 0 w 4697"/>
                <a:gd name="T113" fmla="*/ 0 h 1231"/>
                <a:gd name="T114" fmla="*/ 0 w 4697"/>
                <a:gd name="T115" fmla="*/ 0 h 1231"/>
                <a:gd name="T116" fmla="*/ 0 w 4697"/>
                <a:gd name="T117" fmla="*/ 0 h 1231"/>
                <a:gd name="T118" fmla="*/ 0 w 4697"/>
                <a:gd name="T119" fmla="*/ 0 h 1231"/>
                <a:gd name="T120" fmla="*/ 0 w 4697"/>
                <a:gd name="T121" fmla="*/ 0 h 123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4697" h="1231">
                  <a:moveTo>
                    <a:pt x="3" y="782"/>
                  </a:moveTo>
                  <a:lnTo>
                    <a:pt x="3" y="447"/>
                  </a:lnTo>
                  <a:lnTo>
                    <a:pt x="4" y="447"/>
                  </a:lnTo>
                  <a:lnTo>
                    <a:pt x="159" y="397"/>
                  </a:lnTo>
                  <a:lnTo>
                    <a:pt x="316" y="349"/>
                  </a:lnTo>
                  <a:lnTo>
                    <a:pt x="474" y="304"/>
                  </a:lnTo>
                  <a:lnTo>
                    <a:pt x="632" y="262"/>
                  </a:lnTo>
                  <a:lnTo>
                    <a:pt x="791" y="223"/>
                  </a:lnTo>
                  <a:lnTo>
                    <a:pt x="950" y="187"/>
                  </a:lnTo>
                  <a:lnTo>
                    <a:pt x="1110" y="155"/>
                  </a:lnTo>
                  <a:lnTo>
                    <a:pt x="1271" y="124"/>
                  </a:lnTo>
                  <a:lnTo>
                    <a:pt x="1432" y="98"/>
                  </a:lnTo>
                  <a:lnTo>
                    <a:pt x="1593" y="75"/>
                  </a:lnTo>
                  <a:lnTo>
                    <a:pt x="1756" y="55"/>
                  </a:lnTo>
                  <a:lnTo>
                    <a:pt x="1918" y="38"/>
                  </a:lnTo>
                  <a:lnTo>
                    <a:pt x="2081" y="24"/>
                  </a:lnTo>
                  <a:lnTo>
                    <a:pt x="2245" y="13"/>
                  </a:lnTo>
                  <a:lnTo>
                    <a:pt x="2409" y="5"/>
                  </a:lnTo>
                  <a:lnTo>
                    <a:pt x="2574" y="0"/>
                  </a:lnTo>
                  <a:lnTo>
                    <a:pt x="2572" y="0"/>
                  </a:lnTo>
                  <a:lnTo>
                    <a:pt x="3018" y="0"/>
                  </a:lnTo>
                  <a:lnTo>
                    <a:pt x="4247" y="111"/>
                  </a:lnTo>
                  <a:lnTo>
                    <a:pt x="4247" y="112"/>
                  </a:lnTo>
                  <a:lnTo>
                    <a:pt x="4352" y="134"/>
                  </a:lnTo>
                  <a:lnTo>
                    <a:pt x="4443" y="172"/>
                  </a:lnTo>
                  <a:lnTo>
                    <a:pt x="4519" y="225"/>
                  </a:lnTo>
                  <a:lnTo>
                    <a:pt x="4584" y="288"/>
                  </a:lnTo>
                  <a:lnTo>
                    <a:pt x="4632" y="363"/>
                  </a:lnTo>
                  <a:lnTo>
                    <a:pt x="4668" y="443"/>
                  </a:lnTo>
                  <a:lnTo>
                    <a:pt x="4689" y="528"/>
                  </a:lnTo>
                  <a:lnTo>
                    <a:pt x="4696" y="614"/>
                  </a:lnTo>
                  <a:lnTo>
                    <a:pt x="4689" y="703"/>
                  </a:lnTo>
                  <a:lnTo>
                    <a:pt x="4668" y="787"/>
                  </a:lnTo>
                  <a:lnTo>
                    <a:pt x="4632" y="869"/>
                  </a:lnTo>
                  <a:lnTo>
                    <a:pt x="4584" y="941"/>
                  </a:lnTo>
                  <a:lnTo>
                    <a:pt x="4519" y="1006"/>
                  </a:lnTo>
                  <a:lnTo>
                    <a:pt x="4443" y="1058"/>
                  </a:lnTo>
                  <a:lnTo>
                    <a:pt x="4352" y="1095"/>
                  </a:lnTo>
                  <a:lnTo>
                    <a:pt x="4247" y="1116"/>
                  </a:lnTo>
                  <a:lnTo>
                    <a:pt x="4245" y="1118"/>
                  </a:lnTo>
                  <a:lnTo>
                    <a:pt x="3016" y="1230"/>
                  </a:lnTo>
                  <a:lnTo>
                    <a:pt x="2569" y="1230"/>
                  </a:lnTo>
                  <a:lnTo>
                    <a:pt x="2570" y="1229"/>
                  </a:lnTo>
                  <a:lnTo>
                    <a:pt x="2405" y="1226"/>
                  </a:lnTo>
                  <a:lnTo>
                    <a:pt x="2241" y="1218"/>
                  </a:lnTo>
                  <a:lnTo>
                    <a:pt x="2077" y="1208"/>
                  </a:lnTo>
                  <a:lnTo>
                    <a:pt x="1914" y="1194"/>
                  </a:lnTo>
                  <a:lnTo>
                    <a:pt x="1751" y="1178"/>
                  </a:lnTo>
                  <a:lnTo>
                    <a:pt x="1589" y="1157"/>
                  </a:lnTo>
                  <a:lnTo>
                    <a:pt x="1428" y="1133"/>
                  </a:lnTo>
                  <a:lnTo>
                    <a:pt x="1267" y="1106"/>
                  </a:lnTo>
                  <a:lnTo>
                    <a:pt x="1106" y="1078"/>
                  </a:lnTo>
                  <a:lnTo>
                    <a:pt x="946" y="1044"/>
                  </a:lnTo>
                  <a:lnTo>
                    <a:pt x="787" y="1009"/>
                  </a:lnTo>
                  <a:lnTo>
                    <a:pt x="628" y="970"/>
                  </a:lnTo>
                  <a:lnTo>
                    <a:pt x="469" y="928"/>
                  </a:lnTo>
                  <a:lnTo>
                    <a:pt x="312" y="883"/>
                  </a:lnTo>
                  <a:lnTo>
                    <a:pt x="155" y="835"/>
                  </a:lnTo>
                  <a:lnTo>
                    <a:pt x="0" y="782"/>
                  </a:lnTo>
                  <a:lnTo>
                    <a:pt x="3" y="782"/>
                  </a:lnTo>
                </a:path>
              </a:pathLst>
            </a:custGeom>
            <a:solidFill>
              <a:srgbClr val="FEC586"/>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51" name="Freeform 1145">
              <a:extLst>
                <a:ext uri="{FF2B5EF4-FFF2-40B4-BE49-F238E27FC236}">
                  <a16:creationId xmlns:a16="http://schemas.microsoft.com/office/drawing/2014/main" id="{EB190B3D-3A7A-BA81-BF21-1F6164C349B9}"/>
                </a:ext>
              </a:extLst>
            </p:cNvPr>
            <p:cNvSpPr>
              <a:spLocks noChangeAspect="1"/>
            </p:cNvSpPr>
            <p:nvPr/>
          </p:nvSpPr>
          <p:spPr bwMode="auto">
            <a:xfrm flipH="1">
              <a:off x="3154" y="2372"/>
              <a:ext cx="97" cy="58"/>
            </a:xfrm>
            <a:custGeom>
              <a:avLst/>
              <a:gdLst>
                <a:gd name="T0" fmla="*/ 0 w 559"/>
                <a:gd name="T1" fmla="*/ 0 h 336"/>
                <a:gd name="T2" fmla="*/ 0 w 559"/>
                <a:gd name="T3" fmla="*/ 0 h 336"/>
                <a:gd name="T4" fmla="*/ 0 w 559"/>
                <a:gd name="T5" fmla="*/ 0 h 336"/>
                <a:gd name="T6" fmla="*/ 0 w 559"/>
                <a:gd name="T7" fmla="*/ 0 h 336"/>
                <a:gd name="T8" fmla="*/ 0 w 559"/>
                <a:gd name="T9" fmla="*/ 0 h 336"/>
                <a:gd name="T10" fmla="*/ 0 w 559"/>
                <a:gd name="T11" fmla="*/ 0 h 3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9" h="336">
                  <a:moveTo>
                    <a:pt x="0" y="0"/>
                  </a:moveTo>
                  <a:lnTo>
                    <a:pt x="558" y="0"/>
                  </a:lnTo>
                  <a:lnTo>
                    <a:pt x="558" y="335"/>
                  </a:lnTo>
                  <a:lnTo>
                    <a:pt x="0" y="335"/>
                  </a:lnTo>
                  <a:lnTo>
                    <a:pt x="0" y="0"/>
                  </a:lnTo>
                </a:path>
              </a:pathLst>
            </a:custGeom>
            <a:solidFill>
              <a:srgbClr val="9933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52" name="Freeform 1146">
              <a:extLst>
                <a:ext uri="{FF2B5EF4-FFF2-40B4-BE49-F238E27FC236}">
                  <a16:creationId xmlns:a16="http://schemas.microsoft.com/office/drawing/2014/main" id="{8767FA8D-C9E0-411C-10F7-BDF97528A107}"/>
                </a:ext>
              </a:extLst>
            </p:cNvPr>
            <p:cNvSpPr>
              <a:spLocks noChangeAspect="1"/>
            </p:cNvSpPr>
            <p:nvPr/>
          </p:nvSpPr>
          <p:spPr bwMode="auto">
            <a:xfrm flipH="1">
              <a:off x="3250" y="2352"/>
              <a:ext cx="175" cy="98"/>
            </a:xfrm>
            <a:custGeom>
              <a:avLst/>
              <a:gdLst>
                <a:gd name="T0" fmla="*/ 0 w 1007"/>
                <a:gd name="T1" fmla="*/ 0 h 560"/>
                <a:gd name="T2" fmla="*/ 0 w 1007"/>
                <a:gd name="T3" fmla="*/ 0 h 560"/>
                <a:gd name="T4" fmla="*/ 0 w 1007"/>
                <a:gd name="T5" fmla="*/ 0 h 560"/>
                <a:gd name="T6" fmla="*/ 0 w 1007"/>
                <a:gd name="T7" fmla="*/ 0 h 560"/>
                <a:gd name="T8" fmla="*/ 0 w 1007"/>
                <a:gd name="T9" fmla="*/ 0 h 560"/>
                <a:gd name="T10" fmla="*/ 0 w 1007"/>
                <a:gd name="T11" fmla="*/ 0 h 560"/>
                <a:gd name="T12" fmla="*/ 0 w 1007"/>
                <a:gd name="T13" fmla="*/ 0 h 560"/>
                <a:gd name="T14" fmla="*/ 0 w 1007"/>
                <a:gd name="T15" fmla="*/ 0 h 560"/>
                <a:gd name="T16" fmla="*/ 0 w 1007"/>
                <a:gd name="T17" fmla="*/ 0 h 560"/>
                <a:gd name="T18" fmla="*/ 0 w 1007"/>
                <a:gd name="T19" fmla="*/ 0 h 560"/>
                <a:gd name="T20" fmla="*/ 0 w 1007"/>
                <a:gd name="T21" fmla="*/ 0 h 5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07" h="560">
                  <a:moveTo>
                    <a:pt x="0" y="224"/>
                  </a:moveTo>
                  <a:lnTo>
                    <a:pt x="670" y="0"/>
                  </a:lnTo>
                  <a:lnTo>
                    <a:pt x="670" y="112"/>
                  </a:lnTo>
                  <a:lnTo>
                    <a:pt x="1006" y="112"/>
                  </a:lnTo>
                  <a:lnTo>
                    <a:pt x="1006" y="336"/>
                  </a:lnTo>
                  <a:lnTo>
                    <a:pt x="1006" y="447"/>
                  </a:lnTo>
                  <a:lnTo>
                    <a:pt x="670" y="447"/>
                  </a:lnTo>
                  <a:lnTo>
                    <a:pt x="670" y="559"/>
                  </a:lnTo>
                  <a:lnTo>
                    <a:pt x="0" y="336"/>
                  </a:lnTo>
                  <a:lnTo>
                    <a:pt x="0" y="224"/>
                  </a:lnTo>
                </a:path>
              </a:pathLst>
            </a:custGeom>
            <a:solidFill>
              <a:schemeClr val="bg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53" name="Freeform 1147">
              <a:extLst>
                <a:ext uri="{FF2B5EF4-FFF2-40B4-BE49-F238E27FC236}">
                  <a16:creationId xmlns:a16="http://schemas.microsoft.com/office/drawing/2014/main" id="{5AFBBB1D-4C40-915F-3509-A1003455A01D}"/>
                </a:ext>
              </a:extLst>
            </p:cNvPr>
            <p:cNvSpPr>
              <a:spLocks noChangeAspect="1"/>
            </p:cNvSpPr>
            <p:nvPr/>
          </p:nvSpPr>
          <p:spPr bwMode="auto">
            <a:xfrm flipH="1">
              <a:off x="2535" y="2265"/>
              <a:ext cx="77" cy="20"/>
            </a:xfrm>
            <a:custGeom>
              <a:avLst/>
              <a:gdLst>
                <a:gd name="T0" fmla="*/ 0 w 444"/>
                <a:gd name="T1" fmla="*/ 0 h 115"/>
                <a:gd name="T2" fmla="*/ 0 w 444"/>
                <a:gd name="T3" fmla="*/ 0 h 115"/>
                <a:gd name="T4" fmla="*/ 0 w 444"/>
                <a:gd name="T5" fmla="*/ 0 h 115"/>
                <a:gd name="T6" fmla="*/ 0 w 444"/>
                <a:gd name="T7" fmla="*/ 0 h 115"/>
                <a:gd name="T8" fmla="*/ 0 w 444"/>
                <a:gd name="T9" fmla="*/ 0 h 115"/>
                <a:gd name="T10" fmla="*/ 0 w 444"/>
                <a:gd name="T11" fmla="*/ 0 h 115"/>
                <a:gd name="T12" fmla="*/ 0 w 444"/>
                <a:gd name="T13" fmla="*/ 0 h 115"/>
                <a:gd name="T14" fmla="*/ 0 w 444"/>
                <a:gd name="T15" fmla="*/ 0 h 1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4" h="115">
                  <a:moveTo>
                    <a:pt x="0" y="57"/>
                  </a:moveTo>
                  <a:lnTo>
                    <a:pt x="166" y="0"/>
                  </a:lnTo>
                  <a:lnTo>
                    <a:pt x="277" y="0"/>
                  </a:lnTo>
                  <a:lnTo>
                    <a:pt x="443" y="57"/>
                  </a:lnTo>
                  <a:lnTo>
                    <a:pt x="443" y="114"/>
                  </a:lnTo>
                  <a:lnTo>
                    <a:pt x="0" y="114"/>
                  </a:lnTo>
                  <a:lnTo>
                    <a:pt x="0" y="57"/>
                  </a:lnTo>
                </a:path>
              </a:pathLst>
            </a:custGeom>
            <a:solidFill>
              <a:srgbClr val="80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54" name="Freeform 1148">
              <a:extLst>
                <a:ext uri="{FF2B5EF4-FFF2-40B4-BE49-F238E27FC236}">
                  <a16:creationId xmlns:a16="http://schemas.microsoft.com/office/drawing/2014/main" id="{EDF30017-E3BE-9951-D4F2-CC4388259068}"/>
                </a:ext>
              </a:extLst>
            </p:cNvPr>
            <p:cNvSpPr>
              <a:spLocks noChangeAspect="1"/>
            </p:cNvSpPr>
            <p:nvPr/>
          </p:nvSpPr>
          <p:spPr bwMode="auto">
            <a:xfrm flipH="1" flipV="1">
              <a:off x="2534" y="2515"/>
              <a:ext cx="78" cy="20"/>
            </a:xfrm>
            <a:custGeom>
              <a:avLst/>
              <a:gdLst>
                <a:gd name="T0" fmla="*/ 0 w 444"/>
                <a:gd name="T1" fmla="*/ 0 h 115"/>
                <a:gd name="T2" fmla="*/ 0 w 444"/>
                <a:gd name="T3" fmla="*/ 0 h 115"/>
                <a:gd name="T4" fmla="*/ 0 w 444"/>
                <a:gd name="T5" fmla="*/ 0 h 115"/>
                <a:gd name="T6" fmla="*/ 0 w 444"/>
                <a:gd name="T7" fmla="*/ 0 h 115"/>
                <a:gd name="T8" fmla="*/ 0 w 444"/>
                <a:gd name="T9" fmla="*/ 0 h 115"/>
                <a:gd name="T10" fmla="*/ 0 w 444"/>
                <a:gd name="T11" fmla="*/ 0 h 115"/>
                <a:gd name="T12" fmla="*/ 0 w 444"/>
                <a:gd name="T13" fmla="*/ 0 h 115"/>
                <a:gd name="T14" fmla="*/ 0 w 444"/>
                <a:gd name="T15" fmla="*/ 0 h 1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4" h="115">
                  <a:moveTo>
                    <a:pt x="0" y="57"/>
                  </a:moveTo>
                  <a:lnTo>
                    <a:pt x="166" y="0"/>
                  </a:lnTo>
                  <a:lnTo>
                    <a:pt x="277" y="0"/>
                  </a:lnTo>
                  <a:lnTo>
                    <a:pt x="443" y="57"/>
                  </a:lnTo>
                  <a:lnTo>
                    <a:pt x="443" y="114"/>
                  </a:lnTo>
                  <a:lnTo>
                    <a:pt x="0" y="114"/>
                  </a:lnTo>
                  <a:lnTo>
                    <a:pt x="0" y="57"/>
                  </a:lnTo>
                </a:path>
              </a:pathLst>
            </a:custGeom>
            <a:solidFill>
              <a:srgbClr val="80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67605" name="Group 1149">
            <a:extLst>
              <a:ext uri="{FF2B5EF4-FFF2-40B4-BE49-F238E27FC236}">
                <a16:creationId xmlns:a16="http://schemas.microsoft.com/office/drawing/2014/main" id="{813D29FD-5726-5573-4EA6-9C3BC9133A37}"/>
              </a:ext>
            </a:extLst>
          </p:cNvPr>
          <p:cNvGrpSpPr>
            <a:grpSpLocks/>
          </p:cNvGrpSpPr>
          <p:nvPr/>
        </p:nvGrpSpPr>
        <p:grpSpPr bwMode="auto">
          <a:xfrm>
            <a:off x="3703638" y="4332288"/>
            <a:ext cx="1630362" cy="428625"/>
            <a:chOff x="2398" y="2265"/>
            <a:chExt cx="1027" cy="270"/>
          </a:xfrm>
        </p:grpSpPr>
        <p:sp>
          <p:nvSpPr>
            <p:cNvPr id="67643" name="Freeform 1150">
              <a:extLst>
                <a:ext uri="{FF2B5EF4-FFF2-40B4-BE49-F238E27FC236}">
                  <a16:creationId xmlns:a16="http://schemas.microsoft.com/office/drawing/2014/main" id="{542C1035-EB62-7AF8-FDF6-DA919635DBD1}"/>
                </a:ext>
              </a:extLst>
            </p:cNvPr>
            <p:cNvSpPr>
              <a:spLocks noChangeAspect="1"/>
            </p:cNvSpPr>
            <p:nvPr/>
          </p:nvSpPr>
          <p:spPr bwMode="auto">
            <a:xfrm flipH="1">
              <a:off x="2398" y="2275"/>
              <a:ext cx="911" cy="252"/>
            </a:xfrm>
            <a:custGeom>
              <a:avLst/>
              <a:gdLst>
                <a:gd name="T0" fmla="*/ 0 w 5258"/>
                <a:gd name="T1" fmla="*/ 0 h 1449"/>
                <a:gd name="T2" fmla="*/ 0 w 5258"/>
                <a:gd name="T3" fmla="*/ 0 h 1449"/>
                <a:gd name="T4" fmla="*/ 0 w 5258"/>
                <a:gd name="T5" fmla="*/ 0 h 1449"/>
                <a:gd name="T6" fmla="*/ 0 w 5258"/>
                <a:gd name="T7" fmla="*/ 0 h 1449"/>
                <a:gd name="T8" fmla="*/ 0 w 5258"/>
                <a:gd name="T9" fmla="*/ 0 h 1449"/>
                <a:gd name="T10" fmla="*/ 0 w 5258"/>
                <a:gd name="T11" fmla="*/ 0 h 1449"/>
                <a:gd name="T12" fmla="*/ 0 w 5258"/>
                <a:gd name="T13" fmla="*/ 0 h 1449"/>
                <a:gd name="T14" fmla="*/ 0 w 5258"/>
                <a:gd name="T15" fmla="*/ 0 h 1449"/>
                <a:gd name="T16" fmla="*/ 0 w 5258"/>
                <a:gd name="T17" fmla="*/ 0 h 1449"/>
                <a:gd name="T18" fmla="*/ 0 w 5258"/>
                <a:gd name="T19" fmla="*/ 0 h 1449"/>
                <a:gd name="T20" fmla="*/ 0 w 5258"/>
                <a:gd name="T21" fmla="*/ 0 h 1449"/>
                <a:gd name="T22" fmla="*/ 0 w 5258"/>
                <a:gd name="T23" fmla="*/ 0 h 1449"/>
                <a:gd name="T24" fmla="*/ 0 w 5258"/>
                <a:gd name="T25" fmla="*/ 0 h 1449"/>
                <a:gd name="T26" fmla="*/ 0 w 5258"/>
                <a:gd name="T27" fmla="*/ 0 h 1449"/>
                <a:gd name="T28" fmla="*/ 0 w 5258"/>
                <a:gd name="T29" fmla="*/ 0 h 1449"/>
                <a:gd name="T30" fmla="*/ 0 w 5258"/>
                <a:gd name="T31" fmla="*/ 0 h 1449"/>
                <a:gd name="T32" fmla="*/ 0 w 5258"/>
                <a:gd name="T33" fmla="*/ 0 h 1449"/>
                <a:gd name="T34" fmla="*/ 0 w 5258"/>
                <a:gd name="T35" fmla="*/ 0 h 1449"/>
                <a:gd name="T36" fmla="*/ 0 w 5258"/>
                <a:gd name="T37" fmla="*/ 0 h 1449"/>
                <a:gd name="T38" fmla="*/ 0 w 5258"/>
                <a:gd name="T39" fmla="*/ 0 h 1449"/>
                <a:gd name="T40" fmla="*/ 0 w 5258"/>
                <a:gd name="T41" fmla="*/ 0 h 1449"/>
                <a:gd name="T42" fmla="*/ 0 w 5258"/>
                <a:gd name="T43" fmla="*/ 0 h 1449"/>
                <a:gd name="T44" fmla="*/ 0 w 5258"/>
                <a:gd name="T45" fmla="*/ 0 h 1449"/>
                <a:gd name="T46" fmla="*/ 0 w 5258"/>
                <a:gd name="T47" fmla="*/ 0 h 1449"/>
                <a:gd name="T48" fmla="*/ 0 w 5258"/>
                <a:gd name="T49" fmla="*/ 0 h 1449"/>
                <a:gd name="T50" fmla="*/ 0 w 5258"/>
                <a:gd name="T51" fmla="*/ 0 h 1449"/>
                <a:gd name="T52" fmla="*/ 0 w 5258"/>
                <a:gd name="T53" fmla="*/ 0 h 1449"/>
                <a:gd name="T54" fmla="*/ 0 w 5258"/>
                <a:gd name="T55" fmla="*/ 0 h 1449"/>
                <a:gd name="T56" fmla="*/ 0 w 5258"/>
                <a:gd name="T57" fmla="*/ 0 h 1449"/>
                <a:gd name="T58" fmla="*/ 0 w 5258"/>
                <a:gd name="T59" fmla="*/ 0 h 1449"/>
                <a:gd name="T60" fmla="*/ 0 w 5258"/>
                <a:gd name="T61" fmla="*/ 0 h 1449"/>
                <a:gd name="T62" fmla="*/ 0 w 5258"/>
                <a:gd name="T63" fmla="*/ 0 h 1449"/>
                <a:gd name="T64" fmla="*/ 0 w 5258"/>
                <a:gd name="T65" fmla="*/ 0 h 1449"/>
                <a:gd name="T66" fmla="*/ 0 w 5258"/>
                <a:gd name="T67" fmla="*/ 0 h 1449"/>
                <a:gd name="T68" fmla="*/ 0 w 5258"/>
                <a:gd name="T69" fmla="*/ 0 h 1449"/>
                <a:gd name="T70" fmla="*/ 0 w 5258"/>
                <a:gd name="T71" fmla="*/ 0 h 1449"/>
                <a:gd name="T72" fmla="*/ 0 w 5258"/>
                <a:gd name="T73" fmla="*/ 0 h 1449"/>
                <a:gd name="T74" fmla="*/ 0 w 5258"/>
                <a:gd name="T75" fmla="*/ 0 h 1449"/>
                <a:gd name="T76" fmla="*/ 0 w 5258"/>
                <a:gd name="T77" fmla="*/ 0 h 1449"/>
                <a:gd name="T78" fmla="*/ 0 w 5258"/>
                <a:gd name="T79" fmla="*/ 0 h 1449"/>
                <a:gd name="T80" fmla="*/ 0 w 5258"/>
                <a:gd name="T81" fmla="*/ 0 h 1449"/>
                <a:gd name="T82" fmla="*/ 0 w 5258"/>
                <a:gd name="T83" fmla="*/ 0 h 1449"/>
                <a:gd name="T84" fmla="*/ 0 w 5258"/>
                <a:gd name="T85" fmla="*/ 0 h 1449"/>
                <a:gd name="T86" fmla="*/ 0 w 5258"/>
                <a:gd name="T87" fmla="*/ 0 h 1449"/>
                <a:gd name="T88" fmla="*/ 0 w 5258"/>
                <a:gd name="T89" fmla="*/ 0 h 1449"/>
                <a:gd name="T90" fmla="*/ 0 w 5258"/>
                <a:gd name="T91" fmla="*/ 0 h 1449"/>
                <a:gd name="T92" fmla="*/ 0 w 5258"/>
                <a:gd name="T93" fmla="*/ 0 h 1449"/>
                <a:gd name="T94" fmla="*/ 0 w 5258"/>
                <a:gd name="T95" fmla="*/ 0 h 14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258" h="1449">
                  <a:moveTo>
                    <a:pt x="5252" y="1342"/>
                  </a:moveTo>
                  <a:lnTo>
                    <a:pt x="5252" y="112"/>
                  </a:lnTo>
                  <a:lnTo>
                    <a:pt x="4470" y="1"/>
                  </a:lnTo>
                  <a:lnTo>
                    <a:pt x="4464" y="0"/>
                  </a:lnTo>
                  <a:lnTo>
                    <a:pt x="2906" y="0"/>
                  </a:lnTo>
                  <a:lnTo>
                    <a:pt x="2904" y="2"/>
                  </a:lnTo>
                  <a:lnTo>
                    <a:pt x="2711" y="13"/>
                  </a:lnTo>
                  <a:lnTo>
                    <a:pt x="2519" y="26"/>
                  </a:lnTo>
                  <a:lnTo>
                    <a:pt x="2328" y="42"/>
                  </a:lnTo>
                  <a:lnTo>
                    <a:pt x="2139" y="59"/>
                  </a:lnTo>
                  <a:lnTo>
                    <a:pt x="1951" y="79"/>
                  </a:lnTo>
                  <a:lnTo>
                    <a:pt x="1764" y="101"/>
                  </a:lnTo>
                  <a:lnTo>
                    <a:pt x="1579" y="126"/>
                  </a:lnTo>
                  <a:lnTo>
                    <a:pt x="1397" y="152"/>
                  </a:lnTo>
                  <a:lnTo>
                    <a:pt x="1215" y="181"/>
                  </a:lnTo>
                  <a:lnTo>
                    <a:pt x="1036" y="212"/>
                  </a:lnTo>
                  <a:lnTo>
                    <a:pt x="858" y="245"/>
                  </a:lnTo>
                  <a:lnTo>
                    <a:pt x="683" y="280"/>
                  </a:lnTo>
                  <a:lnTo>
                    <a:pt x="509" y="318"/>
                  </a:lnTo>
                  <a:lnTo>
                    <a:pt x="338" y="357"/>
                  </a:lnTo>
                  <a:lnTo>
                    <a:pt x="169" y="399"/>
                  </a:lnTo>
                  <a:lnTo>
                    <a:pt x="3" y="441"/>
                  </a:lnTo>
                  <a:lnTo>
                    <a:pt x="0" y="448"/>
                  </a:lnTo>
                  <a:lnTo>
                    <a:pt x="0" y="1007"/>
                  </a:lnTo>
                  <a:lnTo>
                    <a:pt x="2" y="1008"/>
                  </a:lnTo>
                  <a:lnTo>
                    <a:pt x="168" y="1052"/>
                  </a:lnTo>
                  <a:lnTo>
                    <a:pt x="338" y="1094"/>
                  </a:lnTo>
                  <a:lnTo>
                    <a:pt x="508" y="1134"/>
                  </a:lnTo>
                  <a:lnTo>
                    <a:pt x="682" y="1170"/>
                  </a:lnTo>
                  <a:lnTo>
                    <a:pt x="858" y="1206"/>
                  </a:lnTo>
                  <a:lnTo>
                    <a:pt x="1035" y="1239"/>
                  </a:lnTo>
                  <a:lnTo>
                    <a:pt x="1214" y="1270"/>
                  </a:lnTo>
                  <a:lnTo>
                    <a:pt x="1397" y="1298"/>
                  </a:lnTo>
                  <a:lnTo>
                    <a:pt x="1579" y="1325"/>
                  </a:lnTo>
                  <a:lnTo>
                    <a:pt x="1764" y="1349"/>
                  </a:lnTo>
                  <a:lnTo>
                    <a:pt x="1951" y="1372"/>
                  </a:lnTo>
                  <a:lnTo>
                    <a:pt x="2139" y="1391"/>
                  </a:lnTo>
                  <a:lnTo>
                    <a:pt x="2327" y="1409"/>
                  </a:lnTo>
                  <a:lnTo>
                    <a:pt x="2518" y="1424"/>
                  </a:lnTo>
                  <a:lnTo>
                    <a:pt x="2710" y="1438"/>
                  </a:lnTo>
                  <a:lnTo>
                    <a:pt x="2903" y="1448"/>
                  </a:lnTo>
                  <a:lnTo>
                    <a:pt x="2911" y="1446"/>
                  </a:lnTo>
                  <a:lnTo>
                    <a:pt x="4470" y="1446"/>
                  </a:lnTo>
                  <a:lnTo>
                    <a:pt x="4475" y="1445"/>
                  </a:lnTo>
                  <a:lnTo>
                    <a:pt x="5257" y="1333"/>
                  </a:lnTo>
                  <a:lnTo>
                    <a:pt x="5252" y="1342"/>
                  </a:lnTo>
                </a:path>
              </a:pathLst>
            </a:custGeom>
            <a:solidFill>
              <a:srgbClr val="808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44" name="Freeform 1151">
              <a:extLst>
                <a:ext uri="{FF2B5EF4-FFF2-40B4-BE49-F238E27FC236}">
                  <a16:creationId xmlns:a16="http://schemas.microsoft.com/office/drawing/2014/main" id="{B63E9E20-AC81-9601-99FD-0E7D535B72E8}"/>
                </a:ext>
              </a:extLst>
            </p:cNvPr>
            <p:cNvSpPr>
              <a:spLocks noChangeAspect="1"/>
            </p:cNvSpPr>
            <p:nvPr/>
          </p:nvSpPr>
          <p:spPr bwMode="auto">
            <a:xfrm flipH="1">
              <a:off x="2437" y="2294"/>
              <a:ext cx="814" cy="213"/>
            </a:xfrm>
            <a:custGeom>
              <a:avLst/>
              <a:gdLst>
                <a:gd name="T0" fmla="*/ 0 w 4697"/>
                <a:gd name="T1" fmla="*/ 0 h 1231"/>
                <a:gd name="T2" fmla="*/ 0 w 4697"/>
                <a:gd name="T3" fmla="*/ 0 h 1231"/>
                <a:gd name="T4" fmla="*/ 0 w 4697"/>
                <a:gd name="T5" fmla="*/ 0 h 1231"/>
                <a:gd name="T6" fmla="*/ 0 w 4697"/>
                <a:gd name="T7" fmla="*/ 0 h 1231"/>
                <a:gd name="T8" fmla="*/ 0 w 4697"/>
                <a:gd name="T9" fmla="*/ 0 h 1231"/>
                <a:gd name="T10" fmla="*/ 0 w 4697"/>
                <a:gd name="T11" fmla="*/ 0 h 1231"/>
                <a:gd name="T12" fmla="*/ 0 w 4697"/>
                <a:gd name="T13" fmla="*/ 0 h 1231"/>
                <a:gd name="T14" fmla="*/ 0 w 4697"/>
                <a:gd name="T15" fmla="*/ 0 h 1231"/>
                <a:gd name="T16" fmla="*/ 0 w 4697"/>
                <a:gd name="T17" fmla="*/ 0 h 1231"/>
                <a:gd name="T18" fmla="*/ 0 w 4697"/>
                <a:gd name="T19" fmla="*/ 0 h 1231"/>
                <a:gd name="T20" fmla="*/ 0 w 4697"/>
                <a:gd name="T21" fmla="*/ 0 h 1231"/>
                <a:gd name="T22" fmla="*/ 0 w 4697"/>
                <a:gd name="T23" fmla="*/ 0 h 1231"/>
                <a:gd name="T24" fmla="*/ 0 w 4697"/>
                <a:gd name="T25" fmla="*/ 0 h 1231"/>
                <a:gd name="T26" fmla="*/ 0 w 4697"/>
                <a:gd name="T27" fmla="*/ 0 h 1231"/>
                <a:gd name="T28" fmla="*/ 0 w 4697"/>
                <a:gd name="T29" fmla="*/ 0 h 1231"/>
                <a:gd name="T30" fmla="*/ 0 w 4697"/>
                <a:gd name="T31" fmla="*/ 0 h 1231"/>
                <a:gd name="T32" fmla="*/ 0 w 4697"/>
                <a:gd name="T33" fmla="*/ 0 h 1231"/>
                <a:gd name="T34" fmla="*/ 0 w 4697"/>
                <a:gd name="T35" fmla="*/ 0 h 1231"/>
                <a:gd name="T36" fmla="*/ 0 w 4697"/>
                <a:gd name="T37" fmla="*/ 0 h 1231"/>
                <a:gd name="T38" fmla="*/ 0 w 4697"/>
                <a:gd name="T39" fmla="*/ 0 h 1231"/>
                <a:gd name="T40" fmla="*/ 0 w 4697"/>
                <a:gd name="T41" fmla="*/ 0 h 1231"/>
                <a:gd name="T42" fmla="*/ 0 w 4697"/>
                <a:gd name="T43" fmla="*/ 0 h 1231"/>
                <a:gd name="T44" fmla="*/ 0 w 4697"/>
                <a:gd name="T45" fmla="*/ 0 h 1231"/>
                <a:gd name="T46" fmla="*/ 0 w 4697"/>
                <a:gd name="T47" fmla="*/ 0 h 1231"/>
                <a:gd name="T48" fmla="*/ 0 w 4697"/>
                <a:gd name="T49" fmla="*/ 0 h 1231"/>
                <a:gd name="T50" fmla="*/ 0 w 4697"/>
                <a:gd name="T51" fmla="*/ 0 h 1231"/>
                <a:gd name="T52" fmla="*/ 0 w 4697"/>
                <a:gd name="T53" fmla="*/ 0 h 1231"/>
                <a:gd name="T54" fmla="*/ 0 w 4697"/>
                <a:gd name="T55" fmla="*/ 0 h 1231"/>
                <a:gd name="T56" fmla="*/ 0 w 4697"/>
                <a:gd name="T57" fmla="*/ 0 h 1231"/>
                <a:gd name="T58" fmla="*/ 0 w 4697"/>
                <a:gd name="T59" fmla="*/ 0 h 1231"/>
                <a:gd name="T60" fmla="*/ 0 w 4697"/>
                <a:gd name="T61" fmla="*/ 0 h 1231"/>
                <a:gd name="T62" fmla="*/ 0 w 4697"/>
                <a:gd name="T63" fmla="*/ 0 h 1231"/>
                <a:gd name="T64" fmla="*/ 0 w 4697"/>
                <a:gd name="T65" fmla="*/ 0 h 1231"/>
                <a:gd name="T66" fmla="*/ 0 w 4697"/>
                <a:gd name="T67" fmla="*/ 0 h 1231"/>
                <a:gd name="T68" fmla="*/ 0 w 4697"/>
                <a:gd name="T69" fmla="*/ 0 h 1231"/>
                <a:gd name="T70" fmla="*/ 0 w 4697"/>
                <a:gd name="T71" fmla="*/ 0 h 1231"/>
                <a:gd name="T72" fmla="*/ 0 w 4697"/>
                <a:gd name="T73" fmla="*/ 0 h 1231"/>
                <a:gd name="T74" fmla="*/ 0 w 4697"/>
                <a:gd name="T75" fmla="*/ 0 h 1231"/>
                <a:gd name="T76" fmla="*/ 0 w 4697"/>
                <a:gd name="T77" fmla="*/ 0 h 1231"/>
                <a:gd name="T78" fmla="*/ 0 w 4697"/>
                <a:gd name="T79" fmla="*/ 0 h 1231"/>
                <a:gd name="T80" fmla="*/ 0 w 4697"/>
                <a:gd name="T81" fmla="*/ 0 h 1231"/>
                <a:gd name="T82" fmla="*/ 0 w 4697"/>
                <a:gd name="T83" fmla="*/ 0 h 1231"/>
                <a:gd name="T84" fmla="*/ 0 w 4697"/>
                <a:gd name="T85" fmla="*/ 0 h 1231"/>
                <a:gd name="T86" fmla="*/ 0 w 4697"/>
                <a:gd name="T87" fmla="*/ 0 h 1231"/>
                <a:gd name="T88" fmla="*/ 0 w 4697"/>
                <a:gd name="T89" fmla="*/ 0 h 1231"/>
                <a:gd name="T90" fmla="*/ 0 w 4697"/>
                <a:gd name="T91" fmla="*/ 0 h 1231"/>
                <a:gd name="T92" fmla="*/ 0 w 4697"/>
                <a:gd name="T93" fmla="*/ 0 h 1231"/>
                <a:gd name="T94" fmla="*/ 0 w 4697"/>
                <a:gd name="T95" fmla="*/ 0 h 1231"/>
                <a:gd name="T96" fmla="*/ 0 w 4697"/>
                <a:gd name="T97" fmla="*/ 0 h 1231"/>
                <a:gd name="T98" fmla="*/ 0 w 4697"/>
                <a:gd name="T99" fmla="*/ 0 h 1231"/>
                <a:gd name="T100" fmla="*/ 0 w 4697"/>
                <a:gd name="T101" fmla="*/ 0 h 1231"/>
                <a:gd name="T102" fmla="*/ 0 w 4697"/>
                <a:gd name="T103" fmla="*/ 0 h 1231"/>
                <a:gd name="T104" fmla="*/ 0 w 4697"/>
                <a:gd name="T105" fmla="*/ 0 h 1231"/>
                <a:gd name="T106" fmla="*/ 0 w 4697"/>
                <a:gd name="T107" fmla="*/ 0 h 1231"/>
                <a:gd name="T108" fmla="*/ 0 w 4697"/>
                <a:gd name="T109" fmla="*/ 0 h 1231"/>
                <a:gd name="T110" fmla="*/ 0 w 4697"/>
                <a:gd name="T111" fmla="*/ 0 h 1231"/>
                <a:gd name="T112" fmla="*/ 0 w 4697"/>
                <a:gd name="T113" fmla="*/ 0 h 1231"/>
                <a:gd name="T114" fmla="*/ 0 w 4697"/>
                <a:gd name="T115" fmla="*/ 0 h 1231"/>
                <a:gd name="T116" fmla="*/ 0 w 4697"/>
                <a:gd name="T117" fmla="*/ 0 h 1231"/>
                <a:gd name="T118" fmla="*/ 0 w 4697"/>
                <a:gd name="T119" fmla="*/ 0 h 1231"/>
                <a:gd name="T120" fmla="*/ 0 w 4697"/>
                <a:gd name="T121" fmla="*/ 0 h 123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4697" h="1231">
                  <a:moveTo>
                    <a:pt x="3" y="782"/>
                  </a:moveTo>
                  <a:lnTo>
                    <a:pt x="3" y="447"/>
                  </a:lnTo>
                  <a:lnTo>
                    <a:pt x="4" y="447"/>
                  </a:lnTo>
                  <a:lnTo>
                    <a:pt x="159" y="397"/>
                  </a:lnTo>
                  <a:lnTo>
                    <a:pt x="316" y="349"/>
                  </a:lnTo>
                  <a:lnTo>
                    <a:pt x="474" y="304"/>
                  </a:lnTo>
                  <a:lnTo>
                    <a:pt x="632" y="262"/>
                  </a:lnTo>
                  <a:lnTo>
                    <a:pt x="791" y="223"/>
                  </a:lnTo>
                  <a:lnTo>
                    <a:pt x="950" y="187"/>
                  </a:lnTo>
                  <a:lnTo>
                    <a:pt x="1110" y="155"/>
                  </a:lnTo>
                  <a:lnTo>
                    <a:pt x="1271" y="124"/>
                  </a:lnTo>
                  <a:lnTo>
                    <a:pt x="1432" y="98"/>
                  </a:lnTo>
                  <a:lnTo>
                    <a:pt x="1593" y="75"/>
                  </a:lnTo>
                  <a:lnTo>
                    <a:pt x="1756" y="55"/>
                  </a:lnTo>
                  <a:lnTo>
                    <a:pt x="1918" y="38"/>
                  </a:lnTo>
                  <a:lnTo>
                    <a:pt x="2081" y="24"/>
                  </a:lnTo>
                  <a:lnTo>
                    <a:pt x="2245" y="13"/>
                  </a:lnTo>
                  <a:lnTo>
                    <a:pt x="2409" y="5"/>
                  </a:lnTo>
                  <a:lnTo>
                    <a:pt x="2574" y="0"/>
                  </a:lnTo>
                  <a:lnTo>
                    <a:pt x="2572" y="0"/>
                  </a:lnTo>
                  <a:lnTo>
                    <a:pt x="3018" y="0"/>
                  </a:lnTo>
                  <a:lnTo>
                    <a:pt x="4247" y="111"/>
                  </a:lnTo>
                  <a:lnTo>
                    <a:pt x="4247" y="112"/>
                  </a:lnTo>
                  <a:lnTo>
                    <a:pt x="4352" y="134"/>
                  </a:lnTo>
                  <a:lnTo>
                    <a:pt x="4443" y="172"/>
                  </a:lnTo>
                  <a:lnTo>
                    <a:pt x="4519" y="225"/>
                  </a:lnTo>
                  <a:lnTo>
                    <a:pt x="4584" y="288"/>
                  </a:lnTo>
                  <a:lnTo>
                    <a:pt x="4632" y="363"/>
                  </a:lnTo>
                  <a:lnTo>
                    <a:pt x="4668" y="443"/>
                  </a:lnTo>
                  <a:lnTo>
                    <a:pt x="4689" y="528"/>
                  </a:lnTo>
                  <a:lnTo>
                    <a:pt x="4696" y="614"/>
                  </a:lnTo>
                  <a:lnTo>
                    <a:pt x="4689" y="703"/>
                  </a:lnTo>
                  <a:lnTo>
                    <a:pt x="4668" y="787"/>
                  </a:lnTo>
                  <a:lnTo>
                    <a:pt x="4632" y="869"/>
                  </a:lnTo>
                  <a:lnTo>
                    <a:pt x="4584" y="941"/>
                  </a:lnTo>
                  <a:lnTo>
                    <a:pt x="4519" y="1006"/>
                  </a:lnTo>
                  <a:lnTo>
                    <a:pt x="4443" y="1058"/>
                  </a:lnTo>
                  <a:lnTo>
                    <a:pt x="4352" y="1095"/>
                  </a:lnTo>
                  <a:lnTo>
                    <a:pt x="4247" y="1116"/>
                  </a:lnTo>
                  <a:lnTo>
                    <a:pt x="4245" y="1118"/>
                  </a:lnTo>
                  <a:lnTo>
                    <a:pt x="3016" y="1230"/>
                  </a:lnTo>
                  <a:lnTo>
                    <a:pt x="2569" y="1230"/>
                  </a:lnTo>
                  <a:lnTo>
                    <a:pt x="2570" y="1229"/>
                  </a:lnTo>
                  <a:lnTo>
                    <a:pt x="2405" y="1226"/>
                  </a:lnTo>
                  <a:lnTo>
                    <a:pt x="2241" y="1218"/>
                  </a:lnTo>
                  <a:lnTo>
                    <a:pt x="2077" y="1208"/>
                  </a:lnTo>
                  <a:lnTo>
                    <a:pt x="1914" y="1194"/>
                  </a:lnTo>
                  <a:lnTo>
                    <a:pt x="1751" y="1178"/>
                  </a:lnTo>
                  <a:lnTo>
                    <a:pt x="1589" y="1157"/>
                  </a:lnTo>
                  <a:lnTo>
                    <a:pt x="1428" y="1133"/>
                  </a:lnTo>
                  <a:lnTo>
                    <a:pt x="1267" y="1106"/>
                  </a:lnTo>
                  <a:lnTo>
                    <a:pt x="1106" y="1078"/>
                  </a:lnTo>
                  <a:lnTo>
                    <a:pt x="946" y="1044"/>
                  </a:lnTo>
                  <a:lnTo>
                    <a:pt x="787" y="1009"/>
                  </a:lnTo>
                  <a:lnTo>
                    <a:pt x="628" y="970"/>
                  </a:lnTo>
                  <a:lnTo>
                    <a:pt x="469" y="928"/>
                  </a:lnTo>
                  <a:lnTo>
                    <a:pt x="312" y="883"/>
                  </a:lnTo>
                  <a:lnTo>
                    <a:pt x="155" y="835"/>
                  </a:lnTo>
                  <a:lnTo>
                    <a:pt x="0" y="782"/>
                  </a:lnTo>
                  <a:lnTo>
                    <a:pt x="3" y="782"/>
                  </a:lnTo>
                </a:path>
              </a:pathLst>
            </a:custGeom>
            <a:solidFill>
              <a:srgbClr val="FEC586"/>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45" name="Freeform 1152">
              <a:extLst>
                <a:ext uri="{FF2B5EF4-FFF2-40B4-BE49-F238E27FC236}">
                  <a16:creationId xmlns:a16="http://schemas.microsoft.com/office/drawing/2014/main" id="{503B1674-FB6B-124B-D80B-7358A859ADB3}"/>
                </a:ext>
              </a:extLst>
            </p:cNvPr>
            <p:cNvSpPr>
              <a:spLocks noChangeAspect="1"/>
            </p:cNvSpPr>
            <p:nvPr/>
          </p:nvSpPr>
          <p:spPr bwMode="auto">
            <a:xfrm flipH="1">
              <a:off x="3154" y="2372"/>
              <a:ext cx="97" cy="58"/>
            </a:xfrm>
            <a:custGeom>
              <a:avLst/>
              <a:gdLst>
                <a:gd name="T0" fmla="*/ 0 w 559"/>
                <a:gd name="T1" fmla="*/ 0 h 336"/>
                <a:gd name="T2" fmla="*/ 0 w 559"/>
                <a:gd name="T3" fmla="*/ 0 h 336"/>
                <a:gd name="T4" fmla="*/ 0 w 559"/>
                <a:gd name="T5" fmla="*/ 0 h 336"/>
                <a:gd name="T6" fmla="*/ 0 w 559"/>
                <a:gd name="T7" fmla="*/ 0 h 336"/>
                <a:gd name="T8" fmla="*/ 0 w 559"/>
                <a:gd name="T9" fmla="*/ 0 h 336"/>
                <a:gd name="T10" fmla="*/ 0 w 559"/>
                <a:gd name="T11" fmla="*/ 0 h 3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9" h="336">
                  <a:moveTo>
                    <a:pt x="0" y="0"/>
                  </a:moveTo>
                  <a:lnTo>
                    <a:pt x="558" y="0"/>
                  </a:lnTo>
                  <a:lnTo>
                    <a:pt x="558" y="335"/>
                  </a:lnTo>
                  <a:lnTo>
                    <a:pt x="0" y="335"/>
                  </a:lnTo>
                  <a:lnTo>
                    <a:pt x="0" y="0"/>
                  </a:lnTo>
                </a:path>
              </a:pathLst>
            </a:custGeom>
            <a:solidFill>
              <a:srgbClr val="9933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46" name="Freeform 1153">
              <a:extLst>
                <a:ext uri="{FF2B5EF4-FFF2-40B4-BE49-F238E27FC236}">
                  <a16:creationId xmlns:a16="http://schemas.microsoft.com/office/drawing/2014/main" id="{9EE509D6-739C-F20B-39C1-B34F9529DBBE}"/>
                </a:ext>
              </a:extLst>
            </p:cNvPr>
            <p:cNvSpPr>
              <a:spLocks noChangeAspect="1"/>
            </p:cNvSpPr>
            <p:nvPr/>
          </p:nvSpPr>
          <p:spPr bwMode="auto">
            <a:xfrm flipH="1">
              <a:off x="3250" y="2352"/>
              <a:ext cx="175" cy="98"/>
            </a:xfrm>
            <a:custGeom>
              <a:avLst/>
              <a:gdLst>
                <a:gd name="T0" fmla="*/ 0 w 1007"/>
                <a:gd name="T1" fmla="*/ 0 h 560"/>
                <a:gd name="T2" fmla="*/ 0 w 1007"/>
                <a:gd name="T3" fmla="*/ 0 h 560"/>
                <a:gd name="T4" fmla="*/ 0 w 1007"/>
                <a:gd name="T5" fmla="*/ 0 h 560"/>
                <a:gd name="T6" fmla="*/ 0 w 1007"/>
                <a:gd name="T7" fmla="*/ 0 h 560"/>
                <a:gd name="T8" fmla="*/ 0 w 1007"/>
                <a:gd name="T9" fmla="*/ 0 h 560"/>
                <a:gd name="T10" fmla="*/ 0 w 1007"/>
                <a:gd name="T11" fmla="*/ 0 h 560"/>
                <a:gd name="T12" fmla="*/ 0 w 1007"/>
                <a:gd name="T13" fmla="*/ 0 h 560"/>
                <a:gd name="T14" fmla="*/ 0 w 1007"/>
                <a:gd name="T15" fmla="*/ 0 h 560"/>
                <a:gd name="T16" fmla="*/ 0 w 1007"/>
                <a:gd name="T17" fmla="*/ 0 h 560"/>
                <a:gd name="T18" fmla="*/ 0 w 1007"/>
                <a:gd name="T19" fmla="*/ 0 h 560"/>
                <a:gd name="T20" fmla="*/ 0 w 1007"/>
                <a:gd name="T21" fmla="*/ 0 h 5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07" h="560">
                  <a:moveTo>
                    <a:pt x="0" y="224"/>
                  </a:moveTo>
                  <a:lnTo>
                    <a:pt x="670" y="0"/>
                  </a:lnTo>
                  <a:lnTo>
                    <a:pt x="670" y="112"/>
                  </a:lnTo>
                  <a:lnTo>
                    <a:pt x="1006" y="112"/>
                  </a:lnTo>
                  <a:lnTo>
                    <a:pt x="1006" y="336"/>
                  </a:lnTo>
                  <a:lnTo>
                    <a:pt x="1006" y="447"/>
                  </a:lnTo>
                  <a:lnTo>
                    <a:pt x="670" y="447"/>
                  </a:lnTo>
                  <a:lnTo>
                    <a:pt x="670" y="559"/>
                  </a:lnTo>
                  <a:lnTo>
                    <a:pt x="0" y="336"/>
                  </a:lnTo>
                  <a:lnTo>
                    <a:pt x="0" y="224"/>
                  </a:lnTo>
                </a:path>
              </a:pathLst>
            </a:custGeom>
            <a:solidFill>
              <a:schemeClr val="bg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47" name="Freeform 1154">
              <a:extLst>
                <a:ext uri="{FF2B5EF4-FFF2-40B4-BE49-F238E27FC236}">
                  <a16:creationId xmlns:a16="http://schemas.microsoft.com/office/drawing/2014/main" id="{B5FBE42C-0293-21E3-62FB-C9D2FA498508}"/>
                </a:ext>
              </a:extLst>
            </p:cNvPr>
            <p:cNvSpPr>
              <a:spLocks noChangeAspect="1"/>
            </p:cNvSpPr>
            <p:nvPr/>
          </p:nvSpPr>
          <p:spPr bwMode="auto">
            <a:xfrm flipH="1">
              <a:off x="2535" y="2265"/>
              <a:ext cx="77" cy="20"/>
            </a:xfrm>
            <a:custGeom>
              <a:avLst/>
              <a:gdLst>
                <a:gd name="T0" fmla="*/ 0 w 444"/>
                <a:gd name="T1" fmla="*/ 0 h 115"/>
                <a:gd name="T2" fmla="*/ 0 w 444"/>
                <a:gd name="T3" fmla="*/ 0 h 115"/>
                <a:gd name="T4" fmla="*/ 0 w 444"/>
                <a:gd name="T5" fmla="*/ 0 h 115"/>
                <a:gd name="T6" fmla="*/ 0 w 444"/>
                <a:gd name="T7" fmla="*/ 0 h 115"/>
                <a:gd name="T8" fmla="*/ 0 w 444"/>
                <a:gd name="T9" fmla="*/ 0 h 115"/>
                <a:gd name="T10" fmla="*/ 0 w 444"/>
                <a:gd name="T11" fmla="*/ 0 h 115"/>
                <a:gd name="T12" fmla="*/ 0 w 444"/>
                <a:gd name="T13" fmla="*/ 0 h 115"/>
                <a:gd name="T14" fmla="*/ 0 w 444"/>
                <a:gd name="T15" fmla="*/ 0 h 1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4" h="115">
                  <a:moveTo>
                    <a:pt x="0" y="57"/>
                  </a:moveTo>
                  <a:lnTo>
                    <a:pt x="166" y="0"/>
                  </a:lnTo>
                  <a:lnTo>
                    <a:pt x="277" y="0"/>
                  </a:lnTo>
                  <a:lnTo>
                    <a:pt x="443" y="57"/>
                  </a:lnTo>
                  <a:lnTo>
                    <a:pt x="443" y="114"/>
                  </a:lnTo>
                  <a:lnTo>
                    <a:pt x="0" y="114"/>
                  </a:lnTo>
                  <a:lnTo>
                    <a:pt x="0" y="57"/>
                  </a:lnTo>
                </a:path>
              </a:pathLst>
            </a:custGeom>
            <a:solidFill>
              <a:srgbClr val="80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48" name="Freeform 1155">
              <a:extLst>
                <a:ext uri="{FF2B5EF4-FFF2-40B4-BE49-F238E27FC236}">
                  <a16:creationId xmlns:a16="http://schemas.microsoft.com/office/drawing/2014/main" id="{5810D3BC-4E2F-B981-564E-8C5FACDE42AE}"/>
                </a:ext>
              </a:extLst>
            </p:cNvPr>
            <p:cNvSpPr>
              <a:spLocks noChangeAspect="1"/>
            </p:cNvSpPr>
            <p:nvPr/>
          </p:nvSpPr>
          <p:spPr bwMode="auto">
            <a:xfrm flipH="1" flipV="1">
              <a:off x="2534" y="2515"/>
              <a:ext cx="78" cy="20"/>
            </a:xfrm>
            <a:custGeom>
              <a:avLst/>
              <a:gdLst>
                <a:gd name="T0" fmla="*/ 0 w 444"/>
                <a:gd name="T1" fmla="*/ 0 h 115"/>
                <a:gd name="T2" fmla="*/ 0 w 444"/>
                <a:gd name="T3" fmla="*/ 0 h 115"/>
                <a:gd name="T4" fmla="*/ 0 w 444"/>
                <a:gd name="T5" fmla="*/ 0 h 115"/>
                <a:gd name="T6" fmla="*/ 0 w 444"/>
                <a:gd name="T7" fmla="*/ 0 h 115"/>
                <a:gd name="T8" fmla="*/ 0 w 444"/>
                <a:gd name="T9" fmla="*/ 0 h 115"/>
                <a:gd name="T10" fmla="*/ 0 w 444"/>
                <a:gd name="T11" fmla="*/ 0 h 115"/>
                <a:gd name="T12" fmla="*/ 0 w 444"/>
                <a:gd name="T13" fmla="*/ 0 h 115"/>
                <a:gd name="T14" fmla="*/ 0 w 444"/>
                <a:gd name="T15" fmla="*/ 0 h 1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4" h="115">
                  <a:moveTo>
                    <a:pt x="0" y="57"/>
                  </a:moveTo>
                  <a:lnTo>
                    <a:pt x="166" y="0"/>
                  </a:lnTo>
                  <a:lnTo>
                    <a:pt x="277" y="0"/>
                  </a:lnTo>
                  <a:lnTo>
                    <a:pt x="443" y="57"/>
                  </a:lnTo>
                  <a:lnTo>
                    <a:pt x="443" y="114"/>
                  </a:lnTo>
                  <a:lnTo>
                    <a:pt x="0" y="114"/>
                  </a:lnTo>
                  <a:lnTo>
                    <a:pt x="0" y="57"/>
                  </a:lnTo>
                </a:path>
              </a:pathLst>
            </a:custGeom>
            <a:solidFill>
              <a:srgbClr val="80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67606" name="Group 1156">
            <a:extLst>
              <a:ext uri="{FF2B5EF4-FFF2-40B4-BE49-F238E27FC236}">
                <a16:creationId xmlns:a16="http://schemas.microsoft.com/office/drawing/2014/main" id="{E23EF32C-8FF1-71BD-8E40-BB903D1E3283}"/>
              </a:ext>
            </a:extLst>
          </p:cNvPr>
          <p:cNvGrpSpPr>
            <a:grpSpLocks/>
          </p:cNvGrpSpPr>
          <p:nvPr/>
        </p:nvGrpSpPr>
        <p:grpSpPr bwMode="auto">
          <a:xfrm>
            <a:off x="838200" y="4335463"/>
            <a:ext cx="1630363" cy="428625"/>
            <a:chOff x="2398" y="2265"/>
            <a:chExt cx="1027" cy="270"/>
          </a:xfrm>
        </p:grpSpPr>
        <p:sp>
          <p:nvSpPr>
            <p:cNvPr id="67637" name="Freeform 1157">
              <a:extLst>
                <a:ext uri="{FF2B5EF4-FFF2-40B4-BE49-F238E27FC236}">
                  <a16:creationId xmlns:a16="http://schemas.microsoft.com/office/drawing/2014/main" id="{140C0A6A-36D7-2EAC-53B4-CF28E1774EA0}"/>
                </a:ext>
              </a:extLst>
            </p:cNvPr>
            <p:cNvSpPr>
              <a:spLocks noChangeAspect="1"/>
            </p:cNvSpPr>
            <p:nvPr/>
          </p:nvSpPr>
          <p:spPr bwMode="auto">
            <a:xfrm flipH="1">
              <a:off x="2398" y="2275"/>
              <a:ext cx="911" cy="252"/>
            </a:xfrm>
            <a:custGeom>
              <a:avLst/>
              <a:gdLst>
                <a:gd name="T0" fmla="*/ 0 w 5258"/>
                <a:gd name="T1" fmla="*/ 0 h 1449"/>
                <a:gd name="T2" fmla="*/ 0 w 5258"/>
                <a:gd name="T3" fmla="*/ 0 h 1449"/>
                <a:gd name="T4" fmla="*/ 0 w 5258"/>
                <a:gd name="T5" fmla="*/ 0 h 1449"/>
                <a:gd name="T6" fmla="*/ 0 w 5258"/>
                <a:gd name="T7" fmla="*/ 0 h 1449"/>
                <a:gd name="T8" fmla="*/ 0 w 5258"/>
                <a:gd name="T9" fmla="*/ 0 h 1449"/>
                <a:gd name="T10" fmla="*/ 0 w 5258"/>
                <a:gd name="T11" fmla="*/ 0 h 1449"/>
                <a:gd name="T12" fmla="*/ 0 w 5258"/>
                <a:gd name="T13" fmla="*/ 0 h 1449"/>
                <a:gd name="T14" fmla="*/ 0 w 5258"/>
                <a:gd name="T15" fmla="*/ 0 h 1449"/>
                <a:gd name="T16" fmla="*/ 0 w 5258"/>
                <a:gd name="T17" fmla="*/ 0 h 1449"/>
                <a:gd name="T18" fmla="*/ 0 w 5258"/>
                <a:gd name="T19" fmla="*/ 0 h 1449"/>
                <a:gd name="T20" fmla="*/ 0 w 5258"/>
                <a:gd name="T21" fmla="*/ 0 h 1449"/>
                <a:gd name="T22" fmla="*/ 0 w 5258"/>
                <a:gd name="T23" fmla="*/ 0 h 1449"/>
                <a:gd name="T24" fmla="*/ 0 w 5258"/>
                <a:gd name="T25" fmla="*/ 0 h 1449"/>
                <a:gd name="T26" fmla="*/ 0 w 5258"/>
                <a:gd name="T27" fmla="*/ 0 h 1449"/>
                <a:gd name="T28" fmla="*/ 0 w 5258"/>
                <a:gd name="T29" fmla="*/ 0 h 1449"/>
                <a:gd name="T30" fmla="*/ 0 w 5258"/>
                <a:gd name="T31" fmla="*/ 0 h 1449"/>
                <a:gd name="T32" fmla="*/ 0 w 5258"/>
                <a:gd name="T33" fmla="*/ 0 h 1449"/>
                <a:gd name="T34" fmla="*/ 0 w 5258"/>
                <a:gd name="T35" fmla="*/ 0 h 1449"/>
                <a:gd name="T36" fmla="*/ 0 w 5258"/>
                <a:gd name="T37" fmla="*/ 0 h 1449"/>
                <a:gd name="T38" fmla="*/ 0 w 5258"/>
                <a:gd name="T39" fmla="*/ 0 h 1449"/>
                <a:gd name="T40" fmla="*/ 0 w 5258"/>
                <a:gd name="T41" fmla="*/ 0 h 1449"/>
                <a:gd name="T42" fmla="*/ 0 w 5258"/>
                <a:gd name="T43" fmla="*/ 0 h 1449"/>
                <a:gd name="T44" fmla="*/ 0 w 5258"/>
                <a:gd name="T45" fmla="*/ 0 h 1449"/>
                <a:gd name="T46" fmla="*/ 0 w 5258"/>
                <a:gd name="T47" fmla="*/ 0 h 1449"/>
                <a:gd name="T48" fmla="*/ 0 w 5258"/>
                <a:gd name="T49" fmla="*/ 0 h 1449"/>
                <a:gd name="T50" fmla="*/ 0 w 5258"/>
                <a:gd name="T51" fmla="*/ 0 h 1449"/>
                <a:gd name="T52" fmla="*/ 0 w 5258"/>
                <a:gd name="T53" fmla="*/ 0 h 1449"/>
                <a:gd name="T54" fmla="*/ 0 w 5258"/>
                <a:gd name="T55" fmla="*/ 0 h 1449"/>
                <a:gd name="T56" fmla="*/ 0 w 5258"/>
                <a:gd name="T57" fmla="*/ 0 h 1449"/>
                <a:gd name="T58" fmla="*/ 0 w 5258"/>
                <a:gd name="T59" fmla="*/ 0 h 1449"/>
                <a:gd name="T60" fmla="*/ 0 w 5258"/>
                <a:gd name="T61" fmla="*/ 0 h 1449"/>
                <a:gd name="T62" fmla="*/ 0 w 5258"/>
                <a:gd name="T63" fmla="*/ 0 h 1449"/>
                <a:gd name="T64" fmla="*/ 0 w 5258"/>
                <a:gd name="T65" fmla="*/ 0 h 1449"/>
                <a:gd name="T66" fmla="*/ 0 w 5258"/>
                <a:gd name="T67" fmla="*/ 0 h 1449"/>
                <a:gd name="T68" fmla="*/ 0 w 5258"/>
                <a:gd name="T69" fmla="*/ 0 h 1449"/>
                <a:gd name="T70" fmla="*/ 0 w 5258"/>
                <a:gd name="T71" fmla="*/ 0 h 1449"/>
                <a:gd name="T72" fmla="*/ 0 w 5258"/>
                <a:gd name="T73" fmla="*/ 0 h 1449"/>
                <a:gd name="T74" fmla="*/ 0 w 5258"/>
                <a:gd name="T75" fmla="*/ 0 h 1449"/>
                <a:gd name="T76" fmla="*/ 0 w 5258"/>
                <a:gd name="T77" fmla="*/ 0 h 1449"/>
                <a:gd name="T78" fmla="*/ 0 w 5258"/>
                <a:gd name="T79" fmla="*/ 0 h 1449"/>
                <a:gd name="T80" fmla="*/ 0 w 5258"/>
                <a:gd name="T81" fmla="*/ 0 h 1449"/>
                <a:gd name="T82" fmla="*/ 0 w 5258"/>
                <a:gd name="T83" fmla="*/ 0 h 1449"/>
                <a:gd name="T84" fmla="*/ 0 w 5258"/>
                <a:gd name="T85" fmla="*/ 0 h 1449"/>
                <a:gd name="T86" fmla="*/ 0 w 5258"/>
                <a:gd name="T87" fmla="*/ 0 h 1449"/>
                <a:gd name="T88" fmla="*/ 0 w 5258"/>
                <a:gd name="T89" fmla="*/ 0 h 1449"/>
                <a:gd name="T90" fmla="*/ 0 w 5258"/>
                <a:gd name="T91" fmla="*/ 0 h 1449"/>
                <a:gd name="T92" fmla="*/ 0 w 5258"/>
                <a:gd name="T93" fmla="*/ 0 h 1449"/>
                <a:gd name="T94" fmla="*/ 0 w 5258"/>
                <a:gd name="T95" fmla="*/ 0 h 14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258" h="1449">
                  <a:moveTo>
                    <a:pt x="5252" y="1342"/>
                  </a:moveTo>
                  <a:lnTo>
                    <a:pt x="5252" y="112"/>
                  </a:lnTo>
                  <a:lnTo>
                    <a:pt x="4470" y="1"/>
                  </a:lnTo>
                  <a:lnTo>
                    <a:pt x="4464" y="0"/>
                  </a:lnTo>
                  <a:lnTo>
                    <a:pt x="2906" y="0"/>
                  </a:lnTo>
                  <a:lnTo>
                    <a:pt x="2904" y="2"/>
                  </a:lnTo>
                  <a:lnTo>
                    <a:pt x="2711" y="13"/>
                  </a:lnTo>
                  <a:lnTo>
                    <a:pt x="2519" y="26"/>
                  </a:lnTo>
                  <a:lnTo>
                    <a:pt x="2328" y="42"/>
                  </a:lnTo>
                  <a:lnTo>
                    <a:pt x="2139" y="59"/>
                  </a:lnTo>
                  <a:lnTo>
                    <a:pt x="1951" y="79"/>
                  </a:lnTo>
                  <a:lnTo>
                    <a:pt x="1764" y="101"/>
                  </a:lnTo>
                  <a:lnTo>
                    <a:pt x="1579" y="126"/>
                  </a:lnTo>
                  <a:lnTo>
                    <a:pt x="1397" y="152"/>
                  </a:lnTo>
                  <a:lnTo>
                    <a:pt x="1215" y="181"/>
                  </a:lnTo>
                  <a:lnTo>
                    <a:pt x="1036" y="212"/>
                  </a:lnTo>
                  <a:lnTo>
                    <a:pt x="858" y="245"/>
                  </a:lnTo>
                  <a:lnTo>
                    <a:pt x="683" y="280"/>
                  </a:lnTo>
                  <a:lnTo>
                    <a:pt x="509" y="318"/>
                  </a:lnTo>
                  <a:lnTo>
                    <a:pt x="338" y="357"/>
                  </a:lnTo>
                  <a:lnTo>
                    <a:pt x="169" y="399"/>
                  </a:lnTo>
                  <a:lnTo>
                    <a:pt x="3" y="441"/>
                  </a:lnTo>
                  <a:lnTo>
                    <a:pt x="0" y="448"/>
                  </a:lnTo>
                  <a:lnTo>
                    <a:pt x="0" y="1007"/>
                  </a:lnTo>
                  <a:lnTo>
                    <a:pt x="2" y="1008"/>
                  </a:lnTo>
                  <a:lnTo>
                    <a:pt x="168" y="1052"/>
                  </a:lnTo>
                  <a:lnTo>
                    <a:pt x="338" y="1094"/>
                  </a:lnTo>
                  <a:lnTo>
                    <a:pt x="508" y="1134"/>
                  </a:lnTo>
                  <a:lnTo>
                    <a:pt x="682" y="1170"/>
                  </a:lnTo>
                  <a:lnTo>
                    <a:pt x="858" y="1206"/>
                  </a:lnTo>
                  <a:lnTo>
                    <a:pt x="1035" y="1239"/>
                  </a:lnTo>
                  <a:lnTo>
                    <a:pt x="1214" y="1270"/>
                  </a:lnTo>
                  <a:lnTo>
                    <a:pt x="1397" y="1298"/>
                  </a:lnTo>
                  <a:lnTo>
                    <a:pt x="1579" y="1325"/>
                  </a:lnTo>
                  <a:lnTo>
                    <a:pt x="1764" y="1349"/>
                  </a:lnTo>
                  <a:lnTo>
                    <a:pt x="1951" y="1372"/>
                  </a:lnTo>
                  <a:lnTo>
                    <a:pt x="2139" y="1391"/>
                  </a:lnTo>
                  <a:lnTo>
                    <a:pt x="2327" y="1409"/>
                  </a:lnTo>
                  <a:lnTo>
                    <a:pt x="2518" y="1424"/>
                  </a:lnTo>
                  <a:lnTo>
                    <a:pt x="2710" y="1438"/>
                  </a:lnTo>
                  <a:lnTo>
                    <a:pt x="2903" y="1448"/>
                  </a:lnTo>
                  <a:lnTo>
                    <a:pt x="2911" y="1446"/>
                  </a:lnTo>
                  <a:lnTo>
                    <a:pt x="4470" y="1446"/>
                  </a:lnTo>
                  <a:lnTo>
                    <a:pt x="4475" y="1445"/>
                  </a:lnTo>
                  <a:lnTo>
                    <a:pt x="5257" y="1333"/>
                  </a:lnTo>
                  <a:lnTo>
                    <a:pt x="5252" y="1342"/>
                  </a:lnTo>
                </a:path>
              </a:pathLst>
            </a:custGeom>
            <a:solidFill>
              <a:srgbClr val="808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38" name="Freeform 1158">
              <a:extLst>
                <a:ext uri="{FF2B5EF4-FFF2-40B4-BE49-F238E27FC236}">
                  <a16:creationId xmlns:a16="http://schemas.microsoft.com/office/drawing/2014/main" id="{1AAE85E8-288E-0C2B-505E-6AA329595553}"/>
                </a:ext>
              </a:extLst>
            </p:cNvPr>
            <p:cNvSpPr>
              <a:spLocks noChangeAspect="1"/>
            </p:cNvSpPr>
            <p:nvPr/>
          </p:nvSpPr>
          <p:spPr bwMode="auto">
            <a:xfrm flipH="1">
              <a:off x="2437" y="2294"/>
              <a:ext cx="814" cy="213"/>
            </a:xfrm>
            <a:custGeom>
              <a:avLst/>
              <a:gdLst>
                <a:gd name="T0" fmla="*/ 0 w 4697"/>
                <a:gd name="T1" fmla="*/ 0 h 1231"/>
                <a:gd name="T2" fmla="*/ 0 w 4697"/>
                <a:gd name="T3" fmla="*/ 0 h 1231"/>
                <a:gd name="T4" fmla="*/ 0 w 4697"/>
                <a:gd name="T5" fmla="*/ 0 h 1231"/>
                <a:gd name="T6" fmla="*/ 0 w 4697"/>
                <a:gd name="T7" fmla="*/ 0 h 1231"/>
                <a:gd name="T8" fmla="*/ 0 w 4697"/>
                <a:gd name="T9" fmla="*/ 0 h 1231"/>
                <a:gd name="T10" fmla="*/ 0 w 4697"/>
                <a:gd name="T11" fmla="*/ 0 h 1231"/>
                <a:gd name="T12" fmla="*/ 0 w 4697"/>
                <a:gd name="T13" fmla="*/ 0 h 1231"/>
                <a:gd name="T14" fmla="*/ 0 w 4697"/>
                <a:gd name="T15" fmla="*/ 0 h 1231"/>
                <a:gd name="T16" fmla="*/ 0 w 4697"/>
                <a:gd name="T17" fmla="*/ 0 h 1231"/>
                <a:gd name="T18" fmla="*/ 0 w 4697"/>
                <a:gd name="T19" fmla="*/ 0 h 1231"/>
                <a:gd name="T20" fmla="*/ 0 w 4697"/>
                <a:gd name="T21" fmla="*/ 0 h 1231"/>
                <a:gd name="T22" fmla="*/ 0 w 4697"/>
                <a:gd name="T23" fmla="*/ 0 h 1231"/>
                <a:gd name="T24" fmla="*/ 0 w 4697"/>
                <a:gd name="T25" fmla="*/ 0 h 1231"/>
                <a:gd name="T26" fmla="*/ 0 w 4697"/>
                <a:gd name="T27" fmla="*/ 0 h 1231"/>
                <a:gd name="T28" fmla="*/ 0 w 4697"/>
                <a:gd name="T29" fmla="*/ 0 h 1231"/>
                <a:gd name="T30" fmla="*/ 0 w 4697"/>
                <a:gd name="T31" fmla="*/ 0 h 1231"/>
                <a:gd name="T32" fmla="*/ 0 w 4697"/>
                <a:gd name="T33" fmla="*/ 0 h 1231"/>
                <a:gd name="T34" fmla="*/ 0 w 4697"/>
                <a:gd name="T35" fmla="*/ 0 h 1231"/>
                <a:gd name="T36" fmla="*/ 0 w 4697"/>
                <a:gd name="T37" fmla="*/ 0 h 1231"/>
                <a:gd name="T38" fmla="*/ 0 w 4697"/>
                <a:gd name="T39" fmla="*/ 0 h 1231"/>
                <a:gd name="T40" fmla="*/ 0 w 4697"/>
                <a:gd name="T41" fmla="*/ 0 h 1231"/>
                <a:gd name="T42" fmla="*/ 0 w 4697"/>
                <a:gd name="T43" fmla="*/ 0 h 1231"/>
                <a:gd name="T44" fmla="*/ 0 w 4697"/>
                <a:gd name="T45" fmla="*/ 0 h 1231"/>
                <a:gd name="T46" fmla="*/ 0 w 4697"/>
                <a:gd name="T47" fmla="*/ 0 h 1231"/>
                <a:gd name="T48" fmla="*/ 0 w 4697"/>
                <a:gd name="T49" fmla="*/ 0 h 1231"/>
                <a:gd name="T50" fmla="*/ 0 w 4697"/>
                <a:gd name="T51" fmla="*/ 0 h 1231"/>
                <a:gd name="T52" fmla="*/ 0 w 4697"/>
                <a:gd name="T53" fmla="*/ 0 h 1231"/>
                <a:gd name="T54" fmla="*/ 0 w 4697"/>
                <a:gd name="T55" fmla="*/ 0 h 1231"/>
                <a:gd name="T56" fmla="*/ 0 w 4697"/>
                <a:gd name="T57" fmla="*/ 0 h 1231"/>
                <a:gd name="T58" fmla="*/ 0 w 4697"/>
                <a:gd name="T59" fmla="*/ 0 h 1231"/>
                <a:gd name="T60" fmla="*/ 0 w 4697"/>
                <a:gd name="T61" fmla="*/ 0 h 1231"/>
                <a:gd name="T62" fmla="*/ 0 w 4697"/>
                <a:gd name="T63" fmla="*/ 0 h 1231"/>
                <a:gd name="T64" fmla="*/ 0 w 4697"/>
                <a:gd name="T65" fmla="*/ 0 h 1231"/>
                <a:gd name="T66" fmla="*/ 0 w 4697"/>
                <a:gd name="T67" fmla="*/ 0 h 1231"/>
                <a:gd name="T68" fmla="*/ 0 w 4697"/>
                <a:gd name="T69" fmla="*/ 0 h 1231"/>
                <a:gd name="T70" fmla="*/ 0 w 4697"/>
                <a:gd name="T71" fmla="*/ 0 h 1231"/>
                <a:gd name="T72" fmla="*/ 0 w 4697"/>
                <a:gd name="T73" fmla="*/ 0 h 1231"/>
                <a:gd name="T74" fmla="*/ 0 w 4697"/>
                <a:gd name="T75" fmla="*/ 0 h 1231"/>
                <a:gd name="T76" fmla="*/ 0 w 4697"/>
                <a:gd name="T77" fmla="*/ 0 h 1231"/>
                <a:gd name="T78" fmla="*/ 0 w 4697"/>
                <a:gd name="T79" fmla="*/ 0 h 1231"/>
                <a:gd name="T80" fmla="*/ 0 w 4697"/>
                <a:gd name="T81" fmla="*/ 0 h 1231"/>
                <a:gd name="T82" fmla="*/ 0 w 4697"/>
                <a:gd name="T83" fmla="*/ 0 h 1231"/>
                <a:gd name="T84" fmla="*/ 0 w 4697"/>
                <a:gd name="T85" fmla="*/ 0 h 1231"/>
                <a:gd name="T86" fmla="*/ 0 w 4697"/>
                <a:gd name="T87" fmla="*/ 0 h 1231"/>
                <a:gd name="T88" fmla="*/ 0 w 4697"/>
                <a:gd name="T89" fmla="*/ 0 h 1231"/>
                <a:gd name="T90" fmla="*/ 0 w 4697"/>
                <a:gd name="T91" fmla="*/ 0 h 1231"/>
                <a:gd name="T92" fmla="*/ 0 w 4697"/>
                <a:gd name="T93" fmla="*/ 0 h 1231"/>
                <a:gd name="T94" fmla="*/ 0 w 4697"/>
                <a:gd name="T95" fmla="*/ 0 h 1231"/>
                <a:gd name="T96" fmla="*/ 0 w 4697"/>
                <a:gd name="T97" fmla="*/ 0 h 1231"/>
                <a:gd name="T98" fmla="*/ 0 w 4697"/>
                <a:gd name="T99" fmla="*/ 0 h 1231"/>
                <a:gd name="T100" fmla="*/ 0 w 4697"/>
                <a:gd name="T101" fmla="*/ 0 h 1231"/>
                <a:gd name="T102" fmla="*/ 0 w 4697"/>
                <a:gd name="T103" fmla="*/ 0 h 1231"/>
                <a:gd name="T104" fmla="*/ 0 w 4697"/>
                <a:gd name="T105" fmla="*/ 0 h 1231"/>
                <a:gd name="T106" fmla="*/ 0 w 4697"/>
                <a:gd name="T107" fmla="*/ 0 h 1231"/>
                <a:gd name="T108" fmla="*/ 0 w 4697"/>
                <a:gd name="T109" fmla="*/ 0 h 1231"/>
                <a:gd name="T110" fmla="*/ 0 w 4697"/>
                <a:gd name="T111" fmla="*/ 0 h 1231"/>
                <a:gd name="T112" fmla="*/ 0 w 4697"/>
                <a:gd name="T113" fmla="*/ 0 h 1231"/>
                <a:gd name="T114" fmla="*/ 0 w 4697"/>
                <a:gd name="T115" fmla="*/ 0 h 1231"/>
                <a:gd name="T116" fmla="*/ 0 w 4697"/>
                <a:gd name="T117" fmla="*/ 0 h 1231"/>
                <a:gd name="T118" fmla="*/ 0 w 4697"/>
                <a:gd name="T119" fmla="*/ 0 h 1231"/>
                <a:gd name="T120" fmla="*/ 0 w 4697"/>
                <a:gd name="T121" fmla="*/ 0 h 123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4697" h="1231">
                  <a:moveTo>
                    <a:pt x="3" y="782"/>
                  </a:moveTo>
                  <a:lnTo>
                    <a:pt x="3" y="447"/>
                  </a:lnTo>
                  <a:lnTo>
                    <a:pt x="4" y="447"/>
                  </a:lnTo>
                  <a:lnTo>
                    <a:pt x="159" y="397"/>
                  </a:lnTo>
                  <a:lnTo>
                    <a:pt x="316" y="349"/>
                  </a:lnTo>
                  <a:lnTo>
                    <a:pt x="474" y="304"/>
                  </a:lnTo>
                  <a:lnTo>
                    <a:pt x="632" y="262"/>
                  </a:lnTo>
                  <a:lnTo>
                    <a:pt x="791" y="223"/>
                  </a:lnTo>
                  <a:lnTo>
                    <a:pt x="950" y="187"/>
                  </a:lnTo>
                  <a:lnTo>
                    <a:pt x="1110" y="155"/>
                  </a:lnTo>
                  <a:lnTo>
                    <a:pt x="1271" y="124"/>
                  </a:lnTo>
                  <a:lnTo>
                    <a:pt x="1432" y="98"/>
                  </a:lnTo>
                  <a:lnTo>
                    <a:pt x="1593" y="75"/>
                  </a:lnTo>
                  <a:lnTo>
                    <a:pt x="1756" y="55"/>
                  </a:lnTo>
                  <a:lnTo>
                    <a:pt x="1918" y="38"/>
                  </a:lnTo>
                  <a:lnTo>
                    <a:pt x="2081" y="24"/>
                  </a:lnTo>
                  <a:lnTo>
                    <a:pt x="2245" y="13"/>
                  </a:lnTo>
                  <a:lnTo>
                    <a:pt x="2409" y="5"/>
                  </a:lnTo>
                  <a:lnTo>
                    <a:pt x="2574" y="0"/>
                  </a:lnTo>
                  <a:lnTo>
                    <a:pt x="2572" y="0"/>
                  </a:lnTo>
                  <a:lnTo>
                    <a:pt x="3018" y="0"/>
                  </a:lnTo>
                  <a:lnTo>
                    <a:pt x="4247" y="111"/>
                  </a:lnTo>
                  <a:lnTo>
                    <a:pt x="4247" y="112"/>
                  </a:lnTo>
                  <a:lnTo>
                    <a:pt x="4352" y="134"/>
                  </a:lnTo>
                  <a:lnTo>
                    <a:pt x="4443" y="172"/>
                  </a:lnTo>
                  <a:lnTo>
                    <a:pt x="4519" y="225"/>
                  </a:lnTo>
                  <a:lnTo>
                    <a:pt x="4584" y="288"/>
                  </a:lnTo>
                  <a:lnTo>
                    <a:pt x="4632" y="363"/>
                  </a:lnTo>
                  <a:lnTo>
                    <a:pt x="4668" y="443"/>
                  </a:lnTo>
                  <a:lnTo>
                    <a:pt x="4689" y="528"/>
                  </a:lnTo>
                  <a:lnTo>
                    <a:pt x="4696" y="614"/>
                  </a:lnTo>
                  <a:lnTo>
                    <a:pt x="4689" y="703"/>
                  </a:lnTo>
                  <a:lnTo>
                    <a:pt x="4668" y="787"/>
                  </a:lnTo>
                  <a:lnTo>
                    <a:pt x="4632" y="869"/>
                  </a:lnTo>
                  <a:lnTo>
                    <a:pt x="4584" y="941"/>
                  </a:lnTo>
                  <a:lnTo>
                    <a:pt x="4519" y="1006"/>
                  </a:lnTo>
                  <a:lnTo>
                    <a:pt x="4443" y="1058"/>
                  </a:lnTo>
                  <a:lnTo>
                    <a:pt x="4352" y="1095"/>
                  </a:lnTo>
                  <a:lnTo>
                    <a:pt x="4247" y="1116"/>
                  </a:lnTo>
                  <a:lnTo>
                    <a:pt x="4245" y="1118"/>
                  </a:lnTo>
                  <a:lnTo>
                    <a:pt x="3016" y="1230"/>
                  </a:lnTo>
                  <a:lnTo>
                    <a:pt x="2569" y="1230"/>
                  </a:lnTo>
                  <a:lnTo>
                    <a:pt x="2570" y="1229"/>
                  </a:lnTo>
                  <a:lnTo>
                    <a:pt x="2405" y="1226"/>
                  </a:lnTo>
                  <a:lnTo>
                    <a:pt x="2241" y="1218"/>
                  </a:lnTo>
                  <a:lnTo>
                    <a:pt x="2077" y="1208"/>
                  </a:lnTo>
                  <a:lnTo>
                    <a:pt x="1914" y="1194"/>
                  </a:lnTo>
                  <a:lnTo>
                    <a:pt x="1751" y="1178"/>
                  </a:lnTo>
                  <a:lnTo>
                    <a:pt x="1589" y="1157"/>
                  </a:lnTo>
                  <a:lnTo>
                    <a:pt x="1428" y="1133"/>
                  </a:lnTo>
                  <a:lnTo>
                    <a:pt x="1267" y="1106"/>
                  </a:lnTo>
                  <a:lnTo>
                    <a:pt x="1106" y="1078"/>
                  </a:lnTo>
                  <a:lnTo>
                    <a:pt x="946" y="1044"/>
                  </a:lnTo>
                  <a:lnTo>
                    <a:pt x="787" y="1009"/>
                  </a:lnTo>
                  <a:lnTo>
                    <a:pt x="628" y="970"/>
                  </a:lnTo>
                  <a:lnTo>
                    <a:pt x="469" y="928"/>
                  </a:lnTo>
                  <a:lnTo>
                    <a:pt x="312" y="883"/>
                  </a:lnTo>
                  <a:lnTo>
                    <a:pt x="155" y="835"/>
                  </a:lnTo>
                  <a:lnTo>
                    <a:pt x="0" y="782"/>
                  </a:lnTo>
                  <a:lnTo>
                    <a:pt x="3" y="782"/>
                  </a:lnTo>
                </a:path>
              </a:pathLst>
            </a:custGeom>
            <a:solidFill>
              <a:srgbClr val="FEC586"/>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39" name="Freeform 1159">
              <a:extLst>
                <a:ext uri="{FF2B5EF4-FFF2-40B4-BE49-F238E27FC236}">
                  <a16:creationId xmlns:a16="http://schemas.microsoft.com/office/drawing/2014/main" id="{0EEA999B-657C-FCAF-56F2-CC2BEA1CB752}"/>
                </a:ext>
              </a:extLst>
            </p:cNvPr>
            <p:cNvSpPr>
              <a:spLocks noChangeAspect="1"/>
            </p:cNvSpPr>
            <p:nvPr/>
          </p:nvSpPr>
          <p:spPr bwMode="auto">
            <a:xfrm flipH="1">
              <a:off x="3154" y="2372"/>
              <a:ext cx="97" cy="58"/>
            </a:xfrm>
            <a:custGeom>
              <a:avLst/>
              <a:gdLst>
                <a:gd name="T0" fmla="*/ 0 w 559"/>
                <a:gd name="T1" fmla="*/ 0 h 336"/>
                <a:gd name="T2" fmla="*/ 0 w 559"/>
                <a:gd name="T3" fmla="*/ 0 h 336"/>
                <a:gd name="T4" fmla="*/ 0 w 559"/>
                <a:gd name="T5" fmla="*/ 0 h 336"/>
                <a:gd name="T6" fmla="*/ 0 w 559"/>
                <a:gd name="T7" fmla="*/ 0 h 336"/>
                <a:gd name="T8" fmla="*/ 0 w 559"/>
                <a:gd name="T9" fmla="*/ 0 h 336"/>
                <a:gd name="T10" fmla="*/ 0 w 559"/>
                <a:gd name="T11" fmla="*/ 0 h 3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9" h="336">
                  <a:moveTo>
                    <a:pt x="0" y="0"/>
                  </a:moveTo>
                  <a:lnTo>
                    <a:pt x="558" y="0"/>
                  </a:lnTo>
                  <a:lnTo>
                    <a:pt x="558" y="335"/>
                  </a:lnTo>
                  <a:lnTo>
                    <a:pt x="0" y="335"/>
                  </a:lnTo>
                  <a:lnTo>
                    <a:pt x="0" y="0"/>
                  </a:lnTo>
                </a:path>
              </a:pathLst>
            </a:custGeom>
            <a:solidFill>
              <a:srgbClr val="9933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40" name="Freeform 1160">
              <a:extLst>
                <a:ext uri="{FF2B5EF4-FFF2-40B4-BE49-F238E27FC236}">
                  <a16:creationId xmlns:a16="http://schemas.microsoft.com/office/drawing/2014/main" id="{117E816F-336F-F59D-47D5-9DAF1E797FAD}"/>
                </a:ext>
              </a:extLst>
            </p:cNvPr>
            <p:cNvSpPr>
              <a:spLocks noChangeAspect="1"/>
            </p:cNvSpPr>
            <p:nvPr/>
          </p:nvSpPr>
          <p:spPr bwMode="auto">
            <a:xfrm flipH="1">
              <a:off x="3250" y="2352"/>
              <a:ext cx="175" cy="98"/>
            </a:xfrm>
            <a:custGeom>
              <a:avLst/>
              <a:gdLst>
                <a:gd name="T0" fmla="*/ 0 w 1007"/>
                <a:gd name="T1" fmla="*/ 0 h 560"/>
                <a:gd name="T2" fmla="*/ 0 w 1007"/>
                <a:gd name="T3" fmla="*/ 0 h 560"/>
                <a:gd name="T4" fmla="*/ 0 w 1007"/>
                <a:gd name="T5" fmla="*/ 0 h 560"/>
                <a:gd name="T6" fmla="*/ 0 w 1007"/>
                <a:gd name="T7" fmla="*/ 0 h 560"/>
                <a:gd name="T8" fmla="*/ 0 w 1007"/>
                <a:gd name="T9" fmla="*/ 0 h 560"/>
                <a:gd name="T10" fmla="*/ 0 w 1007"/>
                <a:gd name="T11" fmla="*/ 0 h 560"/>
                <a:gd name="T12" fmla="*/ 0 w 1007"/>
                <a:gd name="T13" fmla="*/ 0 h 560"/>
                <a:gd name="T14" fmla="*/ 0 w 1007"/>
                <a:gd name="T15" fmla="*/ 0 h 560"/>
                <a:gd name="T16" fmla="*/ 0 w 1007"/>
                <a:gd name="T17" fmla="*/ 0 h 560"/>
                <a:gd name="T18" fmla="*/ 0 w 1007"/>
                <a:gd name="T19" fmla="*/ 0 h 560"/>
                <a:gd name="T20" fmla="*/ 0 w 1007"/>
                <a:gd name="T21" fmla="*/ 0 h 5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07" h="560">
                  <a:moveTo>
                    <a:pt x="0" y="224"/>
                  </a:moveTo>
                  <a:lnTo>
                    <a:pt x="670" y="0"/>
                  </a:lnTo>
                  <a:lnTo>
                    <a:pt x="670" y="112"/>
                  </a:lnTo>
                  <a:lnTo>
                    <a:pt x="1006" y="112"/>
                  </a:lnTo>
                  <a:lnTo>
                    <a:pt x="1006" y="336"/>
                  </a:lnTo>
                  <a:lnTo>
                    <a:pt x="1006" y="447"/>
                  </a:lnTo>
                  <a:lnTo>
                    <a:pt x="670" y="447"/>
                  </a:lnTo>
                  <a:lnTo>
                    <a:pt x="670" y="559"/>
                  </a:lnTo>
                  <a:lnTo>
                    <a:pt x="0" y="336"/>
                  </a:lnTo>
                  <a:lnTo>
                    <a:pt x="0" y="224"/>
                  </a:lnTo>
                </a:path>
              </a:pathLst>
            </a:custGeom>
            <a:solidFill>
              <a:schemeClr val="bg2"/>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41" name="Freeform 1161">
              <a:extLst>
                <a:ext uri="{FF2B5EF4-FFF2-40B4-BE49-F238E27FC236}">
                  <a16:creationId xmlns:a16="http://schemas.microsoft.com/office/drawing/2014/main" id="{A7890965-599F-86E4-5E40-C6BBEDEB4D27}"/>
                </a:ext>
              </a:extLst>
            </p:cNvPr>
            <p:cNvSpPr>
              <a:spLocks noChangeAspect="1"/>
            </p:cNvSpPr>
            <p:nvPr/>
          </p:nvSpPr>
          <p:spPr bwMode="auto">
            <a:xfrm flipH="1">
              <a:off x="2535" y="2265"/>
              <a:ext cx="77" cy="20"/>
            </a:xfrm>
            <a:custGeom>
              <a:avLst/>
              <a:gdLst>
                <a:gd name="T0" fmla="*/ 0 w 444"/>
                <a:gd name="T1" fmla="*/ 0 h 115"/>
                <a:gd name="T2" fmla="*/ 0 w 444"/>
                <a:gd name="T3" fmla="*/ 0 h 115"/>
                <a:gd name="T4" fmla="*/ 0 w 444"/>
                <a:gd name="T5" fmla="*/ 0 h 115"/>
                <a:gd name="T6" fmla="*/ 0 w 444"/>
                <a:gd name="T7" fmla="*/ 0 h 115"/>
                <a:gd name="T8" fmla="*/ 0 w 444"/>
                <a:gd name="T9" fmla="*/ 0 h 115"/>
                <a:gd name="T10" fmla="*/ 0 w 444"/>
                <a:gd name="T11" fmla="*/ 0 h 115"/>
                <a:gd name="T12" fmla="*/ 0 w 444"/>
                <a:gd name="T13" fmla="*/ 0 h 115"/>
                <a:gd name="T14" fmla="*/ 0 w 444"/>
                <a:gd name="T15" fmla="*/ 0 h 1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4" h="115">
                  <a:moveTo>
                    <a:pt x="0" y="57"/>
                  </a:moveTo>
                  <a:lnTo>
                    <a:pt x="166" y="0"/>
                  </a:lnTo>
                  <a:lnTo>
                    <a:pt x="277" y="0"/>
                  </a:lnTo>
                  <a:lnTo>
                    <a:pt x="443" y="57"/>
                  </a:lnTo>
                  <a:lnTo>
                    <a:pt x="443" y="114"/>
                  </a:lnTo>
                  <a:lnTo>
                    <a:pt x="0" y="114"/>
                  </a:lnTo>
                  <a:lnTo>
                    <a:pt x="0" y="57"/>
                  </a:lnTo>
                </a:path>
              </a:pathLst>
            </a:custGeom>
            <a:solidFill>
              <a:srgbClr val="80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42" name="Freeform 1162">
              <a:extLst>
                <a:ext uri="{FF2B5EF4-FFF2-40B4-BE49-F238E27FC236}">
                  <a16:creationId xmlns:a16="http://schemas.microsoft.com/office/drawing/2014/main" id="{878EEF82-83E1-01C9-05D4-C414F9700B90}"/>
                </a:ext>
              </a:extLst>
            </p:cNvPr>
            <p:cNvSpPr>
              <a:spLocks noChangeAspect="1"/>
            </p:cNvSpPr>
            <p:nvPr/>
          </p:nvSpPr>
          <p:spPr bwMode="auto">
            <a:xfrm flipH="1" flipV="1">
              <a:off x="2534" y="2515"/>
              <a:ext cx="78" cy="20"/>
            </a:xfrm>
            <a:custGeom>
              <a:avLst/>
              <a:gdLst>
                <a:gd name="T0" fmla="*/ 0 w 444"/>
                <a:gd name="T1" fmla="*/ 0 h 115"/>
                <a:gd name="T2" fmla="*/ 0 w 444"/>
                <a:gd name="T3" fmla="*/ 0 h 115"/>
                <a:gd name="T4" fmla="*/ 0 w 444"/>
                <a:gd name="T5" fmla="*/ 0 h 115"/>
                <a:gd name="T6" fmla="*/ 0 w 444"/>
                <a:gd name="T7" fmla="*/ 0 h 115"/>
                <a:gd name="T8" fmla="*/ 0 w 444"/>
                <a:gd name="T9" fmla="*/ 0 h 115"/>
                <a:gd name="T10" fmla="*/ 0 w 444"/>
                <a:gd name="T11" fmla="*/ 0 h 115"/>
                <a:gd name="T12" fmla="*/ 0 w 444"/>
                <a:gd name="T13" fmla="*/ 0 h 115"/>
                <a:gd name="T14" fmla="*/ 0 w 444"/>
                <a:gd name="T15" fmla="*/ 0 h 11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44" h="115">
                  <a:moveTo>
                    <a:pt x="0" y="57"/>
                  </a:moveTo>
                  <a:lnTo>
                    <a:pt x="166" y="0"/>
                  </a:lnTo>
                  <a:lnTo>
                    <a:pt x="277" y="0"/>
                  </a:lnTo>
                  <a:lnTo>
                    <a:pt x="443" y="57"/>
                  </a:lnTo>
                  <a:lnTo>
                    <a:pt x="443" y="114"/>
                  </a:lnTo>
                  <a:lnTo>
                    <a:pt x="0" y="114"/>
                  </a:lnTo>
                  <a:lnTo>
                    <a:pt x="0" y="57"/>
                  </a:lnTo>
                </a:path>
              </a:pathLst>
            </a:custGeom>
            <a:solidFill>
              <a:srgbClr val="8000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sp>
        <p:nvSpPr>
          <p:cNvPr id="67607" name="Freeform 1167">
            <a:extLst>
              <a:ext uri="{FF2B5EF4-FFF2-40B4-BE49-F238E27FC236}">
                <a16:creationId xmlns:a16="http://schemas.microsoft.com/office/drawing/2014/main" id="{F42663A5-51B7-29E9-6A11-F010908DB14B}"/>
              </a:ext>
            </a:extLst>
          </p:cNvPr>
          <p:cNvSpPr>
            <a:spLocks noChangeAspect="1"/>
          </p:cNvSpPr>
          <p:nvPr/>
        </p:nvSpPr>
        <p:spPr bwMode="auto">
          <a:xfrm flipH="1">
            <a:off x="3498850" y="5757863"/>
            <a:ext cx="222250" cy="173037"/>
          </a:xfrm>
          <a:custGeom>
            <a:avLst/>
            <a:gdLst>
              <a:gd name="T0" fmla="*/ 0 w 432"/>
              <a:gd name="T1" fmla="*/ 0 h 336"/>
              <a:gd name="T2" fmla="*/ 2147483646 w 432"/>
              <a:gd name="T3" fmla="*/ 0 h 336"/>
              <a:gd name="T4" fmla="*/ 2147483646 w 432"/>
              <a:gd name="T5" fmla="*/ 2147483646 h 336"/>
              <a:gd name="T6" fmla="*/ 2147483646 w 432"/>
              <a:gd name="T7" fmla="*/ 2147483646 h 336"/>
              <a:gd name="T8" fmla="*/ 2147483646 w 432"/>
              <a:gd name="T9" fmla="*/ 2147483646 h 336"/>
              <a:gd name="T10" fmla="*/ 2147483646 w 432"/>
              <a:gd name="T11" fmla="*/ 2147483646 h 336"/>
              <a:gd name="T12" fmla="*/ 2147483646 w 432"/>
              <a:gd name="T13" fmla="*/ 2147483646 h 336"/>
              <a:gd name="T14" fmla="*/ 0 w 432"/>
              <a:gd name="T15" fmla="*/ 2147483646 h 336"/>
              <a:gd name="T16" fmla="*/ 0 w 432"/>
              <a:gd name="T17" fmla="*/ 0 h 3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32" h="336">
                <a:moveTo>
                  <a:pt x="0" y="0"/>
                </a:moveTo>
                <a:lnTo>
                  <a:pt x="96" y="0"/>
                </a:lnTo>
                <a:lnTo>
                  <a:pt x="192" y="48"/>
                </a:lnTo>
                <a:lnTo>
                  <a:pt x="432" y="48"/>
                </a:lnTo>
                <a:lnTo>
                  <a:pt x="432" y="288"/>
                </a:lnTo>
                <a:lnTo>
                  <a:pt x="192" y="288"/>
                </a:lnTo>
                <a:lnTo>
                  <a:pt x="96" y="336"/>
                </a:lnTo>
                <a:lnTo>
                  <a:pt x="0" y="336"/>
                </a:lnTo>
                <a:lnTo>
                  <a:pt x="0" y="0"/>
                </a:lnTo>
                <a:close/>
              </a:path>
            </a:pathLst>
          </a:custGeom>
          <a:solidFill>
            <a:srgbClr val="969696"/>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08" name="AutoShape 1168">
            <a:extLst>
              <a:ext uri="{FF2B5EF4-FFF2-40B4-BE49-F238E27FC236}">
                <a16:creationId xmlns:a16="http://schemas.microsoft.com/office/drawing/2014/main" id="{41C3B630-E097-2B38-10A6-F43DB60BDA76}"/>
              </a:ext>
            </a:extLst>
          </p:cNvPr>
          <p:cNvSpPr>
            <a:spLocks noChangeAspect="1" noChangeArrowheads="1"/>
          </p:cNvSpPr>
          <p:nvPr/>
        </p:nvSpPr>
        <p:spPr bwMode="auto">
          <a:xfrm rot="5400000" flipH="1">
            <a:off x="5171281" y="5720557"/>
            <a:ext cx="322263" cy="247650"/>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677" y="10800"/>
                </a:moveTo>
                <a:cubicBezTo>
                  <a:pt x="10677" y="10732"/>
                  <a:pt x="10732" y="10677"/>
                  <a:pt x="10800" y="10677"/>
                </a:cubicBezTo>
                <a:cubicBezTo>
                  <a:pt x="10867" y="10677"/>
                  <a:pt x="10923" y="10732"/>
                  <a:pt x="10923" y="10800"/>
                </a:cubicBezTo>
                <a:lnTo>
                  <a:pt x="21600" y="10800"/>
                </a:lnTo>
                <a:cubicBezTo>
                  <a:pt x="21600" y="4835"/>
                  <a:pt x="16764" y="0"/>
                  <a:pt x="10800" y="0"/>
                </a:cubicBezTo>
                <a:cubicBezTo>
                  <a:pt x="4835" y="0"/>
                  <a:pt x="0" y="4835"/>
                  <a:pt x="0" y="10799"/>
                </a:cubicBezTo>
                <a:lnTo>
                  <a:pt x="10677" y="10800"/>
                </a:lnTo>
                <a:close/>
              </a:path>
            </a:pathLst>
          </a:cu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09" name="Freeform 1169">
            <a:extLst>
              <a:ext uri="{FF2B5EF4-FFF2-40B4-BE49-F238E27FC236}">
                <a16:creationId xmlns:a16="http://schemas.microsoft.com/office/drawing/2014/main" id="{DA4F9EDA-DA2C-704D-DDA3-DBF60ED90F33}"/>
              </a:ext>
            </a:extLst>
          </p:cNvPr>
          <p:cNvSpPr>
            <a:spLocks noChangeAspect="1"/>
          </p:cNvSpPr>
          <p:nvPr/>
        </p:nvSpPr>
        <p:spPr bwMode="auto">
          <a:xfrm flipH="1">
            <a:off x="3671888" y="5683250"/>
            <a:ext cx="842962" cy="322263"/>
          </a:xfrm>
          <a:custGeom>
            <a:avLst/>
            <a:gdLst>
              <a:gd name="T0" fmla="*/ 0 w 1632"/>
              <a:gd name="T1" fmla="*/ 2147483646 h 624"/>
              <a:gd name="T2" fmla="*/ 2147483646 w 1632"/>
              <a:gd name="T3" fmla="*/ 2147483646 h 624"/>
              <a:gd name="T4" fmla="*/ 2147483646 w 1632"/>
              <a:gd name="T5" fmla="*/ 0 h 624"/>
              <a:gd name="T6" fmla="*/ 2147483646 w 1632"/>
              <a:gd name="T7" fmla="*/ 0 h 624"/>
              <a:gd name="T8" fmla="*/ 2147483646 w 1632"/>
              <a:gd name="T9" fmla="*/ 2147483646 h 624"/>
              <a:gd name="T10" fmla="*/ 2147483646 w 1632"/>
              <a:gd name="T11" fmla="*/ 2147483646 h 624"/>
              <a:gd name="T12" fmla="*/ 2147483646 w 1632"/>
              <a:gd name="T13" fmla="*/ 2147483646 h 624"/>
              <a:gd name="T14" fmla="*/ 2147483646 w 1632"/>
              <a:gd name="T15" fmla="*/ 2147483646 h 624"/>
              <a:gd name="T16" fmla="*/ 2147483646 w 1632"/>
              <a:gd name="T17" fmla="*/ 2147483646 h 624"/>
              <a:gd name="T18" fmla="*/ 2147483646 w 1632"/>
              <a:gd name="T19" fmla="*/ 2147483646 h 624"/>
              <a:gd name="T20" fmla="*/ 2147483646 w 1632"/>
              <a:gd name="T21" fmla="*/ 2147483646 h 624"/>
              <a:gd name="T22" fmla="*/ 2147483646 w 1632"/>
              <a:gd name="T23" fmla="*/ 2147483646 h 624"/>
              <a:gd name="T24" fmla="*/ 2147483646 w 1632"/>
              <a:gd name="T25" fmla="*/ 2147483646 h 624"/>
              <a:gd name="T26" fmla="*/ 0 w 1632"/>
              <a:gd name="T27" fmla="*/ 2147483646 h 624"/>
              <a:gd name="T28" fmla="*/ 0 w 1632"/>
              <a:gd name="T29" fmla="*/ 2147483646 h 62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632" h="624">
                <a:moveTo>
                  <a:pt x="0" y="48"/>
                </a:moveTo>
                <a:lnTo>
                  <a:pt x="576" y="48"/>
                </a:lnTo>
                <a:lnTo>
                  <a:pt x="624" y="0"/>
                </a:lnTo>
                <a:lnTo>
                  <a:pt x="816" y="0"/>
                </a:lnTo>
                <a:lnTo>
                  <a:pt x="864" y="48"/>
                </a:lnTo>
                <a:lnTo>
                  <a:pt x="1104" y="192"/>
                </a:lnTo>
                <a:lnTo>
                  <a:pt x="1632" y="192"/>
                </a:lnTo>
                <a:lnTo>
                  <a:pt x="1632" y="432"/>
                </a:lnTo>
                <a:lnTo>
                  <a:pt x="1104" y="432"/>
                </a:lnTo>
                <a:lnTo>
                  <a:pt x="864" y="576"/>
                </a:lnTo>
                <a:lnTo>
                  <a:pt x="816" y="624"/>
                </a:lnTo>
                <a:lnTo>
                  <a:pt x="624" y="624"/>
                </a:lnTo>
                <a:lnTo>
                  <a:pt x="576" y="576"/>
                </a:lnTo>
                <a:lnTo>
                  <a:pt x="0" y="576"/>
                </a:lnTo>
                <a:lnTo>
                  <a:pt x="0" y="48"/>
                </a:lnTo>
                <a:close/>
              </a:path>
            </a:pathLst>
          </a:custGeom>
          <a:solidFill>
            <a:srgbClr val="C0C0C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10" name="Freeform 1170">
            <a:extLst>
              <a:ext uri="{FF2B5EF4-FFF2-40B4-BE49-F238E27FC236}">
                <a16:creationId xmlns:a16="http://schemas.microsoft.com/office/drawing/2014/main" id="{0FB1FB37-6245-E43C-F630-F5DF735A08A2}"/>
              </a:ext>
            </a:extLst>
          </p:cNvPr>
          <p:cNvSpPr>
            <a:spLocks noChangeAspect="1"/>
          </p:cNvSpPr>
          <p:nvPr/>
        </p:nvSpPr>
        <p:spPr bwMode="auto">
          <a:xfrm flipH="1">
            <a:off x="4514850" y="5708650"/>
            <a:ext cx="371475" cy="271463"/>
          </a:xfrm>
          <a:custGeom>
            <a:avLst/>
            <a:gdLst>
              <a:gd name="T0" fmla="*/ 2147483646 w 720"/>
              <a:gd name="T1" fmla="*/ 0 h 528"/>
              <a:gd name="T2" fmla="*/ 2147483646 w 720"/>
              <a:gd name="T3" fmla="*/ 2147483646 h 528"/>
              <a:gd name="T4" fmla="*/ 0 w 720"/>
              <a:gd name="T5" fmla="*/ 2147483646 h 528"/>
              <a:gd name="T6" fmla="*/ 0 w 720"/>
              <a:gd name="T7" fmla="*/ 2147483646 h 528"/>
              <a:gd name="T8" fmla="*/ 2147483646 w 720"/>
              <a:gd name="T9" fmla="*/ 2147483646 h 528"/>
              <a:gd name="T10" fmla="*/ 2147483646 w 720"/>
              <a:gd name="T11" fmla="*/ 2147483646 h 528"/>
              <a:gd name="T12" fmla="*/ 2147483646 w 720"/>
              <a:gd name="T13" fmla="*/ 0 h 5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0" h="528">
                <a:moveTo>
                  <a:pt x="720" y="0"/>
                </a:moveTo>
                <a:lnTo>
                  <a:pt x="432" y="144"/>
                </a:lnTo>
                <a:lnTo>
                  <a:pt x="0" y="144"/>
                </a:lnTo>
                <a:lnTo>
                  <a:pt x="0" y="384"/>
                </a:lnTo>
                <a:lnTo>
                  <a:pt x="432" y="384"/>
                </a:lnTo>
                <a:lnTo>
                  <a:pt x="720" y="528"/>
                </a:lnTo>
                <a:lnTo>
                  <a:pt x="720" y="0"/>
                </a:lnTo>
                <a:close/>
              </a:path>
            </a:pathLst>
          </a:custGeom>
          <a:solidFill>
            <a:srgbClr val="C0C0C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11" name="Freeform 1171">
            <a:extLst>
              <a:ext uri="{FF2B5EF4-FFF2-40B4-BE49-F238E27FC236}">
                <a16:creationId xmlns:a16="http://schemas.microsoft.com/office/drawing/2014/main" id="{097F64C8-8A9C-DFF8-D3AA-3A32CC6559CE}"/>
              </a:ext>
            </a:extLst>
          </p:cNvPr>
          <p:cNvSpPr>
            <a:spLocks noChangeAspect="1"/>
          </p:cNvSpPr>
          <p:nvPr/>
        </p:nvSpPr>
        <p:spPr bwMode="auto">
          <a:xfrm flipH="1">
            <a:off x="4886325" y="5683250"/>
            <a:ext cx="446088" cy="322263"/>
          </a:xfrm>
          <a:custGeom>
            <a:avLst/>
            <a:gdLst>
              <a:gd name="T0" fmla="*/ 0 w 864"/>
              <a:gd name="T1" fmla="*/ 0 h 624"/>
              <a:gd name="T2" fmla="*/ 2147483646 w 864"/>
              <a:gd name="T3" fmla="*/ 0 h 624"/>
              <a:gd name="T4" fmla="*/ 2147483646 w 864"/>
              <a:gd name="T5" fmla="*/ 2147483646 h 624"/>
              <a:gd name="T6" fmla="*/ 2147483646 w 864"/>
              <a:gd name="T7" fmla="*/ 2147483646 h 624"/>
              <a:gd name="T8" fmla="*/ 2147483646 w 864"/>
              <a:gd name="T9" fmla="*/ 2147483646 h 624"/>
              <a:gd name="T10" fmla="*/ 2147483646 w 864"/>
              <a:gd name="T11" fmla="*/ 2147483646 h 624"/>
              <a:gd name="T12" fmla="*/ 2147483646 w 864"/>
              <a:gd name="T13" fmla="*/ 2147483646 h 624"/>
              <a:gd name="T14" fmla="*/ 0 w 864"/>
              <a:gd name="T15" fmla="*/ 2147483646 h 624"/>
              <a:gd name="T16" fmla="*/ 0 w 864"/>
              <a:gd name="T17" fmla="*/ 0 h 6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64" h="624">
                <a:moveTo>
                  <a:pt x="0" y="0"/>
                </a:moveTo>
                <a:lnTo>
                  <a:pt x="528" y="0"/>
                </a:lnTo>
                <a:lnTo>
                  <a:pt x="768" y="192"/>
                </a:lnTo>
                <a:lnTo>
                  <a:pt x="864" y="192"/>
                </a:lnTo>
                <a:lnTo>
                  <a:pt x="864" y="432"/>
                </a:lnTo>
                <a:lnTo>
                  <a:pt x="768" y="432"/>
                </a:lnTo>
                <a:lnTo>
                  <a:pt x="528" y="624"/>
                </a:lnTo>
                <a:lnTo>
                  <a:pt x="0" y="624"/>
                </a:lnTo>
                <a:lnTo>
                  <a:pt x="0" y="0"/>
                </a:lnTo>
                <a:close/>
              </a:path>
            </a:pathLst>
          </a:custGeom>
          <a:solidFill>
            <a:srgbClr val="C0C0C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12" name="AutoShape 1172">
            <a:extLst>
              <a:ext uri="{FF2B5EF4-FFF2-40B4-BE49-F238E27FC236}">
                <a16:creationId xmlns:a16="http://schemas.microsoft.com/office/drawing/2014/main" id="{E8792CC1-CECD-0699-5EA8-5D4E086945B5}"/>
              </a:ext>
            </a:extLst>
          </p:cNvPr>
          <p:cNvSpPr>
            <a:spLocks noChangeAspect="1" noChangeArrowheads="1"/>
          </p:cNvSpPr>
          <p:nvPr/>
        </p:nvSpPr>
        <p:spPr bwMode="auto">
          <a:xfrm rot="5400000" flipH="1">
            <a:off x="4861719" y="5782469"/>
            <a:ext cx="271463" cy="123825"/>
          </a:xfrm>
          <a:custGeom>
            <a:avLst/>
            <a:gdLst>
              <a:gd name="T0" fmla="*/ 2147483646 w 21600"/>
              <a:gd name="T1" fmla="*/ 383314252 h 21600"/>
              <a:gd name="T2" fmla="*/ 2147483646 w 21600"/>
              <a:gd name="T3" fmla="*/ 766621900 h 21600"/>
              <a:gd name="T4" fmla="*/ 2147483646 w 21600"/>
              <a:gd name="T5" fmla="*/ 383314252 h 21600"/>
              <a:gd name="T6" fmla="*/ 2147483646 w 21600"/>
              <a:gd name="T7" fmla="*/ 0 h 21600"/>
              <a:gd name="T8" fmla="*/ 0 60000 65536"/>
              <a:gd name="T9" fmla="*/ 0 60000 65536"/>
              <a:gd name="T10" fmla="*/ 0 60000 65536"/>
              <a:gd name="T11" fmla="*/ 0 60000 65536"/>
              <a:gd name="T12" fmla="*/ 5748 w 21600"/>
              <a:gd name="T13" fmla="*/ 5748 h 21600"/>
              <a:gd name="T14" fmla="*/ 15852 w 21600"/>
              <a:gd name="T15" fmla="*/ 15852 h 21600"/>
            </a:gdLst>
            <a:ahLst/>
            <a:cxnLst>
              <a:cxn ang="T8">
                <a:pos x="T0" y="T1"/>
              </a:cxn>
              <a:cxn ang="T9">
                <a:pos x="T2" y="T3"/>
              </a:cxn>
              <a:cxn ang="T10">
                <a:pos x="T4" y="T5"/>
              </a:cxn>
              <a:cxn ang="T11">
                <a:pos x="T6" y="T7"/>
              </a:cxn>
            </a:cxnLst>
            <a:rect l="T12" t="T13" r="T14" b="T15"/>
            <a:pathLst>
              <a:path w="21600" h="21600">
                <a:moveTo>
                  <a:pt x="0" y="0"/>
                </a:moveTo>
                <a:lnTo>
                  <a:pt x="7895" y="21600"/>
                </a:lnTo>
                <a:lnTo>
                  <a:pt x="13705" y="21600"/>
                </a:lnTo>
                <a:lnTo>
                  <a:pt x="21600" y="0"/>
                </a:lnTo>
                <a:lnTo>
                  <a:pt x="0" y="0"/>
                </a:lnTo>
                <a:close/>
              </a:path>
            </a:pathLst>
          </a:custGeom>
          <a:solidFill>
            <a:srgbClr val="FFCC99"/>
          </a:solidFill>
          <a:ln w="6350">
            <a:solidFill>
              <a:srgbClr val="FFCC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13" name="Rectangle 1173">
            <a:extLst>
              <a:ext uri="{FF2B5EF4-FFF2-40B4-BE49-F238E27FC236}">
                <a16:creationId xmlns:a16="http://schemas.microsoft.com/office/drawing/2014/main" id="{FACF7BCB-0851-1738-4AEE-4D9733866684}"/>
              </a:ext>
            </a:extLst>
          </p:cNvPr>
          <p:cNvSpPr>
            <a:spLocks noChangeAspect="1" noChangeArrowheads="1"/>
          </p:cNvSpPr>
          <p:nvPr/>
        </p:nvSpPr>
        <p:spPr bwMode="auto">
          <a:xfrm flipH="1">
            <a:off x="5059363" y="5708650"/>
            <a:ext cx="185737" cy="271463"/>
          </a:xfrm>
          <a:prstGeom prst="rect">
            <a:avLst/>
          </a:prstGeom>
          <a:solidFill>
            <a:srgbClr val="FFCC99"/>
          </a:solidFill>
          <a:ln w="6350">
            <a:solidFill>
              <a:srgbClr val="FFCC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14" name="Freeform 1174">
            <a:extLst>
              <a:ext uri="{FF2B5EF4-FFF2-40B4-BE49-F238E27FC236}">
                <a16:creationId xmlns:a16="http://schemas.microsoft.com/office/drawing/2014/main" id="{3AEC0FF4-F4DF-0FD2-EB91-A9380980F133}"/>
              </a:ext>
            </a:extLst>
          </p:cNvPr>
          <p:cNvSpPr>
            <a:spLocks noChangeAspect="1"/>
          </p:cNvSpPr>
          <p:nvPr/>
        </p:nvSpPr>
        <p:spPr bwMode="auto">
          <a:xfrm flipH="1">
            <a:off x="4935538" y="5708650"/>
            <a:ext cx="322262" cy="271463"/>
          </a:xfrm>
          <a:custGeom>
            <a:avLst/>
            <a:gdLst>
              <a:gd name="T0" fmla="*/ 2147483646 w 624"/>
              <a:gd name="T1" fmla="*/ 0 h 528"/>
              <a:gd name="T2" fmla="*/ 2147483646 w 624"/>
              <a:gd name="T3" fmla="*/ 2147483646 h 528"/>
              <a:gd name="T4" fmla="*/ 2147483646 w 624"/>
              <a:gd name="T5" fmla="*/ 2147483646 h 528"/>
              <a:gd name="T6" fmla="*/ 2147483646 w 624"/>
              <a:gd name="T7" fmla="*/ 2147483646 h 528"/>
              <a:gd name="T8" fmla="*/ 0 w 624"/>
              <a:gd name="T9" fmla="*/ 2147483646 h 528"/>
              <a:gd name="T10" fmla="*/ 0 w 624"/>
              <a:gd name="T11" fmla="*/ 0 h 528"/>
              <a:gd name="T12" fmla="*/ 2147483646 w 624"/>
              <a:gd name="T13" fmla="*/ 0 h 5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24" h="528">
                <a:moveTo>
                  <a:pt x="384" y="0"/>
                </a:moveTo>
                <a:lnTo>
                  <a:pt x="624" y="192"/>
                </a:lnTo>
                <a:lnTo>
                  <a:pt x="624" y="336"/>
                </a:lnTo>
                <a:lnTo>
                  <a:pt x="384" y="528"/>
                </a:lnTo>
                <a:lnTo>
                  <a:pt x="0" y="528"/>
                </a:lnTo>
                <a:lnTo>
                  <a:pt x="0" y="0"/>
                </a:lnTo>
                <a:lnTo>
                  <a:pt x="384" y="0"/>
                </a:lnTo>
                <a:close/>
              </a:path>
            </a:pathLst>
          </a:custGeom>
          <a:noFill/>
          <a:ln w="6350" cap="flat" cmpd="sng">
            <a:solidFill>
              <a:srgbClr val="000000"/>
            </a:solidFill>
            <a:prstDash val="solid"/>
            <a:round/>
            <a:headEnd/>
            <a:tailEnd/>
          </a:ln>
          <a:effectLst/>
          <a:extLst>
            <a:ext uri="{909E8E84-426E-40DD-AFC4-6F175D3DCCD1}">
              <a14:hiddenFill xmlns:a14="http://schemas.microsoft.com/office/drawing/2010/main">
                <a:solidFill>
                  <a:srgbClr val="FF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15" name="Freeform 1175">
            <a:extLst>
              <a:ext uri="{FF2B5EF4-FFF2-40B4-BE49-F238E27FC236}">
                <a16:creationId xmlns:a16="http://schemas.microsoft.com/office/drawing/2014/main" id="{8C1BEDE0-D426-A73D-1DB0-DBE57B1EA09C}"/>
              </a:ext>
            </a:extLst>
          </p:cNvPr>
          <p:cNvSpPr>
            <a:spLocks noChangeAspect="1"/>
          </p:cNvSpPr>
          <p:nvPr/>
        </p:nvSpPr>
        <p:spPr bwMode="auto">
          <a:xfrm flipH="1">
            <a:off x="4984750" y="5708650"/>
            <a:ext cx="260350" cy="271463"/>
          </a:xfrm>
          <a:custGeom>
            <a:avLst/>
            <a:gdLst>
              <a:gd name="T0" fmla="*/ 0 w 2405"/>
              <a:gd name="T1" fmla="*/ 2147483646 h 3699"/>
              <a:gd name="T2" fmla="*/ 0 w 2405"/>
              <a:gd name="T3" fmla="*/ 2147483646 h 3699"/>
              <a:gd name="T4" fmla="*/ 2147483646 w 2405"/>
              <a:gd name="T5" fmla="*/ 2147483646 h 3699"/>
              <a:gd name="T6" fmla="*/ 2147483646 w 2405"/>
              <a:gd name="T7" fmla="*/ 2147483646 h 3699"/>
              <a:gd name="T8" fmla="*/ 2147483646 w 2405"/>
              <a:gd name="T9" fmla="*/ 2147483646 h 3699"/>
              <a:gd name="T10" fmla="*/ 2147483646 w 2405"/>
              <a:gd name="T11" fmla="*/ 2147483646 h 3699"/>
              <a:gd name="T12" fmla="*/ 2147483646 w 2405"/>
              <a:gd name="T13" fmla="*/ 2147483646 h 3699"/>
              <a:gd name="T14" fmla="*/ 2147483646 w 2405"/>
              <a:gd name="T15" fmla="*/ 2147483646 h 3699"/>
              <a:gd name="T16" fmla="*/ 2147483646 w 2405"/>
              <a:gd name="T17" fmla="*/ 2147483646 h 3699"/>
              <a:gd name="T18" fmla="*/ 2147483646 w 2405"/>
              <a:gd name="T19" fmla="*/ 2147483646 h 3699"/>
              <a:gd name="T20" fmla="*/ 2147483646 w 2405"/>
              <a:gd name="T21" fmla="*/ 2147483646 h 3699"/>
              <a:gd name="T22" fmla="*/ 2147483646 w 2405"/>
              <a:gd name="T23" fmla="*/ 2147483646 h 3699"/>
              <a:gd name="T24" fmla="*/ 2147483646 w 2405"/>
              <a:gd name="T25" fmla="*/ 2147483646 h 3699"/>
              <a:gd name="T26" fmla="*/ 2147483646 w 2405"/>
              <a:gd name="T27" fmla="*/ 2147483646 h 3699"/>
              <a:gd name="T28" fmla="*/ 2147483646 w 2405"/>
              <a:gd name="T29" fmla="*/ 2147483646 h 3699"/>
              <a:gd name="T30" fmla="*/ 2147483646 w 2405"/>
              <a:gd name="T31" fmla="*/ 2147483646 h 3699"/>
              <a:gd name="T32" fmla="*/ 2147483646 w 2405"/>
              <a:gd name="T33" fmla="*/ 2147483646 h 3699"/>
              <a:gd name="T34" fmla="*/ 2147483646 w 2405"/>
              <a:gd name="T35" fmla="*/ 2147483646 h 3699"/>
              <a:gd name="T36" fmla="*/ 2147483646 w 2405"/>
              <a:gd name="T37" fmla="*/ 2147483646 h 3699"/>
              <a:gd name="T38" fmla="*/ 2147483646 w 2405"/>
              <a:gd name="T39" fmla="*/ 2147483646 h 3699"/>
              <a:gd name="T40" fmla="*/ 2147483646 w 2405"/>
              <a:gd name="T41" fmla="*/ 2147483646 h 3699"/>
              <a:gd name="T42" fmla="*/ 2147483646 w 2405"/>
              <a:gd name="T43" fmla="*/ 2147483646 h 3699"/>
              <a:gd name="T44" fmla="*/ 2147483646 w 2405"/>
              <a:gd name="T45" fmla="*/ 2147483646 h 3699"/>
              <a:gd name="T46" fmla="*/ 2147483646 w 2405"/>
              <a:gd name="T47" fmla="*/ 2147483646 h 3699"/>
              <a:gd name="T48" fmla="*/ 2147483646 w 2405"/>
              <a:gd name="T49" fmla="*/ 0 h 3699"/>
              <a:gd name="T50" fmla="*/ 0 w 2405"/>
              <a:gd name="T51" fmla="*/ 2147483646 h 369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405" h="3699">
                <a:moveTo>
                  <a:pt x="0" y="2"/>
                </a:moveTo>
                <a:lnTo>
                  <a:pt x="0" y="3698"/>
                </a:lnTo>
                <a:lnTo>
                  <a:pt x="4" y="3699"/>
                </a:lnTo>
                <a:lnTo>
                  <a:pt x="387" y="3599"/>
                </a:lnTo>
                <a:lnTo>
                  <a:pt x="753" y="3456"/>
                </a:lnTo>
                <a:lnTo>
                  <a:pt x="1097" y="3276"/>
                </a:lnTo>
                <a:lnTo>
                  <a:pt x="1419" y="3055"/>
                </a:lnTo>
                <a:lnTo>
                  <a:pt x="1712" y="2801"/>
                </a:lnTo>
                <a:lnTo>
                  <a:pt x="1848" y="2662"/>
                </a:lnTo>
                <a:lnTo>
                  <a:pt x="1977" y="2513"/>
                </a:lnTo>
                <a:lnTo>
                  <a:pt x="2096" y="2359"/>
                </a:lnTo>
                <a:lnTo>
                  <a:pt x="2207" y="2196"/>
                </a:lnTo>
                <a:lnTo>
                  <a:pt x="2404" y="1850"/>
                </a:lnTo>
                <a:lnTo>
                  <a:pt x="2405" y="1849"/>
                </a:lnTo>
                <a:lnTo>
                  <a:pt x="2211" y="1505"/>
                </a:lnTo>
                <a:lnTo>
                  <a:pt x="1980" y="1188"/>
                </a:lnTo>
                <a:lnTo>
                  <a:pt x="1853" y="1041"/>
                </a:lnTo>
                <a:lnTo>
                  <a:pt x="1717" y="901"/>
                </a:lnTo>
                <a:lnTo>
                  <a:pt x="1572" y="770"/>
                </a:lnTo>
                <a:lnTo>
                  <a:pt x="1421" y="645"/>
                </a:lnTo>
                <a:lnTo>
                  <a:pt x="1265" y="532"/>
                </a:lnTo>
                <a:lnTo>
                  <a:pt x="1101" y="427"/>
                </a:lnTo>
                <a:lnTo>
                  <a:pt x="756" y="245"/>
                </a:lnTo>
                <a:lnTo>
                  <a:pt x="390" y="102"/>
                </a:lnTo>
                <a:lnTo>
                  <a:pt x="5" y="0"/>
                </a:lnTo>
                <a:lnTo>
                  <a:pt x="0" y="2"/>
                </a:lnTo>
                <a:close/>
              </a:path>
            </a:pathLst>
          </a:custGeom>
          <a:solidFill>
            <a:srgbClr val="CC6600"/>
          </a:solidFill>
          <a:ln w="6350">
            <a:solidFill>
              <a:srgbClr val="000000"/>
            </a:solidFill>
            <a:prstDash val="solid"/>
            <a:round/>
            <a:headEnd/>
            <a:tailEn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16" name="Rectangle 1176">
            <a:extLst>
              <a:ext uri="{FF2B5EF4-FFF2-40B4-BE49-F238E27FC236}">
                <a16:creationId xmlns:a16="http://schemas.microsoft.com/office/drawing/2014/main" id="{C59C9142-0210-30BA-2881-3C99FE803CAF}"/>
              </a:ext>
            </a:extLst>
          </p:cNvPr>
          <p:cNvSpPr>
            <a:spLocks noChangeAspect="1" noChangeArrowheads="1"/>
          </p:cNvSpPr>
          <p:nvPr/>
        </p:nvSpPr>
        <p:spPr bwMode="auto">
          <a:xfrm flipH="1">
            <a:off x="4068763" y="5732463"/>
            <a:ext cx="446087" cy="223837"/>
          </a:xfrm>
          <a:prstGeom prst="rect">
            <a:avLst/>
          </a:prstGeom>
          <a:solidFill>
            <a:srgbClr val="FFCC99"/>
          </a:solidFill>
          <a:ln w="6350">
            <a:solidFill>
              <a:srgbClr val="FFCC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17" name="AutoShape 1177">
            <a:extLst>
              <a:ext uri="{FF2B5EF4-FFF2-40B4-BE49-F238E27FC236}">
                <a16:creationId xmlns:a16="http://schemas.microsoft.com/office/drawing/2014/main" id="{883984F3-3542-E2F2-E640-E2C1EBE90FF8}"/>
              </a:ext>
            </a:extLst>
          </p:cNvPr>
          <p:cNvSpPr>
            <a:spLocks noChangeAspect="1" noChangeArrowheads="1"/>
          </p:cNvSpPr>
          <p:nvPr/>
        </p:nvSpPr>
        <p:spPr bwMode="auto">
          <a:xfrm rot="5400000" flipH="1">
            <a:off x="3894932" y="5782469"/>
            <a:ext cx="223837" cy="123825"/>
          </a:xfrm>
          <a:custGeom>
            <a:avLst/>
            <a:gdLst>
              <a:gd name="T0" fmla="*/ 2147483646 w 21600"/>
              <a:gd name="T1" fmla="*/ 383314252 h 21600"/>
              <a:gd name="T2" fmla="*/ 2147483646 w 21600"/>
              <a:gd name="T3" fmla="*/ 766621900 h 21600"/>
              <a:gd name="T4" fmla="*/ 2147483646 w 21600"/>
              <a:gd name="T5" fmla="*/ 383314252 h 21600"/>
              <a:gd name="T6" fmla="*/ 2147483646 w 21600"/>
              <a:gd name="T7" fmla="*/ 0 h 21600"/>
              <a:gd name="T8" fmla="*/ 0 60000 65536"/>
              <a:gd name="T9" fmla="*/ 0 60000 65536"/>
              <a:gd name="T10" fmla="*/ 0 60000 65536"/>
              <a:gd name="T11" fmla="*/ 0 60000 65536"/>
              <a:gd name="T12" fmla="*/ 5425 w 21600"/>
              <a:gd name="T13" fmla="*/ 5425 h 21600"/>
              <a:gd name="T14" fmla="*/ 16175 w 21600"/>
              <a:gd name="T15" fmla="*/ 16175 h 21600"/>
            </a:gdLst>
            <a:ahLst/>
            <a:cxnLst>
              <a:cxn ang="T8">
                <a:pos x="T0" y="T1"/>
              </a:cxn>
              <a:cxn ang="T9">
                <a:pos x="T2" y="T3"/>
              </a:cxn>
              <a:cxn ang="T10">
                <a:pos x="T4" y="T5"/>
              </a:cxn>
              <a:cxn ang="T11">
                <a:pos x="T6" y="T7"/>
              </a:cxn>
            </a:cxnLst>
            <a:rect l="T12" t="T13" r="T14" b="T15"/>
            <a:pathLst>
              <a:path w="21600" h="21600">
                <a:moveTo>
                  <a:pt x="0" y="0"/>
                </a:moveTo>
                <a:lnTo>
                  <a:pt x="7250" y="21600"/>
                </a:lnTo>
                <a:lnTo>
                  <a:pt x="14350" y="21600"/>
                </a:lnTo>
                <a:lnTo>
                  <a:pt x="21600" y="0"/>
                </a:lnTo>
                <a:lnTo>
                  <a:pt x="0" y="0"/>
                </a:lnTo>
                <a:close/>
              </a:path>
            </a:pathLst>
          </a:custGeom>
          <a:solidFill>
            <a:srgbClr val="FFCC99"/>
          </a:solidFill>
          <a:ln w="6350">
            <a:solidFill>
              <a:srgbClr val="FFCC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18" name="AutoShape 1178">
            <a:extLst>
              <a:ext uri="{FF2B5EF4-FFF2-40B4-BE49-F238E27FC236}">
                <a16:creationId xmlns:a16="http://schemas.microsoft.com/office/drawing/2014/main" id="{5D21487D-7CF2-0A85-3EB6-83F12CE3804D}"/>
              </a:ext>
            </a:extLst>
          </p:cNvPr>
          <p:cNvSpPr>
            <a:spLocks noChangeAspect="1" noChangeArrowheads="1"/>
          </p:cNvSpPr>
          <p:nvPr/>
        </p:nvSpPr>
        <p:spPr bwMode="auto">
          <a:xfrm rot="-5400000">
            <a:off x="4477544" y="5769769"/>
            <a:ext cx="223837" cy="149225"/>
          </a:xfrm>
          <a:custGeom>
            <a:avLst/>
            <a:gdLst>
              <a:gd name="T0" fmla="*/ 2147483646 w 21600"/>
              <a:gd name="T1" fmla="*/ 1174231939 h 21600"/>
              <a:gd name="T2" fmla="*/ 2147483646 w 21600"/>
              <a:gd name="T3" fmla="*/ 2147483646 h 21600"/>
              <a:gd name="T4" fmla="*/ 2147483646 w 21600"/>
              <a:gd name="T5" fmla="*/ 1174231939 h 21600"/>
              <a:gd name="T6" fmla="*/ 2147483646 w 21600"/>
              <a:gd name="T7" fmla="*/ 0 h 21600"/>
              <a:gd name="T8" fmla="*/ 0 60000 65536"/>
              <a:gd name="T9" fmla="*/ 0 60000 65536"/>
              <a:gd name="T10" fmla="*/ 0 60000 65536"/>
              <a:gd name="T11" fmla="*/ 0 60000 65536"/>
              <a:gd name="T12" fmla="*/ 5350 w 21600"/>
              <a:gd name="T13" fmla="*/ 5350 h 21600"/>
              <a:gd name="T14" fmla="*/ 16250 w 21600"/>
              <a:gd name="T15" fmla="*/ 16250 h 21600"/>
            </a:gdLst>
            <a:ahLst/>
            <a:cxnLst>
              <a:cxn ang="T8">
                <a:pos x="T0" y="T1"/>
              </a:cxn>
              <a:cxn ang="T9">
                <a:pos x="T2" y="T3"/>
              </a:cxn>
              <a:cxn ang="T10">
                <a:pos x="T4" y="T5"/>
              </a:cxn>
              <a:cxn ang="T11">
                <a:pos x="T6" y="T7"/>
              </a:cxn>
            </a:cxnLst>
            <a:rect l="T12" t="T13" r="T14" b="T15"/>
            <a:pathLst>
              <a:path w="21600" h="21600">
                <a:moveTo>
                  <a:pt x="0" y="0"/>
                </a:moveTo>
                <a:lnTo>
                  <a:pt x="7100" y="21600"/>
                </a:lnTo>
                <a:lnTo>
                  <a:pt x="14500" y="21600"/>
                </a:lnTo>
                <a:lnTo>
                  <a:pt x="21600" y="0"/>
                </a:lnTo>
                <a:lnTo>
                  <a:pt x="0" y="0"/>
                </a:lnTo>
                <a:close/>
              </a:path>
            </a:pathLst>
          </a:custGeom>
          <a:gradFill rotWithShape="0">
            <a:gsLst>
              <a:gs pos="0">
                <a:srgbClr val="4D4D4D"/>
              </a:gs>
              <a:gs pos="100000">
                <a:srgbClr val="EAEAEA"/>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19" name="Rectangle 1179">
            <a:extLst>
              <a:ext uri="{FF2B5EF4-FFF2-40B4-BE49-F238E27FC236}">
                <a16:creationId xmlns:a16="http://schemas.microsoft.com/office/drawing/2014/main" id="{5157E594-9E84-3540-DDD7-35F959531434}"/>
              </a:ext>
            </a:extLst>
          </p:cNvPr>
          <p:cNvSpPr>
            <a:spLocks noChangeAspect="1" noChangeArrowheads="1"/>
          </p:cNvSpPr>
          <p:nvPr/>
        </p:nvSpPr>
        <p:spPr bwMode="auto">
          <a:xfrm flipH="1">
            <a:off x="5245100" y="5708650"/>
            <a:ext cx="87313" cy="271463"/>
          </a:xfrm>
          <a:prstGeom prst="rect">
            <a:avLst/>
          </a:prstGeom>
          <a:gradFill rotWithShape="0">
            <a:gsLst>
              <a:gs pos="0">
                <a:srgbClr val="4D4D4D"/>
              </a:gs>
              <a:gs pos="100000">
                <a:srgbClr val="EAEAEA"/>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20" name="AutoShape 1180">
            <a:extLst>
              <a:ext uri="{FF2B5EF4-FFF2-40B4-BE49-F238E27FC236}">
                <a16:creationId xmlns:a16="http://schemas.microsoft.com/office/drawing/2014/main" id="{002B4433-F8C6-4160-5A78-8B9FD0FB41C2}"/>
              </a:ext>
            </a:extLst>
          </p:cNvPr>
          <p:cNvSpPr>
            <a:spLocks noChangeAspect="1" noChangeArrowheads="1"/>
          </p:cNvSpPr>
          <p:nvPr/>
        </p:nvSpPr>
        <p:spPr bwMode="auto">
          <a:xfrm rot="5400000" flipH="1">
            <a:off x="5196681" y="5745957"/>
            <a:ext cx="271463" cy="196850"/>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677" y="10800"/>
                </a:moveTo>
                <a:cubicBezTo>
                  <a:pt x="10677" y="10732"/>
                  <a:pt x="10732" y="10677"/>
                  <a:pt x="10800" y="10677"/>
                </a:cubicBezTo>
                <a:cubicBezTo>
                  <a:pt x="10867" y="10677"/>
                  <a:pt x="10923" y="10732"/>
                  <a:pt x="10923" y="10800"/>
                </a:cubicBezTo>
                <a:lnTo>
                  <a:pt x="21600" y="10800"/>
                </a:lnTo>
                <a:cubicBezTo>
                  <a:pt x="21600" y="4835"/>
                  <a:pt x="16764" y="0"/>
                  <a:pt x="10800" y="0"/>
                </a:cubicBezTo>
                <a:cubicBezTo>
                  <a:pt x="4835" y="0"/>
                  <a:pt x="0" y="4835"/>
                  <a:pt x="0" y="10799"/>
                </a:cubicBezTo>
                <a:lnTo>
                  <a:pt x="10677" y="10800"/>
                </a:lnTo>
                <a:close/>
              </a:path>
            </a:pathLst>
          </a:custGeom>
          <a:gradFill rotWithShape="0">
            <a:gsLst>
              <a:gs pos="0">
                <a:srgbClr val="4D4D4D"/>
              </a:gs>
              <a:gs pos="100000">
                <a:srgbClr val="EAEAEA"/>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21" name="Freeform 1181">
            <a:extLst>
              <a:ext uri="{FF2B5EF4-FFF2-40B4-BE49-F238E27FC236}">
                <a16:creationId xmlns:a16="http://schemas.microsoft.com/office/drawing/2014/main" id="{9BB06845-B8AD-3469-52AB-85B27EB98E0D}"/>
              </a:ext>
            </a:extLst>
          </p:cNvPr>
          <p:cNvSpPr>
            <a:spLocks noChangeAspect="1"/>
          </p:cNvSpPr>
          <p:nvPr/>
        </p:nvSpPr>
        <p:spPr bwMode="auto">
          <a:xfrm flipH="1">
            <a:off x="5005388" y="5721350"/>
            <a:ext cx="239712" cy="246063"/>
          </a:xfrm>
          <a:custGeom>
            <a:avLst/>
            <a:gdLst>
              <a:gd name="T0" fmla="*/ 2147483646 w 2216"/>
              <a:gd name="T1" fmla="*/ 2147483646 h 3329"/>
              <a:gd name="T2" fmla="*/ 2147483646 w 2216"/>
              <a:gd name="T3" fmla="*/ 0 h 3329"/>
              <a:gd name="T4" fmla="*/ 2147483646 w 2216"/>
              <a:gd name="T5" fmla="*/ 2147483646 h 3329"/>
              <a:gd name="T6" fmla="*/ 2147483646 w 2216"/>
              <a:gd name="T7" fmla="*/ 2147483646 h 3329"/>
              <a:gd name="T8" fmla="*/ 2147483646 w 2216"/>
              <a:gd name="T9" fmla="*/ 2147483646 h 3329"/>
              <a:gd name="T10" fmla="*/ 2147483646 w 2216"/>
              <a:gd name="T11" fmla="*/ 2147483646 h 3329"/>
              <a:gd name="T12" fmla="*/ 2147483646 w 2216"/>
              <a:gd name="T13" fmla="*/ 2147483646 h 3329"/>
              <a:gd name="T14" fmla="*/ 2147483646 w 2216"/>
              <a:gd name="T15" fmla="*/ 2147483646 h 3329"/>
              <a:gd name="T16" fmla="*/ 2147483646 w 2216"/>
              <a:gd name="T17" fmla="*/ 2147483646 h 3329"/>
              <a:gd name="T18" fmla="*/ 2147483646 w 2216"/>
              <a:gd name="T19" fmla="*/ 2147483646 h 3329"/>
              <a:gd name="T20" fmla="*/ 2147483646 w 2216"/>
              <a:gd name="T21" fmla="*/ 2147483646 h 3329"/>
              <a:gd name="T22" fmla="*/ 2147483646 w 2216"/>
              <a:gd name="T23" fmla="*/ 2147483646 h 3329"/>
              <a:gd name="T24" fmla="*/ 2147483646 w 2216"/>
              <a:gd name="T25" fmla="*/ 2147483646 h 3329"/>
              <a:gd name="T26" fmla="*/ 2147483646 w 2216"/>
              <a:gd name="T27" fmla="*/ 2147483646 h 3329"/>
              <a:gd name="T28" fmla="*/ 2147483646 w 2216"/>
              <a:gd name="T29" fmla="*/ 2147483646 h 3329"/>
              <a:gd name="T30" fmla="*/ 2147483646 w 2216"/>
              <a:gd name="T31" fmla="*/ 2147483646 h 3329"/>
              <a:gd name="T32" fmla="*/ 2147483646 w 2216"/>
              <a:gd name="T33" fmla="*/ 2147483646 h 3329"/>
              <a:gd name="T34" fmla="*/ 2147483646 w 2216"/>
              <a:gd name="T35" fmla="*/ 2147483646 h 3329"/>
              <a:gd name="T36" fmla="*/ 0 w 2216"/>
              <a:gd name="T37" fmla="*/ 2147483646 h 3329"/>
              <a:gd name="T38" fmla="*/ 2147483646 w 2216"/>
              <a:gd name="T39" fmla="*/ 2147483646 h 332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216" h="3329">
                <a:moveTo>
                  <a:pt x="1" y="3326"/>
                </a:moveTo>
                <a:lnTo>
                  <a:pt x="1" y="0"/>
                </a:lnTo>
                <a:lnTo>
                  <a:pt x="348" y="94"/>
                </a:lnTo>
                <a:lnTo>
                  <a:pt x="681" y="224"/>
                </a:lnTo>
                <a:lnTo>
                  <a:pt x="995" y="389"/>
                </a:lnTo>
                <a:lnTo>
                  <a:pt x="1291" y="588"/>
                </a:lnTo>
                <a:lnTo>
                  <a:pt x="1561" y="815"/>
                </a:lnTo>
                <a:lnTo>
                  <a:pt x="1808" y="1072"/>
                </a:lnTo>
                <a:lnTo>
                  <a:pt x="2026" y="1355"/>
                </a:lnTo>
                <a:lnTo>
                  <a:pt x="2216" y="1664"/>
                </a:lnTo>
                <a:lnTo>
                  <a:pt x="2215" y="1665"/>
                </a:lnTo>
                <a:lnTo>
                  <a:pt x="2028" y="1971"/>
                </a:lnTo>
                <a:lnTo>
                  <a:pt x="1809" y="2255"/>
                </a:lnTo>
                <a:lnTo>
                  <a:pt x="1563" y="2510"/>
                </a:lnTo>
                <a:lnTo>
                  <a:pt x="1291" y="2739"/>
                </a:lnTo>
                <a:lnTo>
                  <a:pt x="997" y="2936"/>
                </a:lnTo>
                <a:lnTo>
                  <a:pt x="682" y="3102"/>
                </a:lnTo>
                <a:lnTo>
                  <a:pt x="349" y="3232"/>
                </a:lnTo>
                <a:lnTo>
                  <a:pt x="0" y="3329"/>
                </a:lnTo>
                <a:lnTo>
                  <a:pt x="1" y="3326"/>
                </a:lnTo>
                <a:close/>
              </a:path>
            </a:pathLst>
          </a:custGeom>
          <a:gradFill rotWithShape="0">
            <a:gsLst>
              <a:gs pos="0">
                <a:srgbClr val="800000"/>
              </a:gs>
              <a:gs pos="100000">
                <a:srgbClr val="F87C00"/>
              </a:gs>
            </a:gsLst>
            <a:lin ang="5400000" scaled="1"/>
          </a:gradFill>
          <a:ln w="6350">
            <a:solidFill>
              <a:srgbClr val="000000"/>
            </a:solidFill>
            <a:prstDash val="solid"/>
            <a:round/>
            <a:headEnd/>
            <a:tailEn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22" name="Rectangle 1182">
            <a:extLst>
              <a:ext uri="{FF2B5EF4-FFF2-40B4-BE49-F238E27FC236}">
                <a16:creationId xmlns:a16="http://schemas.microsoft.com/office/drawing/2014/main" id="{21A7931D-8DBF-CAB3-9822-D82B194CB26C}"/>
              </a:ext>
            </a:extLst>
          </p:cNvPr>
          <p:cNvSpPr>
            <a:spLocks noChangeAspect="1" noChangeArrowheads="1"/>
          </p:cNvSpPr>
          <p:nvPr/>
        </p:nvSpPr>
        <p:spPr bwMode="auto">
          <a:xfrm flipH="1">
            <a:off x="4860925" y="5807075"/>
            <a:ext cx="74613" cy="74613"/>
          </a:xfrm>
          <a:prstGeom prst="rect">
            <a:avLst/>
          </a:prstGeom>
          <a:solidFill>
            <a:srgbClr val="9933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23" name="Rectangle 1183">
            <a:extLst>
              <a:ext uri="{FF2B5EF4-FFF2-40B4-BE49-F238E27FC236}">
                <a16:creationId xmlns:a16="http://schemas.microsoft.com/office/drawing/2014/main" id="{CE7FC2AC-5447-AEB1-7CC4-441276979396}"/>
              </a:ext>
            </a:extLst>
          </p:cNvPr>
          <p:cNvSpPr>
            <a:spLocks noChangeAspect="1" noChangeArrowheads="1"/>
          </p:cNvSpPr>
          <p:nvPr/>
        </p:nvSpPr>
        <p:spPr bwMode="auto">
          <a:xfrm flipH="1">
            <a:off x="3870325" y="5807075"/>
            <a:ext cx="74613" cy="74613"/>
          </a:xfrm>
          <a:prstGeom prst="rect">
            <a:avLst/>
          </a:prstGeom>
          <a:solidFill>
            <a:srgbClr val="9933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24" name="Rectangle 1184">
            <a:extLst>
              <a:ext uri="{FF2B5EF4-FFF2-40B4-BE49-F238E27FC236}">
                <a16:creationId xmlns:a16="http://schemas.microsoft.com/office/drawing/2014/main" id="{D28103DD-442C-5580-02A5-EB449B6B7A83}"/>
              </a:ext>
            </a:extLst>
          </p:cNvPr>
          <p:cNvSpPr>
            <a:spLocks noChangeAspect="1" noChangeArrowheads="1"/>
          </p:cNvSpPr>
          <p:nvPr/>
        </p:nvSpPr>
        <p:spPr bwMode="auto">
          <a:xfrm flipH="1">
            <a:off x="4687888" y="5807075"/>
            <a:ext cx="173037" cy="74613"/>
          </a:xfrm>
          <a:prstGeom prst="rect">
            <a:avLst/>
          </a:prstGeom>
          <a:gradFill rotWithShape="0">
            <a:gsLst>
              <a:gs pos="0">
                <a:srgbClr val="4D4D4D"/>
              </a:gs>
              <a:gs pos="100000">
                <a:srgbClr val="EAEAEA"/>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25" name="Rectangle 1185">
            <a:extLst>
              <a:ext uri="{FF2B5EF4-FFF2-40B4-BE49-F238E27FC236}">
                <a16:creationId xmlns:a16="http://schemas.microsoft.com/office/drawing/2014/main" id="{5175ACF0-ED69-10F7-7F85-DA7E02333C92}"/>
              </a:ext>
            </a:extLst>
          </p:cNvPr>
          <p:cNvSpPr>
            <a:spLocks noChangeAspect="1" noChangeArrowheads="1"/>
          </p:cNvSpPr>
          <p:nvPr/>
        </p:nvSpPr>
        <p:spPr bwMode="auto">
          <a:xfrm flipH="1">
            <a:off x="3697288" y="5807075"/>
            <a:ext cx="173037" cy="74613"/>
          </a:xfrm>
          <a:prstGeom prst="rect">
            <a:avLst/>
          </a:prstGeom>
          <a:gradFill rotWithShape="0">
            <a:gsLst>
              <a:gs pos="0">
                <a:srgbClr val="4D4D4D"/>
              </a:gs>
              <a:gs pos="100000">
                <a:srgbClr val="EAEAEA"/>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26" name="Freeform 1186">
            <a:extLst>
              <a:ext uri="{FF2B5EF4-FFF2-40B4-BE49-F238E27FC236}">
                <a16:creationId xmlns:a16="http://schemas.microsoft.com/office/drawing/2014/main" id="{849CD713-0320-08EA-A889-CDD5414D2738}"/>
              </a:ext>
            </a:extLst>
          </p:cNvPr>
          <p:cNvSpPr>
            <a:spLocks noChangeAspect="1"/>
          </p:cNvSpPr>
          <p:nvPr/>
        </p:nvSpPr>
        <p:spPr bwMode="auto">
          <a:xfrm flipH="1">
            <a:off x="3944938" y="5732463"/>
            <a:ext cx="569912" cy="223837"/>
          </a:xfrm>
          <a:custGeom>
            <a:avLst/>
            <a:gdLst>
              <a:gd name="T0" fmla="*/ 0 w 1104"/>
              <a:gd name="T1" fmla="*/ 0 h 432"/>
              <a:gd name="T2" fmla="*/ 2147483646 w 1104"/>
              <a:gd name="T3" fmla="*/ 0 h 432"/>
              <a:gd name="T4" fmla="*/ 2147483646 w 1104"/>
              <a:gd name="T5" fmla="*/ 2147483646 h 432"/>
              <a:gd name="T6" fmla="*/ 2147483646 w 1104"/>
              <a:gd name="T7" fmla="*/ 2147483646 h 432"/>
              <a:gd name="T8" fmla="*/ 2147483646 w 1104"/>
              <a:gd name="T9" fmla="*/ 2147483646 h 432"/>
              <a:gd name="T10" fmla="*/ 0 w 1104"/>
              <a:gd name="T11" fmla="*/ 2147483646 h 432"/>
              <a:gd name="T12" fmla="*/ 0 w 1104"/>
              <a:gd name="T13" fmla="*/ 0 h 43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04" h="432">
                <a:moveTo>
                  <a:pt x="0" y="0"/>
                </a:moveTo>
                <a:lnTo>
                  <a:pt x="864" y="0"/>
                </a:lnTo>
                <a:lnTo>
                  <a:pt x="1104" y="144"/>
                </a:lnTo>
                <a:lnTo>
                  <a:pt x="1104" y="288"/>
                </a:lnTo>
                <a:lnTo>
                  <a:pt x="864" y="432"/>
                </a:lnTo>
                <a:lnTo>
                  <a:pt x="0" y="432"/>
                </a:lnTo>
                <a:lnTo>
                  <a:pt x="0" y="0"/>
                </a:lnTo>
                <a:close/>
              </a:path>
            </a:pathLst>
          </a:custGeom>
          <a:noFill/>
          <a:ln w="6350" cap="flat" cmpd="sng">
            <a:solidFill>
              <a:srgbClr val="000000"/>
            </a:solidFill>
            <a:prstDash val="solid"/>
            <a:round/>
            <a:headEnd/>
            <a:tailEnd/>
          </a:ln>
          <a:effectLst/>
          <a:extLst>
            <a:ext uri="{909E8E84-426E-40DD-AFC4-6F175D3DCCD1}">
              <a14:hiddenFill xmlns:a14="http://schemas.microsoft.com/office/drawing/2010/main">
                <a:solidFill>
                  <a:srgbClr val="FF0000">
                    <a:alpha val="50195"/>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nvGrpSpPr>
          <p:cNvPr id="67627" name="Group 1187">
            <a:extLst>
              <a:ext uri="{FF2B5EF4-FFF2-40B4-BE49-F238E27FC236}">
                <a16:creationId xmlns:a16="http://schemas.microsoft.com/office/drawing/2014/main" id="{886AE029-1A16-A8EF-A687-A6DF5A6C5098}"/>
              </a:ext>
            </a:extLst>
          </p:cNvPr>
          <p:cNvGrpSpPr>
            <a:grpSpLocks noChangeAspect="1"/>
          </p:cNvGrpSpPr>
          <p:nvPr/>
        </p:nvGrpSpPr>
        <p:grpSpPr bwMode="auto">
          <a:xfrm flipH="1">
            <a:off x="3524250" y="5360988"/>
            <a:ext cx="136525" cy="420687"/>
            <a:chOff x="4437" y="1776"/>
            <a:chExt cx="267" cy="816"/>
          </a:xfrm>
        </p:grpSpPr>
        <p:sp>
          <p:nvSpPr>
            <p:cNvPr id="67633" name="Freeform 1188">
              <a:extLst>
                <a:ext uri="{FF2B5EF4-FFF2-40B4-BE49-F238E27FC236}">
                  <a16:creationId xmlns:a16="http://schemas.microsoft.com/office/drawing/2014/main" id="{1681916E-9827-6AA0-4090-19E53D7B1C83}"/>
                </a:ext>
              </a:extLst>
            </p:cNvPr>
            <p:cNvSpPr>
              <a:spLocks noChangeAspect="1"/>
            </p:cNvSpPr>
            <p:nvPr/>
          </p:nvSpPr>
          <p:spPr bwMode="auto">
            <a:xfrm>
              <a:off x="4437" y="1776"/>
              <a:ext cx="240" cy="816"/>
            </a:xfrm>
            <a:custGeom>
              <a:avLst/>
              <a:gdLst>
                <a:gd name="T0" fmla="*/ 240 w 240"/>
                <a:gd name="T1" fmla="*/ 0 h 816"/>
                <a:gd name="T2" fmla="*/ 240 w 240"/>
                <a:gd name="T3" fmla="*/ 816 h 816"/>
                <a:gd name="T4" fmla="*/ 96 w 240"/>
                <a:gd name="T5" fmla="*/ 816 h 816"/>
                <a:gd name="T6" fmla="*/ 96 w 240"/>
                <a:gd name="T7" fmla="*/ 672 h 816"/>
                <a:gd name="T8" fmla="*/ 48 w 240"/>
                <a:gd name="T9" fmla="*/ 672 h 816"/>
                <a:gd name="T10" fmla="*/ 48 w 240"/>
                <a:gd name="T11" fmla="*/ 720 h 816"/>
                <a:gd name="T12" fmla="*/ 0 w 240"/>
                <a:gd name="T13" fmla="*/ 720 h 816"/>
                <a:gd name="T14" fmla="*/ 0 w 240"/>
                <a:gd name="T15" fmla="*/ 624 h 816"/>
                <a:gd name="T16" fmla="*/ 96 w 240"/>
                <a:gd name="T17" fmla="*/ 528 h 816"/>
                <a:gd name="T18" fmla="*/ 96 w 240"/>
                <a:gd name="T19" fmla="*/ 96 h 816"/>
                <a:gd name="T20" fmla="*/ 144 w 240"/>
                <a:gd name="T21" fmla="*/ 0 h 816"/>
                <a:gd name="T22" fmla="*/ 240 w 240"/>
                <a:gd name="T23" fmla="*/ 0 h 8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0" h="816">
                  <a:moveTo>
                    <a:pt x="240" y="0"/>
                  </a:moveTo>
                  <a:lnTo>
                    <a:pt x="240" y="816"/>
                  </a:lnTo>
                  <a:lnTo>
                    <a:pt x="96" y="816"/>
                  </a:lnTo>
                  <a:lnTo>
                    <a:pt x="96" y="672"/>
                  </a:lnTo>
                  <a:lnTo>
                    <a:pt x="48" y="672"/>
                  </a:lnTo>
                  <a:lnTo>
                    <a:pt x="48" y="720"/>
                  </a:lnTo>
                  <a:lnTo>
                    <a:pt x="0" y="720"/>
                  </a:lnTo>
                  <a:lnTo>
                    <a:pt x="0" y="624"/>
                  </a:lnTo>
                  <a:lnTo>
                    <a:pt x="96" y="528"/>
                  </a:lnTo>
                  <a:lnTo>
                    <a:pt x="96" y="96"/>
                  </a:lnTo>
                  <a:lnTo>
                    <a:pt x="144" y="0"/>
                  </a:lnTo>
                  <a:lnTo>
                    <a:pt x="240" y="0"/>
                  </a:lnTo>
                  <a:close/>
                </a:path>
              </a:pathLst>
            </a:custGeom>
            <a:solidFill>
              <a:srgbClr val="969696"/>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34" name="AutoShape 1189">
              <a:extLst>
                <a:ext uri="{FF2B5EF4-FFF2-40B4-BE49-F238E27FC236}">
                  <a16:creationId xmlns:a16="http://schemas.microsoft.com/office/drawing/2014/main" id="{439A8BE1-47EB-CD9C-8603-472625E31AB3}"/>
                </a:ext>
              </a:extLst>
            </p:cNvPr>
            <p:cNvSpPr>
              <a:spLocks noChangeAspect="1" noChangeArrowheads="1"/>
            </p:cNvSpPr>
            <p:nvPr/>
          </p:nvSpPr>
          <p:spPr bwMode="auto">
            <a:xfrm flipV="1">
              <a:off x="4512" y="2400"/>
              <a:ext cx="192" cy="192"/>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969696"/>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35" name="Oval 1190">
              <a:extLst>
                <a:ext uri="{FF2B5EF4-FFF2-40B4-BE49-F238E27FC236}">
                  <a16:creationId xmlns:a16="http://schemas.microsoft.com/office/drawing/2014/main" id="{67E760C1-3BD2-84BC-EA12-C02BCAC4A3E8}"/>
                </a:ext>
              </a:extLst>
            </p:cNvPr>
            <p:cNvSpPr>
              <a:spLocks noChangeAspect="1" noChangeArrowheads="1"/>
            </p:cNvSpPr>
            <p:nvPr/>
          </p:nvSpPr>
          <p:spPr bwMode="auto">
            <a:xfrm>
              <a:off x="4560" y="2430"/>
              <a:ext cx="96" cy="96"/>
            </a:xfrm>
            <a:prstGeom prst="ellipse">
              <a:avLst/>
            </a:prstGeom>
            <a:solidFill>
              <a:srgbClr val="969696"/>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36" name="Oval 1191">
              <a:extLst>
                <a:ext uri="{FF2B5EF4-FFF2-40B4-BE49-F238E27FC236}">
                  <a16:creationId xmlns:a16="http://schemas.microsoft.com/office/drawing/2014/main" id="{433AC55E-8C17-7027-1822-D7A37F7235E0}"/>
                </a:ext>
              </a:extLst>
            </p:cNvPr>
            <p:cNvSpPr>
              <a:spLocks noChangeAspect="1" noChangeArrowheads="1"/>
            </p:cNvSpPr>
            <p:nvPr/>
          </p:nvSpPr>
          <p:spPr bwMode="auto">
            <a:xfrm>
              <a:off x="4584" y="2454"/>
              <a:ext cx="48" cy="48"/>
            </a:xfrm>
            <a:prstGeom prst="ellipse">
              <a:avLst/>
            </a:prstGeom>
            <a:solidFill>
              <a:srgbClr val="969696"/>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grpSp>
        <p:nvGrpSpPr>
          <p:cNvPr id="67628" name="Group 1192">
            <a:extLst>
              <a:ext uri="{FF2B5EF4-FFF2-40B4-BE49-F238E27FC236}">
                <a16:creationId xmlns:a16="http://schemas.microsoft.com/office/drawing/2014/main" id="{BF720A4C-7768-F811-B581-2217BB526B3C}"/>
              </a:ext>
            </a:extLst>
          </p:cNvPr>
          <p:cNvGrpSpPr>
            <a:grpSpLocks noChangeAspect="1"/>
          </p:cNvGrpSpPr>
          <p:nvPr/>
        </p:nvGrpSpPr>
        <p:grpSpPr bwMode="auto">
          <a:xfrm flipH="1" flipV="1">
            <a:off x="3524250" y="5907088"/>
            <a:ext cx="136525" cy="420687"/>
            <a:chOff x="4437" y="1776"/>
            <a:chExt cx="267" cy="816"/>
          </a:xfrm>
        </p:grpSpPr>
        <p:sp>
          <p:nvSpPr>
            <p:cNvPr id="67629" name="Freeform 1193">
              <a:extLst>
                <a:ext uri="{FF2B5EF4-FFF2-40B4-BE49-F238E27FC236}">
                  <a16:creationId xmlns:a16="http://schemas.microsoft.com/office/drawing/2014/main" id="{A0FDC4E5-67C5-5C14-E5DD-A92A5B6D01B9}"/>
                </a:ext>
              </a:extLst>
            </p:cNvPr>
            <p:cNvSpPr>
              <a:spLocks noChangeAspect="1"/>
            </p:cNvSpPr>
            <p:nvPr/>
          </p:nvSpPr>
          <p:spPr bwMode="auto">
            <a:xfrm>
              <a:off x="4437" y="1776"/>
              <a:ext cx="240" cy="816"/>
            </a:xfrm>
            <a:custGeom>
              <a:avLst/>
              <a:gdLst>
                <a:gd name="T0" fmla="*/ 240 w 240"/>
                <a:gd name="T1" fmla="*/ 0 h 816"/>
                <a:gd name="T2" fmla="*/ 240 w 240"/>
                <a:gd name="T3" fmla="*/ 816 h 816"/>
                <a:gd name="T4" fmla="*/ 96 w 240"/>
                <a:gd name="T5" fmla="*/ 816 h 816"/>
                <a:gd name="T6" fmla="*/ 96 w 240"/>
                <a:gd name="T7" fmla="*/ 672 h 816"/>
                <a:gd name="T8" fmla="*/ 48 w 240"/>
                <a:gd name="T9" fmla="*/ 672 h 816"/>
                <a:gd name="T10" fmla="*/ 48 w 240"/>
                <a:gd name="T11" fmla="*/ 720 h 816"/>
                <a:gd name="T12" fmla="*/ 0 w 240"/>
                <a:gd name="T13" fmla="*/ 720 h 816"/>
                <a:gd name="T14" fmla="*/ 0 w 240"/>
                <a:gd name="T15" fmla="*/ 624 h 816"/>
                <a:gd name="T16" fmla="*/ 96 w 240"/>
                <a:gd name="T17" fmla="*/ 528 h 816"/>
                <a:gd name="T18" fmla="*/ 96 w 240"/>
                <a:gd name="T19" fmla="*/ 96 h 816"/>
                <a:gd name="T20" fmla="*/ 144 w 240"/>
                <a:gd name="T21" fmla="*/ 0 h 816"/>
                <a:gd name="T22" fmla="*/ 240 w 240"/>
                <a:gd name="T23" fmla="*/ 0 h 8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0" h="816">
                  <a:moveTo>
                    <a:pt x="240" y="0"/>
                  </a:moveTo>
                  <a:lnTo>
                    <a:pt x="240" y="816"/>
                  </a:lnTo>
                  <a:lnTo>
                    <a:pt x="96" y="816"/>
                  </a:lnTo>
                  <a:lnTo>
                    <a:pt x="96" y="672"/>
                  </a:lnTo>
                  <a:lnTo>
                    <a:pt x="48" y="672"/>
                  </a:lnTo>
                  <a:lnTo>
                    <a:pt x="48" y="720"/>
                  </a:lnTo>
                  <a:lnTo>
                    <a:pt x="0" y="720"/>
                  </a:lnTo>
                  <a:lnTo>
                    <a:pt x="0" y="624"/>
                  </a:lnTo>
                  <a:lnTo>
                    <a:pt x="96" y="528"/>
                  </a:lnTo>
                  <a:lnTo>
                    <a:pt x="96" y="96"/>
                  </a:lnTo>
                  <a:lnTo>
                    <a:pt x="144" y="0"/>
                  </a:lnTo>
                  <a:lnTo>
                    <a:pt x="240" y="0"/>
                  </a:lnTo>
                  <a:close/>
                </a:path>
              </a:pathLst>
            </a:custGeom>
            <a:solidFill>
              <a:srgbClr val="969696"/>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30" name="AutoShape 1194">
              <a:extLst>
                <a:ext uri="{FF2B5EF4-FFF2-40B4-BE49-F238E27FC236}">
                  <a16:creationId xmlns:a16="http://schemas.microsoft.com/office/drawing/2014/main" id="{ADE7D829-A43D-B2BB-8408-1D9FC81065D9}"/>
                </a:ext>
              </a:extLst>
            </p:cNvPr>
            <p:cNvSpPr>
              <a:spLocks noChangeAspect="1" noChangeArrowheads="1"/>
            </p:cNvSpPr>
            <p:nvPr/>
          </p:nvSpPr>
          <p:spPr bwMode="auto">
            <a:xfrm flipV="1">
              <a:off x="4512" y="2400"/>
              <a:ext cx="192" cy="192"/>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969696"/>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31" name="Oval 1195">
              <a:extLst>
                <a:ext uri="{FF2B5EF4-FFF2-40B4-BE49-F238E27FC236}">
                  <a16:creationId xmlns:a16="http://schemas.microsoft.com/office/drawing/2014/main" id="{3A4DC71A-97DE-9B44-4D6B-F223556C6BF7}"/>
                </a:ext>
              </a:extLst>
            </p:cNvPr>
            <p:cNvSpPr>
              <a:spLocks noChangeAspect="1" noChangeArrowheads="1"/>
            </p:cNvSpPr>
            <p:nvPr/>
          </p:nvSpPr>
          <p:spPr bwMode="auto">
            <a:xfrm>
              <a:off x="4560" y="2430"/>
              <a:ext cx="96" cy="96"/>
            </a:xfrm>
            <a:prstGeom prst="ellipse">
              <a:avLst/>
            </a:prstGeom>
            <a:solidFill>
              <a:srgbClr val="969696"/>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67632" name="Oval 1196">
              <a:extLst>
                <a:ext uri="{FF2B5EF4-FFF2-40B4-BE49-F238E27FC236}">
                  <a16:creationId xmlns:a16="http://schemas.microsoft.com/office/drawing/2014/main" id="{774D9E08-400D-B02C-65F9-22E1493F9A8C}"/>
                </a:ext>
              </a:extLst>
            </p:cNvPr>
            <p:cNvSpPr>
              <a:spLocks noChangeAspect="1" noChangeArrowheads="1"/>
            </p:cNvSpPr>
            <p:nvPr/>
          </p:nvSpPr>
          <p:spPr bwMode="auto">
            <a:xfrm>
              <a:off x="4584" y="2454"/>
              <a:ext cx="48" cy="48"/>
            </a:xfrm>
            <a:prstGeom prst="ellipse">
              <a:avLst/>
            </a:prstGeom>
            <a:solidFill>
              <a:srgbClr val="969696"/>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spTree>
  </p:cSld>
  <p:clrMapOvr>
    <a:masterClrMapping/>
  </p:clrMapOvr>
  <p:transition spd="slow"/>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00075" y="1975758"/>
            <a:ext cx="2500312" cy="2624327"/>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Content Placeholder 1">
            <a:extLst>
              <a:ext uri="{FF2B5EF4-FFF2-40B4-BE49-F238E27FC236}">
                <a16:creationId xmlns:a16="http://schemas.microsoft.com/office/drawing/2014/main" id="{D54D6DCD-A4A0-103E-6A1F-CC3DA599C095}"/>
              </a:ext>
            </a:extLst>
          </p:cNvPr>
          <p:cNvSpPr txBox="1">
            <a:spLocks/>
          </p:cNvSpPr>
          <p:nvPr/>
        </p:nvSpPr>
        <p:spPr>
          <a:xfrm>
            <a:off x="771525" y="2332700"/>
            <a:ext cx="1971675" cy="1910443"/>
          </a:xfrm>
          <a:prstGeom prst="rect">
            <a:avLst/>
          </a:prstGeom>
          <a:noFill/>
        </p:spPr>
        <p:txBody>
          <a:bodyPr vert="horz" lIns="68580" tIns="34290" rIns="68580" bIns="3429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685800" rtl="0" eaLnBrk="1" fontAlgn="auto" latinLnBrk="0" hangingPunct="1">
              <a:lnSpc>
                <a:spcPct val="90000"/>
              </a:lnSpc>
              <a:spcBef>
                <a:spcPct val="0"/>
              </a:spcBef>
              <a:spcAft>
                <a:spcPts val="450"/>
              </a:spcAft>
              <a:buClrTx/>
              <a:buSzTx/>
              <a:buFont typeface="Arial" panose="020B0604020202020204" pitchFamily="34" charset="0"/>
              <a:buNone/>
              <a:tabLst/>
              <a:defRPr/>
            </a:pPr>
            <a:r>
              <a:rPr kumimoji="0" lang="en-US" sz="2700" b="0" i="0" u="none" strike="noStrike" kern="1200" cap="none" spc="0" normalizeH="0" baseline="0" noProof="0">
                <a:ln>
                  <a:noFill/>
                </a:ln>
                <a:solidFill>
                  <a:srgbClr val="FFFFFF"/>
                </a:solidFill>
                <a:effectLst/>
                <a:uLnTx/>
                <a:uFillTx/>
                <a:latin typeface="Calibri Light" panose="020F0302020204030204"/>
                <a:ea typeface="+mn-ea"/>
                <a:cs typeface="+mn-cs"/>
              </a:rPr>
              <a:t>The nature and formation of blast waves</a:t>
            </a:r>
          </a:p>
        </p:txBody>
      </p:sp>
      <p:pic>
        <p:nvPicPr>
          <p:cNvPr id="9" name="Content Placeholder 8" descr="Diagram&#10;&#10;Description automatically generated">
            <a:extLst>
              <a:ext uri="{FF2B5EF4-FFF2-40B4-BE49-F238E27FC236}">
                <a16:creationId xmlns:a16="http://schemas.microsoft.com/office/drawing/2014/main" id="{1545B0DA-BA4D-F96A-5B8F-391A6BF185FE}"/>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3395853" y="1153124"/>
            <a:ext cx="5580373" cy="3975060"/>
          </a:xfrm>
          <a:prstGeom prst="rect">
            <a:avLst/>
          </a:prstGeom>
        </p:spPr>
      </p:pic>
      <mc:AlternateContent xmlns:mc="http://schemas.openxmlformats.org/markup-compatibility/2006" xmlns:a14="http://schemas.microsoft.com/office/drawing/2010/main">
        <mc:Choice Requires="a14">
          <p:sp>
            <p:nvSpPr>
              <p:cNvPr id="2" name="TextBox 1">
                <a:extLst>
                  <a:ext uri="{FF2B5EF4-FFF2-40B4-BE49-F238E27FC236}">
                    <a16:creationId xmlns:a16="http://schemas.microsoft.com/office/drawing/2014/main" id="{70E71362-B5B8-C3C1-55CD-B397867D50E7}"/>
                  </a:ext>
                </a:extLst>
              </p:cNvPr>
              <p:cNvSpPr txBox="1"/>
              <p:nvPr/>
            </p:nvSpPr>
            <p:spPr>
              <a:xfrm>
                <a:off x="7256206" y="1740877"/>
                <a:ext cx="401392" cy="30008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kumimoji="0" lang="en-US" sz="1350" b="0" i="1" u="none" strike="noStrike" kern="1200" cap="none" spc="0" normalizeH="0" baseline="0" noProof="0">
                          <a:ln>
                            <a:noFill/>
                          </a:ln>
                          <a:solidFill>
                            <a:prstClr val="white"/>
                          </a:solidFill>
                          <a:effectLst/>
                          <a:uLnTx/>
                          <a:uFillTx/>
                          <a:latin typeface="Cambria Math" panose="02040503050406030204" pitchFamily="18" charset="0"/>
                          <a:ea typeface="Cambria Math" panose="02040503050406030204" pitchFamily="18" charset="0"/>
                          <a:cs typeface="+mn-cs"/>
                        </a:rPr>
                        <m:t>𝜇</m:t>
                      </m:r>
                      <m:r>
                        <a:rPr kumimoji="0" lang="en-GB" sz="1350" b="0" i="1" u="none" strike="noStrike" kern="1200" cap="none" spc="0" normalizeH="0" baseline="0" noProof="0">
                          <a:ln>
                            <a:noFill/>
                          </a:ln>
                          <a:solidFill>
                            <a:prstClr val="white"/>
                          </a:solidFill>
                          <a:effectLst/>
                          <a:uLnTx/>
                          <a:uFillTx/>
                          <a:latin typeface="Cambria Math" panose="02040503050406030204" pitchFamily="18" charset="0"/>
                          <a:ea typeface="Cambria Math" panose="02040503050406030204" pitchFamily="18" charset="0"/>
                          <a:cs typeface="+mn-cs"/>
                        </a:rPr>
                        <m:t>𝑠</m:t>
                      </m:r>
                    </m:oMath>
                  </m:oMathPara>
                </a14:m>
                <a:endParaRPr kumimoji="0" lang="en-US" sz="1350" b="0" i="0" u="none" strike="noStrike" kern="1200" cap="none" spc="0" normalizeH="0" baseline="0" noProof="0" dirty="0">
                  <a:ln>
                    <a:noFill/>
                  </a:ln>
                  <a:solidFill>
                    <a:prstClr val="white"/>
                  </a:solidFill>
                  <a:effectLst/>
                  <a:uLnTx/>
                  <a:uFillTx/>
                  <a:latin typeface="Calibri" panose="020F0502020204030204"/>
                  <a:ea typeface="ＭＳ Ｐゴシック" panose="020B0600070205080204" pitchFamily="34" charset="-128"/>
                  <a:cs typeface="+mn-cs"/>
                </a:endParaRPr>
              </a:p>
            </p:txBody>
          </p:sp>
        </mc:Choice>
        <mc:Fallback xmlns="">
          <p:sp>
            <p:nvSpPr>
              <p:cNvPr id="2" name="TextBox 1">
                <a:extLst>
                  <a:ext uri="{FF2B5EF4-FFF2-40B4-BE49-F238E27FC236}">
                    <a16:creationId xmlns:a16="http://schemas.microsoft.com/office/drawing/2014/main" id="{70E71362-B5B8-C3C1-55CD-B397867D50E7}"/>
                  </a:ext>
                </a:extLst>
              </p:cNvPr>
              <p:cNvSpPr txBox="1">
                <a:spLocks noRot="1" noChangeAspect="1" noMove="1" noResize="1" noEditPoints="1" noAdjustHandles="1" noChangeArrowheads="1" noChangeShapeType="1" noTextEdit="1"/>
              </p:cNvSpPr>
              <p:nvPr/>
            </p:nvSpPr>
            <p:spPr>
              <a:xfrm>
                <a:off x="7256206" y="1740877"/>
                <a:ext cx="401392" cy="300082"/>
              </a:xfrm>
              <a:prstGeom prst="rect">
                <a:avLst/>
              </a:prstGeom>
              <a:blipFill>
                <a:blip r:embed="rId4"/>
                <a:stretch>
                  <a:fillRect b="-416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9DFF374A-4384-75AE-FD94-5DC822C670A7}"/>
                  </a:ext>
                </a:extLst>
              </p:cNvPr>
              <p:cNvSpPr txBox="1"/>
              <p:nvPr/>
            </p:nvSpPr>
            <p:spPr>
              <a:xfrm>
                <a:off x="7256205" y="2773264"/>
                <a:ext cx="406201" cy="30008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Calibri" panose="020F0502020204030204"/>
                    <a:ea typeface="Cambria Math" panose="02040503050406030204" pitchFamily="18" charset="0"/>
                    <a:cs typeface="+mn-cs"/>
                  </a:rPr>
                  <a:t>m</a:t>
                </a:r>
                <a14:m>
                  <m:oMath xmlns:m="http://schemas.openxmlformats.org/officeDocument/2006/math">
                    <m:r>
                      <a:rPr kumimoji="0" lang="en-GB" sz="1350" b="0" i="1" u="none" strike="noStrike" kern="1200" cap="none" spc="0" normalizeH="0" baseline="0" noProof="0">
                        <a:ln>
                          <a:noFill/>
                        </a:ln>
                        <a:solidFill>
                          <a:prstClr val="white"/>
                        </a:solidFill>
                        <a:effectLst/>
                        <a:uLnTx/>
                        <a:uFillTx/>
                        <a:latin typeface="Cambria Math" panose="02040503050406030204" pitchFamily="18" charset="0"/>
                        <a:ea typeface="Cambria Math" panose="02040503050406030204" pitchFamily="18" charset="0"/>
                        <a:cs typeface="+mn-cs"/>
                      </a:rPr>
                      <m:t>𝑠</m:t>
                    </m:r>
                  </m:oMath>
                </a14:m>
                <a:endParaRPr kumimoji="0" lang="en-US" sz="1350" b="0" i="0" u="none" strike="noStrike" kern="1200" cap="none" spc="0" normalizeH="0" baseline="0" noProof="0" dirty="0">
                  <a:ln>
                    <a:noFill/>
                  </a:ln>
                  <a:solidFill>
                    <a:prstClr val="white"/>
                  </a:solidFill>
                  <a:effectLst/>
                  <a:uLnTx/>
                  <a:uFillTx/>
                  <a:latin typeface="Calibri" panose="020F0502020204030204"/>
                  <a:ea typeface="ＭＳ Ｐゴシック" panose="020B0600070205080204" pitchFamily="34" charset="-128"/>
                  <a:cs typeface="+mn-cs"/>
                </a:endParaRPr>
              </a:p>
            </p:txBody>
          </p:sp>
        </mc:Choice>
        <mc:Fallback xmlns="">
          <p:sp>
            <p:nvSpPr>
              <p:cNvPr id="3" name="TextBox 2">
                <a:extLst>
                  <a:ext uri="{FF2B5EF4-FFF2-40B4-BE49-F238E27FC236}">
                    <a16:creationId xmlns:a16="http://schemas.microsoft.com/office/drawing/2014/main" id="{9DFF374A-4384-75AE-FD94-5DC822C670A7}"/>
                  </a:ext>
                </a:extLst>
              </p:cNvPr>
              <p:cNvSpPr txBox="1">
                <a:spLocks noRot="1" noChangeAspect="1" noMove="1" noResize="1" noEditPoints="1" noAdjustHandles="1" noChangeArrowheads="1" noChangeShapeType="1" noTextEdit="1"/>
              </p:cNvSpPr>
              <p:nvPr/>
            </p:nvSpPr>
            <p:spPr>
              <a:xfrm>
                <a:off x="7256205" y="2773264"/>
                <a:ext cx="406201" cy="300082"/>
              </a:xfrm>
              <a:prstGeom prst="rect">
                <a:avLst/>
              </a:prstGeom>
              <a:blipFill>
                <a:blip r:embed="rId5"/>
                <a:stretch>
                  <a:fillRect l="-3030" t="-4167" b="-25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9D5EA9F4-940E-0B2E-B473-2FBE9BF2199A}"/>
                  </a:ext>
                </a:extLst>
              </p:cNvPr>
              <p:cNvSpPr txBox="1"/>
              <p:nvPr/>
            </p:nvSpPr>
            <p:spPr>
              <a:xfrm>
                <a:off x="7252600" y="3470359"/>
                <a:ext cx="1172822" cy="30008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Calibri" panose="020F0502020204030204"/>
                    <a:ea typeface="Cambria Math" panose="02040503050406030204" pitchFamily="18" charset="0"/>
                    <a:cs typeface="+mn-cs"/>
                  </a:rPr>
                  <a:t>m</a:t>
                </a:r>
                <a14:m>
                  <m:oMath xmlns:m="http://schemas.openxmlformats.org/officeDocument/2006/math">
                    <m:r>
                      <a:rPr kumimoji="0" lang="en-GB" sz="1350" b="0" i="1" u="none" strike="noStrike" kern="1200" cap="none" spc="0" normalizeH="0" baseline="0" noProof="0">
                        <a:ln>
                          <a:noFill/>
                        </a:ln>
                        <a:solidFill>
                          <a:prstClr val="white"/>
                        </a:solidFill>
                        <a:effectLst/>
                        <a:uLnTx/>
                        <a:uFillTx/>
                        <a:latin typeface="Cambria Math" panose="02040503050406030204" pitchFamily="18" charset="0"/>
                        <a:ea typeface="Cambria Math" panose="02040503050406030204" pitchFamily="18" charset="0"/>
                        <a:cs typeface="+mn-cs"/>
                      </a:rPr>
                      <m:t>𝑠</m:t>
                    </m:r>
                  </m:oMath>
                </a14:m>
                <a:r>
                  <a:rPr kumimoji="0" lang="en-US" sz="1350" b="0" i="0" u="none" strike="noStrike" kern="1200" cap="none" spc="0" normalizeH="0" baseline="0" noProof="0" dirty="0">
                    <a:ln>
                      <a:noFill/>
                    </a:ln>
                    <a:solidFill>
                      <a:prstClr val="white"/>
                    </a:solidFill>
                    <a:effectLst/>
                    <a:uLnTx/>
                    <a:uFillTx/>
                    <a:latin typeface="Calibri" panose="020F0502020204030204"/>
                    <a:ea typeface="ＭＳ Ｐゴシック" panose="020B0600070205080204" pitchFamily="34" charset="-128"/>
                    <a:cs typeface="+mn-cs"/>
                  </a:rPr>
                  <a:t> – several s</a:t>
                </a:r>
              </a:p>
            </p:txBody>
          </p:sp>
        </mc:Choice>
        <mc:Fallback xmlns="">
          <p:sp>
            <p:nvSpPr>
              <p:cNvPr id="4" name="TextBox 3">
                <a:extLst>
                  <a:ext uri="{FF2B5EF4-FFF2-40B4-BE49-F238E27FC236}">
                    <a16:creationId xmlns:a16="http://schemas.microsoft.com/office/drawing/2014/main" id="{9D5EA9F4-940E-0B2E-B473-2FBE9BF2199A}"/>
                  </a:ext>
                </a:extLst>
              </p:cNvPr>
              <p:cNvSpPr txBox="1">
                <a:spLocks noRot="1" noChangeAspect="1" noMove="1" noResize="1" noEditPoints="1" noAdjustHandles="1" noChangeArrowheads="1" noChangeShapeType="1" noTextEdit="1"/>
              </p:cNvSpPr>
              <p:nvPr/>
            </p:nvSpPr>
            <p:spPr>
              <a:xfrm>
                <a:off x="7252600" y="3470359"/>
                <a:ext cx="1172822" cy="300082"/>
              </a:xfrm>
              <a:prstGeom prst="rect">
                <a:avLst/>
              </a:prstGeom>
              <a:blipFill>
                <a:blip r:embed="rId6"/>
                <a:stretch>
                  <a:fillRect l="-1075" t="-4000" b="-16000"/>
                </a:stretch>
              </a:blipFill>
            </p:spPr>
            <p:txBody>
              <a:bodyPr/>
              <a:lstStyle/>
              <a:p>
                <a:r>
                  <a:rPr lang="en-US">
                    <a:noFill/>
                  </a:rPr>
                  <a:t> </a:t>
                </a:r>
              </a:p>
            </p:txBody>
          </p:sp>
        </mc:Fallback>
      </mc:AlternateContent>
    </p:spTree>
    <p:extLst>
      <p:ext uri="{BB962C8B-B14F-4D97-AF65-F5344CB8AC3E}">
        <p14:creationId xmlns:p14="http://schemas.microsoft.com/office/powerpoint/2010/main" val="348332152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Number Placeholder 4"/>
          <p:cNvSpPr>
            <a:spLocks noGrp="1"/>
          </p:cNvSpPr>
          <p:nvPr>
            <p:ph type="sldNum" sz="quarter" idx="4294967295"/>
          </p:nvPr>
        </p:nvSpPr>
        <p:spPr bwMode="auto">
          <a:noFill/>
          <a:ln>
            <a:miter lim="800000"/>
            <a:headEnd/>
            <a:tailEnd/>
          </a:ln>
        </p:spPr>
        <p:txBody>
          <a:bodyPr wrap="square" numCol="1"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charset="0"/>
            </a:endParaRPr>
          </a:p>
        </p:txBody>
      </p:sp>
      <p:sp>
        <p:nvSpPr>
          <p:cNvPr id="39938" name="Text Box 2"/>
          <p:cNvSpPr txBox="1">
            <a:spLocks noChangeArrowheads="1"/>
          </p:cNvSpPr>
          <p:nvPr/>
        </p:nvSpPr>
        <p:spPr bwMode="auto">
          <a:xfrm>
            <a:off x="4489450" y="584200"/>
            <a:ext cx="184150" cy="641350"/>
          </a:xfrm>
          <a:prstGeom prst="rect">
            <a:avLst/>
          </a:prstGeom>
          <a:noFill/>
          <a:ln w="9525">
            <a:noFill/>
            <a:miter lim="800000"/>
            <a:headEnd/>
            <a:tailEnd/>
          </a:ln>
        </p:spPr>
        <p:txBody>
          <a:bodyPr wrap="none"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endParaRPr kumimoji="0" lang="en-GB" sz="3600" b="0" i="0" u="none" strike="noStrike" kern="1200" cap="none" spc="0" normalizeH="0" baseline="0" noProof="0">
              <a:ln>
                <a:noFill/>
              </a:ln>
              <a:solidFill>
                <a:srgbClr val="FFFFFF"/>
              </a:solidFill>
              <a:effectLst/>
              <a:uLnTx/>
              <a:uFillTx/>
              <a:latin typeface="Times New Roman" pitchFamily="18" charset="0"/>
              <a:ea typeface="+mn-ea"/>
              <a:cs typeface="+mn-cs"/>
            </a:endParaRPr>
          </a:p>
        </p:txBody>
      </p:sp>
      <p:grpSp>
        <p:nvGrpSpPr>
          <p:cNvPr id="39939" name="Group 3"/>
          <p:cNvGrpSpPr>
            <a:grpSpLocks/>
          </p:cNvGrpSpPr>
          <p:nvPr/>
        </p:nvGrpSpPr>
        <p:grpSpPr bwMode="auto">
          <a:xfrm>
            <a:off x="950913" y="1752600"/>
            <a:ext cx="7888287" cy="4481513"/>
            <a:chOff x="389" y="1104"/>
            <a:chExt cx="4969" cy="2823"/>
          </a:xfrm>
        </p:grpSpPr>
        <p:grpSp>
          <p:nvGrpSpPr>
            <p:cNvPr id="39941" name="Group 4"/>
            <p:cNvGrpSpPr>
              <a:grpSpLocks/>
            </p:cNvGrpSpPr>
            <p:nvPr/>
          </p:nvGrpSpPr>
          <p:grpSpPr bwMode="auto">
            <a:xfrm>
              <a:off x="684" y="1104"/>
              <a:ext cx="2628" cy="1032"/>
              <a:chOff x="624" y="1104"/>
              <a:chExt cx="2628" cy="1032"/>
            </a:xfrm>
          </p:grpSpPr>
          <p:sp>
            <p:nvSpPr>
              <p:cNvPr id="39975" name="Freeform 5"/>
              <p:cNvSpPr>
                <a:spLocks/>
              </p:cNvSpPr>
              <p:nvPr/>
            </p:nvSpPr>
            <p:spPr bwMode="auto">
              <a:xfrm>
                <a:off x="624" y="1104"/>
                <a:ext cx="912" cy="1026"/>
              </a:xfrm>
              <a:custGeom>
                <a:avLst/>
                <a:gdLst>
                  <a:gd name="T0" fmla="*/ 0 w 906"/>
                  <a:gd name="T1" fmla="*/ 1002 h 1014"/>
                  <a:gd name="T2" fmla="*/ 54 w 906"/>
                  <a:gd name="T3" fmla="*/ 971 h 1014"/>
                  <a:gd name="T4" fmla="*/ 115 w 906"/>
                  <a:gd name="T5" fmla="*/ 996 h 1014"/>
                  <a:gd name="T6" fmla="*/ 133 w 906"/>
                  <a:gd name="T7" fmla="*/ 1014 h 1014"/>
                  <a:gd name="T8" fmla="*/ 175 w 906"/>
                  <a:gd name="T9" fmla="*/ 1026 h 1014"/>
                  <a:gd name="T10" fmla="*/ 266 w 906"/>
                  <a:gd name="T11" fmla="*/ 971 h 1014"/>
                  <a:gd name="T12" fmla="*/ 296 w 906"/>
                  <a:gd name="T13" fmla="*/ 899 h 1014"/>
                  <a:gd name="T14" fmla="*/ 314 w 906"/>
                  <a:gd name="T15" fmla="*/ 862 h 1014"/>
                  <a:gd name="T16" fmla="*/ 344 w 906"/>
                  <a:gd name="T17" fmla="*/ 856 h 1014"/>
                  <a:gd name="T18" fmla="*/ 417 w 906"/>
                  <a:gd name="T19" fmla="*/ 826 h 1014"/>
                  <a:gd name="T20" fmla="*/ 435 w 906"/>
                  <a:gd name="T21" fmla="*/ 680 h 1014"/>
                  <a:gd name="T22" fmla="*/ 465 w 906"/>
                  <a:gd name="T23" fmla="*/ 595 h 1014"/>
                  <a:gd name="T24" fmla="*/ 495 w 906"/>
                  <a:gd name="T25" fmla="*/ 498 h 1014"/>
                  <a:gd name="T26" fmla="*/ 519 w 906"/>
                  <a:gd name="T27" fmla="*/ 461 h 1014"/>
                  <a:gd name="T28" fmla="*/ 556 w 906"/>
                  <a:gd name="T29" fmla="*/ 474 h 1014"/>
                  <a:gd name="T30" fmla="*/ 574 w 906"/>
                  <a:gd name="T31" fmla="*/ 480 h 1014"/>
                  <a:gd name="T32" fmla="*/ 598 w 906"/>
                  <a:gd name="T33" fmla="*/ 389 h 1014"/>
                  <a:gd name="T34" fmla="*/ 616 w 906"/>
                  <a:gd name="T35" fmla="*/ 382 h 1014"/>
                  <a:gd name="T36" fmla="*/ 628 w 906"/>
                  <a:gd name="T37" fmla="*/ 364 h 1014"/>
                  <a:gd name="T38" fmla="*/ 634 w 906"/>
                  <a:gd name="T39" fmla="*/ 346 h 1014"/>
                  <a:gd name="T40" fmla="*/ 676 w 906"/>
                  <a:gd name="T41" fmla="*/ 358 h 1014"/>
                  <a:gd name="T42" fmla="*/ 719 w 906"/>
                  <a:gd name="T43" fmla="*/ 352 h 1014"/>
                  <a:gd name="T44" fmla="*/ 731 w 906"/>
                  <a:gd name="T45" fmla="*/ 316 h 1014"/>
                  <a:gd name="T46" fmla="*/ 737 w 906"/>
                  <a:gd name="T47" fmla="*/ 297 h 1014"/>
                  <a:gd name="T48" fmla="*/ 767 w 906"/>
                  <a:gd name="T49" fmla="*/ 176 h 1014"/>
                  <a:gd name="T50" fmla="*/ 791 w 906"/>
                  <a:gd name="T51" fmla="*/ 140 h 1014"/>
                  <a:gd name="T52" fmla="*/ 803 w 906"/>
                  <a:gd name="T53" fmla="*/ 121 h 1014"/>
                  <a:gd name="T54" fmla="*/ 912 w 906"/>
                  <a:gd name="T55" fmla="*/ 0 h 101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906"/>
                  <a:gd name="T85" fmla="*/ 0 h 1014"/>
                  <a:gd name="T86" fmla="*/ 906 w 906"/>
                  <a:gd name="T87" fmla="*/ 1014 h 101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906" h="1014">
                    <a:moveTo>
                      <a:pt x="0" y="990"/>
                    </a:moveTo>
                    <a:cubicBezTo>
                      <a:pt x="18" y="978"/>
                      <a:pt x="36" y="972"/>
                      <a:pt x="54" y="960"/>
                    </a:cubicBezTo>
                    <a:cubicBezTo>
                      <a:pt x="76" y="966"/>
                      <a:pt x="96" y="969"/>
                      <a:pt x="114" y="984"/>
                    </a:cubicBezTo>
                    <a:cubicBezTo>
                      <a:pt x="121" y="989"/>
                      <a:pt x="125" y="998"/>
                      <a:pt x="132" y="1002"/>
                    </a:cubicBezTo>
                    <a:cubicBezTo>
                      <a:pt x="145" y="1009"/>
                      <a:pt x="160" y="1009"/>
                      <a:pt x="174" y="1014"/>
                    </a:cubicBezTo>
                    <a:cubicBezTo>
                      <a:pt x="211" y="1002"/>
                      <a:pt x="246" y="1000"/>
                      <a:pt x="264" y="960"/>
                    </a:cubicBezTo>
                    <a:cubicBezTo>
                      <a:pt x="275" y="934"/>
                      <a:pt x="282" y="912"/>
                      <a:pt x="294" y="888"/>
                    </a:cubicBezTo>
                    <a:cubicBezTo>
                      <a:pt x="299" y="878"/>
                      <a:pt x="300" y="859"/>
                      <a:pt x="312" y="852"/>
                    </a:cubicBezTo>
                    <a:cubicBezTo>
                      <a:pt x="321" y="847"/>
                      <a:pt x="332" y="849"/>
                      <a:pt x="342" y="846"/>
                    </a:cubicBezTo>
                    <a:cubicBezTo>
                      <a:pt x="370" y="838"/>
                      <a:pt x="387" y="825"/>
                      <a:pt x="414" y="816"/>
                    </a:cubicBezTo>
                    <a:cubicBezTo>
                      <a:pt x="431" y="765"/>
                      <a:pt x="426" y="734"/>
                      <a:pt x="432" y="672"/>
                    </a:cubicBezTo>
                    <a:cubicBezTo>
                      <a:pt x="435" y="642"/>
                      <a:pt x="450" y="614"/>
                      <a:pt x="462" y="588"/>
                    </a:cubicBezTo>
                    <a:cubicBezTo>
                      <a:pt x="475" y="559"/>
                      <a:pt x="477" y="519"/>
                      <a:pt x="492" y="492"/>
                    </a:cubicBezTo>
                    <a:cubicBezTo>
                      <a:pt x="499" y="479"/>
                      <a:pt x="516" y="456"/>
                      <a:pt x="516" y="456"/>
                    </a:cubicBezTo>
                    <a:cubicBezTo>
                      <a:pt x="528" y="460"/>
                      <a:pt x="540" y="464"/>
                      <a:pt x="552" y="468"/>
                    </a:cubicBezTo>
                    <a:cubicBezTo>
                      <a:pt x="558" y="470"/>
                      <a:pt x="570" y="474"/>
                      <a:pt x="570" y="474"/>
                    </a:cubicBezTo>
                    <a:cubicBezTo>
                      <a:pt x="576" y="455"/>
                      <a:pt x="584" y="394"/>
                      <a:pt x="594" y="384"/>
                    </a:cubicBezTo>
                    <a:cubicBezTo>
                      <a:pt x="598" y="380"/>
                      <a:pt x="606" y="380"/>
                      <a:pt x="612" y="378"/>
                    </a:cubicBezTo>
                    <a:cubicBezTo>
                      <a:pt x="616" y="372"/>
                      <a:pt x="621" y="366"/>
                      <a:pt x="624" y="360"/>
                    </a:cubicBezTo>
                    <a:cubicBezTo>
                      <a:pt x="627" y="354"/>
                      <a:pt x="624" y="344"/>
                      <a:pt x="630" y="342"/>
                    </a:cubicBezTo>
                    <a:cubicBezTo>
                      <a:pt x="633" y="341"/>
                      <a:pt x="667" y="352"/>
                      <a:pt x="672" y="354"/>
                    </a:cubicBezTo>
                    <a:cubicBezTo>
                      <a:pt x="686" y="352"/>
                      <a:pt x="703" y="357"/>
                      <a:pt x="714" y="348"/>
                    </a:cubicBezTo>
                    <a:cubicBezTo>
                      <a:pt x="724" y="340"/>
                      <a:pt x="722" y="324"/>
                      <a:pt x="726" y="312"/>
                    </a:cubicBezTo>
                    <a:cubicBezTo>
                      <a:pt x="728" y="306"/>
                      <a:pt x="732" y="294"/>
                      <a:pt x="732" y="294"/>
                    </a:cubicBezTo>
                    <a:cubicBezTo>
                      <a:pt x="737" y="252"/>
                      <a:pt x="740" y="211"/>
                      <a:pt x="762" y="174"/>
                    </a:cubicBezTo>
                    <a:cubicBezTo>
                      <a:pt x="769" y="162"/>
                      <a:pt x="778" y="150"/>
                      <a:pt x="786" y="138"/>
                    </a:cubicBezTo>
                    <a:cubicBezTo>
                      <a:pt x="790" y="132"/>
                      <a:pt x="798" y="120"/>
                      <a:pt x="798" y="120"/>
                    </a:cubicBezTo>
                    <a:cubicBezTo>
                      <a:pt x="813" y="58"/>
                      <a:pt x="830" y="0"/>
                      <a:pt x="906" y="0"/>
                    </a:cubicBezTo>
                  </a:path>
                </a:pathLst>
              </a:custGeom>
              <a:noFill/>
              <a:ln w="12700" cap="flat" cmpd="sng">
                <a:solidFill>
                  <a:schemeClr val="tx1"/>
                </a:solidFill>
                <a:prstDash val="solid"/>
                <a:round/>
                <a:headEnd type="none" w="med" len="med"/>
                <a:tailEnd type="none" w="med" len="med"/>
              </a:ln>
            </p:spPr>
            <p:txBody>
              <a:bodyPr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39976" name="Freeform 6"/>
              <p:cNvSpPr>
                <a:spLocks/>
              </p:cNvSpPr>
              <p:nvPr/>
            </p:nvSpPr>
            <p:spPr bwMode="auto">
              <a:xfrm flipH="1">
                <a:off x="1536" y="1104"/>
                <a:ext cx="912" cy="1026"/>
              </a:xfrm>
              <a:custGeom>
                <a:avLst/>
                <a:gdLst>
                  <a:gd name="T0" fmla="*/ 0 w 906"/>
                  <a:gd name="T1" fmla="*/ 1002 h 1014"/>
                  <a:gd name="T2" fmla="*/ 54 w 906"/>
                  <a:gd name="T3" fmla="*/ 971 h 1014"/>
                  <a:gd name="T4" fmla="*/ 115 w 906"/>
                  <a:gd name="T5" fmla="*/ 996 h 1014"/>
                  <a:gd name="T6" fmla="*/ 133 w 906"/>
                  <a:gd name="T7" fmla="*/ 1014 h 1014"/>
                  <a:gd name="T8" fmla="*/ 175 w 906"/>
                  <a:gd name="T9" fmla="*/ 1026 h 1014"/>
                  <a:gd name="T10" fmla="*/ 266 w 906"/>
                  <a:gd name="T11" fmla="*/ 971 h 1014"/>
                  <a:gd name="T12" fmla="*/ 296 w 906"/>
                  <a:gd name="T13" fmla="*/ 899 h 1014"/>
                  <a:gd name="T14" fmla="*/ 314 w 906"/>
                  <a:gd name="T15" fmla="*/ 862 h 1014"/>
                  <a:gd name="T16" fmla="*/ 344 w 906"/>
                  <a:gd name="T17" fmla="*/ 856 h 1014"/>
                  <a:gd name="T18" fmla="*/ 417 w 906"/>
                  <a:gd name="T19" fmla="*/ 826 h 1014"/>
                  <a:gd name="T20" fmla="*/ 435 w 906"/>
                  <a:gd name="T21" fmla="*/ 680 h 1014"/>
                  <a:gd name="T22" fmla="*/ 465 w 906"/>
                  <a:gd name="T23" fmla="*/ 595 h 1014"/>
                  <a:gd name="T24" fmla="*/ 495 w 906"/>
                  <a:gd name="T25" fmla="*/ 498 h 1014"/>
                  <a:gd name="T26" fmla="*/ 519 w 906"/>
                  <a:gd name="T27" fmla="*/ 461 h 1014"/>
                  <a:gd name="T28" fmla="*/ 556 w 906"/>
                  <a:gd name="T29" fmla="*/ 474 h 1014"/>
                  <a:gd name="T30" fmla="*/ 574 w 906"/>
                  <a:gd name="T31" fmla="*/ 480 h 1014"/>
                  <a:gd name="T32" fmla="*/ 598 w 906"/>
                  <a:gd name="T33" fmla="*/ 389 h 1014"/>
                  <a:gd name="T34" fmla="*/ 616 w 906"/>
                  <a:gd name="T35" fmla="*/ 382 h 1014"/>
                  <a:gd name="T36" fmla="*/ 628 w 906"/>
                  <a:gd name="T37" fmla="*/ 364 h 1014"/>
                  <a:gd name="T38" fmla="*/ 634 w 906"/>
                  <a:gd name="T39" fmla="*/ 346 h 1014"/>
                  <a:gd name="T40" fmla="*/ 676 w 906"/>
                  <a:gd name="T41" fmla="*/ 358 h 1014"/>
                  <a:gd name="T42" fmla="*/ 719 w 906"/>
                  <a:gd name="T43" fmla="*/ 352 h 1014"/>
                  <a:gd name="T44" fmla="*/ 731 w 906"/>
                  <a:gd name="T45" fmla="*/ 316 h 1014"/>
                  <a:gd name="T46" fmla="*/ 737 w 906"/>
                  <a:gd name="T47" fmla="*/ 297 h 1014"/>
                  <a:gd name="T48" fmla="*/ 767 w 906"/>
                  <a:gd name="T49" fmla="*/ 176 h 1014"/>
                  <a:gd name="T50" fmla="*/ 791 w 906"/>
                  <a:gd name="T51" fmla="*/ 140 h 1014"/>
                  <a:gd name="T52" fmla="*/ 803 w 906"/>
                  <a:gd name="T53" fmla="*/ 121 h 1014"/>
                  <a:gd name="T54" fmla="*/ 912 w 906"/>
                  <a:gd name="T55" fmla="*/ 0 h 101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906"/>
                  <a:gd name="T85" fmla="*/ 0 h 1014"/>
                  <a:gd name="T86" fmla="*/ 906 w 906"/>
                  <a:gd name="T87" fmla="*/ 1014 h 1014"/>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906" h="1014">
                    <a:moveTo>
                      <a:pt x="0" y="990"/>
                    </a:moveTo>
                    <a:cubicBezTo>
                      <a:pt x="18" y="978"/>
                      <a:pt x="36" y="972"/>
                      <a:pt x="54" y="960"/>
                    </a:cubicBezTo>
                    <a:cubicBezTo>
                      <a:pt x="76" y="966"/>
                      <a:pt x="96" y="969"/>
                      <a:pt x="114" y="984"/>
                    </a:cubicBezTo>
                    <a:cubicBezTo>
                      <a:pt x="121" y="989"/>
                      <a:pt x="125" y="998"/>
                      <a:pt x="132" y="1002"/>
                    </a:cubicBezTo>
                    <a:cubicBezTo>
                      <a:pt x="145" y="1009"/>
                      <a:pt x="160" y="1009"/>
                      <a:pt x="174" y="1014"/>
                    </a:cubicBezTo>
                    <a:cubicBezTo>
                      <a:pt x="211" y="1002"/>
                      <a:pt x="246" y="1000"/>
                      <a:pt x="264" y="960"/>
                    </a:cubicBezTo>
                    <a:cubicBezTo>
                      <a:pt x="275" y="934"/>
                      <a:pt x="282" y="912"/>
                      <a:pt x="294" y="888"/>
                    </a:cubicBezTo>
                    <a:cubicBezTo>
                      <a:pt x="299" y="878"/>
                      <a:pt x="300" y="859"/>
                      <a:pt x="312" y="852"/>
                    </a:cubicBezTo>
                    <a:cubicBezTo>
                      <a:pt x="321" y="847"/>
                      <a:pt x="332" y="849"/>
                      <a:pt x="342" y="846"/>
                    </a:cubicBezTo>
                    <a:cubicBezTo>
                      <a:pt x="370" y="838"/>
                      <a:pt x="387" y="825"/>
                      <a:pt x="414" y="816"/>
                    </a:cubicBezTo>
                    <a:cubicBezTo>
                      <a:pt x="431" y="765"/>
                      <a:pt x="426" y="734"/>
                      <a:pt x="432" y="672"/>
                    </a:cubicBezTo>
                    <a:cubicBezTo>
                      <a:pt x="435" y="642"/>
                      <a:pt x="450" y="614"/>
                      <a:pt x="462" y="588"/>
                    </a:cubicBezTo>
                    <a:cubicBezTo>
                      <a:pt x="475" y="559"/>
                      <a:pt x="477" y="519"/>
                      <a:pt x="492" y="492"/>
                    </a:cubicBezTo>
                    <a:cubicBezTo>
                      <a:pt x="499" y="479"/>
                      <a:pt x="516" y="456"/>
                      <a:pt x="516" y="456"/>
                    </a:cubicBezTo>
                    <a:cubicBezTo>
                      <a:pt x="528" y="460"/>
                      <a:pt x="540" y="464"/>
                      <a:pt x="552" y="468"/>
                    </a:cubicBezTo>
                    <a:cubicBezTo>
                      <a:pt x="558" y="470"/>
                      <a:pt x="570" y="474"/>
                      <a:pt x="570" y="474"/>
                    </a:cubicBezTo>
                    <a:cubicBezTo>
                      <a:pt x="576" y="455"/>
                      <a:pt x="584" y="394"/>
                      <a:pt x="594" y="384"/>
                    </a:cubicBezTo>
                    <a:cubicBezTo>
                      <a:pt x="598" y="380"/>
                      <a:pt x="606" y="380"/>
                      <a:pt x="612" y="378"/>
                    </a:cubicBezTo>
                    <a:cubicBezTo>
                      <a:pt x="616" y="372"/>
                      <a:pt x="621" y="366"/>
                      <a:pt x="624" y="360"/>
                    </a:cubicBezTo>
                    <a:cubicBezTo>
                      <a:pt x="627" y="354"/>
                      <a:pt x="624" y="344"/>
                      <a:pt x="630" y="342"/>
                    </a:cubicBezTo>
                    <a:cubicBezTo>
                      <a:pt x="633" y="341"/>
                      <a:pt x="667" y="352"/>
                      <a:pt x="672" y="354"/>
                    </a:cubicBezTo>
                    <a:cubicBezTo>
                      <a:pt x="686" y="352"/>
                      <a:pt x="703" y="357"/>
                      <a:pt x="714" y="348"/>
                    </a:cubicBezTo>
                    <a:cubicBezTo>
                      <a:pt x="724" y="340"/>
                      <a:pt x="722" y="324"/>
                      <a:pt x="726" y="312"/>
                    </a:cubicBezTo>
                    <a:cubicBezTo>
                      <a:pt x="728" y="306"/>
                      <a:pt x="732" y="294"/>
                      <a:pt x="732" y="294"/>
                    </a:cubicBezTo>
                    <a:cubicBezTo>
                      <a:pt x="737" y="252"/>
                      <a:pt x="740" y="211"/>
                      <a:pt x="762" y="174"/>
                    </a:cubicBezTo>
                    <a:cubicBezTo>
                      <a:pt x="769" y="162"/>
                      <a:pt x="778" y="150"/>
                      <a:pt x="786" y="138"/>
                    </a:cubicBezTo>
                    <a:cubicBezTo>
                      <a:pt x="790" y="132"/>
                      <a:pt x="798" y="120"/>
                      <a:pt x="798" y="120"/>
                    </a:cubicBezTo>
                    <a:cubicBezTo>
                      <a:pt x="813" y="58"/>
                      <a:pt x="830" y="0"/>
                      <a:pt x="906" y="0"/>
                    </a:cubicBezTo>
                  </a:path>
                </a:pathLst>
              </a:custGeom>
              <a:noFill/>
              <a:ln w="12700" cap="flat" cmpd="sng">
                <a:solidFill>
                  <a:schemeClr val="tx1"/>
                </a:solidFill>
                <a:prstDash val="solid"/>
                <a:round/>
                <a:headEnd type="none" w="med" len="med"/>
                <a:tailEnd type="none" w="med" len="med"/>
              </a:ln>
            </p:spPr>
            <p:txBody>
              <a:bodyPr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39977" name="Freeform 7"/>
              <p:cNvSpPr>
                <a:spLocks/>
              </p:cNvSpPr>
              <p:nvPr/>
            </p:nvSpPr>
            <p:spPr bwMode="auto">
              <a:xfrm>
                <a:off x="2448" y="1831"/>
                <a:ext cx="804" cy="305"/>
              </a:xfrm>
              <a:custGeom>
                <a:avLst/>
                <a:gdLst>
                  <a:gd name="T0" fmla="*/ 0 w 804"/>
                  <a:gd name="T1" fmla="*/ 269 h 305"/>
                  <a:gd name="T2" fmla="*/ 72 w 804"/>
                  <a:gd name="T3" fmla="*/ 305 h 305"/>
                  <a:gd name="T4" fmla="*/ 120 w 804"/>
                  <a:gd name="T5" fmla="*/ 263 h 305"/>
                  <a:gd name="T6" fmla="*/ 144 w 804"/>
                  <a:gd name="T7" fmla="*/ 227 h 305"/>
                  <a:gd name="T8" fmla="*/ 180 w 804"/>
                  <a:gd name="T9" fmla="*/ 209 h 305"/>
                  <a:gd name="T10" fmla="*/ 294 w 804"/>
                  <a:gd name="T11" fmla="*/ 251 h 305"/>
                  <a:gd name="T12" fmla="*/ 366 w 804"/>
                  <a:gd name="T13" fmla="*/ 173 h 305"/>
                  <a:gd name="T14" fmla="*/ 390 w 804"/>
                  <a:gd name="T15" fmla="*/ 155 h 305"/>
                  <a:gd name="T16" fmla="*/ 426 w 804"/>
                  <a:gd name="T17" fmla="*/ 101 h 305"/>
                  <a:gd name="T18" fmla="*/ 480 w 804"/>
                  <a:gd name="T19" fmla="*/ 59 h 305"/>
                  <a:gd name="T20" fmla="*/ 558 w 804"/>
                  <a:gd name="T21" fmla="*/ 5 h 305"/>
                  <a:gd name="T22" fmla="*/ 612 w 804"/>
                  <a:gd name="T23" fmla="*/ 11 h 305"/>
                  <a:gd name="T24" fmla="*/ 606 w 804"/>
                  <a:gd name="T25" fmla="*/ 41 h 305"/>
                  <a:gd name="T26" fmla="*/ 570 w 804"/>
                  <a:gd name="T27" fmla="*/ 89 h 305"/>
                  <a:gd name="T28" fmla="*/ 552 w 804"/>
                  <a:gd name="T29" fmla="*/ 125 h 305"/>
                  <a:gd name="T30" fmla="*/ 558 w 804"/>
                  <a:gd name="T31" fmla="*/ 173 h 305"/>
                  <a:gd name="T32" fmla="*/ 576 w 804"/>
                  <a:gd name="T33" fmla="*/ 239 h 305"/>
                  <a:gd name="T34" fmla="*/ 630 w 804"/>
                  <a:gd name="T35" fmla="*/ 263 h 305"/>
                  <a:gd name="T36" fmla="*/ 804 w 804"/>
                  <a:gd name="T37" fmla="*/ 275 h 30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04"/>
                  <a:gd name="T58" fmla="*/ 0 h 305"/>
                  <a:gd name="T59" fmla="*/ 804 w 804"/>
                  <a:gd name="T60" fmla="*/ 305 h 30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04" h="305">
                    <a:moveTo>
                      <a:pt x="0" y="269"/>
                    </a:moveTo>
                    <a:cubicBezTo>
                      <a:pt x="25" y="277"/>
                      <a:pt x="50" y="291"/>
                      <a:pt x="72" y="305"/>
                    </a:cubicBezTo>
                    <a:cubicBezTo>
                      <a:pt x="93" y="298"/>
                      <a:pt x="106" y="281"/>
                      <a:pt x="120" y="263"/>
                    </a:cubicBezTo>
                    <a:cubicBezTo>
                      <a:pt x="129" y="252"/>
                      <a:pt x="130" y="232"/>
                      <a:pt x="144" y="227"/>
                    </a:cubicBezTo>
                    <a:cubicBezTo>
                      <a:pt x="169" y="219"/>
                      <a:pt x="157" y="225"/>
                      <a:pt x="180" y="209"/>
                    </a:cubicBezTo>
                    <a:cubicBezTo>
                      <a:pt x="224" y="215"/>
                      <a:pt x="257" y="227"/>
                      <a:pt x="294" y="251"/>
                    </a:cubicBezTo>
                    <a:cubicBezTo>
                      <a:pt x="336" y="240"/>
                      <a:pt x="336" y="203"/>
                      <a:pt x="366" y="173"/>
                    </a:cubicBezTo>
                    <a:cubicBezTo>
                      <a:pt x="373" y="166"/>
                      <a:pt x="383" y="162"/>
                      <a:pt x="390" y="155"/>
                    </a:cubicBezTo>
                    <a:cubicBezTo>
                      <a:pt x="404" y="139"/>
                      <a:pt x="408" y="113"/>
                      <a:pt x="426" y="101"/>
                    </a:cubicBezTo>
                    <a:cubicBezTo>
                      <a:pt x="469" y="72"/>
                      <a:pt x="452" y="87"/>
                      <a:pt x="480" y="59"/>
                    </a:cubicBezTo>
                    <a:cubicBezTo>
                      <a:pt x="490" y="29"/>
                      <a:pt x="529" y="15"/>
                      <a:pt x="558" y="5"/>
                    </a:cubicBezTo>
                    <a:cubicBezTo>
                      <a:pt x="576" y="7"/>
                      <a:pt x="598" y="0"/>
                      <a:pt x="612" y="11"/>
                    </a:cubicBezTo>
                    <a:cubicBezTo>
                      <a:pt x="620" y="17"/>
                      <a:pt x="608" y="31"/>
                      <a:pt x="606" y="41"/>
                    </a:cubicBezTo>
                    <a:cubicBezTo>
                      <a:pt x="600" y="65"/>
                      <a:pt x="590" y="76"/>
                      <a:pt x="570" y="89"/>
                    </a:cubicBezTo>
                    <a:cubicBezTo>
                      <a:pt x="566" y="102"/>
                      <a:pt x="553" y="112"/>
                      <a:pt x="552" y="125"/>
                    </a:cubicBezTo>
                    <a:cubicBezTo>
                      <a:pt x="551" y="141"/>
                      <a:pt x="555" y="157"/>
                      <a:pt x="558" y="173"/>
                    </a:cubicBezTo>
                    <a:cubicBezTo>
                      <a:pt x="562" y="195"/>
                      <a:pt x="570" y="217"/>
                      <a:pt x="576" y="239"/>
                    </a:cubicBezTo>
                    <a:cubicBezTo>
                      <a:pt x="581" y="258"/>
                      <a:pt x="611" y="257"/>
                      <a:pt x="630" y="263"/>
                    </a:cubicBezTo>
                    <a:cubicBezTo>
                      <a:pt x="682" y="280"/>
                      <a:pt x="751" y="275"/>
                      <a:pt x="804" y="275"/>
                    </a:cubicBezTo>
                  </a:path>
                </a:pathLst>
              </a:custGeom>
              <a:noFill/>
              <a:ln w="12700" cap="flat" cmpd="sng">
                <a:solidFill>
                  <a:schemeClr val="tx1"/>
                </a:solidFill>
                <a:prstDash val="solid"/>
                <a:round/>
                <a:headEnd type="none" w="med" len="med"/>
                <a:tailEnd type="none" w="med" len="me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sp>
          <p:nvSpPr>
            <p:cNvPr id="39942" name="Freeform 8"/>
            <p:cNvSpPr>
              <a:spLocks/>
            </p:cNvSpPr>
            <p:nvPr/>
          </p:nvSpPr>
          <p:spPr bwMode="auto">
            <a:xfrm>
              <a:off x="482" y="2063"/>
              <a:ext cx="4736" cy="102"/>
            </a:xfrm>
            <a:custGeom>
              <a:avLst/>
              <a:gdLst>
                <a:gd name="T0" fmla="*/ 0 w 4736"/>
                <a:gd name="T1" fmla="*/ 46 h 102"/>
                <a:gd name="T2" fmla="*/ 536 w 4736"/>
                <a:gd name="T3" fmla="*/ 46 h 102"/>
                <a:gd name="T4" fmla="*/ 963 w 4736"/>
                <a:gd name="T5" fmla="*/ 55 h 102"/>
                <a:gd name="T6" fmla="*/ 1445 w 4736"/>
                <a:gd name="T7" fmla="*/ 55 h 102"/>
                <a:gd name="T8" fmla="*/ 1581 w 4736"/>
                <a:gd name="T9" fmla="*/ 64 h 102"/>
                <a:gd name="T10" fmla="*/ 2136 w 4736"/>
                <a:gd name="T11" fmla="*/ 74 h 102"/>
                <a:gd name="T12" fmla="*/ 2618 w 4736"/>
                <a:gd name="T13" fmla="*/ 46 h 102"/>
                <a:gd name="T14" fmla="*/ 2918 w 4736"/>
                <a:gd name="T15" fmla="*/ 55 h 102"/>
                <a:gd name="T16" fmla="*/ 3499 w 4736"/>
                <a:gd name="T17" fmla="*/ 37 h 102"/>
                <a:gd name="T18" fmla="*/ 4427 w 4736"/>
                <a:gd name="T19" fmla="*/ 46 h 102"/>
                <a:gd name="T20" fmla="*/ 4736 w 4736"/>
                <a:gd name="T21" fmla="*/ 55 h 1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736"/>
                <a:gd name="T34" fmla="*/ 0 h 102"/>
                <a:gd name="T35" fmla="*/ 4736 w 4736"/>
                <a:gd name="T36" fmla="*/ 102 h 10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736" h="102">
                  <a:moveTo>
                    <a:pt x="0" y="46"/>
                  </a:moveTo>
                  <a:cubicBezTo>
                    <a:pt x="169" y="102"/>
                    <a:pt x="536" y="46"/>
                    <a:pt x="536" y="46"/>
                  </a:cubicBezTo>
                  <a:cubicBezTo>
                    <a:pt x="679" y="59"/>
                    <a:pt x="820" y="66"/>
                    <a:pt x="963" y="55"/>
                  </a:cubicBezTo>
                  <a:cubicBezTo>
                    <a:pt x="1134" y="0"/>
                    <a:pt x="995" y="41"/>
                    <a:pt x="1445" y="55"/>
                  </a:cubicBezTo>
                  <a:cubicBezTo>
                    <a:pt x="1490" y="56"/>
                    <a:pt x="1536" y="63"/>
                    <a:pt x="1581" y="64"/>
                  </a:cubicBezTo>
                  <a:cubicBezTo>
                    <a:pt x="1766" y="69"/>
                    <a:pt x="1951" y="71"/>
                    <a:pt x="2136" y="74"/>
                  </a:cubicBezTo>
                  <a:cubicBezTo>
                    <a:pt x="2303" y="62"/>
                    <a:pt x="2446" y="51"/>
                    <a:pt x="2618" y="46"/>
                  </a:cubicBezTo>
                  <a:cubicBezTo>
                    <a:pt x="2718" y="49"/>
                    <a:pt x="2818" y="56"/>
                    <a:pt x="2918" y="55"/>
                  </a:cubicBezTo>
                  <a:cubicBezTo>
                    <a:pt x="3112" y="53"/>
                    <a:pt x="3499" y="37"/>
                    <a:pt x="3499" y="37"/>
                  </a:cubicBezTo>
                  <a:cubicBezTo>
                    <a:pt x="3523" y="37"/>
                    <a:pt x="4267" y="77"/>
                    <a:pt x="4427" y="46"/>
                  </a:cubicBezTo>
                  <a:cubicBezTo>
                    <a:pt x="4530" y="49"/>
                    <a:pt x="4736" y="55"/>
                    <a:pt x="4736" y="55"/>
                  </a:cubicBezTo>
                </a:path>
              </a:pathLst>
            </a:custGeom>
            <a:noFill/>
            <a:ln w="12700" cap="flat" cmpd="sng">
              <a:solidFill>
                <a:schemeClr val="tx1"/>
              </a:solidFill>
              <a:prstDash val="solid"/>
              <a:round/>
              <a:headEnd type="none" w="med" len="med"/>
              <a:tailEnd type="none" w="med" len="me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39943" name="Freeform 9"/>
            <p:cNvSpPr>
              <a:spLocks/>
            </p:cNvSpPr>
            <p:nvPr/>
          </p:nvSpPr>
          <p:spPr bwMode="auto">
            <a:xfrm>
              <a:off x="436" y="3672"/>
              <a:ext cx="4922" cy="72"/>
            </a:xfrm>
            <a:custGeom>
              <a:avLst/>
              <a:gdLst>
                <a:gd name="T0" fmla="*/ 0 w 4922"/>
                <a:gd name="T1" fmla="*/ 45 h 72"/>
                <a:gd name="T2" fmla="*/ 482 w 4922"/>
                <a:gd name="T3" fmla="*/ 54 h 72"/>
                <a:gd name="T4" fmla="*/ 773 w 4922"/>
                <a:gd name="T5" fmla="*/ 72 h 72"/>
                <a:gd name="T6" fmla="*/ 1518 w 4922"/>
                <a:gd name="T7" fmla="*/ 45 h 72"/>
                <a:gd name="T8" fmla="*/ 2518 w 4922"/>
                <a:gd name="T9" fmla="*/ 36 h 72"/>
                <a:gd name="T10" fmla="*/ 2891 w 4922"/>
                <a:gd name="T11" fmla="*/ 36 h 72"/>
                <a:gd name="T12" fmla="*/ 3582 w 4922"/>
                <a:gd name="T13" fmla="*/ 72 h 72"/>
                <a:gd name="T14" fmla="*/ 4682 w 4922"/>
                <a:gd name="T15" fmla="*/ 45 h 72"/>
                <a:gd name="T16" fmla="*/ 4854 w 4922"/>
                <a:gd name="T17" fmla="*/ 26 h 72"/>
                <a:gd name="T18" fmla="*/ 4909 w 4922"/>
                <a:gd name="T19" fmla="*/ 8 h 7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922"/>
                <a:gd name="T31" fmla="*/ 0 h 72"/>
                <a:gd name="T32" fmla="*/ 4922 w 4922"/>
                <a:gd name="T33" fmla="*/ 72 h 7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922" h="72">
                  <a:moveTo>
                    <a:pt x="0" y="45"/>
                  </a:moveTo>
                  <a:cubicBezTo>
                    <a:pt x="156" y="28"/>
                    <a:pt x="327" y="49"/>
                    <a:pt x="482" y="54"/>
                  </a:cubicBezTo>
                  <a:cubicBezTo>
                    <a:pt x="587" y="46"/>
                    <a:pt x="671" y="52"/>
                    <a:pt x="773" y="72"/>
                  </a:cubicBezTo>
                  <a:cubicBezTo>
                    <a:pt x="1021" y="66"/>
                    <a:pt x="1270" y="64"/>
                    <a:pt x="1518" y="45"/>
                  </a:cubicBezTo>
                  <a:cubicBezTo>
                    <a:pt x="1851" y="64"/>
                    <a:pt x="2518" y="36"/>
                    <a:pt x="2518" y="36"/>
                  </a:cubicBezTo>
                  <a:cubicBezTo>
                    <a:pt x="2735" y="57"/>
                    <a:pt x="2478" y="36"/>
                    <a:pt x="2891" y="36"/>
                  </a:cubicBezTo>
                  <a:cubicBezTo>
                    <a:pt x="3121" y="36"/>
                    <a:pt x="3353" y="49"/>
                    <a:pt x="3582" y="72"/>
                  </a:cubicBezTo>
                  <a:cubicBezTo>
                    <a:pt x="3949" y="60"/>
                    <a:pt x="4315" y="55"/>
                    <a:pt x="4682" y="45"/>
                  </a:cubicBezTo>
                  <a:cubicBezTo>
                    <a:pt x="4689" y="44"/>
                    <a:pt x="4821" y="39"/>
                    <a:pt x="4854" y="26"/>
                  </a:cubicBezTo>
                  <a:cubicBezTo>
                    <a:pt x="4922" y="0"/>
                    <a:pt x="4808" y="8"/>
                    <a:pt x="4909" y="8"/>
                  </a:cubicBezTo>
                </a:path>
              </a:pathLst>
            </a:custGeom>
            <a:noFill/>
            <a:ln w="12700" cap="flat" cmpd="sng">
              <a:solidFill>
                <a:schemeClr val="tx1"/>
              </a:solidFill>
              <a:prstDash val="solid"/>
              <a:round/>
              <a:headEnd type="none" w="med" len="med"/>
              <a:tailEnd type="none" w="med" len="me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nvGrpSpPr>
            <p:cNvPr id="39944" name="Group 10"/>
            <p:cNvGrpSpPr>
              <a:grpSpLocks/>
            </p:cNvGrpSpPr>
            <p:nvPr/>
          </p:nvGrpSpPr>
          <p:grpSpPr bwMode="auto">
            <a:xfrm>
              <a:off x="2976" y="1248"/>
              <a:ext cx="1917" cy="2496"/>
              <a:chOff x="3123" y="1248"/>
              <a:chExt cx="1917" cy="2496"/>
            </a:xfrm>
          </p:grpSpPr>
          <p:sp>
            <p:nvSpPr>
              <p:cNvPr id="39963" name="Freeform 11"/>
              <p:cNvSpPr>
                <a:spLocks/>
              </p:cNvSpPr>
              <p:nvPr/>
            </p:nvSpPr>
            <p:spPr bwMode="auto">
              <a:xfrm>
                <a:off x="4320" y="2112"/>
                <a:ext cx="432" cy="1632"/>
              </a:xfrm>
              <a:custGeom>
                <a:avLst/>
                <a:gdLst>
                  <a:gd name="T0" fmla="*/ 0 w 432"/>
                  <a:gd name="T1" fmla="*/ 1632 h 1632"/>
                  <a:gd name="T2" fmla="*/ 432 w 432"/>
                  <a:gd name="T3" fmla="*/ 912 h 1632"/>
                  <a:gd name="T4" fmla="*/ 0 w 432"/>
                  <a:gd name="T5" fmla="*/ 0 h 1632"/>
                  <a:gd name="T6" fmla="*/ 0 60000 65536"/>
                  <a:gd name="T7" fmla="*/ 0 60000 65536"/>
                  <a:gd name="T8" fmla="*/ 0 60000 65536"/>
                  <a:gd name="T9" fmla="*/ 0 w 432"/>
                  <a:gd name="T10" fmla="*/ 0 h 1632"/>
                  <a:gd name="T11" fmla="*/ 432 w 432"/>
                  <a:gd name="T12" fmla="*/ 1632 h 1632"/>
                </a:gdLst>
                <a:ahLst/>
                <a:cxnLst>
                  <a:cxn ang="T6">
                    <a:pos x="T0" y="T1"/>
                  </a:cxn>
                  <a:cxn ang="T7">
                    <a:pos x="T2" y="T3"/>
                  </a:cxn>
                  <a:cxn ang="T8">
                    <a:pos x="T4" y="T5"/>
                  </a:cxn>
                </a:cxnLst>
                <a:rect l="T9" t="T10" r="T11" b="T12"/>
                <a:pathLst>
                  <a:path w="432" h="1632">
                    <a:moveTo>
                      <a:pt x="0" y="1632"/>
                    </a:moveTo>
                    <a:cubicBezTo>
                      <a:pt x="216" y="1408"/>
                      <a:pt x="432" y="1184"/>
                      <a:pt x="432" y="912"/>
                    </a:cubicBezTo>
                    <a:cubicBezTo>
                      <a:pt x="432" y="640"/>
                      <a:pt x="72" y="152"/>
                      <a:pt x="0" y="0"/>
                    </a:cubicBezTo>
                  </a:path>
                </a:pathLst>
              </a:custGeom>
              <a:noFill/>
              <a:ln w="28575" cap="flat" cmpd="sng">
                <a:solidFill>
                  <a:schemeClr val="tx1"/>
                </a:solidFill>
                <a:prstDash val="solid"/>
                <a:round/>
                <a:headEnd type="none" w="med" len="med"/>
                <a:tailEnd type="none" w="med" len="me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39964" name="Line 12"/>
              <p:cNvSpPr>
                <a:spLocks noChangeShapeType="1"/>
              </p:cNvSpPr>
              <p:nvPr/>
            </p:nvSpPr>
            <p:spPr bwMode="auto">
              <a:xfrm flipH="1" flipV="1">
                <a:off x="4080" y="1248"/>
                <a:ext cx="240" cy="864"/>
              </a:xfrm>
              <a:prstGeom prst="line">
                <a:avLst/>
              </a:prstGeom>
              <a:noFill/>
              <a:ln w="28575">
                <a:solidFill>
                  <a:schemeClr val="tx1"/>
                </a:solidFill>
                <a:round/>
                <a:headEnd/>
                <a:tailEn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39965" name="Freeform 13"/>
              <p:cNvSpPr>
                <a:spLocks/>
              </p:cNvSpPr>
              <p:nvPr/>
            </p:nvSpPr>
            <p:spPr bwMode="auto">
              <a:xfrm>
                <a:off x="3648" y="2112"/>
                <a:ext cx="672" cy="528"/>
              </a:xfrm>
              <a:custGeom>
                <a:avLst/>
                <a:gdLst>
                  <a:gd name="T0" fmla="*/ 672 w 672"/>
                  <a:gd name="T1" fmla="*/ 0 h 528"/>
                  <a:gd name="T2" fmla="*/ 384 w 672"/>
                  <a:gd name="T3" fmla="*/ 336 h 528"/>
                  <a:gd name="T4" fmla="*/ 0 w 672"/>
                  <a:gd name="T5" fmla="*/ 528 h 528"/>
                  <a:gd name="T6" fmla="*/ 0 60000 65536"/>
                  <a:gd name="T7" fmla="*/ 0 60000 65536"/>
                  <a:gd name="T8" fmla="*/ 0 60000 65536"/>
                  <a:gd name="T9" fmla="*/ 0 w 672"/>
                  <a:gd name="T10" fmla="*/ 0 h 528"/>
                  <a:gd name="T11" fmla="*/ 672 w 672"/>
                  <a:gd name="T12" fmla="*/ 528 h 528"/>
                </a:gdLst>
                <a:ahLst/>
                <a:cxnLst>
                  <a:cxn ang="T6">
                    <a:pos x="T0" y="T1"/>
                  </a:cxn>
                  <a:cxn ang="T7">
                    <a:pos x="T2" y="T3"/>
                  </a:cxn>
                  <a:cxn ang="T8">
                    <a:pos x="T4" y="T5"/>
                  </a:cxn>
                </a:cxnLst>
                <a:rect l="T9" t="T10" r="T11" b="T12"/>
                <a:pathLst>
                  <a:path w="672" h="528">
                    <a:moveTo>
                      <a:pt x="672" y="0"/>
                    </a:moveTo>
                    <a:cubicBezTo>
                      <a:pt x="584" y="124"/>
                      <a:pt x="496" y="248"/>
                      <a:pt x="384" y="336"/>
                    </a:cubicBezTo>
                    <a:cubicBezTo>
                      <a:pt x="272" y="424"/>
                      <a:pt x="136" y="476"/>
                      <a:pt x="0" y="528"/>
                    </a:cubicBezTo>
                  </a:path>
                </a:pathLst>
              </a:custGeom>
              <a:noFill/>
              <a:ln w="28575" cap="flat" cmpd="sng">
                <a:solidFill>
                  <a:schemeClr val="tx1"/>
                </a:solidFill>
                <a:prstDash val="solid"/>
                <a:round/>
                <a:headEnd type="none" w="med" len="med"/>
                <a:tailEnd type="none" w="med" len="me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39966" name="Freeform 14"/>
              <p:cNvSpPr>
                <a:spLocks/>
              </p:cNvSpPr>
              <p:nvPr/>
            </p:nvSpPr>
            <p:spPr bwMode="auto">
              <a:xfrm>
                <a:off x="3600" y="3264"/>
                <a:ext cx="720" cy="480"/>
              </a:xfrm>
              <a:custGeom>
                <a:avLst/>
                <a:gdLst>
                  <a:gd name="T0" fmla="*/ 720 w 720"/>
                  <a:gd name="T1" fmla="*/ 480 h 480"/>
                  <a:gd name="T2" fmla="*/ 432 w 720"/>
                  <a:gd name="T3" fmla="*/ 144 h 480"/>
                  <a:gd name="T4" fmla="*/ 0 w 720"/>
                  <a:gd name="T5" fmla="*/ 0 h 480"/>
                  <a:gd name="T6" fmla="*/ 0 60000 65536"/>
                  <a:gd name="T7" fmla="*/ 0 60000 65536"/>
                  <a:gd name="T8" fmla="*/ 0 60000 65536"/>
                  <a:gd name="T9" fmla="*/ 0 w 720"/>
                  <a:gd name="T10" fmla="*/ 0 h 480"/>
                  <a:gd name="T11" fmla="*/ 720 w 720"/>
                  <a:gd name="T12" fmla="*/ 480 h 480"/>
                </a:gdLst>
                <a:ahLst/>
                <a:cxnLst>
                  <a:cxn ang="T6">
                    <a:pos x="T0" y="T1"/>
                  </a:cxn>
                  <a:cxn ang="T7">
                    <a:pos x="T2" y="T3"/>
                  </a:cxn>
                  <a:cxn ang="T8">
                    <a:pos x="T4" y="T5"/>
                  </a:cxn>
                </a:cxnLst>
                <a:rect l="T9" t="T10" r="T11" b="T12"/>
                <a:pathLst>
                  <a:path w="720" h="480">
                    <a:moveTo>
                      <a:pt x="720" y="480"/>
                    </a:moveTo>
                    <a:cubicBezTo>
                      <a:pt x="636" y="352"/>
                      <a:pt x="552" y="224"/>
                      <a:pt x="432" y="144"/>
                    </a:cubicBezTo>
                    <a:cubicBezTo>
                      <a:pt x="312" y="64"/>
                      <a:pt x="72" y="24"/>
                      <a:pt x="0" y="0"/>
                    </a:cubicBezTo>
                  </a:path>
                </a:pathLst>
              </a:custGeom>
              <a:noFill/>
              <a:ln w="28575" cap="flat" cmpd="sng">
                <a:solidFill>
                  <a:schemeClr val="tx1"/>
                </a:solidFill>
                <a:prstDash val="solid"/>
                <a:round/>
                <a:headEnd type="none" w="med" len="med"/>
                <a:tailEnd type="none" w="med" len="me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39967" name="Freeform 15"/>
              <p:cNvSpPr>
                <a:spLocks/>
              </p:cNvSpPr>
              <p:nvPr/>
            </p:nvSpPr>
            <p:spPr bwMode="auto">
              <a:xfrm>
                <a:off x="4224" y="2832"/>
                <a:ext cx="480" cy="280"/>
              </a:xfrm>
              <a:custGeom>
                <a:avLst/>
                <a:gdLst>
                  <a:gd name="T0" fmla="*/ 480 w 480"/>
                  <a:gd name="T1" fmla="*/ 0 h 280"/>
                  <a:gd name="T2" fmla="*/ 288 w 480"/>
                  <a:gd name="T3" fmla="*/ 240 h 280"/>
                  <a:gd name="T4" fmla="*/ 0 w 480"/>
                  <a:gd name="T5" fmla="*/ 240 h 280"/>
                  <a:gd name="T6" fmla="*/ 0 60000 65536"/>
                  <a:gd name="T7" fmla="*/ 0 60000 65536"/>
                  <a:gd name="T8" fmla="*/ 0 60000 65536"/>
                  <a:gd name="T9" fmla="*/ 0 w 480"/>
                  <a:gd name="T10" fmla="*/ 0 h 280"/>
                  <a:gd name="T11" fmla="*/ 480 w 480"/>
                  <a:gd name="T12" fmla="*/ 280 h 280"/>
                </a:gdLst>
                <a:ahLst/>
                <a:cxnLst>
                  <a:cxn ang="T6">
                    <a:pos x="T0" y="T1"/>
                  </a:cxn>
                  <a:cxn ang="T7">
                    <a:pos x="T2" y="T3"/>
                  </a:cxn>
                  <a:cxn ang="T8">
                    <a:pos x="T4" y="T5"/>
                  </a:cxn>
                </a:cxnLst>
                <a:rect l="T9" t="T10" r="T11" b="T12"/>
                <a:pathLst>
                  <a:path w="480" h="280">
                    <a:moveTo>
                      <a:pt x="480" y="0"/>
                    </a:moveTo>
                    <a:cubicBezTo>
                      <a:pt x="424" y="100"/>
                      <a:pt x="368" y="200"/>
                      <a:pt x="288" y="240"/>
                    </a:cubicBezTo>
                    <a:cubicBezTo>
                      <a:pt x="208" y="280"/>
                      <a:pt x="104" y="260"/>
                      <a:pt x="0" y="240"/>
                    </a:cubicBezTo>
                  </a:path>
                </a:pathLst>
              </a:custGeom>
              <a:noFill/>
              <a:ln w="12700" cap="flat" cmpd="sng">
                <a:solidFill>
                  <a:schemeClr val="tx1"/>
                </a:solidFill>
                <a:prstDash val="solid"/>
                <a:round/>
                <a:headEnd type="none" w="med" len="med"/>
                <a:tailEnd type="none" w="med" len="me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39968" name="Freeform 16"/>
              <p:cNvSpPr>
                <a:spLocks/>
              </p:cNvSpPr>
              <p:nvPr/>
            </p:nvSpPr>
            <p:spPr bwMode="auto">
              <a:xfrm>
                <a:off x="3123" y="2854"/>
                <a:ext cx="704" cy="242"/>
              </a:xfrm>
              <a:custGeom>
                <a:avLst/>
                <a:gdLst>
                  <a:gd name="T0" fmla="*/ 49 w 704"/>
                  <a:gd name="T1" fmla="*/ 228 h 242"/>
                  <a:gd name="T2" fmla="*/ 140 w 704"/>
                  <a:gd name="T3" fmla="*/ 210 h 242"/>
                  <a:gd name="T4" fmla="*/ 195 w 704"/>
                  <a:gd name="T5" fmla="*/ 192 h 242"/>
                  <a:gd name="T6" fmla="*/ 395 w 704"/>
                  <a:gd name="T7" fmla="*/ 1 h 242"/>
                  <a:gd name="T8" fmla="*/ 486 w 704"/>
                  <a:gd name="T9" fmla="*/ 10 h 242"/>
                  <a:gd name="T10" fmla="*/ 504 w 704"/>
                  <a:gd name="T11" fmla="*/ 37 h 242"/>
                  <a:gd name="T12" fmla="*/ 522 w 704"/>
                  <a:gd name="T13" fmla="*/ 92 h 242"/>
                  <a:gd name="T14" fmla="*/ 540 w 704"/>
                  <a:gd name="T15" fmla="*/ 119 h 242"/>
                  <a:gd name="T16" fmla="*/ 558 w 704"/>
                  <a:gd name="T17" fmla="*/ 173 h 242"/>
                  <a:gd name="T18" fmla="*/ 704 w 704"/>
                  <a:gd name="T19" fmla="*/ 219 h 24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04"/>
                  <a:gd name="T31" fmla="*/ 0 h 242"/>
                  <a:gd name="T32" fmla="*/ 704 w 704"/>
                  <a:gd name="T33" fmla="*/ 242 h 24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04" h="242">
                    <a:moveTo>
                      <a:pt x="49" y="228"/>
                    </a:moveTo>
                    <a:cubicBezTo>
                      <a:pt x="128" y="202"/>
                      <a:pt x="0" y="242"/>
                      <a:pt x="140" y="210"/>
                    </a:cubicBezTo>
                    <a:cubicBezTo>
                      <a:pt x="159" y="206"/>
                      <a:pt x="195" y="192"/>
                      <a:pt x="195" y="192"/>
                    </a:cubicBezTo>
                    <a:cubicBezTo>
                      <a:pt x="253" y="133"/>
                      <a:pt x="317" y="27"/>
                      <a:pt x="395" y="1"/>
                    </a:cubicBezTo>
                    <a:cubicBezTo>
                      <a:pt x="425" y="4"/>
                      <a:pt x="457" y="0"/>
                      <a:pt x="486" y="10"/>
                    </a:cubicBezTo>
                    <a:cubicBezTo>
                      <a:pt x="496" y="13"/>
                      <a:pt x="500" y="27"/>
                      <a:pt x="504" y="37"/>
                    </a:cubicBezTo>
                    <a:cubicBezTo>
                      <a:pt x="512" y="55"/>
                      <a:pt x="511" y="76"/>
                      <a:pt x="522" y="92"/>
                    </a:cubicBezTo>
                    <a:cubicBezTo>
                      <a:pt x="528" y="101"/>
                      <a:pt x="536" y="109"/>
                      <a:pt x="540" y="119"/>
                    </a:cubicBezTo>
                    <a:cubicBezTo>
                      <a:pt x="548" y="136"/>
                      <a:pt x="545" y="160"/>
                      <a:pt x="558" y="173"/>
                    </a:cubicBezTo>
                    <a:cubicBezTo>
                      <a:pt x="606" y="221"/>
                      <a:pt x="634" y="219"/>
                      <a:pt x="704" y="219"/>
                    </a:cubicBezTo>
                  </a:path>
                </a:pathLst>
              </a:custGeom>
              <a:noFill/>
              <a:ln w="12700" cap="flat" cmpd="sng">
                <a:solidFill>
                  <a:schemeClr val="tx1"/>
                </a:solidFill>
                <a:prstDash val="solid"/>
                <a:round/>
                <a:headEnd type="none" w="med" len="med"/>
                <a:tailEnd type="none" w="med" len="me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39969" name="Line 17"/>
              <p:cNvSpPr>
                <a:spLocks noChangeShapeType="1"/>
              </p:cNvSpPr>
              <p:nvPr/>
            </p:nvSpPr>
            <p:spPr bwMode="auto">
              <a:xfrm>
                <a:off x="3264" y="3168"/>
                <a:ext cx="432" cy="0"/>
              </a:xfrm>
              <a:prstGeom prst="line">
                <a:avLst/>
              </a:prstGeom>
              <a:noFill/>
              <a:ln w="12700">
                <a:solidFill>
                  <a:schemeClr val="tx1"/>
                </a:solidFill>
                <a:round/>
                <a:headEnd/>
                <a:tailEnd type="triangle" w="med" len="me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39970" name="Line 18"/>
              <p:cNvSpPr>
                <a:spLocks noChangeShapeType="1"/>
              </p:cNvSpPr>
              <p:nvPr/>
            </p:nvSpPr>
            <p:spPr bwMode="auto">
              <a:xfrm>
                <a:off x="4416" y="3168"/>
                <a:ext cx="192" cy="0"/>
              </a:xfrm>
              <a:prstGeom prst="line">
                <a:avLst/>
              </a:prstGeom>
              <a:noFill/>
              <a:ln w="12700">
                <a:solidFill>
                  <a:schemeClr val="tx1"/>
                </a:solidFill>
                <a:round/>
                <a:headEnd/>
                <a:tailEnd type="triangle" w="med" len="me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39971" name="Line 19"/>
              <p:cNvSpPr>
                <a:spLocks noChangeShapeType="1"/>
              </p:cNvSpPr>
              <p:nvPr/>
            </p:nvSpPr>
            <p:spPr bwMode="auto">
              <a:xfrm>
                <a:off x="4752" y="3072"/>
                <a:ext cx="288" cy="0"/>
              </a:xfrm>
              <a:prstGeom prst="line">
                <a:avLst/>
              </a:prstGeom>
              <a:noFill/>
              <a:ln w="12700">
                <a:solidFill>
                  <a:schemeClr val="tx1"/>
                </a:solidFill>
                <a:round/>
                <a:headEnd/>
                <a:tailEnd type="triangle" w="med" len="me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39972" name="Line 20"/>
              <p:cNvSpPr>
                <a:spLocks noChangeShapeType="1"/>
              </p:cNvSpPr>
              <p:nvPr/>
            </p:nvSpPr>
            <p:spPr bwMode="auto">
              <a:xfrm flipV="1">
                <a:off x="4032" y="3216"/>
                <a:ext cx="144" cy="192"/>
              </a:xfrm>
              <a:prstGeom prst="line">
                <a:avLst/>
              </a:prstGeom>
              <a:noFill/>
              <a:ln w="12700">
                <a:solidFill>
                  <a:schemeClr val="tx1"/>
                </a:solidFill>
                <a:round/>
                <a:headEnd/>
                <a:tailEnd type="triangle" w="med" len="me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39973" name="Line 21"/>
              <p:cNvSpPr>
                <a:spLocks noChangeShapeType="1"/>
              </p:cNvSpPr>
              <p:nvPr/>
            </p:nvSpPr>
            <p:spPr bwMode="auto">
              <a:xfrm>
                <a:off x="4032" y="2448"/>
                <a:ext cx="144" cy="192"/>
              </a:xfrm>
              <a:prstGeom prst="line">
                <a:avLst/>
              </a:prstGeom>
              <a:noFill/>
              <a:ln w="12700">
                <a:solidFill>
                  <a:schemeClr val="tx1"/>
                </a:solidFill>
                <a:round/>
                <a:headEnd/>
                <a:tailEnd type="triangle" w="med" len="me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sp>
            <p:nvSpPr>
              <p:cNvPr id="39974" name="Line 22"/>
              <p:cNvSpPr>
                <a:spLocks noChangeShapeType="1"/>
              </p:cNvSpPr>
              <p:nvPr/>
            </p:nvSpPr>
            <p:spPr bwMode="auto">
              <a:xfrm flipV="1">
                <a:off x="4176" y="1584"/>
                <a:ext cx="336" cy="96"/>
              </a:xfrm>
              <a:prstGeom prst="line">
                <a:avLst/>
              </a:prstGeom>
              <a:noFill/>
              <a:ln w="12700">
                <a:solidFill>
                  <a:schemeClr val="tx1"/>
                </a:solidFill>
                <a:round/>
                <a:headEnd/>
                <a:tailEnd type="triangle" w="med" len="me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sp>
          <p:nvSpPr>
            <p:cNvPr id="39945" name="Line 23"/>
            <p:cNvSpPr>
              <a:spLocks noChangeShapeType="1"/>
            </p:cNvSpPr>
            <p:nvPr/>
          </p:nvSpPr>
          <p:spPr bwMode="auto">
            <a:xfrm>
              <a:off x="2736" y="1776"/>
              <a:ext cx="432" cy="0"/>
            </a:xfrm>
            <a:prstGeom prst="line">
              <a:avLst/>
            </a:prstGeom>
            <a:noFill/>
            <a:ln w="12700">
              <a:solidFill>
                <a:schemeClr val="tx1"/>
              </a:solidFill>
              <a:round/>
              <a:headEnd/>
              <a:tailEnd type="triangle" w="med" len="me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nvGrpSpPr>
            <p:cNvPr id="39946" name="Group 24"/>
            <p:cNvGrpSpPr>
              <a:grpSpLocks/>
            </p:cNvGrpSpPr>
            <p:nvPr/>
          </p:nvGrpSpPr>
          <p:grpSpPr bwMode="auto">
            <a:xfrm>
              <a:off x="1200" y="2496"/>
              <a:ext cx="768" cy="768"/>
              <a:chOff x="1104" y="2496"/>
              <a:chExt cx="768" cy="768"/>
            </a:xfrm>
          </p:grpSpPr>
          <p:sp>
            <p:nvSpPr>
              <p:cNvPr id="39959" name="Oval 25"/>
              <p:cNvSpPr>
                <a:spLocks noChangeArrowheads="1"/>
              </p:cNvSpPr>
              <p:nvPr/>
            </p:nvSpPr>
            <p:spPr bwMode="auto">
              <a:xfrm>
                <a:off x="1104" y="2496"/>
                <a:ext cx="768" cy="768"/>
              </a:xfrm>
              <a:prstGeom prst="ellipse">
                <a:avLst/>
              </a:prstGeom>
              <a:solidFill>
                <a:srgbClr val="FFFFFF"/>
              </a:solidFill>
              <a:ln w="12700">
                <a:solidFill>
                  <a:schemeClr val="tx1"/>
                </a:solidFill>
                <a:prstDash val="dash"/>
                <a:round/>
                <a:headEnd/>
                <a:tailEnd/>
              </a:ln>
            </p:spPr>
            <p:txBody>
              <a:bodyPr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Calibri" pitchFamily="34" charset="0"/>
                  <a:ea typeface="+mn-ea"/>
                  <a:cs typeface="+mn-cs"/>
                </a:endParaRPr>
              </a:p>
            </p:txBody>
          </p:sp>
          <p:sp>
            <p:nvSpPr>
              <p:cNvPr id="39960" name="Oval 26"/>
              <p:cNvSpPr>
                <a:spLocks noChangeArrowheads="1"/>
              </p:cNvSpPr>
              <p:nvPr/>
            </p:nvSpPr>
            <p:spPr bwMode="auto">
              <a:xfrm>
                <a:off x="1200" y="2592"/>
                <a:ext cx="576" cy="576"/>
              </a:xfrm>
              <a:prstGeom prst="ellipse">
                <a:avLst/>
              </a:prstGeom>
              <a:solidFill>
                <a:srgbClr val="FFFFFF"/>
              </a:solidFill>
              <a:ln w="12700">
                <a:solidFill>
                  <a:schemeClr val="tx1"/>
                </a:solidFill>
                <a:prstDash val="dash"/>
                <a:round/>
                <a:headEnd/>
                <a:tailEnd/>
              </a:ln>
            </p:spPr>
            <p:txBody>
              <a:bodyPr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Calibri" pitchFamily="34" charset="0"/>
                  <a:ea typeface="+mn-ea"/>
                  <a:cs typeface="+mn-cs"/>
                </a:endParaRPr>
              </a:p>
            </p:txBody>
          </p:sp>
          <p:sp>
            <p:nvSpPr>
              <p:cNvPr id="39961" name="Oval 27"/>
              <p:cNvSpPr>
                <a:spLocks noChangeArrowheads="1"/>
              </p:cNvSpPr>
              <p:nvPr/>
            </p:nvSpPr>
            <p:spPr bwMode="auto">
              <a:xfrm>
                <a:off x="1296" y="2688"/>
                <a:ext cx="384" cy="384"/>
              </a:xfrm>
              <a:prstGeom prst="ellipse">
                <a:avLst/>
              </a:prstGeom>
              <a:solidFill>
                <a:srgbClr val="FFFFFF"/>
              </a:solidFill>
              <a:ln w="12700">
                <a:solidFill>
                  <a:schemeClr val="tx1"/>
                </a:solidFill>
                <a:prstDash val="dash"/>
                <a:round/>
                <a:headEnd/>
                <a:tailEn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Calibri" pitchFamily="34" charset="0"/>
                  <a:ea typeface="+mn-ea"/>
                  <a:cs typeface="+mn-cs"/>
                </a:endParaRPr>
              </a:p>
            </p:txBody>
          </p:sp>
          <p:sp>
            <p:nvSpPr>
              <p:cNvPr id="39962" name="Oval 28"/>
              <p:cNvSpPr>
                <a:spLocks noChangeArrowheads="1"/>
              </p:cNvSpPr>
              <p:nvPr/>
            </p:nvSpPr>
            <p:spPr bwMode="auto">
              <a:xfrm>
                <a:off x="1392" y="2784"/>
                <a:ext cx="192" cy="192"/>
              </a:xfrm>
              <a:prstGeom prst="ellipse">
                <a:avLst/>
              </a:prstGeom>
              <a:solidFill>
                <a:srgbClr val="FF6600"/>
              </a:solidFill>
              <a:ln w="12700">
                <a:solidFill>
                  <a:schemeClr val="tx1"/>
                </a:solidFill>
                <a:prstDash val="dash"/>
                <a:round/>
                <a:headEnd/>
                <a:tailEn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Calibri" pitchFamily="34" charset="0"/>
                  <a:ea typeface="+mn-ea"/>
                  <a:cs typeface="+mn-cs"/>
                </a:endParaRPr>
              </a:p>
            </p:txBody>
          </p:sp>
        </p:grpSp>
        <p:sp>
          <p:nvSpPr>
            <p:cNvPr id="39947" name="Text Box 29"/>
            <p:cNvSpPr txBox="1">
              <a:spLocks noChangeArrowheads="1"/>
            </p:cNvSpPr>
            <p:nvPr/>
          </p:nvSpPr>
          <p:spPr bwMode="auto">
            <a:xfrm>
              <a:off x="2011" y="3398"/>
              <a:ext cx="107" cy="212"/>
            </a:xfrm>
            <a:prstGeom prst="rect">
              <a:avLst/>
            </a:prstGeom>
            <a:noFill/>
            <a:ln w="9525">
              <a:noFill/>
              <a:miter lim="800000"/>
              <a:headEnd/>
              <a:tailEnd/>
            </a:ln>
          </p:spPr>
          <p:txBody>
            <a:bodyPr wrap="none"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endPar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endParaRPr>
            </a:p>
          </p:txBody>
        </p:sp>
        <p:sp>
          <p:nvSpPr>
            <p:cNvPr id="39948" name="Text Box 30"/>
            <p:cNvSpPr txBox="1">
              <a:spLocks noChangeArrowheads="1"/>
            </p:cNvSpPr>
            <p:nvPr/>
          </p:nvSpPr>
          <p:spPr bwMode="auto">
            <a:xfrm>
              <a:off x="628" y="1319"/>
              <a:ext cx="617" cy="313"/>
            </a:xfrm>
            <a:prstGeom prst="rect">
              <a:avLst/>
            </a:prstGeom>
            <a:noFill/>
            <a:ln w="9525">
              <a:noFill/>
              <a:miter lim="800000"/>
              <a:headEnd/>
              <a:tailEnd/>
            </a:ln>
          </p:spPr>
          <p:txBody>
            <a:bodyPr wrap="none" anchor="ctr">
              <a:spAutoFit/>
            </a:bodyPr>
            <a:lstStyle/>
            <a:p>
              <a:pPr marL="0" marR="0" lvl="0" indent="0" algn="l" defTabSz="914400" rtl="0" eaLnBrk="0" fontAlgn="base" latinLnBrk="0" hangingPunct="0">
                <a:lnSpc>
                  <a:spcPts val="1400"/>
                </a:lnSpc>
                <a:spcBef>
                  <a:spcPct val="20000"/>
                </a:spcBef>
                <a:spcAft>
                  <a:spcPct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rPr>
                <a:t>gas bubble</a:t>
              </a:r>
            </a:p>
            <a:p>
              <a:pPr marL="0" marR="0" lvl="0" indent="0" algn="l" defTabSz="914400" rtl="0" eaLnBrk="0" fontAlgn="base" latinLnBrk="0" hangingPunct="0">
                <a:lnSpc>
                  <a:spcPts val="1400"/>
                </a:lnSpc>
                <a:spcBef>
                  <a:spcPct val="20000"/>
                </a:spcBef>
                <a:spcAft>
                  <a:spcPct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rPr>
                <a:t>plumes</a:t>
              </a:r>
            </a:p>
          </p:txBody>
        </p:sp>
        <p:sp>
          <p:nvSpPr>
            <p:cNvPr id="39949" name="Text Box 31"/>
            <p:cNvSpPr txBox="1">
              <a:spLocks noChangeArrowheads="1"/>
            </p:cNvSpPr>
            <p:nvPr/>
          </p:nvSpPr>
          <p:spPr bwMode="auto">
            <a:xfrm>
              <a:off x="389" y="2121"/>
              <a:ext cx="521" cy="231"/>
            </a:xfrm>
            <a:prstGeom prst="rect">
              <a:avLst/>
            </a:prstGeom>
            <a:noFill/>
            <a:ln w="9525">
              <a:noFill/>
              <a:miter lim="800000"/>
              <a:headEnd/>
              <a:tailEnd/>
            </a:ln>
          </p:spPr>
          <p:txBody>
            <a:bodyPr wrap="none"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800" b="1" i="0" u="none" strike="noStrike" kern="1200" cap="none" spc="0" normalizeH="0" baseline="0" noProof="0">
                  <a:ln>
                    <a:noFill/>
                  </a:ln>
                  <a:solidFill>
                    <a:srgbClr val="FFFFFF"/>
                  </a:solidFill>
                  <a:effectLst/>
                  <a:uLnTx/>
                  <a:uFillTx/>
                  <a:latin typeface="Times New Roman" pitchFamily="18" charset="0"/>
                  <a:ea typeface="+mn-ea"/>
                  <a:cs typeface="+mn-cs"/>
                </a:rPr>
                <a:t>surface</a:t>
              </a:r>
            </a:p>
          </p:txBody>
        </p:sp>
        <p:sp>
          <p:nvSpPr>
            <p:cNvPr id="39950" name="Text Box 32"/>
            <p:cNvSpPr txBox="1">
              <a:spLocks noChangeArrowheads="1"/>
            </p:cNvSpPr>
            <p:nvPr/>
          </p:nvSpPr>
          <p:spPr bwMode="auto">
            <a:xfrm>
              <a:off x="389" y="3696"/>
              <a:ext cx="514" cy="231"/>
            </a:xfrm>
            <a:prstGeom prst="rect">
              <a:avLst/>
            </a:prstGeom>
            <a:noFill/>
            <a:ln w="9525">
              <a:noFill/>
              <a:miter lim="800000"/>
              <a:headEnd/>
              <a:tailEnd/>
            </a:ln>
          </p:spPr>
          <p:txBody>
            <a:bodyPr wrap="none"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800" b="1" i="0" u="none" strike="noStrike" kern="1200" cap="none" spc="0" normalizeH="0" baseline="0" noProof="0">
                  <a:ln>
                    <a:noFill/>
                  </a:ln>
                  <a:solidFill>
                    <a:srgbClr val="FFFFFF"/>
                  </a:solidFill>
                  <a:effectLst/>
                  <a:uLnTx/>
                  <a:uFillTx/>
                  <a:latin typeface="Times New Roman" pitchFamily="18" charset="0"/>
                  <a:ea typeface="+mn-ea"/>
                  <a:cs typeface="+mn-cs"/>
                </a:rPr>
                <a:t>bottom</a:t>
              </a:r>
              <a:endParaRPr kumimoji="0" lang="en-GB" sz="1800" b="0" i="0" u="none" strike="noStrike" kern="1200" cap="none" spc="0" normalizeH="0" baseline="0" noProof="0">
                <a:ln>
                  <a:noFill/>
                </a:ln>
                <a:solidFill>
                  <a:srgbClr val="FFFFFF"/>
                </a:solidFill>
                <a:effectLst/>
                <a:uLnTx/>
                <a:uFillTx/>
                <a:latin typeface="Times New Roman" pitchFamily="18" charset="0"/>
                <a:ea typeface="+mn-ea"/>
                <a:cs typeface="+mn-cs"/>
              </a:endParaRPr>
            </a:p>
          </p:txBody>
        </p:sp>
        <p:sp>
          <p:nvSpPr>
            <p:cNvPr id="39951" name="Text Box 33"/>
            <p:cNvSpPr txBox="1">
              <a:spLocks noChangeArrowheads="1"/>
            </p:cNvSpPr>
            <p:nvPr/>
          </p:nvSpPr>
          <p:spPr bwMode="auto">
            <a:xfrm>
              <a:off x="538" y="2688"/>
              <a:ext cx="617" cy="599"/>
            </a:xfrm>
            <a:prstGeom prst="rect">
              <a:avLst/>
            </a:prstGeom>
            <a:noFill/>
            <a:ln w="9525">
              <a:noFill/>
              <a:miter lim="800000"/>
              <a:headEnd/>
              <a:tailEnd/>
            </a:ln>
          </p:spPr>
          <p:txBody>
            <a:bodyPr wrap="none" anchor="ctr">
              <a:spAutoFit/>
            </a:bodyPr>
            <a:lstStyle/>
            <a:p>
              <a:pPr marL="0" marR="0" lvl="0" indent="0" algn="l" defTabSz="914400" rtl="0" eaLnBrk="0" fontAlgn="base" latinLnBrk="0" hangingPunct="0">
                <a:lnSpc>
                  <a:spcPts val="1400"/>
                </a:lnSpc>
                <a:spcBef>
                  <a:spcPct val="20000"/>
                </a:spcBef>
                <a:spcAft>
                  <a:spcPct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rPr>
                <a:t>oscillating</a:t>
              </a:r>
            </a:p>
            <a:p>
              <a:pPr marL="0" marR="0" lvl="0" indent="0" algn="l" defTabSz="914400" rtl="0" eaLnBrk="0" fontAlgn="base" latinLnBrk="0" hangingPunct="0">
                <a:lnSpc>
                  <a:spcPts val="1400"/>
                </a:lnSpc>
                <a:spcBef>
                  <a:spcPct val="20000"/>
                </a:spcBef>
                <a:spcAft>
                  <a:spcPct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rPr>
                <a:t>and</a:t>
              </a:r>
            </a:p>
            <a:p>
              <a:pPr marL="0" marR="0" lvl="0" indent="0" algn="l" defTabSz="914400" rtl="0" eaLnBrk="0" fontAlgn="base" latinLnBrk="0" hangingPunct="0">
                <a:lnSpc>
                  <a:spcPts val="1400"/>
                </a:lnSpc>
                <a:spcBef>
                  <a:spcPct val="20000"/>
                </a:spcBef>
                <a:spcAft>
                  <a:spcPct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rPr>
                <a:t>migrating</a:t>
              </a:r>
            </a:p>
            <a:p>
              <a:pPr marL="0" marR="0" lvl="0" indent="0" algn="l" defTabSz="914400" rtl="0" eaLnBrk="0" fontAlgn="base" latinLnBrk="0" hangingPunct="0">
                <a:lnSpc>
                  <a:spcPts val="1400"/>
                </a:lnSpc>
                <a:spcBef>
                  <a:spcPct val="20000"/>
                </a:spcBef>
                <a:spcAft>
                  <a:spcPct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rPr>
                <a:t>gas bubble</a:t>
              </a:r>
            </a:p>
          </p:txBody>
        </p:sp>
        <p:sp>
          <p:nvSpPr>
            <p:cNvPr id="39952" name="Text Box 34"/>
            <p:cNvSpPr txBox="1">
              <a:spLocks noChangeArrowheads="1"/>
            </p:cNvSpPr>
            <p:nvPr/>
          </p:nvSpPr>
          <p:spPr bwMode="auto">
            <a:xfrm>
              <a:off x="2601" y="1536"/>
              <a:ext cx="728" cy="212"/>
            </a:xfrm>
            <a:prstGeom prst="rect">
              <a:avLst/>
            </a:prstGeom>
            <a:noFill/>
            <a:ln w="9525">
              <a:noFill/>
              <a:miter lim="800000"/>
              <a:headEnd/>
              <a:tailEnd/>
            </a:ln>
          </p:spPr>
          <p:txBody>
            <a:bodyPr wrap="none"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rPr>
                <a:t>surface wave</a:t>
              </a:r>
            </a:p>
          </p:txBody>
        </p:sp>
        <p:sp>
          <p:nvSpPr>
            <p:cNvPr id="39953" name="Text Box 35"/>
            <p:cNvSpPr txBox="1">
              <a:spLocks noChangeArrowheads="1"/>
            </p:cNvSpPr>
            <p:nvPr/>
          </p:nvSpPr>
          <p:spPr bwMode="auto">
            <a:xfrm>
              <a:off x="4368" y="1367"/>
              <a:ext cx="487" cy="313"/>
            </a:xfrm>
            <a:prstGeom prst="rect">
              <a:avLst/>
            </a:prstGeom>
            <a:noFill/>
            <a:ln w="9525">
              <a:noFill/>
              <a:miter lim="800000"/>
              <a:headEnd/>
              <a:tailEnd/>
            </a:ln>
          </p:spPr>
          <p:txBody>
            <a:bodyPr wrap="none" anchor="ctr">
              <a:spAutoFit/>
            </a:bodyPr>
            <a:lstStyle/>
            <a:p>
              <a:pPr marL="0" marR="0" lvl="0" indent="0" algn="l" defTabSz="914400" rtl="0" eaLnBrk="0" fontAlgn="base" latinLnBrk="0" hangingPunct="0">
                <a:lnSpc>
                  <a:spcPts val="1400"/>
                </a:lnSpc>
                <a:spcBef>
                  <a:spcPct val="20000"/>
                </a:spcBef>
                <a:spcAft>
                  <a:spcPct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rPr>
                <a:t>air blast</a:t>
              </a:r>
            </a:p>
            <a:p>
              <a:pPr marL="0" marR="0" lvl="0" indent="0" algn="l" defTabSz="914400" rtl="0" eaLnBrk="0" fontAlgn="base" latinLnBrk="0" hangingPunct="0">
                <a:lnSpc>
                  <a:spcPts val="1400"/>
                </a:lnSpc>
                <a:spcBef>
                  <a:spcPct val="20000"/>
                </a:spcBef>
                <a:spcAft>
                  <a:spcPct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rPr>
                <a:t>wave</a:t>
              </a:r>
            </a:p>
          </p:txBody>
        </p:sp>
        <p:sp>
          <p:nvSpPr>
            <p:cNvPr id="39954" name="Text Box 36"/>
            <p:cNvSpPr txBox="1">
              <a:spLocks noChangeArrowheads="1"/>
            </p:cNvSpPr>
            <p:nvPr/>
          </p:nvSpPr>
          <p:spPr bwMode="auto">
            <a:xfrm>
              <a:off x="4624" y="2663"/>
              <a:ext cx="383" cy="313"/>
            </a:xfrm>
            <a:prstGeom prst="rect">
              <a:avLst/>
            </a:prstGeom>
            <a:noFill/>
            <a:ln w="9525">
              <a:noFill/>
              <a:miter lim="800000"/>
              <a:headEnd/>
              <a:tailEnd/>
            </a:ln>
          </p:spPr>
          <p:txBody>
            <a:bodyPr wrap="none" anchor="ctr">
              <a:spAutoFit/>
            </a:bodyPr>
            <a:lstStyle/>
            <a:p>
              <a:pPr marL="0" marR="0" lvl="0" indent="0" algn="ctr" defTabSz="914400" rtl="0" eaLnBrk="0" fontAlgn="base" latinLnBrk="0" hangingPunct="0">
                <a:lnSpc>
                  <a:spcPts val="1400"/>
                </a:lnSpc>
                <a:spcBef>
                  <a:spcPct val="20000"/>
                </a:spcBef>
                <a:spcAft>
                  <a:spcPct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rPr>
                <a:t>shock</a:t>
              </a:r>
            </a:p>
            <a:p>
              <a:pPr marL="0" marR="0" lvl="0" indent="0" algn="ctr" defTabSz="914400" rtl="0" eaLnBrk="0" fontAlgn="base" latinLnBrk="0" hangingPunct="0">
                <a:lnSpc>
                  <a:spcPts val="1400"/>
                </a:lnSpc>
                <a:spcBef>
                  <a:spcPct val="20000"/>
                </a:spcBef>
                <a:spcAft>
                  <a:spcPct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rPr>
                <a:t>front</a:t>
              </a:r>
            </a:p>
          </p:txBody>
        </p:sp>
        <p:sp>
          <p:nvSpPr>
            <p:cNvPr id="39955" name="Text Box 37"/>
            <p:cNvSpPr txBox="1">
              <a:spLocks noChangeArrowheads="1"/>
            </p:cNvSpPr>
            <p:nvPr/>
          </p:nvSpPr>
          <p:spPr bwMode="auto">
            <a:xfrm>
              <a:off x="2533" y="2754"/>
              <a:ext cx="710" cy="212"/>
            </a:xfrm>
            <a:prstGeom prst="rect">
              <a:avLst/>
            </a:prstGeom>
            <a:noFill/>
            <a:ln w="9525">
              <a:noFill/>
              <a:miter lim="800000"/>
              <a:headEnd/>
              <a:tailEnd/>
            </a:ln>
          </p:spPr>
          <p:txBody>
            <a:bodyPr wrap="none"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rPr>
                <a:t>bubble pulse</a:t>
              </a:r>
            </a:p>
          </p:txBody>
        </p:sp>
        <p:sp>
          <p:nvSpPr>
            <p:cNvPr id="39956" name="Text Box 38"/>
            <p:cNvSpPr txBox="1">
              <a:spLocks noChangeArrowheads="1"/>
            </p:cNvSpPr>
            <p:nvPr/>
          </p:nvSpPr>
          <p:spPr bwMode="auto">
            <a:xfrm>
              <a:off x="1931" y="3225"/>
              <a:ext cx="610" cy="212"/>
            </a:xfrm>
            <a:prstGeom prst="rect">
              <a:avLst/>
            </a:prstGeom>
            <a:noFill/>
            <a:ln w="9525">
              <a:noFill/>
              <a:miter lim="800000"/>
              <a:headEnd/>
              <a:tailEnd/>
            </a:ln>
          </p:spPr>
          <p:txBody>
            <a:bodyPr wrap="none"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rPr>
                <a:t>HE charge</a:t>
              </a:r>
            </a:p>
          </p:txBody>
        </p:sp>
        <p:sp>
          <p:nvSpPr>
            <p:cNvPr id="39957" name="Text Box 39"/>
            <p:cNvSpPr txBox="1">
              <a:spLocks noChangeArrowheads="1"/>
            </p:cNvSpPr>
            <p:nvPr/>
          </p:nvSpPr>
          <p:spPr bwMode="auto">
            <a:xfrm>
              <a:off x="3027" y="3264"/>
              <a:ext cx="662" cy="408"/>
            </a:xfrm>
            <a:prstGeom prst="rect">
              <a:avLst/>
            </a:prstGeom>
            <a:noFill/>
            <a:ln w="9525">
              <a:noFill/>
              <a:miter lim="800000"/>
              <a:headEnd/>
              <a:tailEnd/>
            </a:ln>
          </p:spPr>
          <p:txBody>
            <a:bodyPr wrap="none" anchor="ctr">
              <a:spAutoFit/>
            </a:bodyPr>
            <a:lstStyle/>
            <a:p>
              <a:pPr marL="0" marR="0" lvl="0" indent="0" algn="l" defTabSz="914400" rtl="0" eaLnBrk="0" fontAlgn="base" latinLnBrk="0" hangingPunct="0">
                <a:lnSpc>
                  <a:spcPts val="1200"/>
                </a:lnSpc>
                <a:spcBef>
                  <a:spcPct val="20000"/>
                </a:spcBef>
                <a:spcAft>
                  <a:spcPct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rPr>
                <a:t>bottom</a:t>
              </a:r>
            </a:p>
            <a:p>
              <a:pPr marL="0" marR="0" lvl="0" indent="0" algn="l" defTabSz="914400" rtl="0" eaLnBrk="0" fontAlgn="base" latinLnBrk="0" hangingPunct="0">
                <a:lnSpc>
                  <a:spcPts val="1200"/>
                </a:lnSpc>
                <a:spcBef>
                  <a:spcPct val="20000"/>
                </a:spcBef>
                <a:spcAft>
                  <a:spcPct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rPr>
                <a:t>reflected</a:t>
              </a:r>
            </a:p>
            <a:p>
              <a:pPr marL="0" marR="0" lvl="0" indent="0" algn="l" defTabSz="914400" rtl="0" eaLnBrk="0" fontAlgn="base" latinLnBrk="0" hangingPunct="0">
                <a:lnSpc>
                  <a:spcPts val="1200"/>
                </a:lnSpc>
                <a:spcBef>
                  <a:spcPct val="20000"/>
                </a:spcBef>
                <a:spcAft>
                  <a:spcPct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Times New Roman" pitchFamily="18" charset="0"/>
                  <a:ea typeface="+mn-ea"/>
                  <a:cs typeface="+mn-cs"/>
                </a:rPr>
                <a:t>shock wave</a:t>
              </a:r>
            </a:p>
          </p:txBody>
        </p:sp>
        <p:sp>
          <p:nvSpPr>
            <p:cNvPr id="39958" name="Line 40"/>
            <p:cNvSpPr>
              <a:spLocks noChangeShapeType="1"/>
            </p:cNvSpPr>
            <p:nvPr/>
          </p:nvSpPr>
          <p:spPr bwMode="auto">
            <a:xfrm flipH="1" flipV="1">
              <a:off x="1584" y="2880"/>
              <a:ext cx="336" cy="384"/>
            </a:xfrm>
            <a:prstGeom prst="line">
              <a:avLst/>
            </a:prstGeom>
            <a:noFill/>
            <a:ln w="12700">
              <a:solidFill>
                <a:schemeClr val="tx1"/>
              </a:solidFill>
              <a:round/>
              <a:headEnd/>
              <a:tailEnd type="triangle" w="med" len="med"/>
            </a:ln>
          </p:spPr>
          <p:txBody>
            <a:bodyPr wrap="none"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pitchFamily="34" charset="0"/>
                <a:ea typeface="+mn-ea"/>
                <a:cs typeface="+mn-cs"/>
              </a:endParaRPr>
            </a:p>
          </p:txBody>
        </p:sp>
      </p:grpSp>
      <p:sp>
        <p:nvSpPr>
          <p:cNvPr id="39940" name="Rectangle 41"/>
          <p:cNvSpPr>
            <a:spLocks noGrp="1" noChangeArrowheads="1"/>
          </p:cNvSpPr>
          <p:nvPr>
            <p:ph type="title"/>
          </p:nvPr>
        </p:nvSpPr>
        <p:spPr>
          <a:xfrm>
            <a:off x="457200" y="274638"/>
            <a:ext cx="8229600" cy="950912"/>
          </a:xfrm>
        </p:spPr>
        <p:txBody>
          <a:bodyPr/>
          <a:lstStyle/>
          <a:p>
            <a:r>
              <a:rPr lang="en-GB" sz="3600"/>
              <a:t>Effects from Underwater Explosion</a:t>
            </a:r>
          </a:p>
        </p:txBody>
      </p:sp>
    </p:spTree>
    <p:extLst>
      <p:ext uri="{BB962C8B-B14F-4D97-AF65-F5344CB8AC3E}">
        <p14:creationId xmlns:p14="http://schemas.microsoft.com/office/powerpoint/2010/main" val="1574526793"/>
      </p:ext>
    </p:extLst>
  </p:cSld>
  <p:clrMapOvr>
    <a:masterClrMapping/>
  </p:clrMapOvr>
  <p:transition>
    <p:wipe dir="r"/>
  </p:transition>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666998"/>
            <a:ext cx="1370729" cy="1032742"/>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1" y="1173860"/>
            <a:ext cx="484026" cy="484026"/>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2" y="1348605"/>
            <a:ext cx="515604" cy="515604"/>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3" y="857250"/>
            <a:ext cx="2126518" cy="1110628"/>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5443876"/>
            <a:ext cx="1120885" cy="556874"/>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pic>
        <p:nvPicPr>
          <p:cNvPr id="4" name="Picture 3">
            <a:extLst>
              <a:ext uri="{FF2B5EF4-FFF2-40B4-BE49-F238E27FC236}">
                <a16:creationId xmlns:a16="http://schemas.microsoft.com/office/drawing/2014/main" id="{8C1EE4AE-7485-444F-F9E3-D9C2AF0AA00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4095" r="6805" b="25779"/>
          <a:stretch/>
        </p:blipFill>
        <p:spPr>
          <a:xfrm>
            <a:off x="1786468" y="1339851"/>
            <a:ext cx="5571065" cy="4178299"/>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1" y="5697108"/>
            <a:ext cx="611177" cy="303643"/>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Tree>
    <p:extLst>
      <p:ext uri="{BB962C8B-B14F-4D97-AF65-F5344CB8AC3E}">
        <p14:creationId xmlns:p14="http://schemas.microsoft.com/office/powerpoint/2010/main" val="157576826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70B245D-76D8-D65C-AED3-DB9049C8138C}"/>
              </a:ext>
            </a:extLst>
          </p:cNvPr>
          <p:cNvSpPr>
            <a:spLocks noGrp="1"/>
          </p:cNvSpPr>
          <p:nvPr>
            <p:ph idx="1"/>
          </p:nvPr>
        </p:nvSpPr>
        <p:spPr>
          <a:xfrm>
            <a:off x="520537" y="2102094"/>
            <a:ext cx="8102927" cy="2898742"/>
          </a:xfrm>
        </p:spPr>
        <p:txBody>
          <a:bodyPr/>
          <a:lstStyle/>
          <a:p>
            <a:r>
              <a:rPr lang="en-US" sz="2400" dirty="0"/>
              <a:t>There are 3 key aspects to propellant thermodynamics:</a:t>
            </a:r>
          </a:p>
          <a:p>
            <a:endParaRPr lang="en-US" sz="2400" dirty="0"/>
          </a:p>
          <a:p>
            <a:pPr marL="385763" indent="-385763">
              <a:buAutoNum type="arabicPeriod"/>
            </a:pPr>
            <a:r>
              <a:rPr lang="en-US" sz="2400" dirty="0"/>
              <a:t>Specific Energy (F)</a:t>
            </a:r>
          </a:p>
          <a:p>
            <a:pPr marL="385763" indent="-385763">
              <a:buAutoNum type="arabicPeriod"/>
            </a:pPr>
            <a:r>
              <a:rPr lang="en-US" sz="2400" dirty="0"/>
              <a:t>Calorimetric Value (Q) and Flame Temperature (T</a:t>
            </a:r>
            <a:r>
              <a:rPr lang="en-US" sz="2400" baseline="-25000" dirty="0"/>
              <a:t>o</a:t>
            </a:r>
            <a:r>
              <a:rPr lang="en-US" sz="2400" dirty="0"/>
              <a:t>)</a:t>
            </a:r>
          </a:p>
          <a:p>
            <a:pPr marL="385763" indent="-385763">
              <a:buAutoNum type="arabicPeriod"/>
            </a:pPr>
            <a:r>
              <a:rPr lang="en-US" sz="2400" dirty="0"/>
              <a:t>Oxygen Balance (</a:t>
            </a:r>
            <a:r>
              <a:rPr lang="en-US" sz="2400" dirty="0" err="1"/>
              <a:t>Ω</a:t>
            </a:r>
            <a:r>
              <a:rPr lang="en-US" sz="2400" dirty="0"/>
              <a:t>)</a:t>
            </a:r>
          </a:p>
        </p:txBody>
      </p:sp>
      <p:sp>
        <p:nvSpPr>
          <p:cNvPr id="3" name="Content Placeholder 1">
            <a:extLst>
              <a:ext uri="{FF2B5EF4-FFF2-40B4-BE49-F238E27FC236}">
                <a16:creationId xmlns:a16="http://schemas.microsoft.com/office/drawing/2014/main" id="{B9BF3162-B3F0-C239-DC49-3749E73D321E}"/>
              </a:ext>
            </a:extLst>
          </p:cNvPr>
          <p:cNvSpPr txBox="1">
            <a:spLocks/>
          </p:cNvSpPr>
          <p:nvPr/>
        </p:nvSpPr>
        <p:spPr>
          <a:xfrm>
            <a:off x="4470703" y="1126270"/>
            <a:ext cx="3328367" cy="662567"/>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defTabSz="685800" fontAlgn="auto">
              <a:spcBef>
                <a:spcPts val="750"/>
              </a:spcBef>
              <a:spcAft>
                <a:spcPts val="0"/>
              </a:spcAft>
            </a:pPr>
            <a:r>
              <a:rPr lang="en-GB" sz="3300" dirty="0">
                <a:solidFill>
                  <a:prstClr val="white"/>
                </a:solidFill>
                <a:latin typeface="Calibri" panose="020F0502020204030204"/>
              </a:rPr>
              <a:t>Propellant Thermodynamics</a:t>
            </a:r>
          </a:p>
        </p:txBody>
      </p:sp>
    </p:spTree>
    <p:extLst>
      <p:ext uri="{BB962C8B-B14F-4D97-AF65-F5344CB8AC3E}">
        <p14:creationId xmlns:p14="http://schemas.microsoft.com/office/powerpoint/2010/main" val="160168120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FC4E6FC5-952A-F647-596B-1D38188E71CC}"/>
              </a:ext>
            </a:extLst>
          </p:cNvPr>
          <p:cNvSpPr txBox="1">
            <a:spLocks/>
          </p:cNvSpPr>
          <p:nvPr/>
        </p:nvSpPr>
        <p:spPr>
          <a:xfrm>
            <a:off x="480060" y="2413023"/>
            <a:ext cx="2064266" cy="2031956"/>
          </a:xfrm>
          <a:prstGeom prst="ellipse">
            <a:avLst/>
          </a:prstGeom>
          <a:solidFill>
            <a:schemeClr val="tx1">
              <a:lumMod val="85000"/>
              <a:lumOff val="15000"/>
            </a:schemeClr>
          </a:solidFill>
          <a:ln w="174625" cmpd="thinThick">
            <a:solidFill>
              <a:schemeClr val="tx1">
                <a:lumMod val="85000"/>
                <a:lumOff val="15000"/>
              </a:schemeClr>
            </a:solidFill>
          </a:ln>
        </p:spPr>
        <p:txBody>
          <a:bodyPr vert="horz" lIns="68580" tIns="34290" rIns="68580" bIns="3429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defTabSz="685800" fontAlgn="auto">
              <a:spcBef>
                <a:spcPct val="0"/>
              </a:spcBef>
              <a:spcAft>
                <a:spcPts val="450"/>
              </a:spcAft>
            </a:pPr>
            <a:r>
              <a:rPr lang="en-US" sz="1950" dirty="0">
                <a:solidFill>
                  <a:prstClr val="white"/>
                </a:solidFill>
                <a:latin typeface="Calibri Light" panose="020F0302020204030204"/>
              </a:rPr>
              <a:t>Energetic compounds in gun propellants</a:t>
            </a:r>
          </a:p>
        </p:txBody>
      </p:sp>
      <p:pic>
        <p:nvPicPr>
          <p:cNvPr id="5" name="Picture 4" descr="Diagram&#10;&#10;Description automatically generated">
            <a:extLst>
              <a:ext uri="{FF2B5EF4-FFF2-40B4-BE49-F238E27FC236}">
                <a16:creationId xmlns:a16="http://schemas.microsoft.com/office/drawing/2014/main" id="{1EB3F065-DBAC-6112-4B0F-9A6F44AD37C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02106" y="1178033"/>
            <a:ext cx="5391149" cy="3531203"/>
          </a:xfrm>
          <a:prstGeom prst="rect">
            <a:avLst/>
          </a:prstGeom>
        </p:spPr>
      </p:pic>
      <p:sp>
        <p:nvSpPr>
          <p:cNvPr id="2" name="TextBox 1">
            <a:extLst>
              <a:ext uri="{FF2B5EF4-FFF2-40B4-BE49-F238E27FC236}">
                <a16:creationId xmlns:a16="http://schemas.microsoft.com/office/drawing/2014/main" id="{8E997EF0-DC57-6F07-4245-8EA8DFAD02D7}"/>
              </a:ext>
            </a:extLst>
          </p:cNvPr>
          <p:cNvSpPr txBox="1"/>
          <p:nvPr/>
        </p:nvSpPr>
        <p:spPr>
          <a:xfrm>
            <a:off x="5354516" y="4709236"/>
            <a:ext cx="2711255" cy="507831"/>
          </a:xfrm>
          <a:prstGeom prst="rect">
            <a:avLst/>
          </a:prstGeom>
          <a:solidFill>
            <a:schemeClr val="bg1"/>
          </a:solidFill>
        </p:spPr>
        <p:txBody>
          <a:bodyPr wrap="none" rtlCol="0">
            <a:spAutoFit/>
          </a:bodyPr>
          <a:lstStyle/>
          <a:p>
            <a:pPr defTabSz="685800" eaLnBrk="1" fontAlgn="auto" hangingPunct="1">
              <a:spcBef>
                <a:spcPts val="0"/>
              </a:spcBef>
              <a:spcAft>
                <a:spcPts val="0"/>
              </a:spcAft>
            </a:pPr>
            <a:r>
              <a:rPr lang="en-US" sz="2700" dirty="0">
                <a:solidFill>
                  <a:prstClr val="black"/>
                </a:solidFill>
                <a:latin typeface="Calibri" panose="020F0502020204030204"/>
              </a:rPr>
              <a:t>Oxygen Balance </a:t>
            </a:r>
            <a:r>
              <a:rPr lang="en-US" sz="2700" dirty="0" err="1">
                <a:solidFill>
                  <a:prstClr val="black"/>
                </a:solidFill>
                <a:latin typeface="Calibri" panose="020F0502020204030204"/>
              </a:rPr>
              <a:t>Ω</a:t>
            </a:r>
            <a:endParaRPr lang="en-US" sz="2700" dirty="0">
              <a:solidFill>
                <a:prstClr val="black"/>
              </a:solidFill>
              <a:latin typeface="Calibri" panose="020F0502020204030204"/>
            </a:endParaRPr>
          </a:p>
        </p:txBody>
      </p:sp>
      <p:sp>
        <p:nvSpPr>
          <p:cNvPr id="6" name="TextBox 5">
            <a:extLst>
              <a:ext uri="{FF2B5EF4-FFF2-40B4-BE49-F238E27FC236}">
                <a16:creationId xmlns:a16="http://schemas.microsoft.com/office/drawing/2014/main" id="{D3FBB47C-C304-EDE7-00C3-61D4B21D3C78}"/>
              </a:ext>
            </a:extLst>
          </p:cNvPr>
          <p:cNvSpPr txBox="1"/>
          <p:nvPr/>
        </p:nvSpPr>
        <p:spPr>
          <a:xfrm>
            <a:off x="5149817" y="2666635"/>
            <a:ext cx="768224" cy="300082"/>
          </a:xfrm>
          <a:prstGeom prst="rect">
            <a:avLst/>
          </a:prstGeom>
          <a:noFill/>
        </p:spPr>
        <p:txBody>
          <a:bodyPr wrap="none" rtlCol="0">
            <a:spAutoFit/>
          </a:bodyPr>
          <a:lstStyle/>
          <a:p>
            <a:pPr defTabSz="685800" eaLnBrk="1" fontAlgn="auto" hangingPunct="1">
              <a:spcBef>
                <a:spcPts val="0"/>
              </a:spcBef>
              <a:spcAft>
                <a:spcPts val="0"/>
              </a:spcAft>
            </a:pPr>
            <a:r>
              <a:rPr lang="en-US" sz="1350" dirty="0">
                <a:solidFill>
                  <a:prstClr val="black"/>
                </a:solidFill>
                <a:latin typeface="Calibri" panose="020F0502020204030204"/>
              </a:rPr>
              <a:t>CO</a:t>
            </a:r>
            <a:r>
              <a:rPr lang="en-US" sz="1350" baseline="-25000" dirty="0">
                <a:solidFill>
                  <a:prstClr val="black"/>
                </a:solidFill>
                <a:latin typeface="Calibri" panose="020F0502020204030204"/>
              </a:rPr>
              <a:t>2</a:t>
            </a:r>
            <a:r>
              <a:rPr lang="en-US" sz="1350" dirty="0">
                <a:solidFill>
                  <a:prstClr val="black"/>
                </a:solidFill>
                <a:latin typeface="Calibri" panose="020F0502020204030204"/>
              </a:rPr>
              <a:t> H</a:t>
            </a:r>
            <a:r>
              <a:rPr lang="en-US" sz="1350" baseline="-25000" dirty="0">
                <a:solidFill>
                  <a:prstClr val="black"/>
                </a:solidFill>
                <a:latin typeface="Calibri" panose="020F0502020204030204"/>
              </a:rPr>
              <a:t>2</a:t>
            </a:r>
            <a:r>
              <a:rPr lang="en-US" sz="1350" dirty="0">
                <a:solidFill>
                  <a:prstClr val="black"/>
                </a:solidFill>
                <a:latin typeface="Calibri" panose="020F0502020204030204"/>
              </a:rPr>
              <a:t>O</a:t>
            </a:r>
          </a:p>
        </p:txBody>
      </p:sp>
      <p:sp>
        <p:nvSpPr>
          <p:cNvPr id="8" name="TextBox 7">
            <a:extLst>
              <a:ext uri="{FF2B5EF4-FFF2-40B4-BE49-F238E27FC236}">
                <a16:creationId xmlns:a16="http://schemas.microsoft.com/office/drawing/2014/main" id="{D03B5499-C8DA-C655-FE56-CE96F13F56DC}"/>
              </a:ext>
            </a:extLst>
          </p:cNvPr>
          <p:cNvSpPr txBox="1"/>
          <p:nvPr/>
        </p:nvSpPr>
        <p:spPr>
          <a:xfrm>
            <a:off x="7444303" y="1420009"/>
            <a:ext cx="357790" cy="300082"/>
          </a:xfrm>
          <a:prstGeom prst="rect">
            <a:avLst/>
          </a:prstGeom>
          <a:noFill/>
        </p:spPr>
        <p:txBody>
          <a:bodyPr wrap="none" rtlCol="0">
            <a:spAutoFit/>
          </a:bodyPr>
          <a:lstStyle/>
          <a:p>
            <a:pPr defTabSz="685800" eaLnBrk="1" fontAlgn="auto" hangingPunct="1">
              <a:spcBef>
                <a:spcPts val="0"/>
              </a:spcBef>
              <a:spcAft>
                <a:spcPts val="0"/>
              </a:spcAft>
            </a:pPr>
            <a:r>
              <a:rPr lang="en-US" sz="1350" dirty="0">
                <a:solidFill>
                  <a:prstClr val="black"/>
                </a:solidFill>
                <a:latin typeface="Calibri" panose="020F0502020204030204"/>
              </a:rPr>
              <a:t>O</a:t>
            </a:r>
            <a:r>
              <a:rPr lang="en-US" sz="1350" baseline="-25000" dirty="0">
                <a:solidFill>
                  <a:prstClr val="black"/>
                </a:solidFill>
                <a:latin typeface="Calibri" panose="020F0502020204030204"/>
              </a:rPr>
              <a:t>2</a:t>
            </a:r>
            <a:endParaRPr lang="en-US" sz="1350" dirty="0">
              <a:solidFill>
                <a:prstClr val="black"/>
              </a:solidFill>
              <a:latin typeface="Calibri" panose="020F0502020204030204"/>
            </a:endParaRPr>
          </a:p>
        </p:txBody>
      </p:sp>
    </p:spTree>
    <p:extLst>
      <p:ext uri="{BB962C8B-B14F-4D97-AF65-F5344CB8AC3E}">
        <p14:creationId xmlns:p14="http://schemas.microsoft.com/office/powerpoint/2010/main" val="158814259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666998"/>
            <a:ext cx="1370729" cy="1032742"/>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1" y="1173860"/>
            <a:ext cx="484026" cy="484026"/>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2" y="1348605"/>
            <a:ext cx="515604" cy="515604"/>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3" y="857250"/>
            <a:ext cx="2126518" cy="1110628"/>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5443876"/>
            <a:ext cx="1120885" cy="556874"/>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pic>
        <p:nvPicPr>
          <p:cNvPr id="4" name="Picture 3">
            <a:extLst>
              <a:ext uri="{FF2B5EF4-FFF2-40B4-BE49-F238E27FC236}">
                <a16:creationId xmlns:a16="http://schemas.microsoft.com/office/drawing/2014/main" id="{8C1EE4AE-7485-444F-F9E3-D9C2AF0AA00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4095" r="6805" b="25779"/>
          <a:stretch/>
        </p:blipFill>
        <p:spPr>
          <a:xfrm>
            <a:off x="1786468" y="1339851"/>
            <a:ext cx="5571065" cy="4178299"/>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1" y="5697108"/>
            <a:ext cx="611177" cy="303643"/>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Tree>
    <p:extLst>
      <p:ext uri="{BB962C8B-B14F-4D97-AF65-F5344CB8AC3E}">
        <p14:creationId xmlns:p14="http://schemas.microsoft.com/office/powerpoint/2010/main" val="220512242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666998"/>
            <a:ext cx="1370729" cy="1032742"/>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1" y="1173860"/>
            <a:ext cx="484026" cy="484026"/>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2" y="1348605"/>
            <a:ext cx="515604" cy="515604"/>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3" y="857250"/>
            <a:ext cx="2126518" cy="1110628"/>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5443876"/>
            <a:ext cx="1120885" cy="556874"/>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pic>
        <p:nvPicPr>
          <p:cNvPr id="4" name="Picture 3">
            <a:extLst>
              <a:ext uri="{FF2B5EF4-FFF2-40B4-BE49-F238E27FC236}">
                <a16:creationId xmlns:a16="http://schemas.microsoft.com/office/drawing/2014/main" id="{9EEA09A0-2796-F8EE-0086-2D7D0D9092E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018" t="8073" r="2307" b="10496"/>
          <a:stretch/>
        </p:blipFill>
        <p:spPr>
          <a:xfrm>
            <a:off x="1786468" y="1339851"/>
            <a:ext cx="5571065" cy="4178299"/>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1" y="5697108"/>
            <a:ext cx="611177" cy="303643"/>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Tree>
    <p:extLst>
      <p:ext uri="{BB962C8B-B14F-4D97-AF65-F5344CB8AC3E}">
        <p14:creationId xmlns:p14="http://schemas.microsoft.com/office/powerpoint/2010/main" val="330035349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22"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666998"/>
            <a:ext cx="1370729" cy="1032742"/>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2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1" y="1173860"/>
            <a:ext cx="484026" cy="484026"/>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p:nvSpPr>
          <p:cNvPr id="24"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2" y="1348605"/>
            <a:ext cx="515604" cy="515604"/>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p:nvSpPr>
          <p:cNvPr id="25"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3" y="857250"/>
            <a:ext cx="2126518" cy="1110628"/>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5443876"/>
            <a:ext cx="1120885" cy="556874"/>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pic>
        <p:nvPicPr>
          <p:cNvPr id="4" name="Picture 3">
            <a:extLst>
              <a:ext uri="{FF2B5EF4-FFF2-40B4-BE49-F238E27FC236}">
                <a16:creationId xmlns:a16="http://schemas.microsoft.com/office/drawing/2014/main" id="{EB6D5F72-274E-BBAF-B06B-C0F3AE4870A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710" t="9919" r="1788" b="4499"/>
          <a:stretch/>
        </p:blipFill>
        <p:spPr>
          <a:xfrm>
            <a:off x="1333686" y="1083077"/>
            <a:ext cx="6185648" cy="4639236"/>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1" y="5697108"/>
            <a:ext cx="611177" cy="303643"/>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Tree>
    <p:extLst>
      <p:ext uri="{BB962C8B-B14F-4D97-AF65-F5344CB8AC3E}">
        <p14:creationId xmlns:p14="http://schemas.microsoft.com/office/powerpoint/2010/main" val="133437782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666998"/>
            <a:ext cx="1370729" cy="1032742"/>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1" y="1173860"/>
            <a:ext cx="484026" cy="484026"/>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2" y="1348605"/>
            <a:ext cx="515604" cy="515604"/>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3" y="857250"/>
            <a:ext cx="2126518" cy="1110628"/>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5443876"/>
            <a:ext cx="1120885" cy="556874"/>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pic>
        <p:nvPicPr>
          <p:cNvPr id="4" name="Picture 3">
            <a:extLst>
              <a:ext uri="{FF2B5EF4-FFF2-40B4-BE49-F238E27FC236}">
                <a16:creationId xmlns:a16="http://schemas.microsoft.com/office/drawing/2014/main" id="{380F706E-0745-7B72-879E-FE20D87D8D0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364" t="5536" r="2133" b="7728"/>
          <a:stretch/>
        </p:blipFill>
        <p:spPr>
          <a:xfrm>
            <a:off x="1786468" y="1339851"/>
            <a:ext cx="5571065" cy="4178299"/>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1" y="5697108"/>
            <a:ext cx="611177" cy="303643"/>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Tree>
    <p:extLst>
      <p:ext uri="{BB962C8B-B14F-4D97-AF65-F5344CB8AC3E}">
        <p14:creationId xmlns:p14="http://schemas.microsoft.com/office/powerpoint/2010/main" val="417361817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666998"/>
            <a:ext cx="1370729" cy="1032742"/>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1" y="1173860"/>
            <a:ext cx="484026" cy="484026"/>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2" y="1348605"/>
            <a:ext cx="515604" cy="515604"/>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3" y="857250"/>
            <a:ext cx="2126518" cy="1110628"/>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685800" eaLnBrk="1" fontAlgn="auto" hangingPunct="1">
              <a:spcBef>
                <a:spcPts val="0"/>
              </a:spcBef>
              <a:spcAft>
                <a:spcPts val="0"/>
              </a:spcAft>
            </a:pPr>
            <a:endParaRPr lang="en-US" sz="1350" dirty="0">
              <a:solidFill>
                <a:prstClr val="white"/>
              </a:solidFill>
              <a:latin typeface="Calibri" panose="020F0502020204030204"/>
            </a:endParaRPr>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5443876"/>
            <a:ext cx="1120885" cy="556874"/>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pic>
        <p:nvPicPr>
          <p:cNvPr id="4" name="Picture 3">
            <a:extLst>
              <a:ext uri="{FF2B5EF4-FFF2-40B4-BE49-F238E27FC236}">
                <a16:creationId xmlns:a16="http://schemas.microsoft.com/office/drawing/2014/main" id="{0BC6468D-F787-B270-AEE3-79DFCB59C6A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191" t="6229" r="1616" b="7497"/>
          <a:stretch/>
        </p:blipFill>
        <p:spPr>
          <a:xfrm>
            <a:off x="1786468" y="1339851"/>
            <a:ext cx="5571065" cy="4178299"/>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1" y="5697108"/>
            <a:ext cx="611177" cy="303643"/>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Tree>
    <p:extLst>
      <p:ext uri="{BB962C8B-B14F-4D97-AF65-F5344CB8AC3E}">
        <p14:creationId xmlns:p14="http://schemas.microsoft.com/office/powerpoint/2010/main" val="294531916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3241E178-A9B2-D01A-3802-EC8077D85CD5}"/>
              </a:ext>
            </a:extLst>
          </p:cNvPr>
          <p:cNvSpPr txBox="1">
            <a:spLocks/>
          </p:cNvSpPr>
          <p:nvPr/>
        </p:nvSpPr>
        <p:spPr>
          <a:xfrm>
            <a:off x="3662439" y="1175257"/>
            <a:ext cx="3328367" cy="662567"/>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defTabSz="685800" fontAlgn="auto">
              <a:spcBef>
                <a:spcPts val="750"/>
              </a:spcBef>
              <a:spcAft>
                <a:spcPts val="0"/>
              </a:spcAft>
            </a:pPr>
            <a:r>
              <a:rPr lang="en-GB" sz="3300" dirty="0">
                <a:solidFill>
                  <a:prstClr val="white"/>
                </a:solidFill>
                <a:latin typeface="Calibri" panose="020F0502020204030204"/>
              </a:rPr>
              <a:t>Propellant Additives</a:t>
            </a:r>
          </a:p>
        </p:txBody>
      </p:sp>
      <p:pic>
        <p:nvPicPr>
          <p:cNvPr id="5" name="Picture 4">
            <a:extLst>
              <a:ext uri="{FF2B5EF4-FFF2-40B4-BE49-F238E27FC236}">
                <a16:creationId xmlns:a16="http://schemas.microsoft.com/office/drawing/2014/main" id="{A21E7858-F946-FCBD-3114-5409ADB760A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5916" r="1787" b="16495"/>
          <a:stretch/>
        </p:blipFill>
        <p:spPr>
          <a:xfrm>
            <a:off x="1255619" y="1717257"/>
            <a:ext cx="6632762" cy="3423487"/>
          </a:xfrm>
          <a:prstGeom prst="rect">
            <a:avLst/>
          </a:prstGeom>
        </p:spPr>
      </p:pic>
    </p:spTree>
    <p:extLst>
      <p:ext uri="{BB962C8B-B14F-4D97-AF65-F5344CB8AC3E}">
        <p14:creationId xmlns:p14="http://schemas.microsoft.com/office/powerpoint/2010/main" val="302983838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E905D6B-DE2A-AAB3-F9CD-352F052652CC}"/>
              </a:ext>
            </a:extLst>
          </p:cNvPr>
          <p:cNvSpPr>
            <a:spLocks noGrp="1"/>
          </p:cNvSpPr>
          <p:nvPr>
            <p:ph idx="1"/>
          </p:nvPr>
        </p:nvSpPr>
        <p:spPr>
          <a:xfrm>
            <a:off x="664729" y="1837824"/>
            <a:ext cx="8102927" cy="2898742"/>
          </a:xfrm>
        </p:spPr>
        <p:txBody>
          <a:bodyPr wrap="square"/>
          <a:lstStyle/>
          <a:p>
            <a:r>
              <a:rPr lang="en-GB" sz="1800" dirty="0"/>
              <a:t>Nitrocellulose and nitro-glycerine are nitrate esters and decompose slowly at normal temperatures to form oxides of nitrogen, mainly nitrogen dioxide (NO2). If these oxides are not chemically removed from the system as they are formed, they catalyse further decomposition, eventually leading to auto ignition and shortening the storage life of the propellant. The desirable properties of such a stabiliser are as follows: </a:t>
            </a:r>
          </a:p>
          <a:p>
            <a:endParaRPr lang="en-GB" sz="1800" dirty="0"/>
          </a:p>
          <a:p>
            <a:pPr marL="342900" indent="-342900">
              <a:buFont typeface="Wingdings" pitchFamily="2" charset="2"/>
              <a:buChar char="Ø"/>
            </a:pPr>
            <a:r>
              <a:rPr lang="en-GB" sz="1800" dirty="0"/>
              <a:t>Capacity to absorb oxides of nitrogen;</a:t>
            </a:r>
          </a:p>
          <a:p>
            <a:pPr marL="342900" indent="-342900">
              <a:buFont typeface="Wingdings" pitchFamily="2" charset="2"/>
              <a:buChar char="Ø"/>
            </a:pPr>
            <a:r>
              <a:rPr lang="en-GB" sz="1800" dirty="0"/>
              <a:t>Ability to neutralise acids;</a:t>
            </a:r>
          </a:p>
          <a:p>
            <a:pPr marL="342900" indent="-342900">
              <a:buFont typeface="Wingdings" pitchFamily="2" charset="2"/>
              <a:buChar char="Ø"/>
            </a:pPr>
            <a:r>
              <a:rPr lang="en-GB" sz="1800" dirty="0"/>
              <a:t>Ability to dissolve in the propellant matrix; and </a:t>
            </a:r>
          </a:p>
          <a:p>
            <a:pPr marL="342900" indent="-342900">
              <a:buFont typeface="Wingdings" pitchFamily="2" charset="2"/>
              <a:buChar char="Ø"/>
            </a:pPr>
            <a:r>
              <a:rPr lang="en-GB" sz="1800" dirty="0"/>
              <a:t>Inertness to NC or NG before and after reaction with the decomposition products </a:t>
            </a:r>
          </a:p>
          <a:p>
            <a:endParaRPr lang="en-US" sz="1800" dirty="0"/>
          </a:p>
        </p:txBody>
      </p:sp>
      <p:sp>
        <p:nvSpPr>
          <p:cNvPr id="3" name="Content Placeholder 1">
            <a:extLst>
              <a:ext uri="{FF2B5EF4-FFF2-40B4-BE49-F238E27FC236}">
                <a16:creationId xmlns:a16="http://schemas.microsoft.com/office/drawing/2014/main" id="{B127A278-4117-72FD-9799-3CED2FFBFE30}"/>
              </a:ext>
            </a:extLst>
          </p:cNvPr>
          <p:cNvSpPr txBox="1">
            <a:spLocks/>
          </p:cNvSpPr>
          <p:nvPr/>
        </p:nvSpPr>
        <p:spPr>
          <a:xfrm>
            <a:off x="3662439" y="1175257"/>
            <a:ext cx="3328367" cy="662567"/>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defTabSz="685800" fontAlgn="auto">
              <a:spcBef>
                <a:spcPts val="750"/>
              </a:spcBef>
              <a:spcAft>
                <a:spcPts val="0"/>
              </a:spcAft>
            </a:pPr>
            <a:r>
              <a:rPr lang="en-GB" sz="3300" dirty="0">
                <a:solidFill>
                  <a:prstClr val="white"/>
                </a:solidFill>
                <a:latin typeface="Calibri" panose="020F0502020204030204"/>
              </a:rPr>
              <a:t>Stabilisers</a:t>
            </a:r>
          </a:p>
        </p:txBody>
      </p:sp>
    </p:spTree>
    <p:extLst>
      <p:ext uri="{BB962C8B-B14F-4D97-AF65-F5344CB8AC3E}">
        <p14:creationId xmlns:p14="http://schemas.microsoft.com/office/powerpoint/2010/main" val="115827139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3EDE652F-B386-D109-561F-972020D341D4}"/>
              </a:ext>
            </a:extLst>
          </p:cNvPr>
          <p:cNvSpPr txBox="1">
            <a:spLocks/>
          </p:cNvSpPr>
          <p:nvPr/>
        </p:nvSpPr>
        <p:spPr>
          <a:xfrm>
            <a:off x="480060" y="2413023"/>
            <a:ext cx="2064266" cy="2031956"/>
          </a:xfrm>
          <a:prstGeom prst="ellipse">
            <a:avLst/>
          </a:prstGeom>
          <a:solidFill>
            <a:schemeClr val="tx1">
              <a:lumMod val="85000"/>
              <a:lumOff val="15000"/>
            </a:schemeClr>
          </a:solidFill>
          <a:ln w="174625" cmpd="thinThick">
            <a:solidFill>
              <a:schemeClr val="tx1">
                <a:lumMod val="85000"/>
                <a:lumOff val="15000"/>
              </a:schemeClr>
            </a:solidFill>
          </a:ln>
        </p:spPr>
        <p:txBody>
          <a:bodyPr vert="horz" lIns="68580" tIns="34290" rIns="68580" bIns="3429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defTabSz="685800" fontAlgn="auto">
              <a:spcBef>
                <a:spcPct val="0"/>
              </a:spcBef>
              <a:spcAft>
                <a:spcPts val="450"/>
              </a:spcAft>
            </a:pPr>
            <a:r>
              <a:rPr lang="en-US" sz="1800" dirty="0">
                <a:solidFill>
                  <a:prstClr val="white"/>
                </a:solidFill>
                <a:latin typeface="Calibri Light" panose="020F0302020204030204"/>
              </a:rPr>
              <a:t>Requirements of a </a:t>
            </a:r>
            <a:r>
              <a:rPr lang="en-US" sz="1800" dirty="0" err="1">
                <a:solidFill>
                  <a:prstClr val="white"/>
                </a:solidFill>
                <a:latin typeface="Calibri Light" panose="020F0302020204030204"/>
              </a:rPr>
              <a:t>Stabiliser</a:t>
            </a:r>
            <a:endParaRPr lang="en-US" sz="1800" dirty="0">
              <a:solidFill>
                <a:prstClr val="white"/>
              </a:solidFill>
              <a:latin typeface="Calibri Light" panose="020F0302020204030204"/>
            </a:endParaRPr>
          </a:p>
        </p:txBody>
      </p:sp>
      <p:pic>
        <p:nvPicPr>
          <p:cNvPr id="5" name="Picture 4" descr="Graphical user interface, text, application&#10;&#10;Description automatically generated">
            <a:extLst>
              <a:ext uri="{FF2B5EF4-FFF2-40B4-BE49-F238E27FC236}">
                <a16:creationId xmlns:a16="http://schemas.microsoft.com/office/drawing/2014/main" id="{656D08A9-4636-4230-E223-E81968FBCA2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028950" y="1910467"/>
            <a:ext cx="6012421" cy="3021242"/>
          </a:xfrm>
          <a:prstGeom prst="rect">
            <a:avLst/>
          </a:prstGeom>
        </p:spPr>
      </p:pic>
    </p:spTree>
    <p:extLst>
      <p:ext uri="{BB962C8B-B14F-4D97-AF65-F5344CB8AC3E}">
        <p14:creationId xmlns:p14="http://schemas.microsoft.com/office/powerpoint/2010/main" val="285144562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p:nvSpPr>
          <p:cNvPr id="11"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1217295"/>
            <a:ext cx="8428482" cy="442341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pic>
        <p:nvPicPr>
          <p:cNvPr id="4" name="Picture 3">
            <a:extLst>
              <a:ext uri="{FF2B5EF4-FFF2-40B4-BE49-F238E27FC236}">
                <a16:creationId xmlns:a16="http://schemas.microsoft.com/office/drawing/2014/main" id="{7C95F2C9-E640-97CF-7E00-A39AC368569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3922" t="4384" b="11880"/>
          <a:stretch/>
        </p:blipFill>
        <p:spPr>
          <a:xfrm>
            <a:off x="1786467" y="1339850"/>
            <a:ext cx="5571066" cy="4178300"/>
          </a:xfrm>
          <a:prstGeom prst="rect">
            <a:avLst/>
          </a:prstGeom>
        </p:spPr>
      </p:pic>
    </p:spTree>
    <p:extLst>
      <p:ext uri="{BB962C8B-B14F-4D97-AF65-F5344CB8AC3E}">
        <p14:creationId xmlns:p14="http://schemas.microsoft.com/office/powerpoint/2010/main" val="338790435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p:nvSpPr>
          <p:cNvPr id="11"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1217295"/>
            <a:ext cx="8428482" cy="442341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pic>
        <p:nvPicPr>
          <p:cNvPr id="4" name="Picture 3">
            <a:extLst>
              <a:ext uri="{FF2B5EF4-FFF2-40B4-BE49-F238E27FC236}">
                <a16:creationId xmlns:a16="http://schemas.microsoft.com/office/drawing/2014/main" id="{8C7BE1D6-3063-24E3-44F3-BE3CD01AB4C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230" t="3460" b="17417"/>
          <a:stretch/>
        </p:blipFill>
        <p:spPr>
          <a:xfrm>
            <a:off x="1165203" y="1339850"/>
            <a:ext cx="6813594" cy="4178300"/>
          </a:xfrm>
          <a:prstGeom prst="rect">
            <a:avLst/>
          </a:prstGeom>
        </p:spPr>
      </p:pic>
    </p:spTree>
    <p:extLst>
      <p:ext uri="{BB962C8B-B14F-4D97-AF65-F5344CB8AC3E}">
        <p14:creationId xmlns:p14="http://schemas.microsoft.com/office/powerpoint/2010/main" val="289775307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BF58372-9AF2-AB21-8F22-7A797A4D8C90}"/>
              </a:ext>
            </a:extLst>
          </p:cNvPr>
          <p:cNvSpPr>
            <a:spLocks noGrp="1"/>
          </p:cNvSpPr>
          <p:nvPr>
            <p:ph idx="1"/>
          </p:nvPr>
        </p:nvSpPr>
        <p:spPr>
          <a:xfrm>
            <a:off x="520536" y="2204864"/>
            <a:ext cx="8102927" cy="3864989"/>
          </a:xfrm>
        </p:spPr>
        <p:txBody>
          <a:bodyPr wrap="square"/>
          <a:lstStyle/>
          <a:p>
            <a:r>
              <a:rPr lang="en-GB" dirty="0"/>
              <a:t>In a large gun the driving band of the shell becomes partially molten during its passage along the bore and leaves a deposit of copper there. If this deposit is allowed to accumulate it eventually affects the ballistic performance of the gun. To counter this a de-coppering agent is used with the propellant. This can be done in one of two ways. Firstly, the propellant composition can contain compounds of lead or tin, or secondly a piece of lead or tin foil can be juxtaposed to the propellant in the cartridge. In either case the metallic element combines with the copper deposit and forms a brittle alloy, which is removed by friction when the next projectile is fired. </a:t>
            </a:r>
            <a:endParaRPr lang="en-GB" sz="1800" dirty="0"/>
          </a:p>
          <a:p>
            <a:r>
              <a:rPr lang="en-GB" sz="1800" dirty="0"/>
              <a:t> </a:t>
            </a:r>
          </a:p>
          <a:p>
            <a:endParaRPr lang="en-US" sz="1800" dirty="0"/>
          </a:p>
        </p:txBody>
      </p:sp>
      <p:sp>
        <p:nvSpPr>
          <p:cNvPr id="3" name="Content Placeholder 1">
            <a:extLst>
              <a:ext uri="{FF2B5EF4-FFF2-40B4-BE49-F238E27FC236}">
                <a16:creationId xmlns:a16="http://schemas.microsoft.com/office/drawing/2014/main" id="{15278A31-164F-FC2D-D94E-D20DF209FEF6}"/>
              </a:ext>
            </a:extLst>
          </p:cNvPr>
          <p:cNvSpPr txBox="1">
            <a:spLocks/>
          </p:cNvSpPr>
          <p:nvPr/>
        </p:nvSpPr>
        <p:spPr>
          <a:xfrm>
            <a:off x="4217130" y="1155086"/>
            <a:ext cx="3328367" cy="662567"/>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defTabSz="685800" fontAlgn="auto">
              <a:spcBef>
                <a:spcPts val="750"/>
              </a:spcBef>
              <a:spcAft>
                <a:spcPts val="0"/>
              </a:spcAft>
            </a:pPr>
            <a:r>
              <a:rPr lang="en-GB" sz="3300" dirty="0">
                <a:solidFill>
                  <a:prstClr val="white"/>
                </a:solidFill>
                <a:latin typeface="Calibri" panose="020F0502020204030204"/>
              </a:rPr>
              <a:t>De-coppering Agents</a:t>
            </a:r>
          </a:p>
        </p:txBody>
      </p:sp>
    </p:spTree>
    <p:extLst>
      <p:ext uri="{BB962C8B-B14F-4D97-AF65-F5344CB8AC3E}">
        <p14:creationId xmlns:p14="http://schemas.microsoft.com/office/powerpoint/2010/main" val="173752028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9ED6ED6A-D2DE-B37A-1962-033848485450}"/>
              </a:ext>
            </a:extLst>
          </p:cNvPr>
          <p:cNvSpPr txBox="1">
            <a:spLocks/>
          </p:cNvSpPr>
          <p:nvPr/>
        </p:nvSpPr>
        <p:spPr>
          <a:xfrm>
            <a:off x="2489052" y="1059214"/>
            <a:ext cx="5989319" cy="651617"/>
          </a:xfrm>
        </p:spPr>
        <p:txBody>
          <a:bodyPr vert="horz" lIns="68580" tIns="34290" rIns="68580" bIns="3429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defTabSz="685800" fontAlgn="auto">
              <a:spcBef>
                <a:spcPct val="0"/>
              </a:spcBef>
              <a:spcAft>
                <a:spcPts val="450"/>
              </a:spcAft>
            </a:pPr>
            <a:r>
              <a:rPr lang="en-US" sz="2775" dirty="0">
                <a:solidFill>
                  <a:prstClr val="white"/>
                </a:solidFill>
                <a:latin typeface="Calibri" panose="020F0502020204030204"/>
              </a:rPr>
              <a:t>Flash Inhibitors</a:t>
            </a:r>
          </a:p>
        </p:txBody>
      </p:sp>
      <p:pic>
        <p:nvPicPr>
          <p:cNvPr id="4" name="Picture 3" descr="Background pattern&#10;&#10;Description automatically generated with low confidence">
            <a:extLst>
              <a:ext uri="{FF2B5EF4-FFF2-40B4-BE49-F238E27FC236}">
                <a16:creationId xmlns:a16="http://schemas.microsoft.com/office/drawing/2014/main" id="{15F75A4C-6AA6-0D25-C38E-642591A8E879}"/>
              </a:ext>
            </a:extLst>
          </p:cNvPr>
          <p:cNvPicPr>
            <a:picLocks noChangeAspect="1"/>
          </p:cNvPicPr>
          <p:nvPr/>
        </p:nvPicPr>
        <p:blipFill>
          <a:blip r:embed="rId3"/>
          <a:stretch>
            <a:fillRect/>
          </a:stretch>
        </p:blipFill>
        <p:spPr>
          <a:xfrm>
            <a:off x="3397062" y="5069862"/>
            <a:ext cx="5497042" cy="806233"/>
          </a:xfrm>
          <a:prstGeom prst="rect">
            <a:avLst/>
          </a:prstGeom>
        </p:spPr>
      </p:pic>
      <p:sp>
        <p:nvSpPr>
          <p:cNvPr id="6" name="TextBox 5">
            <a:extLst>
              <a:ext uri="{FF2B5EF4-FFF2-40B4-BE49-F238E27FC236}">
                <a16:creationId xmlns:a16="http://schemas.microsoft.com/office/drawing/2014/main" id="{8D3ED285-0961-7FAE-819F-6776E5697AA4}"/>
              </a:ext>
            </a:extLst>
          </p:cNvPr>
          <p:cNvSpPr txBox="1"/>
          <p:nvPr/>
        </p:nvSpPr>
        <p:spPr>
          <a:xfrm>
            <a:off x="401730" y="1802742"/>
            <a:ext cx="8520947" cy="3693319"/>
          </a:xfrm>
          <a:prstGeom prst="rect">
            <a:avLst/>
          </a:prstGeom>
          <a:noFill/>
        </p:spPr>
        <p:txBody>
          <a:bodyPr wrap="square" rtlCol="0">
            <a:spAutoFit/>
          </a:bodyPr>
          <a:lstStyle/>
          <a:p>
            <a:pPr defTabSz="685800" eaLnBrk="1" fontAlgn="auto" hangingPunct="1">
              <a:spcBef>
                <a:spcPts val="0"/>
              </a:spcBef>
              <a:spcAft>
                <a:spcPts val="0"/>
              </a:spcAft>
            </a:pPr>
            <a:r>
              <a:rPr lang="en-GB" dirty="0">
                <a:solidFill>
                  <a:prstClr val="white"/>
                </a:solidFill>
                <a:latin typeface="Calibri" panose="020F0502020204030204"/>
              </a:rPr>
              <a:t>The flash from a gun can be regarded as comprising two portions: </a:t>
            </a:r>
          </a:p>
          <a:p>
            <a:pPr defTabSz="685800" eaLnBrk="1" fontAlgn="auto" hangingPunct="1">
              <a:spcBef>
                <a:spcPts val="0"/>
              </a:spcBef>
              <a:spcAft>
                <a:spcPts val="0"/>
              </a:spcAft>
            </a:pPr>
            <a:endParaRPr lang="en-GB" dirty="0">
              <a:solidFill>
                <a:prstClr val="white"/>
              </a:solidFill>
              <a:latin typeface="Calibri" panose="020F0502020204030204"/>
            </a:endParaRPr>
          </a:p>
          <a:p>
            <a:pPr marL="257175" indent="-257175" defTabSz="685800" eaLnBrk="1" fontAlgn="auto" hangingPunct="1">
              <a:spcBef>
                <a:spcPts val="0"/>
              </a:spcBef>
              <a:spcAft>
                <a:spcPts val="0"/>
              </a:spcAft>
              <a:buFont typeface="+mj-lt"/>
              <a:buAutoNum type="arabicPeriod"/>
            </a:pPr>
            <a:r>
              <a:rPr lang="en-GB" b="1" dirty="0">
                <a:solidFill>
                  <a:prstClr val="white"/>
                </a:solidFill>
                <a:latin typeface="Calibri" panose="020F0502020204030204"/>
              </a:rPr>
              <a:t>Muzzle glow </a:t>
            </a:r>
            <a:r>
              <a:rPr lang="en-GB" dirty="0">
                <a:solidFill>
                  <a:prstClr val="white"/>
                </a:solidFill>
                <a:latin typeface="Calibri" panose="020F0502020204030204"/>
              </a:rPr>
              <a:t>- red in colour and probably due to incandescent particles in the hot gases from the propellant. </a:t>
            </a:r>
          </a:p>
          <a:p>
            <a:pPr marL="257175" indent="-257175" defTabSz="685800" eaLnBrk="1" fontAlgn="auto" hangingPunct="1">
              <a:spcBef>
                <a:spcPts val="0"/>
              </a:spcBef>
              <a:spcAft>
                <a:spcPts val="0"/>
              </a:spcAft>
              <a:buFont typeface="+mj-lt"/>
              <a:buAutoNum type="arabicPeriod"/>
            </a:pPr>
            <a:endParaRPr lang="en-GB" dirty="0">
              <a:solidFill>
                <a:prstClr val="white"/>
              </a:solidFill>
              <a:latin typeface="Calibri" panose="020F0502020204030204"/>
            </a:endParaRPr>
          </a:p>
          <a:p>
            <a:pPr marL="257175" indent="-257175" defTabSz="685800" eaLnBrk="1" fontAlgn="auto" hangingPunct="1">
              <a:spcBef>
                <a:spcPts val="0"/>
              </a:spcBef>
              <a:spcAft>
                <a:spcPts val="0"/>
              </a:spcAft>
              <a:buFont typeface="+mj-lt"/>
              <a:buAutoNum type="arabicPeriod"/>
            </a:pPr>
            <a:r>
              <a:rPr lang="en-GB" b="1" dirty="0">
                <a:solidFill>
                  <a:prstClr val="white"/>
                </a:solidFill>
                <a:latin typeface="Calibri" panose="020F0502020204030204"/>
              </a:rPr>
              <a:t>Secondary flash </a:t>
            </a:r>
            <a:r>
              <a:rPr lang="en-GB" dirty="0">
                <a:solidFill>
                  <a:prstClr val="white"/>
                </a:solidFill>
                <a:latin typeface="Calibri" panose="020F0502020204030204"/>
              </a:rPr>
              <a:t>- a much larger flame, usually of considerable light intensity, occurring for some distance in front of the muzzle. This is due to the burning of the gases hydrogen and carbon monoxide after admixture with oxygen from the air. </a:t>
            </a:r>
          </a:p>
          <a:p>
            <a:pPr defTabSz="685800" eaLnBrk="1" fontAlgn="auto" hangingPunct="1">
              <a:spcBef>
                <a:spcPts val="0"/>
              </a:spcBef>
              <a:spcAft>
                <a:spcPts val="0"/>
              </a:spcAft>
            </a:pPr>
            <a:endParaRPr lang="en-GB" dirty="0">
              <a:solidFill>
                <a:prstClr val="white"/>
              </a:solidFill>
              <a:latin typeface="Calibri" panose="020F0502020204030204"/>
            </a:endParaRPr>
          </a:p>
          <a:p>
            <a:pPr defTabSz="685800" eaLnBrk="1" fontAlgn="auto" hangingPunct="1">
              <a:spcBef>
                <a:spcPts val="0"/>
              </a:spcBef>
              <a:spcAft>
                <a:spcPts val="0"/>
              </a:spcAft>
            </a:pPr>
            <a:r>
              <a:rPr lang="en-GB" dirty="0">
                <a:solidFill>
                  <a:prstClr val="white"/>
                </a:solidFill>
                <a:latin typeface="Calibri" panose="020F0502020204030204"/>
              </a:rPr>
              <a:t>Flash can be reduced by addition of metallic salts, especially by those of potassium, such as potassium sulphate or nitrate, and potassium cryolite. Sodium cryolite can also be used. However………..</a:t>
            </a:r>
          </a:p>
          <a:p>
            <a:pPr defTabSz="685800" eaLnBrk="1" fontAlgn="auto" hangingPunct="1">
              <a:spcBef>
                <a:spcPts val="0"/>
              </a:spcBef>
              <a:spcAft>
                <a:spcPts val="0"/>
              </a:spcAft>
            </a:pPr>
            <a:endParaRPr lang="en-US" dirty="0">
              <a:solidFill>
                <a:prstClr val="white"/>
              </a:solidFill>
              <a:latin typeface="Calibri" panose="020F0502020204030204"/>
            </a:endParaRPr>
          </a:p>
        </p:txBody>
      </p:sp>
    </p:spTree>
    <p:extLst>
      <p:ext uri="{BB962C8B-B14F-4D97-AF65-F5344CB8AC3E}">
        <p14:creationId xmlns:p14="http://schemas.microsoft.com/office/powerpoint/2010/main" val="65663251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1A1C5D3-C053-4EE9-BE1A-419B6E27CC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useBgFill="1">
        <p:nvSpPr>
          <p:cNvPr id="12" name="Rectangle 11">
            <a:extLst>
              <a:ext uri="{FF2B5EF4-FFF2-40B4-BE49-F238E27FC236}">
                <a16:creationId xmlns:a16="http://schemas.microsoft.com/office/drawing/2014/main" id="{A3473CF9-37EB-43E7-89EF-D2D1C53D1D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7711" y="1023505"/>
            <a:ext cx="6288578" cy="999476"/>
          </a:xfrm>
          <a:prstGeom prst="rect">
            <a:avLst/>
          </a:prstGeom>
          <a:ln w="12700">
            <a:solidFill>
              <a:srgbClr val="E1E1E1"/>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defRPr/>
            </a:pPr>
            <a:endParaRPr lang="en-US" sz="1350">
              <a:solidFill>
                <a:prstClr val="white"/>
              </a:solidFill>
              <a:latin typeface="Calibri" panose="020F0502020204030204"/>
            </a:endParaRPr>
          </a:p>
        </p:txBody>
      </p:sp>
      <p:sp>
        <p:nvSpPr>
          <p:cNvPr id="3" name="Content Placeholder 1">
            <a:extLst>
              <a:ext uri="{FF2B5EF4-FFF2-40B4-BE49-F238E27FC236}">
                <a16:creationId xmlns:a16="http://schemas.microsoft.com/office/drawing/2014/main" id="{9ED6ED6A-D2DE-B37A-1962-033848485450}"/>
              </a:ext>
            </a:extLst>
          </p:cNvPr>
          <p:cNvSpPr txBox="1">
            <a:spLocks/>
          </p:cNvSpPr>
          <p:nvPr/>
        </p:nvSpPr>
        <p:spPr>
          <a:xfrm>
            <a:off x="1577341" y="1090008"/>
            <a:ext cx="5989319" cy="651617"/>
          </a:xfrm>
        </p:spPr>
        <p:txBody>
          <a:bodyPr vert="horz" lIns="68580" tIns="34290" rIns="68580" bIns="3429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defTabSz="685800" fontAlgn="auto">
              <a:spcBef>
                <a:spcPct val="0"/>
              </a:spcBef>
              <a:spcAft>
                <a:spcPts val="450"/>
              </a:spcAft>
            </a:pPr>
            <a:r>
              <a:rPr lang="en-US" sz="2775">
                <a:solidFill>
                  <a:prstClr val="black"/>
                </a:solidFill>
                <a:latin typeface="Calibri Light" panose="020F0302020204030204"/>
              </a:rPr>
              <a:t>Flash Inhibitors and Anti-Wear Additives</a:t>
            </a:r>
          </a:p>
        </p:txBody>
      </p:sp>
      <p:sp>
        <p:nvSpPr>
          <p:cNvPr id="14" name="Rectangle: Rounded Corners 13">
            <a:extLst>
              <a:ext uri="{FF2B5EF4-FFF2-40B4-BE49-F238E27FC236}">
                <a16:creationId xmlns:a16="http://schemas.microsoft.com/office/drawing/2014/main" id="{586B4EF9-43BA-4655-A6FF-1D8E21574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2333" y="1765805"/>
            <a:ext cx="5419335" cy="51435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pic>
        <p:nvPicPr>
          <p:cNvPr id="5" name="Picture 4" descr="Graphical user interface, text, application&#10;&#10;Description automatically generated">
            <a:extLst>
              <a:ext uri="{FF2B5EF4-FFF2-40B4-BE49-F238E27FC236}">
                <a16:creationId xmlns:a16="http://schemas.microsoft.com/office/drawing/2014/main" id="{22336F78-E9D7-E8A9-13F6-BB06822E2B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36042" y="2461863"/>
            <a:ext cx="7271917" cy="3072384"/>
          </a:xfrm>
          <a:prstGeom prst="rect">
            <a:avLst/>
          </a:prstGeom>
        </p:spPr>
      </p:pic>
    </p:spTree>
    <p:extLst>
      <p:ext uri="{BB962C8B-B14F-4D97-AF65-F5344CB8AC3E}">
        <p14:creationId xmlns:p14="http://schemas.microsoft.com/office/powerpoint/2010/main" val="120730489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879DF8E8-AD92-323F-B7E5-0EA41BFF22A7}"/>
              </a:ext>
            </a:extLst>
          </p:cNvPr>
          <p:cNvSpPr txBox="1">
            <a:spLocks/>
          </p:cNvSpPr>
          <p:nvPr/>
        </p:nvSpPr>
        <p:spPr>
          <a:xfrm>
            <a:off x="480060" y="2413023"/>
            <a:ext cx="2064266" cy="2031956"/>
          </a:xfrm>
          <a:prstGeom prst="ellipse">
            <a:avLst/>
          </a:prstGeom>
          <a:solidFill>
            <a:schemeClr val="tx1">
              <a:lumMod val="85000"/>
              <a:lumOff val="15000"/>
            </a:schemeClr>
          </a:solidFill>
          <a:ln w="174625" cmpd="thinThick">
            <a:solidFill>
              <a:schemeClr val="tx1">
                <a:lumMod val="85000"/>
                <a:lumOff val="15000"/>
              </a:schemeClr>
            </a:solidFill>
          </a:ln>
        </p:spPr>
        <p:txBody>
          <a:bodyPr vert="horz" lIns="68580" tIns="34290" rIns="68580" bIns="3429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defTabSz="685800" fontAlgn="auto">
              <a:spcBef>
                <a:spcPct val="0"/>
              </a:spcBef>
              <a:spcAft>
                <a:spcPts val="450"/>
              </a:spcAft>
            </a:pPr>
            <a:r>
              <a:rPr lang="en-US" sz="1950">
                <a:solidFill>
                  <a:prstClr val="white"/>
                </a:solidFill>
                <a:latin typeface="Calibri Light" panose="020F0302020204030204"/>
              </a:rPr>
              <a:t>Possible functions of gun propellant additives</a:t>
            </a:r>
          </a:p>
        </p:txBody>
      </p:sp>
      <p:pic>
        <p:nvPicPr>
          <p:cNvPr id="5" name="Content Placeholder 4" descr="Table&#10;&#10;Description automatically generated">
            <a:extLst>
              <a:ext uri="{FF2B5EF4-FFF2-40B4-BE49-F238E27FC236}">
                <a16:creationId xmlns:a16="http://schemas.microsoft.com/office/drawing/2014/main" id="{B8D3F674-1E41-DD82-DF6C-F2A60BF51834}"/>
              </a:ext>
            </a:extLst>
          </p:cNvPr>
          <p:cNvPicPr>
            <a:picLocks noGrp="1" noChangeAspect="1"/>
          </p:cNvPicPr>
          <p:nvPr>
            <p:ph idx="1"/>
          </p:nvPr>
        </p:nvPicPr>
        <p:blipFill>
          <a:blip r:embed="rId2"/>
          <a:stretch>
            <a:fillRect/>
          </a:stretch>
        </p:blipFill>
        <p:spPr>
          <a:xfrm>
            <a:off x="2711712" y="1876092"/>
            <a:ext cx="6163348" cy="3035447"/>
          </a:xfrm>
          <a:prstGeom prst="rect">
            <a:avLst/>
          </a:prstGeom>
        </p:spPr>
      </p:pic>
    </p:spTree>
    <p:extLst>
      <p:ext uri="{BB962C8B-B14F-4D97-AF65-F5344CB8AC3E}">
        <p14:creationId xmlns:p14="http://schemas.microsoft.com/office/powerpoint/2010/main" val="186659722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p:nvSpPr>
          <p:cNvPr id="2" name="Content Placeholder 1">
            <a:extLst>
              <a:ext uri="{FF2B5EF4-FFF2-40B4-BE49-F238E27FC236}">
                <a16:creationId xmlns:a16="http://schemas.microsoft.com/office/drawing/2014/main" id="{E2EB9C8A-AEE0-D88A-6902-215D27B7CDA4}"/>
              </a:ext>
            </a:extLst>
          </p:cNvPr>
          <p:cNvSpPr txBox="1">
            <a:spLocks/>
          </p:cNvSpPr>
          <p:nvPr/>
        </p:nvSpPr>
        <p:spPr>
          <a:xfrm>
            <a:off x="630936" y="1049274"/>
            <a:ext cx="7879842" cy="761238"/>
          </a:xfrm>
          <a:prstGeom prst="rect">
            <a:avLst/>
          </a:prstGeom>
        </p:spPr>
        <p:txBody>
          <a:bodyPr vert="horz" lIns="68580" tIns="34290" rIns="68580" bIns="34290" rtlCol="0" anchor="b"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685800" fontAlgn="auto">
              <a:spcBef>
                <a:spcPct val="0"/>
              </a:spcBef>
              <a:spcAft>
                <a:spcPts val="450"/>
              </a:spcAft>
            </a:pPr>
            <a:r>
              <a:rPr lang="en-US" sz="3300">
                <a:solidFill>
                  <a:prstClr val="black"/>
                </a:solidFill>
                <a:latin typeface="Calibri Light" panose="020F0302020204030204"/>
              </a:rPr>
              <a:t>Summary – Gun Propellants</a:t>
            </a:r>
          </a:p>
        </p:txBody>
      </p:sp>
      <p:sp>
        <p:nvSpPr>
          <p:cNvPr id="10" name="Rectangle 9">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465" y="2083127"/>
            <a:ext cx="7838694" cy="13716"/>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sp>
        <p:nvSpPr>
          <p:cNvPr id="12" name="Rectangle 11">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30936" y="2010882"/>
            <a:ext cx="1405093" cy="8236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latin typeface="Calibri" panose="020F0502020204030204"/>
            </a:endParaRPr>
          </a:p>
        </p:txBody>
      </p:sp>
      <p:graphicFrame>
        <p:nvGraphicFramePr>
          <p:cNvPr id="3" name="Table 3">
            <a:extLst>
              <a:ext uri="{FF2B5EF4-FFF2-40B4-BE49-F238E27FC236}">
                <a16:creationId xmlns:a16="http://schemas.microsoft.com/office/drawing/2014/main" id="{4566C66F-88C2-08CF-FE6C-ACBFCFF25BB2}"/>
              </a:ext>
            </a:extLst>
          </p:cNvPr>
          <p:cNvGraphicFramePr>
            <a:graphicFrameLocks noGrp="1"/>
          </p:cNvGraphicFramePr>
          <p:nvPr>
            <p:ph idx="1"/>
          </p:nvPr>
        </p:nvGraphicFramePr>
        <p:xfrm>
          <a:off x="643412" y="2301949"/>
          <a:ext cx="7857181" cy="3268146"/>
        </p:xfrm>
        <a:graphic>
          <a:graphicData uri="http://schemas.openxmlformats.org/drawingml/2006/table">
            <a:tbl>
              <a:tblPr firstRow="1" bandRow="1">
                <a:tableStyleId>{5C22544A-7EE6-4342-B048-85BDC9FD1C3A}</a:tableStyleId>
              </a:tblPr>
              <a:tblGrid>
                <a:gridCol w="1603830">
                  <a:extLst>
                    <a:ext uri="{9D8B030D-6E8A-4147-A177-3AD203B41FA5}">
                      <a16:colId xmlns:a16="http://schemas.microsoft.com/office/drawing/2014/main" val="3503424571"/>
                    </a:ext>
                  </a:extLst>
                </a:gridCol>
                <a:gridCol w="1563338">
                  <a:extLst>
                    <a:ext uri="{9D8B030D-6E8A-4147-A177-3AD203B41FA5}">
                      <a16:colId xmlns:a16="http://schemas.microsoft.com/office/drawing/2014/main" val="2118399787"/>
                    </a:ext>
                  </a:extLst>
                </a:gridCol>
                <a:gridCol w="1382108">
                  <a:extLst>
                    <a:ext uri="{9D8B030D-6E8A-4147-A177-3AD203B41FA5}">
                      <a16:colId xmlns:a16="http://schemas.microsoft.com/office/drawing/2014/main" val="1116831723"/>
                    </a:ext>
                  </a:extLst>
                </a:gridCol>
                <a:gridCol w="1744567">
                  <a:extLst>
                    <a:ext uri="{9D8B030D-6E8A-4147-A177-3AD203B41FA5}">
                      <a16:colId xmlns:a16="http://schemas.microsoft.com/office/drawing/2014/main" val="3274344663"/>
                    </a:ext>
                  </a:extLst>
                </a:gridCol>
                <a:gridCol w="1563338">
                  <a:extLst>
                    <a:ext uri="{9D8B030D-6E8A-4147-A177-3AD203B41FA5}">
                      <a16:colId xmlns:a16="http://schemas.microsoft.com/office/drawing/2014/main" val="135021027"/>
                    </a:ext>
                  </a:extLst>
                </a:gridCol>
              </a:tblGrid>
              <a:tr h="496168">
                <a:tc>
                  <a:txBody>
                    <a:bodyPr/>
                    <a:lstStyle/>
                    <a:p>
                      <a:r>
                        <a:rPr lang="en-US" sz="1400"/>
                        <a:t>Propellant</a:t>
                      </a:r>
                    </a:p>
                  </a:txBody>
                  <a:tcPr marL="61508" marR="61508" marT="30755" marB="30755"/>
                </a:tc>
                <a:tc>
                  <a:txBody>
                    <a:bodyPr/>
                    <a:lstStyle/>
                    <a:p>
                      <a:r>
                        <a:rPr lang="en-US" sz="1400"/>
                        <a:t>Constituent</a:t>
                      </a:r>
                    </a:p>
                  </a:txBody>
                  <a:tcPr marL="61508" marR="61508" marT="30755" marB="30755"/>
                </a:tc>
                <a:tc>
                  <a:txBody>
                    <a:bodyPr/>
                    <a:lstStyle/>
                    <a:p>
                      <a:r>
                        <a:rPr lang="en-US" sz="1400"/>
                        <a:t>Q (Jg</a:t>
                      </a:r>
                      <a:r>
                        <a:rPr lang="en-US" sz="1400" baseline="30000"/>
                        <a:t>-1</a:t>
                      </a:r>
                      <a:r>
                        <a:rPr lang="en-US" sz="1400"/>
                        <a:t>)</a:t>
                      </a:r>
                    </a:p>
                  </a:txBody>
                  <a:tcPr marL="61508" marR="61508" marT="30755" marB="30755"/>
                </a:tc>
                <a:tc>
                  <a:txBody>
                    <a:bodyPr/>
                    <a:lstStyle/>
                    <a:p>
                      <a:r>
                        <a:rPr lang="en-US" sz="1400"/>
                        <a:t>Flame Temperature (T</a:t>
                      </a:r>
                      <a:r>
                        <a:rPr lang="en-US" sz="1400" baseline="-25000"/>
                        <a:t>o</a:t>
                      </a:r>
                      <a:r>
                        <a:rPr lang="en-US" sz="1400"/>
                        <a:t>) K</a:t>
                      </a:r>
                    </a:p>
                  </a:txBody>
                  <a:tcPr marL="61508" marR="61508" marT="30755" marB="30755"/>
                </a:tc>
                <a:tc>
                  <a:txBody>
                    <a:bodyPr/>
                    <a:lstStyle/>
                    <a:p>
                      <a:r>
                        <a:rPr lang="en-US" sz="1400"/>
                        <a:t>Force Constant (Jg-</a:t>
                      </a:r>
                      <a:r>
                        <a:rPr lang="en-US" sz="1400" baseline="30000"/>
                        <a:t>1</a:t>
                      </a:r>
                      <a:r>
                        <a:rPr lang="en-US" sz="1400"/>
                        <a:t>)</a:t>
                      </a:r>
                    </a:p>
                  </a:txBody>
                  <a:tcPr marL="61508" marR="61508" marT="30755" marB="30755"/>
                </a:tc>
                <a:extLst>
                  <a:ext uri="{0D108BD9-81ED-4DB2-BD59-A6C34878D82A}">
                    <a16:rowId xmlns:a16="http://schemas.microsoft.com/office/drawing/2014/main" val="3855701960"/>
                  </a:ext>
                </a:extLst>
              </a:tr>
              <a:tr h="291140">
                <a:tc>
                  <a:txBody>
                    <a:bodyPr/>
                    <a:lstStyle/>
                    <a:p>
                      <a:r>
                        <a:rPr lang="en-US" sz="1400"/>
                        <a:t>Single Base</a:t>
                      </a:r>
                    </a:p>
                  </a:txBody>
                  <a:tcPr marL="61508" marR="61508" marT="30755" marB="30755"/>
                </a:tc>
                <a:tc>
                  <a:txBody>
                    <a:bodyPr/>
                    <a:lstStyle/>
                    <a:p>
                      <a:r>
                        <a:rPr lang="en-US" sz="1400"/>
                        <a:t>NC</a:t>
                      </a:r>
                    </a:p>
                  </a:txBody>
                  <a:tcPr marL="61508" marR="61508" marT="30755" marB="30755"/>
                </a:tc>
                <a:tc>
                  <a:txBody>
                    <a:bodyPr/>
                    <a:lstStyle/>
                    <a:p>
                      <a:r>
                        <a:rPr lang="en-US" sz="1400"/>
                        <a:t>3100 - 3700</a:t>
                      </a:r>
                    </a:p>
                  </a:txBody>
                  <a:tcPr marL="61508" marR="61508" marT="30755" marB="30755"/>
                </a:tc>
                <a:tc>
                  <a:txBody>
                    <a:bodyPr/>
                    <a:lstStyle/>
                    <a:p>
                      <a:r>
                        <a:rPr lang="en-US" sz="1400"/>
                        <a:t>2500 - 3000</a:t>
                      </a:r>
                    </a:p>
                  </a:txBody>
                  <a:tcPr marL="61508" marR="61508" marT="30755" marB="30755"/>
                </a:tc>
                <a:tc>
                  <a:txBody>
                    <a:bodyPr/>
                    <a:lstStyle/>
                    <a:p>
                      <a:r>
                        <a:rPr lang="en-US" sz="1400"/>
                        <a:t>920 - 1075</a:t>
                      </a:r>
                    </a:p>
                  </a:txBody>
                  <a:tcPr marL="61508" marR="61508" marT="30755" marB="30755"/>
                </a:tc>
                <a:extLst>
                  <a:ext uri="{0D108BD9-81ED-4DB2-BD59-A6C34878D82A}">
                    <a16:rowId xmlns:a16="http://schemas.microsoft.com/office/drawing/2014/main" val="2944517915"/>
                  </a:ext>
                </a:extLst>
              </a:tr>
              <a:tr h="291140">
                <a:tc>
                  <a:txBody>
                    <a:bodyPr/>
                    <a:lstStyle/>
                    <a:p>
                      <a:r>
                        <a:rPr lang="en-US" sz="1400"/>
                        <a:t>Double Base </a:t>
                      </a:r>
                    </a:p>
                  </a:txBody>
                  <a:tcPr marL="61508" marR="61508" marT="30755" marB="30755"/>
                </a:tc>
                <a:tc>
                  <a:txBody>
                    <a:bodyPr/>
                    <a:lstStyle/>
                    <a:p>
                      <a:r>
                        <a:rPr lang="en-US" sz="1400"/>
                        <a:t>NC+NG</a:t>
                      </a:r>
                    </a:p>
                  </a:txBody>
                  <a:tcPr marL="61508" marR="61508" marT="30755" marB="30755"/>
                </a:tc>
                <a:tc>
                  <a:txBody>
                    <a:bodyPr/>
                    <a:lstStyle/>
                    <a:p>
                      <a:r>
                        <a:rPr lang="en-US" sz="1400"/>
                        <a:t>4300 - 5200</a:t>
                      </a:r>
                    </a:p>
                  </a:txBody>
                  <a:tcPr marL="61508" marR="61508" marT="30755" marB="30755"/>
                </a:tc>
                <a:tc>
                  <a:txBody>
                    <a:bodyPr/>
                    <a:lstStyle/>
                    <a:p>
                      <a:r>
                        <a:rPr lang="en-US" sz="1400"/>
                        <a:t>2600 - 3600</a:t>
                      </a:r>
                    </a:p>
                  </a:txBody>
                  <a:tcPr marL="61508" marR="61508" marT="30755" marB="30755"/>
                </a:tc>
                <a:tc>
                  <a:txBody>
                    <a:bodyPr/>
                    <a:lstStyle/>
                    <a:p>
                      <a:r>
                        <a:rPr lang="en-US" sz="1400"/>
                        <a:t>1075 - 1175</a:t>
                      </a:r>
                    </a:p>
                  </a:txBody>
                  <a:tcPr marL="61508" marR="61508" marT="30755" marB="30755"/>
                </a:tc>
                <a:extLst>
                  <a:ext uri="{0D108BD9-81ED-4DB2-BD59-A6C34878D82A}">
                    <a16:rowId xmlns:a16="http://schemas.microsoft.com/office/drawing/2014/main" val="352386833"/>
                  </a:ext>
                </a:extLst>
              </a:tr>
              <a:tr h="291140">
                <a:tc>
                  <a:txBody>
                    <a:bodyPr/>
                    <a:lstStyle/>
                    <a:p>
                      <a:r>
                        <a:rPr lang="en-US" sz="1400"/>
                        <a:t>Triple Base</a:t>
                      </a:r>
                    </a:p>
                  </a:txBody>
                  <a:tcPr marL="61508" marR="61508" marT="30755" marB="30755"/>
                </a:tc>
                <a:tc>
                  <a:txBody>
                    <a:bodyPr/>
                    <a:lstStyle/>
                    <a:p>
                      <a:r>
                        <a:rPr lang="en-US" sz="1400"/>
                        <a:t>NC+NG+NQ</a:t>
                      </a:r>
                    </a:p>
                  </a:txBody>
                  <a:tcPr marL="61508" marR="61508" marT="30755" marB="30755"/>
                </a:tc>
                <a:tc>
                  <a:txBody>
                    <a:bodyPr/>
                    <a:lstStyle/>
                    <a:p>
                      <a:r>
                        <a:rPr lang="en-US" sz="1400"/>
                        <a:t>3200 - 3700</a:t>
                      </a:r>
                    </a:p>
                  </a:txBody>
                  <a:tcPr marL="61508" marR="61508" marT="30755" marB="30755"/>
                </a:tc>
                <a:tc>
                  <a:txBody>
                    <a:bodyPr/>
                    <a:lstStyle/>
                    <a:p>
                      <a:r>
                        <a:rPr lang="en-US" sz="1400"/>
                        <a:t>2400 - 3300</a:t>
                      </a:r>
                    </a:p>
                  </a:txBody>
                  <a:tcPr marL="61508" marR="61508" marT="30755" marB="30755"/>
                </a:tc>
                <a:tc>
                  <a:txBody>
                    <a:bodyPr/>
                    <a:lstStyle/>
                    <a:p>
                      <a:r>
                        <a:rPr lang="en-US" sz="1400"/>
                        <a:t>1000 - 1100</a:t>
                      </a:r>
                    </a:p>
                  </a:txBody>
                  <a:tcPr marL="61508" marR="61508" marT="30755" marB="30755"/>
                </a:tc>
                <a:extLst>
                  <a:ext uri="{0D108BD9-81ED-4DB2-BD59-A6C34878D82A}">
                    <a16:rowId xmlns:a16="http://schemas.microsoft.com/office/drawing/2014/main" val="980850869"/>
                  </a:ext>
                </a:extLst>
              </a:tr>
              <a:tr h="701195">
                <a:tc>
                  <a:txBody>
                    <a:bodyPr/>
                    <a:lstStyle/>
                    <a:p>
                      <a:r>
                        <a:rPr lang="en-US" sz="1400"/>
                        <a:t>Multi-Base, High Energy or Nitramine</a:t>
                      </a:r>
                    </a:p>
                  </a:txBody>
                  <a:tcPr marL="61508" marR="61508" marT="30755" marB="30755"/>
                </a:tc>
                <a:tc>
                  <a:txBody>
                    <a:bodyPr/>
                    <a:lstStyle/>
                    <a:p>
                      <a:r>
                        <a:rPr lang="en-US" sz="1400"/>
                        <a:t>NC+NG+NQ+RDX (NTO etc)</a:t>
                      </a:r>
                    </a:p>
                  </a:txBody>
                  <a:tcPr marL="61508" marR="61508" marT="30755" marB="30755"/>
                </a:tc>
                <a:tc>
                  <a:txBody>
                    <a:bodyPr/>
                    <a:lstStyle/>
                    <a:p>
                      <a:endParaRPr lang="en-US" sz="1400"/>
                    </a:p>
                  </a:txBody>
                  <a:tcPr marL="61508" marR="61508" marT="30755" marB="30755"/>
                </a:tc>
                <a:tc>
                  <a:txBody>
                    <a:bodyPr/>
                    <a:lstStyle/>
                    <a:p>
                      <a:r>
                        <a:rPr lang="en-US" sz="1400"/>
                        <a:t>2900 - 3200</a:t>
                      </a:r>
                    </a:p>
                  </a:txBody>
                  <a:tcPr marL="61508" marR="61508" marT="30755" marB="30755"/>
                </a:tc>
                <a:tc>
                  <a:txBody>
                    <a:bodyPr/>
                    <a:lstStyle/>
                    <a:p>
                      <a:r>
                        <a:rPr lang="en-US" sz="1400"/>
                        <a:t>1100 - 1250</a:t>
                      </a:r>
                    </a:p>
                  </a:txBody>
                  <a:tcPr marL="61508" marR="61508" marT="30755" marB="30755"/>
                </a:tc>
                <a:extLst>
                  <a:ext uri="{0D108BD9-81ED-4DB2-BD59-A6C34878D82A}">
                    <a16:rowId xmlns:a16="http://schemas.microsoft.com/office/drawing/2014/main" val="2296481560"/>
                  </a:ext>
                </a:extLst>
              </a:tr>
              <a:tr h="701195">
                <a:tc>
                  <a:txBody>
                    <a:bodyPr/>
                    <a:lstStyle/>
                    <a:p>
                      <a:r>
                        <a:rPr lang="en-US" sz="1400"/>
                        <a:t>LOVA</a:t>
                      </a:r>
                    </a:p>
                  </a:txBody>
                  <a:tcPr marL="61508" marR="61508" marT="30755" marB="30755"/>
                </a:tc>
                <a:tc>
                  <a:txBody>
                    <a:bodyPr/>
                    <a:lstStyle/>
                    <a:p>
                      <a:r>
                        <a:rPr lang="en-US" sz="1400"/>
                        <a:t>HMX/RDX+Binder+</a:t>
                      </a:r>
                    </a:p>
                    <a:p>
                      <a:r>
                        <a:rPr lang="en-US" sz="1400"/>
                        <a:t>Plasticiser</a:t>
                      </a:r>
                    </a:p>
                  </a:txBody>
                  <a:tcPr marL="61508" marR="61508" marT="30755" marB="30755"/>
                </a:tc>
                <a:tc>
                  <a:txBody>
                    <a:bodyPr/>
                    <a:lstStyle/>
                    <a:p>
                      <a:r>
                        <a:rPr lang="en-US" sz="1400"/>
                        <a:t>3410</a:t>
                      </a:r>
                    </a:p>
                  </a:txBody>
                  <a:tcPr marL="61508" marR="61508" marT="30755" marB="30755"/>
                </a:tc>
                <a:tc>
                  <a:txBody>
                    <a:bodyPr/>
                    <a:lstStyle/>
                    <a:p>
                      <a:r>
                        <a:rPr lang="en-US" sz="1400"/>
                        <a:t>2853</a:t>
                      </a:r>
                    </a:p>
                  </a:txBody>
                  <a:tcPr marL="61508" marR="61508" marT="30755" marB="30755"/>
                </a:tc>
                <a:tc>
                  <a:txBody>
                    <a:bodyPr/>
                    <a:lstStyle/>
                    <a:p>
                      <a:r>
                        <a:rPr lang="en-US" sz="1400"/>
                        <a:t>1100 - 1300</a:t>
                      </a:r>
                    </a:p>
                  </a:txBody>
                  <a:tcPr marL="61508" marR="61508" marT="30755" marB="30755"/>
                </a:tc>
                <a:extLst>
                  <a:ext uri="{0D108BD9-81ED-4DB2-BD59-A6C34878D82A}">
                    <a16:rowId xmlns:a16="http://schemas.microsoft.com/office/drawing/2014/main" val="1314287193"/>
                  </a:ext>
                </a:extLst>
              </a:tr>
              <a:tr h="496168">
                <a:tc>
                  <a:txBody>
                    <a:bodyPr/>
                    <a:lstStyle/>
                    <a:p>
                      <a:r>
                        <a:rPr lang="en-US" sz="1400"/>
                        <a:t>HAN</a:t>
                      </a:r>
                    </a:p>
                  </a:txBody>
                  <a:tcPr marL="61508" marR="61508" marT="30755" marB="30755"/>
                </a:tc>
                <a:tc>
                  <a:txBody>
                    <a:bodyPr/>
                    <a:lstStyle/>
                    <a:p>
                      <a:r>
                        <a:rPr lang="en-US" sz="1400"/>
                        <a:t>HAN, Nitrate salt of amine, water</a:t>
                      </a:r>
                    </a:p>
                  </a:txBody>
                  <a:tcPr marL="61508" marR="61508" marT="30755" marB="30755"/>
                </a:tc>
                <a:tc>
                  <a:txBody>
                    <a:bodyPr/>
                    <a:lstStyle/>
                    <a:p>
                      <a:endParaRPr lang="en-US" sz="1400"/>
                    </a:p>
                  </a:txBody>
                  <a:tcPr marL="61508" marR="61508" marT="30755" marB="30755"/>
                </a:tc>
                <a:tc>
                  <a:txBody>
                    <a:bodyPr/>
                    <a:lstStyle/>
                    <a:p>
                      <a:r>
                        <a:rPr lang="en-US" sz="1400"/>
                        <a:t>2730</a:t>
                      </a:r>
                    </a:p>
                  </a:txBody>
                  <a:tcPr marL="61508" marR="61508" marT="30755" marB="30755"/>
                </a:tc>
                <a:tc>
                  <a:txBody>
                    <a:bodyPr/>
                    <a:lstStyle/>
                    <a:p>
                      <a:r>
                        <a:rPr lang="en-US" sz="1400"/>
                        <a:t>970 - 1000</a:t>
                      </a:r>
                    </a:p>
                  </a:txBody>
                  <a:tcPr marL="61508" marR="61508" marT="30755" marB="30755"/>
                </a:tc>
                <a:extLst>
                  <a:ext uri="{0D108BD9-81ED-4DB2-BD59-A6C34878D82A}">
                    <a16:rowId xmlns:a16="http://schemas.microsoft.com/office/drawing/2014/main" val="3877072594"/>
                  </a:ext>
                </a:extLst>
              </a:tr>
            </a:tbl>
          </a:graphicData>
        </a:graphic>
      </p:graphicFrame>
    </p:spTree>
    <p:extLst>
      <p:ext uri="{BB962C8B-B14F-4D97-AF65-F5344CB8AC3E}">
        <p14:creationId xmlns:p14="http://schemas.microsoft.com/office/powerpoint/2010/main" val="1563826374"/>
      </p:ext>
    </p:extLst>
  </p:cSld>
  <p:clrMapOvr>
    <a:masterClrMapping/>
  </p:clrMapOvr>
</p:sld>
</file>

<file path=ppt/theme/theme1.xml><?xml version="1.0" encoding="utf-8"?>
<a:theme xmlns:a="http://schemas.openxmlformats.org/drawingml/2006/main" name="2008 Background">
  <a:themeElements>
    <a:clrScheme name="">
      <a:dk1>
        <a:srgbClr val="5F5F5F"/>
      </a:dk1>
      <a:lt1>
        <a:srgbClr val="FFFFFF"/>
      </a:lt1>
      <a:dk2>
        <a:srgbClr val="3F5C6E"/>
      </a:dk2>
      <a:lt2>
        <a:srgbClr val="FFFFFF"/>
      </a:lt2>
      <a:accent1>
        <a:srgbClr val="E60000"/>
      </a:accent1>
      <a:accent2>
        <a:srgbClr val="FFCC00"/>
      </a:accent2>
      <a:accent3>
        <a:srgbClr val="AFB5BA"/>
      </a:accent3>
      <a:accent4>
        <a:srgbClr val="DADADA"/>
      </a:accent4>
      <a:accent5>
        <a:srgbClr val="F0AAAA"/>
      </a:accent5>
      <a:accent6>
        <a:srgbClr val="E7B900"/>
      </a:accent6>
      <a:hlink>
        <a:srgbClr val="00B366"/>
      </a:hlink>
      <a:folHlink>
        <a:srgbClr val="7FD9FF"/>
      </a:folHlink>
    </a:clrScheme>
    <a:fontScheme name="2008 Background">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2"/>
            </a:solidFill>
            <a:effectLst/>
            <a:latin typeface="Arial" panose="020B0604020202020204" pitchFamily="34" charset="0"/>
          </a:defRPr>
        </a:defPPr>
      </a:lstStyle>
    </a:spDef>
    <a:lnDef>
      <a:spPr bwMode="auto">
        <a:xfrm>
          <a:off x="0" y="0"/>
          <a:ext cx="1" cy="1"/>
        </a:xfrm>
        <a:custGeom>
          <a:avLst/>
          <a:gdLst/>
          <a:ahLst/>
          <a:cxnLst/>
          <a:rect l="0" t="0" r="0" b="0"/>
          <a:pathLst/>
        </a:cu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2"/>
            </a:solidFill>
            <a:effectLst/>
            <a:latin typeface="Arial" panose="020B0604020202020204" pitchFamily="34" charset="0"/>
          </a:defRPr>
        </a:defPPr>
      </a:lstStyle>
    </a:lnDef>
  </a:objectDefaults>
  <a:extraClrSchemeLst>
    <a:extraClrScheme>
      <a:clrScheme name="2008 Background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008 Background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008 Background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008 Background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008 Background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008 Background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008 Background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2008 Background">
  <a:themeElements>
    <a:clrScheme name="">
      <a:dk1>
        <a:srgbClr val="5F5F5F"/>
      </a:dk1>
      <a:lt1>
        <a:srgbClr val="FFFFFF"/>
      </a:lt1>
      <a:dk2>
        <a:srgbClr val="3F5C6E"/>
      </a:dk2>
      <a:lt2>
        <a:srgbClr val="FFFFFF"/>
      </a:lt2>
      <a:accent1>
        <a:srgbClr val="E60000"/>
      </a:accent1>
      <a:accent2>
        <a:srgbClr val="FFCC00"/>
      </a:accent2>
      <a:accent3>
        <a:srgbClr val="AFB5BA"/>
      </a:accent3>
      <a:accent4>
        <a:srgbClr val="DADADA"/>
      </a:accent4>
      <a:accent5>
        <a:srgbClr val="F0AAAA"/>
      </a:accent5>
      <a:accent6>
        <a:srgbClr val="E7B900"/>
      </a:accent6>
      <a:hlink>
        <a:srgbClr val="00B366"/>
      </a:hlink>
      <a:folHlink>
        <a:srgbClr val="7FD9FF"/>
      </a:folHlink>
    </a:clrScheme>
    <a:fontScheme name="2008 Background">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2"/>
            </a:solidFill>
            <a:effectLst/>
            <a:latin typeface="Arial" panose="020B0604020202020204" pitchFamily="34" charset="0"/>
          </a:defRPr>
        </a:defPPr>
      </a:lstStyle>
    </a:spDef>
    <a:lnDef>
      <a:spPr bwMode="auto">
        <a:xfrm>
          <a:off x="0" y="0"/>
          <a:ext cx="1" cy="1"/>
        </a:xfrm>
        <a:custGeom>
          <a:avLst/>
          <a:gdLst/>
          <a:ahLst/>
          <a:cxnLst/>
          <a:rect l="0" t="0" r="0" b="0"/>
          <a:pathLst/>
        </a:cu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2"/>
            </a:solidFill>
            <a:effectLst/>
            <a:latin typeface="Arial" panose="020B0604020202020204" pitchFamily="34" charset="0"/>
          </a:defRPr>
        </a:defPPr>
      </a:lstStyle>
    </a:lnDef>
  </a:objectDefaults>
  <a:extraClrSchemeLst>
    <a:extraClrScheme>
      <a:clrScheme name="2008 Background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008 Background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008 Background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008 Background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008 Background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008 Background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008 Background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14139</TotalTime>
  <Words>6088</Words>
  <Application>Microsoft Macintosh PowerPoint</Application>
  <PresentationFormat>On-screen Show (4:3)</PresentationFormat>
  <Paragraphs>515</Paragraphs>
  <Slides>73</Slides>
  <Notes>29</Notes>
  <HiddenSlides>0</HiddenSlides>
  <MMClips>0</MMClips>
  <ScaleCrop>false</ScaleCrop>
  <HeadingPairs>
    <vt:vector size="8" baseType="variant">
      <vt:variant>
        <vt:lpstr>Fonts Used</vt:lpstr>
      </vt:variant>
      <vt:variant>
        <vt:i4>9</vt:i4>
      </vt:variant>
      <vt:variant>
        <vt:lpstr>Theme</vt:lpstr>
      </vt:variant>
      <vt:variant>
        <vt:i4>4</vt:i4>
      </vt:variant>
      <vt:variant>
        <vt:lpstr>Embedded OLE Servers</vt:lpstr>
      </vt:variant>
      <vt:variant>
        <vt:i4>1</vt:i4>
      </vt:variant>
      <vt:variant>
        <vt:lpstr>Slide Titles</vt:lpstr>
      </vt:variant>
      <vt:variant>
        <vt:i4>73</vt:i4>
      </vt:variant>
    </vt:vector>
  </HeadingPairs>
  <TitlesOfParts>
    <vt:vector size="87" baseType="lpstr">
      <vt:lpstr>Arial</vt:lpstr>
      <vt:lpstr>ArialMT</vt:lpstr>
      <vt:lpstr>Calibri</vt:lpstr>
      <vt:lpstr>Calibri Light</vt:lpstr>
      <vt:lpstr>Cambria Math</vt:lpstr>
      <vt:lpstr>Symbol</vt:lpstr>
      <vt:lpstr>Times New Roman</vt:lpstr>
      <vt:lpstr>TimesNewRomanPSMT</vt:lpstr>
      <vt:lpstr>Wingdings</vt:lpstr>
      <vt:lpstr>2008 Background</vt:lpstr>
      <vt:lpstr>Office Theme</vt:lpstr>
      <vt:lpstr>1_2008 Background</vt:lpstr>
      <vt:lpstr>UWTSD 200_Subtitle 2</vt:lpstr>
      <vt:lpstr>Picture</vt:lpstr>
      <vt:lpstr>Definition of an Explosion</vt:lpstr>
      <vt:lpstr>Definition of an Explosive</vt:lpstr>
      <vt:lpstr>Classification of Explosives</vt:lpstr>
      <vt:lpstr>PowerPoint Presentation</vt:lpstr>
      <vt:lpstr>A further breakdown of terminology</vt:lpstr>
      <vt:lpstr>Primary Explosives</vt:lpstr>
      <vt:lpstr>Secondary Explosives</vt:lpstr>
      <vt:lpstr>Tertiary Explosives</vt:lpstr>
      <vt:lpstr>The distinction between burning and detonation</vt:lpstr>
      <vt:lpstr>PowerPoint Presentation</vt:lpstr>
      <vt:lpstr>Blast Injuries: Primary</vt:lpstr>
      <vt:lpstr>Blast Injuries: Primary</vt:lpstr>
      <vt:lpstr>Blast Injuries: Primary</vt:lpstr>
      <vt:lpstr>Blast Injuries: Secondary</vt:lpstr>
      <vt:lpstr>Blast Injuries - Secondary</vt:lpstr>
      <vt:lpstr>Blast Injuries: Secondary</vt:lpstr>
      <vt:lpstr>Blast Injuries: Secondary</vt:lpstr>
      <vt:lpstr>Blast Injuries: Tertiary</vt:lpstr>
      <vt:lpstr>Blast Injuries - Tertiary</vt:lpstr>
      <vt:lpstr>Blast Injuries: Quaternary</vt:lpstr>
      <vt:lpstr>Start sensitive and build from there!</vt:lpstr>
      <vt:lpstr>PowerPoint Presentation</vt:lpstr>
      <vt:lpstr>PowerPoint Presentation</vt:lpstr>
      <vt:lpstr>Ignition / Detonation Train Design</vt:lpstr>
      <vt:lpstr>To fully understand explosive chemistry, it is important first to define deflagrations and detonations and highlight the characteristics that distinguish these two types of combustion waves. Deflagration and detonation are differentiated from usual combustion by their power output, velocities of propagation (some mms-1 for combustion, several hundred ms-1 for deflagration and several thousand ms-1 for detonation), and the source of oxygen that they use. </vt:lpstr>
      <vt:lpstr>What is deflagration</vt:lpstr>
      <vt:lpstr>What is detonation</vt:lpstr>
      <vt:lpstr>Transition to detonation</vt:lpstr>
      <vt:lpstr>Charge Diameter and DDT </vt:lpstr>
      <vt:lpstr>Density and DDT</vt:lpstr>
      <vt:lpstr>How Does Detonation Occur?</vt:lpstr>
      <vt:lpstr>Primary Explosive – Hot Spots</vt:lpstr>
      <vt:lpstr>Secondary Explosive – Hot Spots</vt:lpstr>
      <vt:lpstr>Burning to Detonation</vt:lpstr>
      <vt:lpstr>Shock to detonation</vt:lpstr>
      <vt:lpstr>Deflagration to Detonation Transition</vt:lpstr>
      <vt:lpstr>What is a primary explosive?</vt:lpstr>
      <vt:lpstr>Primary Explosives</vt:lpstr>
      <vt:lpstr>A list of primary explosives</vt:lpstr>
      <vt:lpstr>Electrostatic Sensitivity of Primary Explosives</vt:lpstr>
      <vt:lpstr>Impact Sensitivity</vt:lpstr>
      <vt:lpstr>Friction Sensitivity of Primary Explosives</vt:lpstr>
      <vt:lpstr>Secondary Explosive</vt:lpstr>
      <vt:lpstr>Factors Affecting Detonation (1)</vt:lpstr>
      <vt:lpstr>Factors Affecting Detonation (2)</vt:lpstr>
      <vt:lpstr>Factors Affecting Detonation (3)</vt:lpstr>
      <vt:lpstr>So, what’s this all about? A Typical Shell</vt:lpstr>
      <vt:lpstr>HE Munition</vt:lpstr>
      <vt:lpstr>Explosive Munitions</vt:lpstr>
      <vt:lpstr>Outline Structure of Munition</vt:lpstr>
      <vt:lpstr>PowerPoint Presentation</vt:lpstr>
      <vt:lpstr>Explosive Munitions</vt:lpstr>
      <vt:lpstr>Target Defeat Mechanisms - Summary</vt:lpstr>
      <vt:lpstr>PowerPoint Presentation</vt:lpstr>
      <vt:lpstr>Effects from Underwater Explosion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CSC Computer Sciences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Room4-4</dc:creator>
  <cp:lastModifiedBy>Gareth Collett</cp:lastModifiedBy>
  <cp:revision>796</cp:revision>
  <cp:lastPrinted>2002-11-08T08:36:02Z</cp:lastPrinted>
  <dcterms:created xsi:type="dcterms:W3CDTF">1999-11-24T16:34:17Z</dcterms:created>
  <dcterms:modified xsi:type="dcterms:W3CDTF">2023-04-06T16:48:36Z</dcterms:modified>
</cp:coreProperties>
</file>