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5" r:id="rId1"/>
  </p:sldMasterIdLst>
  <p:sldIdLst>
    <p:sldId id="256" r:id="rId2"/>
    <p:sldId id="257" r:id="rId3"/>
    <p:sldId id="258" r:id="rId4"/>
    <p:sldId id="269" r:id="rId5"/>
    <p:sldId id="259" r:id="rId6"/>
    <p:sldId id="260" r:id="rId7"/>
    <p:sldId id="261" r:id="rId8"/>
    <p:sldId id="270" r:id="rId9"/>
    <p:sldId id="271" r:id="rId10"/>
    <p:sldId id="263" r:id="rId11"/>
    <p:sldId id="273" r:id="rId12"/>
    <p:sldId id="265" r:id="rId13"/>
    <p:sldId id="274" r:id="rId14"/>
    <p:sldId id="275" r:id="rId15"/>
    <p:sldId id="276" r:id="rId16"/>
    <p:sldId id="277" r:id="rId17"/>
    <p:sldId id="264" r:id="rId18"/>
    <p:sldId id="266" r:id="rId19"/>
    <p:sldId id="267" r:id="rId20"/>
    <p:sldId id="268" r:id="rId21"/>
    <p:sldId id="272" r:id="rId22"/>
    <p:sldId id="278"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113D7"/>
    <a:srgbClr val="D3037F"/>
    <a:srgbClr val="99FFCC"/>
    <a:srgbClr val="66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2" d="100"/>
          <a:sy n="82" d="100"/>
        </p:scale>
        <p:origin x="691"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6138F4-6814-11FA-DAD4-0339C7DF77C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73B4956-BD73-F4CE-4E68-8956DB928F5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23D7282-D41D-D5FA-55E6-508CE170767D}"/>
              </a:ext>
            </a:extLst>
          </p:cNvPr>
          <p:cNvSpPr>
            <a:spLocks noGrp="1"/>
          </p:cNvSpPr>
          <p:nvPr>
            <p:ph type="dt" sz="half" idx="10"/>
          </p:nvPr>
        </p:nvSpPr>
        <p:spPr/>
        <p:txBody>
          <a:bodyPr/>
          <a:lstStyle/>
          <a:p>
            <a:fld id="{5B846836-3DFA-482E-9060-8D54F56622CB}" type="datetimeFigureOut">
              <a:rPr lang="en-US" smtClean="0"/>
              <a:t>8/17/2022</a:t>
            </a:fld>
            <a:endParaRPr lang="en-US"/>
          </a:p>
        </p:txBody>
      </p:sp>
      <p:sp>
        <p:nvSpPr>
          <p:cNvPr id="5" name="Footer Placeholder 4">
            <a:extLst>
              <a:ext uri="{FF2B5EF4-FFF2-40B4-BE49-F238E27FC236}">
                <a16:creationId xmlns:a16="http://schemas.microsoft.com/office/drawing/2014/main" id="{CF465CDA-1A99-70AE-7EF7-3E748C1A4B6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FCA235E-30E8-8BDE-553B-94AD2B067A23}"/>
              </a:ext>
            </a:extLst>
          </p:cNvPr>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3006406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C70B4D-FA15-BACC-D9A7-1F3AB569A4C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EECFA0C-4332-EF7D-F04B-3DDAE50D3E8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D3662BD-8B91-5199-DC0D-768E0611EC1B}"/>
              </a:ext>
            </a:extLst>
          </p:cNvPr>
          <p:cNvSpPr>
            <a:spLocks noGrp="1"/>
          </p:cNvSpPr>
          <p:nvPr>
            <p:ph type="dt" sz="half" idx="10"/>
          </p:nvPr>
        </p:nvSpPr>
        <p:spPr/>
        <p:txBody>
          <a:bodyPr/>
          <a:lstStyle/>
          <a:p>
            <a:fld id="{5B846836-3DFA-482E-9060-8D54F56622CB}" type="datetimeFigureOut">
              <a:rPr lang="en-US" smtClean="0"/>
              <a:t>8/17/2022</a:t>
            </a:fld>
            <a:endParaRPr lang="en-US"/>
          </a:p>
        </p:txBody>
      </p:sp>
      <p:sp>
        <p:nvSpPr>
          <p:cNvPr id="5" name="Footer Placeholder 4">
            <a:extLst>
              <a:ext uri="{FF2B5EF4-FFF2-40B4-BE49-F238E27FC236}">
                <a16:creationId xmlns:a16="http://schemas.microsoft.com/office/drawing/2014/main" id="{65AD4DFB-EB29-BD14-3717-B47E9CCAC30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F90C3F5-0C4E-8E04-CD5A-7C0255362EFB}"/>
              </a:ext>
            </a:extLst>
          </p:cNvPr>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33486451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503F7D-CA62-7D7B-3A49-95D413B1370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55E64BC-DD41-9F15-48B0-AD8F7290B75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090C00F-240D-E581-E8CC-7018DF14ED30}"/>
              </a:ext>
            </a:extLst>
          </p:cNvPr>
          <p:cNvSpPr>
            <a:spLocks noGrp="1"/>
          </p:cNvSpPr>
          <p:nvPr>
            <p:ph type="dt" sz="half" idx="10"/>
          </p:nvPr>
        </p:nvSpPr>
        <p:spPr/>
        <p:txBody>
          <a:bodyPr/>
          <a:lstStyle/>
          <a:p>
            <a:fld id="{5B846836-3DFA-482E-9060-8D54F56622CB}" type="datetimeFigureOut">
              <a:rPr lang="en-US" smtClean="0"/>
              <a:t>8/17/2022</a:t>
            </a:fld>
            <a:endParaRPr lang="en-US"/>
          </a:p>
        </p:txBody>
      </p:sp>
      <p:sp>
        <p:nvSpPr>
          <p:cNvPr id="5" name="Footer Placeholder 4">
            <a:extLst>
              <a:ext uri="{FF2B5EF4-FFF2-40B4-BE49-F238E27FC236}">
                <a16:creationId xmlns:a16="http://schemas.microsoft.com/office/drawing/2014/main" id="{C136099F-434E-EFC7-B53D-8C1F067578B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86036E-E8B9-B7CD-C34C-05C188BF7543}"/>
              </a:ext>
            </a:extLst>
          </p:cNvPr>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41179417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24927C-330C-927C-5989-BB18E089183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2715B87-D2C5-AD12-AF34-B4C23F25FF2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37B2EC7-541F-69F4-6BE3-5702A290907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F853654-2F48-F5D3-5940-4E8C32DF6B5F}"/>
              </a:ext>
            </a:extLst>
          </p:cNvPr>
          <p:cNvSpPr>
            <a:spLocks noGrp="1"/>
          </p:cNvSpPr>
          <p:nvPr>
            <p:ph type="dt" sz="half" idx="10"/>
          </p:nvPr>
        </p:nvSpPr>
        <p:spPr/>
        <p:txBody>
          <a:bodyPr/>
          <a:lstStyle/>
          <a:p>
            <a:fld id="{5B846836-3DFA-482E-9060-8D54F56622CB}" type="datetimeFigureOut">
              <a:rPr lang="en-US" smtClean="0"/>
              <a:t>8/17/2022</a:t>
            </a:fld>
            <a:endParaRPr lang="en-US"/>
          </a:p>
        </p:txBody>
      </p:sp>
      <p:sp>
        <p:nvSpPr>
          <p:cNvPr id="6" name="Footer Placeholder 5">
            <a:extLst>
              <a:ext uri="{FF2B5EF4-FFF2-40B4-BE49-F238E27FC236}">
                <a16:creationId xmlns:a16="http://schemas.microsoft.com/office/drawing/2014/main" id="{10015A0C-0181-4475-5F84-730115D2C47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2E93E14-6F1D-5AAE-FCD9-6B4FA414118C}"/>
              </a:ext>
            </a:extLst>
          </p:cNvPr>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7001442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0BE4D7-E267-4968-BD82-97965BD98CC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4C23AA6-762D-3B6F-662F-199CD73B70B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DF2AE38-1F0B-1463-F5D6-20BEBD0428A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E0F4455-7990-9EEA-6EA0-70192E1FF16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674D583-9536-7600-4CC1-6DF78013D50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1BDD6FB-7B1E-510A-5DAF-CBC105E4D12D}"/>
              </a:ext>
            </a:extLst>
          </p:cNvPr>
          <p:cNvSpPr>
            <a:spLocks noGrp="1"/>
          </p:cNvSpPr>
          <p:nvPr>
            <p:ph type="dt" sz="half" idx="10"/>
          </p:nvPr>
        </p:nvSpPr>
        <p:spPr/>
        <p:txBody>
          <a:bodyPr/>
          <a:lstStyle/>
          <a:p>
            <a:fld id="{5B846836-3DFA-482E-9060-8D54F56622CB}" type="datetimeFigureOut">
              <a:rPr lang="en-US" smtClean="0"/>
              <a:t>8/17/2022</a:t>
            </a:fld>
            <a:endParaRPr lang="en-US"/>
          </a:p>
        </p:txBody>
      </p:sp>
      <p:sp>
        <p:nvSpPr>
          <p:cNvPr id="8" name="Footer Placeholder 7">
            <a:extLst>
              <a:ext uri="{FF2B5EF4-FFF2-40B4-BE49-F238E27FC236}">
                <a16:creationId xmlns:a16="http://schemas.microsoft.com/office/drawing/2014/main" id="{F8E22D67-ACC4-A2BF-B340-CF7C711C219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2D7861E-831A-B2AE-B02A-D5859EB261ED}"/>
              </a:ext>
            </a:extLst>
          </p:cNvPr>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30664768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90731-F4E1-1125-70BA-BC0030A40E3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9016D61-F4A8-51B5-CF8F-8152302A8AB5}"/>
              </a:ext>
            </a:extLst>
          </p:cNvPr>
          <p:cNvSpPr>
            <a:spLocks noGrp="1"/>
          </p:cNvSpPr>
          <p:nvPr>
            <p:ph type="dt" sz="half" idx="10"/>
          </p:nvPr>
        </p:nvSpPr>
        <p:spPr/>
        <p:txBody>
          <a:bodyPr/>
          <a:lstStyle/>
          <a:p>
            <a:fld id="{5B846836-3DFA-482E-9060-8D54F56622CB}" type="datetimeFigureOut">
              <a:rPr lang="en-US" smtClean="0"/>
              <a:t>8/17/2022</a:t>
            </a:fld>
            <a:endParaRPr lang="en-US"/>
          </a:p>
        </p:txBody>
      </p:sp>
      <p:sp>
        <p:nvSpPr>
          <p:cNvPr id="4" name="Footer Placeholder 3">
            <a:extLst>
              <a:ext uri="{FF2B5EF4-FFF2-40B4-BE49-F238E27FC236}">
                <a16:creationId xmlns:a16="http://schemas.microsoft.com/office/drawing/2014/main" id="{5F1E15F8-26BF-18DF-8603-14E67203E29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85E6D5C-C8AC-DDA8-9084-D1295BA33FFC}"/>
              </a:ext>
            </a:extLst>
          </p:cNvPr>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40662802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2FE00B1-5129-3E42-2AEF-79942E7446F5}"/>
              </a:ext>
            </a:extLst>
          </p:cNvPr>
          <p:cNvSpPr>
            <a:spLocks noGrp="1"/>
          </p:cNvSpPr>
          <p:nvPr>
            <p:ph type="dt" sz="half" idx="10"/>
          </p:nvPr>
        </p:nvSpPr>
        <p:spPr/>
        <p:txBody>
          <a:bodyPr/>
          <a:lstStyle/>
          <a:p>
            <a:fld id="{5B846836-3DFA-482E-9060-8D54F56622CB}" type="datetimeFigureOut">
              <a:rPr lang="en-US" smtClean="0"/>
              <a:t>8/17/2022</a:t>
            </a:fld>
            <a:endParaRPr lang="en-US"/>
          </a:p>
        </p:txBody>
      </p:sp>
      <p:sp>
        <p:nvSpPr>
          <p:cNvPr id="3" name="Footer Placeholder 2">
            <a:extLst>
              <a:ext uri="{FF2B5EF4-FFF2-40B4-BE49-F238E27FC236}">
                <a16:creationId xmlns:a16="http://schemas.microsoft.com/office/drawing/2014/main" id="{9C70B49A-22E7-CDC7-F8E5-6A2192C462B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996E14D-E4F3-7D7F-E07D-01EFD7AF0A74}"/>
              </a:ext>
            </a:extLst>
          </p:cNvPr>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23634187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0B3137-7308-FA29-D58B-E6617706636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1860DA2-EA8F-48AA-E2EE-06F7DB4B3DB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62937E1-AA5D-B0C2-23D9-39F3F122C3C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1B5CD32-9672-54C9-484C-FEEF6A6BAD1B}"/>
              </a:ext>
            </a:extLst>
          </p:cNvPr>
          <p:cNvSpPr>
            <a:spLocks noGrp="1"/>
          </p:cNvSpPr>
          <p:nvPr>
            <p:ph type="dt" sz="half" idx="10"/>
          </p:nvPr>
        </p:nvSpPr>
        <p:spPr/>
        <p:txBody>
          <a:bodyPr/>
          <a:lstStyle/>
          <a:p>
            <a:fld id="{5B846836-3DFA-482E-9060-8D54F56622CB}" type="datetimeFigureOut">
              <a:rPr lang="en-US" smtClean="0"/>
              <a:t>8/17/2022</a:t>
            </a:fld>
            <a:endParaRPr lang="en-US"/>
          </a:p>
        </p:txBody>
      </p:sp>
      <p:sp>
        <p:nvSpPr>
          <p:cNvPr id="6" name="Footer Placeholder 5">
            <a:extLst>
              <a:ext uri="{FF2B5EF4-FFF2-40B4-BE49-F238E27FC236}">
                <a16:creationId xmlns:a16="http://schemas.microsoft.com/office/drawing/2014/main" id="{EE53DE4E-8099-2D5F-C4D8-ECFFED54114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0A21927-24DF-0B2B-A838-8D68D366F967}"/>
              </a:ext>
            </a:extLst>
          </p:cNvPr>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22071601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DDCAC3-313B-B085-EF54-F9C38F0377D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A63B471-5FCD-92EB-20F3-EA09BB92B75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1D01F84-13BA-BA6A-B8B2-5DD466ED9D1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AB2C66E-CC30-2592-5FC5-FF1336041839}"/>
              </a:ext>
            </a:extLst>
          </p:cNvPr>
          <p:cNvSpPr>
            <a:spLocks noGrp="1"/>
          </p:cNvSpPr>
          <p:nvPr>
            <p:ph type="dt" sz="half" idx="10"/>
          </p:nvPr>
        </p:nvSpPr>
        <p:spPr/>
        <p:txBody>
          <a:bodyPr/>
          <a:lstStyle/>
          <a:p>
            <a:fld id="{5B846836-3DFA-482E-9060-8D54F56622CB}" type="datetimeFigureOut">
              <a:rPr lang="en-US" smtClean="0"/>
              <a:t>8/17/2022</a:t>
            </a:fld>
            <a:endParaRPr lang="en-US"/>
          </a:p>
        </p:txBody>
      </p:sp>
      <p:sp>
        <p:nvSpPr>
          <p:cNvPr id="6" name="Footer Placeholder 5">
            <a:extLst>
              <a:ext uri="{FF2B5EF4-FFF2-40B4-BE49-F238E27FC236}">
                <a16:creationId xmlns:a16="http://schemas.microsoft.com/office/drawing/2014/main" id="{B7240F7A-8DCD-2258-DAAA-E294CD57C6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9574250-B059-71E2-957C-8A086B1EA965}"/>
              </a:ext>
            </a:extLst>
          </p:cNvPr>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29241085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EB48AE-4E49-6EEE-9150-44C1E4AAF4D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2398C17-9E49-E2DF-862F-ABBA10624EB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6FB16AF-B17F-8E13-CA03-109E97800B7F}"/>
              </a:ext>
            </a:extLst>
          </p:cNvPr>
          <p:cNvSpPr>
            <a:spLocks noGrp="1"/>
          </p:cNvSpPr>
          <p:nvPr>
            <p:ph type="dt" sz="half" idx="10"/>
          </p:nvPr>
        </p:nvSpPr>
        <p:spPr/>
        <p:txBody>
          <a:bodyPr/>
          <a:lstStyle/>
          <a:p>
            <a:fld id="{5B846836-3DFA-482E-9060-8D54F56622CB}" type="datetimeFigureOut">
              <a:rPr lang="en-US" smtClean="0"/>
              <a:t>8/17/2022</a:t>
            </a:fld>
            <a:endParaRPr lang="en-US"/>
          </a:p>
        </p:txBody>
      </p:sp>
      <p:sp>
        <p:nvSpPr>
          <p:cNvPr id="5" name="Footer Placeholder 4">
            <a:extLst>
              <a:ext uri="{FF2B5EF4-FFF2-40B4-BE49-F238E27FC236}">
                <a16:creationId xmlns:a16="http://schemas.microsoft.com/office/drawing/2014/main" id="{93DA53FD-1364-6251-0D3D-14CA66B3FF9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A0012BA-2EE4-4C4F-9D36-F62142C27BD2}"/>
              </a:ext>
            </a:extLst>
          </p:cNvPr>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7070114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875E7CF-2AFB-5414-F3EB-EA104367F84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5DF96F-F6F7-251C-F22E-1F8B3D653F7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7D9DC7-F1B9-63FD-D966-1A7A3E5CC6AF}"/>
              </a:ext>
            </a:extLst>
          </p:cNvPr>
          <p:cNvSpPr>
            <a:spLocks noGrp="1"/>
          </p:cNvSpPr>
          <p:nvPr>
            <p:ph type="dt" sz="half" idx="10"/>
          </p:nvPr>
        </p:nvSpPr>
        <p:spPr/>
        <p:txBody>
          <a:bodyPr/>
          <a:lstStyle/>
          <a:p>
            <a:fld id="{5B846836-3DFA-482E-9060-8D54F56622CB}" type="datetimeFigureOut">
              <a:rPr lang="en-US" smtClean="0"/>
              <a:t>8/17/2022</a:t>
            </a:fld>
            <a:endParaRPr lang="en-US"/>
          </a:p>
        </p:txBody>
      </p:sp>
      <p:sp>
        <p:nvSpPr>
          <p:cNvPr id="5" name="Footer Placeholder 4">
            <a:extLst>
              <a:ext uri="{FF2B5EF4-FFF2-40B4-BE49-F238E27FC236}">
                <a16:creationId xmlns:a16="http://schemas.microsoft.com/office/drawing/2014/main" id="{80F5DFB2-6CEA-E340-7F70-6173A48F917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F8FDF11-C34C-1509-0B8F-90AC4E03A439}"/>
              </a:ext>
            </a:extLst>
          </p:cNvPr>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250709781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846836-3DFA-482E-9060-8D54F56622CB}" type="datetimeFigureOut">
              <a:rPr lang="en-US" smtClean="0"/>
              <a:t>8/17/2022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2033750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ECFD2A4-F029-0646-FD70-E2E6143B242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6011137-870E-92CD-40DC-C1BE75E67AD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66F6CCB-FCFF-84BD-EC99-C2C0DCB7B27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846836-3DFA-482E-9060-8D54F56622CB}" type="datetimeFigureOut">
              <a:rPr lang="en-US" smtClean="0"/>
              <a:t>8/17/2022</a:t>
            </a:fld>
            <a:endParaRPr lang="en-US"/>
          </a:p>
        </p:txBody>
      </p:sp>
      <p:sp>
        <p:nvSpPr>
          <p:cNvPr id="5" name="Footer Placeholder 4">
            <a:extLst>
              <a:ext uri="{FF2B5EF4-FFF2-40B4-BE49-F238E27FC236}">
                <a16:creationId xmlns:a16="http://schemas.microsoft.com/office/drawing/2014/main" id="{82E103F3-65A0-1ED8-43B2-F4B3577BB23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6A43A47-5CBA-DA54-8A34-ED4762C7901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7B5F5D4-3012-4A68-B648-865CE5EFF6F8}" type="slidenum">
              <a:rPr lang="en-US" smtClean="0"/>
              <a:t>‹#›</a:t>
            </a:fld>
            <a:endParaRPr lang="en-US"/>
          </a:p>
        </p:txBody>
      </p:sp>
    </p:spTree>
    <p:extLst>
      <p:ext uri="{BB962C8B-B14F-4D97-AF65-F5344CB8AC3E}">
        <p14:creationId xmlns:p14="http://schemas.microsoft.com/office/powerpoint/2010/main" val="879636009"/>
      </p:ext>
    </p:extLst>
  </p:cSld>
  <p:clrMap bg1="lt1" tx1="dk1" bg2="lt2" tx2="dk2" accent1="accent1" accent2="accent2" accent3="accent3" accent4="accent4" accent5="accent5" accent6="accent6" hlink="hlink" folHlink="folHlink"/>
  <p:sldLayoutIdLst>
    <p:sldLayoutId id="2147483696" r:id="rId1"/>
    <p:sldLayoutId id="2147483697" r:id="rId2"/>
    <p:sldLayoutId id="2147483698" r:id="rId3"/>
    <p:sldLayoutId id="2147483699" r:id="rId4"/>
    <p:sldLayoutId id="2147483700" r:id="rId5"/>
    <p:sldLayoutId id="2147483701" r:id="rId6"/>
    <p:sldLayoutId id="2147483702" r:id="rId7"/>
    <p:sldLayoutId id="2147483703" r:id="rId8"/>
    <p:sldLayoutId id="2147483704" r:id="rId9"/>
    <p:sldLayoutId id="2147483705" r:id="rId10"/>
    <p:sldLayoutId id="2147483706" r:id="rId11"/>
    <p:sldLayoutId id="2147483707"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jbs.cam.ac.uk/wp-content/uploads/2020/08/wp0303.pdf" TargetMode="External"/><Relationship Id="rId2" Type="http://schemas.openxmlformats.org/officeDocument/2006/relationships/hyperlink" Target="http://www.zulanas.lt/images/adm_source/docs/2Ping_Chen_paperENG.pdf"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www.mariekedemooij.com/articles/demooij_2010_int_journal_adv.pdf" TargetMode="External"/><Relationship Id="rId2" Type="http://schemas.openxmlformats.org/officeDocument/2006/relationships/hyperlink" Target="http://www.coms.hkbu.edu.hk/~kineta/files/JAR_8Apr10.pdf" TargetMode="External"/><Relationship Id="rId1" Type="http://schemas.openxmlformats.org/officeDocument/2006/relationships/slideLayout" Target="../slideLayouts/slideLayout12.xml"/><Relationship Id="rId4" Type="http://schemas.openxmlformats.org/officeDocument/2006/relationships/hyperlink" Target="http://www.rolandberger.com/media/pdf/Roland_Berger_tas_Chinese_Consumer_Report_20100723.pdf" TargetMode="Externa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EE55BD-CD39-4890-BDF2-10378D5A7ED9}"/>
              </a:ext>
            </a:extLst>
          </p:cNvPr>
          <p:cNvSpPr>
            <a:spLocks noGrp="1"/>
          </p:cNvSpPr>
          <p:nvPr>
            <p:ph type="ctrTitle"/>
          </p:nvPr>
        </p:nvSpPr>
        <p:spPr>
          <a:xfrm>
            <a:off x="1408922" y="858416"/>
            <a:ext cx="9259078" cy="4851919"/>
          </a:xfrm>
        </p:spPr>
        <p:txBody>
          <a:bodyPr>
            <a:noAutofit/>
          </a:bodyPr>
          <a:lstStyle/>
          <a:p>
            <a:pPr algn="l">
              <a:lnSpc>
                <a:spcPct val="115000"/>
              </a:lnSpc>
            </a:pPr>
            <a:r>
              <a:rPr lang="en-GB" sz="2200" b="1" cap="all" dirty="0">
                <a:solidFill>
                  <a:schemeClr val="tx1"/>
                </a:solidFill>
                <a:latin typeface="Calibri" panose="020F0502020204030204" pitchFamily="34" charset="0"/>
                <a:ea typeface="Times New Roman" panose="02020603050405020304" pitchFamily="18" charset="0"/>
                <a:cs typeface="Calibri" panose="020F0502020204030204" pitchFamily="34" charset="0"/>
              </a:rPr>
              <a:t>MODULE NAME: international business </a:t>
            </a:r>
            <a:r>
              <a:rPr lang="en-GB" sz="2200" b="1" cap="all" dirty="0" err="1">
                <a:solidFill>
                  <a:schemeClr val="tx1"/>
                </a:solidFill>
                <a:latin typeface="Calibri" panose="020F0502020204030204" pitchFamily="34" charset="0"/>
                <a:ea typeface="Times New Roman" panose="02020603050405020304" pitchFamily="18" charset="0"/>
                <a:cs typeface="Calibri" panose="020F0502020204030204" pitchFamily="34" charset="0"/>
              </a:rPr>
              <a:t>communiCations</a:t>
            </a:r>
            <a:br>
              <a:rPr lang="en-GB" sz="2200" b="1" dirty="0">
                <a:solidFill>
                  <a:schemeClr val="tx1"/>
                </a:solidFill>
                <a:latin typeface="Calibri" panose="020F0502020204030204" pitchFamily="34" charset="0"/>
                <a:ea typeface="Times New Roman" panose="02020603050405020304" pitchFamily="18" charset="0"/>
                <a:cs typeface="Calibri" panose="020F0502020204030204" pitchFamily="34" charset="0"/>
              </a:rPr>
            </a:br>
            <a:r>
              <a:rPr lang="en-IN" sz="2200" b="1" dirty="0">
                <a:solidFill>
                  <a:schemeClr val="tx1"/>
                </a:solidFill>
                <a:latin typeface="Calibri" panose="020F0502020204030204" pitchFamily="34" charset="0"/>
                <a:ea typeface="Times New Roman" panose="02020603050405020304" pitchFamily="18" charset="0"/>
                <a:cs typeface="Calibri" panose="020F0502020204030204" pitchFamily="34" charset="0"/>
              </a:rPr>
              <a:t> </a:t>
            </a:r>
            <a:br>
              <a:rPr lang="en-GB" sz="2200" b="1" dirty="0">
                <a:solidFill>
                  <a:schemeClr val="tx1"/>
                </a:solidFill>
                <a:latin typeface="Calibri" panose="020F0502020204030204" pitchFamily="34" charset="0"/>
                <a:ea typeface="Times New Roman" panose="02020603050405020304" pitchFamily="18" charset="0"/>
                <a:cs typeface="Calibri" panose="020F0502020204030204" pitchFamily="34" charset="0"/>
              </a:rPr>
            </a:br>
            <a:r>
              <a:rPr lang="en-GB" sz="2200" b="1" cap="all" dirty="0">
                <a:solidFill>
                  <a:schemeClr val="tx1"/>
                </a:solidFill>
                <a:latin typeface="Calibri" panose="020F0502020204030204" pitchFamily="34" charset="0"/>
                <a:ea typeface="Times New Roman" panose="02020603050405020304" pitchFamily="18" charset="0"/>
                <a:cs typeface="Calibri" panose="020F0502020204030204" pitchFamily="34" charset="0"/>
              </a:rPr>
              <a:t>MODULE CODE: LCBB6001</a:t>
            </a:r>
            <a:br>
              <a:rPr lang="en-GB" sz="2200" b="1" cap="all" dirty="0">
                <a:solidFill>
                  <a:schemeClr val="tx1"/>
                </a:solidFill>
                <a:latin typeface="Calibri" panose="020F0502020204030204" pitchFamily="34" charset="0"/>
                <a:ea typeface="Times New Roman" panose="02020603050405020304" pitchFamily="18" charset="0"/>
                <a:cs typeface="Calibri" panose="020F0502020204030204" pitchFamily="34" charset="0"/>
              </a:rPr>
            </a:br>
            <a:br>
              <a:rPr lang="en-GB" sz="2200" b="1" dirty="0">
                <a:solidFill>
                  <a:schemeClr val="tx1"/>
                </a:solidFill>
                <a:latin typeface="Calibri" panose="020F0502020204030204" pitchFamily="34" charset="0"/>
                <a:ea typeface="Times New Roman" panose="02020603050405020304" pitchFamily="18" charset="0"/>
                <a:cs typeface="Calibri" panose="020F0502020204030204" pitchFamily="34" charset="0"/>
              </a:rPr>
            </a:br>
            <a:r>
              <a:rPr lang="en-GB" sz="2200" b="1" cap="all" dirty="0">
                <a:solidFill>
                  <a:schemeClr val="tx1"/>
                </a:solidFill>
                <a:latin typeface="Calibri" panose="020F0502020204030204" pitchFamily="34" charset="0"/>
                <a:ea typeface="Times New Roman" panose="02020603050405020304" pitchFamily="18" charset="0"/>
                <a:cs typeface="Calibri" panose="020F0502020204030204" pitchFamily="34" charset="0"/>
              </a:rPr>
              <a:t>ASSIGNMENT TITLE: Assignment 2 – group presentation</a:t>
            </a:r>
            <a:br>
              <a:rPr lang="en-GB" sz="2200" b="1" cap="all" dirty="0">
                <a:solidFill>
                  <a:schemeClr val="tx1"/>
                </a:solidFill>
                <a:latin typeface="Calibri" panose="020F0502020204030204" pitchFamily="34" charset="0"/>
                <a:ea typeface="Times New Roman" panose="02020603050405020304" pitchFamily="18" charset="0"/>
                <a:cs typeface="Calibri" panose="020F0502020204030204" pitchFamily="34" charset="0"/>
              </a:rPr>
            </a:br>
            <a:br>
              <a:rPr lang="en-GB" sz="2200" b="1" dirty="0">
                <a:solidFill>
                  <a:schemeClr val="tx1"/>
                </a:solidFill>
                <a:latin typeface="Calibri" panose="020F0502020204030204" pitchFamily="34" charset="0"/>
                <a:ea typeface="Times New Roman" panose="02020603050405020304" pitchFamily="18" charset="0"/>
                <a:cs typeface="Calibri" panose="020F0502020204030204" pitchFamily="34" charset="0"/>
              </a:rPr>
            </a:br>
            <a:r>
              <a:rPr lang="en-GB" sz="2200" b="1" cap="all" dirty="0">
                <a:solidFill>
                  <a:schemeClr val="tx1"/>
                </a:solidFill>
                <a:latin typeface="Calibri" panose="020F0502020204030204" pitchFamily="34" charset="0"/>
                <a:ea typeface="Times New Roman" panose="02020603050405020304" pitchFamily="18" charset="0"/>
                <a:cs typeface="Calibri" panose="020F0502020204030204" pitchFamily="34" charset="0"/>
              </a:rPr>
              <a:t>STUDENT NAMEs and id:</a:t>
            </a:r>
            <a:br>
              <a:rPr lang="en-GB" sz="2200" b="1" cap="all" dirty="0">
                <a:solidFill>
                  <a:schemeClr val="tx1"/>
                </a:solidFill>
                <a:latin typeface="Calibri" panose="020F0502020204030204" pitchFamily="34" charset="0"/>
                <a:ea typeface="Times New Roman" panose="02020603050405020304" pitchFamily="18" charset="0"/>
                <a:cs typeface="Calibri" panose="020F0502020204030204" pitchFamily="34" charset="0"/>
              </a:rPr>
            </a:br>
            <a:r>
              <a:rPr lang="en-GB" sz="2200" b="1" cap="all" dirty="0">
                <a:solidFill>
                  <a:schemeClr val="tx1"/>
                </a:solidFill>
                <a:latin typeface="Calibri" panose="020F0502020204030204" pitchFamily="34" charset="0"/>
                <a:ea typeface="Times New Roman" panose="02020603050405020304" pitchFamily="18" charset="0"/>
                <a:cs typeface="Calibri" panose="020F0502020204030204" pitchFamily="34" charset="0"/>
              </a:rPr>
              <a:t>	Alessandro </a:t>
            </a:r>
            <a:r>
              <a:rPr lang="en-GB" sz="2200" b="1" cap="all" dirty="0" err="1">
                <a:solidFill>
                  <a:schemeClr val="tx1"/>
                </a:solidFill>
                <a:latin typeface="Calibri" panose="020F0502020204030204" pitchFamily="34" charset="0"/>
                <a:ea typeface="Times New Roman" panose="02020603050405020304" pitchFamily="18" charset="0"/>
                <a:cs typeface="Calibri" panose="020F0502020204030204" pitchFamily="34" charset="0"/>
              </a:rPr>
              <a:t>Tassi</a:t>
            </a:r>
            <a:r>
              <a:rPr lang="en-GB" sz="2200" b="1" cap="all" dirty="0">
                <a:solidFill>
                  <a:schemeClr val="tx1"/>
                </a:solidFill>
                <a:latin typeface="Calibri" panose="020F0502020204030204" pitchFamily="34" charset="0"/>
                <a:ea typeface="Times New Roman" panose="02020603050405020304" pitchFamily="18" charset="0"/>
                <a:cs typeface="Calibri" panose="020F0502020204030204" pitchFamily="34" charset="0"/>
              </a:rPr>
              <a:t> - 1917573</a:t>
            </a:r>
            <a:br>
              <a:rPr lang="en-GB" sz="2200" b="1" cap="all" dirty="0">
                <a:solidFill>
                  <a:schemeClr val="tx1"/>
                </a:solidFill>
                <a:latin typeface="Calibri" panose="020F0502020204030204" pitchFamily="34" charset="0"/>
                <a:ea typeface="Times New Roman" panose="02020603050405020304" pitchFamily="18" charset="0"/>
                <a:cs typeface="Calibri" panose="020F0502020204030204" pitchFamily="34" charset="0"/>
              </a:rPr>
            </a:br>
            <a:r>
              <a:rPr lang="en-GB" sz="2200" b="1" cap="all" dirty="0">
                <a:solidFill>
                  <a:schemeClr val="tx1"/>
                </a:solidFill>
                <a:latin typeface="Calibri" panose="020F0502020204030204" pitchFamily="34" charset="0"/>
                <a:ea typeface="Times New Roman" panose="02020603050405020304" pitchFamily="18" charset="0"/>
                <a:cs typeface="Calibri" panose="020F0502020204030204" pitchFamily="34" charset="0"/>
              </a:rPr>
              <a:t>	ANDREEA EMILIA GRIGORAS - 1921553</a:t>
            </a:r>
            <a:br>
              <a:rPr lang="en-GB" sz="2200" b="1" cap="all" dirty="0">
                <a:solidFill>
                  <a:schemeClr val="tx1"/>
                </a:solidFill>
                <a:latin typeface="Calibri" panose="020F0502020204030204" pitchFamily="34" charset="0"/>
                <a:ea typeface="Times New Roman" panose="02020603050405020304" pitchFamily="18" charset="0"/>
                <a:cs typeface="Calibri" panose="020F0502020204030204" pitchFamily="34" charset="0"/>
              </a:rPr>
            </a:br>
            <a:r>
              <a:rPr lang="en-GB" sz="2200" b="1" cap="all" dirty="0">
                <a:solidFill>
                  <a:schemeClr val="tx1"/>
                </a:solidFill>
                <a:latin typeface="Calibri" panose="020F0502020204030204" pitchFamily="34" charset="0"/>
                <a:ea typeface="Times New Roman" panose="02020603050405020304" pitchFamily="18" charset="0"/>
                <a:cs typeface="Calibri" panose="020F0502020204030204" pitchFamily="34" charset="0"/>
              </a:rPr>
              <a:t>	Andrei </a:t>
            </a:r>
            <a:r>
              <a:rPr lang="en-GB" sz="2200" b="1" cap="all" dirty="0" err="1">
                <a:solidFill>
                  <a:schemeClr val="tx1"/>
                </a:solidFill>
                <a:latin typeface="Calibri" panose="020F0502020204030204" pitchFamily="34" charset="0"/>
                <a:ea typeface="Times New Roman" panose="02020603050405020304" pitchFamily="18" charset="0"/>
                <a:cs typeface="Calibri" panose="020F0502020204030204" pitchFamily="34" charset="0"/>
              </a:rPr>
              <a:t>dumitrascu</a:t>
            </a:r>
            <a:r>
              <a:rPr lang="en-GB" sz="2200" b="1" cap="all" dirty="0">
                <a:solidFill>
                  <a:schemeClr val="tx1"/>
                </a:solidFill>
                <a:latin typeface="Calibri" panose="020F0502020204030204" pitchFamily="34" charset="0"/>
                <a:ea typeface="Times New Roman" panose="02020603050405020304" pitchFamily="18" charset="0"/>
                <a:cs typeface="Calibri" panose="020F0502020204030204" pitchFamily="34" charset="0"/>
              </a:rPr>
              <a:t> – 1921558</a:t>
            </a:r>
            <a:br>
              <a:rPr lang="en-GB" sz="2200" b="1" cap="all" dirty="0">
                <a:solidFill>
                  <a:schemeClr val="tx1"/>
                </a:solidFill>
                <a:latin typeface="Calibri" panose="020F0502020204030204" pitchFamily="34" charset="0"/>
                <a:ea typeface="Times New Roman" panose="02020603050405020304" pitchFamily="18" charset="0"/>
                <a:cs typeface="Calibri" panose="020F0502020204030204" pitchFamily="34" charset="0"/>
              </a:rPr>
            </a:br>
            <a:r>
              <a:rPr lang="en-GB" sz="2200" b="1" cap="all" dirty="0">
                <a:solidFill>
                  <a:schemeClr val="tx1"/>
                </a:solidFill>
                <a:latin typeface="Calibri" panose="020F0502020204030204" pitchFamily="34" charset="0"/>
                <a:ea typeface="Times New Roman" panose="02020603050405020304" pitchFamily="18" charset="0"/>
                <a:cs typeface="Calibri" panose="020F0502020204030204" pitchFamily="34" charset="0"/>
              </a:rPr>
              <a:t>	</a:t>
            </a:r>
            <a:r>
              <a:rPr lang="en-GB" sz="2200" b="1" cap="all" dirty="0" err="1">
                <a:solidFill>
                  <a:schemeClr val="tx1"/>
                </a:solidFill>
                <a:latin typeface="Calibri" panose="020F0502020204030204" pitchFamily="34" charset="0"/>
                <a:ea typeface="Times New Roman" panose="02020603050405020304" pitchFamily="18" charset="0"/>
                <a:cs typeface="Calibri" panose="020F0502020204030204" pitchFamily="34" charset="0"/>
              </a:rPr>
              <a:t>PETaR</a:t>
            </a:r>
            <a:r>
              <a:rPr lang="en-GB" sz="2200" b="1" cap="all" dirty="0">
                <a:solidFill>
                  <a:schemeClr val="tx1"/>
                </a:solidFill>
                <a:latin typeface="Calibri" panose="020F0502020204030204" pitchFamily="34" charset="0"/>
                <a:ea typeface="Times New Roman" panose="02020603050405020304" pitchFamily="18" charset="0"/>
                <a:cs typeface="Calibri" panose="020F0502020204030204" pitchFamily="34" charset="0"/>
              </a:rPr>
              <a:t> KONOV - 1919086</a:t>
            </a:r>
            <a:endParaRPr lang="en-US" sz="2200" b="1" dirty="0">
              <a:solidFill>
                <a:schemeClr val="tx1"/>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5748779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4A093-8D09-4686-9065-B73A58303013}"/>
              </a:ext>
            </a:extLst>
          </p:cNvPr>
          <p:cNvSpPr>
            <a:spLocks noGrp="1"/>
          </p:cNvSpPr>
          <p:nvPr>
            <p:ph type="title"/>
          </p:nvPr>
        </p:nvSpPr>
        <p:spPr/>
        <p:txBody>
          <a:bodyPr/>
          <a:lstStyle/>
          <a:p>
            <a:r>
              <a:rPr lang="en-GB" b="1" dirty="0">
                <a:latin typeface="+mn-lt"/>
              </a:rPr>
              <a:t>Agenda of the presentation </a:t>
            </a:r>
            <a:endParaRPr lang="en-US" b="1" dirty="0">
              <a:latin typeface="+mn-lt"/>
            </a:endParaRPr>
          </a:p>
        </p:txBody>
      </p:sp>
      <p:sp>
        <p:nvSpPr>
          <p:cNvPr id="3" name="Content Placeholder 2">
            <a:extLst>
              <a:ext uri="{FF2B5EF4-FFF2-40B4-BE49-F238E27FC236}">
                <a16:creationId xmlns:a16="http://schemas.microsoft.com/office/drawing/2014/main" id="{79B86257-01FF-492B-B767-57EA3DB8F00F}"/>
              </a:ext>
            </a:extLst>
          </p:cNvPr>
          <p:cNvSpPr>
            <a:spLocks noGrp="1"/>
          </p:cNvSpPr>
          <p:nvPr>
            <p:ph idx="1"/>
          </p:nvPr>
        </p:nvSpPr>
        <p:spPr/>
        <p:txBody>
          <a:bodyPr/>
          <a:lstStyle/>
          <a:p>
            <a:r>
              <a:rPr lang="en-US" dirty="0"/>
              <a:t>Slide 3-4: Introduction</a:t>
            </a:r>
          </a:p>
          <a:p>
            <a:r>
              <a:rPr lang="en-US" dirty="0"/>
              <a:t>Slide 5-6: The Chinese Culture</a:t>
            </a:r>
          </a:p>
          <a:p>
            <a:r>
              <a:rPr lang="en-US" dirty="0"/>
              <a:t>Slide 7-9: Success and failure factors of joint ventures</a:t>
            </a:r>
          </a:p>
          <a:p>
            <a:r>
              <a:rPr lang="en-US" dirty="0"/>
              <a:t>Slide 10-16: Hofstede’s Cultural Dimensions: UK and China</a:t>
            </a:r>
          </a:p>
          <a:p>
            <a:r>
              <a:rPr lang="en-US" dirty="0"/>
              <a:t>Slide 17-18: Recommendations</a:t>
            </a:r>
          </a:p>
          <a:p>
            <a:r>
              <a:rPr lang="en-US" dirty="0"/>
              <a:t>Slide 19: Conclusion</a:t>
            </a:r>
          </a:p>
          <a:p>
            <a:r>
              <a:rPr lang="en-US" dirty="0"/>
              <a:t>Slide 20-22: References</a:t>
            </a:r>
          </a:p>
        </p:txBody>
      </p:sp>
    </p:spTree>
    <p:extLst>
      <p:ext uri="{BB962C8B-B14F-4D97-AF65-F5344CB8AC3E}">
        <p14:creationId xmlns:p14="http://schemas.microsoft.com/office/powerpoint/2010/main" val="41088862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BC5866-00B1-45FB-AC0E-6CD3B986E74B}"/>
              </a:ext>
            </a:extLst>
          </p:cNvPr>
          <p:cNvSpPr>
            <a:spLocks noGrp="1"/>
          </p:cNvSpPr>
          <p:nvPr>
            <p:ph type="title"/>
          </p:nvPr>
        </p:nvSpPr>
        <p:spPr>
          <a:xfrm>
            <a:off x="677334" y="609600"/>
            <a:ext cx="8596668" cy="817984"/>
          </a:xfrm>
        </p:spPr>
        <p:txBody>
          <a:bodyPr/>
          <a:lstStyle/>
          <a:p>
            <a:r>
              <a:rPr lang="en-GB" b="1" dirty="0">
                <a:latin typeface="+mn-lt"/>
              </a:rPr>
              <a:t>Introduction</a:t>
            </a:r>
            <a:r>
              <a:rPr lang="en-GB" dirty="0"/>
              <a:t> </a:t>
            </a:r>
            <a:endParaRPr lang="en-US" dirty="0"/>
          </a:p>
        </p:txBody>
      </p:sp>
      <p:sp>
        <p:nvSpPr>
          <p:cNvPr id="3" name="Content Placeholder 2">
            <a:extLst>
              <a:ext uri="{FF2B5EF4-FFF2-40B4-BE49-F238E27FC236}">
                <a16:creationId xmlns:a16="http://schemas.microsoft.com/office/drawing/2014/main" id="{D84F0B19-C886-4399-AD4E-9FD3A0C2CAB0}"/>
              </a:ext>
            </a:extLst>
          </p:cNvPr>
          <p:cNvSpPr>
            <a:spLocks noGrp="1"/>
          </p:cNvSpPr>
          <p:nvPr>
            <p:ph idx="1"/>
          </p:nvPr>
        </p:nvSpPr>
        <p:spPr>
          <a:xfrm>
            <a:off x="677334" y="1558212"/>
            <a:ext cx="9418388" cy="2288274"/>
          </a:xfrm>
        </p:spPr>
        <p:txBody>
          <a:bodyPr>
            <a:normAutofit fontScale="85000" lnSpcReduction="10000"/>
          </a:bodyPr>
          <a:lstStyle/>
          <a:p>
            <a:r>
              <a:rPr lang="en-GB" dirty="0">
                <a:solidFill>
                  <a:schemeClr val="tx1"/>
                </a:solidFill>
                <a:latin typeface="Calibri" panose="020F0502020204030204" pitchFamily="34" charset="0"/>
                <a:cs typeface="Calibri" panose="020F0502020204030204" pitchFamily="34" charset="0"/>
              </a:rPr>
              <a:t>Based on a joint venture, a UK company is going to China to do business.</a:t>
            </a:r>
          </a:p>
          <a:p>
            <a:r>
              <a:rPr lang="en-GB" dirty="0">
                <a:solidFill>
                  <a:schemeClr val="tx1"/>
                </a:solidFill>
                <a:latin typeface="Calibri" panose="020F0502020204030204" pitchFamily="34" charset="0"/>
                <a:cs typeface="Calibri" panose="020F0502020204030204" pitchFamily="34" charset="0"/>
              </a:rPr>
              <a:t>Chosen companies: </a:t>
            </a:r>
            <a:r>
              <a:rPr lang="en-GB" dirty="0">
                <a:solidFill>
                  <a:schemeClr val="tx1"/>
                </a:solidFill>
                <a:effectLst/>
                <a:latin typeface="Calibri" panose="020F0502020204030204" pitchFamily="34" charset="0"/>
                <a:ea typeface="Calibri" panose="020F0502020204030204" pitchFamily="34" charset="0"/>
                <a:cs typeface="Calibri" panose="020F0502020204030204" pitchFamily="34" charset="0"/>
              </a:rPr>
              <a:t>The English company Aston Martin Lagonda Global Holdings PLC which makes high-end sports cars and grand tourers, founded in 1913 London and Chinese company, SVOLT </a:t>
            </a:r>
            <a:r>
              <a:rPr lang="en-GB" dirty="0">
                <a:solidFill>
                  <a:schemeClr val="tx1"/>
                </a:solidFill>
                <a:latin typeface="Calibri" panose="020F0502020204030204" pitchFamily="34" charset="0"/>
                <a:ea typeface="Calibri" panose="020F0502020204030204" pitchFamily="34" charset="0"/>
                <a:cs typeface="Calibri" panose="020F0502020204030204" pitchFamily="34" charset="0"/>
              </a:rPr>
              <a:t>that creates and manufactures</a:t>
            </a:r>
            <a:r>
              <a:rPr lang="en-GB"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lithium-ion batteries, battery systems for electric vehicles as well as energy storage. SVOLT is headquartered in </a:t>
            </a:r>
            <a:r>
              <a:rPr lang="en-GB" dirty="0" err="1">
                <a:solidFill>
                  <a:schemeClr val="tx1"/>
                </a:solidFill>
                <a:effectLst/>
                <a:latin typeface="Calibri" panose="020F0502020204030204" pitchFamily="34" charset="0"/>
                <a:ea typeface="Calibri" panose="020F0502020204030204" pitchFamily="34" charset="0"/>
                <a:cs typeface="Calibri" panose="020F0502020204030204" pitchFamily="34" charset="0"/>
              </a:rPr>
              <a:t>Jintan</a:t>
            </a:r>
            <a:r>
              <a:rPr lang="en-GB"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District, Changzhou, Jiangsu province in China. (</a:t>
            </a:r>
            <a:r>
              <a:rPr lang="en-GB" i="1" dirty="0">
                <a:solidFill>
                  <a:schemeClr val="tx1"/>
                </a:solidFill>
                <a:effectLst/>
                <a:latin typeface="Calibri" panose="020F0502020204030204" pitchFamily="34" charset="0"/>
                <a:ea typeface="Calibri" panose="020F0502020204030204" pitchFamily="34" charset="0"/>
                <a:cs typeface="Calibri" panose="020F0502020204030204" pitchFamily="34" charset="0"/>
              </a:rPr>
              <a:t>ABOUT SVOLT - SVOLT</a:t>
            </a:r>
            <a:r>
              <a:rPr lang="en-GB"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2022)</a:t>
            </a:r>
          </a:p>
          <a:p>
            <a:pPr marL="0" indent="0">
              <a:buNone/>
            </a:pPr>
            <a:endParaRPr lang="en-GB" dirty="0">
              <a:solidFill>
                <a:schemeClr val="tx1"/>
              </a:solidFill>
              <a:latin typeface="Calibri" panose="020F0502020204030204" pitchFamily="34" charset="0"/>
              <a:cs typeface="Calibri" panose="020F0502020204030204" pitchFamily="34" charset="0"/>
            </a:endParaRPr>
          </a:p>
          <a:p>
            <a:pPr marL="0" indent="0">
              <a:buNone/>
            </a:pPr>
            <a:endParaRPr lang="en-GB" dirty="0">
              <a:solidFill>
                <a:schemeClr val="tx1"/>
              </a:solidFill>
              <a:latin typeface="Calibri" panose="020F0502020204030204" pitchFamily="34" charset="0"/>
              <a:cs typeface="Calibri" panose="020F0502020204030204" pitchFamily="34" charset="0"/>
            </a:endParaRPr>
          </a:p>
          <a:p>
            <a:pPr marL="0" indent="0">
              <a:buNone/>
            </a:pPr>
            <a:endParaRPr lang="en-GB" dirty="0">
              <a:solidFill>
                <a:schemeClr val="tx1"/>
              </a:solidFill>
              <a:latin typeface="Calibri" panose="020F0502020204030204" pitchFamily="34" charset="0"/>
              <a:cs typeface="Calibri" panose="020F0502020204030204" pitchFamily="34" charset="0"/>
            </a:endParaRPr>
          </a:p>
        </p:txBody>
      </p:sp>
      <p:pic>
        <p:nvPicPr>
          <p:cNvPr id="5" name="Picture 4">
            <a:extLst>
              <a:ext uri="{FF2B5EF4-FFF2-40B4-BE49-F238E27FC236}">
                <a16:creationId xmlns:a16="http://schemas.microsoft.com/office/drawing/2014/main" id="{6AF300AE-F9FD-326E-A7FF-DB9C6FD6598A}"/>
              </a:ext>
            </a:extLst>
          </p:cNvPr>
          <p:cNvPicPr>
            <a:picLocks noChangeAspect="1"/>
          </p:cNvPicPr>
          <p:nvPr/>
        </p:nvPicPr>
        <p:blipFill>
          <a:blip r:embed="rId2"/>
          <a:stretch>
            <a:fillRect/>
          </a:stretch>
        </p:blipFill>
        <p:spPr>
          <a:xfrm>
            <a:off x="806537" y="3846486"/>
            <a:ext cx="4061586" cy="2084015"/>
          </a:xfrm>
          <a:prstGeom prst="rect">
            <a:avLst/>
          </a:prstGeom>
        </p:spPr>
      </p:pic>
      <p:pic>
        <p:nvPicPr>
          <p:cNvPr id="6" name="Picture 5">
            <a:extLst>
              <a:ext uri="{FF2B5EF4-FFF2-40B4-BE49-F238E27FC236}">
                <a16:creationId xmlns:a16="http://schemas.microsoft.com/office/drawing/2014/main" id="{AAA4ABE5-C7A6-FD65-6AAF-72E0EF27A5A5}"/>
              </a:ext>
            </a:extLst>
          </p:cNvPr>
          <p:cNvPicPr>
            <a:picLocks noChangeAspect="1"/>
          </p:cNvPicPr>
          <p:nvPr/>
        </p:nvPicPr>
        <p:blipFill>
          <a:blip r:embed="rId3"/>
          <a:stretch>
            <a:fillRect/>
          </a:stretch>
        </p:blipFill>
        <p:spPr>
          <a:xfrm>
            <a:off x="5074300" y="4060250"/>
            <a:ext cx="5357635" cy="2330425"/>
          </a:xfrm>
          <a:prstGeom prst="rect">
            <a:avLst/>
          </a:prstGeom>
        </p:spPr>
      </p:pic>
      <p:pic>
        <p:nvPicPr>
          <p:cNvPr id="7" name="Picture 6">
            <a:extLst>
              <a:ext uri="{FF2B5EF4-FFF2-40B4-BE49-F238E27FC236}">
                <a16:creationId xmlns:a16="http://schemas.microsoft.com/office/drawing/2014/main" id="{4830F826-5EDB-7E0E-33BD-31541088901F}"/>
              </a:ext>
            </a:extLst>
          </p:cNvPr>
          <p:cNvPicPr>
            <a:picLocks noChangeAspect="1"/>
          </p:cNvPicPr>
          <p:nvPr/>
        </p:nvPicPr>
        <p:blipFill>
          <a:blip r:embed="rId4"/>
          <a:stretch>
            <a:fillRect/>
          </a:stretch>
        </p:blipFill>
        <p:spPr>
          <a:xfrm>
            <a:off x="1032261" y="5930501"/>
            <a:ext cx="3629685" cy="920348"/>
          </a:xfrm>
          <a:prstGeom prst="rect">
            <a:avLst/>
          </a:prstGeom>
        </p:spPr>
      </p:pic>
    </p:spTree>
    <p:extLst>
      <p:ext uri="{BB962C8B-B14F-4D97-AF65-F5344CB8AC3E}">
        <p14:creationId xmlns:p14="http://schemas.microsoft.com/office/powerpoint/2010/main" val="26398363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7000" b="-17000"/>
          </a:stretch>
        </a:blipFill>
        <a:effectLst/>
      </p:bgPr>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CF904501-FB4F-228A-2A5F-946B3CBA490E}"/>
              </a:ext>
            </a:extLst>
          </p:cNvPr>
          <p:cNvSpPr>
            <a:spLocks noGrp="1"/>
          </p:cNvSpPr>
          <p:nvPr>
            <p:ph type="body" idx="1"/>
          </p:nvPr>
        </p:nvSpPr>
        <p:spPr>
          <a:xfrm>
            <a:off x="677335" y="1400783"/>
            <a:ext cx="10665116" cy="4893013"/>
          </a:xfrm>
          <a:gradFill>
            <a:gsLst>
              <a:gs pos="0">
                <a:schemeClr val="bg1">
                  <a:lumMod val="95000"/>
                  <a:alpha val="96000"/>
                </a:schemeClr>
              </a:gs>
              <a:gs pos="100000">
                <a:schemeClr val="accent1">
                  <a:lumMod val="45000"/>
                  <a:lumOff val="55000"/>
                  <a:alpha val="70000"/>
                </a:schemeClr>
              </a:gs>
              <a:gs pos="100000">
                <a:schemeClr val="accent1">
                  <a:lumMod val="45000"/>
                  <a:lumOff val="55000"/>
                </a:schemeClr>
              </a:gs>
              <a:gs pos="100000">
                <a:schemeClr val="accent1">
                  <a:lumMod val="30000"/>
                  <a:lumOff val="70000"/>
                </a:schemeClr>
              </a:gs>
            </a:gsLst>
            <a:lin ang="5400000" scaled="1"/>
          </a:gradFill>
        </p:spPr>
        <p:txBody>
          <a:bodyPr>
            <a:noAutofit/>
          </a:bodyPr>
          <a:lstStyle/>
          <a:p>
            <a:endParaRPr lang="en-US" sz="2200" b="1" dirty="0">
              <a:solidFill>
                <a:schemeClr val="tx1"/>
              </a:solidFill>
              <a:latin typeface="Calibri" panose="020F0502020204030204" pitchFamily="34" charset="0"/>
              <a:ea typeface="Calibri" panose="020F0502020204030204" pitchFamily="34" charset="0"/>
              <a:cs typeface="Times New Roman" panose="02020603050405020304" pitchFamily="18" charset="0"/>
            </a:endParaRPr>
          </a:p>
          <a:p>
            <a:r>
              <a:rPr lang="en-US" sz="2200" b="1" dirty="0">
                <a:solidFill>
                  <a:schemeClr val="tx1"/>
                </a:solidFill>
                <a:latin typeface="Calibri" panose="020F0502020204030204" pitchFamily="34" charset="0"/>
                <a:ea typeface="Calibri" panose="020F0502020204030204" pitchFamily="34" charset="0"/>
                <a:cs typeface="Times New Roman" panose="02020603050405020304" pitchFamily="18" charset="0"/>
              </a:rPr>
              <a:t>In order to successfully establish communication and a collaboration with the new Chinese partner, the presentation's goal is to recognize, identify and address various aspects of the cultural barriers that the British company is likely to encounter in China. </a:t>
            </a:r>
          </a:p>
          <a:p>
            <a:r>
              <a:rPr lang="en-US" sz="2200" b="1" dirty="0">
                <a:solidFill>
                  <a:schemeClr val="tx1"/>
                </a:solidFill>
                <a:latin typeface="Calibri" panose="020F0502020204030204" pitchFamily="34" charset="0"/>
                <a:ea typeface="Calibri" panose="020F0502020204030204" pitchFamily="34" charset="0"/>
                <a:cs typeface="Times New Roman" panose="02020603050405020304" pitchFamily="18" charset="0"/>
              </a:rPr>
              <a:t>Understanding the cultural impacts between the UK and China is significant for a joint venture to create and sustain a good cooperation and efficient decision-making process, as both sides typically need to communicate frequently.</a:t>
            </a:r>
          </a:p>
          <a:p>
            <a:endParaRPr lang="en-US" sz="2200" b="1" dirty="0">
              <a:solidFill>
                <a:schemeClr val="tx1"/>
              </a:solidFill>
              <a:latin typeface="Calibri" panose="020F0502020204030204" pitchFamily="34" charset="0"/>
              <a:cs typeface="Times New Roman" panose="02020603050405020304" pitchFamily="18" charset="0"/>
            </a:endParaRPr>
          </a:p>
          <a:p>
            <a:r>
              <a:rPr lang="en-GB" sz="2200" b="1" dirty="0">
                <a:solidFill>
                  <a:schemeClr val="tx1"/>
                </a:solidFill>
                <a:latin typeface="Calibri" panose="020F0502020204030204" pitchFamily="34" charset="0"/>
                <a:cs typeface="Calibri" panose="020F0502020204030204" pitchFamily="34" charset="0"/>
              </a:rPr>
              <a:t>Because of the differences in culture and way of life between regions, managers must gain international awareness to manage in a flexible manner in accordance with the host country's culture. </a:t>
            </a:r>
          </a:p>
          <a:p>
            <a:r>
              <a:rPr lang="en-GB" sz="2200" b="1" dirty="0">
                <a:solidFill>
                  <a:schemeClr val="tx1"/>
                </a:solidFill>
                <a:latin typeface="Calibri" panose="020F0502020204030204" pitchFamily="34" charset="0"/>
                <a:cs typeface="Calibri" panose="020F0502020204030204" pitchFamily="34" charset="0"/>
              </a:rPr>
              <a:t>In China, business is conducted not between companies but among individuals.</a:t>
            </a:r>
          </a:p>
          <a:p>
            <a:r>
              <a:rPr lang="en-GB" sz="2200" b="1" dirty="0">
                <a:solidFill>
                  <a:schemeClr val="tx1"/>
                </a:solidFill>
                <a:latin typeface="Calibri" panose="020F0502020204030204" pitchFamily="34" charset="0"/>
                <a:cs typeface="Calibri" panose="020F0502020204030204" pitchFamily="34" charset="0"/>
              </a:rPr>
              <a:t>Political, economic, legal, technological, and cultural influences are significant, interrelated factors that affect management strategy, functions, and processes. (- </a:t>
            </a:r>
            <a:r>
              <a:rPr lang="en-GB" sz="2200" b="1" dirty="0" err="1">
                <a:solidFill>
                  <a:schemeClr val="tx1"/>
                </a:solidFill>
                <a:latin typeface="Calibri" panose="020F0502020204030204" pitchFamily="34" charset="0"/>
                <a:cs typeface="Calibri" panose="020F0502020204030204" pitchFamily="34" charset="0"/>
              </a:rPr>
              <a:t>VleReader</a:t>
            </a:r>
            <a:r>
              <a:rPr lang="en-GB" sz="2200" b="1" dirty="0">
                <a:solidFill>
                  <a:schemeClr val="tx1"/>
                </a:solidFill>
                <a:latin typeface="Calibri" panose="020F0502020204030204" pitchFamily="34" charset="0"/>
                <a:cs typeface="Calibri" panose="020F0502020204030204" pitchFamily="34" charset="0"/>
              </a:rPr>
              <a:t>, 2022)</a:t>
            </a:r>
            <a:endParaRPr lang="en-US" sz="2200" b="1" dirty="0">
              <a:solidFill>
                <a:schemeClr val="tx1"/>
              </a:solidFill>
              <a:latin typeface="Calibri" panose="020F0502020204030204" pitchFamily="34" charset="0"/>
              <a:cs typeface="Calibri" panose="020F0502020204030204" pitchFamily="34" charset="0"/>
            </a:endParaRPr>
          </a:p>
          <a:p>
            <a:endParaRPr lang="en-GB" sz="2200" b="1" dirty="0">
              <a:solidFill>
                <a:schemeClr val="tx1"/>
              </a:solidFill>
            </a:endParaRPr>
          </a:p>
        </p:txBody>
      </p:sp>
    </p:spTree>
    <p:extLst>
      <p:ext uri="{BB962C8B-B14F-4D97-AF65-F5344CB8AC3E}">
        <p14:creationId xmlns:p14="http://schemas.microsoft.com/office/powerpoint/2010/main" val="24300124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2"/>
          <a:srcRect/>
          <a:stretch>
            <a:fillRect l="-6000" r="-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E63182-C163-48CC-857D-CEB3CD1EECC1}"/>
              </a:ext>
            </a:extLst>
          </p:cNvPr>
          <p:cNvSpPr>
            <a:spLocks noGrp="1"/>
          </p:cNvSpPr>
          <p:nvPr>
            <p:ph type="title"/>
          </p:nvPr>
        </p:nvSpPr>
        <p:spPr>
          <a:xfrm>
            <a:off x="398835" y="1296955"/>
            <a:ext cx="4406630" cy="687488"/>
          </a:xfrm>
          <a:solidFill>
            <a:srgbClr val="C00000"/>
          </a:solidFill>
        </p:spPr>
        <p:txBody>
          <a:bodyPr>
            <a:normAutofit fontScale="90000"/>
          </a:bodyPr>
          <a:lstStyle/>
          <a:p>
            <a:r>
              <a:rPr lang="en-GB" i="1" dirty="0">
                <a:solidFill>
                  <a:schemeClr val="bg2"/>
                </a:solidFill>
                <a:effectLst>
                  <a:outerShdw blurRad="38100" dist="38100" dir="2700000" algn="tl">
                    <a:srgbClr val="000000">
                      <a:alpha val="43137"/>
                    </a:srgbClr>
                  </a:outerShdw>
                </a:effectLst>
              </a:rPr>
              <a:t>The Chinese culture </a:t>
            </a:r>
            <a:endParaRPr lang="en-US" i="1" dirty="0">
              <a:solidFill>
                <a:schemeClr val="bg2"/>
              </a:solidFill>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D65CBFD8-2D1B-48A3-9122-9D3DC92E1C3E}"/>
              </a:ext>
            </a:extLst>
          </p:cNvPr>
          <p:cNvSpPr>
            <a:spLocks noGrp="1"/>
          </p:cNvSpPr>
          <p:nvPr>
            <p:ph idx="1"/>
          </p:nvPr>
        </p:nvSpPr>
        <p:spPr>
          <a:xfrm>
            <a:off x="486383" y="2976663"/>
            <a:ext cx="10904706" cy="2762655"/>
          </a:xfrm>
          <a:solidFill>
            <a:schemeClr val="bg1">
              <a:lumMod val="95000"/>
            </a:schemeClr>
          </a:solidFill>
        </p:spPr>
        <p:txBody>
          <a:bodyPr tIns="144000">
            <a:noAutofit/>
            <a:scene3d>
              <a:camera prst="orthographicFront"/>
              <a:lightRig rig="threePt" dir="t"/>
            </a:scene3d>
            <a:sp3d extrusionH="6350" contourW="6350"/>
          </a:bodyPr>
          <a:lstStyle/>
          <a:p>
            <a:r>
              <a:rPr lang="en-GB" sz="2100" dirty="0">
                <a:solidFill>
                  <a:schemeClr val="tx1"/>
                </a:solidFill>
                <a:latin typeface="Calibri" panose="020F0502020204030204" pitchFamily="34" charset="0"/>
                <a:cs typeface="Calibri" panose="020F0502020204030204" pitchFamily="34" charset="0"/>
              </a:rPr>
              <a:t>Culture can be defined as a set of people’s behaviours, values, language, regulations, traditions, art, and other traits. Global business is growing more prevalent, and cultures around the world are becoming more connected. (- </a:t>
            </a:r>
            <a:r>
              <a:rPr lang="en-GB" sz="2100" dirty="0" err="1">
                <a:solidFill>
                  <a:schemeClr val="tx1"/>
                </a:solidFill>
                <a:latin typeface="Calibri" panose="020F0502020204030204" pitchFamily="34" charset="0"/>
                <a:cs typeface="Calibri" panose="020F0502020204030204" pitchFamily="34" charset="0"/>
              </a:rPr>
              <a:t>VleReader</a:t>
            </a:r>
            <a:r>
              <a:rPr lang="en-GB" sz="2100" dirty="0">
                <a:solidFill>
                  <a:schemeClr val="tx1"/>
                </a:solidFill>
                <a:latin typeface="Calibri" panose="020F0502020204030204" pitchFamily="34" charset="0"/>
                <a:cs typeface="Calibri" panose="020F0502020204030204" pitchFamily="34" charset="0"/>
              </a:rPr>
              <a:t>, 2022)</a:t>
            </a:r>
          </a:p>
          <a:p>
            <a:r>
              <a:rPr lang="en-GB" sz="2100" dirty="0">
                <a:solidFill>
                  <a:schemeClr val="tx1"/>
                </a:solidFill>
                <a:latin typeface="Calibri" panose="020F0502020204030204" pitchFamily="34" charset="0"/>
                <a:cs typeface="Calibri" panose="020F0502020204030204" pitchFamily="34" charset="0"/>
              </a:rPr>
              <a:t>Main differences between the UK and China </a:t>
            </a:r>
          </a:p>
          <a:p>
            <a:pPr>
              <a:buFontTx/>
              <a:buChar char="-"/>
            </a:pPr>
            <a:r>
              <a:rPr lang="en-GB" sz="2100" dirty="0">
                <a:solidFill>
                  <a:schemeClr val="tx1"/>
                </a:solidFill>
                <a:latin typeface="Calibri" panose="020F0502020204030204" pitchFamily="34" charset="0"/>
                <a:ea typeface="Calibri" panose="020F0502020204030204" pitchFamily="34" charset="0"/>
                <a:cs typeface="Calibri" panose="020F0502020204030204" pitchFamily="34" charset="0"/>
              </a:rPr>
              <a:t>Confucianism had a significant impact on China: Confucianism places a substantial focus on social harmony such as: the importance and significance of societal peace, family, and reverence for the ruling class. It is both a national philosophy and a set of religious principles. (Song, 2022)</a:t>
            </a:r>
          </a:p>
          <a:p>
            <a:pPr>
              <a:buFontTx/>
              <a:buChar char="-"/>
            </a:pPr>
            <a:endParaRPr lang="en-GB" sz="2100" dirty="0">
              <a:effectLst/>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8341509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E63182-C163-48CC-857D-CEB3CD1EECC1}"/>
              </a:ext>
            </a:extLst>
          </p:cNvPr>
          <p:cNvSpPr>
            <a:spLocks noGrp="1"/>
          </p:cNvSpPr>
          <p:nvPr>
            <p:ph type="title"/>
          </p:nvPr>
        </p:nvSpPr>
        <p:spPr>
          <a:xfrm>
            <a:off x="677334" y="609600"/>
            <a:ext cx="4731245" cy="674451"/>
          </a:xfrm>
          <a:solidFill>
            <a:srgbClr val="C00000"/>
          </a:solidFill>
        </p:spPr>
        <p:txBody>
          <a:bodyPr>
            <a:normAutofit fontScale="90000"/>
          </a:bodyPr>
          <a:lstStyle/>
          <a:p>
            <a:r>
              <a:rPr lang="en-GB" b="1" dirty="0">
                <a:solidFill>
                  <a:schemeClr val="bg1"/>
                </a:solidFill>
              </a:rPr>
              <a:t>The Chinese culture </a:t>
            </a:r>
            <a:endParaRPr lang="en-US" b="1" dirty="0">
              <a:solidFill>
                <a:schemeClr val="bg1"/>
              </a:solidFill>
            </a:endParaRPr>
          </a:p>
        </p:txBody>
      </p:sp>
      <p:sp>
        <p:nvSpPr>
          <p:cNvPr id="3" name="Content Placeholder 2">
            <a:extLst>
              <a:ext uri="{FF2B5EF4-FFF2-40B4-BE49-F238E27FC236}">
                <a16:creationId xmlns:a16="http://schemas.microsoft.com/office/drawing/2014/main" id="{D65CBFD8-2D1B-48A3-9122-9D3DC92E1C3E}"/>
              </a:ext>
            </a:extLst>
          </p:cNvPr>
          <p:cNvSpPr>
            <a:spLocks noGrp="1"/>
          </p:cNvSpPr>
          <p:nvPr>
            <p:ph idx="1"/>
          </p:nvPr>
        </p:nvSpPr>
        <p:spPr>
          <a:xfrm>
            <a:off x="1231810" y="2052536"/>
            <a:ext cx="9011415" cy="3758637"/>
          </a:xfrm>
          <a:solidFill>
            <a:schemeClr val="bg1"/>
          </a:solidFill>
          <a:scene3d>
            <a:camera prst="orthographicFront"/>
            <a:lightRig rig="threePt" dir="t">
              <a:rot lat="0" lon="0" rev="1800000"/>
            </a:lightRig>
          </a:scene3d>
          <a:sp3d extrusionH="50800" contourW="44450" prstMaterial="translucentPowder">
            <a:bevelB h="31750"/>
          </a:sp3d>
        </p:spPr>
        <p:txBody>
          <a:bodyPr tIns="108000">
            <a:normAutofit/>
          </a:bodyPr>
          <a:lstStyle/>
          <a:p>
            <a:r>
              <a:rPr lang="en-GB" sz="2100" b="1" dirty="0">
                <a:latin typeface="Calibri" panose="020F0502020204030204" pitchFamily="34" charset="0"/>
                <a:ea typeface="Calibri" panose="020F0502020204030204" pitchFamily="34" charset="0"/>
                <a:cs typeface="Times New Roman" panose="02020603050405020304" pitchFamily="18" charset="0"/>
              </a:rPr>
              <a:t>Emphasis on family is important, ancestor worship and respect for the elderly; Confucius' relational norms and legal frameworks like those created during the Tang Dynasty, for instance, serve as the cornerstone of Chinese appreciation and respect for hierarchy and the family social collective. (Child and Warner, 2003)</a:t>
            </a:r>
          </a:p>
          <a:p>
            <a:r>
              <a:rPr lang="en-GB" sz="2100" b="1" dirty="0">
                <a:latin typeface="Calibri" panose="020F0502020204030204" pitchFamily="34" charset="0"/>
                <a:ea typeface="Calibri" panose="020F0502020204030204" pitchFamily="34" charset="0"/>
                <a:cs typeface="Times New Roman" panose="02020603050405020304" pitchFamily="18" charset="0"/>
              </a:rPr>
              <a:t>Building friendships, social networks, is essential to succeed in China because relationships are extremely valued. </a:t>
            </a:r>
          </a:p>
          <a:p>
            <a:r>
              <a:rPr lang="en-GB" sz="2100" b="1" dirty="0">
                <a:latin typeface="Calibri" panose="020F0502020204030204" pitchFamily="34" charset="0"/>
                <a:ea typeface="Calibri" panose="020F0502020204030204" pitchFamily="34" charset="0"/>
                <a:cs typeface="Times New Roman" panose="02020603050405020304" pitchFamily="18" charset="0"/>
              </a:rPr>
              <a:t>Mutual trust is also needed. For instance, Chinese people are reluctant to interact and associate with strangers, and a lengthy period of introductions is required, but once the stage of mutual trust is attained, Chinese are devoted and faithful. (TEDx Talks, 2014)</a:t>
            </a:r>
          </a:p>
        </p:txBody>
      </p:sp>
    </p:spTree>
    <p:extLst>
      <p:ext uri="{BB962C8B-B14F-4D97-AF65-F5344CB8AC3E}">
        <p14:creationId xmlns:p14="http://schemas.microsoft.com/office/powerpoint/2010/main" val="38812754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0000" b="-10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A614CC-11D8-4409-86A2-E5569C36827B}"/>
              </a:ext>
            </a:extLst>
          </p:cNvPr>
          <p:cNvSpPr>
            <a:spLocks noGrp="1"/>
          </p:cNvSpPr>
          <p:nvPr>
            <p:ph type="title"/>
          </p:nvPr>
        </p:nvSpPr>
        <p:spPr>
          <a:xfrm>
            <a:off x="1060315" y="924128"/>
            <a:ext cx="8725711" cy="846306"/>
          </a:xfrm>
          <a:solidFill>
            <a:schemeClr val="bg1"/>
          </a:solidFill>
        </p:spPr>
        <p:txBody>
          <a:bodyPr>
            <a:normAutofit/>
          </a:bodyPr>
          <a:lstStyle/>
          <a:p>
            <a:r>
              <a:rPr lang="en-GB" sz="3600" b="1" dirty="0"/>
              <a:t>    Success and failure factors of joint ventures </a:t>
            </a:r>
            <a:endParaRPr lang="en-US" sz="3600" b="1" dirty="0"/>
          </a:p>
        </p:txBody>
      </p:sp>
      <p:sp>
        <p:nvSpPr>
          <p:cNvPr id="3" name="Content Placeholder 2">
            <a:extLst>
              <a:ext uri="{FF2B5EF4-FFF2-40B4-BE49-F238E27FC236}">
                <a16:creationId xmlns:a16="http://schemas.microsoft.com/office/drawing/2014/main" id="{857A3F04-B8EB-4FC0-9B7B-F3B0940CC12A}"/>
              </a:ext>
            </a:extLst>
          </p:cNvPr>
          <p:cNvSpPr>
            <a:spLocks noGrp="1"/>
          </p:cNvSpPr>
          <p:nvPr>
            <p:ph idx="1"/>
          </p:nvPr>
        </p:nvSpPr>
        <p:spPr>
          <a:xfrm>
            <a:off x="677334" y="2237362"/>
            <a:ext cx="10577568" cy="4011038"/>
          </a:xfrm>
          <a:solidFill>
            <a:schemeClr val="bg1">
              <a:alpha val="95000"/>
            </a:schemeClr>
          </a:solidFill>
        </p:spPr>
        <p:txBody>
          <a:bodyPr tIns="0" bIns="72000">
            <a:noAutofit/>
          </a:bodyPr>
          <a:lstStyle/>
          <a:p>
            <a:pPr marL="0" indent="0">
              <a:buNone/>
            </a:pPr>
            <a:endParaRPr lang="en-GB" sz="2400" dirty="0">
              <a:latin typeface="Calibri" panose="020F0502020204030204" pitchFamily="34" charset="0"/>
              <a:cs typeface="Calibri" panose="020F0502020204030204" pitchFamily="34" charset="0"/>
            </a:endParaRPr>
          </a:p>
          <a:p>
            <a:r>
              <a:rPr lang="en-GB" sz="24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In joint ventures it is typical for Chinese executives to be somewhat older than their foreign colleagues. Traditional Chinese society places a high value on paying respect to one's elders. </a:t>
            </a:r>
          </a:p>
          <a:p>
            <a:pPr marL="0" indent="0">
              <a:buNone/>
            </a:pPr>
            <a:endParaRPr lang="en-GB" sz="2400" dirty="0">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p>
            <a:r>
              <a:rPr lang="en-GB" sz="24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As a direct consequence, elder Chinese managers expect deference and respect from their younger counterparts in the joint venture leadership team. The majority of British may not even be aware of this assumption because they do not give much thought to the age of their co-workers. There could be a lot of tension and stress if British managers act without such care. </a:t>
            </a:r>
            <a:endParaRPr lang="en-GB" sz="2400" dirty="0">
              <a:effectLst/>
              <a:latin typeface="Calibri" panose="020F0502020204030204" pitchFamily="34" charset="0"/>
              <a:ea typeface="Calibri" panose="020F0502020204030204" pitchFamily="34" charset="0"/>
              <a:cs typeface="Calibri" panose="020F0502020204030204" pitchFamily="34" charset="0"/>
            </a:endParaRPr>
          </a:p>
          <a:p>
            <a:endParaRPr lang="en-US" sz="24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0198806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0000" b="-10000"/>
          </a:stretch>
        </a:blipFill>
        <a:effectLst/>
      </p:bgPr>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C8E0AB1A-0338-C099-BFF1-D45EF5D2BF03}"/>
              </a:ext>
            </a:extLst>
          </p:cNvPr>
          <p:cNvSpPr>
            <a:spLocks noGrp="1"/>
          </p:cNvSpPr>
          <p:nvPr>
            <p:ph type="body" idx="1"/>
          </p:nvPr>
        </p:nvSpPr>
        <p:spPr>
          <a:xfrm>
            <a:off x="651753" y="466928"/>
            <a:ext cx="10642060" cy="5690681"/>
          </a:xfrm>
          <a:solidFill>
            <a:schemeClr val="bg1">
              <a:alpha val="95000"/>
            </a:schemeClr>
          </a:solidFill>
        </p:spPr>
        <p:txBody>
          <a:bodyPr tIns="288000">
            <a:noAutofit/>
          </a:bodyPr>
          <a:lstStyle/>
          <a:p>
            <a:pPr marL="342900" marR="0" lvl="0" indent="-342900" algn="l" defTabSz="457200" rtl="0" eaLnBrk="1" fontAlgn="auto" latinLnBrk="0" hangingPunct="1">
              <a:lnSpc>
                <a:spcPct val="100000"/>
              </a:lnSpc>
              <a:spcBef>
                <a:spcPts val="1000"/>
              </a:spcBef>
              <a:spcAft>
                <a:spcPts val="0"/>
              </a:spcAft>
              <a:buClr>
                <a:srgbClr val="4F81BD"/>
              </a:buClr>
              <a:buSzPct val="80000"/>
              <a:buFont typeface="Wingdings 3" charset="2"/>
              <a:buChar char=""/>
              <a:tabLst/>
              <a:defRPr/>
            </a:pPr>
            <a:endParaRPr kumimoji="0" lang="en-GB" b="0" i="0" u="none" strike="noStrike" kern="1200" cap="none" spc="0" normalizeH="0" baseline="0" noProof="0" dirty="0">
              <a:ln>
                <a:noFill/>
              </a:ln>
              <a:solidFill>
                <a:prstClr val="black">
                  <a:lumMod val="75000"/>
                  <a:lumOff val="25000"/>
                </a:prstClr>
              </a:solidFill>
              <a:effectLst/>
              <a:uLnTx/>
              <a:uFillTx/>
              <a:latin typeface="Calibri" panose="020F0502020204030204" pitchFamily="34" charset="0"/>
              <a:ea typeface="+mn-ea"/>
              <a:cs typeface="Calibri" panose="020F0502020204030204" pitchFamily="34" charset="0"/>
            </a:endParaRPr>
          </a:p>
          <a:p>
            <a:pPr marL="342900" indent="-342900">
              <a:buClr>
                <a:srgbClr val="4F81BD"/>
              </a:buClr>
              <a:buFont typeface="Wingdings 3" charset="2"/>
              <a:buChar char=""/>
              <a:defRPr/>
            </a:pPr>
            <a:r>
              <a:rPr lang="en-GB"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In addition, Chinese and British managers may have quite different educational backgrounds. Despite the fact that senior managers in China often have a solid technical background, very few had any form of professional education in business or management until quite recently. As a consequence of this, it is unusual for a Chinese manager working in a </a:t>
            </a:r>
            <a:r>
              <a:rPr lang="en-GB" dirty="0">
                <a:solidFill>
                  <a:srgbClr val="000000"/>
                </a:solidFill>
                <a:latin typeface="Calibri" panose="020F0502020204030204" pitchFamily="34" charset="0"/>
                <a:ea typeface="Calibri" panose="020F0502020204030204" pitchFamily="34" charset="0"/>
                <a:cs typeface="Times New Roman" panose="02020603050405020304" pitchFamily="18" charset="0"/>
              </a:rPr>
              <a:t>partnership</a:t>
            </a:r>
            <a:r>
              <a:rPr lang="en-GB"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to have received conventional management training. These disparities present significant challenges for the majority of managerial groups operating in China. Different educational levels and backgrounds may result in meaningful perspective discrepancies and decreased interpersonal affinities. It is possible that age and experience will make the situation much more difficult. The Chinese manager anticipates that factors such as age and overall life experience will be given some priority when making choices and participating in conversations.  On the other hand, the majority of the time, the foreign managers place a greater emphasis on skill and experience that is particular to the company task. </a:t>
            </a:r>
            <a:r>
              <a:rPr lang="en-GB" b="0" i="0" dirty="0">
                <a:solidFill>
                  <a:srgbClr val="000000"/>
                </a:solidFill>
                <a:effectLst/>
                <a:latin typeface="Times New Roman" panose="02020603050405020304" pitchFamily="18" charset="0"/>
              </a:rPr>
              <a:t>(Li </a:t>
            </a:r>
            <a:r>
              <a:rPr lang="en-GB" b="0" i="1" dirty="0">
                <a:solidFill>
                  <a:srgbClr val="000000"/>
                </a:solidFill>
                <a:effectLst/>
                <a:latin typeface="Times New Roman" panose="02020603050405020304" pitchFamily="18" charset="0"/>
              </a:rPr>
              <a:t>et al.</a:t>
            </a:r>
            <a:r>
              <a:rPr lang="en-GB" b="0" i="0" dirty="0">
                <a:solidFill>
                  <a:srgbClr val="000000"/>
                </a:solidFill>
                <a:effectLst/>
                <a:latin typeface="Times New Roman" panose="02020603050405020304" pitchFamily="18" charset="0"/>
              </a:rPr>
              <a:t>, 1999)</a:t>
            </a:r>
            <a:endParaRPr lang="en-GB"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a:buClr>
                <a:srgbClr val="4F81BD"/>
              </a:buClr>
              <a:defRPr/>
            </a:pP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marL="342900" indent="-342900">
              <a:buClr>
                <a:srgbClr val="4F81BD"/>
              </a:buClr>
              <a:buFont typeface="Wingdings 3" charset="2"/>
              <a:buChar char=""/>
              <a:defRPr/>
            </a:pPr>
            <a:r>
              <a:rPr lang="en-GB"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Guanxi is frequently seen as a prerequisite for commercial success in China. The expatriate managers may not have substantial guanxi with the Chinese managers because they lack familial ties and other shared previous experiences, such as attending the same school or having the same country of origin. This further hinders the leadership team's development of harmonious and helpful relationships. </a:t>
            </a:r>
            <a:endParaRPr kumimoji="0" lang="en-GB" b="0" i="0"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Calibri" panose="020F0502020204030204" pitchFamily="34" charset="0"/>
            </a:endParaRPr>
          </a:p>
          <a:p>
            <a:pPr marL="342900" marR="0" lvl="0" indent="-342900" algn="l" defTabSz="457200" rtl="0" eaLnBrk="1" fontAlgn="auto" latinLnBrk="0" hangingPunct="1">
              <a:lnSpc>
                <a:spcPct val="100000"/>
              </a:lnSpc>
              <a:spcBef>
                <a:spcPts val="1000"/>
              </a:spcBef>
              <a:spcAft>
                <a:spcPts val="0"/>
              </a:spcAft>
              <a:buClr>
                <a:srgbClr val="4F81BD"/>
              </a:buClr>
              <a:buSzPct val="80000"/>
              <a:buFont typeface="Wingdings 3" charset="2"/>
              <a:buChar char=""/>
              <a:tabLst/>
              <a:defRPr/>
            </a:pPr>
            <a:endParaRPr kumimoji="0" lang="en-US" b="0" i="0" u="none" strike="noStrike" kern="1200" cap="none" spc="0" normalizeH="0" baseline="0" noProof="0" dirty="0">
              <a:ln>
                <a:noFill/>
              </a:ln>
              <a:solidFill>
                <a:prstClr val="black">
                  <a:lumMod val="75000"/>
                  <a:lumOff val="25000"/>
                </a:prstClr>
              </a:solidFill>
              <a:effectLst/>
              <a:uLnTx/>
              <a:uFillTx/>
              <a:latin typeface="Calibri" panose="020F0502020204030204" pitchFamily="34" charset="0"/>
              <a:ea typeface="+mn-ea"/>
              <a:cs typeface="Calibri" panose="020F0502020204030204" pitchFamily="34" charset="0"/>
            </a:endParaRPr>
          </a:p>
          <a:p>
            <a:endParaRPr lang="en-GB" dirty="0"/>
          </a:p>
        </p:txBody>
      </p:sp>
    </p:spTree>
    <p:extLst>
      <p:ext uri="{BB962C8B-B14F-4D97-AF65-F5344CB8AC3E}">
        <p14:creationId xmlns:p14="http://schemas.microsoft.com/office/powerpoint/2010/main" val="3219626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0000" b="-10000"/>
          </a:stretch>
        </a:blipFill>
        <a:effectLst/>
      </p:bgPr>
    </p:bg>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73E1D273-C7AC-7499-CFFB-B45E24129518}"/>
              </a:ext>
            </a:extLst>
          </p:cNvPr>
          <p:cNvSpPr>
            <a:spLocks noGrp="1"/>
          </p:cNvSpPr>
          <p:nvPr>
            <p:ph type="body" idx="1"/>
          </p:nvPr>
        </p:nvSpPr>
        <p:spPr>
          <a:xfrm>
            <a:off x="677335" y="849087"/>
            <a:ext cx="10674844" cy="5308522"/>
          </a:xfrm>
          <a:solidFill>
            <a:schemeClr val="bg1">
              <a:alpha val="95000"/>
            </a:schemeClr>
          </a:solidFill>
        </p:spPr>
        <p:txBody>
          <a:bodyPr tIns="0">
            <a:normAutofit/>
          </a:bodyPr>
          <a:lstStyle/>
          <a:p>
            <a:pPr marR="0" lvl="0" algn="l" defTabSz="457200" rtl="0" eaLnBrk="1" fontAlgn="auto" latinLnBrk="0" hangingPunct="1">
              <a:lnSpc>
                <a:spcPct val="100000"/>
              </a:lnSpc>
              <a:spcBef>
                <a:spcPts val="1000"/>
              </a:spcBef>
              <a:spcAft>
                <a:spcPts val="0"/>
              </a:spcAft>
              <a:buClr>
                <a:srgbClr val="4F81BD"/>
              </a:buClr>
              <a:buSzPct val="80000"/>
              <a:tabLst/>
              <a:defRPr/>
            </a:pPr>
            <a:endParaRPr kumimoji="0" lang="en-GB" sz="2200" b="0" i="0" u="none" strike="noStrike" kern="1200" cap="none" spc="0" normalizeH="0" baseline="0" noProof="0" dirty="0">
              <a:ln>
                <a:noFill/>
              </a:ln>
              <a:solidFill>
                <a:prstClr val="black">
                  <a:lumMod val="75000"/>
                  <a:lumOff val="25000"/>
                </a:prstClr>
              </a:solidFill>
              <a:effectLst/>
              <a:uLnTx/>
              <a:uFillTx/>
              <a:latin typeface="Calibri" panose="020F0502020204030204" pitchFamily="34" charset="0"/>
              <a:ea typeface="+mn-ea"/>
              <a:cs typeface="Calibri" panose="020F0502020204030204" pitchFamily="34" charset="0"/>
            </a:endParaRPr>
          </a:p>
          <a:p>
            <a:pPr marL="342900" indent="-342900">
              <a:buClr>
                <a:srgbClr val="4F81BD"/>
              </a:buClr>
              <a:buFont typeface="Wingdings 3" charset="2"/>
              <a:buChar char=""/>
              <a:defRPr/>
            </a:pPr>
            <a:r>
              <a:rPr kumimoji="0" lang="en-GB" sz="2200" b="0" i="0"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Calibri" panose="020F0502020204030204" pitchFamily="34" charset="0"/>
              </a:rPr>
              <a:t>It</a:t>
            </a:r>
            <a:r>
              <a:rPr lang="en-GB" sz="2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is commonly established that language limitations immediately cause mistrust and misunderstanding. When British managers do not know much or any Chinese and appear to have no grasp of Chinese culture, and when senior Chinese managers do not know much or any English, the situation is extremely challenging. All discussion must be handled through translators in these situations. While British people may view information exchange as simple, the Chinese do not volunteer information that has not been specifically sought. </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342900" indent="-342900">
              <a:buClr>
                <a:srgbClr val="4F81BD"/>
              </a:buClr>
              <a:buFont typeface="Wingdings 3" charset="2"/>
              <a:buChar char=""/>
              <a:defRPr/>
            </a:pPr>
            <a:r>
              <a:rPr lang="en-GB" sz="2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Many challenges can be faced by the British company, and a way of improving the strength of the joint venture is to create a team, a cohesive team, at the top. Focusing on team meetings and informal discussions, that will help the individuals to open up and get to know each other better. It is well known that in Chinese culture gifts are very important and British managers should offer small gift and other gestures important to the Chinese, and to learn about the customs and rules of the area. </a:t>
            </a:r>
            <a:r>
              <a:rPr lang="en-GB" sz="2000" b="0" i="0" dirty="0">
                <a:solidFill>
                  <a:srgbClr val="000000"/>
                </a:solidFill>
                <a:effectLst/>
                <a:latin typeface="Times New Roman" panose="02020603050405020304" pitchFamily="18" charset="0"/>
              </a:rPr>
              <a:t>(Li </a:t>
            </a:r>
            <a:r>
              <a:rPr lang="en-GB" sz="2000" b="0" i="1" dirty="0">
                <a:solidFill>
                  <a:srgbClr val="000000"/>
                </a:solidFill>
                <a:effectLst/>
                <a:latin typeface="Times New Roman" panose="02020603050405020304" pitchFamily="18" charset="0"/>
              </a:rPr>
              <a:t>et al.</a:t>
            </a:r>
            <a:r>
              <a:rPr lang="en-GB" sz="2000" b="0" i="0" dirty="0">
                <a:solidFill>
                  <a:srgbClr val="000000"/>
                </a:solidFill>
                <a:effectLst/>
                <a:latin typeface="Times New Roman" panose="02020603050405020304" pitchFamily="18" charset="0"/>
              </a:rPr>
              <a:t>, 1999)</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1333877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9000"/>
                <a:lumOff val="91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F05FB5-FB0C-4C57-A3FD-D1272DA398AD}"/>
              </a:ext>
            </a:extLst>
          </p:cNvPr>
          <p:cNvSpPr>
            <a:spLocks noGrp="1"/>
          </p:cNvSpPr>
          <p:nvPr>
            <p:ph type="title"/>
          </p:nvPr>
        </p:nvSpPr>
        <p:spPr/>
        <p:txBody>
          <a:bodyPr/>
          <a:lstStyle/>
          <a:p>
            <a:r>
              <a:rPr lang="en-GB" dirty="0"/>
              <a:t>Hofstede cultural Dimensions: UK and China </a:t>
            </a:r>
            <a:endParaRPr lang="en-US" dirty="0"/>
          </a:p>
        </p:txBody>
      </p:sp>
      <p:sp>
        <p:nvSpPr>
          <p:cNvPr id="3" name="Content Placeholder 2">
            <a:extLst>
              <a:ext uri="{FF2B5EF4-FFF2-40B4-BE49-F238E27FC236}">
                <a16:creationId xmlns:a16="http://schemas.microsoft.com/office/drawing/2014/main" id="{B823DCC0-DF76-432B-BA72-C4D5B7F8A760}"/>
              </a:ext>
            </a:extLst>
          </p:cNvPr>
          <p:cNvSpPr>
            <a:spLocks noGrp="1"/>
          </p:cNvSpPr>
          <p:nvPr>
            <p:ph idx="1"/>
          </p:nvPr>
        </p:nvSpPr>
        <p:spPr/>
        <p:txBody>
          <a:bodyPr>
            <a:normAutofit/>
          </a:bodyPr>
          <a:lstStyle/>
          <a:p>
            <a:r>
              <a:rPr lang="en-GB" sz="2400" dirty="0">
                <a:effectLst/>
                <a:latin typeface="Times New Roman" panose="02020603050405020304" pitchFamily="18" charset="0"/>
                <a:ea typeface="Times New Roman" panose="02020603050405020304" pitchFamily="18" charset="0"/>
              </a:rPr>
              <a:t>One of the most influential worldwide management frameworks is Hofstede's assessment of six distinct cultural characteristics.</a:t>
            </a:r>
          </a:p>
          <a:p>
            <a:endParaRPr lang="en-US" sz="2400" dirty="0"/>
          </a:p>
        </p:txBody>
      </p:sp>
      <p:pic>
        <p:nvPicPr>
          <p:cNvPr id="4" name="Picture 3">
            <a:extLst>
              <a:ext uri="{FF2B5EF4-FFF2-40B4-BE49-F238E27FC236}">
                <a16:creationId xmlns:a16="http://schemas.microsoft.com/office/drawing/2014/main" id="{A141E8FC-26A3-96BE-50FE-BB6768031B47}"/>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583511" y="2683482"/>
            <a:ext cx="6463212" cy="3628418"/>
          </a:xfrm>
          <a:prstGeom prst="rect">
            <a:avLst/>
          </a:prstGeom>
          <a:noFill/>
          <a:ln>
            <a:noFill/>
          </a:ln>
        </p:spPr>
      </p:pic>
    </p:spTree>
    <p:extLst>
      <p:ext uri="{BB962C8B-B14F-4D97-AF65-F5344CB8AC3E}">
        <p14:creationId xmlns:p14="http://schemas.microsoft.com/office/powerpoint/2010/main" val="6921082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l="2000" t="-5000" r="3000" b="-1000"/>
          </a:stretch>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75AC5E5-49E9-9780-5B81-82FD9F08FAF4}"/>
              </a:ext>
            </a:extLst>
          </p:cNvPr>
          <p:cNvSpPr txBox="1"/>
          <p:nvPr/>
        </p:nvSpPr>
        <p:spPr>
          <a:xfrm>
            <a:off x="9523379" y="6177064"/>
            <a:ext cx="2412459" cy="369332"/>
          </a:xfrm>
          <a:prstGeom prst="rect">
            <a:avLst/>
          </a:prstGeom>
          <a:noFill/>
        </p:spPr>
        <p:txBody>
          <a:bodyPr wrap="square" rtlCol="0">
            <a:spAutoFit/>
          </a:bodyPr>
          <a:lstStyle/>
          <a:p>
            <a:r>
              <a:rPr lang="en-GB" dirty="0"/>
              <a:t>Figure 1</a:t>
            </a:r>
          </a:p>
        </p:txBody>
      </p:sp>
    </p:spTree>
    <p:extLst>
      <p:ext uri="{BB962C8B-B14F-4D97-AF65-F5344CB8AC3E}">
        <p14:creationId xmlns:p14="http://schemas.microsoft.com/office/powerpoint/2010/main" val="40386906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9000"/>
                <a:lumOff val="91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F05FB5-FB0C-4C57-A3FD-D1272DA398AD}"/>
              </a:ext>
            </a:extLst>
          </p:cNvPr>
          <p:cNvSpPr>
            <a:spLocks noGrp="1"/>
          </p:cNvSpPr>
          <p:nvPr>
            <p:ph type="title"/>
          </p:nvPr>
        </p:nvSpPr>
        <p:spPr/>
        <p:txBody>
          <a:bodyPr/>
          <a:lstStyle/>
          <a:p>
            <a:r>
              <a:rPr lang="en-GB" dirty="0"/>
              <a:t>Hofstede cultural Dimensions: UK and China </a:t>
            </a:r>
            <a:endParaRPr lang="en-US" dirty="0"/>
          </a:p>
        </p:txBody>
      </p:sp>
      <p:sp>
        <p:nvSpPr>
          <p:cNvPr id="8" name="Content Placeholder 7">
            <a:extLst>
              <a:ext uri="{FF2B5EF4-FFF2-40B4-BE49-F238E27FC236}">
                <a16:creationId xmlns:a16="http://schemas.microsoft.com/office/drawing/2014/main" id="{310EFA3E-BCD6-E317-6F23-A64B91DB4763}"/>
              </a:ext>
            </a:extLst>
          </p:cNvPr>
          <p:cNvSpPr>
            <a:spLocks noGrp="1"/>
          </p:cNvSpPr>
          <p:nvPr>
            <p:ph idx="1"/>
          </p:nvPr>
        </p:nvSpPr>
        <p:spPr/>
        <p:txBody>
          <a:bodyPr>
            <a:normAutofit/>
          </a:bodyPr>
          <a:lstStyle/>
          <a:p>
            <a:r>
              <a:rPr lang="en-GB" sz="2000" dirty="0"/>
              <a:t>Hofstede’s </a:t>
            </a:r>
            <a:r>
              <a:rPr lang="en-GB" sz="2000" dirty="0">
                <a:effectLst/>
                <a:ea typeface="Times New Roman" panose="02020603050405020304" pitchFamily="18" charset="0"/>
              </a:rPr>
              <a:t>research suggests that there are essentially two types of human cultures: individualistic and collectivistic. </a:t>
            </a:r>
          </a:p>
          <a:p>
            <a:r>
              <a:rPr lang="en-GB" sz="2000" b="1" dirty="0">
                <a:effectLst/>
                <a:ea typeface="Times New Roman" panose="02020603050405020304" pitchFamily="18" charset="0"/>
              </a:rPr>
              <a:t>Individualism</a:t>
            </a:r>
            <a:r>
              <a:rPr lang="en-GB" sz="2000" dirty="0">
                <a:effectLst/>
                <a:ea typeface="Times New Roman" panose="02020603050405020304" pitchFamily="18" charset="0"/>
              </a:rPr>
              <a:t> and the pursuit of one's own happiness are more prevalent in the first society, which is reflective of the British way of life. (Hofstede, 2010).</a:t>
            </a:r>
          </a:p>
          <a:p>
            <a:r>
              <a:rPr lang="en-GB" sz="2000" dirty="0">
                <a:effectLst/>
                <a:ea typeface="Times New Roman" panose="02020603050405020304" pitchFamily="18" charset="0"/>
              </a:rPr>
              <a:t>If you look at Figure 1 from Hofstede's study, you can see that China has a very high level of </a:t>
            </a:r>
            <a:r>
              <a:rPr lang="en-GB" sz="2000" b="1" dirty="0">
                <a:effectLst/>
                <a:ea typeface="Times New Roman" panose="02020603050405020304" pitchFamily="18" charset="0"/>
              </a:rPr>
              <a:t>collectivism</a:t>
            </a:r>
            <a:r>
              <a:rPr lang="en-GB" sz="2000" dirty="0">
                <a:effectLst/>
                <a:ea typeface="Times New Roman" panose="02020603050405020304" pitchFamily="18" charset="0"/>
              </a:rPr>
              <a:t>.</a:t>
            </a:r>
          </a:p>
          <a:p>
            <a:r>
              <a:rPr lang="en-GB" sz="2000" dirty="0">
                <a:effectLst/>
                <a:ea typeface="Times New Roman" panose="02020603050405020304" pitchFamily="18" charset="0"/>
              </a:rPr>
              <a:t>It has been theorised by Hofstede that when Chinese consumers need to make a purchasing choice, they go to their social networks, including their families, friends, and co-workers.</a:t>
            </a:r>
          </a:p>
          <a:p>
            <a:r>
              <a:rPr lang="en-GB" sz="2000" dirty="0">
                <a:effectLst/>
                <a:ea typeface="Times New Roman" panose="02020603050405020304" pitchFamily="18" charset="0"/>
              </a:rPr>
              <a:t>Particularly in their communication methods, marketing managers will need to bear in mind the primary reasons driving collectivistic society, such as finding mutual concessions and sustaining collective cohesion. The people of the United Kingdom, like those of other low context societies, are primarily concerned with themselves and their own success. They care less about what other people think and are more prone to follow their own interests. (Kotler 2009).</a:t>
            </a:r>
          </a:p>
          <a:p>
            <a:endParaRPr lang="en-GB" sz="2000" dirty="0">
              <a:effectLst/>
              <a:ea typeface="Times New Roman" panose="02020603050405020304" pitchFamily="18" charset="0"/>
            </a:endParaRPr>
          </a:p>
          <a:p>
            <a:endParaRPr lang="en-GB" sz="2000" dirty="0"/>
          </a:p>
        </p:txBody>
      </p:sp>
    </p:spTree>
    <p:extLst>
      <p:ext uri="{BB962C8B-B14F-4D97-AF65-F5344CB8AC3E}">
        <p14:creationId xmlns:p14="http://schemas.microsoft.com/office/powerpoint/2010/main" val="18539885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9000"/>
                <a:lumOff val="91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E8C473E-7FBB-23B7-7D24-7B0FD1B66221}"/>
              </a:ext>
            </a:extLst>
          </p:cNvPr>
          <p:cNvSpPr>
            <a:spLocks noGrp="1"/>
          </p:cNvSpPr>
          <p:nvPr>
            <p:ph idx="1"/>
          </p:nvPr>
        </p:nvSpPr>
        <p:spPr>
          <a:xfrm>
            <a:off x="838200" y="583660"/>
            <a:ext cx="10515600" cy="5787957"/>
          </a:xfrm>
        </p:spPr>
        <p:txBody>
          <a:bodyPr>
            <a:noAutofit/>
          </a:bodyPr>
          <a:lstStyle/>
          <a:p>
            <a:r>
              <a:rPr lang="en-GB" sz="2000" dirty="0">
                <a:effectLst/>
                <a:ea typeface="Times New Roman" panose="02020603050405020304" pitchFamily="18" charset="0"/>
                <a:cs typeface="Times New Roman" panose="02020603050405020304" pitchFamily="18" charset="0"/>
              </a:rPr>
              <a:t>Yet recent research on Chinese people reveals that they have become savvier and more self-reliant. (Berger, 2010). The conventional wisdom is that Chinese customers are shifting their focus from low pricing to product quality and novelty.</a:t>
            </a:r>
          </a:p>
          <a:p>
            <a:r>
              <a:rPr lang="en-GB" sz="2000" dirty="0">
                <a:effectLst/>
                <a:ea typeface="Times New Roman" panose="02020603050405020304" pitchFamily="18" charset="0"/>
                <a:cs typeface="Times New Roman" panose="02020603050405020304" pitchFamily="18" charset="0"/>
              </a:rPr>
              <a:t>HR professionals in the UK should keep in mind that the low degree of individuality in the Chinese workforce means that it's more likely to have a negative effect on employees to pay them depending on how well they do, rather than the other way around there, potentially leading to hostility and demotivation. When it comes to hiring Chinese workers, it's not about the money so much as building an environment where individuals can be more productive and invested in their job.</a:t>
            </a:r>
          </a:p>
          <a:p>
            <a:pPr marL="0" indent="0">
              <a:buNone/>
            </a:pPr>
            <a:endParaRPr lang="en-GB" sz="2000" dirty="0">
              <a:effectLst/>
              <a:ea typeface="Times New Roman" panose="02020603050405020304" pitchFamily="18" charset="0"/>
              <a:cs typeface="Times New Roman" panose="02020603050405020304" pitchFamily="18" charset="0"/>
            </a:endParaRPr>
          </a:p>
          <a:p>
            <a:pPr marL="0" indent="0">
              <a:buNone/>
            </a:pPr>
            <a:r>
              <a:rPr lang="en-GB" sz="2000" b="1" dirty="0">
                <a:ea typeface="Times New Roman" panose="02020603050405020304" pitchFamily="18" charset="0"/>
                <a:cs typeface="Times New Roman" panose="02020603050405020304" pitchFamily="18" charset="0"/>
              </a:rPr>
              <a:t>    </a:t>
            </a:r>
            <a:r>
              <a:rPr lang="en-GB" sz="2000" b="1" dirty="0">
                <a:effectLst/>
                <a:ea typeface="Times New Roman" panose="02020603050405020304" pitchFamily="18" charset="0"/>
                <a:cs typeface="Times New Roman" panose="02020603050405020304" pitchFamily="18" charset="0"/>
              </a:rPr>
              <a:t>Uncertainty avoidance and power distance in Hofstede’s theories</a:t>
            </a:r>
            <a:endParaRPr lang="en-GB" sz="2000" dirty="0">
              <a:effectLst/>
              <a:ea typeface="Times New Roman" panose="02020603050405020304" pitchFamily="18" charset="0"/>
              <a:cs typeface="Times New Roman" panose="02020603050405020304" pitchFamily="18" charset="0"/>
            </a:endParaRPr>
          </a:p>
          <a:p>
            <a:r>
              <a:rPr lang="en-GB" sz="2000" b="1" dirty="0">
                <a:effectLst/>
                <a:ea typeface="Times New Roman" panose="02020603050405020304" pitchFamily="18" charset="0"/>
                <a:cs typeface="Times New Roman" panose="02020603050405020304" pitchFamily="18" charset="0"/>
              </a:rPr>
              <a:t>Uncertainty</a:t>
            </a:r>
            <a:r>
              <a:rPr lang="en-GB" sz="2000" dirty="0">
                <a:effectLst/>
                <a:ea typeface="Times New Roman" panose="02020603050405020304" pitchFamily="18" charset="0"/>
                <a:cs typeface="Times New Roman" panose="02020603050405020304" pitchFamily="18" charset="0"/>
              </a:rPr>
              <a:t> aversion, or the extent to which a nation's citizens would rather live under established norms and routines in order to feel safe and secure, (Hofstede,2010), According to Hofstede's model, Chinese workers are less likely to resist changes, the nation has a low degree of uncertainty avoidance, making it attractive to foreign investors.</a:t>
            </a:r>
          </a:p>
          <a:p>
            <a:r>
              <a:rPr lang="en-GB" sz="2000" dirty="0">
                <a:effectLst/>
                <a:ea typeface="Times New Roman" panose="02020603050405020304" pitchFamily="18" charset="0"/>
                <a:cs typeface="Times New Roman" panose="02020603050405020304" pitchFamily="18" charset="0"/>
              </a:rPr>
              <a:t>China is the sort of nation that is very rule-oriented and traditional, but since it has only been a communist country for a little over a century, maybe there has not been enough time for regulations to become ingrained in their cultural behaviour. Warner and Child (2003)</a:t>
            </a:r>
          </a:p>
          <a:p>
            <a:endParaRPr lang="en-GB" sz="2000" dirty="0">
              <a:effectLst/>
              <a:ea typeface="Times New Roman" panose="02020603050405020304" pitchFamily="18" charset="0"/>
              <a:cs typeface="Times New Roman" panose="02020603050405020304" pitchFamily="18" charset="0"/>
            </a:endParaRPr>
          </a:p>
          <a:p>
            <a:endParaRPr lang="en-GB" sz="2000" dirty="0">
              <a:cs typeface="Times New Roman" panose="02020603050405020304" pitchFamily="18" charset="0"/>
            </a:endParaRPr>
          </a:p>
        </p:txBody>
      </p:sp>
    </p:spTree>
    <p:extLst>
      <p:ext uri="{BB962C8B-B14F-4D97-AF65-F5344CB8AC3E}">
        <p14:creationId xmlns:p14="http://schemas.microsoft.com/office/powerpoint/2010/main" val="17071037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9000"/>
                <a:lumOff val="91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4E3E878-B361-20BA-184E-2BBE4FFEDC73}"/>
              </a:ext>
            </a:extLst>
          </p:cNvPr>
          <p:cNvSpPr>
            <a:spLocks noGrp="1"/>
          </p:cNvSpPr>
          <p:nvPr>
            <p:ph idx="1"/>
          </p:nvPr>
        </p:nvSpPr>
        <p:spPr>
          <a:xfrm>
            <a:off x="838200" y="486383"/>
            <a:ext cx="10515600" cy="5943600"/>
          </a:xfrm>
        </p:spPr>
        <p:txBody>
          <a:bodyPr>
            <a:noAutofit/>
          </a:bodyPr>
          <a:lstStyle/>
          <a:p>
            <a:r>
              <a:rPr lang="en-GB" sz="2000" dirty="0">
                <a:effectLst/>
                <a:ea typeface="Times New Roman" panose="02020603050405020304" pitchFamily="18" charset="0"/>
                <a:cs typeface="Times New Roman" panose="02020603050405020304" pitchFamily="18" charset="0"/>
              </a:rPr>
              <a:t>In a study done by Chen and Partington (2007), "A comparison of Chinese and Western project manager conceptions", the power of distance, which measures how much individuals are willing to tolerate inequality in authority, is higher among Chinese managers than among their British counterparts. (Hofstede 2008). Two elements together may affect people’s attitude towards an organisational structure (Chen and Partington 2007). Greater centralization and formalisation in Chinese culture are associated with a stronger power of distancing and stronger avoidance.</a:t>
            </a:r>
          </a:p>
          <a:p>
            <a:r>
              <a:rPr lang="en-GB" sz="2000" dirty="0">
                <a:effectLst/>
                <a:ea typeface="Times New Roman" panose="02020603050405020304" pitchFamily="18" charset="0"/>
                <a:cs typeface="Times New Roman" panose="02020603050405020304" pitchFamily="18" charset="0"/>
              </a:rPr>
              <a:t>Organizations are usually taller and have more hierarchical pyramid structures (Warner, 2003).</a:t>
            </a:r>
          </a:p>
          <a:p>
            <a:r>
              <a:rPr lang="en-GB" sz="2000" dirty="0">
                <a:effectLst/>
                <a:ea typeface="Times New Roman" panose="02020603050405020304" pitchFamily="18" charset="0"/>
                <a:cs typeface="Times New Roman" panose="02020603050405020304" pitchFamily="18" charset="0"/>
              </a:rPr>
              <a:t>On the other hand, Western organisations, on the whole, tend to be flatter, with just two levels of hierarchy (the functional and the project levels) (Chen and Partington 2007).</a:t>
            </a:r>
          </a:p>
          <a:p>
            <a:r>
              <a:rPr lang="en-GB" sz="2000" dirty="0">
                <a:effectLst/>
                <a:ea typeface="Times New Roman" panose="02020603050405020304" pitchFamily="18" charset="0"/>
                <a:cs typeface="Times New Roman" panose="02020603050405020304" pitchFamily="18" charset="0"/>
              </a:rPr>
              <a:t>This requires a comfort with ambiguity that may be strange to the Chinese way of thinking. The ramifications for human resources are fragmented. While the Chinese will welcome new ownership and methods of operation, it is possible that rule-based management may not go down well with the staff.</a:t>
            </a:r>
          </a:p>
          <a:p>
            <a:r>
              <a:rPr lang="en-GB" sz="2000" dirty="0">
                <a:effectLst/>
                <a:ea typeface="Times New Roman" panose="02020603050405020304" pitchFamily="18" charset="0"/>
                <a:cs typeface="Times New Roman" panose="02020603050405020304" pitchFamily="18" charset="0"/>
              </a:rPr>
              <a:t>Managers need to bear in mind the amount of risk when assessing a new product or service. The level of uncertainty avoidance is greater in the UK than in China.</a:t>
            </a:r>
          </a:p>
          <a:p>
            <a:r>
              <a:rPr lang="en-GB" sz="2000" dirty="0">
                <a:effectLst/>
                <a:ea typeface="Times New Roman" panose="02020603050405020304" pitchFamily="18" charset="0"/>
                <a:cs typeface="Times New Roman" panose="02020603050405020304" pitchFamily="18" charset="0"/>
              </a:rPr>
              <a:t>Marketers who are aiming their products towards the British public are more likely to use cognitive-type strategies, including highlighting product qualities and advantages, to win over customers. A combination of celebrity endorsement and emotive branding methods will be especially effective in the Chinese market.</a:t>
            </a:r>
          </a:p>
        </p:txBody>
      </p:sp>
    </p:spTree>
    <p:extLst>
      <p:ext uri="{BB962C8B-B14F-4D97-AF65-F5344CB8AC3E}">
        <p14:creationId xmlns:p14="http://schemas.microsoft.com/office/powerpoint/2010/main" val="26640958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9000"/>
                <a:lumOff val="91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D2F4061-54D1-A393-D645-ABCCF30D268B}"/>
              </a:ext>
            </a:extLst>
          </p:cNvPr>
          <p:cNvSpPr>
            <a:spLocks noGrp="1"/>
          </p:cNvSpPr>
          <p:nvPr>
            <p:ph type="title"/>
          </p:nvPr>
        </p:nvSpPr>
        <p:spPr>
          <a:xfrm>
            <a:off x="839788" y="457200"/>
            <a:ext cx="3932237" cy="982494"/>
          </a:xfrm>
        </p:spPr>
        <p:txBody>
          <a:bodyPr/>
          <a:lstStyle/>
          <a:p>
            <a:r>
              <a:rPr lang="en-GB" sz="3200" b="1" dirty="0">
                <a:effectLst/>
                <a:ea typeface="Times New Roman" panose="02020603050405020304" pitchFamily="18" charset="0"/>
                <a:cs typeface="Times New Roman" panose="02020603050405020304" pitchFamily="18" charset="0"/>
              </a:rPr>
              <a:t>	Masculinity</a:t>
            </a:r>
            <a:endParaRPr lang="en-GB" dirty="0"/>
          </a:p>
        </p:txBody>
      </p:sp>
      <p:sp>
        <p:nvSpPr>
          <p:cNvPr id="3" name="Content Placeholder 2">
            <a:extLst>
              <a:ext uri="{FF2B5EF4-FFF2-40B4-BE49-F238E27FC236}">
                <a16:creationId xmlns:a16="http://schemas.microsoft.com/office/drawing/2014/main" id="{E1175E79-E775-DA15-C17D-CE124A7F1EED}"/>
              </a:ext>
            </a:extLst>
          </p:cNvPr>
          <p:cNvSpPr>
            <a:spLocks noGrp="1"/>
          </p:cNvSpPr>
          <p:nvPr>
            <p:ph idx="1"/>
          </p:nvPr>
        </p:nvSpPr>
        <p:spPr>
          <a:xfrm>
            <a:off x="4280170" y="987425"/>
            <a:ext cx="7075218" cy="4873625"/>
          </a:xfrm>
        </p:spPr>
        <p:txBody>
          <a:bodyPr>
            <a:normAutofit lnSpcReduction="10000"/>
          </a:bodyPr>
          <a:lstStyle/>
          <a:p>
            <a:pPr marL="0" indent="0">
              <a:buNone/>
            </a:pPr>
            <a:r>
              <a:rPr lang="en-GB" sz="2400" b="1" dirty="0">
                <a:effectLst/>
                <a:ea typeface="Times New Roman" panose="02020603050405020304" pitchFamily="18" charset="0"/>
                <a:cs typeface="Times New Roman" panose="02020603050405020304" pitchFamily="18" charset="0"/>
              </a:rPr>
              <a:t>   </a:t>
            </a:r>
            <a:endParaRPr lang="en-GB" sz="2400" dirty="0">
              <a:effectLst/>
              <a:ea typeface="Times New Roman" panose="02020603050405020304" pitchFamily="18" charset="0"/>
              <a:cs typeface="Times New Roman" panose="02020603050405020304" pitchFamily="18" charset="0"/>
            </a:endParaRPr>
          </a:p>
          <a:p>
            <a:r>
              <a:rPr lang="en-GB" sz="2400" dirty="0">
                <a:effectLst/>
                <a:ea typeface="Times New Roman" panose="02020603050405020304" pitchFamily="18" charset="0"/>
                <a:cs typeface="Times New Roman" panose="02020603050405020304" pitchFamily="18" charset="0"/>
              </a:rPr>
              <a:t>When we talk about masculinity, we are talking about how much different cultures celebrate the standard of the successful, dominant, and in-control man in the workplace. (Child and Warner, 2003).</a:t>
            </a:r>
          </a:p>
          <a:p>
            <a:pPr marL="0" indent="0">
              <a:buNone/>
            </a:pPr>
            <a:endParaRPr lang="en-GB" sz="2400" dirty="0">
              <a:effectLst/>
              <a:ea typeface="Times New Roman" panose="02020603050405020304" pitchFamily="18" charset="0"/>
              <a:cs typeface="Times New Roman" panose="02020603050405020304" pitchFamily="18" charset="0"/>
            </a:endParaRPr>
          </a:p>
          <a:p>
            <a:r>
              <a:rPr lang="en-GB" sz="2400" dirty="0">
                <a:effectLst/>
                <a:ea typeface="Times New Roman" panose="02020603050405020304" pitchFamily="18" charset="0"/>
                <a:cs typeface="Times New Roman" panose="02020603050405020304" pitchFamily="18" charset="0"/>
              </a:rPr>
              <a:t>Britain and China have similar levels of masculinity. This suggests that in the future, the winner will choose what constitutes a successful life and what will bring honour to his or her family and community. For this measure, the two countries are about on par with one another. The couple has far higher aspirations and motivations than the normal individual.</a:t>
            </a:r>
          </a:p>
          <a:p>
            <a:endParaRPr lang="en-GB" sz="2400" dirty="0">
              <a:cs typeface="Times New Roman" panose="02020603050405020304" pitchFamily="18" charset="0"/>
            </a:endParaRPr>
          </a:p>
        </p:txBody>
      </p:sp>
      <p:pic>
        <p:nvPicPr>
          <p:cNvPr id="9" name="Picture 8">
            <a:extLst>
              <a:ext uri="{FF2B5EF4-FFF2-40B4-BE49-F238E27FC236}">
                <a16:creationId xmlns:a16="http://schemas.microsoft.com/office/drawing/2014/main" id="{F8A3BD84-2D54-118C-7040-60A43803887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82091" y="1439694"/>
            <a:ext cx="1954611" cy="4627829"/>
          </a:xfrm>
          <a:prstGeom prst="rect">
            <a:avLst/>
          </a:prstGeom>
        </p:spPr>
      </p:pic>
    </p:spTree>
    <p:extLst>
      <p:ext uri="{BB962C8B-B14F-4D97-AF65-F5344CB8AC3E}">
        <p14:creationId xmlns:p14="http://schemas.microsoft.com/office/powerpoint/2010/main" val="24918879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9000"/>
                <a:lumOff val="91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93DBC13-1778-AF00-7814-1D443909859E}"/>
              </a:ext>
            </a:extLst>
          </p:cNvPr>
          <p:cNvSpPr>
            <a:spLocks noGrp="1"/>
          </p:cNvSpPr>
          <p:nvPr>
            <p:ph idx="1"/>
          </p:nvPr>
        </p:nvSpPr>
        <p:spPr>
          <a:xfrm>
            <a:off x="838200" y="437745"/>
            <a:ext cx="10515600" cy="5739218"/>
          </a:xfrm>
        </p:spPr>
        <p:txBody>
          <a:bodyPr>
            <a:normAutofit/>
          </a:bodyPr>
          <a:lstStyle/>
          <a:p>
            <a:pPr marL="0" indent="0">
              <a:buNone/>
            </a:pPr>
            <a:r>
              <a:rPr lang="en-GB" sz="2200" b="1" dirty="0">
                <a:effectLst/>
                <a:ea typeface="Times New Roman" panose="02020603050405020304" pitchFamily="18" charset="0"/>
              </a:rPr>
              <a:t>    </a:t>
            </a:r>
          </a:p>
          <a:p>
            <a:pPr marL="0" indent="0">
              <a:buNone/>
            </a:pPr>
            <a:r>
              <a:rPr lang="en-GB" sz="2200" b="1" dirty="0">
                <a:effectLst/>
                <a:ea typeface="Times New Roman" panose="02020603050405020304" pitchFamily="18" charset="0"/>
              </a:rPr>
              <a:t>    Indulgence</a:t>
            </a:r>
            <a:endParaRPr lang="en-GB" sz="2200" dirty="0">
              <a:effectLst/>
              <a:ea typeface="Times New Roman" panose="02020603050405020304" pitchFamily="18" charset="0"/>
            </a:endParaRPr>
          </a:p>
          <a:p>
            <a:r>
              <a:rPr lang="en-GB" sz="2200" dirty="0">
                <a:effectLst/>
                <a:ea typeface="Times New Roman" panose="02020603050405020304" pitchFamily="18" charset="0"/>
              </a:rPr>
              <a:t>The extent to which people, as a result of their upbringing, attempt to rein in their appetites and impulses is indicative of their level of masculinity along this axis. The country of China fared badly because its people do not respect their own time or exercise self-control. Self-gratification is seen as unethical by those who hold this view, who believe that one must behave in accordance with accepted norms.</a:t>
            </a:r>
          </a:p>
          <a:p>
            <a:pPr marL="0" indent="0">
              <a:buNone/>
            </a:pPr>
            <a:endParaRPr lang="en-GB" sz="2200" dirty="0">
              <a:effectLst/>
              <a:ea typeface="Times New Roman" panose="02020603050405020304" pitchFamily="18" charset="0"/>
            </a:endParaRPr>
          </a:p>
          <a:p>
            <a:pPr marL="0" indent="0">
              <a:buNone/>
            </a:pPr>
            <a:r>
              <a:rPr lang="en-GB" sz="2200" b="1" dirty="0">
                <a:effectLst/>
                <a:ea typeface="Times New Roman" panose="02020603050405020304" pitchFamily="18" charset="0"/>
              </a:rPr>
              <a:t>    Long-Term orientation</a:t>
            </a:r>
            <a:endParaRPr lang="en-GB" sz="2200" dirty="0">
              <a:effectLst/>
              <a:ea typeface="Times New Roman" panose="02020603050405020304" pitchFamily="18" charset="0"/>
            </a:endParaRPr>
          </a:p>
          <a:p>
            <a:r>
              <a:rPr lang="en-GB" sz="2200" dirty="0">
                <a:effectLst/>
                <a:ea typeface="Times New Roman" panose="02020603050405020304" pitchFamily="18" charset="0"/>
              </a:rPr>
              <a:t>This measure shows how different people place value on the past and the future, two aims that are crucial to every culture. "Normative" societies with low scores are conservative and unwilling to alter their ways.</a:t>
            </a:r>
          </a:p>
          <a:p>
            <a:r>
              <a:rPr lang="en-GB" sz="2200" dirty="0">
                <a:effectLst/>
                <a:ea typeface="Times New Roman" panose="02020603050405020304" pitchFamily="18" charset="0"/>
              </a:rPr>
              <a:t>The Chinese economy flourished due to the country's thriftiness, resiliency, capacity to adapt conventional practises to new situations, and tendency for saving and investing.</a:t>
            </a:r>
          </a:p>
          <a:p>
            <a:endParaRPr lang="en-GB" sz="2200" dirty="0"/>
          </a:p>
        </p:txBody>
      </p:sp>
    </p:spTree>
    <p:extLst>
      <p:ext uri="{BB962C8B-B14F-4D97-AF65-F5344CB8AC3E}">
        <p14:creationId xmlns:p14="http://schemas.microsoft.com/office/powerpoint/2010/main" val="157780373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0000" b="-10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D8E43F-05E0-4509-AD02-0B03AACF1C7D}"/>
              </a:ext>
            </a:extLst>
          </p:cNvPr>
          <p:cNvSpPr>
            <a:spLocks noGrp="1"/>
          </p:cNvSpPr>
          <p:nvPr>
            <p:ph type="title"/>
          </p:nvPr>
        </p:nvSpPr>
        <p:spPr>
          <a:xfrm>
            <a:off x="838200" y="365126"/>
            <a:ext cx="10515600" cy="675734"/>
          </a:xfrm>
          <a:solidFill>
            <a:schemeClr val="bg1">
              <a:alpha val="80000"/>
            </a:schemeClr>
          </a:solidFill>
        </p:spPr>
        <p:txBody>
          <a:bodyPr>
            <a:normAutofit fontScale="90000"/>
          </a:bodyPr>
          <a:lstStyle/>
          <a:p>
            <a:r>
              <a:rPr lang="en-US" b="1" dirty="0"/>
              <a:t>Recommendations </a:t>
            </a:r>
          </a:p>
        </p:txBody>
      </p:sp>
      <p:sp>
        <p:nvSpPr>
          <p:cNvPr id="3" name="Content Placeholder 2">
            <a:extLst>
              <a:ext uri="{FF2B5EF4-FFF2-40B4-BE49-F238E27FC236}">
                <a16:creationId xmlns:a16="http://schemas.microsoft.com/office/drawing/2014/main" id="{AB2849A0-BD0B-44CE-98F8-E2EE8DAC608E}"/>
              </a:ext>
            </a:extLst>
          </p:cNvPr>
          <p:cNvSpPr>
            <a:spLocks noGrp="1"/>
          </p:cNvSpPr>
          <p:nvPr>
            <p:ph idx="1"/>
          </p:nvPr>
        </p:nvSpPr>
        <p:spPr>
          <a:xfrm>
            <a:off x="838200" y="1040860"/>
            <a:ext cx="10515600" cy="5452014"/>
          </a:xfrm>
          <a:solidFill>
            <a:schemeClr val="bg1">
              <a:alpha val="95000"/>
            </a:schemeClr>
          </a:solidFill>
        </p:spPr>
        <p:txBody>
          <a:bodyPr>
            <a:noAutofit/>
          </a:bodyPr>
          <a:lstStyle/>
          <a:p>
            <a:pPr marL="0" marR="2650" indent="0">
              <a:lnSpc>
                <a:spcPct val="90000"/>
              </a:lnSpc>
              <a:buClr>
                <a:srgbClr val="4F81BD"/>
              </a:buClr>
              <a:buNone/>
              <a:defRPr/>
            </a:pPr>
            <a:r>
              <a:rPr kumimoji="0" lang="en-GB" sz="1800" b="1" i="0" u="none" strike="noStrike" kern="1200" cap="none" spc="0" normalizeH="0" baseline="0" noProof="0" dirty="0">
                <a:ln>
                  <a:noFill/>
                </a:ln>
                <a:effectLst/>
                <a:uLnTx/>
                <a:uFillTx/>
                <a:cs typeface="Arial" panose="020B0604020202020204" pitchFamily="34" charset="0"/>
              </a:rPr>
              <a:t>1. Pay Attention to the Team</a:t>
            </a:r>
          </a:p>
          <a:p>
            <a:pPr marL="0" marR="2650" indent="0">
              <a:lnSpc>
                <a:spcPct val="90000"/>
              </a:lnSpc>
              <a:buClr>
                <a:srgbClr val="4F81BD"/>
              </a:buClr>
              <a:buNone/>
              <a:defRPr/>
            </a:pPr>
            <a:r>
              <a:rPr kumimoji="0" lang="en-GB" sz="1800" b="0" i="0" u="none" strike="noStrike" kern="1200" cap="none" spc="0" normalizeH="0" baseline="0" noProof="0" dirty="0">
                <a:ln>
                  <a:noFill/>
                </a:ln>
                <a:effectLst/>
                <a:uLnTx/>
                <a:uFillTx/>
                <a:cs typeface="Arial" panose="020B0604020202020204" pitchFamily="34" charset="0"/>
              </a:rPr>
              <a:t>According to Hambrick(1999), </a:t>
            </a:r>
            <a:r>
              <a:rPr lang="en-GB" sz="1800" dirty="0">
                <a:cs typeface="Arial" panose="020B0604020202020204" pitchFamily="34" charset="0"/>
              </a:rPr>
              <a:t>parental</a:t>
            </a:r>
            <a:r>
              <a:rPr kumimoji="0" lang="en-GB" sz="1800" b="0" i="0" u="none" strike="noStrike" kern="1200" cap="none" spc="0" normalizeH="0" baseline="0" noProof="0" dirty="0">
                <a:ln>
                  <a:noFill/>
                </a:ln>
                <a:effectLst/>
                <a:uLnTx/>
                <a:uFillTx/>
                <a:cs typeface="Arial" panose="020B0604020202020204" pitchFamily="34" charset="0"/>
              </a:rPr>
              <a:t> corporations often assign managers to the joint venture based on their technical and business expertise and availability rather than their ability to manage in a cross-cultural environment that is naturally vulnerable to disagreements and stereotyping. Managers at the parent companies must consider the traits of the managers they send to the joint venture and the impact their leadership will have on the operating team and the venture's success.</a:t>
            </a:r>
          </a:p>
          <a:p>
            <a:pPr marL="0" marR="2650" indent="0">
              <a:lnSpc>
                <a:spcPct val="90000"/>
              </a:lnSpc>
              <a:buClr>
                <a:srgbClr val="4F81BD"/>
              </a:buClr>
              <a:buNone/>
              <a:defRPr/>
            </a:pPr>
            <a:endParaRPr kumimoji="0" lang="en-GB" sz="1800" b="0" i="0" u="none" strike="noStrike" kern="1200" cap="none" spc="0" normalizeH="0" baseline="0" noProof="0" dirty="0">
              <a:ln>
                <a:noFill/>
              </a:ln>
              <a:effectLst/>
              <a:uLnTx/>
              <a:uFillTx/>
              <a:cs typeface="Arial" panose="020B0604020202020204" pitchFamily="34" charset="0"/>
            </a:endParaRPr>
          </a:p>
          <a:p>
            <a:pPr marL="0" marR="2650" indent="0">
              <a:lnSpc>
                <a:spcPct val="90000"/>
              </a:lnSpc>
              <a:buClr>
                <a:srgbClr val="4F81BD"/>
              </a:buClr>
              <a:buNone/>
              <a:defRPr/>
            </a:pPr>
            <a:r>
              <a:rPr kumimoji="0" lang="en-GB" sz="1800" b="1" i="0" u="none" strike="noStrike" kern="1200" cap="none" spc="0" normalizeH="0" baseline="0" noProof="0" dirty="0">
                <a:ln>
                  <a:noFill/>
                </a:ln>
                <a:effectLst/>
                <a:uLnTx/>
                <a:uFillTx/>
                <a:cs typeface="Arial" panose="020B0604020202020204" pitchFamily="34" charset="0"/>
              </a:rPr>
              <a:t>2. Increase Role Interdependence among IJV Top Managers</a:t>
            </a:r>
          </a:p>
          <a:p>
            <a:pPr marL="0" marR="0" lvl="0" indent="0" defTabSz="457200" rtl="0" eaLnBrk="1" fontAlgn="auto" latinLnBrk="0" hangingPunct="1">
              <a:lnSpc>
                <a:spcPct val="90000"/>
              </a:lnSpc>
              <a:spcBef>
                <a:spcPts val="1000"/>
              </a:spcBef>
              <a:spcAft>
                <a:spcPts val="0"/>
              </a:spcAft>
              <a:buClr>
                <a:srgbClr val="4F81BD"/>
              </a:buClr>
              <a:buSzPct val="80000"/>
              <a:buFont typeface="Wingdings 3" charset="2"/>
              <a:buNone/>
              <a:tabLst/>
              <a:defRPr/>
            </a:pPr>
            <a:r>
              <a:rPr kumimoji="0" lang="en-GB" sz="1800" b="0" i="0" u="none" strike="noStrike" kern="1200" cap="none" spc="0" normalizeH="0" baseline="0" noProof="0" dirty="0">
                <a:ln>
                  <a:noFill/>
                </a:ln>
                <a:effectLst/>
                <a:uLnTx/>
                <a:uFillTx/>
                <a:cs typeface="Arial" panose="020B0604020202020204" pitchFamily="34" charset="0"/>
              </a:rPr>
              <a:t>If the top managers' jobs are created to be interdependent, the failures of a JV leadership team can be avoided or minimised. Instead of carving out discrete, clearly defined managerial responsibilities, interdependence should be established so that managers must collaborate to find solutions. The performance of the entire team and the JV should be held jointly accountable by the senior management group (Li,1999).</a:t>
            </a:r>
          </a:p>
          <a:p>
            <a:pPr marL="0" marR="0" lvl="0" indent="0" defTabSz="457200" rtl="0" eaLnBrk="1" fontAlgn="auto" latinLnBrk="0" hangingPunct="1">
              <a:lnSpc>
                <a:spcPct val="90000"/>
              </a:lnSpc>
              <a:spcBef>
                <a:spcPts val="1000"/>
              </a:spcBef>
              <a:spcAft>
                <a:spcPts val="0"/>
              </a:spcAft>
              <a:buClr>
                <a:srgbClr val="4F81BD"/>
              </a:buClr>
              <a:buSzPct val="80000"/>
              <a:buFont typeface="Wingdings 3" charset="2"/>
              <a:buNone/>
              <a:tabLst/>
              <a:defRPr/>
            </a:pPr>
            <a:endParaRPr kumimoji="0" lang="en-GB" sz="1800" b="0" i="0" u="none" strike="noStrike" kern="1200" cap="none" spc="0" normalizeH="0" baseline="0" noProof="0" dirty="0">
              <a:ln>
                <a:noFill/>
              </a:ln>
              <a:effectLst/>
              <a:uLnTx/>
              <a:uFillTx/>
              <a:cs typeface="Arial" panose="020B0604020202020204" pitchFamily="34" charset="0"/>
            </a:endParaRPr>
          </a:p>
          <a:p>
            <a:pPr marL="0" marR="2650" indent="0">
              <a:lnSpc>
                <a:spcPct val="90000"/>
              </a:lnSpc>
              <a:buClr>
                <a:srgbClr val="4F81BD"/>
              </a:buClr>
              <a:buNone/>
              <a:defRPr/>
            </a:pPr>
            <a:r>
              <a:rPr kumimoji="0" lang="en-GB" sz="1800" b="1" i="0" u="none" strike="noStrike" kern="1200" cap="none" spc="0" normalizeH="0" baseline="0" noProof="0" dirty="0">
                <a:ln>
                  <a:noFill/>
                </a:ln>
                <a:effectLst/>
                <a:uLnTx/>
                <a:uFillTx/>
                <a:cs typeface="Arial" panose="020B0604020202020204" pitchFamily="34" charset="0"/>
              </a:rPr>
              <a:t>3. Develop Feedback and Group Process Skills</a:t>
            </a:r>
          </a:p>
          <a:p>
            <a:pPr marL="0" marR="2650" lvl="0" indent="0" defTabSz="457200" rtl="0" eaLnBrk="1" fontAlgn="auto" latinLnBrk="0" hangingPunct="1">
              <a:lnSpc>
                <a:spcPct val="90000"/>
              </a:lnSpc>
              <a:spcBef>
                <a:spcPts val="1000"/>
              </a:spcBef>
              <a:spcAft>
                <a:spcPts val="0"/>
              </a:spcAft>
              <a:buClr>
                <a:srgbClr val="4F81BD"/>
              </a:buClr>
              <a:buSzPct val="80000"/>
              <a:buFont typeface="Wingdings 3" charset="2"/>
              <a:buNone/>
              <a:tabLst/>
              <a:defRPr/>
            </a:pPr>
            <a:r>
              <a:rPr kumimoji="0" lang="en-GB" sz="1800" b="0" i="0" u="none" strike="noStrike" kern="1200" cap="none" spc="0" normalizeH="0" baseline="0" noProof="0" dirty="0">
                <a:ln>
                  <a:noFill/>
                </a:ln>
                <a:effectLst/>
                <a:uLnTx/>
                <a:uFillTx/>
                <a:cs typeface="Arial" panose="020B0604020202020204" pitchFamily="34" charset="0"/>
              </a:rPr>
              <a:t>The fundamental abilities required for productive small-group work are equally applicable to an IJV leadership team. These include the abilities to listen, assist, observe and assess social dynamics (Aaron et al., 1978). These qualities increase the likelihood that the team will succeed. These abilities can be acquired through the hiring process, training, group facilitation, and feedback.</a:t>
            </a:r>
          </a:p>
          <a:p>
            <a:pPr marL="0" marR="2650" lvl="0" indent="0" defTabSz="457200" rtl="0" eaLnBrk="1" fontAlgn="auto" latinLnBrk="0" hangingPunct="1">
              <a:lnSpc>
                <a:spcPct val="90000"/>
              </a:lnSpc>
              <a:spcBef>
                <a:spcPts val="1000"/>
              </a:spcBef>
              <a:spcAft>
                <a:spcPts val="0"/>
              </a:spcAft>
              <a:buClr>
                <a:srgbClr val="4F81BD"/>
              </a:buClr>
              <a:buSzPct val="80000"/>
              <a:buFont typeface="Wingdings 3" charset="2"/>
              <a:buNone/>
              <a:tabLst/>
              <a:defRPr/>
            </a:pPr>
            <a:endParaRPr kumimoji="0" lang="en-GB" sz="1800" b="0" i="0" u="none" strike="noStrike" kern="1200" cap="none" spc="0" normalizeH="0" baseline="0" noProof="0" dirty="0">
              <a:ln>
                <a:noFill/>
              </a:ln>
              <a:effectLst/>
              <a:uLnTx/>
              <a:uFillTx/>
              <a:cs typeface="Arial" panose="020B0604020202020204" pitchFamily="34" charset="0"/>
            </a:endParaRPr>
          </a:p>
          <a:p>
            <a:pPr>
              <a:lnSpc>
                <a:spcPct val="90000"/>
              </a:lnSpc>
            </a:pPr>
            <a:endParaRPr lang="en-US" sz="1800" dirty="0"/>
          </a:p>
          <a:p>
            <a:pPr marL="0" indent="0">
              <a:buNone/>
            </a:pPr>
            <a:endParaRPr lang="en-US" sz="1800" dirty="0"/>
          </a:p>
        </p:txBody>
      </p:sp>
    </p:spTree>
    <p:extLst>
      <p:ext uri="{BB962C8B-B14F-4D97-AF65-F5344CB8AC3E}">
        <p14:creationId xmlns:p14="http://schemas.microsoft.com/office/powerpoint/2010/main" val="149849809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B2849A0-BD0B-44CE-98F8-E2EE8DAC608E}"/>
              </a:ext>
            </a:extLst>
          </p:cNvPr>
          <p:cNvSpPr>
            <a:spLocks noGrp="1"/>
          </p:cNvSpPr>
          <p:nvPr>
            <p:ph idx="1"/>
          </p:nvPr>
        </p:nvSpPr>
        <p:spPr>
          <a:xfrm>
            <a:off x="3842427" y="758757"/>
            <a:ext cx="7512962" cy="5544766"/>
          </a:xfrm>
        </p:spPr>
        <p:txBody>
          <a:bodyPr>
            <a:noAutofit/>
          </a:bodyPr>
          <a:lstStyle/>
          <a:p>
            <a:pPr marR="2650">
              <a:lnSpc>
                <a:spcPct val="90000"/>
              </a:lnSpc>
            </a:pPr>
            <a:r>
              <a:rPr lang="en-GB" sz="1900" b="1" dirty="0">
                <a:solidFill>
                  <a:schemeClr val="tx1"/>
                </a:solidFill>
                <a:cs typeface="Arial" panose="020B0604020202020204" pitchFamily="34" charset="0"/>
              </a:rPr>
              <a:t>4. Establish a recognisable JV leadership team.</a:t>
            </a:r>
          </a:p>
          <a:p>
            <a:pPr marL="0" marR="2650" indent="0" algn="just">
              <a:lnSpc>
                <a:spcPct val="90000"/>
              </a:lnSpc>
              <a:buNone/>
            </a:pPr>
            <a:r>
              <a:rPr lang="en-GB" sz="1900" dirty="0">
                <a:cs typeface="Arial" panose="020B0604020202020204" pitchFamily="34" charset="0"/>
              </a:rPr>
              <a:t>Any other foundation for the managers' social identity, functional background, or parent business affiliation can be superseded by a strong, distinct JV leadership team identity. The JV leadership team's social integration can be enhanced by significantly reducing the interpersonal conflicts within the team due to this sense of unity. It is crucial for the team to share common experiences and take responsibility for one another in order to foster such great team feelings. Instead of merely approving or assessing the work of others, team members should engage in "real work" analyses, decision-making, and substantive cooperation (Katzenbach &amp; Smith, 1993).</a:t>
            </a:r>
          </a:p>
          <a:p>
            <a:pPr marL="0" marR="2650" indent="0" algn="just">
              <a:lnSpc>
                <a:spcPct val="90000"/>
              </a:lnSpc>
              <a:buNone/>
            </a:pPr>
            <a:endParaRPr lang="en-GB" sz="1900" dirty="0">
              <a:cs typeface="Arial" panose="020B0604020202020204" pitchFamily="34" charset="0"/>
            </a:endParaRPr>
          </a:p>
          <a:p>
            <a:pPr marL="0" marR="2650" indent="0">
              <a:lnSpc>
                <a:spcPct val="90000"/>
              </a:lnSpc>
              <a:buNone/>
            </a:pPr>
            <a:r>
              <a:rPr lang="en-GB" sz="1900" b="1" dirty="0">
                <a:solidFill>
                  <a:schemeClr val="tx1"/>
                </a:solidFill>
                <a:cs typeface="Arial" panose="020B0604020202020204" pitchFamily="34" charset="0"/>
              </a:rPr>
              <a:t>5. Add Rewards to JV Results</a:t>
            </a:r>
          </a:p>
          <a:p>
            <a:pPr marL="0" marR="2650" indent="0" algn="just">
              <a:lnSpc>
                <a:spcPct val="90000"/>
              </a:lnSpc>
              <a:buNone/>
            </a:pPr>
            <a:r>
              <a:rPr lang="en-GB" sz="1900" dirty="0">
                <a:cs typeface="Arial" panose="020B0604020202020204" pitchFamily="34" charset="0"/>
              </a:rPr>
              <a:t>According to Cliff(1987), joint venture team members' behaviour and teamwork can be significantly impacted by how they are rewarded. Teamwork will be discouraged by a reward system that prioritises individual or parent-firm achievement; cooperative behaviour will be promoted by a reward system that prioritises collective or organisational performance.</a:t>
            </a:r>
            <a:endParaRPr lang="en-US" sz="1900" dirty="0">
              <a:cs typeface="Arial" panose="020B0604020202020204" pitchFamily="34" charset="0"/>
            </a:endParaRPr>
          </a:p>
          <a:p>
            <a:pPr marL="0" indent="0">
              <a:buNone/>
            </a:pPr>
            <a:endParaRPr lang="en-US" sz="1900" dirty="0"/>
          </a:p>
        </p:txBody>
      </p:sp>
      <p:pic>
        <p:nvPicPr>
          <p:cNvPr id="7" name="Graphic 6" descr="Cycle with People">
            <a:extLst>
              <a:ext uri="{FF2B5EF4-FFF2-40B4-BE49-F238E27FC236}">
                <a16:creationId xmlns:a16="http://schemas.microsoft.com/office/drawing/2014/main" id="{A5789CE9-2849-FF1F-F998-25E7F106AAB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44086" y="1798176"/>
            <a:ext cx="2915973" cy="2915973"/>
          </a:xfrm>
          <a:prstGeom prst="rect">
            <a:avLst/>
          </a:prstGeom>
        </p:spPr>
      </p:pic>
    </p:spTree>
    <p:extLst>
      <p:ext uri="{BB962C8B-B14F-4D97-AF65-F5344CB8AC3E}">
        <p14:creationId xmlns:p14="http://schemas.microsoft.com/office/powerpoint/2010/main" val="292219971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A69861-AC11-4308-8E9D-F58C179DCBB0}"/>
              </a:ext>
            </a:extLst>
          </p:cNvPr>
          <p:cNvSpPr>
            <a:spLocks noGrp="1"/>
          </p:cNvSpPr>
          <p:nvPr>
            <p:ph type="title"/>
          </p:nvPr>
        </p:nvSpPr>
        <p:spPr/>
        <p:txBody>
          <a:bodyPr/>
          <a:lstStyle/>
          <a:p>
            <a:r>
              <a:rPr lang="en-GB" dirty="0"/>
              <a:t>Conclusion </a:t>
            </a:r>
            <a:endParaRPr lang="en-US" dirty="0"/>
          </a:p>
        </p:txBody>
      </p:sp>
      <p:sp>
        <p:nvSpPr>
          <p:cNvPr id="3" name="Content Placeholder 2">
            <a:extLst>
              <a:ext uri="{FF2B5EF4-FFF2-40B4-BE49-F238E27FC236}">
                <a16:creationId xmlns:a16="http://schemas.microsoft.com/office/drawing/2014/main" id="{9C979006-228E-433A-B2F5-C42C4564AA20}"/>
              </a:ext>
            </a:extLst>
          </p:cNvPr>
          <p:cNvSpPr>
            <a:spLocks noGrp="1"/>
          </p:cNvSpPr>
          <p:nvPr>
            <p:ph idx="1"/>
          </p:nvPr>
        </p:nvSpPr>
        <p:spPr>
          <a:xfrm>
            <a:off x="838200" y="1614791"/>
            <a:ext cx="10515600" cy="4562172"/>
          </a:xfrm>
        </p:spPr>
        <p:txBody>
          <a:bodyPr>
            <a:normAutofit/>
          </a:bodyPr>
          <a:lstStyle/>
          <a:p>
            <a:pPr>
              <a:lnSpc>
                <a:spcPct val="90000"/>
              </a:lnSpc>
            </a:pPr>
            <a:endParaRPr lang="en-GB" sz="2400" b="0" i="0" u="none" strike="noStrike" baseline="0" dirty="0">
              <a:cs typeface="Arial" panose="020B0604020202020204" pitchFamily="34" charset="0"/>
            </a:endParaRPr>
          </a:p>
          <a:p>
            <a:pPr marL="0" marR="3330" indent="0" algn="just">
              <a:lnSpc>
                <a:spcPct val="90000"/>
              </a:lnSpc>
              <a:buNone/>
            </a:pPr>
            <a:r>
              <a:rPr lang="en-GB" sz="2400" b="0" i="0" u="none" strike="noStrike" baseline="0" dirty="0">
                <a:cs typeface="Arial" panose="020B0604020202020204" pitchFamily="34" charset="0"/>
              </a:rPr>
              <a:t>International joint ventures in China obviously face a variety of challenges. Given the cultural and language barriers between the Chinese organizations and their joint venture partners, creating a united leadership team is challenging. </a:t>
            </a:r>
          </a:p>
          <a:p>
            <a:pPr marL="0" marR="3330" indent="0" algn="just">
              <a:lnSpc>
                <a:spcPct val="90000"/>
              </a:lnSpc>
              <a:buNone/>
            </a:pPr>
            <a:r>
              <a:rPr lang="en-GB" sz="2400" b="0" i="0" u="none" strike="noStrike" baseline="0" dirty="0">
                <a:cs typeface="Arial" panose="020B0604020202020204" pitchFamily="34" charset="0"/>
              </a:rPr>
              <a:t>Joint projects do, however, occasionally thrive in China, and in these instances, the top management team of the joint venture is typically an integrated team rather than just a group. Effective joint venture management teams do not, however, just happen. </a:t>
            </a:r>
          </a:p>
          <a:p>
            <a:pPr marL="0" marR="3330" indent="0" algn="just">
              <a:lnSpc>
                <a:spcPct val="90000"/>
              </a:lnSpc>
              <a:buNone/>
            </a:pPr>
            <a:r>
              <a:rPr lang="en-GB" sz="2400" b="0" i="0" u="none" strike="noStrike" baseline="0" dirty="0">
                <a:cs typeface="Arial" panose="020B0604020202020204" pitchFamily="34" charset="0"/>
              </a:rPr>
              <a:t>Teams that are successful have the right combination of members, goals, structures, processes, and group leaders. Neglecting these factors is nearly certain to result in weak performance and the failure of an international joint venture in China.</a:t>
            </a:r>
            <a:endParaRPr lang="en-US" sz="2400" dirty="0">
              <a:cs typeface="Arial" panose="020B0604020202020204" pitchFamily="34" charset="0"/>
            </a:endParaRPr>
          </a:p>
          <a:p>
            <a:pPr marL="0" indent="0">
              <a:buNone/>
            </a:pPr>
            <a:endParaRPr lang="en-US" sz="2400" dirty="0"/>
          </a:p>
        </p:txBody>
      </p:sp>
    </p:spTree>
    <p:extLst>
      <p:ext uri="{BB962C8B-B14F-4D97-AF65-F5344CB8AC3E}">
        <p14:creationId xmlns:p14="http://schemas.microsoft.com/office/powerpoint/2010/main" val="346375857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041C73-150A-4E11-BC01-28DADF439E02}"/>
              </a:ext>
            </a:extLst>
          </p:cNvPr>
          <p:cNvSpPr>
            <a:spLocks noGrp="1"/>
          </p:cNvSpPr>
          <p:nvPr>
            <p:ph type="title"/>
          </p:nvPr>
        </p:nvSpPr>
        <p:spPr/>
        <p:txBody>
          <a:bodyPr/>
          <a:lstStyle/>
          <a:p>
            <a:r>
              <a:rPr lang="en-GB" dirty="0"/>
              <a:t>References </a:t>
            </a:r>
            <a:endParaRPr lang="en-US" dirty="0"/>
          </a:p>
        </p:txBody>
      </p:sp>
      <p:sp>
        <p:nvSpPr>
          <p:cNvPr id="3" name="Content Placeholder 2">
            <a:extLst>
              <a:ext uri="{FF2B5EF4-FFF2-40B4-BE49-F238E27FC236}">
                <a16:creationId xmlns:a16="http://schemas.microsoft.com/office/drawing/2014/main" id="{3D75DF94-09CA-4A6A-A0A1-303E0567FE8A}"/>
              </a:ext>
            </a:extLst>
          </p:cNvPr>
          <p:cNvSpPr>
            <a:spLocks noGrp="1"/>
          </p:cNvSpPr>
          <p:nvPr>
            <p:ph idx="1"/>
          </p:nvPr>
        </p:nvSpPr>
        <p:spPr>
          <a:xfrm>
            <a:off x="677333" y="1380931"/>
            <a:ext cx="10441381" cy="4766950"/>
          </a:xfrm>
        </p:spPr>
        <p:txBody>
          <a:bodyPr>
            <a:noAutofit/>
          </a:bodyPr>
          <a:lstStyle/>
          <a:p>
            <a:pPr marL="342900" lvl="0" indent="-342900">
              <a:lnSpc>
                <a:spcPts val="1800"/>
              </a:lnSpc>
              <a:spcAft>
                <a:spcPts val="1200"/>
              </a:spcAft>
              <a:buFont typeface="+mj-lt"/>
              <a:buAutoNum type="arabicPeriod"/>
            </a:pPr>
            <a:r>
              <a:rPr lang="en-GB" sz="1800" i="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a:t>
            </a:r>
            <a:r>
              <a:rPr lang="en-GB" sz="1800" i="1" dirty="0" err="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VleReader</a:t>
            </a: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(2022) </a:t>
            </a:r>
            <a:r>
              <a:rPr lang="en-GB" sz="1800" i="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Vlereader.com</a:t>
            </a: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Available at: https://r1.vlereader.com/Reader?ean=9781292153544# (Accessed: 8 August 2022).</a:t>
            </a:r>
            <a:endParaRPr lang="en-GB" sz="1800" dirty="0">
              <a:effectLst/>
              <a:latin typeface="Calibri" panose="020F0502020204030204" pitchFamily="34" charset="0"/>
              <a:ea typeface="Times New Roman" panose="02020603050405020304" pitchFamily="18" charset="0"/>
              <a:cs typeface="Calibri" panose="020F0502020204030204" pitchFamily="34" charset="0"/>
            </a:endParaRPr>
          </a:p>
          <a:p>
            <a:pPr marL="342900" lvl="0" indent="-342900">
              <a:lnSpc>
                <a:spcPts val="1800"/>
              </a:lnSpc>
              <a:spcAft>
                <a:spcPts val="1200"/>
              </a:spcAft>
              <a:buFont typeface="+mj-lt"/>
              <a:buAutoNum type="arabicPeriod"/>
            </a:pPr>
            <a:r>
              <a:rPr lang="en-GB" sz="1800" i="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ABOUT SVOLT - SVOLT</a:t>
            </a: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(2022) </a:t>
            </a:r>
            <a:r>
              <a:rPr lang="en-GB" sz="1800" i="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SVOLT</a:t>
            </a: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Available at: https://svolt-eu.com/en/about-svolt/ (Accessed: 10 August 2022).</a:t>
            </a:r>
            <a:endParaRPr lang="en-GB" sz="1800" dirty="0">
              <a:effectLst/>
              <a:latin typeface="Calibri" panose="020F0502020204030204" pitchFamily="34" charset="0"/>
              <a:ea typeface="Calibri" panose="020F0502020204030204" pitchFamily="34" charset="0"/>
              <a:cs typeface="Calibri" panose="020F0502020204030204" pitchFamily="34" charset="0"/>
            </a:endParaRPr>
          </a:p>
          <a:p>
            <a:pPr marL="342900" lvl="0" indent="-342900">
              <a:lnSpc>
                <a:spcPts val="1800"/>
              </a:lnSpc>
              <a:spcAft>
                <a:spcPts val="1200"/>
              </a:spcAft>
              <a:buFont typeface="+mj-lt"/>
              <a:buAutoNum type="arabicPeriod"/>
            </a:pPr>
            <a:r>
              <a:rPr lang="en-GB" sz="1800" i="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Alexander Street, a ProQuest Company</a:t>
            </a: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(2022) </a:t>
            </a:r>
            <a:r>
              <a:rPr lang="en-GB" sz="1800" i="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Uwtsd.ac.uk</a:t>
            </a: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Alexander Street. Available at: https://video-alexanderstreet-com.ezproxy.uwtsd.ac.uk/watch/introduction-to-business-in-china?utm_campaign=Video&amp;utm_medium=MARC&amp;utm_source=aspresolver (Accessed: 8 August 2022).</a:t>
            </a:r>
          </a:p>
          <a:p>
            <a:pPr marL="342900" indent="-342900">
              <a:lnSpc>
                <a:spcPts val="1800"/>
              </a:lnSpc>
              <a:spcAft>
                <a:spcPts val="1200"/>
              </a:spcAft>
              <a:buFont typeface="+mj-lt"/>
              <a:buAutoNum type="arabicPeriod"/>
            </a:pPr>
            <a:r>
              <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Chan, P. and Partington, D., (2007). How culture-sensitive is project management? A comparison of Chinese and Western project managers’ conceptions. [online] Available from: </a:t>
            </a:r>
            <a:r>
              <a:rPr lang="en-GB" sz="1800" u="sng"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http://www.zulanas.lt/images/adm_source/docs/2Ping_Chen_paperENG.pdf</a:t>
            </a:r>
            <a:endParaRPr lang="en-GB" sz="1800" dirty="0">
              <a:effectLst/>
              <a:latin typeface="Calibri" panose="020F0502020204030204" pitchFamily="34" charset="0"/>
              <a:ea typeface="Times New Roman" panose="02020603050405020304" pitchFamily="18" charset="0"/>
              <a:cs typeface="Calibri" panose="020F0502020204030204" pitchFamily="34" charset="0"/>
            </a:endParaRPr>
          </a:p>
          <a:p>
            <a:pPr marL="342900" lvl="0" indent="-342900">
              <a:lnSpc>
                <a:spcPts val="1800"/>
              </a:lnSpc>
              <a:spcAft>
                <a:spcPts val="1200"/>
              </a:spcAft>
              <a:buFont typeface="+mj-lt"/>
              <a:buAutoNum type="arabicPeriod"/>
            </a:pPr>
            <a:r>
              <a:rPr lang="en-GB" sz="1800" i="1"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a:t>
            </a: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Child, J. and Warner, M. (2003) </a:t>
            </a:r>
            <a:r>
              <a:rPr lang="en-GB" sz="1800" i="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Research Papers in Management Studies CULTURE AND MANAGEMENT IN CHINA</a:t>
            </a: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Available at: </a:t>
            </a:r>
            <a:r>
              <a:rPr lang="en-GB" sz="1800" u="sng" dirty="0">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3"/>
              </a:rPr>
              <a:t>https://www.jbs.cam.ac.uk/wp-content/uploads/2020/08/wp0303.pdf</a:t>
            </a: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a:t>
            </a:r>
          </a:p>
        </p:txBody>
      </p:sp>
    </p:spTree>
    <p:extLst>
      <p:ext uri="{BB962C8B-B14F-4D97-AF65-F5344CB8AC3E}">
        <p14:creationId xmlns:p14="http://schemas.microsoft.com/office/powerpoint/2010/main" val="41386201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4CBA8F20-4874-5A5A-F3FC-C1A3518D3ED7}"/>
              </a:ext>
            </a:extLst>
          </p:cNvPr>
          <p:cNvSpPr>
            <a:spLocks noGrp="1"/>
          </p:cNvSpPr>
          <p:nvPr>
            <p:ph type="body" idx="1"/>
          </p:nvPr>
        </p:nvSpPr>
        <p:spPr>
          <a:xfrm>
            <a:off x="677335" y="531845"/>
            <a:ext cx="10431652" cy="5742495"/>
          </a:xfrm>
        </p:spPr>
        <p:txBody>
          <a:bodyPr>
            <a:normAutofit/>
          </a:bodyPr>
          <a:lstStyle/>
          <a:p>
            <a:pPr lvl="0">
              <a:lnSpc>
                <a:spcPts val="1800"/>
              </a:lnSpc>
              <a:spcAft>
                <a:spcPts val="1200"/>
              </a:spcAft>
            </a:pPr>
            <a:r>
              <a:rPr lang="en-GB" sz="1800"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6</a:t>
            </a:r>
            <a:r>
              <a:rPr lang="en-GB" sz="1800" i="1"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 Cross-Cultural/International Communication</a:t>
            </a:r>
            <a:r>
              <a:rPr lang="en-GB" sz="1800"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 (2014) </a:t>
            </a:r>
            <a:r>
              <a:rPr lang="en-GB" sz="1800" i="1"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Referenceforbusiness.com</a:t>
            </a:r>
            <a:r>
              <a:rPr lang="en-GB" sz="1800"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 Available at: https://www.referenceforbusiness.com/encyclopedia/Cos-Des/Cross-Cultural-International-Communication.html (Accessed: 10 August 2022).</a:t>
            </a:r>
            <a:endParaRPr lang="en-GB" sz="1800" dirty="0">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r>
              <a:rPr lang="en-GB" dirty="0">
                <a:solidFill>
                  <a:schemeClr val="tx1"/>
                </a:solidFill>
                <a:latin typeface="Calibri" panose="020F0502020204030204" pitchFamily="34" charset="0"/>
                <a:ea typeface="Times New Roman" panose="02020603050405020304" pitchFamily="18" charset="0"/>
                <a:cs typeface="Calibri" panose="020F0502020204030204" pitchFamily="34" charset="0"/>
              </a:rPr>
              <a:t>7. </a:t>
            </a:r>
            <a:r>
              <a:rPr lang="en-GB" sz="1800" dirty="0">
                <a:solidFill>
                  <a:schemeClr val="tx1"/>
                </a:solidFill>
                <a:effectLst/>
                <a:ea typeface="Calibri" panose="020F0502020204030204" pitchFamily="34" charset="0"/>
                <a:cs typeface="Times New Roman" panose="02020603050405020304" pitchFamily="18" charset="0"/>
              </a:rPr>
              <a:t>Child J. and Warner M. (2010). Culture and management in China. International Journal of Chinese Culture and Management. [online] Available from: </a:t>
            </a:r>
            <a:r>
              <a:rPr lang="en-GB" sz="1800" u="sng" dirty="0">
                <a:solidFill>
                  <a:srgbClr val="0563C1"/>
                </a:solidFill>
                <a:effectLst/>
                <a:ea typeface="Calibri" panose="020F0502020204030204" pitchFamily="34" charset="0"/>
                <a:cs typeface="Times New Roman" panose="02020603050405020304" pitchFamily="18" charset="0"/>
                <a:hlinkClick r:id="rId2"/>
              </a:rPr>
              <a:t>http://www.coms.hkbu.edu.hk/~kineta/files/JAR_8Apr10.pdf </a:t>
            </a:r>
            <a:endParaRPr lang="en-GB" sz="1800" u="sng" dirty="0">
              <a:solidFill>
                <a:srgbClr val="0563C1"/>
              </a:solidFill>
              <a:effectLst/>
              <a:ea typeface="Calibri" panose="020F0502020204030204" pitchFamily="34" charset="0"/>
              <a:cs typeface="Times New Roman" panose="02020603050405020304" pitchFamily="18" charset="0"/>
            </a:endParaRPr>
          </a:p>
          <a:p>
            <a:pPr>
              <a:lnSpc>
                <a:spcPts val="1800"/>
              </a:lnSpc>
              <a:spcAft>
                <a:spcPts val="1200"/>
              </a:spcAft>
            </a:pPr>
            <a:r>
              <a:rPr lang="en-GB" sz="1800" dirty="0">
                <a:solidFill>
                  <a:schemeClr val="tx1"/>
                </a:solidFill>
                <a:latin typeface="Calibri" panose="020F0502020204030204" pitchFamily="34" charset="0"/>
                <a:ea typeface="Calibri" panose="020F0502020204030204" pitchFamily="34" charset="0"/>
                <a:cs typeface="Calibri" panose="020F0502020204030204" pitchFamily="34" charset="0"/>
              </a:rPr>
              <a:t>8. </a:t>
            </a:r>
            <a:r>
              <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Hofstede, G., </a:t>
            </a:r>
            <a:r>
              <a:rPr lang="en-GB" sz="1800" dirty="0" err="1">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Mooji</a:t>
            </a:r>
            <a:r>
              <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M. (2010) The Hofstede model. Applications to global branding and advertising strategy and research. International Journal of Advertising29 (1) 85 – 110 [online] Available </a:t>
            </a:r>
            <a:r>
              <a:rPr lang="en-GB" sz="1800" dirty="0" err="1">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from:</a:t>
            </a:r>
            <a:r>
              <a:rPr lang="en-GB" sz="1800" dirty="0" err="1">
                <a:solidFill>
                  <a:schemeClr val="tx1"/>
                </a:solidFill>
                <a:effectLst/>
                <a:latin typeface="Calibri" panose="020F0502020204030204" pitchFamily="34" charset="0"/>
                <a:ea typeface="Calibri" panose="020F0502020204030204" pitchFamily="34" charset="0"/>
                <a:cs typeface="Times New Roman" panose="02020603050405020304" pitchFamily="18" charset="0"/>
                <a:hlinkClick r:id="rId3"/>
              </a:rPr>
              <a:t>http</a:t>
            </a:r>
            <a:r>
              <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hlinkClick r:id="rId3"/>
              </a:rPr>
              <a:t>://www.mariekedemooij.com/articles/demooij_2010_int_journal_adv.pdf</a:t>
            </a:r>
            <a:endPar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ts val="1800"/>
              </a:lnSpc>
              <a:spcAft>
                <a:spcPts val="1200"/>
              </a:spcAft>
            </a:pPr>
            <a:r>
              <a:rPr lang="en-GB" sz="1800" dirty="0">
                <a:solidFill>
                  <a:schemeClr val="tx1"/>
                </a:solidFill>
                <a:latin typeface="Calibri" panose="020F0502020204030204" pitchFamily="34" charset="0"/>
                <a:ea typeface="Calibri" panose="020F0502020204030204" pitchFamily="34" charset="0"/>
                <a:cs typeface="Times New Roman" panose="02020603050405020304" pitchFamily="18" charset="0"/>
              </a:rPr>
              <a:t>9. </a:t>
            </a:r>
            <a:r>
              <a:rPr lang="en-GB" sz="1800" i="1"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Li, J. et al. (1999) ‘Building effective international joint venture leadership teams in China’, Journal of World Business, 34(1), pp. 52–68. doi:10.1016/s1090-9516(99)00007-3.</a:t>
            </a:r>
            <a:endPar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GB" sz="18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10. </a:t>
            </a:r>
            <a:r>
              <a:rPr kumimoji="0" lang="en-GB" sz="1800" b="0" i="0" u="none" strike="noStrike" kern="1200" cap="none" spc="0" normalizeH="0" baseline="0" noProof="0" dirty="0">
                <a:ln>
                  <a:noFill/>
                </a:ln>
                <a:solidFill>
                  <a:prstClr val="black"/>
                </a:solidFill>
                <a:effectLst/>
                <a:uLnTx/>
                <a:uFillTx/>
                <a:latin typeface="Calibri" panose="020F0502020204030204"/>
                <a:ea typeface="Calibri" panose="020F0502020204030204" pitchFamily="34" charset="0"/>
                <a:cs typeface="Times New Roman" panose="02020603050405020304" pitchFamily="18" charset="0"/>
              </a:rPr>
              <a:t>Roland Berger (2010) Brands and Buzz: Understanding how to reach today’s Chinese consumers [online] Accessed from: </a:t>
            </a:r>
            <a:r>
              <a:rPr kumimoji="0" lang="en-GB" sz="1800" b="0" i="0" u="sng" strike="noStrike" kern="1200" cap="none" spc="0" normalizeH="0" baseline="0" noProof="0" dirty="0">
                <a:ln>
                  <a:noFill/>
                </a:ln>
                <a:solidFill>
                  <a:srgbClr val="0563C1"/>
                </a:solidFill>
                <a:effectLst/>
                <a:uLnTx/>
                <a:uFillTx/>
                <a:latin typeface="Calibri" panose="020F0502020204030204"/>
                <a:ea typeface="Calibri" panose="020F0502020204030204" pitchFamily="34" charset="0"/>
                <a:cs typeface="Times New Roman" panose="02020603050405020304" pitchFamily="18" charset="0"/>
                <a:hlinkClick r:id="rId4"/>
              </a:rPr>
              <a:t>http://www.rolandberger.com/media/pdf/Roland_Berger_tas_Chinese_Consumer_Report_20100723.pdf</a:t>
            </a:r>
            <a:endParaRPr kumimoji="0" lang="en-GB" sz="1800" b="0" i="0" u="none" strike="noStrike" kern="1200" cap="none" spc="0" normalizeH="0" baseline="0" noProof="0" dirty="0">
              <a:ln>
                <a:noFill/>
              </a:ln>
              <a:solidFill>
                <a:prstClr val="black"/>
              </a:solidFill>
              <a:effectLst/>
              <a:uLnTx/>
              <a:uFillTx/>
              <a:latin typeface="Calibri" panose="020F0502020204030204"/>
              <a:ea typeface="Calibri" panose="020F0502020204030204" pitchFamily="34" charset="0"/>
              <a:cs typeface="Times New Roman" panose="02020603050405020304" pitchFamily="18" charset="0"/>
            </a:endParaRPr>
          </a:p>
          <a:p>
            <a:pPr>
              <a:lnSpc>
                <a:spcPts val="1800"/>
              </a:lnSpc>
              <a:spcAft>
                <a:spcPts val="1200"/>
              </a:spcAft>
            </a:pPr>
            <a:endParaRPr lang="en-GB" sz="1800" dirty="0">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84018327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A714B02-2B06-41D4-4D1F-234C11C6D1EC}"/>
              </a:ext>
            </a:extLst>
          </p:cNvPr>
          <p:cNvSpPr>
            <a:spLocks noGrp="1"/>
          </p:cNvSpPr>
          <p:nvPr>
            <p:ph idx="1"/>
          </p:nvPr>
        </p:nvSpPr>
        <p:spPr>
          <a:xfrm>
            <a:off x="838200" y="583660"/>
            <a:ext cx="10515600" cy="5593303"/>
          </a:xfrm>
        </p:spPr>
        <p:txBody>
          <a:bodyPr>
            <a:normAutofit/>
          </a:bodyPr>
          <a:lstStyle/>
          <a:p>
            <a:pPr marL="0" indent="0">
              <a:buNone/>
            </a:pPr>
            <a:endParaRPr lang="en-GB" sz="1800" dirty="0">
              <a:effectLst/>
              <a:ea typeface="Calibri" panose="020F0502020204030204" pitchFamily="34" charset="0"/>
              <a:cs typeface="Times New Roman" panose="02020603050405020304" pitchFamily="18" charset="0"/>
            </a:endParaRPr>
          </a:p>
          <a:p>
            <a:pPr marL="0" indent="0">
              <a:buNone/>
            </a:pPr>
            <a:r>
              <a:rPr lang="en-GB" sz="1800" dirty="0"/>
              <a:t>11. </a:t>
            </a:r>
            <a:r>
              <a:rPr lang="en-GB" sz="1800"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Song, C. (2022) </a:t>
            </a:r>
            <a:r>
              <a:rPr lang="en-GB" sz="1800" i="1"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10 Interesting Facts to Help You Understand Chinese Culture</a:t>
            </a:r>
            <a:r>
              <a:rPr lang="en-GB" sz="1800"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 </a:t>
            </a:r>
            <a:r>
              <a:rPr lang="en-GB" sz="1800" i="1"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Chinahighlights.com</a:t>
            </a:r>
            <a:r>
              <a:rPr lang="en-GB" sz="1800"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 China Highlights. Available at: https://www.chinahighlights.com/travelguide/chinese-culture-facts.htm (Accessed: 8 August 2022).</a:t>
            </a:r>
          </a:p>
          <a:p>
            <a:pPr marL="0" indent="0">
              <a:buNone/>
            </a:pPr>
            <a:r>
              <a:rPr lang="en-GB" sz="1800" dirty="0">
                <a:latin typeface="Calibri" panose="020F0502020204030204" pitchFamily="34" charset="0"/>
                <a:ea typeface="Calibri" panose="020F0502020204030204" pitchFamily="34" charset="0"/>
                <a:cs typeface="Calibri" panose="020F0502020204030204" pitchFamily="34" charset="0"/>
              </a:rPr>
              <a:t>12. </a:t>
            </a:r>
            <a:r>
              <a:rPr lang="en-GB" sz="18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TEDx Talks (2014) ‘Cultural difference in business | Valerie </a:t>
            </a:r>
            <a:r>
              <a:rPr lang="en-GB" sz="1800" dirty="0" err="1">
                <a:solidFill>
                  <a:schemeClr val="tx1"/>
                </a:solidFill>
                <a:effectLst/>
                <a:latin typeface="Calibri" panose="020F0502020204030204" pitchFamily="34" charset="0"/>
                <a:ea typeface="Calibri" panose="020F0502020204030204" pitchFamily="34" charset="0"/>
                <a:cs typeface="Calibri" panose="020F0502020204030204" pitchFamily="34" charset="0"/>
              </a:rPr>
              <a:t>Hoeks</a:t>
            </a:r>
            <a:r>
              <a:rPr lang="en-GB" sz="18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 </a:t>
            </a:r>
            <a:r>
              <a:rPr lang="en-GB" sz="1800" dirty="0" err="1">
                <a:solidFill>
                  <a:schemeClr val="tx1"/>
                </a:solidFill>
                <a:effectLst/>
                <a:latin typeface="Calibri" panose="020F0502020204030204" pitchFamily="34" charset="0"/>
                <a:ea typeface="Calibri" panose="020F0502020204030204" pitchFamily="34" charset="0"/>
                <a:cs typeface="Calibri" panose="020F0502020204030204" pitchFamily="34" charset="0"/>
              </a:rPr>
              <a:t>TEDxHaarlem</a:t>
            </a:r>
            <a:r>
              <a:rPr lang="en-GB" sz="18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a:t>
            </a:r>
            <a:r>
              <a:rPr lang="en-GB" sz="1800" i="1" dirty="0">
                <a:solidFill>
                  <a:schemeClr val="tx1"/>
                </a:solidFill>
                <a:effectLst/>
                <a:latin typeface="Calibri" panose="020F0502020204030204" pitchFamily="34" charset="0"/>
                <a:ea typeface="Calibri" panose="020F0502020204030204" pitchFamily="34" charset="0"/>
                <a:cs typeface="Calibri" panose="020F0502020204030204" pitchFamily="34" charset="0"/>
              </a:rPr>
              <a:t>YouTube</a:t>
            </a:r>
            <a:r>
              <a:rPr lang="en-GB" sz="18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 Available at: https://www.youtube.com/watch?v=VMwjscSCcf0 (Accessed: 9 August 2022).</a:t>
            </a:r>
          </a:p>
          <a:p>
            <a:pPr marL="0" indent="0">
              <a:buNone/>
            </a:pPr>
            <a:endParaRPr lang="en-GB" sz="1800" dirty="0">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GB" sz="1800" dirty="0"/>
          </a:p>
        </p:txBody>
      </p:sp>
    </p:spTree>
    <p:extLst>
      <p:ext uri="{BB962C8B-B14F-4D97-AF65-F5344CB8AC3E}">
        <p14:creationId xmlns:p14="http://schemas.microsoft.com/office/powerpoint/2010/main" val="322712698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509</TotalTime>
  <Words>3240</Words>
  <Application>Microsoft Office PowerPoint</Application>
  <PresentationFormat>Widescreen</PresentationFormat>
  <Paragraphs>107</Paragraphs>
  <Slides>22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Arial</vt:lpstr>
      <vt:lpstr>Calibri</vt:lpstr>
      <vt:lpstr>Calibri Light</vt:lpstr>
      <vt:lpstr>Times New Roman</vt:lpstr>
      <vt:lpstr>Wingdings 3</vt:lpstr>
      <vt:lpstr>Office Theme</vt:lpstr>
      <vt:lpstr>MODULE NAME: international business communiCations   MODULE CODE: LCBB6001  ASSIGNMENT TITLE: Assignment 2 – group presentation  STUDENT NAMEs and id:  Alessandro Tassi - 1917573  ANDREEA EMILIA GRIGORAS - 1921553  Andrei dumitrascu – 1921558  PETaR KONOV - 1919086</vt:lpstr>
      <vt:lpstr>Agenda of the presentation </vt:lpstr>
      <vt:lpstr>Introduction </vt:lpstr>
      <vt:lpstr>PowerPoint Presentation</vt:lpstr>
      <vt:lpstr>The Chinese culture </vt:lpstr>
      <vt:lpstr>The Chinese culture </vt:lpstr>
      <vt:lpstr>    Success and failure factors of joint ventures </vt:lpstr>
      <vt:lpstr>PowerPoint Presentation</vt:lpstr>
      <vt:lpstr>PowerPoint Presentation</vt:lpstr>
      <vt:lpstr>Hofstede cultural Dimensions: UK and China </vt:lpstr>
      <vt:lpstr>PowerPoint Presentation</vt:lpstr>
      <vt:lpstr>Hofstede cultural Dimensions: UK and China </vt:lpstr>
      <vt:lpstr>PowerPoint Presentation</vt:lpstr>
      <vt:lpstr>PowerPoint Presentation</vt:lpstr>
      <vt:lpstr> Masculinity</vt:lpstr>
      <vt:lpstr>PowerPoint Presentation</vt:lpstr>
      <vt:lpstr>Recommendations </vt:lpstr>
      <vt:lpstr>PowerPoint Presentation</vt:lpstr>
      <vt:lpstr>Conclusion </vt:lpstr>
      <vt:lpstr>References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of the presentation, your name and ID, and module </dc:title>
  <dc:creator>Husam Helmi</dc:creator>
  <cp:lastModifiedBy>Grigoras Andreea</cp:lastModifiedBy>
  <cp:revision>75</cp:revision>
  <dcterms:created xsi:type="dcterms:W3CDTF">2020-10-29T12:05:35Z</dcterms:created>
  <dcterms:modified xsi:type="dcterms:W3CDTF">2022-08-17T21:07:56Z</dcterms:modified>
</cp:coreProperties>
</file>