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906000" cy="6858000" type="A4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660033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0847" autoAdjust="0"/>
  </p:normalViewPr>
  <p:slideViewPr>
    <p:cSldViewPr>
      <p:cViewPr varScale="1">
        <p:scale>
          <a:sx n="71" d="100"/>
          <a:sy n="71" d="100"/>
        </p:scale>
        <p:origin x="198" y="7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69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r>
              <a:rPr lang="en-GB"/>
              <a:t>FREQUENCY RESPONSE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018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30307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018" y="9430307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BDA81CD-0DEE-4A08-86C3-73520EDB39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729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018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712788" y="744538"/>
            <a:ext cx="537527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357" y="4715154"/>
            <a:ext cx="4984962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30307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018" y="9430307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42F03CB4-74DA-4438-9D24-FC92F98770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76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E0A40E-4AE6-48FF-9034-AD6B5B52D6D4}" type="slidenum">
              <a:rPr lang="en-GB"/>
              <a:pPr/>
              <a:t>1</a:t>
            </a:fld>
            <a:endParaRPr lang="en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53017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AB48A6-5596-4483-9F9E-6BB70EE6760C}" type="slidenum">
              <a:rPr lang="en-GB"/>
              <a:pPr/>
              <a:t>2</a:t>
            </a:fld>
            <a:endParaRPr lang="en-GB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444261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0AA2E18-786F-4C4E-B137-C57EC845E685}" type="slidenum">
              <a:rPr lang="en-GB"/>
              <a:pPr/>
              <a:t>3</a:t>
            </a:fld>
            <a:endParaRPr lang="en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21602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D749015-F03F-49EF-BDD2-0526B4360D4B}" type="slidenum">
              <a:rPr lang="en-GB"/>
              <a:pPr/>
              <a:t>4</a:t>
            </a:fld>
            <a:endParaRPr lang="en-GB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761856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EF60ED-8E45-4A94-8BF6-95ADCC40FB2B}" type="slidenum">
              <a:rPr lang="en-GB"/>
              <a:pPr/>
              <a:t>5</a:t>
            </a:fld>
            <a:endParaRPr lang="en-GB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17316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EE06A4-9F97-4877-8F73-49241B56B19D}" type="slidenum">
              <a:rPr lang="en-GB"/>
              <a:pPr/>
              <a:t>6</a:t>
            </a:fld>
            <a:endParaRPr lang="en-GB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90799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942DF7F-894D-4B04-9978-BD74BCB28BA1}" type="slidenum">
              <a:rPr lang="en-GB"/>
              <a:pPr/>
              <a:t>7</a:t>
            </a:fld>
            <a:endParaRPr lang="en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8243877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53AEC7-C44C-40BB-84A9-50E5E455DDAB}" type="slidenum">
              <a:rPr lang="en-GB"/>
              <a:pPr/>
              <a:t>8</a:t>
            </a:fld>
            <a:endParaRPr lang="en-GB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0622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DE1BB5-977C-4DFE-ABF1-0F79D8DBC4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61F0AA-F2D2-4674-A4AF-35E07B992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46336-A7C9-4374-9B96-5ED405D077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2950" y="1981200"/>
            <a:ext cx="413385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981200"/>
            <a:ext cx="413385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72ADAD-E159-4939-800D-00F9348CE3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96B57-9D9B-4465-8595-23A2FB0EBF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CF5D1-10EE-445B-863C-295C872117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6A03D7-6C61-4BF1-BA2A-FD0BA51799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6A28-73BE-4FDB-8AFA-F06A2D0FE2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014D8A-2AFE-4F69-9C99-28B2567C80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A2746-454F-4D98-A5DC-B667969AFB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58025" y="609600"/>
            <a:ext cx="2105025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0" y="609600"/>
            <a:ext cx="6162675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4332C7-1F0C-43B5-8C2A-9F9F020484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42950" y="609600"/>
            <a:ext cx="84201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42950" y="1981200"/>
            <a:ext cx="84201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42950" y="6248400"/>
            <a:ext cx="2063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84550" y="6248400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r>
              <a:rPr lang="en-GB" smtClean="0"/>
              <a:t>Frequency Response 2014-15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99300" y="6248400"/>
            <a:ext cx="2063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28FA5763-494E-417C-A599-E3B9D9A330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dirty="0" smtClean="0"/>
              <a:t>Frequency Response 2014-15</a:t>
            </a:r>
            <a:endParaRPr lang="en-GB" dirty="0"/>
          </a:p>
        </p:txBody>
      </p:sp>
      <p:sp>
        <p:nvSpPr>
          <p:cNvPr id="307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D389508-8880-4FB4-931D-34DCF8F37B8A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60400" y="114300"/>
            <a:ext cx="8420100" cy="74295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b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FREQUENCY RESPONSE</a:t>
            </a:r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881063" y="971550"/>
            <a:ext cx="8143875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 dirty="0"/>
              <a:t>The term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“frequency response</a:t>
            </a:r>
            <a:r>
              <a:rPr lang="en-GB" b="1" dirty="0"/>
              <a:t> “ relates to many different circuits, systems or pieces of equipment.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Amplifier circuits, filters , communications circuits, microphones, speakers</a:t>
            </a:r>
            <a:r>
              <a:rPr lang="en-GB" b="1" dirty="0"/>
              <a:t> etc., may all be defined in terms of their frequency response.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/>
              <a:t>The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human hearing  and eye systems</a:t>
            </a:r>
            <a:r>
              <a:rPr lang="en-GB" b="1" dirty="0"/>
              <a:t> may also be defined this way.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Multimeters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signal generators and oscilloscopes</a:t>
            </a:r>
            <a:r>
              <a:rPr lang="en-GB" b="1" dirty="0"/>
              <a:t> are all examples of pieces of equipment that may be defined in terms of their frequency response.</a:t>
            </a:r>
          </a:p>
          <a:p>
            <a:pPr>
              <a:spcBef>
                <a:spcPct val="50000"/>
              </a:spcBef>
              <a:defRPr/>
            </a:pP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40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DC23687-A5B9-4D4A-8FF7-AA88ED3C6312}" type="slidenum">
              <a:rPr lang="en-GB"/>
              <a:pPr/>
              <a:t>2</a:t>
            </a:fld>
            <a:endParaRPr lang="en-GB"/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908050" y="609600"/>
            <a:ext cx="833755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 dirty="0"/>
              <a:t>The term</a:t>
            </a:r>
            <a:r>
              <a:rPr lang="en-GB" dirty="0"/>
              <a:t>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“frequency response”</a:t>
            </a:r>
            <a:r>
              <a:rPr lang="en-GB" b="1" dirty="0"/>
              <a:t> may be loosely defined as: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“a graph  </a:t>
            </a:r>
            <a:r>
              <a:rPr lang="en-GB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showing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that range of frequencies that  defines the normal, useable  or specified performance region of a circuit , system or piece of equipment”.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/>
              <a:t>More specific definitions are available for each type of application.</a:t>
            </a:r>
          </a:p>
          <a:p>
            <a:pPr>
              <a:spcBef>
                <a:spcPct val="50000"/>
              </a:spcBef>
              <a:defRPr/>
            </a:pPr>
            <a:r>
              <a:rPr lang="en-GB" b="1" dirty="0"/>
              <a:t>Typical frequency response curve looks like that shown below.</a:t>
            </a:r>
          </a:p>
          <a:p>
            <a:pPr>
              <a:spcBef>
                <a:spcPct val="50000"/>
              </a:spcBef>
              <a:defRPr/>
            </a:pPr>
            <a:endParaRPr lang="en-GB" b="1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  <a:defRPr/>
            </a:pPr>
            <a:endParaRPr lang="en-GB" b="1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  <a:defRPr/>
            </a:pPr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512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0CD2A2E-17BF-47A3-ADEB-FAFCC993B9D0}" type="slidenum">
              <a:rPr lang="en-GB"/>
              <a:pPr/>
              <a:t>3</a:t>
            </a:fld>
            <a:endParaRPr lang="en-GB"/>
          </a:p>
        </p:txBody>
      </p:sp>
      <p:sp>
        <p:nvSpPr>
          <p:cNvPr id="5124" name="Text Box 62"/>
          <p:cNvSpPr txBox="1">
            <a:spLocks noChangeArrowheads="1"/>
          </p:cNvSpPr>
          <p:nvPr/>
        </p:nvSpPr>
        <p:spPr bwMode="auto">
          <a:xfrm>
            <a:off x="2078038" y="914400"/>
            <a:ext cx="177482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Amplitude</a:t>
            </a:r>
          </a:p>
        </p:txBody>
      </p:sp>
      <p:sp>
        <p:nvSpPr>
          <p:cNvPr id="5125" name="Line 63"/>
          <p:cNvSpPr>
            <a:spLocks noChangeShapeType="1"/>
          </p:cNvSpPr>
          <p:nvPr/>
        </p:nvSpPr>
        <p:spPr bwMode="auto">
          <a:xfrm flipV="1">
            <a:off x="2779713" y="1355725"/>
            <a:ext cx="0" cy="18113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26" name="Line 64"/>
          <p:cNvSpPr>
            <a:spLocks noChangeShapeType="1"/>
          </p:cNvSpPr>
          <p:nvPr/>
        </p:nvSpPr>
        <p:spPr bwMode="auto">
          <a:xfrm>
            <a:off x="2471738" y="3151188"/>
            <a:ext cx="49498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27" name="Text Box 65"/>
          <p:cNvSpPr txBox="1">
            <a:spLocks noChangeArrowheads="1"/>
          </p:cNvSpPr>
          <p:nvPr/>
        </p:nvSpPr>
        <p:spPr bwMode="auto">
          <a:xfrm>
            <a:off x="7581900" y="2946400"/>
            <a:ext cx="143510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Log.</a:t>
            </a:r>
          </a:p>
          <a:p>
            <a:pPr eaLnBrk="0" hangingPunct="0"/>
            <a:r>
              <a:rPr lang="en-US" sz="1400" b="1"/>
              <a:t>Freq. (Hz)</a:t>
            </a:r>
            <a:endParaRPr lang="en-US" sz="1400"/>
          </a:p>
        </p:txBody>
      </p:sp>
      <p:sp>
        <p:nvSpPr>
          <p:cNvPr id="5128" name="Text Box 66"/>
          <p:cNvSpPr txBox="1">
            <a:spLocks noChangeArrowheads="1"/>
          </p:cNvSpPr>
          <p:nvPr/>
        </p:nvSpPr>
        <p:spPr bwMode="auto">
          <a:xfrm>
            <a:off x="2601913" y="3084513"/>
            <a:ext cx="4543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200"/>
              <a:t>            |           |           |           |           |          |        </a:t>
            </a:r>
          </a:p>
          <a:p>
            <a:pPr eaLnBrk="0" hangingPunct="0"/>
            <a:r>
              <a:rPr lang="en-US" sz="1200" b="1"/>
              <a:t>1         10        100      1000    10k      100k    1 M</a:t>
            </a:r>
          </a:p>
        </p:txBody>
      </p:sp>
      <p:sp>
        <p:nvSpPr>
          <p:cNvPr id="5129" name="Text Box 67"/>
          <p:cNvSpPr txBox="1">
            <a:spLocks noChangeArrowheads="1"/>
          </p:cNvSpPr>
          <p:nvPr/>
        </p:nvSpPr>
        <p:spPr bwMode="auto">
          <a:xfrm>
            <a:off x="1211263" y="1531938"/>
            <a:ext cx="164147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Linear or</a:t>
            </a:r>
          </a:p>
          <a:p>
            <a:pPr eaLnBrk="0" hangingPunct="0"/>
            <a:r>
              <a:rPr lang="en-US" sz="1400" b="1"/>
              <a:t>Logarithmic scale with </a:t>
            </a:r>
          </a:p>
          <a:p>
            <a:pPr eaLnBrk="0" hangingPunct="0"/>
            <a:r>
              <a:rPr lang="en-US" sz="1400" b="1"/>
              <a:t>absolute or relative values.</a:t>
            </a:r>
            <a:endParaRPr lang="en-US" sz="1400"/>
          </a:p>
        </p:txBody>
      </p:sp>
      <p:sp>
        <p:nvSpPr>
          <p:cNvPr id="5130" name="Freeform 68"/>
          <p:cNvSpPr>
            <a:spLocks/>
          </p:cNvSpPr>
          <p:nvPr/>
        </p:nvSpPr>
        <p:spPr bwMode="auto">
          <a:xfrm>
            <a:off x="3219450" y="1550988"/>
            <a:ext cx="3616325" cy="1063625"/>
          </a:xfrm>
          <a:custGeom>
            <a:avLst/>
            <a:gdLst>
              <a:gd name="T0" fmla="*/ 0 w 4067"/>
              <a:gd name="T1" fmla="*/ 764 h 1069"/>
              <a:gd name="T2" fmla="*/ 142 w 4067"/>
              <a:gd name="T3" fmla="*/ 440 h 1069"/>
              <a:gd name="T4" fmla="*/ 304 w 4067"/>
              <a:gd name="T5" fmla="*/ 156 h 1069"/>
              <a:gd name="T6" fmla="*/ 487 w 4067"/>
              <a:gd name="T7" fmla="*/ 75 h 1069"/>
              <a:gd name="T8" fmla="*/ 842 w 4067"/>
              <a:gd name="T9" fmla="*/ 34 h 1069"/>
              <a:gd name="T10" fmla="*/ 2434 w 4067"/>
              <a:gd name="T11" fmla="*/ 24 h 1069"/>
              <a:gd name="T12" fmla="*/ 2951 w 4067"/>
              <a:gd name="T13" fmla="*/ 176 h 1069"/>
              <a:gd name="T14" fmla="*/ 3326 w 4067"/>
              <a:gd name="T15" fmla="*/ 511 h 1069"/>
              <a:gd name="T16" fmla="*/ 3712 w 4067"/>
              <a:gd name="T17" fmla="*/ 815 h 1069"/>
              <a:gd name="T18" fmla="*/ 4067 w 4067"/>
              <a:gd name="T19" fmla="*/ 1069 h 1069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4067"/>
              <a:gd name="T31" fmla="*/ 0 h 1069"/>
              <a:gd name="T32" fmla="*/ 4067 w 4067"/>
              <a:gd name="T33" fmla="*/ 1069 h 1069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4067" h="1069">
                <a:moveTo>
                  <a:pt x="0" y="764"/>
                </a:moveTo>
                <a:cubicBezTo>
                  <a:pt x="45" y="652"/>
                  <a:pt x="91" y="541"/>
                  <a:pt x="142" y="440"/>
                </a:cubicBezTo>
                <a:cubicBezTo>
                  <a:pt x="193" y="339"/>
                  <a:pt x="247" y="217"/>
                  <a:pt x="304" y="156"/>
                </a:cubicBezTo>
                <a:cubicBezTo>
                  <a:pt x="361" y="95"/>
                  <a:pt x="397" y="95"/>
                  <a:pt x="487" y="75"/>
                </a:cubicBezTo>
                <a:cubicBezTo>
                  <a:pt x="577" y="55"/>
                  <a:pt x="518" y="42"/>
                  <a:pt x="842" y="34"/>
                </a:cubicBezTo>
                <a:cubicBezTo>
                  <a:pt x="1166" y="26"/>
                  <a:pt x="2082" y="0"/>
                  <a:pt x="2434" y="24"/>
                </a:cubicBezTo>
                <a:cubicBezTo>
                  <a:pt x="2786" y="48"/>
                  <a:pt x="2802" y="95"/>
                  <a:pt x="2951" y="176"/>
                </a:cubicBezTo>
                <a:cubicBezTo>
                  <a:pt x="3100" y="257"/>
                  <a:pt x="3199" y="405"/>
                  <a:pt x="3326" y="511"/>
                </a:cubicBezTo>
                <a:cubicBezTo>
                  <a:pt x="3453" y="617"/>
                  <a:pt x="3588" y="722"/>
                  <a:pt x="3712" y="815"/>
                </a:cubicBezTo>
                <a:cubicBezTo>
                  <a:pt x="3836" y="908"/>
                  <a:pt x="4008" y="1027"/>
                  <a:pt x="4067" y="1069"/>
                </a:cubicBezTo>
              </a:path>
            </a:pathLst>
          </a:cu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5131" name="Line 69"/>
          <p:cNvSpPr>
            <a:spLocks noChangeShapeType="1"/>
          </p:cNvSpPr>
          <p:nvPr/>
        </p:nvSpPr>
        <p:spPr bwMode="auto">
          <a:xfrm>
            <a:off x="2576513" y="1557338"/>
            <a:ext cx="4868862" cy="0"/>
          </a:xfrm>
          <a:prstGeom prst="line">
            <a:avLst/>
          </a:prstGeom>
          <a:noFill/>
          <a:ln w="28575">
            <a:solidFill>
              <a:srgbClr val="008000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2" name="Line 70"/>
          <p:cNvSpPr>
            <a:spLocks noChangeShapeType="1"/>
          </p:cNvSpPr>
          <p:nvPr/>
        </p:nvSpPr>
        <p:spPr bwMode="auto">
          <a:xfrm>
            <a:off x="2598738" y="2106613"/>
            <a:ext cx="4894262" cy="0"/>
          </a:xfrm>
          <a:prstGeom prst="line">
            <a:avLst/>
          </a:prstGeom>
          <a:noFill/>
          <a:ln w="28575">
            <a:solidFill>
              <a:srgbClr val="008000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3" name="Text Box 71"/>
          <p:cNvSpPr txBox="1">
            <a:spLocks noChangeArrowheads="1"/>
          </p:cNvSpPr>
          <p:nvPr/>
        </p:nvSpPr>
        <p:spPr bwMode="auto">
          <a:xfrm>
            <a:off x="7566025" y="1428750"/>
            <a:ext cx="1458913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0 dB, max value.</a:t>
            </a:r>
          </a:p>
        </p:txBody>
      </p:sp>
      <p:sp>
        <p:nvSpPr>
          <p:cNvPr id="5134" name="Text Box 72"/>
          <p:cNvSpPr txBox="1">
            <a:spLocks noChangeArrowheads="1"/>
          </p:cNvSpPr>
          <p:nvPr/>
        </p:nvSpPr>
        <p:spPr bwMode="auto">
          <a:xfrm>
            <a:off x="7566025" y="1946275"/>
            <a:ext cx="1389063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-3 dB or</a:t>
            </a:r>
          </a:p>
          <a:p>
            <a:pPr eaLnBrk="0" hangingPunct="0"/>
            <a:r>
              <a:rPr lang="en-US" sz="1400" b="1"/>
              <a:t>.707 of max</a:t>
            </a:r>
            <a:r>
              <a:rPr lang="en-US" sz="1400"/>
              <a:t> </a:t>
            </a:r>
          </a:p>
        </p:txBody>
      </p:sp>
      <p:sp>
        <p:nvSpPr>
          <p:cNvPr id="5135" name="Line 73"/>
          <p:cNvSpPr>
            <a:spLocks noChangeShapeType="1"/>
          </p:cNvSpPr>
          <p:nvPr/>
        </p:nvSpPr>
        <p:spPr bwMode="auto">
          <a:xfrm>
            <a:off x="3294063" y="1893888"/>
            <a:ext cx="0" cy="1404937"/>
          </a:xfrm>
          <a:prstGeom prst="line">
            <a:avLst/>
          </a:prstGeom>
          <a:noFill/>
          <a:ln w="38100">
            <a:solidFill>
              <a:srgbClr val="000000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6" name="Line 74"/>
          <p:cNvSpPr>
            <a:spLocks noChangeShapeType="1"/>
          </p:cNvSpPr>
          <p:nvPr/>
        </p:nvSpPr>
        <p:spPr bwMode="auto">
          <a:xfrm>
            <a:off x="6219825" y="1878013"/>
            <a:ext cx="0" cy="1347787"/>
          </a:xfrm>
          <a:prstGeom prst="line">
            <a:avLst/>
          </a:prstGeom>
          <a:noFill/>
          <a:ln w="38100">
            <a:solidFill>
              <a:srgbClr val="000000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7" name="Line 75"/>
          <p:cNvSpPr>
            <a:spLocks noChangeShapeType="1"/>
          </p:cNvSpPr>
          <p:nvPr/>
        </p:nvSpPr>
        <p:spPr bwMode="auto">
          <a:xfrm>
            <a:off x="3344863" y="2665413"/>
            <a:ext cx="279717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38" name="Text Box 76"/>
          <p:cNvSpPr txBox="1">
            <a:spLocks noChangeArrowheads="1"/>
          </p:cNvSpPr>
          <p:nvPr/>
        </p:nvSpPr>
        <p:spPr bwMode="auto">
          <a:xfrm>
            <a:off x="3906838" y="2357438"/>
            <a:ext cx="2216150" cy="27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200"/>
              <a:t>BANDWIDTH</a:t>
            </a:r>
          </a:p>
        </p:txBody>
      </p:sp>
      <p:sp>
        <p:nvSpPr>
          <p:cNvPr id="5139" name="Line 77"/>
          <p:cNvSpPr>
            <a:spLocks noChangeShapeType="1"/>
          </p:cNvSpPr>
          <p:nvPr/>
        </p:nvSpPr>
        <p:spPr bwMode="auto">
          <a:xfrm flipH="1">
            <a:off x="2760663" y="3313113"/>
            <a:ext cx="479425" cy="6762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40" name="Line 78"/>
          <p:cNvSpPr>
            <a:spLocks noChangeShapeType="1"/>
          </p:cNvSpPr>
          <p:nvPr/>
        </p:nvSpPr>
        <p:spPr bwMode="auto">
          <a:xfrm>
            <a:off x="6286500" y="3255963"/>
            <a:ext cx="585788" cy="6318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41" name="Text Box 79"/>
          <p:cNvSpPr txBox="1">
            <a:spLocks noChangeArrowheads="1"/>
          </p:cNvSpPr>
          <p:nvPr/>
        </p:nvSpPr>
        <p:spPr bwMode="auto">
          <a:xfrm>
            <a:off x="1920875" y="4013200"/>
            <a:ext cx="7023100" cy="55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 b="1"/>
              <a:t>Lower cut-off frequency.     			Upper cut-off  frequency.</a:t>
            </a:r>
          </a:p>
          <a:p>
            <a:pPr eaLnBrk="0" hangingPunct="0"/>
            <a:r>
              <a:rPr lang="en-US" sz="1400" b="1"/>
              <a:t>Lower –3 dB point.                 			Upper –3 dB point.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9ED85F4-E563-4488-9CB6-864556AFE783}" type="slidenum">
              <a:rPr lang="en-GB"/>
              <a:pPr/>
              <a:t>4</a:t>
            </a:fld>
            <a:endParaRPr lang="en-GB"/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403350" y="533400"/>
            <a:ext cx="6934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POINTS TO NOTE</a:t>
            </a:r>
          </a:p>
        </p:txBody>
      </p:sp>
      <p:sp>
        <p:nvSpPr>
          <p:cNvPr id="6149" name="Text Box 3"/>
          <p:cNvSpPr txBox="1">
            <a:spLocks noChangeArrowheads="1"/>
          </p:cNvSpPr>
          <p:nvPr/>
        </p:nvSpPr>
        <p:spPr bwMode="auto">
          <a:xfrm>
            <a:off x="495300" y="1219200"/>
            <a:ext cx="8502650" cy="392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spcBef>
                <a:spcPct val="50000"/>
              </a:spcBef>
            </a:pPr>
            <a:r>
              <a:rPr lang="en-GB" b="1"/>
              <a:t>The “x” axis is usually logarithmic ( but not mandatory).</a:t>
            </a:r>
          </a:p>
          <a:p>
            <a:pPr lvl="1">
              <a:spcBef>
                <a:spcPct val="50000"/>
              </a:spcBef>
            </a:pPr>
            <a:r>
              <a:rPr lang="en-GB" b="1"/>
              <a:t>The “y” axis is typically linear or on a dB ( decibel ) axis.</a:t>
            </a:r>
          </a:p>
          <a:p>
            <a:pPr lvl="1">
              <a:spcBef>
                <a:spcPct val="50000"/>
              </a:spcBef>
            </a:pPr>
            <a:r>
              <a:rPr lang="en-GB" b="1"/>
              <a:t>The “y” axis will vary significantly with respect to the       type of information being plotted.</a:t>
            </a:r>
          </a:p>
          <a:p>
            <a:pPr lvl="1">
              <a:spcBef>
                <a:spcPct val="50000"/>
              </a:spcBef>
            </a:pPr>
            <a:r>
              <a:rPr lang="en-GB" b="1"/>
              <a:t>Logarithmic axes are used to compress the “x” axis scale.</a:t>
            </a:r>
          </a:p>
          <a:p>
            <a:pPr lvl="1">
              <a:spcBef>
                <a:spcPct val="50000"/>
              </a:spcBef>
            </a:pPr>
            <a:r>
              <a:rPr lang="en-GB" b="1"/>
              <a:t>The upper and lower –3dB points define the useable bandwidth of the circuit or system being described.</a:t>
            </a:r>
          </a:p>
          <a:p>
            <a:pPr lvl="1">
              <a:spcBef>
                <a:spcPct val="50000"/>
              </a:spcBef>
            </a:pPr>
            <a:endParaRPr lang="en-GB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9FF1F65-EB20-40F6-8075-DDDE51ED0978}" type="slidenum">
              <a:rPr lang="en-GB"/>
              <a:pPr/>
              <a:t>5</a:t>
            </a:fld>
            <a:endParaRPr lang="en-GB"/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742950" y="533400"/>
            <a:ext cx="8502650" cy="429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/>
              <a:t>Equipment manufacturers will often use the useable bandwidth to define the guaranteed specification limits on equipment. </a:t>
            </a:r>
          </a:p>
          <a:p>
            <a:pPr>
              <a:spcBef>
                <a:spcPct val="50000"/>
              </a:spcBef>
              <a:defRPr/>
            </a:pPr>
            <a:r>
              <a:rPr lang="en-GB" b="1"/>
              <a:t>Performance of such equipment may not be specified, defined or guaranteed outside the specified bandwidth.</a:t>
            </a:r>
          </a:p>
          <a:p>
            <a:pPr>
              <a:spcBef>
                <a:spcPct val="50000"/>
              </a:spcBef>
              <a:defRPr/>
            </a:pPr>
            <a:r>
              <a:rPr lang="en-GB" b="1"/>
              <a:t>For some equipment the upper and lower –1 dB specification is defined. 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This is a more stringent specification</a:t>
            </a:r>
            <a:r>
              <a:rPr lang="en-GB" b="1"/>
              <a:t>, however.</a:t>
            </a:r>
          </a:p>
          <a:p>
            <a:pPr>
              <a:spcBef>
                <a:spcPct val="50000"/>
              </a:spcBef>
              <a:defRPr/>
            </a:pPr>
            <a:endParaRPr lang="en-GB" b="1"/>
          </a:p>
          <a:p>
            <a:pPr>
              <a:spcBef>
                <a:spcPct val="50000"/>
              </a:spcBef>
              <a:defRPr/>
            </a:pPr>
            <a:endParaRPr lang="en-GB"/>
          </a:p>
          <a:p>
            <a:pPr>
              <a:spcBef>
                <a:spcPct val="50000"/>
              </a:spcBef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819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91E9FB2-DB65-45E3-AEAE-413A62D16426}" type="slidenum">
              <a:rPr lang="en-GB"/>
              <a:pPr/>
              <a:t>6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742950" y="152400"/>
            <a:ext cx="842010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b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FREQUENCY RESPONSE PLOTS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825500" y="838200"/>
            <a:ext cx="8255000" cy="4210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5000"/>
              </a:lnSpc>
              <a:spcBef>
                <a:spcPct val="55000"/>
              </a:spcBef>
              <a:defRPr/>
            </a:pPr>
            <a:r>
              <a:rPr lang="en-GB" b="1" dirty="0"/>
              <a:t>The exact shape of the response will depend on the circuit being analysed.</a:t>
            </a:r>
          </a:p>
          <a:p>
            <a:pPr>
              <a:lnSpc>
                <a:spcPct val="95000"/>
              </a:lnSpc>
              <a:spcBef>
                <a:spcPct val="55000"/>
              </a:spcBef>
              <a:defRPr/>
            </a:pPr>
            <a:r>
              <a:rPr lang="en-GB" b="1" dirty="0"/>
              <a:t>The frequency response may be determined by mathematical analysis and point by point plots obtained.</a:t>
            </a:r>
          </a:p>
          <a:p>
            <a:pPr>
              <a:lnSpc>
                <a:spcPct val="95000"/>
              </a:lnSpc>
              <a:spcBef>
                <a:spcPct val="55000"/>
              </a:spcBef>
              <a:defRPr/>
            </a:pPr>
            <a:r>
              <a:rPr lang="en-GB" b="1" dirty="0"/>
              <a:t>Alternatively we may use the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AC frequency analysis</a:t>
            </a:r>
            <a:r>
              <a:rPr lang="en-GB" b="1" dirty="0"/>
              <a:t> feature of </a:t>
            </a:r>
            <a:r>
              <a:rPr lang="en-GB" b="1" dirty="0" smtClean="0"/>
              <a:t>MULTISIM </a:t>
            </a:r>
            <a:r>
              <a:rPr lang="en-GB" b="1" dirty="0"/>
              <a:t>to automatically produce the plot once we have given it some initial information.</a:t>
            </a:r>
          </a:p>
          <a:p>
            <a:pPr>
              <a:lnSpc>
                <a:spcPct val="95000"/>
              </a:lnSpc>
              <a:spcBef>
                <a:spcPct val="55000"/>
              </a:spcBef>
              <a:defRPr/>
            </a:pPr>
            <a:r>
              <a:rPr lang="en-GB" b="1" dirty="0"/>
              <a:t>We will need to specify "start" and "end" frequencies in order to define the range of frequencies over which the analysis is to be performed.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E585425-B872-4299-A655-6C1E83124A67}" type="slidenum">
              <a:rPr lang="en-GB"/>
              <a:pPr/>
              <a:t>7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660400" y="685800"/>
            <a:ext cx="85852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In addition we will need to specify the type of axis to be used for the frequency "f'. </a:t>
            </a:r>
          </a:p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Typically "f' is placed on a decade scale by setting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"sweep type"</a:t>
            </a:r>
            <a:r>
              <a:rPr lang="en-GB" b="1" dirty="0"/>
              <a:t> to decade.</a:t>
            </a:r>
          </a:p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Also the amplitude or gain axis is set to 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linear or logarithmic</a:t>
            </a:r>
            <a:r>
              <a:rPr lang="en-GB" b="1" dirty="0"/>
              <a:t> depending on our requirements.</a:t>
            </a:r>
          </a:p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The frequency response often plots the output voltage of a circuit with respect to frequency. </a:t>
            </a:r>
          </a:p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For a voltage amplifier we might expect the output voltage to be a simple multiple of its input for all frequencies. </a:t>
            </a:r>
          </a:p>
          <a:p>
            <a:pPr>
              <a:lnSpc>
                <a:spcPct val="95000"/>
              </a:lnSpc>
              <a:spcBef>
                <a:spcPts val="400"/>
              </a:spcBef>
              <a:spcAft>
                <a:spcPts val="800"/>
              </a:spcAft>
              <a:defRPr/>
            </a:pPr>
            <a:r>
              <a:rPr lang="en-GB" b="1" dirty="0"/>
              <a:t>When we  plot the amplifier frequency response we will see this is not the case.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Frequency Response 2014-15</a:t>
            </a:r>
            <a:endParaRPr lang="en-GB" dirty="0"/>
          </a:p>
        </p:txBody>
      </p:sp>
      <p:sp>
        <p:nvSpPr>
          <p:cNvPr id="1024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0028F00-D5DC-4CE8-BD03-285AF79EB477}" type="slidenum">
              <a:rPr lang="en-GB"/>
              <a:pPr/>
              <a:t>8</a:t>
            </a:fld>
            <a:endParaRPr lang="en-GB"/>
          </a:p>
        </p:txBody>
      </p:sp>
      <p:sp>
        <p:nvSpPr>
          <p:cNvPr id="10244" name="Rectangle 2"/>
          <p:cNvSpPr>
            <a:spLocks noChangeArrowheads="1"/>
          </p:cNvSpPr>
          <p:nvPr/>
        </p:nvSpPr>
        <p:spPr bwMode="auto">
          <a:xfrm>
            <a:off x="990600" y="457200"/>
            <a:ext cx="80899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/>
              <a:t>In fact, the output of the amplifier is only approximately constant over a specific range of frequencies, either below or above this range the output may well fall below its previously constant value. </a:t>
            </a:r>
          </a:p>
          <a:p>
            <a:pPr>
              <a:spcBef>
                <a:spcPct val="50000"/>
              </a:spcBef>
            </a:pP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608</Words>
  <Application>Microsoft Office PowerPoint</Application>
  <PresentationFormat>A4 Paper (210x297 mm)</PresentationFormat>
  <Paragraphs>70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Times New Roman</vt:lpstr>
      <vt:lpstr>Default Design</vt:lpstr>
      <vt:lpstr>FREQUENCY RESPONSE</vt:lpstr>
      <vt:lpstr>PowerPoint Presentation</vt:lpstr>
      <vt:lpstr>PowerPoint Presentation</vt:lpstr>
      <vt:lpstr>PowerPoint Presentation</vt:lpstr>
      <vt:lpstr>PowerPoint Presentation</vt:lpstr>
      <vt:lpstr>FREQUENCY RESPONSE PLOTS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FREQUENCY RESPONSE</dc:title>
  <dc:creator>Vanstone, Mike</dc:creator>
  <cp:lastModifiedBy>Mike Vanstone</cp:lastModifiedBy>
  <cp:revision>29</cp:revision>
  <cp:lastPrinted>2017-01-19T08:17:35Z</cp:lastPrinted>
  <dcterms:created xsi:type="dcterms:W3CDTF">2006-01-18T10:51:50Z</dcterms:created>
  <dcterms:modified xsi:type="dcterms:W3CDTF">2017-01-19T08:55:21Z</dcterms:modified>
</cp:coreProperties>
</file>