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5"/>
  </p:notesMasterIdLst>
  <p:sldIdLst>
    <p:sldId id="257" r:id="rId2"/>
    <p:sldId id="260" r:id="rId3"/>
    <p:sldId id="304" r:id="rId4"/>
    <p:sldId id="305" r:id="rId5"/>
    <p:sldId id="306" r:id="rId6"/>
    <p:sldId id="307" r:id="rId7"/>
    <p:sldId id="308" r:id="rId8"/>
    <p:sldId id="309" r:id="rId9"/>
    <p:sldId id="310" r:id="rId10"/>
    <p:sldId id="258" r:id="rId11"/>
    <p:sldId id="276" r:id="rId12"/>
    <p:sldId id="313" r:id="rId13"/>
    <p:sldId id="31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FF66"/>
    <a:srgbClr val="00FFFF"/>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4660"/>
  </p:normalViewPr>
  <p:slideViewPr>
    <p:cSldViewPr snapToGrid="0">
      <p:cViewPr varScale="1">
        <p:scale>
          <a:sx n="78" d="100"/>
          <a:sy n="78" d="100"/>
        </p:scale>
        <p:origin x="8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658A3C-88F1-4498-9A3F-382B57B0205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44876CD-B3B0-4B2A-BAD0-A9429EF36246}">
      <dgm:prSet/>
      <dgm:spPr/>
      <dgm:t>
        <a:bodyPr/>
        <a:lstStyle/>
        <a:p>
          <a:r>
            <a:rPr lang="en-GB" dirty="0"/>
            <a:t>1. Archana, M., Varadarajan, D.V. and Medicherla, S.S. (2022). Study on the erp implementation methodologies on sap, oracle netsuite, and microsoft dynamics 365: A review. </a:t>
          </a:r>
          <a:r>
            <a:rPr lang="en-GB" i="1" dirty="0"/>
            <a:t>arXiv preprint arXiv:2205.02584</a:t>
          </a:r>
          <a:r>
            <a:rPr lang="en-GB" dirty="0"/>
            <a:t>.</a:t>
          </a:r>
          <a:endParaRPr lang="en-US" dirty="0"/>
        </a:p>
      </dgm:t>
    </dgm:pt>
    <dgm:pt modelId="{541B9782-DD8A-4576-A1C7-D7BCA079DF2E}" type="parTrans" cxnId="{DA5F4B45-3894-44AE-AB28-18C7E829C43A}">
      <dgm:prSet/>
      <dgm:spPr/>
      <dgm:t>
        <a:bodyPr/>
        <a:lstStyle/>
        <a:p>
          <a:endParaRPr lang="en-US"/>
        </a:p>
      </dgm:t>
    </dgm:pt>
    <dgm:pt modelId="{E1CD1001-9301-4D73-B376-CB6DB0FEA5A7}" type="sibTrans" cxnId="{DA5F4B45-3894-44AE-AB28-18C7E829C43A}">
      <dgm:prSet/>
      <dgm:spPr/>
      <dgm:t>
        <a:bodyPr/>
        <a:lstStyle/>
        <a:p>
          <a:endParaRPr lang="en-US"/>
        </a:p>
      </dgm:t>
    </dgm:pt>
    <dgm:pt modelId="{1ECB680B-9AA1-4CE9-A703-BCCD9EBD0FB6}">
      <dgm:prSet/>
      <dgm:spPr/>
      <dgm:t>
        <a:bodyPr/>
        <a:lstStyle/>
        <a:p>
          <a:r>
            <a:rPr lang="en-GB" dirty="0"/>
            <a:t>2. Baiyere, A., Salmela, H. and Tapanainen, T. (2020). Digital transformation and the new logics of business process management. </a:t>
          </a:r>
          <a:r>
            <a:rPr lang="en-GB" i="1" dirty="0"/>
            <a:t>European journal of information systems</a:t>
          </a:r>
          <a:r>
            <a:rPr lang="en-GB" dirty="0"/>
            <a:t>, </a:t>
          </a:r>
          <a:r>
            <a:rPr lang="en-GB" i="1" dirty="0"/>
            <a:t>29</a:t>
          </a:r>
          <a:r>
            <a:rPr lang="en-GB" dirty="0"/>
            <a:t>(3), pp.238-259.</a:t>
          </a:r>
          <a:endParaRPr lang="en-US" dirty="0"/>
        </a:p>
      </dgm:t>
    </dgm:pt>
    <dgm:pt modelId="{9D1EF9D0-DF80-4B7E-A792-16A01716CECC}" type="parTrans" cxnId="{CE3BC588-8CF5-411B-8161-4EBA88607FEF}">
      <dgm:prSet/>
      <dgm:spPr/>
      <dgm:t>
        <a:bodyPr/>
        <a:lstStyle/>
        <a:p>
          <a:endParaRPr lang="en-US"/>
        </a:p>
      </dgm:t>
    </dgm:pt>
    <dgm:pt modelId="{862986A1-8CBE-4E1D-966A-2356B1512809}" type="sibTrans" cxnId="{CE3BC588-8CF5-411B-8161-4EBA88607FEF}">
      <dgm:prSet/>
      <dgm:spPr/>
      <dgm:t>
        <a:bodyPr/>
        <a:lstStyle/>
        <a:p>
          <a:endParaRPr lang="en-US"/>
        </a:p>
      </dgm:t>
    </dgm:pt>
    <dgm:pt modelId="{F549A55F-DB3E-4988-84B9-1C411AD7D949}">
      <dgm:prSet/>
      <dgm:spPr/>
      <dgm:t>
        <a:bodyPr/>
        <a:lstStyle/>
        <a:p>
          <a:r>
            <a:rPr lang="en-GB" dirty="0"/>
            <a:t>3. Bourgeois, D.T., Smith, J.L., Wang, S. and Mortati, J. (2019). </a:t>
          </a:r>
          <a:r>
            <a:rPr lang="en-GB" i="1" dirty="0"/>
            <a:t>Information Systems for Business and Beyond. Open Textbooks. 1</a:t>
          </a:r>
          <a:r>
            <a:rPr lang="en-GB" dirty="0"/>
            <a:t> [online]</a:t>
          </a:r>
          <a:endParaRPr lang="en-US" dirty="0"/>
        </a:p>
      </dgm:t>
    </dgm:pt>
    <dgm:pt modelId="{72A6A4AE-B7A3-4DAF-9A6A-0A77F1C0C155}" type="parTrans" cxnId="{4ECB1282-860E-4B1A-9D78-CA903EA337AA}">
      <dgm:prSet/>
      <dgm:spPr/>
      <dgm:t>
        <a:bodyPr/>
        <a:lstStyle/>
        <a:p>
          <a:endParaRPr lang="en-US"/>
        </a:p>
      </dgm:t>
    </dgm:pt>
    <dgm:pt modelId="{250A6081-45A4-4257-993C-F0D4F0B81A14}" type="sibTrans" cxnId="{4ECB1282-860E-4B1A-9D78-CA903EA337AA}">
      <dgm:prSet/>
      <dgm:spPr/>
      <dgm:t>
        <a:bodyPr/>
        <a:lstStyle/>
        <a:p>
          <a:endParaRPr lang="en-US"/>
        </a:p>
      </dgm:t>
    </dgm:pt>
    <dgm:pt modelId="{DA781591-17C6-488F-9997-9E6ED8CD27B2}">
      <dgm:prSet/>
      <dgm:spPr/>
      <dgm:t>
        <a:bodyPr/>
        <a:lstStyle/>
        <a:p>
          <a:r>
            <a:rPr lang="en-GB"/>
            <a:t>4. Coughlan, J., Lycett, M. and Macredie, R.D. (2005). Understanding the business–IT relationship. </a:t>
          </a:r>
          <a:r>
            <a:rPr lang="en-GB" i="1"/>
            <a:t>International Journal of Information Management</a:t>
          </a:r>
          <a:r>
            <a:rPr lang="en-GB"/>
            <a:t>, </a:t>
          </a:r>
          <a:r>
            <a:rPr lang="en-GB" i="1"/>
            <a:t>25</a:t>
          </a:r>
          <a:r>
            <a:rPr lang="en-GB"/>
            <a:t>(4), pp.303-319.</a:t>
          </a:r>
          <a:endParaRPr lang="en-US"/>
        </a:p>
      </dgm:t>
    </dgm:pt>
    <dgm:pt modelId="{F8EDF55C-7871-4093-869F-386BA753E8B5}" type="parTrans" cxnId="{00DC6235-EFD5-49D8-AABF-19DA0F000FCC}">
      <dgm:prSet/>
      <dgm:spPr/>
      <dgm:t>
        <a:bodyPr/>
        <a:lstStyle/>
        <a:p>
          <a:endParaRPr lang="en-US"/>
        </a:p>
      </dgm:t>
    </dgm:pt>
    <dgm:pt modelId="{6B8A2A96-C8E5-486C-9566-DC3767C882AA}" type="sibTrans" cxnId="{00DC6235-EFD5-49D8-AABF-19DA0F000FCC}">
      <dgm:prSet/>
      <dgm:spPr/>
      <dgm:t>
        <a:bodyPr/>
        <a:lstStyle/>
        <a:p>
          <a:endParaRPr lang="en-US"/>
        </a:p>
      </dgm:t>
    </dgm:pt>
    <dgm:pt modelId="{A0241087-E908-4DC7-8F81-93756B13B2C9}">
      <dgm:prSet/>
      <dgm:spPr/>
      <dgm:t>
        <a:bodyPr/>
        <a:lstStyle/>
        <a:p>
          <a:r>
            <a:rPr lang="en-GB" dirty="0"/>
            <a:t>5. Klaus, H., Rosemann, M. and Gable, G.G. (2000). What is ERP?. </a:t>
          </a:r>
          <a:r>
            <a:rPr lang="en-GB" i="1" dirty="0"/>
            <a:t>Information systems frontiers</a:t>
          </a:r>
          <a:r>
            <a:rPr lang="en-GB" dirty="0"/>
            <a:t>, </a:t>
          </a:r>
          <a:r>
            <a:rPr lang="en-GB" i="1" dirty="0"/>
            <a:t>2</a:t>
          </a:r>
          <a:r>
            <a:rPr lang="en-GB" dirty="0"/>
            <a:t>(2), pp.141-162.</a:t>
          </a:r>
          <a:endParaRPr lang="en-US" dirty="0"/>
        </a:p>
      </dgm:t>
    </dgm:pt>
    <dgm:pt modelId="{A0079557-CD64-46F7-BADA-DAE2AA2AF86F}" type="parTrans" cxnId="{45C0E2DF-D6C9-4963-89DE-6400EA63C4D0}">
      <dgm:prSet/>
      <dgm:spPr/>
      <dgm:t>
        <a:bodyPr/>
        <a:lstStyle/>
        <a:p>
          <a:endParaRPr lang="en-US"/>
        </a:p>
      </dgm:t>
    </dgm:pt>
    <dgm:pt modelId="{31D2AD01-9E6C-41CD-A93F-4A56A1130AB2}" type="sibTrans" cxnId="{45C0E2DF-D6C9-4963-89DE-6400EA63C4D0}">
      <dgm:prSet/>
      <dgm:spPr/>
      <dgm:t>
        <a:bodyPr/>
        <a:lstStyle/>
        <a:p>
          <a:endParaRPr lang="en-US"/>
        </a:p>
      </dgm:t>
    </dgm:pt>
    <dgm:pt modelId="{F2B6A2BF-A5B8-4812-8CBC-053A38B9F739}">
      <dgm:prSet/>
      <dgm:spPr/>
      <dgm:t>
        <a:bodyPr/>
        <a:lstStyle/>
        <a:p>
          <a:r>
            <a:rPr lang="en-GB"/>
            <a:t>6. Laudon, K.C. and Laudon, J.P. (2012). Management Information Systems TWELFTH EDITION.</a:t>
          </a:r>
          <a:endParaRPr lang="en-US"/>
        </a:p>
      </dgm:t>
    </dgm:pt>
    <dgm:pt modelId="{013B0586-8D14-4982-AAFC-7CD5F26EB0D3}" type="parTrans" cxnId="{5DBE8581-0AAF-4EDF-97CF-5D67F8AA50BE}">
      <dgm:prSet/>
      <dgm:spPr/>
      <dgm:t>
        <a:bodyPr/>
        <a:lstStyle/>
        <a:p>
          <a:endParaRPr lang="en-US"/>
        </a:p>
      </dgm:t>
    </dgm:pt>
    <dgm:pt modelId="{BA0EA9DE-D642-421D-A8EC-B077C11EF82E}" type="sibTrans" cxnId="{5DBE8581-0AAF-4EDF-97CF-5D67F8AA50BE}">
      <dgm:prSet/>
      <dgm:spPr/>
      <dgm:t>
        <a:bodyPr/>
        <a:lstStyle/>
        <a:p>
          <a:endParaRPr lang="en-US"/>
        </a:p>
      </dgm:t>
    </dgm:pt>
    <dgm:pt modelId="{295CB951-0CB1-41E8-95BE-F97936B59E0B}">
      <dgm:prSet/>
      <dgm:spPr/>
      <dgm:t>
        <a:bodyPr/>
        <a:lstStyle/>
        <a:p>
          <a:r>
            <a:rPr lang="en-GB"/>
            <a:t>7. Lie, J. and Ellitan, L. (2024). Supply Chain Transformation of Hewlett-Packard Incorporated: A Crucial Step to Increase SCM Performance.</a:t>
          </a:r>
          <a:endParaRPr lang="en-US"/>
        </a:p>
      </dgm:t>
    </dgm:pt>
    <dgm:pt modelId="{CEE06FDD-DC9A-457F-8C4C-E5F39D44C2AA}" type="parTrans" cxnId="{CFB10444-AE2E-4403-AD89-EEF831CCFDE7}">
      <dgm:prSet/>
      <dgm:spPr/>
      <dgm:t>
        <a:bodyPr/>
        <a:lstStyle/>
        <a:p>
          <a:endParaRPr lang="en-US"/>
        </a:p>
      </dgm:t>
    </dgm:pt>
    <dgm:pt modelId="{1E6115C8-5006-4F58-AC69-28E586E59E0D}" type="sibTrans" cxnId="{CFB10444-AE2E-4403-AD89-EEF831CCFDE7}">
      <dgm:prSet/>
      <dgm:spPr/>
      <dgm:t>
        <a:bodyPr/>
        <a:lstStyle/>
        <a:p>
          <a:endParaRPr lang="en-US"/>
        </a:p>
      </dgm:t>
    </dgm:pt>
    <dgm:pt modelId="{82F0BD49-AEFA-40E9-813A-D008B2D88AB0}">
      <dgm:prSet/>
      <dgm:spPr/>
      <dgm:t>
        <a:bodyPr/>
        <a:lstStyle/>
        <a:p>
          <a:r>
            <a:rPr lang="en-GB" dirty="0"/>
            <a:t>8. Mohta, R., Kasat, Y. and Yadav, J.J. (2017). </a:t>
          </a:r>
          <a:r>
            <a:rPr lang="en-GB" i="1" dirty="0"/>
            <a:t>Implementing Microsoft Dynamics 365 for Finance and Operations</a:t>
          </a:r>
          <a:r>
            <a:rPr lang="en-GB" dirty="0"/>
            <a:t>. Packt Publishing Ltd.</a:t>
          </a:r>
          <a:endParaRPr lang="en-US" dirty="0"/>
        </a:p>
      </dgm:t>
    </dgm:pt>
    <dgm:pt modelId="{6EF7F93B-727B-4627-8574-D18BDB482B8C}" type="parTrans" cxnId="{2B1A6ED9-9D0B-4298-905C-968239752900}">
      <dgm:prSet/>
      <dgm:spPr/>
      <dgm:t>
        <a:bodyPr/>
        <a:lstStyle/>
        <a:p>
          <a:endParaRPr lang="en-US"/>
        </a:p>
      </dgm:t>
    </dgm:pt>
    <dgm:pt modelId="{AC6514F1-9B73-4954-8C15-4E9B0BA269CC}" type="sibTrans" cxnId="{2B1A6ED9-9D0B-4298-905C-968239752900}">
      <dgm:prSet/>
      <dgm:spPr/>
      <dgm:t>
        <a:bodyPr/>
        <a:lstStyle/>
        <a:p>
          <a:endParaRPr lang="en-US"/>
        </a:p>
      </dgm:t>
    </dgm:pt>
    <dgm:pt modelId="{F888F94A-DF47-471B-AD1C-F96D48972723}" type="pres">
      <dgm:prSet presAssocID="{B2658A3C-88F1-4498-9A3F-382B57B02051}" presName="linear" presStyleCnt="0">
        <dgm:presLayoutVars>
          <dgm:animLvl val="lvl"/>
          <dgm:resizeHandles val="exact"/>
        </dgm:presLayoutVars>
      </dgm:prSet>
      <dgm:spPr/>
    </dgm:pt>
    <dgm:pt modelId="{8607C213-D2B9-4C60-ABCE-C8997694CDB1}" type="pres">
      <dgm:prSet presAssocID="{D44876CD-B3B0-4B2A-BAD0-A9429EF36246}" presName="parentText" presStyleLbl="node1" presStyleIdx="0" presStyleCnt="8">
        <dgm:presLayoutVars>
          <dgm:chMax val="0"/>
          <dgm:bulletEnabled val="1"/>
        </dgm:presLayoutVars>
      </dgm:prSet>
      <dgm:spPr/>
    </dgm:pt>
    <dgm:pt modelId="{4E4DD457-CAF7-4832-A8BD-DD5A0B99C890}" type="pres">
      <dgm:prSet presAssocID="{E1CD1001-9301-4D73-B376-CB6DB0FEA5A7}" presName="spacer" presStyleCnt="0"/>
      <dgm:spPr/>
    </dgm:pt>
    <dgm:pt modelId="{2C3F2E4C-E568-4725-8A21-5CC7CA61029D}" type="pres">
      <dgm:prSet presAssocID="{1ECB680B-9AA1-4CE9-A703-BCCD9EBD0FB6}" presName="parentText" presStyleLbl="node1" presStyleIdx="1" presStyleCnt="8">
        <dgm:presLayoutVars>
          <dgm:chMax val="0"/>
          <dgm:bulletEnabled val="1"/>
        </dgm:presLayoutVars>
      </dgm:prSet>
      <dgm:spPr/>
    </dgm:pt>
    <dgm:pt modelId="{D2326326-55BD-4BE2-B49F-52E73AE0F847}" type="pres">
      <dgm:prSet presAssocID="{862986A1-8CBE-4E1D-966A-2356B1512809}" presName="spacer" presStyleCnt="0"/>
      <dgm:spPr/>
    </dgm:pt>
    <dgm:pt modelId="{891593D7-42DC-4DA8-9DF6-B0FB435D3214}" type="pres">
      <dgm:prSet presAssocID="{F549A55F-DB3E-4988-84B9-1C411AD7D949}" presName="parentText" presStyleLbl="node1" presStyleIdx="2" presStyleCnt="8">
        <dgm:presLayoutVars>
          <dgm:chMax val="0"/>
          <dgm:bulletEnabled val="1"/>
        </dgm:presLayoutVars>
      </dgm:prSet>
      <dgm:spPr/>
    </dgm:pt>
    <dgm:pt modelId="{40187D78-BCB4-441B-965D-1958BCD72C31}" type="pres">
      <dgm:prSet presAssocID="{250A6081-45A4-4257-993C-F0D4F0B81A14}" presName="spacer" presStyleCnt="0"/>
      <dgm:spPr/>
    </dgm:pt>
    <dgm:pt modelId="{B601C274-FAC6-41A3-B014-20897166A291}" type="pres">
      <dgm:prSet presAssocID="{DA781591-17C6-488F-9997-9E6ED8CD27B2}" presName="parentText" presStyleLbl="node1" presStyleIdx="3" presStyleCnt="8">
        <dgm:presLayoutVars>
          <dgm:chMax val="0"/>
          <dgm:bulletEnabled val="1"/>
        </dgm:presLayoutVars>
      </dgm:prSet>
      <dgm:spPr/>
    </dgm:pt>
    <dgm:pt modelId="{5BD2AE76-D140-4004-A123-7BE0F7DBC6E1}" type="pres">
      <dgm:prSet presAssocID="{6B8A2A96-C8E5-486C-9566-DC3767C882AA}" presName="spacer" presStyleCnt="0"/>
      <dgm:spPr/>
    </dgm:pt>
    <dgm:pt modelId="{281F5006-CCDE-4B89-AAAD-86A66595B515}" type="pres">
      <dgm:prSet presAssocID="{A0241087-E908-4DC7-8F81-93756B13B2C9}" presName="parentText" presStyleLbl="node1" presStyleIdx="4" presStyleCnt="8">
        <dgm:presLayoutVars>
          <dgm:chMax val="0"/>
          <dgm:bulletEnabled val="1"/>
        </dgm:presLayoutVars>
      </dgm:prSet>
      <dgm:spPr/>
    </dgm:pt>
    <dgm:pt modelId="{6A755EEB-2CBA-4995-B54F-E74956209DAD}" type="pres">
      <dgm:prSet presAssocID="{31D2AD01-9E6C-41CD-A93F-4A56A1130AB2}" presName="spacer" presStyleCnt="0"/>
      <dgm:spPr/>
    </dgm:pt>
    <dgm:pt modelId="{B687EE4C-ADB3-4C22-BF06-AD73F39905DC}" type="pres">
      <dgm:prSet presAssocID="{F2B6A2BF-A5B8-4812-8CBC-053A38B9F739}" presName="parentText" presStyleLbl="node1" presStyleIdx="5" presStyleCnt="8">
        <dgm:presLayoutVars>
          <dgm:chMax val="0"/>
          <dgm:bulletEnabled val="1"/>
        </dgm:presLayoutVars>
      </dgm:prSet>
      <dgm:spPr/>
    </dgm:pt>
    <dgm:pt modelId="{ACEFF1C6-F3A5-453E-B1CD-57A391D159E5}" type="pres">
      <dgm:prSet presAssocID="{BA0EA9DE-D642-421D-A8EC-B077C11EF82E}" presName="spacer" presStyleCnt="0"/>
      <dgm:spPr/>
    </dgm:pt>
    <dgm:pt modelId="{BF16FEE4-19C7-4F2D-A496-97F41C751E39}" type="pres">
      <dgm:prSet presAssocID="{295CB951-0CB1-41E8-95BE-F97936B59E0B}" presName="parentText" presStyleLbl="node1" presStyleIdx="6" presStyleCnt="8">
        <dgm:presLayoutVars>
          <dgm:chMax val="0"/>
          <dgm:bulletEnabled val="1"/>
        </dgm:presLayoutVars>
      </dgm:prSet>
      <dgm:spPr/>
    </dgm:pt>
    <dgm:pt modelId="{756577A0-E7CA-48A7-8AD2-4502488A5743}" type="pres">
      <dgm:prSet presAssocID="{1E6115C8-5006-4F58-AC69-28E586E59E0D}" presName="spacer" presStyleCnt="0"/>
      <dgm:spPr/>
    </dgm:pt>
    <dgm:pt modelId="{073029FB-2175-4528-B961-4A46F703C192}" type="pres">
      <dgm:prSet presAssocID="{82F0BD49-AEFA-40E9-813A-D008B2D88AB0}" presName="parentText" presStyleLbl="node1" presStyleIdx="7" presStyleCnt="8">
        <dgm:presLayoutVars>
          <dgm:chMax val="0"/>
          <dgm:bulletEnabled val="1"/>
        </dgm:presLayoutVars>
      </dgm:prSet>
      <dgm:spPr/>
    </dgm:pt>
  </dgm:ptLst>
  <dgm:cxnLst>
    <dgm:cxn modelId="{F86AE92E-741C-4143-8489-9FD3FCFC8B5B}" type="presOf" srcId="{B2658A3C-88F1-4498-9A3F-382B57B02051}" destId="{F888F94A-DF47-471B-AD1C-F96D48972723}" srcOrd="0" destOrd="0" presId="urn:microsoft.com/office/officeart/2005/8/layout/vList2"/>
    <dgm:cxn modelId="{00DC6235-EFD5-49D8-AABF-19DA0F000FCC}" srcId="{B2658A3C-88F1-4498-9A3F-382B57B02051}" destId="{DA781591-17C6-488F-9997-9E6ED8CD27B2}" srcOrd="3" destOrd="0" parTransId="{F8EDF55C-7871-4093-869F-386BA753E8B5}" sibTransId="{6B8A2A96-C8E5-486C-9566-DC3767C882AA}"/>
    <dgm:cxn modelId="{D11AE439-7058-4CBF-913D-8F190BA1B733}" type="presOf" srcId="{A0241087-E908-4DC7-8F81-93756B13B2C9}" destId="{281F5006-CCDE-4B89-AAAD-86A66595B515}" srcOrd="0" destOrd="0" presId="urn:microsoft.com/office/officeart/2005/8/layout/vList2"/>
    <dgm:cxn modelId="{5E9BAD3F-1E06-41B6-9DA3-1A87CC1BCB76}" type="presOf" srcId="{295CB951-0CB1-41E8-95BE-F97936B59E0B}" destId="{BF16FEE4-19C7-4F2D-A496-97F41C751E39}" srcOrd="0" destOrd="0" presId="urn:microsoft.com/office/officeart/2005/8/layout/vList2"/>
    <dgm:cxn modelId="{CFB10444-AE2E-4403-AD89-EEF831CCFDE7}" srcId="{B2658A3C-88F1-4498-9A3F-382B57B02051}" destId="{295CB951-0CB1-41E8-95BE-F97936B59E0B}" srcOrd="6" destOrd="0" parTransId="{CEE06FDD-DC9A-457F-8C4C-E5F39D44C2AA}" sibTransId="{1E6115C8-5006-4F58-AC69-28E586E59E0D}"/>
    <dgm:cxn modelId="{DA5F4B45-3894-44AE-AB28-18C7E829C43A}" srcId="{B2658A3C-88F1-4498-9A3F-382B57B02051}" destId="{D44876CD-B3B0-4B2A-BAD0-A9429EF36246}" srcOrd="0" destOrd="0" parTransId="{541B9782-DD8A-4576-A1C7-D7BCA079DF2E}" sibTransId="{E1CD1001-9301-4D73-B376-CB6DB0FEA5A7}"/>
    <dgm:cxn modelId="{DA755C6A-66FD-4C32-92D9-B0E4873DEECB}" type="presOf" srcId="{F549A55F-DB3E-4988-84B9-1C411AD7D949}" destId="{891593D7-42DC-4DA8-9DF6-B0FB435D3214}" srcOrd="0" destOrd="0" presId="urn:microsoft.com/office/officeart/2005/8/layout/vList2"/>
    <dgm:cxn modelId="{5DBE8581-0AAF-4EDF-97CF-5D67F8AA50BE}" srcId="{B2658A3C-88F1-4498-9A3F-382B57B02051}" destId="{F2B6A2BF-A5B8-4812-8CBC-053A38B9F739}" srcOrd="5" destOrd="0" parTransId="{013B0586-8D14-4982-AAFC-7CD5F26EB0D3}" sibTransId="{BA0EA9DE-D642-421D-A8EC-B077C11EF82E}"/>
    <dgm:cxn modelId="{4ECB1282-860E-4B1A-9D78-CA903EA337AA}" srcId="{B2658A3C-88F1-4498-9A3F-382B57B02051}" destId="{F549A55F-DB3E-4988-84B9-1C411AD7D949}" srcOrd="2" destOrd="0" parTransId="{72A6A4AE-B7A3-4DAF-9A6A-0A77F1C0C155}" sibTransId="{250A6081-45A4-4257-993C-F0D4F0B81A14}"/>
    <dgm:cxn modelId="{C2665485-AE9E-42BB-9CF7-73816520FE8F}" type="presOf" srcId="{82F0BD49-AEFA-40E9-813A-D008B2D88AB0}" destId="{073029FB-2175-4528-B961-4A46F703C192}" srcOrd="0" destOrd="0" presId="urn:microsoft.com/office/officeart/2005/8/layout/vList2"/>
    <dgm:cxn modelId="{CE3BC588-8CF5-411B-8161-4EBA88607FEF}" srcId="{B2658A3C-88F1-4498-9A3F-382B57B02051}" destId="{1ECB680B-9AA1-4CE9-A703-BCCD9EBD0FB6}" srcOrd="1" destOrd="0" parTransId="{9D1EF9D0-DF80-4B7E-A792-16A01716CECC}" sibTransId="{862986A1-8CBE-4E1D-966A-2356B1512809}"/>
    <dgm:cxn modelId="{0C48C6A1-6FF0-47D8-BE3C-B688F6EBCB48}" type="presOf" srcId="{D44876CD-B3B0-4B2A-BAD0-A9429EF36246}" destId="{8607C213-D2B9-4C60-ABCE-C8997694CDB1}" srcOrd="0" destOrd="0" presId="urn:microsoft.com/office/officeart/2005/8/layout/vList2"/>
    <dgm:cxn modelId="{AD62F9C2-FA11-427A-95A8-5201EE9DFEA5}" type="presOf" srcId="{F2B6A2BF-A5B8-4812-8CBC-053A38B9F739}" destId="{B687EE4C-ADB3-4C22-BF06-AD73F39905DC}" srcOrd="0" destOrd="0" presId="urn:microsoft.com/office/officeart/2005/8/layout/vList2"/>
    <dgm:cxn modelId="{FB254CC5-A377-45EF-A3DC-DCC19459D395}" type="presOf" srcId="{DA781591-17C6-488F-9997-9E6ED8CD27B2}" destId="{B601C274-FAC6-41A3-B014-20897166A291}" srcOrd="0" destOrd="0" presId="urn:microsoft.com/office/officeart/2005/8/layout/vList2"/>
    <dgm:cxn modelId="{BCBA44D8-0673-4C42-8DFC-245F243B0098}" type="presOf" srcId="{1ECB680B-9AA1-4CE9-A703-BCCD9EBD0FB6}" destId="{2C3F2E4C-E568-4725-8A21-5CC7CA61029D}" srcOrd="0" destOrd="0" presId="urn:microsoft.com/office/officeart/2005/8/layout/vList2"/>
    <dgm:cxn modelId="{2B1A6ED9-9D0B-4298-905C-968239752900}" srcId="{B2658A3C-88F1-4498-9A3F-382B57B02051}" destId="{82F0BD49-AEFA-40E9-813A-D008B2D88AB0}" srcOrd="7" destOrd="0" parTransId="{6EF7F93B-727B-4627-8574-D18BDB482B8C}" sibTransId="{AC6514F1-9B73-4954-8C15-4E9B0BA269CC}"/>
    <dgm:cxn modelId="{45C0E2DF-D6C9-4963-89DE-6400EA63C4D0}" srcId="{B2658A3C-88F1-4498-9A3F-382B57B02051}" destId="{A0241087-E908-4DC7-8F81-93756B13B2C9}" srcOrd="4" destOrd="0" parTransId="{A0079557-CD64-46F7-BADA-DAE2AA2AF86F}" sibTransId="{31D2AD01-9E6C-41CD-A93F-4A56A1130AB2}"/>
    <dgm:cxn modelId="{317ED372-97EB-4A8E-8ADB-E7C15DAD7B28}" type="presParOf" srcId="{F888F94A-DF47-471B-AD1C-F96D48972723}" destId="{8607C213-D2B9-4C60-ABCE-C8997694CDB1}" srcOrd="0" destOrd="0" presId="urn:microsoft.com/office/officeart/2005/8/layout/vList2"/>
    <dgm:cxn modelId="{377D9AB8-D573-4BB1-BB7B-1AF8448AB067}" type="presParOf" srcId="{F888F94A-DF47-471B-AD1C-F96D48972723}" destId="{4E4DD457-CAF7-4832-A8BD-DD5A0B99C890}" srcOrd="1" destOrd="0" presId="urn:microsoft.com/office/officeart/2005/8/layout/vList2"/>
    <dgm:cxn modelId="{E50CB8E0-C39B-4175-9F42-4349BF078DF7}" type="presParOf" srcId="{F888F94A-DF47-471B-AD1C-F96D48972723}" destId="{2C3F2E4C-E568-4725-8A21-5CC7CA61029D}" srcOrd="2" destOrd="0" presId="urn:microsoft.com/office/officeart/2005/8/layout/vList2"/>
    <dgm:cxn modelId="{6F005C35-7F56-45D1-92C4-39947CE653A5}" type="presParOf" srcId="{F888F94A-DF47-471B-AD1C-F96D48972723}" destId="{D2326326-55BD-4BE2-B49F-52E73AE0F847}" srcOrd="3" destOrd="0" presId="urn:microsoft.com/office/officeart/2005/8/layout/vList2"/>
    <dgm:cxn modelId="{FAD1EB57-510A-4298-A7E5-DD119D974008}" type="presParOf" srcId="{F888F94A-DF47-471B-AD1C-F96D48972723}" destId="{891593D7-42DC-4DA8-9DF6-B0FB435D3214}" srcOrd="4" destOrd="0" presId="urn:microsoft.com/office/officeart/2005/8/layout/vList2"/>
    <dgm:cxn modelId="{EEDBA50E-E68B-4175-9593-A0B555D6A125}" type="presParOf" srcId="{F888F94A-DF47-471B-AD1C-F96D48972723}" destId="{40187D78-BCB4-441B-965D-1958BCD72C31}" srcOrd="5" destOrd="0" presId="urn:microsoft.com/office/officeart/2005/8/layout/vList2"/>
    <dgm:cxn modelId="{AB16889F-DED7-4F86-B10C-96C78C29F506}" type="presParOf" srcId="{F888F94A-DF47-471B-AD1C-F96D48972723}" destId="{B601C274-FAC6-41A3-B014-20897166A291}" srcOrd="6" destOrd="0" presId="urn:microsoft.com/office/officeart/2005/8/layout/vList2"/>
    <dgm:cxn modelId="{EF5B42AC-626B-47B5-869E-4CFAF879FADC}" type="presParOf" srcId="{F888F94A-DF47-471B-AD1C-F96D48972723}" destId="{5BD2AE76-D140-4004-A123-7BE0F7DBC6E1}" srcOrd="7" destOrd="0" presId="urn:microsoft.com/office/officeart/2005/8/layout/vList2"/>
    <dgm:cxn modelId="{8B13C036-F6EB-4D30-9CB1-4A1EBB728795}" type="presParOf" srcId="{F888F94A-DF47-471B-AD1C-F96D48972723}" destId="{281F5006-CCDE-4B89-AAAD-86A66595B515}" srcOrd="8" destOrd="0" presId="urn:microsoft.com/office/officeart/2005/8/layout/vList2"/>
    <dgm:cxn modelId="{9C405DB0-1376-4094-A047-483C2EFC2048}" type="presParOf" srcId="{F888F94A-DF47-471B-AD1C-F96D48972723}" destId="{6A755EEB-2CBA-4995-B54F-E74956209DAD}" srcOrd="9" destOrd="0" presId="urn:microsoft.com/office/officeart/2005/8/layout/vList2"/>
    <dgm:cxn modelId="{D8B314B2-6AAD-4893-9B9F-38470CA84664}" type="presParOf" srcId="{F888F94A-DF47-471B-AD1C-F96D48972723}" destId="{B687EE4C-ADB3-4C22-BF06-AD73F39905DC}" srcOrd="10" destOrd="0" presId="urn:microsoft.com/office/officeart/2005/8/layout/vList2"/>
    <dgm:cxn modelId="{CCEA1A54-4599-4D55-98A0-21BC7EC120EA}" type="presParOf" srcId="{F888F94A-DF47-471B-AD1C-F96D48972723}" destId="{ACEFF1C6-F3A5-453E-B1CD-57A391D159E5}" srcOrd="11" destOrd="0" presId="urn:microsoft.com/office/officeart/2005/8/layout/vList2"/>
    <dgm:cxn modelId="{87329925-3912-4AA5-A0CB-B81AADB57110}" type="presParOf" srcId="{F888F94A-DF47-471B-AD1C-F96D48972723}" destId="{BF16FEE4-19C7-4F2D-A496-97F41C751E39}" srcOrd="12" destOrd="0" presId="urn:microsoft.com/office/officeart/2005/8/layout/vList2"/>
    <dgm:cxn modelId="{B9260953-BE33-4EE5-BFC2-9A4C32366C04}" type="presParOf" srcId="{F888F94A-DF47-471B-AD1C-F96D48972723}" destId="{756577A0-E7CA-48A7-8AD2-4502488A5743}" srcOrd="13" destOrd="0" presId="urn:microsoft.com/office/officeart/2005/8/layout/vList2"/>
    <dgm:cxn modelId="{DE4A0583-C9CA-4C29-A7AF-208EED6DC469}" type="presParOf" srcId="{F888F94A-DF47-471B-AD1C-F96D48972723}" destId="{073029FB-2175-4528-B961-4A46F703C192}"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57B5BD-C433-423A-AD07-E74D57CEA53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DAFAAFF-5EB4-4341-86CC-51D51843F7F1}">
      <dgm:prSet/>
      <dgm:spPr/>
      <dgm:t>
        <a:bodyPr/>
        <a:lstStyle/>
        <a:p>
          <a:r>
            <a:rPr lang="en-GB" dirty="0"/>
            <a:t>9. Moon, Y.B. (2007). Enterprise Resource Planning (ERP): a review of the literature. </a:t>
          </a:r>
          <a:r>
            <a:rPr lang="en-GB" i="1" dirty="0"/>
            <a:t>International journal of management and enterprise development</a:t>
          </a:r>
          <a:r>
            <a:rPr lang="en-GB" dirty="0"/>
            <a:t>, </a:t>
          </a:r>
          <a:r>
            <a:rPr lang="en-GB" i="1" dirty="0"/>
            <a:t>4</a:t>
          </a:r>
          <a:r>
            <a:rPr lang="en-GB" dirty="0"/>
            <a:t>(3), pp.235-264.</a:t>
          </a:r>
          <a:endParaRPr lang="en-US" dirty="0"/>
        </a:p>
      </dgm:t>
    </dgm:pt>
    <dgm:pt modelId="{4DF9C7D3-5C4C-477F-9231-76A7205309D3}" type="parTrans" cxnId="{928B7098-3F0F-41CC-AADF-8D8E1163C2DF}">
      <dgm:prSet/>
      <dgm:spPr/>
      <dgm:t>
        <a:bodyPr/>
        <a:lstStyle/>
        <a:p>
          <a:endParaRPr lang="en-US"/>
        </a:p>
      </dgm:t>
    </dgm:pt>
    <dgm:pt modelId="{082B54A7-EE32-4916-94B6-C3CFF7F941B1}" type="sibTrans" cxnId="{928B7098-3F0F-41CC-AADF-8D8E1163C2DF}">
      <dgm:prSet/>
      <dgm:spPr/>
      <dgm:t>
        <a:bodyPr/>
        <a:lstStyle/>
        <a:p>
          <a:endParaRPr lang="en-US"/>
        </a:p>
      </dgm:t>
    </dgm:pt>
    <dgm:pt modelId="{F919E2D7-EDE3-4D5C-ABCF-D8FA2D7BD3C5}">
      <dgm:prSet/>
      <dgm:spPr/>
      <dgm:t>
        <a:bodyPr/>
        <a:lstStyle/>
        <a:p>
          <a:r>
            <a:rPr lang="en-GB"/>
            <a:t>10. Mwangi, F.N.U., Kinyua, L. and Muriithi, J. (2022). Change Management and Implementation of Enterprise Resource Planning Systems in Africa: A Case of Coca-Cola Central, East, and West Africa Headquarters. </a:t>
          </a:r>
          <a:r>
            <a:rPr lang="en-GB" i="1"/>
            <a:t>Human Resource and Leadership</a:t>
          </a:r>
          <a:r>
            <a:rPr lang="en-GB"/>
            <a:t>, </a:t>
          </a:r>
          <a:r>
            <a:rPr lang="en-GB" i="1"/>
            <a:t>2</a:t>
          </a:r>
          <a:r>
            <a:rPr lang="en-GB"/>
            <a:t>(1), pp.18-24.</a:t>
          </a:r>
          <a:endParaRPr lang="en-US"/>
        </a:p>
      </dgm:t>
    </dgm:pt>
    <dgm:pt modelId="{926D7B61-DAA2-4822-A798-177137042EDE}" type="parTrans" cxnId="{0E1F0BC0-747C-4E9C-AEED-2D4360C4E773}">
      <dgm:prSet/>
      <dgm:spPr/>
      <dgm:t>
        <a:bodyPr/>
        <a:lstStyle/>
        <a:p>
          <a:endParaRPr lang="en-US"/>
        </a:p>
      </dgm:t>
    </dgm:pt>
    <dgm:pt modelId="{9909B1BC-CE3E-42A5-B1BF-71FA33A6B64F}" type="sibTrans" cxnId="{0E1F0BC0-747C-4E9C-AEED-2D4360C4E773}">
      <dgm:prSet/>
      <dgm:spPr/>
      <dgm:t>
        <a:bodyPr/>
        <a:lstStyle/>
        <a:p>
          <a:endParaRPr lang="en-US"/>
        </a:p>
      </dgm:t>
    </dgm:pt>
    <dgm:pt modelId="{1A14069F-AA1B-4DD2-BF22-0F4D911BC26B}">
      <dgm:prSet/>
      <dgm:spPr/>
      <dgm:t>
        <a:bodyPr/>
        <a:lstStyle/>
        <a:p>
          <a:r>
            <a:rPr lang="en-GB" dirty="0"/>
            <a:t>11. Nguyen, D.P. (2014). TRACKING AND TRACING PORTAL FOR PROJECT LOGISTICS. A Review on the Interconnectivity of EDI, ERP and Cloud-based Systems.</a:t>
          </a:r>
          <a:endParaRPr lang="en-US" dirty="0"/>
        </a:p>
      </dgm:t>
    </dgm:pt>
    <dgm:pt modelId="{5B848B9B-3502-4F57-A3A9-C2F2B994502E}" type="parTrans" cxnId="{B6C0C50F-79C0-4C7F-BF82-FCF7D0B83861}">
      <dgm:prSet/>
      <dgm:spPr/>
      <dgm:t>
        <a:bodyPr/>
        <a:lstStyle/>
        <a:p>
          <a:endParaRPr lang="en-US"/>
        </a:p>
      </dgm:t>
    </dgm:pt>
    <dgm:pt modelId="{E9CF0E59-3D6B-4C83-9860-728A3CDF7626}" type="sibTrans" cxnId="{B6C0C50F-79C0-4C7F-BF82-FCF7D0B83861}">
      <dgm:prSet/>
      <dgm:spPr/>
      <dgm:t>
        <a:bodyPr/>
        <a:lstStyle/>
        <a:p>
          <a:endParaRPr lang="en-US"/>
        </a:p>
      </dgm:t>
    </dgm:pt>
    <dgm:pt modelId="{4D173533-4825-4476-B3C9-5F7898C55413}">
      <dgm:prSet/>
      <dgm:spPr/>
      <dgm:t>
        <a:bodyPr/>
        <a:lstStyle/>
        <a:p>
          <a:r>
            <a:rPr lang="en-GB" dirty="0"/>
            <a:t>12. O'brien, J.A. and Marakas, M. (2008). Management information systems. </a:t>
          </a:r>
          <a:r>
            <a:rPr lang="en-GB" i="1" dirty="0"/>
            <a:t>Dias Technology Review</a:t>
          </a:r>
          <a:r>
            <a:rPr lang="en-GB" dirty="0"/>
            <a:t>, pp.102-112.</a:t>
          </a:r>
          <a:endParaRPr lang="en-US" dirty="0"/>
        </a:p>
      </dgm:t>
    </dgm:pt>
    <dgm:pt modelId="{8E10A5EB-D35A-42C7-9A4C-D2667314898D}" type="parTrans" cxnId="{91C4975B-20FC-4573-95BF-0E6475492005}">
      <dgm:prSet/>
      <dgm:spPr/>
      <dgm:t>
        <a:bodyPr/>
        <a:lstStyle/>
        <a:p>
          <a:endParaRPr lang="en-US"/>
        </a:p>
      </dgm:t>
    </dgm:pt>
    <dgm:pt modelId="{492BA466-2791-47C6-A652-55C9BF8E4467}" type="sibTrans" cxnId="{91C4975B-20FC-4573-95BF-0E6475492005}">
      <dgm:prSet/>
      <dgm:spPr/>
      <dgm:t>
        <a:bodyPr/>
        <a:lstStyle/>
        <a:p>
          <a:endParaRPr lang="en-US"/>
        </a:p>
      </dgm:t>
    </dgm:pt>
    <dgm:pt modelId="{AB66C0B7-A1FC-40F9-9A1B-74A965191128}">
      <dgm:prSet/>
      <dgm:spPr/>
      <dgm:t>
        <a:bodyPr/>
        <a:lstStyle/>
        <a:p>
          <a:r>
            <a:rPr lang="en-GB"/>
            <a:t>13. Park, J., Lee, J., Lee, H. and Truex, D. (2012). Exploring the impact of communication effectiveness on service quality, trust and relationship commitment in IT services. </a:t>
          </a:r>
          <a:r>
            <a:rPr lang="en-GB" i="1"/>
            <a:t>International Journal of Information Management</a:t>
          </a:r>
          <a:r>
            <a:rPr lang="en-GB"/>
            <a:t>, </a:t>
          </a:r>
          <a:r>
            <a:rPr lang="en-GB" i="1"/>
            <a:t>32</a:t>
          </a:r>
          <a:r>
            <a:rPr lang="en-GB"/>
            <a:t>(5), pp.459-468.</a:t>
          </a:r>
          <a:endParaRPr lang="en-US"/>
        </a:p>
      </dgm:t>
    </dgm:pt>
    <dgm:pt modelId="{AF1D79BC-54D0-491A-AEB8-40623E5155DA}" type="parTrans" cxnId="{98BBF33A-5329-4BE1-A833-5ED16B1E640A}">
      <dgm:prSet/>
      <dgm:spPr/>
      <dgm:t>
        <a:bodyPr/>
        <a:lstStyle/>
        <a:p>
          <a:endParaRPr lang="en-US"/>
        </a:p>
      </dgm:t>
    </dgm:pt>
    <dgm:pt modelId="{3DBF5C15-D25A-457C-AE73-A74282888D01}" type="sibTrans" cxnId="{98BBF33A-5329-4BE1-A833-5ED16B1E640A}">
      <dgm:prSet/>
      <dgm:spPr/>
      <dgm:t>
        <a:bodyPr/>
        <a:lstStyle/>
        <a:p>
          <a:endParaRPr lang="en-US"/>
        </a:p>
      </dgm:t>
    </dgm:pt>
    <dgm:pt modelId="{4A82D82B-96AC-4DA9-A3C3-77B078E41488}">
      <dgm:prSet/>
      <dgm:spPr/>
      <dgm:t>
        <a:bodyPr/>
        <a:lstStyle/>
        <a:p>
          <a:r>
            <a:rPr lang="en-GB"/>
            <a:t>14. Park, J.G. and Lee, J. (2014). Knowledge sharing in information systems development projects: Explicating the role of dependence and trust. </a:t>
          </a:r>
          <a:r>
            <a:rPr lang="en-GB" i="1"/>
            <a:t>International Journal of Project Management</a:t>
          </a:r>
          <a:r>
            <a:rPr lang="en-GB"/>
            <a:t>, </a:t>
          </a:r>
          <a:r>
            <a:rPr lang="en-GB" i="1"/>
            <a:t>32</a:t>
          </a:r>
          <a:r>
            <a:rPr lang="en-GB"/>
            <a:t>(1), pp.153-165.</a:t>
          </a:r>
          <a:endParaRPr lang="en-US"/>
        </a:p>
      </dgm:t>
    </dgm:pt>
    <dgm:pt modelId="{BA175FF8-4B01-4BE0-91E6-AAC5B831D917}" type="parTrans" cxnId="{0F922C75-2607-40A1-AA69-D2A4D2E9E9CA}">
      <dgm:prSet/>
      <dgm:spPr/>
      <dgm:t>
        <a:bodyPr/>
        <a:lstStyle/>
        <a:p>
          <a:endParaRPr lang="en-US"/>
        </a:p>
      </dgm:t>
    </dgm:pt>
    <dgm:pt modelId="{9EFF9A8C-4C5E-46A4-BDDD-BF050FB065B5}" type="sibTrans" cxnId="{0F922C75-2607-40A1-AA69-D2A4D2E9E9CA}">
      <dgm:prSet/>
      <dgm:spPr/>
      <dgm:t>
        <a:bodyPr/>
        <a:lstStyle/>
        <a:p>
          <a:endParaRPr lang="en-US"/>
        </a:p>
      </dgm:t>
    </dgm:pt>
    <dgm:pt modelId="{DC5F0BBA-9634-4FC4-AC86-6FC9D3B4044E}">
      <dgm:prSet/>
      <dgm:spPr/>
      <dgm:t>
        <a:bodyPr/>
        <a:lstStyle/>
        <a:p>
          <a:r>
            <a:rPr lang="en-GB" dirty="0"/>
            <a:t>15. Rolia, J., Casale, G., Krishnamurthy, D., Dawson, S. and Kraft, S. (2009). Predictive modelling of SAP ERP applications: challenges and solutions. In </a:t>
          </a:r>
          <a:r>
            <a:rPr lang="en-GB" i="1" dirty="0"/>
            <a:t>Proceedings of the Fourth International ICST Conference on Performance Evaluation Methodologies and Tools</a:t>
          </a:r>
          <a:r>
            <a:rPr lang="en-GB" dirty="0"/>
            <a:t> (pp. 1-9).</a:t>
          </a:r>
          <a:endParaRPr lang="en-US" dirty="0"/>
        </a:p>
      </dgm:t>
    </dgm:pt>
    <dgm:pt modelId="{52D94765-460F-4015-B98A-47F7E996825F}" type="parTrans" cxnId="{F67F9072-81B2-4A8E-8C92-49F6D5F60126}">
      <dgm:prSet/>
      <dgm:spPr/>
      <dgm:t>
        <a:bodyPr/>
        <a:lstStyle/>
        <a:p>
          <a:endParaRPr lang="en-US"/>
        </a:p>
      </dgm:t>
    </dgm:pt>
    <dgm:pt modelId="{E0A48297-C7B9-40BC-B622-AB6FF151D446}" type="sibTrans" cxnId="{F67F9072-81B2-4A8E-8C92-49F6D5F60126}">
      <dgm:prSet/>
      <dgm:spPr/>
      <dgm:t>
        <a:bodyPr/>
        <a:lstStyle/>
        <a:p>
          <a:endParaRPr lang="en-US"/>
        </a:p>
      </dgm:t>
    </dgm:pt>
    <dgm:pt modelId="{B27988CC-10A5-40D2-8A54-5A684792DC9E}">
      <dgm:prSet/>
      <dgm:spPr/>
      <dgm:t>
        <a:bodyPr/>
        <a:lstStyle/>
        <a:p>
          <a:r>
            <a:rPr lang="en-GB" dirty="0"/>
            <a:t>16. Trkman, P. (2010). The critical success factors of business process management. </a:t>
          </a:r>
          <a:r>
            <a:rPr lang="en-GB" i="1" dirty="0"/>
            <a:t>International journal of information management</a:t>
          </a:r>
          <a:r>
            <a:rPr lang="en-GB" dirty="0"/>
            <a:t>, </a:t>
          </a:r>
          <a:r>
            <a:rPr lang="en-GB" i="1" dirty="0"/>
            <a:t>30</a:t>
          </a:r>
          <a:r>
            <a:rPr lang="en-GB" dirty="0"/>
            <a:t>(2), pp.125-134.</a:t>
          </a:r>
          <a:endParaRPr lang="en-US" dirty="0"/>
        </a:p>
      </dgm:t>
    </dgm:pt>
    <dgm:pt modelId="{73C529E6-28DA-49A1-858D-2FABD953A7CB}" type="parTrans" cxnId="{0E237719-B339-4377-90F6-BF6DFDC4A262}">
      <dgm:prSet/>
      <dgm:spPr/>
      <dgm:t>
        <a:bodyPr/>
        <a:lstStyle/>
        <a:p>
          <a:endParaRPr lang="en-US"/>
        </a:p>
      </dgm:t>
    </dgm:pt>
    <dgm:pt modelId="{B9715541-277D-4E2F-AC58-32DC4CAC47A4}" type="sibTrans" cxnId="{0E237719-B339-4377-90F6-BF6DFDC4A262}">
      <dgm:prSet/>
      <dgm:spPr/>
      <dgm:t>
        <a:bodyPr/>
        <a:lstStyle/>
        <a:p>
          <a:endParaRPr lang="en-US"/>
        </a:p>
      </dgm:t>
    </dgm:pt>
    <dgm:pt modelId="{5E54B72A-1EB1-4F8C-B0AE-2CBC62E5BC6C}" type="pres">
      <dgm:prSet presAssocID="{8F57B5BD-C433-423A-AD07-E74D57CEA535}" presName="linear" presStyleCnt="0">
        <dgm:presLayoutVars>
          <dgm:animLvl val="lvl"/>
          <dgm:resizeHandles val="exact"/>
        </dgm:presLayoutVars>
      </dgm:prSet>
      <dgm:spPr/>
    </dgm:pt>
    <dgm:pt modelId="{E403B4C5-DF0B-42D9-88B7-101F02CAFBFC}" type="pres">
      <dgm:prSet presAssocID="{9DAFAAFF-5EB4-4341-86CC-51D51843F7F1}" presName="parentText" presStyleLbl="node1" presStyleIdx="0" presStyleCnt="8">
        <dgm:presLayoutVars>
          <dgm:chMax val="0"/>
          <dgm:bulletEnabled val="1"/>
        </dgm:presLayoutVars>
      </dgm:prSet>
      <dgm:spPr/>
    </dgm:pt>
    <dgm:pt modelId="{3123974A-C1CD-4C9B-887D-2AA3E393B2AB}" type="pres">
      <dgm:prSet presAssocID="{082B54A7-EE32-4916-94B6-C3CFF7F941B1}" presName="spacer" presStyleCnt="0"/>
      <dgm:spPr/>
    </dgm:pt>
    <dgm:pt modelId="{6D5804BF-3DD3-4F0A-9AB0-BB2017930914}" type="pres">
      <dgm:prSet presAssocID="{F919E2D7-EDE3-4D5C-ABCF-D8FA2D7BD3C5}" presName="parentText" presStyleLbl="node1" presStyleIdx="1" presStyleCnt="8">
        <dgm:presLayoutVars>
          <dgm:chMax val="0"/>
          <dgm:bulletEnabled val="1"/>
        </dgm:presLayoutVars>
      </dgm:prSet>
      <dgm:spPr/>
    </dgm:pt>
    <dgm:pt modelId="{AAE7FAD5-E4A7-43D1-AB48-082B62A44904}" type="pres">
      <dgm:prSet presAssocID="{9909B1BC-CE3E-42A5-B1BF-71FA33A6B64F}" presName="spacer" presStyleCnt="0"/>
      <dgm:spPr/>
    </dgm:pt>
    <dgm:pt modelId="{3584383A-5D15-4982-948A-14E92BA0B803}" type="pres">
      <dgm:prSet presAssocID="{1A14069F-AA1B-4DD2-BF22-0F4D911BC26B}" presName="parentText" presStyleLbl="node1" presStyleIdx="2" presStyleCnt="8">
        <dgm:presLayoutVars>
          <dgm:chMax val="0"/>
          <dgm:bulletEnabled val="1"/>
        </dgm:presLayoutVars>
      </dgm:prSet>
      <dgm:spPr/>
    </dgm:pt>
    <dgm:pt modelId="{0AEB3D3A-9963-4EEE-82C3-74118DA5305D}" type="pres">
      <dgm:prSet presAssocID="{E9CF0E59-3D6B-4C83-9860-728A3CDF7626}" presName="spacer" presStyleCnt="0"/>
      <dgm:spPr/>
    </dgm:pt>
    <dgm:pt modelId="{71342F95-AB21-4EAB-956F-35ECBA1F287A}" type="pres">
      <dgm:prSet presAssocID="{4D173533-4825-4476-B3C9-5F7898C55413}" presName="parentText" presStyleLbl="node1" presStyleIdx="3" presStyleCnt="8">
        <dgm:presLayoutVars>
          <dgm:chMax val="0"/>
          <dgm:bulletEnabled val="1"/>
        </dgm:presLayoutVars>
      </dgm:prSet>
      <dgm:spPr/>
    </dgm:pt>
    <dgm:pt modelId="{B9398FD6-72A9-4A20-96B1-52C8EA9232DA}" type="pres">
      <dgm:prSet presAssocID="{492BA466-2791-47C6-A652-55C9BF8E4467}" presName="spacer" presStyleCnt="0"/>
      <dgm:spPr/>
    </dgm:pt>
    <dgm:pt modelId="{393CB91E-6CBE-4820-BF6F-7778C263ED36}" type="pres">
      <dgm:prSet presAssocID="{AB66C0B7-A1FC-40F9-9A1B-74A965191128}" presName="parentText" presStyleLbl="node1" presStyleIdx="4" presStyleCnt="8">
        <dgm:presLayoutVars>
          <dgm:chMax val="0"/>
          <dgm:bulletEnabled val="1"/>
        </dgm:presLayoutVars>
      </dgm:prSet>
      <dgm:spPr/>
    </dgm:pt>
    <dgm:pt modelId="{AA776975-7F2A-4F77-9851-44DF0D38B84A}" type="pres">
      <dgm:prSet presAssocID="{3DBF5C15-D25A-457C-AE73-A74282888D01}" presName="spacer" presStyleCnt="0"/>
      <dgm:spPr/>
    </dgm:pt>
    <dgm:pt modelId="{B34CA260-6E35-456A-973B-19190A236145}" type="pres">
      <dgm:prSet presAssocID="{4A82D82B-96AC-4DA9-A3C3-77B078E41488}" presName="parentText" presStyleLbl="node1" presStyleIdx="5" presStyleCnt="8">
        <dgm:presLayoutVars>
          <dgm:chMax val="0"/>
          <dgm:bulletEnabled val="1"/>
        </dgm:presLayoutVars>
      </dgm:prSet>
      <dgm:spPr/>
    </dgm:pt>
    <dgm:pt modelId="{6FEC1B4A-46B2-432B-B692-291B2359AC87}" type="pres">
      <dgm:prSet presAssocID="{9EFF9A8C-4C5E-46A4-BDDD-BF050FB065B5}" presName="spacer" presStyleCnt="0"/>
      <dgm:spPr/>
    </dgm:pt>
    <dgm:pt modelId="{F9B88689-DC72-492D-B661-7E16842C732B}" type="pres">
      <dgm:prSet presAssocID="{DC5F0BBA-9634-4FC4-AC86-6FC9D3B4044E}" presName="parentText" presStyleLbl="node1" presStyleIdx="6" presStyleCnt="8">
        <dgm:presLayoutVars>
          <dgm:chMax val="0"/>
          <dgm:bulletEnabled val="1"/>
        </dgm:presLayoutVars>
      </dgm:prSet>
      <dgm:spPr/>
    </dgm:pt>
    <dgm:pt modelId="{E2DE06B4-EE96-49BA-A826-3F4A6DC2559D}" type="pres">
      <dgm:prSet presAssocID="{E0A48297-C7B9-40BC-B622-AB6FF151D446}" presName="spacer" presStyleCnt="0"/>
      <dgm:spPr/>
    </dgm:pt>
    <dgm:pt modelId="{862649CF-236A-455B-8E76-F689C107238A}" type="pres">
      <dgm:prSet presAssocID="{B27988CC-10A5-40D2-8A54-5A684792DC9E}" presName="parentText" presStyleLbl="node1" presStyleIdx="7" presStyleCnt="8">
        <dgm:presLayoutVars>
          <dgm:chMax val="0"/>
          <dgm:bulletEnabled val="1"/>
        </dgm:presLayoutVars>
      </dgm:prSet>
      <dgm:spPr/>
    </dgm:pt>
  </dgm:ptLst>
  <dgm:cxnLst>
    <dgm:cxn modelId="{B6C0C50F-79C0-4C7F-BF82-FCF7D0B83861}" srcId="{8F57B5BD-C433-423A-AD07-E74D57CEA535}" destId="{1A14069F-AA1B-4DD2-BF22-0F4D911BC26B}" srcOrd="2" destOrd="0" parTransId="{5B848B9B-3502-4F57-A3A9-C2F2B994502E}" sibTransId="{E9CF0E59-3D6B-4C83-9860-728A3CDF7626}"/>
    <dgm:cxn modelId="{0E237719-B339-4377-90F6-BF6DFDC4A262}" srcId="{8F57B5BD-C433-423A-AD07-E74D57CEA535}" destId="{B27988CC-10A5-40D2-8A54-5A684792DC9E}" srcOrd="7" destOrd="0" parTransId="{73C529E6-28DA-49A1-858D-2FABD953A7CB}" sibTransId="{B9715541-277D-4E2F-AC58-32DC4CAC47A4}"/>
    <dgm:cxn modelId="{EB7D582E-6551-44DE-B535-A85FCFF2D39D}" type="presOf" srcId="{8F57B5BD-C433-423A-AD07-E74D57CEA535}" destId="{5E54B72A-1EB1-4F8C-B0AE-2CBC62E5BC6C}" srcOrd="0" destOrd="0" presId="urn:microsoft.com/office/officeart/2005/8/layout/vList2"/>
    <dgm:cxn modelId="{98BBF33A-5329-4BE1-A833-5ED16B1E640A}" srcId="{8F57B5BD-C433-423A-AD07-E74D57CEA535}" destId="{AB66C0B7-A1FC-40F9-9A1B-74A965191128}" srcOrd="4" destOrd="0" parTransId="{AF1D79BC-54D0-491A-AEB8-40623E5155DA}" sibTransId="{3DBF5C15-D25A-457C-AE73-A74282888D01}"/>
    <dgm:cxn modelId="{91C4975B-20FC-4573-95BF-0E6475492005}" srcId="{8F57B5BD-C433-423A-AD07-E74D57CEA535}" destId="{4D173533-4825-4476-B3C9-5F7898C55413}" srcOrd="3" destOrd="0" parTransId="{8E10A5EB-D35A-42C7-9A4C-D2667314898D}" sibTransId="{492BA466-2791-47C6-A652-55C9BF8E4467}"/>
    <dgm:cxn modelId="{D09E824C-CA1D-4563-83DB-8947FC0556A5}" type="presOf" srcId="{1A14069F-AA1B-4DD2-BF22-0F4D911BC26B}" destId="{3584383A-5D15-4982-948A-14E92BA0B803}" srcOrd="0" destOrd="0" presId="urn:microsoft.com/office/officeart/2005/8/layout/vList2"/>
    <dgm:cxn modelId="{F67F9072-81B2-4A8E-8C92-49F6D5F60126}" srcId="{8F57B5BD-C433-423A-AD07-E74D57CEA535}" destId="{DC5F0BBA-9634-4FC4-AC86-6FC9D3B4044E}" srcOrd="6" destOrd="0" parTransId="{52D94765-460F-4015-B98A-47F7E996825F}" sibTransId="{E0A48297-C7B9-40BC-B622-AB6FF151D446}"/>
    <dgm:cxn modelId="{0F922C75-2607-40A1-AA69-D2A4D2E9E9CA}" srcId="{8F57B5BD-C433-423A-AD07-E74D57CEA535}" destId="{4A82D82B-96AC-4DA9-A3C3-77B078E41488}" srcOrd="5" destOrd="0" parTransId="{BA175FF8-4B01-4BE0-91E6-AAC5B831D917}" sibTransId="{9EFF9A8C-4C5E-46A4-BDDD-BF050FB065B5}"/>
    <dgm:cxn modelId="{928B7098-3F0F-41CC-AADF-8D8E1163C2DF}" srcId="{8F57B5BD-C433-423A-AD07-E74D57CEA535}" destId="{9DAFAAFF-5EB4-4341-86CC-51D51843F7F1}" srcOrd="0" destOrd="0" parTransId="{4DF9C7D3-5C4C-477F-9231-76A7205309D3}" sibTransId="{082B54A7-EE32-4916-94B6-C3CFF7F941B1}"/>
    <dgm:cxn modelId="{2048ACA3-F40C-4B49-AEAE-1092FF4AFD20}" type="presOf" srcId="{DC5F0BBA-9634-4FC4-AC86-6FC9D3B4044E}" destId="{F9B88689-DC72-492D-B661-7E16842C732B}" srcOrd="0" destOrd="0" presId="urn:microsoft.com/office/officeart/2005/8/layout/vList2"/>
    <dgm:cxn modelId="{509164A8-EAA6-4E5B-8628-311254FB4CA8}" type="presOf" srcId="{B27988CC-10A5-40D2-8A54-5A684792DC9E}" destId="{862649CF-236A-455B-8E76-F689C107238A}" srcOrd="0" destOrd="0" presId="urn:microsoft.com/office/officeart/2005/8/layout/vList2"/>
    <dgm:cxn modelId="{7698B2BD-82E9-4631-89F2-31DE64C023D6}" type="presOf" srcId="{F919E2D7-EDE3-4D5C-ABCF-D8FA2D7BD3C5}" destId="{6D5804BF-3DD3-4F0A-9AB0-BB2017930914}" srcOrd="0" destOrd="0" presId="urn:microsoft.com/office/officeart/2005/8/layout/vList2"/>
    <dgm:cxn modelId="{0E1F0BC0-747C-4E9C-AEED-2D4360C4E773}" srcId="{8F57B5BD-C433-423A-AD07-E74D57CEA535}" destId="{F919E2D7-EDE3-4D5C-ABCF-D8FA2D7BD3C5}" srcOrd="1" destOrd="0" parTransId="{926D7B61-DAA2-4822-A798-177137042EDE}" sibTransId="{9909B1BC-CE3E-42A5-B1BF-71FA33A6B64F}"/>
    <dgm:cxn modelId="{7EE542C6-5A20-491B-90DC-190E013B795D}" type="presOf" srcId="{AB66C0B7-A1FC-40F9-9A1B-74A965191128}" destId="{393CB91E-6CBE-4820-BF6F-7778C263ED36}" srcOrd="0" destOrd="0" presId="urn:microsoft.com/office/officeart/2005/8/layout/vList2"/>
    <dgm:cxn modelId="{35D01BCB-8CC6-42C6-8D43-763C1E70397C}" type="presOf" srcId="{9DAFAAFF-5EB4-4341-86CC-51D51843F7F1}" destId="{E403B4C5-DF0B-42D9-88B7-101F02CAFBFC}" srcOrd="0" destOrd="0" presId="urn:microsoft.com/office/officeart/2005/8/layout/vList2"/>
    <dgm:cxn modelId="{BC7845D1-6BB0-4176-984E-B3D622F5AD6F}" type="presOf" srcId="{4D173533-4825-4476-B3C9-5F7898C55413}" destId="{71342F95-AB21-4EAB-956F-35ECBA1F287A}" srcOrd="0" destOrd="0" presId="urn:microsoft.com/office/officeart/2005/8/layout/vList2"/>
    <dgm:cxn modelId="{A4FC75D6-558F-4F1C-B485-976F2C6AE316}" type="presOf" srcId="{4A82D82B-96AC-4DA9-A3C3-77B078E41488}" destId="{B34CA260-6E35-456A-973B-19190A236145}" srcOrd="0" destOrd="0" presId="urn:microsoft.com/office/officeart/2005/8/layout/vList2"/>
    <dgm:cxn modelId="{A18B06A4-B3E1-42B7-866C-BF3D3714B319}" type="presParOf" srcId="{5E54B72A-1EB1-4F8C-B0AE-2CBC62E5BC6C}" destId="{E403B4C5-DF0B-42D9-88B7-101F02CAFBFC}" srcOrd="0" destOrd="0" presId="urn:microsoft.com/office/officeart/2005/8/layout/vList2"/>
    <dgm:cxn modelId="{BA9D5524-17FC-4CD1-8F85-BFDAB25F8908}" type="presParOf" srcId="{5E54B72A-1EB1-4F8C-B0AE-2CBC62E5BC6C}" destId="{3123974A-C1CD-4C9B-887D-2AA3E393B2AB}" srcOrd="1" destOrd="0" presId="urn:microsoft.com/office/officeart/2005/8/layout/vList2"/>
    <dgm:cxn modelId="{BF53542C-76EC-4C24-BCAA-08CB23EE9CA7}" type="presParOf" srcId="{5E54B72A-1EB1-4F8C-B0AE-2CBC62E5BC6C}" destId="{6D5804BF-3DD3-4F0A-9AB0-BB2017930914}" srcOrd="2" destOrd="0" presId="urn:microsoft.com/office/officeart/2005/8/layout/vList2"/>
    <dgm:cxn modelId="{E838C5E4-5686-467B-BAE6-3864BFFCDA7A}" type="presParOf" srcId="{5E54B72A-1EB1-4F8C-B0AE-2CBC62E5BC6C}" destId="{AAE7FAD5-E4A7-43D1-AB48-082B62A44904}" srcOrd="3" destOrd="0" presId="urn:microsoft.com/office/officeart/2005/8/layout/vList2"/>
    <dgm:cxn modelId="{31B33837-4269-41BB-9AF7-06F3421DF2BF}" type="presParOf" srcId="{5E54B72A-1EB1-4F8C-B0AE-2CBC62E5BC6C}" destId="{3584383A-5D15-4982-948A-14E92BA0B803}" srcOrd="4" destOrd="0" presId="urn:microsoft.com/office/officeart/2005/8/layout/vList2"/>
    <dgm:cxn modelId="{5A4D00FE-A4A3-4251-8D2B-9E48662A141E}" type="presParOf" srcId="{5E54B72A-1EB1-4F8C-B0AE-2CBC62E5BC6C}" destId="{0AEB3D3A-9963-4EEE-82C3-74118DA5305D}" srcOrd="5" destOrd="0" presId="urn:microsoft.com/office/officeart/2005/8/layout/vList2"/>
    <dgm:cxn modelId="{D7F3A0C5-81D3-43DE-AA08-0DFC5D4D197D}" type="presParOf" srcId="{5E54B72A-1EB1-4F8C-B0AE-2CBC62E5BC6C}" destId="{71342F95-AB21-4EAB-956F-35ECBA1F287A}" srcOrd="6" destOrd="0" presId="urn:microsoft.com/office/officeart/2005/8/layout/vList2"/>
    <dgm:cxn modelId="{C42E72D6-2B09-41EE-8394-B5E65069A170}" type="presParOf" srcId="{5E54B72A-1EB1-4F8C-B0AE-2CBC62E5BC6C}" destId="{B9398FD6-72A9-4A20-96B1-52C8EA9232DA}" srcOrd="7" destOrd="0" presId="urn:microsoft.com/office/officeart/2005/8/layout/vList2"/>
    <dgm:cxn modelId="{50A9644B-3AC0-4F77-BECF-00A4F078BE59}" type="presParOf" srcId="{5E54B72A-1EB1-4F8C-B0AE-2CBC62E5BC6C}" destId="{393CB91E-6CBE-4820-BF6F-7778C263ED36}" srcOrd="8" destOrd="0" presId="urn:microsoft.com/office/officeart/2005/8/layout/vList2"/>
    <dgm:cxn modelId="{F4480624-8D44-47D6-B717-51A99F240893}" type="presParOf" srcId="{5E54B72A-1EB1-4F8C-B0AE-2CBC62E5BC6C}" destId="{AA776975-7F2A-4F77-9851-44DF0D38B84A}" srcOrd="9" destOrd="0" presId="urn:microsoft.com/office/officeart/2005/8/layout/vList2"/>
    <dgm:cxn modelId="{4D132F3F-2F48-4A61-89F9-CC390F475C40}" type="presParOf" srcId="{5E54B72A-1EB1-4F8C-B0AE-2CBC62E5BC6C}" destId="{B34CA260-6E35-456A-973B-19190A236145}" srcOrd="10" destOrd="0" presId="urn:microsoft.com/office/officeart/2005/8/layout/vList2"/>
    <dgm:cxn modelId="{4E9F5BEB-9A97-434C-BCB0-D21150C23020}" type="presParOf" srcId="{5E54B72A-1EB1-4F8C-B0AE-2CBC62E5BC6C}" destId="{6FEC1B4A-46B2-432B-B692-291B2359AC87}" srcOrd="11" destOrd="0" presId="urn:microsoft.com/office/officeart/2005/8/layout/vList2"/>
    <dgm:cxn modelId="{F2DB16A4-FADD-4BFB-B297-9E017B6290FA}" type="presParOf" srcId="{5E54B72A-1EB1-4F8C-B0AE-2CBC62E5BC6C}" destId="{F9B88689-DC72-492D-B661-7E16842C732B}" srcOrd="12" destOrd="0" presId="urn:microsoft.com/office/officeart/2005/8/layout/vList2"/>
    <dgm:cxn modelId="{A077E490-608D-43BC-9538-A4A1A1A1C4E8}" type="presParOf" srcId="{5E54B72A-1EB1-4F8C-B0AE-2CBC62E5BC6C}" destId="{E2DE06B4-EE96-49BA-A826-3F4A6DC2559D}" srcOrd="13" destOrd="0" presId="urn:microsoft.com/office/officeart/2005/8/layout/vList2"/>
    <dgm:cxn modelId="{843E3B8A-86E3-4EBC-A572-9DF289279095}" type="presParOf" srcId="{5E54B72A-1EB1-4F8C-B0AE-2CBC62E5BC6C}" destId="{862649CF-236A-455B-8E76-F689C107238A}"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7C213-D2B9-4C60-ABCE-C8997694CDB1}">
      <dsp:nvSpPr>
        <dsp:cNvPr id="0" name=""/>
        <dsp:cNvSpPr/>
      </dsp:nvSpPr>
      <dsp:spPr>
        <a:xfrm>
          <a:off x="0" y="50469"/>
          <a:ext cx="6832212" cy="61776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1. Archana, M., Varadarajan, D.V. and Medicherla, S.S. (2022). Study on the erp implementation methodologies on sap, oracle netsuite, and microsoft dynamics 365: A review. </a:t>
          </a:r>
          <a:r>
            <a:rPr lang="en-GB" sz="1100" i="1" kern="1200" dirty="0"/>
            <a:t>arXiv preprint arXiv:2205.02584</a:t>
          </a:r>
          <a:r>
            <a:rPr lang="en-GB" sz="1100" kern="1200" dirty="0"/>
            <a:t>.</a:t>
          </a:r>
          <a:endParaRPr lang="en-US" sz="1100" kern="1200" dirty="0"/>
        </a:p>
      </dsp:txBody>
      <dsp:txXfrm>
        <a:off x="30157" y="80626"/>
        <a:ext cx="6771898" cy="557446"/>
      </dsp:txXfrm>
    </dsp:sp>
    <dsp:sp modelId="{2C3F2E4C-E568-4725-8A21-5CC7CA61029D}">
      <dsp:nvSpPr>
        <dsp:cNvPr id="0" name=""/>
        <dsp:cNvSpPr/>
      </dsp:nvSpPr>
      <dsp:spPr>
        <a:xfrm>
          <a:off x="0" y="699909"/>
          <a:ext cx="6832212" cy="617760"/>
        </a:xfrm>
        <a:prstGeom prst="roundRect">
          <a:avLst/>
        </a:prstGeom>
        <a:gradFill rotWithShape="0">
          <a:gsLst>
            <a:gs pos="0">
              <a:schemeClr val="accent2">
                <a:hueOff val="64738"/>
                <a:satOff val="-6856"/>
                <a:lumOff val="-168"/>
                <a:alphaOff val="0"/>
                <a:tint val="96000"/>
                <a:lumMod val="104000"/>
              </a:schemeClr>
            </a:gs>
            <a:gs pos="100000">
              <a:schemeClr val="accent2">
                <a:hueOff val="64738"/>
                <a:satOff val="-6856"/>
                <a:lumOff val="-16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2. Baiyere, A., Salmela, H. and Tapanainen, T. (2020). Digital transformation and the new logics of business process management. </a:t>
          </a:r>
          <a:r>
            <a:rPr lang="en-GB" sz="1100" i="1" kern="1200" dirty="0"/>
            <a:t>European journal of information systems</a:t>
          </a:r>
          <a:r>
            <a:rPr lang="en-GB" sz="1100" kern="1200" dirty="0"/>
            <a:t>, </a:t>
          </a:r>
          <a:r>
            <a:rPr lang="en-GB" sz="1100" i="1" kern="1200" dirty="0"/>
            <a:t>29</a:t>
          </a:r>
          <a:r>
            <a:rPr lang="en-GB" sz="1100" kern="1200" dirty="0"/>
            <a:t>(3), pp.238-259.</a:t>
          </a:r>
          <a:endParaRPr lang="en-US" sz="1100" kern="1200" dirty="0"/>
        </a:p>
      </dsp:txBody>
      <dsp:txXfrm>
        <a:off x="30157" y="730066"/>
        <a:ext cx="6771898" cy="557446"/>
      </dsp:txXfrm>
    </dsp:sp>
    <dsp:sp modelId="{891593D7-42DC-4DA8-9DF6-B0FB435D3214}">
      <dsp:nvSpPr>
        <dsp:cNvPr id="0" name=""/>
        <dsp:cNvSpPr/>
      </dsp:nvSpPr>
      <dsp:spPr>
        <a:xfrm>
          <a:off x="0" y="1349349"/>
          <a:ext cx="6832212" cy="617760"/>
        </a:xfrm>
        <a:prstGeom prst="roundRect">
          <a:avLst/>
        </a:prstGeom>
        <a:gradFill rotWithShape="0">
          <a:gsLst>
            <a:gs pos="0">
              <a:schemeClr val="accent2">
                <a:hueOff val="129476"/>
                <a:satOff val="-13712"/>
                <a:lumOff val="-336"/>
                <a:alphaOff val="0"/>
                <a:tint val="96000"/>
                <a:lumMod val="104000"/>
              </a:schemeClr>
            </a:gs>
            <a:gs pos="100000">
              <a:schemeClr val="accent2">
                <a:hueOff val="129476"/>
                <a:satOff val="-13712"/>
                <a:lumOff val="-33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3. Bourgeois, D.T., Smith, J.L., Wang, S. and Mortati, J. (2019). </a:t>
          </a:r>
          <a:r>
            <a:rPr lang="en-GB" sz="1100" i="1" kern="1200" dirty="0"/>
            <a:t>Information Systems for Business and Beyond. Open Textbooks. 1</a:t>
          </a:r>
          <a:r>
            <a:rPr lang="en-GB" sz="1100" kern="1200" dirty="0"/>
            <a:t> [online]</a:t>
          </a:r>
          <a:endParaRPr lang="en-US" sz="1100" kern="1200" dirty="0"/>
        </a:p>
      </dsp:txBody>
      <dsp:txXfrm>
        <a:off x="30157" y="1379506"/>
        <a:ext cx="6771898" cy="557446"/>
      </dsp:txXfrm>
    </dsp:sp>
    <dsp:sp modelId="{B601C274-FAC6-41A3-B014-20897166A291}">
      <dsp:nvSpPr>
        <dsp:cNvPr id="0" name=""/>
        <dsp:cNvSpPr/>
      </dsp:nvSpPr>
      <dsp:spPr>
        <a:xfrm>
          <a:off x="0" y="1998789"/>
          <a:ext cx="6832212" cy="617760"/>
        </a:xfrm>
        <a:prstGeom prst="roundRect">
          <a:avLst/>
        </a:prstGeom>
        <a:gradFill rotWithShape="0">
          <a:gsLst>
            <a:gs pos="0">
              <a:schemeClr val="accent2">
                <a:hueOff val="194214"/>
                <a:satOff val="-20568"/>
                <a:lumOff val="-504"/>
                <a:alphaOff val="0"/>
                <a:tint val="96000"/>
                <a:lumMod val="104000"/>
              </a:schemeClr>
            </a:gs>
            <a:gs pos="100000">
              <a:schemeClr val="accent2">
                <a:hueOff val="194214"/>
                <a:satOff val="-20568"/>
                <a:lumOff val="-50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4. Coughlan, J., Lycett, M. and Macredie, R.D. (2005). Understanding the business–IT relationship. </a:t>
          </a:r>
          <a:r>
            <a:rPr lang="en-GB" sz="1100" i="1" kern="1200"/>
            <a:t>International Journal of Information Management</a:t>
          </a:r>
          <a:r>
            <a:rPr lang="en-GB" sz="1100" kern="1200"/>
            <a:t>, </a:t>
          </a:r>
          <a:r>
            <a:rPr lang="en-GB" sz="1100" i="1" kern="1200"/>
            <a:t>25</a:t>
          </a:r>
          <a:r>
            <a:rPr lang="en-GB" sz="1100" kern="1200"/>
            <a:t>(4), pp.303-319.</a:t>
          </a:r>
          <a:endParaRPr lang="en-US" sz="1100" kern="1200"/>
        </a:p>
      </dsp:txBody>
      <dsp:txXfrm>
        <a:off x="30157" y="2028946"/>
        <a:ext cx="6771898" cy="557446"/>
      </dsp:txXfrm>
    </dsp:sp>
    <dsp:sp modelId="{281F5006-CCDE-4B89-AAAD-86A66595B515}">
      <dsp:nvSpPr>
        <dsp:cNvPr id="0" name=""/>
        <dsp:cNvSpPr/>
      </dsp:nvSpPr>
      <dsp:spPr>
        <a:xfrm>
          <a:off x="0" y="2648229"/>
          <a:ext cx="6832212" cy="617760"/>
        </a:xfrm>
        <a:prstGeom prst="roundRect">
          <a:avLst/>
        </a:prstGeom>
        <a:gradFill rotWithShape="0">
          <a:gsLst>
            <a:gs pos="0">
              <a:schemeClr val="accent2">
                <a:hueOff val="258951"/>
                <a:satOff val="-27425"/>
                <a:lumOff val="-672"/>
                <a:alphaOff val="0"/>
                <a:tint val="96000"/>
                <a:lumMod val="104000"/>
              </a:schemeClr>
            </a:gs>
            <a:gs pos="100000">
              <a:schemeClr val="accent2">
                <a:hueOff val="258951"/>
                <a:satOff val="-27425"/>
                <a:lumOff val="-67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5. Klaus, H., Rosemann, M. and Gable, G.G. (2000). What is ERP?. </a:t>
          </a:r>
          <a:r>
            <a:rPr lang="en-GB" sz="1100" i="1" kern="1200" dirty="0"/>
            <a:t>Information systems frontiers</a:t>
          </a:r>
          <a:r>
            <a:rPr lang="en-GB" sz="1100" kern="1200" dirty="0"/>
            <a:t>, </a:t>
          </a:r>
          <a:r>
            <a:rPr lang="en-GB" sz="1100" i="1" kern="1200" dirty="0"/>
            <a:t>2</a:t>
          </a:r>
          <a:r>
            <a:rPr lang="en-GB" sz="1100" kern="1200" dirty="0"/>
            <a:t>(2), pp.141-162.</a:t>
          </a:r>
          <a:endParaRPr lang="en-US" sz="1100" kern="1200" dirty="0"/>
        </a:p>
      </dsp:txBody>
      <dsp:txXfrm>
        <a:off x="30157" y="2678386"/>
        <a:ext cx="6771898" cy="557446"/>
      </dsp:txXfrm>
    </dsp:sp>
    <dsp:sp modelId="{B687EE4C-ADB3-4C22-BF06-AD73F39905DC}">
      <dsp:nvSpPr>
        <dsp:cNvPr id="0" name=""/>
        <dsp:cNvSpPr/>
      </dsp:nvSpPr>
      <dsp:spPr>
        <a:xfrm>
          <a:off x="0" y="3297669"/>
          <a:ext cx="6832212" cy="617760"/>
        </a:xfrm>
        <a:prstGeom prst="roundRect">
          <a:avLst/>
        </a:prstGeom>
        <a:gradFill rotWithShape="0">
          <a:gsLst>
            <a:gs pos="0">
              <a:schemeClr val="accent2">
                <a:hueOff val="323689"/>
                <a:satOff val="-34281"/>
                <a:lumOff val="-840"/>
                <a:alphaOff val="0"/>
                <a:tint val="96000"/>
                <a:lumMod val="104000"/>
              </a:schemeClr>
            </a:gs>
            <a:gs pos="100000">
              <a:schemeClr val="accent2">
                <a:hueOff val="323689"/>
                <a:satOff val="-34281"/>
                <a:lumOff val="-84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6. Laudon, K.C. and Laudon, J.P. (2012). Management Information Systems TWELFTH EDITION.</a:t>
          </a:r>
          <a:endParaRPr lang="en-US" sz="1100" kern="1200"/>
        </a:p>
      </dsp:txBody>
      <dsp:txXfrm>
        <a:off x="30157" y="3327826"/>
        <a:ext cx="6771898" cy="557446"/>
      </dsp:txXfrm>
    </dsp:sp>
    <dsp:sp modelId="{BF16FEE4-19C7-4F2D-A496-97F41C751E39}">
      <dsp:nvSpPr>
        <dsp:cNvPr id="0" name=""/>
        <dsp:cNvSpPr/>
      </dsp:nvSpPr>
      <dsp:spPr>
        <a:xfrm>
          <a:off x="0" y="3947109"/>
          <a:ext cx="6832212" cy="617760"/>
        </a:xfrm>
        <a:prstGeom prst="roundRect">
          <a:avLst/>
        </a:prstGeom>
        <a:gradFill rotWithShape="0">
          <a:gsLst>
            <a:gs pos="0">
              <a:schemeClr val="accent2">
                <a:hueOff val="388427"/>
                <a:satOff val="-41137"/>
                <a:lumOff val="-1008"/>
                <a:alphaOff val="0"/>
                <a:tint val="96000"/>
                <a:lumMod val="104000"/>
              </a:schemeClr>
            </a:gs>
            <a:gs pos="100000">
              <a:schemeClr val="accent2">
                <a:hueOff val="388427"/>
                <a:satOff val="-41137"/>
                <a:lumOff val="-100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7. Lie, J. and Ellitan, L. (2024). Supply Chain Transformation of Hewlett-Packard Incorporated: A Crucial Step to Increase SCM Performance.</a:t>
          </a:r>
          <a:endParaRPr lang="en-US" sz="1100" kern="1200"/>
        </a:p>
      </dsp:txBody>
      <dsp:txXfrm>
        <a:off x="30157" y="3977266"/>
        <a:ext cx="6771898" cy="557446"/>
      </dsp:txXfrm>
    </dsp:sp>
    <dsp:sp modelId="{073029FB-2175-4528-B961-4A46F703C192}">
      <dsp:nvSpPr>
        <dsp:cNvPr id="0" name=""/>
        <dsp:cNvSpPr/>
      </dsp:nvSpPr>
      <dsp:spPr>
        <a:xfrm>
          <a:off x="0" y="4596549"/>
          <a:ext cx="6832212" cy="617760"/>
        </a:xfrm>
        <a:prstGeom prst="round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8. Mohta, R., Kasat, Y. and Yadav, J.J. (2017). </a:t>
          </a:r>
          <a:r>
            <a:rPr lang="en-GB" sz="1100" i="1" kern="1200" dirty="0"/>
            <a:t>Implementing Microsoft Dynamics 365 for Finance and Operations</a:t>
          </a:r>
          <a:r>
            <a:rPr lang="en-GB" sz="1100" kern="1200" dirty="0"/>
            <a:t>. Packt Publishing Ltd.</a:t>
          </a:r>
          <a:endParaRPr lang="en-US" sz="1100" kern="1200" dirty="0"/>
        </a:p>
      </dsp:txBody>
      <dsp:txXfrm>
        <a:off x="30157" y="4626706"/>
        <a:ext cx="6771898" cy="5574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03B4C5-DF0B-42D9-88B7-101F02CAFBFC}">
      <dsp:nvSpPr>
        <dsp:cNvPr id="0" name=""/>
        <dsp:cNvSpPr/>
      </dsp:nvSpPr>
      <dsp:spPr>
        <a:xfrm>
          <a:off x="0" y="60121"/>
          <a:ext cx="6832212" cy="615346"/>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9. Moon, Y.B. (2007). Enterprise Resource Planning (ERP): a review of the literature. </a:t>
          </a:r>
          <a:r>
            <a:rPr lang="en-GB" sz="1100" i="1" kern="1200" dirty="0"/>
            <a:t>International journal of management and enterprise development</a:t>
          </a:r>
          <a:r>
            <a:rPr lang="en-GB" sz="1100" kern="1200" dirty="0"/>
            <a:t>, </a:t>
          </a:r>
          <a:r>
            <a:rPr lang="en-GB" sz="1100" i="1" kern="1200" dirty="0"/>
            <a:t>4</a:t>
          </a:r>
          <a:r>
            <a:rPr lang="en-GB" sz="1100" kern="1200" dirty="0"/>
            <a:t>(3), pp.235-264.</a:t>
          </a:r>
          <a:endParaRPr lang="en-US" sz="1100" kern="1200" dirty="0"/>
        </a:p>
      </dsp:txBody>
      <dsp:txXfrm>
        <a:off x="30039" y="90160"/>
        <a:ext cx="6772134" cy="555268"/>
      </dsp:txXfrm>
    </dsp:sp>
    <dsp:sp modelId="{6D5804BF-3DD3-4F0A-9AB0-BB2017930914}">
      <dsp:nvSpPr>
        <dsp:cNvPr id="0" name=""/>
        <dsp:cNvSpPr/>
      </dsp:nvSpPr>
      <dsp:spPr>
        <a:xfrm>
          <a:off x="0" y="707148"/>
          <a:ext cx="6832212" cy="615346"/>
        </a:xfrm>
        <a:prstGeom prst="roundRect">
          <a:avLst/>
        </a:prstGeom>
        <a:gradFill rotWithShape="0">
          <a:gsLst>
            <a:gs pos="0">
              <a:schemeClr val="accent2">
                <a:hueOff val="64738"/>
                <a:satOff val="-6856"/>
                <a:lumOff val="-168"/>
                <a:alphaOff val="0"/>
                <a:tint val="96000"/>
                <a:lumMod val="104000"/>
              </a:schemeClr>
            </a:gs>
            <a:gs pos="100000">
              <a:schemeClr val="accent2">
                <a:hueOff val="64738"/>
                <a:satOff val="-6856"/>
                <a:lumOff val="-16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10. Mwangi, F.N.U., Kinyua, L. and Muriithi, J. (2022). Change Management and Implementation of Enterprise Resource Planning Systems in Africa: A Case of Coca-Cola Central, East, and West Africa Headquarters. </a:t>
          </a:r>
          <a:r>
            <a:rPr lang="en-GB" sz="1100" i="1" kern="1200"/>
            <a:t>Human Resource and Leadership</a:t>
          </a:r>
          <a:r>
            <a:rPr lang="en-GB" sz="1100" kern="1200"/>
            <a:t>, </a:t>
          </a:r>
          <a:r>
            <a:rPr lang="en-GB" sz="1100" i="1" kern="1200"/>
            <a:t>2</a:t>
          </a:r>
          <a:r>
            <a:rPr lang="en-GB" sz="1100" kern="1200"/>
            <a:t>(1), pp.18-24.</a:t>
          </a:r>
          <a:endParaRPr lang="en-US" sz="1100" kern="1200"/>
        </a:p>
      </dsp:txBody>
      <dsp:txXfrm>
        <a:off x="30039" y="737187"/>
        <a:ext cx="6772134" cy="555268"/>
      </dsp:txXfrm>
    </dsp:sp>
    <dsp:sp modelId="{3584383A-5D15-4982-948A-14E92BA0B803}">
      <dsp:nvSpPr>
        <dsp:cNvPr id="0" name=""/>
        <dsp:cNvSpPr/>
      </dsp:nvSpPr>
      <dsp:spPr>
        <a:xfrm>
          <a:off x="0" y="1354175"/>
          <a:ext cx="6832212" cy="615346"/>
        </a:xfrm>
        <a:prstGeom prst="roundRect">
          <a:avLst/>
        </a:prstGeom>
        <a:gradFill rotWithShape="0">
          <a:gsLst>
            <a:gs pos="0">
              <a:schemeClr val="accent2">
                <a:hueOff val="129476"/>
                <a:satOff val="-13712"/>
                <a:lumOff val="-336"/>
                <a:alphaOff val="0"/>
                <a:tint val="96000"/>
                <a:lumMod val="104000"/>
              </a:schemeClr>
            </a:gs>
            <a:gs pos="100000">
              <a:schemeClr val="accent2">
                <a:hueOff val="129476"/>
                <a:satOff val="-13712"/>
                <a:lumOff val="-33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11. Nguyen, D.P. (2014). TRACKING AND TRACING PORTAL FOR PROJECT LOGISTICS. A Review on the Interconnectivity of EDI, ERP and Cloud-based Systems.</a:t>
          </a:r>
          <a:endParaRPr lang="en-US" sz="1100" kern="1200" dirty="0"/>
        </a:p>
      </dsp:txBody>
      <dsp:txXfrm>
        <a:off x="30039" y="1384214"/>
        <a:ext cx="6772134" cy="555268"/>
      </dsp:txXfrm>
    </dsp:sp>
    <dsp:sp modelId="{71342F95-AB21-4EAB-956F-35ECBA1F287A}">
      <dsp:nvSpPr>
        <dsp:cNvPr id="0" name=""/>
        <dsp:cNvSpPr/>
      </dsp:nvSpPr>
      <dsp:spPr>
        <a:xfrm>
          <a:off x="0" y="2001202"/>
          <a:ext cx="6832212" cy="615346"/>
        </a:xfrm>
        <a:prstGeom prst="roundRect">
          <a:avLst/>
        </a:prstGeom>
        <a:gradFill rotWithShape="0">
          <a:gsLst>
            <a:gs pos="0">
              <a:schemeClr val="accent2">
                <a:hueOff val="194214"/>
                <a:satOff val="-20568"/>
                <a:lumOff val="-504"/>
                <a:alphaOff val="0"/>
                <a:tint val="96000"/>
                <a:lumMod val="104000"/>
              </a:schemeClr>
            </a:gs>
            <a:gs pos="100000">
              <a:schemeClr val="accent2">
                <a:hueOff val="194214"/>
                <a:satOff val="-20568"/>
                <a:lumOff val="-50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12. O'brien, J.A. and Marakas, M. (2008). Management information systems. </a:t>
          </a:r>
          <a:r>
            <a:rPr lang="en-GB" sz="1100" i="1" kern="1200" dirty="0"/>
            <a:t>Dias Technology Review</a:t>
          </a:r>
          <a:r>
            <a:rPr lang="en-GB" sz="1100" kern="1200" dirty="0"/>
            <a:t>, pp.102-112.</a:t>
          </a:r>
          <a:endParaRPr lang="en-US" sz="1100" kern="1200" dirty="0"/>
        </a:p>
      </dsp:txBody>
      <dsp:txXfrm>
        <a:off x="30039" y="2031241"/>
        <a:ext cx="6772134" cy="555268"/>
      </dsp:txXfrm>
    </dsp:sp>
    <dsp:sp modelId="{393CB91E-6CBE-4820-BF6F-7778C263ED36}">
      <dsp:nvSpPr>
        <dsp:cNvPr id="0" name=""/>
        <dsp:cNvSpPr/>
      </dsp:nvSpPr>
      <dsp:spPr>
        <a:xfrm>
          <a:off x="0" y="2648229"/>
          <a:ext cx="6832212" cy="615346"/>
        </a:xfrm>
        <a:prstGeom prst="roundRect">
          <a:avLst/>
        </a:prstGeom>
        <a:gradFill rotWithShape="0">
          <a:gsLst>
            <a:gs pos="0">
              <a:schemeClr val="accent2">
                <a:hueOff val="258951"/>
                <a:satOff val="-27425"/>
                <a:lumOff val="-672"/>
                <a:alphaOff val="0"/>
                <a:tint val="96000"/>
                <a:lumMod val="104000"/>
              </a:schemeClr>
            </a:gs>
            <a:gs pos="100000">
              <a:schemeClr val="accent2">
                <a:hueOff val="258951"/>
                <a:satOff val="-27425"/>
                <a:lumOff val="-67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13. Park, J., Lee, J., Lee, H. and Truex, D. (2012). Exploring the impact of communication effectiveness on service quality, trust and relationship commitment in IT services. </a:t>
          </a:r>
          <a:r>
            <a:rPr lang="en-GB" sz="1100" i="1" kern="1200"/>
            <a:t>International Journal of Information Management</a:t>
          </a:r>
          <a:r>
            <a:rPr lang="en-GB" sz="1100" kern="1200"/>
            <a:t>, </a:t>
          </a:r>
          <a:r>
            <a:rPr lang="en-GB" sz="1100" i="1" kern="1200"/>
            <a:t>32</a:t>
          </a:r>
          <a:r>
            <a:rPr lang="en-GB" sz="1100" kern="1200"/>
            <a:t>(5), pp.459-468.</a:t>
          </a:r>
          <a:endParaRPr lang="en-US" sz="1100" kern="1200"/>
        </a:p>
      </dsp:txBody>
      <dsp:txXfrm>
        <a:off x="30039" y="2678268"/>
        <a:ext cx="6772134" cy="555268"/>
      </dsp:txXfrm>
    </dsp:sp>
    <dsp:sp modelId="{B34CA260-6E35-456A-973B-19190A236145}">
      <dsp:nvSpPr>
        <dsp:cNvPr id="0" name=""/>
        <dsp:cNvSpPr/>
      </dsp:nvSpPr>
      <dsp:spPr>
        <a:xfrm>
          <a:off x="0" y="3295256"/>
          <a:ext cx="6832212" cy="615346"/>
        </a:xfrm>
        <a:prstGeom prst="roundRect">
          <a:avLst/>
        </a:prstGeom>
        <a:gradFill rotWithShape="0">
          <a:gsLst>
            <a:gs pos="0">
              <a:schemeClr val="accent2">
                <a:hueOff val="323689"/>
                <a:satOff val="-34281"/>
                <a:lumOff val="-840"/>
                <a:alphaOff val="0"/>
                <a:tint val="96000"/>
                <a:lumMod val="104000"/>
              </a:schemeClr>
            </a:gs>
            <a:gs pos="100000">
              <a:schemeClr val="accent2">
                <a:hueOff val="323689"/>
                <a:satOff val="-34281"/>
                <a:lumOff val="-84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14. Park, J.G. and Lee, J. (2014). Knowledge sharing in information systems development projects: Explicating the role of dependence and trust. </a:t>
          </a:r>
          <a:r>
            <a:rPr lang="en-GB" sz="1100" i="1" kern="1200"/>
            <a:t>International Journal of Project Management</a:t>
          </a:r>
          <a:r>
            <a:rPr lang="en-GB" sz="1100" kern="1200"/>
            <a:t>, </a:t>
          </a:r>
          <a:r>
            <a:rPr lang="en-GB" sz="1100" i="1" kern="1200"/>
            <a:t>32</a:t>
          </a:r>
          <a:r>
            <a:rPr lang="en-GB" sz="1100" kern="1200"/>
            <a:t>(1), pp.153-165.</a:t>
          </a:r>
          <a:endParaRPr lang="en-US" sz="1100" kern="1200"/>
        </a:p>
      </dsp:txBody>
      <dsp:txXfrm>
        <a:off x="30039" y="3325295"/>
        <a:ext cx="6772134" cy="555268"/>
      </dsp:txXfrm>
    </dsp:sp>
    <dsp:sp modelId="{F9B88689-DC72-492D-B661-7E16842C732B}">
      <dsp:nvSpPr>
        <dsp:cNvPr id="0" name=""/>
        <dsp:cNvSpPr/>
      </dsp:nvSpPr>
      <dsp:spPr>
        <a:xfrm>
          <a:off x="0" y="3942283"/>
          <a:ext cx="6832212" cy="615346"/>
        </a:xfrm>
        <a:prstGeom prst="roundRect">
          <a:avLst/>
        </a:prstGeom>
        <a:gradFill rotWithShape="0">
          <a:gsLst>
            <a:gs pos="0">
              <a:schemeClr val="accent2">
                <a:hueOff val="388427"/>
                <a:satOff val="-41137"/>
                <a:lumOff val="-1008"/>
                <a:alphaOff val="0"/>
                <a:tint val="96000"/>
                <a:lumMod val="104000"/>
              </a:schemeClr>
            </a:gs>
            <a:gs pos="100000">
              <a:schemeClr val="accent2">
                <a:hueOff val="388427"/>
                <a:satOff val="-41137"/>
                <a:lumOff val="-100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15. Rolia, J., Casale, G., Krishnamurthy, D., Dawson, S. and Kraft, S. (2009). Predictive modelling of SAP ERP applications: challenges and solutions. In </a:t>
          </a:r>
          <a:r>
            <a:rPr lang="en-GB" sz="1100" i="1" kern="1200" dirty="0"/>
            <a:t>Proceedings of the Fourth International ICST Conference on Performance Evaluation Methodologies and Tools</a:t>
          </a:r>
          <a:r>
            <a:rPr lang="en-GB" sz="1100" kern="1200" dirty="0"/>
            <a:t> (pp. 1-9).</a:t>
          </a:r>
          <a:endParaRPr lang="en-US" sz="1100" kern="1200" dirty="0"/>
        </a:p>
      </dsp:txBody>
      <dsp:txXfrm>
        <a:off x="30039" y="3972322"/>
        <a:ext cx="6772134" cy="555268"/>
      </dsp:txXfrm>
    </dsp:sp>
    <dsp:sp modelId="{862649CF-236A-455B-8E76-F689C107238A}">
      <dsp:nvSpPr>
        <dsp:cNvPr id="0" name=""/>
        <dsp:cNvSpPr/>
      </dsp:nvSpPr>
      <dsp:spPr>
        <a:xfrm>
          <a:off x="0" y="4589310"/>
          <a:ext cx="6832212" cy="615346"/>
        </a:xfrm>
        <a:prstGeom prst="round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16. Trkman, P. (2010). The critical success factors of business process management. </a:t>
          </a:r>
          <a:r>
            <a:rPr lang="en-GB" sz="1100" i="1" kern="1200" dirty="0"/>
            <a:t>International journal of information management</a:t>
          </a:r>
          <a:r>
            <a:rPr lang="en-GB" sz="1100" kern="1200" dirty="0"/>
            <a:t>, </a:t>
          </a:r>
          <a:r>
            <a:rPr lang="en-GB" sz="1100" i="1" kern="1200" dirty="0"/>
            <a:t>30</a:t>
          </a:r>
          <a:r>
            <a:rPr lang="en-GB" sz="1100" kern="1200" dirty="0"/>
            <a:t>(2), pp.125-134.</a:t>
          </a:r>
          <a:endParaRPr lang="en-US" sz="1100" kern="1200" dirty="0"/>
        </a:p>
      </dsp:txBody>
      <dsp:txXfrm>
        <a:off x="30039" y="4619349"/>
        <a:ext cx="6772134" cy="5552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63AC3B-F4BE-4098-B2C2-1EE4F1AD1557}" type="datetimeFigureOut">
              <a:rPr lang="en-GB" smtClean="0"/>
              <a:t>29/01/2026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C40CD-DEFB-42A2-848A-DA114DE33EC5}" type="slidenum">
              <a:rPr lang="en-GB" smtClean="0"/>
              <a:t>‹#›</a:t>
            </a:fld>
            <a:endParaRPr lang="en-GB"/>
          </a:p>
        </p:txBody>
      </p:sp>
    </p:spTree>
    <p:extLst>
      <p:ext uri="{BB962C8B-B14F-4D97-AF65-F5344CB8AC3E}">
        <p14:creationId xmlns:p14="http://schemas.microsoft.com/office/powerpoint/2010/main" val="2128802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7148B5C-7194-410B-BD49-675F92E14562}" type="datetimeFigureOut">
              <a:rPr lang="en-GB" smtClean="0"/>
              <a:t>29/01/2026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2547299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148B5C-7194-410B-BD49-675F92E14562}" type="datetimeFigureOut">
              <a:rPr lang="en-GB" smtClean="0"/>
              <a:t>29/01/2026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2940910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7148B5C-7194-410B-BD49-675F92E14562}" type="datetimeFigureOut">
              <a:rPr lang="en-GB" smtClean="0"/>
              <a:t>29/01/2026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518452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7148B5C-7194-410B-BD49-675F92E14562}" type="datetimeFigureOut">
              <a:rPr lang="en-GB" smtClean="0"/>
              <a:t>29/01/2026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924914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7148B5C-7194-410B-BD49-675F92E14562}" type="datetimeFigureOut">
              <a:rPr lang="en-GB" smtClean="0"/>
              <a:t>29/01/2026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1890524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7148B5C-7194-410B-BD49-675F92E14562}" type="datetimeFigureOut">
              <a:rPr lang="en-GB" smtClean="0"/>
              <a:t>29/01/2026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1162474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148B5C-7194-410B-BD49-675F92E14562}" type="datetimeFigureOut">
              <a:rPr lang="en-GB" smtClean="0"/>
              <a:t>29/01/2026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1961672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7148B5C-7194-410B-BD49-675F92E14562}" type="datetimeFigureOut">
              <a:rPr lang="en-GB" smtClean="0"/>
              <a:t>29/01/2026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2290365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7148B5C-7194-410B-BD49-675F92E14562}" type="datetimeFigureOut">
              <a:rPr lang="en-GB" smtClean="0"/>
              <a:t>29/01/2026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3606996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7148B5C-7194-410B-BD49-675F92E14562}" type="datetimeFigureOut">
              <a:rPr lang="en-GB" smtClean="0"/>
              <a:t>29/01/2026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1882742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7148B5C-7194-410B-BD49-675F92E14562}" type="datetimeFigureOut">
              <a:rPr lang="en-GB" smtClean="0"/>
              <a:t>29/01/2026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C7F522BE-2735-4AC2-B235-78F8F570ED8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436038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7148B5C-7194-410B-BD49-675F92E14562}" type="datetimeFigureOut">
              <a:rPr lang="en-GB" smtClean="0"/>
              <a:t>29/01/2026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29354371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7148B5C-7194-410B-BD49-675F92E14562}" type="datetimeFigureOut">
              <a:rPr lang="en-GB" smtClean="0"/>
              <a:t>29/01/2026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C7F522BE-2735-4AC2-B235-78F8F570ED8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83988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7148B5C-7194-410B-BD49-675F92E14562}" type="datetimeFigureOut">
              <a:rPr lang="en-GB" smtClean="0"/>
              <a:t>29/01/2026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1535229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148B5C-7194-410B-BD49-675F92E14562}" type="datetimeFigureOut">
              <a:rPr lang="en-GB" smtClean="0"/>
              <a:t>29/01/2026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22298699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148B5C-7194-410B-BD49-675F92E14562}" type="datetimeFigureOut">
              <a:rPr lang="en-GB" smtClean="0"/>
              <a:t>29/01/2026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7F522BE-2735-4AC2-B235-78F8F570ED85}" type="slidenum">
              <a:rPr lang="en-GB" smtClean="0"/>
              <a:t>‹#›</a:t>
            </a:fld>
            <a:endParaRPr lang="en-GB"/>
          </a:p>
        </p:txBody>
      </p:sp>
    </p:spTree>
    <p:extLst>
      <p:ext uri="{BB962C8B-B14F-4D97-AF65-F5344CB8AC3E}">
        <p14:creationId xmlns:p14="http://schemas.microsoft.com/office/powerpoint/2010/main" val="2892381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7148B5C-7194-410B-BD49-675F92E14562}" type="datetimeFigureOut">
              <a:rPr lang="en-GB" smtClean="0"/>
              <a:t>29/01/2026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7F522BE-2735-4AC2-B235-78F8F570ED85}" type="slidenum">
              <a:rPr lang="en-GB" smtClean="0"/>
              <a:t>‹#›</a:t>
            </a:fld>
            <a:endParaRPr lang="en-GB"/>
          </a:p>
        </p:txBody>
      </p:sp>
    </p:spTree>
    <p:extLst>
      <p:ext uri="{BB962C8B-B14F-4D97-AF65-F5344CB8AC3E}">
        <p14:creationId xmlns:p14="http://schemas.microsoft.com/office/powerpoint/2010/main" val="428403891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0" name="Rectangle 139">
            <a:extLst>
              <a:ext uri="{FF2B5EF4-FFF2-40B4-BE49-F238E27FC236}">
                <a16:creationId xmlns:a16="http://schemas.microsoft.com/office/drawing/2014/main" id="{22589B50-D615-4630-B6F7-29E99FF2C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B87A83DF-4E7A-4A81-867E-10E29C4BD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69AB85D-AEE9-9155-FC84-C99133EEBF07}"/>
              </a:ext>
            </a:extLst>
          </p:cNvPr>
          <p:cNvSpPr>
            <a:spLocks noGrp="1"/>
          </p:cNvSpPr>
          <p:nvPr>
            <p:ph type="ctrTitle"/>
          </p:nvPr>
        </p:nvSpPr>
        <p:spPr>
          <a:xfrm>
            <a:off x="462116" y="967945"/>
            <a:ext cx="5358623" cy="3942721"/>
          </a:xfrm>
        </p:spPr>
        <p:txBody>
          <a:bodyPr>
            <a:normAutofit fontScale="90000"/>
          </a:bodyPr>
          <a:lstStyle/>
          <a:p>
            <a:pPr>
              <a:lnSpc>
                <a:spcPct val="90000"/>
              </a:lnSpc>
            </a:pPr>
            <a:r>
              <a:rPr lang="en-GB" sz="2500" dirty="0">
                <a:solidFill>
                  <a:srgbClr val="FEFFFF"/>
                </a:solidFill>
                <a:latin typeface="Arial" panose="020B0604020202020204" pitchFamily="34" charset="0"/>
                <a:cs typeface="Arial" panose="020B0604020202020204" pitchFamily="34" charset="0"/>
              </a:rPr>
              <a:t>Module: Managing Business Information</a:t>
            </a:r>
            <a:br>
              <a:rPr lang="en-GB" sz="2500" dirty="0">
                <a:solidFill>
                  <a:srgbClr val="FEFFFF"/>
                </a:solidFill>
                <a:latin typeface="Arial" panose="020B0604020202020204" pitchFamily="34" charset="0"/>
                <a:ea typeface="Arial" panose="020B0604020202020204" pitchFamily="34" charset="0"/>
              </a:rPr>
            </a:br>
            <a:r>
              <a:rPr lang="en-GB" sz="2500" dirty="0">
                <a:solidFill>
                  <a:srgbClr val="FEFFFF"/>
                </a:solidFill>
                <a:latin typeface="Arial" panose="020B0604020202020204" pitchFamily="34" charset="0"/>
                <a:ea typeface="Arial" panose="020B0604020202020204" pitchFamily="34" charset="0"/>
                <a:cs typeface="Arial" panose="020B0604020202020204" pitchFamily="34" charset="0"/>
              </a:rPr>
              <a:t>Assignment</a:t>
            </a:r>
            <a:r>
              <a:rPr lang="en-GB" sz="2500" dirty="0">
                <a:solidFill>
                  <a:srgbClr val="FEFFFF"/>
                </a:solidFill>
                <a:latin typeface="Arial" panose="020B0604020202020204" pitchFamily="34" charset="0"/>
                <a:cs typeface="Arial" panose="020B0604020202020204" pitchFamily="34" charset="0"/>
              </a:rPr>
              <a:t>: LCLM 5004 - C1 Assignment</a:t>
            </a:r>
            <a:br>
              <a:rPr lang="en-GB" sz="2500" dirty="0">
                <a:solidFill>
                  <a:srgbClr val="FEFFFF"/>
                </a:solidFill>
                <a:latin typeface="Arial" panose="020B0604020202020204" pitchFamily="34" charset="0"/>
                <a:ea typeface="Arial" panose="020B0604020202020204" pitchFamily="34" charset="0"/>
              </a:rPr>
            </a:br>
            <a:r>
              <a:rPr lang="en-GB" sz="2500" dirty="0">
                <a:solidFill>
                  <a:srgbClr val="FEFFFF"/>
                </a:solidFill>
                <a:latin typeface="Arial" panose="020B0604020202020204" pitchFamily="34" charset="0"/>
                <a:cs typeface="Arial" panose="020B0604020202020204" pitchFamily="34" charset="0"/>
              </a:rPr>
              <a:t>Lecturer’s Name: Chinomso Nwagboso</a:t>
            </a:r>
            <a:br>
              <a:rPr lang="en-GB" sz="2500" dirty="0">
                <a:solidFill>
                  <a:srgbClr val="FEFFFF"/>
                </a:solidFill>
                <a:latin typeface="Arial" panose="020B0604020202020204" pitchFamily="34" charset="0"/>
                <a:ea typeface="Arial" panose="020B0604020202020204" pitchFamily="34" charset="0"/>
              </a:rPr>
            </a:br>
            <a:br>
              <a:rPr lang="en-GB" sz="2500" dirty="0">
                <a:solidFill>
                  <a:srgbClr val="FEFFFF"/>
                </a:solidFill>
                <a:latin typeface="Arial" panose="020B0604020202020204" pitchFamily="34" charset="0"/>
                <a:ea typeface="Arial" panose="020B0604020202020204" pitchFamily="34" charset="0"/>
              </a:rPr>
            </a:br>
            <a:br>
              <a:rPr lang="en-GB" sz="2500" dirty="0">
                <a:solidFill>
                  <a:srgbClr val="FEFFFF"/>
                </a:solidFill>
                <a:latin typeface="Arial" panose="020B0604020202020204" pitchFamily="34" charset="0"/>
                <a:ea typeface="Arial" panose="020B0604020202020204" pitchFamily="34" charset="0"/>
              </a:rPr>
            </a:br>
            <a:r>
              <a:rPr lang="en-GB" sz="2500" dirty="0">
                <a:solidFill>
                  <a:srgbClr val="FEFFFF"/>
                </a:solidFill>
                <a:latin typeface="Arial" panose="020B0604020202020204" pitchFamily="34" charset="0"/>
                <a:cs typeface="Arial" panose="020B0604020202020204" pitchFamily="34" charset="0"/>
              </a:rPr>
              <a:t>Group members:</a:t>
            </a:r>
            <a:br>
              <a:rPr lang="en-GB" sz="2500" dirty="0">
                <a:solidFill>
                  <a:srgbClr val="FEFFFF"/>
                </a:solidFill>
                <a:latin typeface="Arial" panose="020B0604020202020204" pitchFamily="34" charset="0"/>
                <a:cs typeface="Arial" panose="020B0604020202020204" pitchFamily="34" charset="0"/>
              </a:rPr>
            </a:br>
            <a:br>
              <a:rPr lang="en-GB" sz="2500" dirty="0">
                <a:solidFill>
                  <a:srgbClr val="FEFFFF"/>
                </a:solidFill>
                <a:latin typeface="Arial" panose="020B0604020202020204" pitchFamily="34" charset="0"/>
                <a:cs typeface="Arial" panose="020B0604020202020204" pitchFamily="34" charset="0"/>
              </a:rPr>
            </a:br>
            <a:r>
              <a:rPr lang="en-GB" sz="2500" dirty="0">
                <a:solidFill>
                  <a:srgbClr val="FEFFFF"/>
                </a:solidFill>
                <a:latin typeface="Arial" panose="020B0604020202020204" pitchFamily="34" charset="0"/>
                <a:cs typeface="Arial" panose="020B0604020202020204" pitchFamily="34" charset="0"/>
              </a:rPr>
              <a:t>1. Sheikh Md Shafiqur Rahman –</a:t>
            </a:r>
            <a:br>
              <a:rPr lang="en-GB" sz="2500" dirty="0">
                <a:solidFill>
                  <a:srgbClr val="FEFFFF"/>
                </a:solidFill>
                <a:latin typeface="Arial" panose="020B0604020202020204" pitchFamily="34" charset="0"/>
                <a:cs typeface="Arial" panose="020B0604020202020204" pitchFamily="34" charset="0"/>
              </a:rPr>
            </a:br>
            <a:r>
              <a:rPr lang="en-GB" sz="2500" dirty="0">
                <a:solidFill>
                  <a:srgbClr val="FEFFFF"/>
                </a:solidFill>
                <a:latin typeface="Arial" panose="020B0604020202020204" pitchFamily="34" charset="0"/>
                <a:cs typeface="Arial" panose="020B0604020202020204" pitchFamily="34" charset="0"/>
              </a:rPr>
              <a:t>ID: 2407925</a:t>
            </a:r>
            <a:br>
              <a:rPr lang="en-GB" sz="2500" dirty="0">
                <a:solidFill>
                  <a:srgbClr val="FEFFFF"/>
                </a:solidFill>
                <a:latin typeface="Arial" panose="020B0604020202020204" pitchFamily="34" charset="0"/>
                <a:cs typeface="Arial" panose="020B0604020202020204" pitchFamily="34" charset="0"/>
              </a:rPr>
            </a:br>
            <a:br>
              <a:rPr lang="en-GB" sz="2500" dirty="0">
                <a:solidFill>
                  <a:srgbClr val="FEFFFF"/>
                </a:solidFill>
                <a:latin typeface="Arial" panose="020B0604020202020204" pitchFamily="34" charset="0"/>
                <a:cs typeface="Arial" panose="020B0604020202020204" pitchFamily="34" charset="0"/>
              </a:rPr>
            </a:br>
            <a:r>
              <a:rPr lang="en-GB" sz="2500" dirty="0">
                <a:solidFill>
                  <a:srgbClr val="FEFFFF"/>
                </a:solidFill>
                <a:latin typeface="Arial" panose="020B0604020202020204" pitchFamily="34" charset="0"/>
                <a:cs typeface="Arial" panose="020B0604020202020204" pitchFamily="34" charset="0"/>
              </a:rPr>
              <a:t>2. Samuel Tolog –</a:t>
            </a:r>
            <a:br>
              <a:rPr lang="en-GB" sz="2500" dirty="0">
                <a:solidFill>
                  <a:srgbClr val="FEFFFF"/>
                </a:solidFill>
                <a:latin typeface="Arial" panose="020B0604020202020204" pitchFamily="34" charset="0"/>
                <a:cs typeface="Arial" panose="020B0604020202020204" pitchFamily="34" charset="0"/>
              </a:rPr>
            </a:br>
            <a:r>
              <a:rPr lang="en-GB" sz="2500" dirty="0">
                <a:solidFill>
                  <a:srgbClr val="FEFFFF"/>
                </a:solidFill>
                <a:latin typeface="Arial" panose="020B0604020202020204" pitchFamily="34" charset="0"/>
                <a:cs typeface="Arial" panose="020B0604020202020204" pitchFamily="34" charset="0"/>
              </a:rPr>
              <a:t>ID: 2208598</a:t>
            </a:r>
          </a:p>
        </p:txBody>
      </p:sp>
      <p:sp>
        <p:nvSpPr>
          <p:cNvPr id="144" name="Freeform 27">
            <a:extLst>
              <a:ext uri="{FF2B5EF4-FFF2-40B4-BE49-F238E27FC236}">
                <a16:creationId xmlns:a16="http://schemas.microsoft.com/office/drawing/2014/main" id="{435515D7-4CE9-4558-BA93-E245EFB64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pic>
        <p:nvPicPr>
          <p:cNvPr id="6" name="Graphic 5" descr="Meeting">
            <a:extLst>
              <a:ext uri="{FF2B5EF4-FFF2-40B4-BE49-F238E27FC236}">
                <a16:creationId xmlns:a16="http://schemas.microsoft.com/office/drawing/2014/main" id="{319DDD05-35EE-1221-6B24-4F585E6769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4745" y="1349117"/>
            <a:ext cx="4153750" cy="4153750"/>
          </a:xfrm>
          <a:prstGeom prst="rect">
            <a:avLst/>
          </a:prstGeom>
        </p:spPr>
      </p:pic>
    </p:spTree>
    <p:extLst>
      <p:ext uri="{BB962C8B-B14F-4D97-AF65-F5344CB8AC3E}">
        <p14:creationId xmlns:p14="http://schemas.microsoft.com/office/powerpoint/2010/main" val="2819205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40AB981D-5BDB-8ACA-616D-8B62F574E395}"/>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A0E4F-5660-F42D-D0B1-63F29AD59D74}"/>
              </a:ext>
            </a:extLst>
          </p:cNvPr>
          <p:cNvSpPr>
            <a:spLocks noGrp="1"/>
          </p:cNvSpPr>
          <p:nvPr>
            <p:ph type="title"/>
          </p:nvPr>
        </p:nvSpPr>
        <p:spPr>
          <a:xfrm>
            <a:off x="3373062" y="624110"/>
            <a:ext cx="8131550" cy="1280890"/>
          </a:xfrm>
        </p:spPr>
        <p:txBody>
          <a:bodyPr>
            <a:normAutofit/>
          </a:bodyPr>
          <a:lstStyle/>
          <a:p>
            <a:r>
              <a:rPr lang="en-GB" b="1" u="sng" dirty="0">
                <a:latin typeface="Arial" panose="020B0604020202020204" pitchFamily="34" charset="0"/>
                <a:cs typeface="Arial" panose="020B0604020202020204" pitchFamily="34" charset="0"/>
              </a:rPr>
              <a:t>Overview </a:t>
            </a:r>
          </a:p>
        </p:txBody>
      </p:sp>
      <p:sp>
        <p:nvSpPr>
          <p:cNvPr id="39" name="Rectangle 38">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C833BF98-0CDE-EF23-7768-CDF099CF851A}"/>
              </a:ext>
            </a:extLst>
          </p:cNvPr>
          <p:cNvSpPr>
            <a:spLocks noGrp="1"/>
          </p:cNvSpPr>
          <p:nvPr>
            <p:ph idx="1"/>
          </p:nvPr>
        </p:nvSpPr>
        <p:spPr>
          <a:xfrm>
            <a:off x="3373062" y="2133600"/>
            <a:ext cx="8131550" cy="3777622"/>
          </a:xfrm>
        </p:spPr>
        <p:txBody>
          <a:bodyPr>
            <a:normAutofit/>
          </a:bodyPr>
          <a:lstStyle/>
          <a:p>
            <a:pPr marL="0" indent="0">
              <a:buNone/>
            </a:pPr>
            <a:r>
              <a:rPr lang="en-GB" dirty="0">
                <a:latin typeface="Arial" panose="020B0604020202020204" pitchFamily="34" charset="0"/>
                <a:cs typeface="Arial" panose="020B0604020202020204" pitchFamily="34" charset="0"/>
              </a:rPr>
              <a:t>In today’s presentation, we will discuss the followings:</a:t>
            </a:r>
          </a:p>
          <a:p>
            <a:r>
              <a:rPr lang="en-GB" dirty="0">
                <a:latin typeface="Arial" panose="020B0604020202020204" pitchFamily="34" charset="0"/>
                <a:ea typeface="Arial Unicode MS"/>
                <a:cs typeface="Arial" panose="020B0604020202020204" pitchFamily="34" charset="0"/>
              </a:rPr>
              <a:t>Introduction of the growing business organisation or company</a:t>
            </a:r>
          </a:p>
          <a:p>
            <a:r>
              <a:rPr lang="en-GB" dirty="0">
                <a:latin typeface="Arial" panose="020B0604020202020204" pitchFamily="34" charset="0"/>
                <a:ea typeface="Arial Unicode MS"/>
                <a:cs typeface="Arial" panose="020B0604020202020204" pitchFamily="34" charset="0"/>
              </a:rPr>
              <a:t>Discussion on various business management information system and their roles</a:t>
            </a:r>
          </a:p>
          <a:p>
            <a:pPr lvl="0"/>
            <a:r>
              <a:rPr lang="en-GB" dirty="0">
                <a:latin typeface="Arial" panose="020B0604020202020204" pitchFamily="34" charset="0"/>
                <a:ea typeface="Arial Unicode MS"/>
                <a:cs typeface="Arial" panose="020B0604020202020204" pitchFamily="34" charset="0"/>
              </a:rPr>
              <a:t>Analysis and comparison of 3 business management information system</a:t>
            </a:r>
          </a:p>
          <a:p>
            <a:pPr lvl="0"/>
            <a:r>
              <a:rPr lang="en-GB" dirty="0">
                <a:latin typeface="Arial" panose="020B0604020202020204" pitchFamily="34" charset="0"/>
                <a:cs typeface="Arial" panose="020B0604020202020204" pitchFamily="34" charset="0"/>
              </a:rPr>
              <a:t>Considered and recommended information system for the growing company named ‘World Education Hub’ </a:t>
            </a:r>
            <a:r>
              <a:rPr lang="en-GB" dirty="0">
                <a:latin typeface="Arial" panose="020B0604020202020204" pitchFamily="34" charset="0"/>
                <a:ea typeface="Arial Unicode MS"/>
                <a:cs typeface="Arial" panose="020B0604020202020204" pitchFamily="34" charset="0"/>
              </a:rPr>
              <a:t> </a:t>
            </a:r>
          </a:p>
          <a:p>
            <a:pPr lvl="0"/>
            <a:r>
              <a:rPr lang="en-GB" dirty="0">
                <a:latin typeface="Arial" panose="020B0604020202020204" pitchFamily="34" charset="0"/>
                <a:cs typeface="Arial" panose="020B0604020202020204" pitchFamily="34" charset="0"/>
              </a:rPr>
              <a:t>Illustrations of organisations who are utilizing these systems for their daily business activities throughout nationwide and worldwide </a:t>
            </a:r>
            <a:endParaRPr lang="en-GB" dirty="0">
              <a:latin typeface="Arial" panose="020B0604020202020204" pitchFamily="34" charset="0"/>
              <a:ea typeface="Arial Unicode MS"/>
              <a:cs typeface="Arial" panose="020B0604020202020204" pitchFamily="34" charset="0"/>
            </a:endParaRPr>
          </a:p>
          <a:p>
            <a:pPr lvl="0"/>
            <a:r>
              <a:rPr lang="en-GB" dirty="0">
                <a:latin typeface="Arial" panose="020B0604020202020204" pitchFamily="34" charset="0"/>
                <a:ea typeface="Arial Unicode MS"/>
                <a:cs typeface="Arial" panose="020B0604020202020204" pitchFamily="34" charset="0"/>
              </a:rPr>
              <a:t>Conclusion</a:t>
            </a:r>
            <a:endParaRPr lang="en-GB" dirty="0">
              <a:latin typeface="Arial" panose="020B0604020202020204" pitchFamily="34" charset="0"/>
              <a:cs typeface="Arial" panose="020B0604020202020204" pitchFamily="34" charset="0"/>
            </a:endParaRPr>
          </a:p>
          <a:p>
            <a:pPr marL="342900" lvl="0" indent="-342900">
              <a:buFont typeface="Symbol" panose="05050102010706020507" pitchFamily="18" charset="2"/>
              <a:buChar char=""/>
            </a:pPr>
            <a:endParaRPr lang="en-GB" dirty="0">
              <a:effectLst/>
              <a:latin typeface="Arial" panose="020B0604020202020204" pitchFamily="34" charset="0"/>
              <a:ea typeface="Arial Unicode MS"/>
              <a:cs typeface="Arial" panose="020B0604020202020204" pitchFamily="34" charset="0"/>
            </a:endParaRPr>
          </a:p>
        </p:txBody>
      </p:sp>
    </p:spTree>
    <p:extLst>
      <p:ext uri="{BB962C8B-B14F-4D97-AF65-F5344CB8AC3E}">
        <p14:creationId xmlns:p14="http://schemas.microsoft.com/office/powerpoint/2010/main" val="630577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1B151-5E0D-48EB-3DC6-AC9B22C1FE10}"/>
              </a:ext>
            </a:extLst>
          </p:cNvPr>
          <p:cNvSpPr>
            <a:spLocks noGrp="1"/>
          </p:cNvSpPr>
          <p:nvPr>
            <p:ph type="title"/>
          </p:nvPr>
        </p:nvSpPr>
        <p:spPr>
          <a:xfrm>
            <a:off x="2592925" y="624110"/>
            <a:ext cx="8911687" cy="1280890"/>
          </a:xfrm>
        </p:spPr>
        <p:txBody>
          <a:bodyPr>
            <a:normAutofit/>
          </a:bodyPr>
          <a:lstStyle/>
          <a:p>
            <a:r>
              <a:rPr lang="en-GB" b="1" u="sng" dirty="0">
                <a:latin typeface="Arial" panose="020B0604020202020204" pitchFamily="34" charset="0"/>
                <a:cs typeface="Arial" panose="020B0604020202020204" pitchFamily="34" charset="0"/>
              </a:rPr>
              <a:t>Introduction Of The Growing Company</a:t>
            </a:r>
            <a:endParaRPr lang="en-GB" dirty="0"/>
          </a:p>
        </p:txBody>
      </p:sp>
      <p:sp>
        <p:nvSpPr>
          <p:cNvPr id="3" name="Content Placeholder 2">
            <a:extLst>
              <a:ext uri="{FF2B5EF4-FFF2-40B4-BE49-F238E27FC236}">
                <a16:creationId xmlns:a16="http://schemas.microsoft.com/office/drawing/2014/main" id="{E4C104DE-5E96-3660-C6F2-0CECB8123CC2}"/>
              </a:ext>
            </a:extLst>
          </p:cNvPr>
          <p:cNvSpPr>
            <a:spLocks noGrp="1"/>
          </p:cNvSpPr>
          <p:nvPr>
            <p:ph idx="1"/>
          </p:nvPr>
        </p:nvSpPr>
        <p:spPr>
          <a:xfrm>
            <a:off x="2589212" y="2125362"/>
            <a:ext cx="5835121" cy="3785860"/>
          </a:xfrm>
        </p:spPr>
        <p:txBody>
          <a:bodyPr>
            <a:normAutofit/>
          </a:bodyPr>
          <a:lstStyle/>
          <a:p>
            <a:pPr>
              <a:lnSpc>
                <a:spcPct val="90000"/>
              </a:lnSpc>
            </a:pPr>
            <a:r>
              <a:rPr lang="en-GB" sz="1400"/>
              <a:t>The name of the growing business is ‘World Education Hub’.</a:t>
            </a:r>
          </a:p>
          <a:p>
            <a:pPr>
              <a:lnSpc>
                <a:spcPct val="90000"/>
              </a:lnSpc>
            </a:pPr>
            <a:r>
              <a:rPr lang="en-GB" sz="1400"/>
              <a:t>It is headquartered in London, UK and established in 2016.</a:t>
            </a:r>
          </a:p>
          <a:p>
            <a:pPr>
              <a:lnSpc>
                <a:spcPct val="90000"/>
              </a:lnSpc>
            </a:pPr>
            <a:r>
              <a:rPr lang="en-GB" sz="1400"/>
              <a:t>The company has several branches in the UK, and internationally.</a:t>
            </a:r>
          </a:p>
          <a:p>
            <a:pPr>
              <a:lnSpc>
                <a:spcPct val="90000"/>
              </a:lnSpc>
            </a:pPr>
            <a:r>
              <a:rPr lang="en-GB" sz="1400"/>
              <a:t>This organisation provides consultancy services to local and international pupils for getting admissions into UK universities.</a:t>
            </a:r>
          </a:p>
          <a:p>
            <a:pPr>
              <a:lnSpc>
                <a:spcPct val="90000"/>
              </a:lnSpc>
            </a:pPr>
            <a:r>
              <a:rPr lang="en-GB" sz="1400"/>
              <a:t>This is a medium sized company comprised of around 90-110 employees.</a:t>
            </a:r>
          </a:p>
          <a:p>
            <a:pPr>
              <a:lnSpc>
                <a:spcPct val="90000"/>
              </a:lnSpc>
            </a:pPr>
            <a:r>
              <a:rPr lang="en-GB" sz="1400"/>
              <a:t>The company has a well reputation for its trustworthy and premium services to students both nationally and internationally.</a:t>
            </a:r>
          </a:p>
          <a:p>
            <a:pPr>
              <a:lnSpc>
                <a:spcPct val="90000"/>
              </a:lnSpc>
            </a:pPr>
            <a:r>
              <a:rPr lang="en-GB" sz="1400"/>
              <a:t>This organisation has partnerships with multiple universities in the UK, and the number is growing day by day.</a:t>
            </a:r>
          </a:p>
        </p:txBody>
      </p:sp>
      <p:pic>
        <p:nvPicPr>
          <p:cNvPr id="4" name="Picture 3" descr="A person pointing to a white background&#10;&#10;AI-generated content may be incorrect.">
            <a:extLst>
              <a:ext uri="{FF2B5EF4-FFF2-40B4-BE49-F238E27FC236}">
                <a16:creationId xmlns:a16="http://schemas.microsoft.com/office/drawing/2014/main" id="{58327296-C2F8-F412-7227-9C8061550E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1452" y="2125362"/>
            <a:ext cx="3416169" cy="2961339"/>
          </a:xfrm>
          <a:prstGeom prst="rect">
            <a:avLst/>
          </a:prstGeom>
        </p:spPr>
      </p:pic>
    </p:spTree>
    <p:extLst>
      <p:ext uri="{BB962C8B-B14F-4D97-AF65-F5344CB8AC3E}">
        <p14:creationId xmlns:p14="http://schemas.microsoft.com/office/powerpoint/2010/main" val="4036285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40282-B277-716C-CFC6-E004716C12FC}"/>
              </a:ext>
            </a:extLst>
          </p:cNvPr>
          <p:cNvSpPr>
            <a:spLocks noGrp="1"/>
          </p:cNvSpPr>
          <p:nvPr>
            <p:ph type="title"/>
          </p:nvPr>
        </p:nvSpPr>
        <p:spPr>
          <a:xfrm>
            <a:off x="1935199" y="490524"/>
            <a:ext cx="8911687" cy="1280890"/>
          </a:xfrm>
        </p:spPr>
        <p:txBody>
          <a:bodyPr>
            <a:normAutofit/>
          </a:bodyPr>
          <a:lstStyle/>
          <a:p>
            <a:r>
              <a:rPr kumimoji="0" lang="en-GB" b="1" i="0" u="sng"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The Roles Of Various Business Management Information Systems</a:t>
            </a:r>
            <a:endParaRPr lang="en-GB" dirty="0"/>
          </a:p>
        </p:txBody>
      </p:sp>
      <p:sp>
        <p:nvSpPr>
          <p:cNvPr id="3" name="Content Placeholder 2">
            <a:extLst>
              <a:ext uri="{FF2B5EF4-FFF2-40B4-BE49-F238E27FC236}">
                <a16:creationId xmlns:a16="http://schemas.microsoft.com/office/drawing/2014/main" id="{FED185AF-637E-D509-FB17-70DC1BA82F43}"/>
              </a:ext>
            </a:extLst>
          </p:cNvPr>
          <p:cNvSpPr>
            <a:spLocks noGrp="1"/>
          </p:cNvSpPr>
          <p:nvPr>
            <p:ph idx="1"/>
          </p:nvPr>
        </p:nvSpPr>
        <p:spPr>
          <a:xfrm>
            <a:off x="1935199" y="1941171"/>
            <a:ext cx="5835121" cy="3785860"/>
          </a:xfrm>
        </p:spPr>
        <p:txBody>
          <a:bodyPr>
            <a:normAutofit/>
          </a:bodyPr>
          <a:lstStyle/>
          <a:p>
            <a:pPr>
              <a:lnSpc>
                <a:spcPct val="90000"/>
              </a:lnSpc>
            </a:pPr>
            <a:r>
              <a:rPr lang="en-GB" sz="1500" dirty="0"/>
              <a:t>Information system plays a vital role in any organisation because business strategies and decisions are enabled through these platforms (Coughlan et al., 2005), (Trkman, 2010), (Baiyere et al., 2020).</a:t>
            </a:r>
          </a:p>
          <a:p>
            <a:pPr>
              <a:lnSpc>
                <a:spcPct val="90000"/>
              </a:lnSpc>
            </a:pPr>
            <a:r>
              <a:rPr lang="en-GB" sz="1500" dirty="0"/>
              <a:t>The organisations invest heavily on their business management information systems, and they elevate it every year since these IT platforms are the backbones of their organisations (Bourgeois et al., 2019), (Park et al., 2012), (Park and Lee, 2014).</a:t>
            </a:r>
          </a:p>
          <a:p>
            <a:pPr>
              <a:lnSpc>
                <a:spcPct val="90000"/>
              </a:lnSpc>
            </a:pPr>
            <a:r>
              <a:rPr lang="en-GB" sz="1500" dirty="0"/>
              <a:t>Business information system refers to a computerised system which enables organisation’s workers to process information, analyse data, coordinate and collaborate internally and externally, make decisions, boost operational efficiencies, and foster profitability within the organisation (Laudon et al., 2012), (O’brien et al., 2008), (Klaus et al., 2000), (Moon, 2007).</a:t>
            </a:r>
          </a:p>
        </p:txBody>
      </p:sp>
      <p:pic>
        <p:nvPicPr>
          <p:cNvPr id="5" name="Picture 4" descr="A diagram of a diagram of information&#10;&#10;AI-generated content may be incorrect.">
            <a:extLst>
              <a:ext uri="{FF2B5EF4-FFF2-40B4-BE49-F238E27FC236}">
                <a16:creationId xmlns:a16="http://schemas.microsoft.com/office/drawing/2014/main" id="{78A98C3F-CA2F-1388-B0CA-FE7B6316F2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0320" y="1941171"/>
            <a:ext cx="4229173" cy="3232701"/>
          </a:xfrm>
          <a:prstGeom prst="rect">
            <a:avLst/>
          </a:prstGeom>
        </p:spPr>
      </p:pic>
    </p:spTree>
    <p:extLst>
      <p:ext uri="{BB962C8B-B14F-4D97-AF65-F5344CB8AC3E}">
        <p14:creationId xmlns:p14="http://schemas.microsoft.com/office/powerpoint/2010/main" val="1812056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80263-12C4-19A0-2914-ED94B8837B95}"/>
              </a:ext>
            </a:extLst>
          </p:cNvPr>
          <p:cNvSpPr>
            <a:spLocks noGrp="1"/>
          </p:cNvSpPr>
          <p:nvPr>
            <p:ph type="title"/>
          </p:nvPr>
        </p:nvSpPr>
        <p:spPr>
          <a:xfrm>
            <a:off x="2592925" y="624110"/>
            <a:ext cx="8911687" cy="1280890"/>
          </a:xfrm>
        </p:spPr>
        <p:txBody>
          <a:bodyPr>
            <a:normAutofit/>
          </a:bodyPr>
          <a:lstStyle/>
          <a:p>
            <a:r>
              <a:rPr kumimoji="0" lang="en-GB" b="1" i="0" u="sng"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The Roles Of Various Business Management Information Systems</a:t>
            </a:r>
            <a:endParaRPr lang="en-GB" dirty="0"/>
          </a:p>
        </p:txBody>
      </p:sp>
      <p:sp>
        <p:nvSpPr>
          <p:cNvPr id="3" name="Content Placeholder 2">
            <a:extLst>
              <a:ext uri="{FF2B5EF4-FFF2-40B4-BE49-F238E27FC236}">
                <a16:creationId xmlns:a16="http://schemas.microsoft.com/office/drawing/2014/main" id="{841A0E66-E638-BF55-3671-D7B91C580934}"/>
              </a:ext>
            </a:extLst>
          </p:cNvPr>
          <p:cNvSpPr>
            <a:spLocks noGrp="1"/>
          </p:cNvSpPr>
          <p:nvPr>
            <p:ph idx="1"/>
          </p:nvPr>
        </p:nvSpPr>
        <p:spPr>
          <a:xfrm>
            <a:off x="2589212" y="2125362"/>
            <a:ext cx="5835121" cy="3785860"/>
          </a:xfrm>
        </p:spPr>
        <p:txBody>
          <a:bodyPr>
            <a:normAutofit fontScale="92500" lnSpcReduction="10000"/>
          </a:bodyPr>
          <a:lstStyle/>
          <a:p>
            <a:pPr>
              <a:lnSpc>
                <a:spcPct val="90000"/>
              </a:lnSpc>
            </a:pPr>
            <a:r>
              <a:rPr lang="en-GB" sz="1400" dirty="0"/>
              <a:t>The management information system’s 6 strategic roles are described below:</a:t>
            </a:r>
          </a:p>
          <a:p>
            <a:pPr>
              <a:lnSpc>
                <a:spcPct val="90000"/>
              </a:lnSpc>
              <a:buAutoNum type="arabicPeriod"/>
            </a:pPr>
            <a:r>
              <a:rPr lang="en-GB" sz="1400" dirty="0"/>
              <a:t>Operational efficiency (Eg: Wall Mart’s RetailLink system connects suppliers to stores for better replenishments)</a:t>
            </a:r>
          </a:p>
          <a:p>
            <a:pPr>
              <a:lnSpc>
                <a:spcPct val="90000"/>
              </a:lnSpc>
              <a:buAutoNum type="arabicPeriod"/>
            </a:pPr>
            <a:r>
              <a:rPr lang="en-GB" sz="1400" dirty="0"/>
              <a:t>Development of a new product, service, or business model (Eg: Apple’s iPhone)</a:t>
            </a:r>
          </a:p>
          <a:p>
            <a:pPr>
              <a:lnSpc>
                <a:spcPct val="90000"/>
              </a:lnSpc>
              <a:buAutoNum type="arabicPeriod"/>
            </a:pPr>
            <a:r>
              <a:rPr lang="en-GB" sz="1400" dirty="0"/>
              <a:t>Rapport building with customers and suppliers (Eg: J.C. Penny’s IT system links sales record to contact manufacturers)</a:t>
            </a:r>
          </a:p>
          <a:p>
            <a:pPr>
              <a:lnSpc>
                <a:spcPct val="90000"/>
              </a:lnSpc>
              <a:buAutoNum type="arabicPeriod"/>
            </a:pPr>
            <a:r>
              <a:rPr lang="en-GB" sz="1400" dirty="0"/>
              <a:t>Enhanced decision making (Eg: Verizon’s digital dashboard provides real-time data on customers complaints, network performance and coverage, and line-cut information)</a:t>
            </a:r>
          </a:p>
          <a:p>
            <a:pPr>
              <a:lnSpc>
                <a:spcPct val="90000"/>
              </a:lnSpc>
              <a:buAutoNum type="arabicPeriod"/>
            </a:pPr>
            <a:r>
              <a:rPr lang="en-GB" sz="1400" dirty="0"/>
              <a:t>Competitive benefit (Eg: Toyota’s IT system gains information about their competitors, and acts accordingly)</a:t>
            </a:r>
          </a:p>
          <a:p>
            <a:pPr>
              <a:lnSpc>
                <a:spcPct val="90000"/>
              </a:lnSpc>
              <a:buAutoNum type="arabicPeriod"/>
            </a:pPr>
            <a:r>
              <a:rPr lang="en-GB" sz="1400" dirty="0"/>
              <a:t>Survival of the organisation (Eg: Amazon and UPS use vehicle tracker devices to protect their trucks and haulages)</a:t>
            </a:r>
          </a:p>
          <a:p>
            <a:pPr marL="0" indent="0">
              <a:lnSpc>
                <a:spcPct val="90000"/>
              </a:lnSpc>
              <a:buNone/>
            </a:pPr>
            <a:r>
              <a:rPr lang="en-GB" sz="1400" dirty="0"/>
              <a:t>Source: (Coughlan et al., 2005), (Bourgeois et al., 2019), (Laudon et al., 2012).</a:t>
            </a:r>
          </a:p>
        </p:txBody>
      </p:sp>
      <p:pic>
        <p:nvPicPr>
          <p:cNvPr id="5" name="Picture 4" descr="A diagram of mis management information system&#10;&#10;AI-generated content may be incorrect.">
            <a:extLst>
              <a:ext uri="{FF2B5EF4-FFF2-40B4-BE49-F238E27FC236}">
                <a16:creationId xmlns:a16="http://schemas.microsoft.com/office/drawing/2014/main" id="{C9FBD9A1-0536-1620-4390-230932B742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24334" y="2125363"/>
            <a:ext cx="3591204" cy="3312912"/>
          </a:xfrm>
          <a:prstGeom prst="rect">
            <a:avLst/>
          </a:prstGeom>
        </p:spPr>
      </p:pic>
    </p:spTree>
    <p:extLst>
      <p:ext uri="{BB962C8B-B14F-4D97-AF65-F5344CB8AC3E}">
        <p14:creationId xmlns:p14="http://schemas.microsoft.com/office/powerpoint/2010/main" val="1856903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84355-9D37-CF9A-0E30-416BFB999755}"/>
              </a:ext>
            </a:extLst>
          </p:cNvPr>
          <p:cNvSpPr>
            <a:spLocks noGrp="1"/>
          </p:cNvSpPr>
          <p:nvPr>
            <p:ph type="title"/>
          </p:nvPr>
        </p:nvSpPr>
        <p:spPr>
          <a:xfrm>
            <a:off x="2592925" y="624110"/>
            <a:ext cx="8911687" cy="1280890"/>
          </a:xfrm>
        </p:spPr>
        <p:txBody>
          <a:bodyPr>
            <a:normAutofit/>
          </a:bodyPr>
          <a:lstStyle/>
          <a:p>
            <a:r>
              <a:rPr kumimoji="0" lang="en-GB" sz="3300" b="1" i="0" u="sng" strike="noStrike" kern="1200" cap="none" spc="0" normalizeH="0" baseline="0" noProof="0">
                <a:ln>
                  <a:noFill/>
                </a:ln>
                <a:effectLst/>
                <a:uLnTx/>
                <a:uFillTx/>
                <a:latin typeface="Arial" panose="020B0604020202020204" pitchFamily="34" charset="0"/>
                <a:ea typeface="+mj-ea"/>
                <a:cs typeface="Arial" panose="020B0604020202020204" pitchFamily="34" charset="0"/>
              </a:rPr>
              <a:t>Analysis And Comparison Of 3 Business Management Information Systems</a:t>
            </a:r>
            <a:endParaRPr lang="en-GB" sz="3300"/>
          </a:p>
        </p:txBody>
      </p:sp>
      <p:sp>
        <p:nvSpPr>
          <p:cNvPr id="3" name="Content Placeholder 2">
            <a:extLst>
              <a:ext uri="{FF2B5EF4-FFF2-40B4-BE49-F238E27FC236}">
                <a16:creationId xmlns:a16="http://schemas.microsoft.com/office/drawing/2014/main" id="{5DF2AC63-5A83-4FA6-8BE0-7C58250C815C}"/>
              </a:ext>
            </a:extLst>
          </p:cNvPr>
          <p:cNvSpPr>
            <a:spLocks noGrp="1"/>
          </p:cNvSpPr>
          <p:nvPr>
            <p:ph idx="1"/>
          </p:nvPr>
        </p:nvSpPr>
        <p:spPr>
          <a:xfrm>
            <a:off x="2589212" y="2125362"/>
            <a:ext cx="5835121" cy="3785860"/>
          </a:xfrm>
        </p:spPr>
        <p:txBody>
          <a:bodyPr>
            <a:normAutofit/>
          </a:bodyPr>
          <a:lstStyle/>
          <a:p>
            <a:pPr>
              <a:lnSpc>
                <a:spcPct val="90000"/>
              </a:lnSpc>
            </a:pPr>
            <a:r>
              <a:rPr lang="en-GB" sz="1700" dirty="0"/>
              <a:t>The 3 business management information systems used by organisations worldwide are described below:</a:t>
            </a:r>
          </a:p>
          <a:p>
            <a:pPr>
              <a:lnSpc>
                <a:spcPct val="90000"/>
              </a:lnSpc>
              <a:buAutoNum type="arabicPeriod"/>
            </a:pPr>
            <a:r>
              <a:rPr lang="en-GB" sz="1700" dirty="0"/>
              <a:t>SAP ERP</a:t>
            </a:r>
          </a:p>
          <a:p>
            <a:pPr>
              <a:lnSpc>
                <a:spcPct val="90000"/>
              </a:lnSpc>
              <a:buAutoNum type="arabicPeriod"/>
            </a:pPr>
            <a:r>
              <a:rPr lang="en-GB" sz="1700" dirty="0"/>
              <a:t>Oracle NetSuite</a:t>
            </a:r>
          </a:p>
          <a:p>
            <a:pPr>
              <a:lnSpc>
                <a:spcPct val="90000"/>
              </a:lnSpc>
              <a:buAutoNum type="arabicPeriod"/>
            </a:pPr>
            <a:r>
              <a:rPr lang="en-GB" sz="1700" dirty="0"/>
              <a:t>Microsoft Dynamics 365</a:t>
            </a:r>
          </a:p>
          <a:p>
            <a:pPr marL="0" indent="0">
              <a:lnSpc>
                <a:spcPct val="90000"/>
              </a:lnSpc>
              <a:buNone/>
            </a:pPr>
            <a:endParaRPr lang="en-GB" sz="1700" dirty="0"/>
          </a:p>
          <a:p>
            <a:pPr>
              <a:lnSpc>
                <a:spcPct val="90000"/>
              </a:lnSpc>
              <a:buFont typeface="Wingdings" panose="05000000000000000000" pitchFamily="2" charset="2"/>
              <a:buChar char="Ø"/>
            </a:pPr>
            <a:r>
              <a:rPr lang="en-GB" sz="1700" b="1" dirty="0"/>
              <a:t>SAP ERP:</a:t>
            </a:r>
          </a:p>
          <a:p>
            <a:pPr marL="0" indent="0">
              <a:lnSpc>
                <a:spcPct val="90000"/>
              </a:lnSpc>
              <a:buNone/>
            </a:pPr>
            <a:r>
              <a:rPr lang="en-GB" sz="1700" dirty="0"/>
              <a:t>Target market is large enterprises, deployment capacity is On-premises and Cloud based, functionality is very high, CRM capability is moderate, and cost is high (Rolia et al., 2009).</a:t>
            </a:r>
          </a:p>
        </p:txBody>
      </p:sp>
      <p:pic>
        <p:nvPicPr>
          <p:cNvPr id="5" name="Picture 4" descr="A diagram of a company's erp&#10;&#10;AI-generated content may be incorrect.">
            <a:extLst>
              <a:ext uri="{FF2B5EF4-FFF2-40B4-BE49-F238E27FC236}">
                <a16:creationId xmlns:a16="http://schemas.microsoft.com/office/drawing/2014/main" id="{D7847843-83BA-0EF4-21B7-CB10A323BD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1453" y="3943109"/>
            <a:ext cx="2873159" cy="1968113"/>
          </a:xfrm>
          <a:prstGeom prst="rect">
            <a:avLst/>
          </a:prstGeom>
        </p:spPr>
      </p:pic>
    </p:spTree>
    <p:extLst>
      <p:ext uri="{BB962C8B-B14F-4D97-AF65-F5344CB8AC3E}">
        <p14:creationId xmlns:p14="http://schemas.microsoft.com/office/powerpoint/2010/main" val="3399999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37FB-9B91-2776-1CB0-6955E90A1D0C}"/>
              </a:ext>
            </a:extLst>
          </p:cNvPr>
          <p:cNvSpPr>
            <a:spLocks noGrp="1"/>
          </p:cNvSpPr>
          <p:nvPr>
            <p:ph type="title"/>
          </p:nvPr>
        </p:nvSpPr>
        <p:spPr>
          <a:xfrm>
            <a:off x="2592925" y="624110"/>
            <a:ext cx="8911687" cy="1280890"/>
          </a:xfrm>
        </p:spPr>
        <p:txBody>
          <a:bodyPr>
            <a:normAutofit/>
          </a:bodyPr>
          <a:lstStyle/>
          <a:p>
            <a:r>
              <a:rPr kumimoji="0" lang="en-GB" sz="3300" b="1" i="0" u="sng"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Analysis And Comparison Of 3 Business Management Information Systems</a:t>
            </a:r>
            <a:endParaRPr lang="en-GB" sz="3300" dirty="0"/>
          </a:p>
        </p:txBody>
      </p:sp>
      <p:sp>
        <p:nvSpPr>
          <p:cNvPr id="3" name="Content Placeholder 2">
            <a:extLst>
              <a:ext uri="{FF2B5EF4-FFF2-40B4-BE49-F238E27FC236}">
                <a16:creationId xmlns:a16="http://schemas.microsoft.com/office/drawing/2014/main" id="{4F6EA559-EA2A-4D09-416C-AA8CE41723E9}"/>
              </a:ext>
            </a:extLst>
          </p:cNvPr>
          <p:cNvSpPr>
            <a:spLocks noGrp="1"/>
          </p:cNvSpPr>
          <p:nvPr>
            <p:ph idx="1"/>
          </p:nvPr>
        </p:nvSpPr>
        <p:spPr>
          <a:xfrm>
            <a:off x="2589212" y="2125362"/>
            <a:ext cx="5835121" cy="3785860"/>
          </a:xfrm>
        </p:spPr>
        <p:txBody>
          <a:bodyPr>
            <a:normAutofit/>
          </a:bodyPr>
          <a:lstStyle/>
          <a:p>
            <a:pPr>
              <a:buFont typeface="Wingdings" panose="05000000000000000000" pitchFamily="2" charset="2"/>
              <a:buChar char="Ø"/>
            </a:pPr>
            <a:r>
              <a:rPr lang="en-GB" b="1" dirty="0"/>
              <a:t>Oracle NetSuite:</a:t>
            </a:r>
          </a:p>
          <a:p>
            <a:pPr marL="0" indent="0">
              <a:buNone/>
            </a:pPr>
            <a:r>
              <a:rPr lang="en-GB" dirty="0"/>
              <a:t>Target market is SMEs and growing mid market companies, deployment capacity is only Cloud based, functionality is medium, CRM capability is moderate, and cost is medium (Archana et al., 2022).</a:t>
            </a:r>
          </a:p>
          <a:p>
            <a:pPr>
              <a:buFont typeface="Wingdings" panose="05000000000000000000" pitchFamily="2" charset="2"/>
              <a:buChar char="Ø"/>
            </a:pPr>
            <a:r>
              <a:rPr lang="en-GB" b="1" dirty="0"/>
              <a:t>Microsoft Dynamics 365:</a:t>
            </a:r>
          </a:p>
          <a:p>
            <a:pPr marL="0" indent="0">
              <a:buNone/>
            </a:pPr>
            <a:r>
              <a:rPr lang="en-GB" dirty="0"/>
              <a:t>Target market is SMEs to large enterprises, deployment capacity is Cloud based and Hybrid, functionality is medium to high, CRM capability is very strong, and cost is low to medium (Mohta et al, 2017).</a:t>
            </a:r>
          </a:p>
          <a:p>
            <a:pPr marL="0" indent="0">
              <a:buNone/>
            </a:pPr>
            <a:endParaRPr lang="en-GB" dirty="0"/>
          </a:p>
        </p:txBody>
      </p:sp>
      <p:pic>
        <p:nvPicPr>
          <p:cNvPr id="5" name="Picture 4" descr="A diagram of a company's company's company&#10;&#10;AI-generated content may be incorrect.">
            <a:extLst>
              <a:ext uri="{FF2B5EF4-FFF2-40B4-BE49-F238E27FC236}">
                <a16:creationId xmlns:a16="http://schemas.microsoft.com/office/drawing/2014/main" id="{C4B3A017-C540-0C13-E51D-CCC98350E1A5}"/>
              </a:ext>
            </a:extLst>
          </p:cNvPr>
          <p:cNvPicPr>
            <a:picLocks noChangeAspect="1"/>
          </p:cNvPicPr>
          <p:nvPr/>
        </p:nvPicPr>
        <p:blipFill>
          <a:blip r:embed="rId2">
            <a:extLst>
              <a:ext uri="{28A0092B-C50C-407E-A947-70E740481C1C}">
                <a14:useLocalDpi xmlns:a14="http://schemas.microsoft.com/office/drawing/2010/main" val="0"/>
              </a:ext>
            </a:extLst>
          </a:blip>
          <a:srcRect t="5078" r="1" b="6810"/>
          <a:stretch>
            <a:fillRect/>
          </a:stretch>
        </p:blipFill>
        <p:spPr>
          <a:xfrm>
            <a:off x="8631452" y="2123176"/>
            <a:ext cx="2873159" cy="1810132"/>
          </a:xfrm>
          <a:prstGeom prst="rect">
            <a:avLst/>
          </a:prstGeom>
        </p:spPr>
      </p:pic>
      <p:pic>
        <p:nvPicPr>
          <p:cNvPr id="7" name="Picture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4A6E95CD-BA88-46FC-A456-06E126D4D99F}"/>
              </a:ext>
            </a:extLst>
          </p:cNvPr>
          <p:cNvPicPr>
            <a:picLocks noChangeAspect="1"/>
          </p:cNvPicPr>
          <p:nvPr/>
        </p:nvPicPr>
        <p:blipFill>
          <a:blip r:embed="rId3">
            <a:extLst>
              <a:ext uri="{28A0092B-C50C-407E-A947-70E740481C1C}">
                <a14:useLocalDpi xmlns:a14="http://schemas.microsoft.com/office/drawing/2010/main" val="0"/>
              </a:ext>
            </a:extLst>
          </a:blip>
          <a:srcRect t="22301" r="1" b="9856"/>
          <a:stretch>
            <a:fillRect/>
          </a:stretch>
        </p:blipFill>
        <p:spPr>
          <a:xfrm>
            <a:off x="8631452" y="4097904"/>
            <a:ext cx="2873159" cy="1807949"/>
          </a:xfrm>
          <a:prstGeom prst="rect">
            <a:avLst/>
          </a:prstGeom>
        </p:spPr>
      </p:pic>
    </p:spTree>
    <p:extLst>
      <p:ext uri="{BB962C8B-B14F-4D97-AF65-F5344CB8AC3E}">
        <p14:creationId xmlns:p14="http://schemas.microsoft.com/office/powerpoint/2010/main" val="3383423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DC640-B8B1-DCCB-CBF4-6235E190EA6A}"/>
              </a:ext>
            </a:extLst>
          </p:cNvPr>
          <p:cNvSpPr>
            <a:spLocks noGrp="1"/>
          </p:cNvSpPr>
          <p:nvPr>
            <p:ph type="title"/>
          </p:nvPr>
        </p:nvSpPr>
        <p:spPr>
          <a:xfrm>
            <a:off x="2592925" y="624110"/>
            <a:ext cx="8911687" cy="1280890"/>
          </a:xfrm>
        </p:spPr>
        <p:txBody>
          <a:bodyPr>
            <a:normAutofit/>
          </a:bodyPr>
          <a:lstStyle/>
          <a:p>
            <a:r>
              <a:rPr kumimoji="0" lang="en-GB" sz="3300" b="1" i="0" u="sng"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Recommended IT System For The Growing Company ‘World Education Hub’</a:t>
            </a:r>
            <a:endParaRPr lang="en-GB" sz="3300" dirty="0"/>
          </a:p>
        </p:txBody>
      </p:sp>
      <p:sp>
        <p:nvSpPr>
          <p:cNvPr id="3" name="Content Placeholder 2">
            <a:extLst>
              <a:ext uri="{FF2B5EF4-FFF2-40B4-BE49-F238E27FC236}">
                <a16:creationId xmlns:a16="http://schemas.microsoft.com/office/drawing/2014/main" id="{761338E1-7177-76C7-B242-5D526185EE2A}"/>
              </a:ext>
            </a:extLst>
          </p:cNvPr>
          <p:cNvSpPr>
            <a:spLocks noGrp="1"/>
          </p:cNvSpPr>
          <p:nvPr>
            <p:ph idx="1"/>
          </p:nvPr>
        </p:nvSpPr>
        <p:spPr>
          <a:xfrm>
            <a:off x="2589212" y="2125362"/>
            <a:ext cx="5835121" cy="3785860"/>
          </a:xfrm>
        </p:spPr>
        <p:txBody>
          <a:bodyPr>
            <a:normAutofit/>
          </a:bodyPr>
          <a:lstStyle/>
          <a:p>
            <a:pPr>
              <a:lnSpc>
                <a:spcPct val="90000"/>
              </a:lnSpc>
            </a:pPr>
            <a:r>
              <a:rPr lang="en-GB" sz="1300" dirty="0"/>
              <a:t>Based on previous analysis and comparison it is recommended that the growing company ‘World Education Hub’ should use </a:t>
            </a:r>
            <a:r>
              <a:rPr lang="en-GB" sz="1300" b="1" dirty="0"/>
              <a:t>Microsoft Dynamics 365 </a:t>
            </a:r>
            <a:r>
              <a:rPr lang="en-GB" sz="1300" dirty="0"/>
              <a:t>IT system for their business operations. This is because:</a:t>
            </a:r>
          </a:p>
          <a:p>
            <a:pPr>
              <a:lnSpc>
                <a:spcPct val="90000"/>
              </a:lnSpc>
              <a:buAutoNum type="arabicPeriod"/>
            </a:pPr>
            <a:r>
              <a:rPr lang="en-GB" sz="1300" dirty="0"/>
              <a:t>‘World Education Hub’s business activities are mainly client based, so they would need a strong CRM system which Microsoft Dynamics 365 covers.</a:t>
            </a:r>
          </a:p>
          <a:p>
            <a:pPr>
              <a:lnSpc>
                <a:spcPct val="90000"/>
              </a:lnSpc>
              <a:buAutoNum type="arabicPeriod"/>
            </a:pPr>
            <a:r>
              <a:rPr lang="en-GB" sz="1300" dirty="0"/>
              <a:t>‘World Education Hub’s employees work not only in offices but also in homes. So, Microsoft Dynamics 365 would be effective for them as it offers not only Cloud-based deployment but also Hybrid deployment.</a:t>
            </a:r>
          </a:p>
          <a:p>
            <a:pPr>
              <a:lnSpc>
                <a:spcPct val="90000"/>
              </a:lnSpc>
              <a:buAutoNum type="arabicPeriod"/>
            </a:pPr>
            <a:r>
              <a:rPr lang="en-GB" sz="1300" dirty="0"/>
              <a:t>Microsoft Dynamics 365’s functional depth is medium to high which would cover ‘World Education Hub’s business operations, HRM, finance, and accounting departments.</a:t>
            </a:r>
          </a:p>
          <a:p>
            <a:pPr>
              <a:lnSpc>
                <a:spcPct val="90000"/>
              </a:lnSpc>
              <a:buAutoNum type="arabicPeriod"/>
            </a:pPr>
            <a:r>
              <a:rPr lang="en-GB" sz="1300" dirty="0"/>
              <a:t>The cost of Microsoft Dynamics 365 is low to medium which would be ideal for ‘World Education Hub’ as a growing company.</a:t>
            </a:r>
          </a:p>
          <a:p>
            <a:pPr>
              <a:lnSpc>
                <a:spcPct val="90000"/>
              </a:lnSpc>
              <a:buAutoNum type="arabicPeriod"/>
            </a:pPr>
            <a:endParaRPr lang="en-GB" sz="1300" dirty="0"/>
          </a:p>
        </p:txBody>
      </p:sp>
      <p:pic>
        <p:nvPicPr>
          <p:cNvPr id="5" name="Picture 4" descr="A hand touching a screen with icons&#10;&#10;AI-generated content may be incorrect.">
            <a:extLst>
              <a:ext uri="{FF2B5EF4-FFF2-40B4-BE49-F238E27FC236}">
                <a16:creationId xmlns:a16="http://schemas.microsoft.com/office/drawing/2014/main" id="{496AC8D2-62BF-1025-33A0-F050AD9A21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1452" y="2125362"/>
            <a:ext cx="3384085" cy="2827639"/>
          </a:xfrm>
          <a:prstGeom prst="rect">
            <a:avLst/>
          </a:prstGeom>
        </p:spPr>
      </p:pic>
    </p:spTree>
    <p:extLst>
      <p:ext uri="{BB962C8B-B14F-4D97-AF65-F5344CB8AC3E}">
        <p14:creationId xmlns:p14="http://schemas.microsoft.com/office/powerpoint/2010/main" val="2736714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7" name="Picture 6" descr="A purple and white logo&#10;&#10;AI-generated content may be incorrect.">
            <a:extLst>
              <a:ext uri="{FF2B5EF4-FFF2-40B4-BE49-F238E27FC236}">
                <a16:creationId xmlns:a16="http://schemas.microsoft.com/office/drawing/2014/main" id="{1B3294AA-EFE7-00CF-933C-2F849B1DE46A}"/>
              </a:ext>
            </a:extLst>
          </p:cNvPr>
          <p:cNvPicPr>
            <a:picLocks noChangeAspect="1"/>
          </p:cNvPicPr>
          <p:nvPr/>
        </p:nvPicPr>
        <p:blipFill>
          <a:blip r:embed="rId2">
            <a:extLst>
              <a:ext uri="{28A0092B-C50C-407E-A947-70E740481C1C}">
                <a14:useLocalDpi xmlns:a14="http://schemas.microsoft.com/office/drawing/2010/main" val="0"/>
              </a:ext>
            </a:extLst>
          </a:blip>
          <a:srcRect t="30480" r="-1" b="25080"/>
          <a:stretch>
            <a:fillRect/>
          </a:stretch>
        </p:blipFill>
        <p:spPr>
          <a:xfrm>
            <a:off x="4485556" y="10"/>
            <a:ext cx="7706444" cy="2285990"/>
          </a:xfrm>
          <a:prstGeom prst="rect">
            <a:avLst/>
          </a:prstGeom>
        </p:spPr>
      </p:pic>
      <p:pic>
        <p:nvPicPr>
          <p:cNvPr id="9" name="Picture 8" descr="A blue circle with white letters&#10;&#10;AI-generated content may be incorrect.">
            <a:extLst>
              <a:ext uri="{FF2B5EF4-FFF2-40B4-BE49-F238E27FC236}">
                <a16:creationId xmlns:a16="http://schemas.microsoft.com/office/drawing/2014/main" id="{71B0F889-6E62-CE97-2F87-8AE5421EB8EB}"/>
              </a:ext>
            </a:extLst>
          </p:cNvPr>
          <p:cNvPicPr>
            <a:picLocks noChangeAspect="1"/>
          </p:cNvPicPr>
          <p:nvPr/>
        </p:nvPicPr>
        <p:blipFill>
          <a:blip r:embed="rId3">
            <a:extLst>
              <a:ext uri="{28A0092B-C50C-407E-A947-70E740481C1C}">
                <a14:useLocalDpi xmlns:a14="http://schemas.microsoft.com/office/drawing/2010/main" val="0"/>
              </a:ext>
            </a:extLst>
          </a:blip>
          <a:srcRect t="14397" r="-2" b="11658"/>
          <a:stretch>
            <a:fillRect/>
          </a:stretch>
        </p:blipFill>
        <p:spPr>
          <a:xfrm>
            <a:off x="6695909" y="2286000"/>
            <a:ext cx="5496091" cy="2286000"/>
          </a:xfrm>
          <a:prstGeom prst="rect">
            <a:avLst/>
          </a:prstGeom>
        </p:spPr>
      </p:pic>
      <p:pic>
        <p:nvPicPr>
          <p:cNvPr id="5" name="Picture 4" descr="A red sign with white text&#10;&#10;AI-generated content may be incorrect.">
            <a:extLst>
              <a:ext uri="{FF2B5EF4-FFF2-40B4-BE49-F238E27FC236}">
                <a16:creationId xmlns:a16="http://schemas.microsoft.com/office/drawing/2014/main" id="{E93FD6F5-AB89-7246-103D-226DC1026C21}"/>
              </a:ext>
            </a:extLst>
          </p:cNvPr>
          <p:cNvPicPr>
            <a:picLocks noChangeAspect="1"/>
          </p:cNvPicPr>
          <p:nvPr/>
        </p:nvPicPr>
        <p:blipFill>
          <a:blip r:embed="rId4">
            <a:extLst>
              <a:ext uri="{28A0092B-C50C-407E-A947-70E740481C1C}">
                <a14:useLocalDpi xmlns:a14="http://schemas.microsoft.com/office/drawing/2010/main" val="0"/>
              </a:ext>
            </a:extLst>
          </a:blip>
          <a:srcRect t="21290" r="-1" b="19383"/>
          <a:stretch>
            <a:fillRect/>
          </a:stretch>
        </p:blipFill>
        <p:spPr>
          <a:xfrm>
            <a:off x="4485557" y="4572001"/>
            <a:ext cx="7706443" cy="2286000"/>
          </a:xfrm>
          <a:prstGeom prst="rect">
            <a:avLst/>
          </a:prstGeom>
        </p:spPr>
      </p:pic>
      <p:sp useBgFill="1">
        <p:nvSpPr>
          <p:cNvPr id="14" name="Freeform: Shape 13">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698BDEB8-D48A-E019-6251-52EE1A3C13CA}"/>
              </a:ext>
            </a:extLst>
          </p:cNvPr>
          <p:cNvSpPr>
            <a:spLocks noGrp="1"/>
          </p:cNvSpPr>
          <p:nvPr>
            <p:ph type="title"/>
          </p:nvPr>
        </p:nvSpPr>
        <p:spPr>
          <a:xfrm>
            <a:off x="535525" y="624110"/>
            <a:ext cx="4623955" cy="1280890"/>
          </a:xfrm>
        </p:spPr>
        <p:txBody>
          <a:bodyPr>
            <a:normAutofit/>
          </a:bodyPr>
          <a:lstStyle/>
          <a:p>
            <a:pPr>
              <a:lnSpc>
                <a:spcPct val="90000"/>
              </a:lnSpc>
            </a:pPr>
            <a:r>
              <a:rPr kumimoji="0" lang="en-GB" sz="2500" b="1" i="0" u="sng"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Illustrations Of Companies Who Are Utilizing These 3 IT Systems</a:t>
            </a:r>
            <a:endParaRPr lang="en-GB" sz="2500" dirty="0"/>
          </a:p>
        </p:txBody>
      </p:sp>
      <p:sp>
        <p:nvSpPr>
          <p:cNvPr id="16" name="Rectangle 15">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2BFB3A9-522A-D21D-4C68-FF2221E688D4}"/>
              </a:ext>
            </a:extLst>
          </p:cNvPr>
          <p:cNvSpPr>
            <a:spLocks noGrp="1"/>
          </p:cNvSpPr>
          <p:nvPr>
            <p:ph idx="1"/>
          </p:nvPr>
        </p:nvSpPr>
        <p:spPr>
          <a:xfrm>
            <a:off x="531812" y="2133600"/>
            <a:ext cx="4625882" cy="3777622"/>
          </a:xfrm>
        </p:spPr>
        <p:txBody>
          <a:bodyPr>
            <a:normAutofit/>
          </a:bodyPr>
          <a:lstStyle/>
          <a:p>
            <a:pPr>
              <a:lnSpc>
                <a:spcPct val="90000"/>
              </a:lnSpc>
              <a:buFont typeface="+mj-lt"/>
              <a:buAutoNum type="arabicPeriod"/>
            </a:pPr>
            <a:r>
              <a:rPr lang="en-GB" sz="1500" dirty="0"/>
              <a:t>SAP ERP: Used by Coca-Cola. Coca-Cola uses SAP ERP IT system for their business operations to integrate finance, procurement, and supply-chains worldwide (Mwangi et al., 2022).</a:t>
            </a:r>
          </a:p>
          <a:p>
            <a:pPr>
              <a:lnSpc>
                <a:spcPct val="90000"/>
              </a:lnSpc>
              <a:buFont typeface="+mj-lt"/>
              <a:buAutoNum type="arabicPeriod"/>
            </a:pPr>
            <a:r>
              <a:rPr lang="en-GB" sz="1500" dirty="0"/>
              <a:t>Oracle NetSuite: Used by FedEx. FedEx uses Oracle NetSuite IT system for their business operations to integrate finance, and supply-chains operation (Nguyen, 2014).</a:t>
            </a:r>
          </a:p>
          <a:p>
            <a:pPr>
              <a:lnSpc>
                <a:spcPct val="90000"/>
              </a:lnSpc>
              <a:buFont typeface="+mj-lt"/>
              <a:buAutoNum type="arabicPeriod"/>
            </a:pPr>
            <a:r>
              <a:rPr lang="en-GB" sz="1500" dirty="0"/>
              <a:t>Microsoft Dynamics 365: Used by HP Inc. HP Inc uses Microsoft Dynamics 365 IT system for their business operations to integrate sales, and customer service globally (Lie et al., 2024).</a:t>
            </a:r>
          </a:p>
        </p:txBody>
      </p:sp>
    </p:spTree>
    <p:extLst>
      <p:ext uri="{BB962C8B-B14F-4D97-AF65-F5344CB8AC3E}">
        <p14:creationId xmlns:p14="http://schemas.microsoft.com/office/powerpoint/2010/main" val="943239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7524B-18B0-C703-A59B-28F6DEA1C1BD}"/>
              </a:ext>
            </a:extLst>
          </p:cNvPr>
          <p:cNvSpPr>
            <a:spLocks noGrp="1"/>
          </p:cNvSpPr>
          <p:nvPr>
            <p:ph type="title"/>
          </p:nvPr>
        </p:nvSpPr>
        <p:spPr>
          <a:xfrm>
            <a:off x="1843391" y="624110"/>
            <a:ext cx="9383408" cy="1280890"/>
          </a:xfrm>
        </p:spPr>
        <p:txBody>
          <a:bodyPr>
            <a:normAutofit/>
          </a:bodyPr>
          <a:lstStyle/>
          <a:p>
            <a:r>
              <a:rPr lang="en-GB" b="1" u="sng" dirty="0">
                <a:solidFill>
                  <a:srgbClr val="FFFFFF"/>
                </a:solidFill>
                <a:latin typeface="Arial" panose="020B0604020202020204" pitchFamily="34" charset="0"/>
                <a:cs typeface="Arial" panose="020B0604020202020204" pitchFamily="34" charset="0"/>
              </a:rPr>
              <a:t>Conclusion</a:t>
            </a:r>
          </a:p>
        </p:txBody>
      </p:sp>
      <p:sp>
        <p:nvSpPr>
          <p:cNvPr id="1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148CF31D-02D1-6620-69E3-C827EA63621F}"/>
              </a:ext>
            </a:extLst>
          </p:cNvPr>
          <p:cNvSpPr>
            <a:spLocks noGrp="1"/>
          </p:cNvSpPr>
          <p:nvPr>
            <p:ph idx="1"/>
          </p:nvPr>
        </p:nvSpPr>
        <p:spPr>
          <a:xfrm>
            <a:off x="1843392" y="2623930"/>
            <a:ext cx="9383408" cy="3287292"/>
          </a:xfrm>
        </p:spPr>
        <p:txBody>
          <a:bodyPr>
            <a:normAutofit fontScale="85000" lnSpcReduction="10000"/>
          </a:bodyPr>
          <a:lstStyle/>
          <a:p>
            <a:r>
              <a:rPr lang="en-GB" dirty="0">
                <a:latin typeface="Arial" panose="020B0604020202020204" pitchFamily="34" charset="0"/>
                <a:cs typeface="Arial" panose="020B0604020202020204" pitchFamily="34" charset="0"/>
              </a:rPr>
              <a:t>Firstly, an overview of today’s presentation has been introduced shortly.</a:t>
            </a:r>
          </a:p>
          <a:p>
            <a:r>
              <a:rPr lang="en-GB" dirty="0">
                <a:latin typeface="Arial" panose="020B0604020202020204" pitchFamily="34" charset="0"/>
                <a:cs typeface="Arial" panose="020B0604020202020204" pitchFamily="34" charset="0"/>
              </a:rPr>
              <a:t>Secondly, </a:t>
            </a:r>
            <a:r>
              <a:rPr lang="en-GB" dirty="0">
                <a:solidFill>
                  <a:prstClr val="black">
                    <a:lumMod val="75000"/>
                    <a:lumOff val="25000"/>
                  </a:prstClr>
                </a:solidFill>
                <a:latin typeface="Arial" panose="020B0604020202020204" pitchFamily="34" charset="0"/>
                <a:cs typeface="Arial" panose="020B0604020202020204" pitchFamily="34" charset="0"/>
              </a:rPr>
              <a:t>a brief introduction regarding the growing organisation referred as ‘World Education Hub’ has been described.</a:t>
            </a:r>
          </a:p>
          <a:p>
            <a:r>
              <a:rPr lang="en-GB" dirty="0">
                <a:solidFill>
                  <a:prstClr val="black">
                    <a:lumMod val="75000"/>
                    <a:lumOff val="25000"/>
                  </a:prstClr>
                </a:solidFill>
                <a:latin typeface="Arial" panose="020B0604020202020204" pitchFamily="34" charset="0"/>
                <a:cs typeface="Arial" panose="020B0604020202020204" pitchFamily="34" charset="0"/>
              </a:rPr>
              <a:t>Thirdly, </a:t>
            </a:r>
            <a:r>
              <a:rPr lang="en-GB" dirty="0">
                <a:solidFill>
                  <a:prstClr val="black">
                    <a:lumMod val="75000"/>
                    <a:lumOff val="25000"/>
                  </a:prstClr>
                </a:solidFill>
                <a:latin typeface="Arial" panose="020B0604020202020204" pitchFamily="34" charset="0"/>
                <a:ea typeface="Arial Unicode MS"/>
                <a:cs typeface="Arial" panose="020B0604020202020204" pitchFamily="34" charset="0"/>
              </a:rPr>
              <a:t>various business management information systems and their roles have been narrated with illustrations.</a:t>
            </a:r>
          </a:p>
          <a:p>
            <a:r>
              <a:rPr lang="en-GB" dirty="0">
                <a:solidFill>
                  <a:prstClr val="black">
                    <a:lumMod val="75000"/>
                    <a:lumOff val="25000"/>
                  </a:prstClr>
                </a:solidFill>
                <a:latin typeface="Arial" panose="020B0604020202020204" pitchFamily="34" charset="0"/>
                <a:cs typeface="Arial" panose="020B0604020202020204" pitchFamily="34" charset="0"/>
              </a:rPr>
              <a:t>Fourth, an analysis, and a comparison among 3 business management information systems known as SAP ERP, Oracle NetSuite, and Microsoft Dynamics 365 have been discussed.</a:t>
            </a:r>
          </a:p>
          <a:p>
            <a:r>
              <a:rPr lang="en-GB" dirty="0">
                <a:latin typeface="Arial" panose="020B0604020202020204" pitchFamily="34" charset="0"/>
                <a:cs typeface="Arial" panose="020B0604020202020204" pitchFamily="34" charset="0"/>
              </a:rPr>
              <a:t>Fifth, based on the analysis and comparison a suitable IT system known as Microsoft Dynamics 365 has been recommended for the growing business venture named ‘World Education Hub’.</a:t>
            </a:r>
          </a:p>
          <a:p>
            <a:r>
              <a:rPr lang="en-GB" dirty="0">
                <a:latin typeface="Arial" panose="020B0604020202020204" pitchFamily="34" charset="0"/>
                <a:cs typeface="Arial" panose="020B0604020202020204" pitchFamily="34" charset="0"/>
              </a:rPr>
              <a:t>Finally, the illustrations of organisations have been presented who are utilizing these 3 business management IT systems for their business operations which have discussed in today’s presentation.</a:t>
            </a:r>
          </a:p>
          <a:p>
            <a:pPr marL="0" indent="0">
              <a:buNone/>
            </a:pPr>
            <a:endParaRPr lang="en-GB" dirty="0"/>
          </a:p>
          <a:p>
            <a:endParaRPr lang="en-GB" dirty="0"/>
          </a:p>
        </p:txBody>
      </p:sp>
    </p:spTree>
    <p:extLst>
      <p:ext uri="{BB962C8B-B14F-4D97-AF65-F5344CB8AC3E}">
        <p14:creationId xmlns:p14="http://schemas.microsoft.com/office/powerpoint/2010/main" val="1823323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D7E4FB50-4121-420D-1AA8-040EE5800591}"/>
            </a:ext>
          </a:extLst>
        </p:cNvPr>
        <p:cNvGrpSpPr/>
        <p:nvPr/>
      </p:nvGrpSpPr>
      <p:grpSpPr>
        <a:xfrm>
          <a:off x="0" y="0"/>
          <a:ext cx="0" cy="0"/>
          <a:chOff x="0" y="0"/>
          <a:chExt cx="0" cy="0"/>
        </a:xfrm>
      </p:grpSpPr>
      <p:grpSp>
        <p:nvGrpSpPr>
          <p:cNvPr id="48" name="Group 4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9"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0"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1"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2"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3"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4"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5"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6"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7"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8"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9"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0"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1" name="Group 60">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2"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3"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4"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5"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6"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7"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8"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9"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0"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1"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2"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3"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4" name="Rectangle 73">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554322EA-164B-A7C5-D879-7FC6527E30C5}"/>
              </a:ext>
            </a:extLst>
          </p:cNvPr>
          <p:cNvSpPr>
            <a:spLocks noGrp="1"/>
          </p:cNvSpPr>
          <p:nvPr>
            <p:ph type="title"/>
          </p:nvPr>
        </p:nvSpPr>
        <p:spPr>
          <a:xfrm>
            <a:off x="1898690" y="844510"/>
            <a:ext cx="3710018" cy="4169749"/>
          </a:xfrm>
        </p:spPr>
        <p:txBody>
          <a:bodyPr vert="horz" lIns="91440" tIns="45720" rIns="91440" bIns="45720" rtlCol="0" anchor="b">
            <a:normAutofit/>
          </a:bodyPr>
          <a:lstStyle/>
          <a:p>
            <a:r>
              <a:rPr lang="en-US" sz="4100"/>
              <a:t>Thanks For Listening!</a:t>
            </a:r>
            <a:br>
              <a:rPr lang="en-US" sz="4100"/>
            </a:br>
            <a:r>
              <a:rPr lang="en-US" sz="4100"/>
              <a:t> </a:t>
            </a:r>
            <a:br>
              <a:rPr lang="en-US" sz="4100"/>
            </a:br>
            <a:br>
              <a:rPr lang="en-US" sz="4100"/>
            </a:br>
            <a:r>
              <a:rPr lang="en-US" sz="4100"/>
              <a:t>Any Questions???</a:t>
            </a:r>
          </a:p>
        </p:txBody>
      </p:sp>
      <p:pic>
        <p:nvPicPr>
          <p:cNvPr id="76" name="Picture 75" descr="Different coloured question marks">
            <a:extLst>
              <a:ext uri="{FF2B5EF4-FFF2-40B4-BE49-F238E27FC236}">
                <a16:creationId xmlns:a16="http://schemas.microsoft.com/office/drawing/2014/main" id="{DDDC5C91-54C8-7C69-E579-846261D2F345}"/>
              </a:ext>
            </a:extLst>
          </p:cNvPr>
          <p:cNvPicPr>
            <a:picLocks noChangeAspect="1"/>
          </p:cNvPicPr>
          <p:nvPr/>
        </p:nvPicPr>
        <p:blipFill>
          <a:blip r:embed="rId2"/>
          <a:srcRect l="23384" r="26769" b="-1"/>
          <a:stretch/>
        </p:blipFill>
        <p:spPr>
          <a:xfrm>
            <a:off x="6095998" y="-20965"/>
            <a:ext cx="6096002" cy="6878965"/>
          </a:xfrm>
          <a:prstGeom prst="rect">
            <a:avLst/>
          </a:prstGeom>
        </p:spPr>
      </p:pic>
    </p:spTree>
    <p:extLst>
      <p:ext uri="{BB962C8B-B14F-4D97-AF65-F5344CB8AC3E}">
        <p14:creationId xmlns:p14="http://schemas.microsoft.com/office/powerpoint/2010/main" val="470210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7" name="Rectangle 106">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FA1254-5C90-CD19-EFCA-38893E577483}"/>
              </a:ext>
            </a:extLst>
          </p:cNvPr>
          <p:cNvSpPr>
            <a:spLocks noGrp="1"/>
          </p:cNvSpPr>
          <p:nvPr>
            <p:ph type="title"/>
          </p:nvPr>
        </p:nvSpPr>
        <p:spPr>
          <a:xfrm>
            <a:off x="1259893" y="3101093"/>
            <a:ext cx="2454052" cy="3029344"/>
          </a:xfrm>
        </p:spPr>
        <p:txBody>
          <a:bodyPr>
            <a:normAutofit/>
          </a:bodyPr>
          <a:lstStyle/>
          <a:p>
            <a:r>
              <a:rPr kumimoji="0" lang="en-GB" sz="3200" b="1" i="0" u="sng" strike="noStrike" kern="1200" cap="none" spc="0" normalizeH="0" baseline="0" noProof="0">
                <a:ln>
                  <a:noFill/>
                </a:ln>
                <a:solidFill>
                  <a:schemeClr val="bg1"/>
                </a:solidFill>
                <a:effectLst/>
                <a:uLnTx/>
                <a:uFillTx/>
                <a:latin typeface="Arial" panose="020B0604020202020204" pitchFamily="34" charset="0"/>
                <a:ea typeface="+mj-ea"/>
                <a:cs typeface="Arial" panose="020B0604020202020204" pitchFamily="34" charset="0"/>
              </a:rPr>
              <a:t>References</a:t>
            </a:r>
            <a:endParaRPr lang="en-GB" sz="3200">
              <a:solidFill>
                <a:schemeClr val="bg1"/>
              </a:solidFill>
            </a:endParaRPr>
          </a:p>
        </p:txBody>
      </p:sp>
      <p:sp>
        <p:nvSpPr>
          <p:cNvPr id="109"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11" name="Rectangle 110">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7AFC4B60-837C-923C-FC5D-F8B8CFA8A4F6}"/>
              </a:ext>
            </a:extLst>
          </p:cNvPr>
          <p:cNvGraphicFramePr>
            <a:graphicFrameLocks noGrp="1"/>
          </p:cNvGraphicFramePr>
          <p:nvPr>
            <p:ph idx="1"/>
            <p:extLst>
              <p:ext uri="{D42A27DB-BD31-4B8C-83A1-F6EECF244321}">
                <p14:modId xmlns:p14="http://schemas.microsoft.com/office/powerpoint/2010/main" val="3255448444"/>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8251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B03CD-3B94-351C-02A6-C2FFEFEC00B0}"/>
              </a:ext>
            </a:extLst>
          </p:cNvPr>
          <p:cNvSpPr>
            <a:spLocks noGrp="1"/>
          </p:cNvSpPr>
          <p:nvPr>
            <p:ph type="title"/>
          </p:nvPr>
        </p:nvSpPr>
        <p:spPr>
          <a:xfrm>
            <a:off x="1259893" y="3101093"/>
            <a:ext cx="2454052" cy="3029344"/>
          </a:xfrm>
        </p:spPr>
        <p:txBody>
          <a:bodyPr>
            <a:normAutofit/>
          </a:bodyPr>
          <a:lstStyle/>
          <a:p>
            <a:r>
              <a:rPr kumimoji="0" lang="en-GB" sz="3200" b="1" i="0" u="sng" strike="noStrike" kern="1200" cap="none" spc="0" normalizeH="0" baseline="0" noProof="0">
                <a:ln>
                  <a:noFill/>
                </a:ln>
                <a:solidFill>
                  <a:schemeClr val="bg1"/>
                </a:solidFill>
                <a:effectLst/>
                <a:uLnTx/>
                <a:uFillTx/>
                <a:latin typeface="Arial" panose="020B0604020202020204" pitchFamily="34" charset="0"/>
                <a:ea typeface="+mj-ea"/>
                <a:cs typeface="Arial" panose="020B0604020202020204" pitchFamily="34" charset="0"/>
              </a:rPr>
              <a:t>References</a:t>
            </a:r>
            <a:endParaRPr lang="en-GB" sz="3200">
              <a:solidFill>
                <a:schemeClr val="bg1"/>
              </a:solidFill>
            </a:endParaRP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9D4B4B8-649B-86A3-D372-D7594E95E5C4}"/>
              </a:ext>
            </a:extLst>
          </p:cNvPr>
          <p:cNvGraphicFramePr>
            <a:graphicFrameLocks noGrp="1"/>
          </p:cNvGraphicFramePr>
          <p:nvPr>
            <p:ph idx="1"/>
            <p:extLst>
              <p:ext uri="{D42A27DB-BD31-4B8C-83A1-F6EECF244321}">
                <p14:modId xmlns:p14="http://schemas.microsoft.com/office/powerpoint/2010/main" val="2776500124"/>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452899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TM02900722[[fn=Ion Boardroom]]</Template>
  <TotalTime>0</TotalTime>
  <Words>1758</Words>
  <Application>Microsoft Office PowerPoint</Application>
  <PresentationFormat>Widescreen</PresentationFormat>
  <Paragraphs>79</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Arial</vt:lpstr>
      <vt:lpstr>Century Gothic</vt:lpstr>
      <vt:lpstr>Symbol</vt:lpstr>
      <vt:lpstr>Wingdings</vt:lpstr>
      <vt:lpstr>Wingdings 3</vt:lpstr>
      <vt:lpstr>Wisp</vt:lpstr>
      <vt:lpstr>Module: Managing Business Information Assignment: LCLM 5004 - C1 Assignment Lecturer’s Name: Chinomso Nwagboso   Group members:  1. Sheikh Md Shafiqur Rahman – ID: 2407925  2. Samuel Tolog – ID: 2208598</vt:lpstr>
      <vt:lpstr>Overview </vt:lpstr>
      <vt:lpstr>Introduction Of The Growing Company</vt:lpstr>
      <vt:lpstr>The Roles Of Various Business Management Information Systems</vt:lpstr>
      <vt:lpstr>The Roles Of Various Business Management Information Systems</vt:lpstr>
      <vt:lpstr>Analysis And Comparison Of 3 Business Management Information Systems</vt:lpstr>
      <vt:lpstr>Analysis And Comparison Of 3 Business Management Information Systems</vt:lpstr>
      <vt:lpstr>Recommended IT System For The Growing Company ‘World Education Hub’</vt:lpstr>
      <vt:lpstr>Illustrations Of Companies Who Are Utilizing These 3 IT Systems</vt:lpstr>
      <vt:lpstr>Conclusion</vt:lpstr>
      <vt:lpstr>Thanks For Listening!    Any Questions???</vt:lpstr>
      <vt:lpstr>References</vt:lpstr>
      <vt:lpstr>References</vt:lpstr>
    </vt:vector>
  </TitlesOfParts>
  <Company>Thornton Primary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Miss M Jabeen</dc:creator>
  <cp:lastModifiedBy>Sheikh Md Shafiqur Rahman (2407925)</cp:lastModifiedBy>
  <cp:revision>106</cp:revision>
  <dcterms:created xsi:type="dcterms:W3CDTF">2025-03-01T17:28:32Z</dcterms:created>
  <dcterms:modified xsi:type="dcterms:W3CDTF">2026-01-29T16:28:44Z</dcterms:modified>
</cp:coreProperties>
</file>