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277" r:id="rId5"/>
    <p:sldId id="257" r:id="rId6"/>
    <p:sldId id="272" r:id="rId7"/>
    <p:sldId id="284" r:id="rId8"/>
    <p:sldId id="265" r:id="rId9"/>
    <p:sldId id="283" r:id="rId10"/>
    <p:sldId id="285" r:id="rId11"/>
    <p:sldId id="288" r:id="rId12"/>
    <p:sldId id="279" r:id="rId13"/>
    <p:sldId id="282" r:id="rId14"/>
    <p:sldId id="273" r:id="rId15"/>
    <p:sldId id="286" r:id="rId16"/>
    <p:sldId id="275" r:id="rId17"/>
    <p:sldId id="264" r:id="rId18"/>
    <p:sldId id="291" r:id="rId19"/>
    <p:sldId id="278" r:id="rId20"/>
    <p:sldId id="287" r:id="rId21"/>
    <p:sldId id="281" r:id="rId22"/>
    <p:sldId id="289" r:id="rId23"/>
    <p:sldId id="290" r:id="rId24"/>
  </p:sldIdLst>
  <p:sldSz cx="12188825"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33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D980CF-E091-45B4-8F45-03CD13A4ECA7}" v="658" dt="2024-02-28T19:03:17.076"/>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3624" autoAdjust="0"/>
  </p:normalViewPr>
  <p:slideViewPr>
    <p:cSldViewPr>
      <p:cViewPr varScale="1">
        <p:scale>
          <a:sx n="48" d="100"/>
          <a:sy n="48" d="100"/>
        </p:scale>
        <p:origin x="67" y="91"/>
      </p:cViewPr>
      <p:guideLst>
        <p:guide pos="3839"/>
        <p:guide orient="horz" pos="2160"/>
      </p:guideLst>
    </p:cSldViewPr>
  </p:slideViewPr>
  <p:outlineViewPr>
    <p:cViewPr>
      <p:scale>
        <a:sx n="33" d="100"/>
        <a:sy n="33" d="100"/>
      </p:scale>
      <p:origin x="0" y="-17770"/>
    </p:cViewPr>
  </p:outlin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cky Cooper (2203269)" userId="a288c534-3909-4541-8025-45b8dd1a3ca0" providerId="ADAL" clId="{06D980CF-E091-45B4-8F45-03CD13A4ECA7}"/>
    <pc:docChg chg="undo redo custSel addSld delSld modSld sldOrd">
      <pc:chgData name="Ricky Cooper (2203269)" userId="a288c534-3909-4541-8025-45b8dd1a3ca0" providerId="ADAL" clId="{06D980CF-E091-45B4-8F45-03CD13A4ECA7}" dt="2024-02-28T19:03:43.865" v="22349" actId="20577"/>
      <pc:docMkLst>
        <pc:docMk/>
      </pc:docMkLst>
      <pc:sldChg chg="modSp mod modNotesTx">
        <pc:chgData name="Ricky Cooper (2203269)" userId="a288c534-3909-4541-8025-45b8dd1a3ca0" providerId="ADAL" clId="{06D980CF-E091-45B4-8F45-03CD13A4ECA7}" dt="2024-02-18T18:30:26.622" v="4290" actId="14100"/>
        <pc:sldMkLst>
          <pc:docMk/>
          <pc:sldMk cId="3198176989" sldId="257"/>
        </pc:sldMkLst>
        <pc:spChg chg="mod">
          <ac:chgData name="Ricky Cooper (2203269)" userId="a288c534-3909-4541-8025-45b8dd1a3ca0" providerId="ADAL" clId="{06D980CF-E091-45B4-8F45-03CD13A4ECA7}" dt="2024-02-12T12:05:55.911" v="13" actId="1076"/>
          <ac:spMkLst>
            <pc:docMk/>
            <pc:sldMk cId="3198176989" sldId="257"/>
            <ac:spMk id="2" creationId="{00000000-0000-0000-0000-000000000000}"/>
          </ac:spMkLst>
        </pc:spChg>
        <pc:spChg chg="mod">
          <ac:chgData name="Ricky Cooper (2203269)" userId="a288c534-3909-4541-8025-45b8dd1a3ca0" providerId="ADAL" clId="{06D980CF-E091-45B4-8F45-03CD13A4ECA7}" dt="2024-02-18T18:30:26.622" v="4290" actId="14100"/>
          <ac:spMkLst>
            <pc:docMk/>
            <pc:sldMk cId="3198176989" sldId="257"/>
            <ac:spMk id="3" creationId="{00000000-0000-0000-0000-000000000000}"/>
          </ac:spMkLst>
        </pc:spChg>
      </pc:sldChg>
      <pc:sldChg chg="del">
        <pc:chgData name="Ricky Cooper (2203269)" userId="a288c534-3909-4541-8025-45b8dd1a3ca0" providerId="ADAL" clId="{06D980CF-E091-45B4-8F45-03CD13A4ECA7}" dt="2024-02-17T15:37:10.443" v="1485" actId="47"/>
        <pc:sldMkLst>
          <pc:docMk/>
          <pc:sldMk cId="3731768266" sldId="258"/>
        </pc:sldMkLst>
      </pc:sldChg>
      <pc:sldChg chg="del">
        <pc:chgData name="Ricky Cooper (2203269)" userId="a288c534-3909-4541-8025-45b8dd1a3ca0" providerId="ADAL" clId="{06D980CF-E091-45B4-8F45-03CD13A4ECA7}" dt="2024-02-17T15:37:21.543" v="1489" actId="47"/>
        <pc:sldMkLst>
          <pc:docMk/>
          <pc:sldMk cId="2769088315" sldId="262"/>
        </pc:sldMkLst>
      </pc:sldChg>
      <pc:sldChg chg="addSp delSp modSp mod ord setBg modNotesTx">
        <pc:chgData name="Ricky Cooper (2203269)" userId="a288c534-3909-4541-8025-45b8dd1a3ca0" providerId="ADAL" clId="{06D980CF-E091-45B4-8F45-03CD13A4ECA7}" dt="2024-02-28T13:28:00.497" v="21861" actId="313"/>
        <pc:sldMkLst>
          <pc:docMk/>
          <pc:sldMk cId="2378379680" sldId="264"/>
        </pc:sldMkLst>
        <pc:spChg chg="del">
          <ac:chgData name="Ricky Cooper (2203269)" userId="a288c534-3909-4541-8025-45b8dd1a3ca0" providerId="ADAL" clId="{06D980CF-E091-45B4-8F45-03CD13A4ECA7}" dt="2024-02-17T15:37:26.765" v="1490" actId="478"/>
          <ac:spMkLst>
            <pc:docMk/>
            <pc:sldMk cId="2378379680" sldId="264"/>
            <ac:spMk id="2" creationId="{00000000-0000-0000-0000-000000000000}"/>
          </ac:spMkLst>
        </pc:spChg>
        <pc:spChg chg="add mod">
          <ac:chgData name="Ricky Cooper (2203269)" userId="a288c534-3909-4541-8025-45b8dd1a3ca0" providerId="ADAL" clId="{06D980CF-E091-45B4-8F45-03CD13A4ECA7}" dt="2024-02-28T13:28:00.497" v="21861" actId="313"/>
          <ac:spMkLst>
            <pc:docMk/>
            <pc:sldMk cId="2378379680" sldId="264"/>
            <ac:spMk id="2" creationId="{69987F09-CD8D-D546-A838-43262F0879D3}"/>
          </ac:spMkLst>
        </pc:spChg>
        <pc:spChg chg="add del mod">
          <ac:chgData name="Ricky Cooper (2203269)" userId="a288c534-3909-4541-8025-45b8dd1a3ca0" providerId="ADAL" clId="{06D980CF-E091-45B4-8F45-03CD13A4ECA7}" dt="2024-02-17T15:37:29.617" v="1491" actId="478"/>
          <ac:spMkLst>
            <pc:docMk/>
            <pc:sldMk cId="2378379680" sldId="264"/>
            <ac:spMk id="4" creationId="{B347551D-D58D-4EEC-CE0C-E02A1324720B}"/>
          </ac:spMkLst>
        </pc:spChg>
        <pc:spChg chg="add del mod">
          <ac:chgData name="Ricky Cooper (2203269)" userId="a288c534-3909-4541-8025-45b8dd1a3ca0" providerId="ADAL" clId="{06D980CF-E091-45B4-8F45-03CD13A4ECA7}" dt="2024-02-26T19:51:23.912" v="17064" actId="478"/>
          <ac:spMkLst>
            <pc:docMk/>
            <pc:sldMk cId="2378379680" sldId="264"/>
            <ac:spMk id="5" creationId="{62AC8709-B99F-43B1-2CAD-B885B99D02A3}"/>
          </ac:spMkLst>
        </pc:spChg>
      </pc:sldChg>
      <pc:sldChg chg="addSp delSp modSp mod ord modClrScheme chgLayout modNotesTx">
        <pc:chgData name="Ricky Cooper (2203269)" userId="a288c534-3909-4541-8025-45b8dd1a3ca0" providerId="ADAL" clId="{06D980CF-E091-45B4-8F45-03CD13A4ECA7}" dt="2024-02-28T13:17:55.264" v="21626" actId="20577"/>
        <pc:sldMkLst>
          <pc:docMk/>
          <pc:sldMk cId="1585674921" sldId="265"/>
        </pc:sldMkLst>
        <pc:spChg chg="mod">
          <ac:chgData name="Ricky Cooper (2203269)" userId="a288c534-3909-4541-8025-45b8dd1a3ca0" providerId="ADAL" clId="{06D980CF-E091-45B4-8F45-03CD13A4ECA7}" dt="2024-02-21T14:38:59.250" v="7803" actId="122"/>
          <ac:spMkLst>
            <pc:docMk/>
            <pc:sldMk cId="1585674921" sldId="265"/>
            <ac:spMk id="2" creationId="{00000000-0000-0000-0000-000000000000}"/>
          </ac:spMkLst>
        </pc:spChg>
        <pc:spChg chg="add del mod">
          <ac:chgData name="Ricky Cooper (2203269)" userId="a288c534-3909-4541-8025-45b8dd1a3ca0" providerId="ADAL" clId="{06D980CF-E091-45B4-8F45-03CD13A4ECA7}" dt="2024-02-17T17:16:11.714" v="2244" actId="21"/>
          <ac:spMkLst>
            <pc:docMk/>
            <pc:sldMk cId="1585674921" sldId="265"/>
            <ac:spMk id="3" creationId="{B064DF12-585A-7AD0-28F4-F0CEA4BCAFF9}"/>
          </ac:spMkLst>
        </pc:spChg>
        <pc:spChg chg="add mod">
          <ac:chgData name="Ricky Cooper (2203269)" userId="a288c534-3909-4541-8025-45b8dd1a3ca0" providerId="ADAL" clId="{06D980CF-E091-45B4-8F45-03CD13A4ECA7}" dt="2024-02-28T13:17:55.264" v="21626" actId="20577"/>
          <ac:spMkLst>
            <pc:docMk/>
            <pc:sldMk cId="1585674921" sldId="265"/>
            <ac:spMk id="5" creationId="{3F39BE8D-FAED-E032-284A-C06DD094969D}"/>
          </ac:spMkLst>
        </pc:spChg>
        <pc:spChg chg="add del mod">
          <ac:chgData name="Ricky Cooper (2203269)" userId="a288c534-3909-4541-8025-45b8dd1a3ca0" providerId="ADAL" clId="{06D980CF-E091-45B4-8F45-03CD13A4ECA7}" dt="2024-02-17T17:15:57.397" v="2242" actId="21"/>
          <ac:spMkLst>
            <pc:docMk/>
            <pc:sldMk cId="1585674921" sldId="265"/>
            <ac:spMk id="7" creationId="{A000E35B-B553-EF84-E297-EB661478ECE2}"/>
          </ac:spMkLst>
        </pc:spChg>
        <pc:picChg chg="add mod">
          <ac:chgData name="Ricky Cooper (2203269)" userId="a288c534-3909-4541-8025-45b8dd1a3ca0" providerId="ADAL" clId="{06D980CF-E091-45B4-8F45-03CD13A4ECA7}" dt="2024-02-21T14:39:48.331" v="7814" actId="1076"/>
          <ac:picMkLst>
            <pc:docMk/>
            <pc:sldMk cId="1585674921" sldId="265"/>
            <ac:picMk id="4" creationId="{0FD58DDD-8D72-AD17-C93F-37E42DB2DE05}"/>
          </ac:picMkLst>
        </pc:picChg>
      </pc:sldChg>
      <pc:sldChg chg="del">
        <pc:chgData name="Ricky Cooper (2203269)" userId="a288c534-3909-4541-8025-45b8dd1a3ca0" providerId="ADAL" clId="{06D980CF-E091-45B4-8F45-03CD13A4ECA7}" dt="2024-02-17T15:37:13.198" v="1486" actId="47"/>
        <pc:sldMkLst>
          <pc:docMk/>
          <pc:sldMk cId="942682045" sldId="267"/>
        </pc:sldMkLst>
      </pc:sldChg>
      <pc:sldChg chg="del">
        <pc:chgData name="Ricky Cooper (2203269)" userId="a288c534-3909-4541-8025-45b8dd1a3ca0" providerId="ADAL" clId="{06D980CF-E091-45B4-8F45-03CD13A4ECA7}" dt="2024-02-17T15:37:17.306" v="1487" actId="47"/>
        <pc:sldMkLst>
          <pc:docMk/>
          <pc:sldMk cId="805031522" sldId="269"/>
        </pc:sldMkLst>
      </pc:sldChg>
      <pc:sldChg chg="modSp mod modNotesTx">
        <pc:chgData name="Ricky Cooper (2203269)" userId="a288c534-3909-4541-8025-45b8dd1a3ca0" providerId="ADAL" clId="{06D980CF-E091-45B4-8F45-03CD13A4ECA7}" dt="2024-02-28T13:19:00.983" v="21640" actId="20577"/>
        <pc:sldMkLst>
          <pc:docMk/>
          <pc:sldMk cId="1270821595" sldId="272"/>
        </pc:sldMkLst>
        <pc:spChg chg="mod">
          <ac:chgData name="Ricky Cooper (2203269)" userId="a288c534-3909-4541-8025-45b8dd1a3ca0" providerId="ADAL" clId="{06D980CF-E091-45B4-8F45-03CD13A4ECA7}" dt="2024-02-18T18:26:25.210" v="3730" actId="1076"/>
          <ac:spMkLst>
            <pc:docMk/>
            <pc:sldMk cId="1270821595" sldId="272"/>
            <ac:spMk id="13" creationId="{00000000-0000-0000-0000-000000000000}"/>
          </ac:spMkLst>
        </pc:spChg>
        <pc:spChg chg="mod">
          <ac:chgData name="Ricky Cooper (2203269)" userId="a288c534-3909-4541-8025-45b8dd1a3ca0" providerId="ADAL" clId="{06D980CF-E091-45B4-8F45-03CD13A4ECA7}" dt="2024-02-28T13:19:00.983" v="21640" actId="20577"/>
          <ac:spMkLst>
            <pc:docMk/>
            <pc:sldMk cId="1270821595" sldId="272"/>
            <ac:spMk id="14" creationId="{00000000-0000-0000-0000-000000000000}"/>
          </ac:spMkLst>
        </pc:spChg>
      </pc:sldChg>
      <pc:sldChg chg="delSp modSp mod ord modNotesTx">
        <pc:chgData name="Ricky Cooper (2203269)" userId="a288c534-3909-4541-8025-45b8dd1a3ca0" providerId="ADAL" clId="{06D980CF-E091-45B4-8F45-03CD13A4ECA7}" dt="2024-02-28T13:56:19.233" v="21924" actId="20577"/>
        <pc:sldMkLst>
          <pc:docMk/>
          <pc:sldMk cId="323130178" sldId="273"/>
        </pc:sldMkLst>
        <pc:spChg chg="del mod">
          <ac:chgData name="Ricky Cooper (2203269)" userId="a288c534-3909-4541-8025-45b8dd1a3ca0" providerId="ADAL" clId="{06D980CF-E091-45B4-8F45-03CD13A4ECA7}" dt="2024-02-25T14:36:41.595" v="13565" actId="478"/>
          <ac:spMkLst>
            <pc:docMk/>
            <pc:sldMk cId="323130178" sldId="273"/>
            <ac:spMk id="2" creationId="{00000000-0000-0000-0000-000000000000}"/>
          </ac:spMkLst>
        </pc:spChg>
        <pc:spChg chg="mod">
          <ac:chgData name="Ricky Cooper (2203269)" userId="a288c534-3909-4541-8025-45b8dd1a3ca0" providerId="ADAL" clId="{06D980CF-E091-45B4-8F45-03CD13A4ECA7}" dt="2024-02-28T13:56:19.233" v="21924" actId="20577"/>
          <ac:spMkLst>
            <pc:docMk/>
            <pc:sldMk cId="323130178" sldId="273"/>
            <ac:spMk id="5" creationId="{00000000-0000-0000-0000-000000000000}"/>
          </ac:spMkLst>
        </pc:spChg>
      </pc:sldChg>
      <pc:sldChg chg="addSp delSp modSp mod modNotesTx">
        <pc:chgData name="Ricky Cooper (2203269)" userId="a288c534-3909-4541-8025-45b8dd1a3ca0" providerId="ADAL" clId="{06D980CF-E091-45B4-8F45-03CD13A4ECA7}" dt="2024-02-28T13:27:29.123" v="21843" actId="313"/>
        <pc:sldMkLst>
          <pc:docMk/>
          <pc:sldMk cId="1547476530" sldId="275"/>
        </pc:sldMkLst>
        <pc:spChg chg="del">
          <ac:chgData name="Ricky Cooper (2203269)" userId="a288c534-3909-4541-8025-45b8dd1a3ca0" providerId="ADAL" clId="{06D980CF-E091-45B4-8F45-03CD13A4ECA7}" dt="2024-02-17T15:36:53.603" v="1481" actId="478"/>
          <ac:spMkLst>
            <pc:docMk/>
            <pc:sldMk cId="1547476530" sldId="275"/>
            <ac:spMk id="2" creationId="{00000000-0000-0000-0000-000000000000}"/>
          </ac:spMkLst>
        </pc:spChg>
        <pc:spChg chg="del">
          <ac:chgData name="Ricky Cooper (2203269)" userId="a288c534-3909-4541-8025-45b8dd1a3ca0" providerId="ADAL" clId="{06D980CF-E091-45B4-8F45-03CD13A4ECA7}" dt="2024-02-17T15:36:58.893" v="1483" actId="478"/>
          <ac:spMkLst>
            <pc:docMk/>
            <pc:sldMk cId="1547476530" sldId="275"/>
            <ac:spMk id="5" creationId="{00000000-0000-0000-0000-000000000000}"/>
          </ac:spMkLst>
        </pc:spChg>
        <pc:spChg chg="add del mod">
          <ac:chgData name="Ricky Cooper (2203269)" userId="a288c534-3909-4541-8025-45b8dd1a3ca0" providerId="ADAL" clId="{06D980CF-E091-45B4-8F45-03CD13A4ECA7}" dt="2024-02-17T15:36:50.015" v="1480" actId="478"/>
          <ac:spMkLst>
            <pc:docMk/>
            <pc:sldMk cId="1547476530" sldId="275"/>
            <ac:spMk id="6" creationId="{E5CE032C-0CF6-2D83-3740-DD464F942CC9}"/>
          </ac:spMkLst>
        </pc:spChg>
        <pc:spChg chg="add del mod">
          <ac:chgData name="Ricky Cooper (2203269)" userId="a288c534-3909-4541-8025-45b8dd1a3ca0" providerId="ADAL" clId="{06D980CF-E091-45B4-8F45-03CD13A4ECA7}" dt="2024-02-17T15:36:56.783" v="1482" actId="478"/>
          <ac:spMkLst>
            <pc:docMk/>
            <pc:sldMk cId="1547476530" sldId="275"/>
            <ac:spMk id="8" creationId="{7BF8F89D-81E2-AA9B-2A96-1ED7B0002CBA}"/>
          </ac:spMkLst>
        </pc:spChg>
        <pc:spChg chg="add del mod">
          <ac:chgData name="Ricky Cooper (2203269)" userId="a288c534-3909-4541-8025-45b8dd1a3ca0" providerId="ADAL" clId="{06D980CF-E091-45B4-8F45-03CD13A4ECA7}" dt="2024-02-17T15:36:59.679" v="1484" actId="478"/>
          <ac:spMkLst>
            <pc:docMk/>
            <pc:sldMk cId="1547476530" sldId="275"/>
            <ac:spMk id="10" creationId="{AE74E918-66A2-C70E-E545-6525503317FD}"/>
          </ac:spMkLst>
        </pc:spChg>
        <pc:spChg chg="add mod">
          <ac:chgData name="Ricky Cooper (2203269)" userId="a288c534-3909-4541-8025-45b8dd1a3ca0" providerId="ADAL" clId="{06D980CF-E091-45B4-8F45-03CD13A4ECA7}" dt="2024-02-28T13:27:29.123" v="21843" actId="313"/>
          <ac:spMkLst>
            <pc:docMk/>
            <pc:sldMk cId="1547476530" sldId="275"/>
            <ac:spMk id="11" creationId="{0875C788-8216-1A0F-344B-E5469CC6F309}"/>
          </ac:spMkLst>
        </pc:spChg>
        <pc:spChg chg="add del mod">
          <ac:chgData name="Ricky Cooper (2203269)" userId="a288c534-3909-4541-8025-45b8dd1a3ca0" providerId="ADAL" clId="{06D980CF-E091-45B4-8F45-03CD13A4ECA7}" dt="2024-02-25T16:51:32.699" v="15190" actId="478"/>
          <ac:spMkLst>
            <pc:docMk/>
            <pc:sldMk cId="1547476530" sldId="275"/>
            <ac:spMk id="12" creationId="{1A8DE1FF-4846-56F6-A066-AD4E215A402C}"/>
          </ac:spMkLst>
        </pc:spChg>
        <pc:graphicFrameChg chg="del">
          <ac:chgData name="Ricky Cooper (2203269)" userId="a288c534-3909-4541-8025-45b8dd1a3ca0" providerId="ADAL" clId="{06D980CF-E091-45B4-8F45-03CD13A4ECA7}" dt="2024-02-17T15:36:48.474" v="1479" actId="478"/>
          <ac:graphicFrameMkLst>
            <pc:docMk/>
            <pc:sldMk cId="1547476530" sldId="275"/>
            <ac:graphicFrameMk id="4" creationId="{00000000-0000-0000-0000-000000000000}"/>
          </ac:graphicFrameMkLst>
        </pc:graphicFrameChg>
      </pc:sldChg>
      <pc:sldChg chg="del">
        <pc:chgData name="Ricky Cooper (2203269)" userId="a288c534-3909-4541-8025-45b8dd1a3ca0" providerId="ADAL" clId="{06D980CF-E091-45B4-8F45-03CD13A4ECA7}" dt="2024-02-17T15:37:18.943" v="1488" actId="47"/>
        <pc:sldMkLst>
          <pc:docMk/>
          <pc:sldMk cId="136534381" sldId="276"/>
        </pc:sldMkLst>
      </pc:sldChg>
      <pc:sldChg chg="delSp modSp new mod ord">
        <pc:chgData name="Ricky Cooper (2203269)" userId="a288c534-3909-4541-8025-45b8dd1a3ca0" providerId="ADAL" clId="{06D980CF-E091-45B4-8F45-03CD13A4ECA7}" dt="2024-02-17T16:57:20.243" v="2223" actId="1076"/>
        <pc:sldMkLst>
          <pc:docMk/>
          <pc:sldMk cId="3724367934" sldId="277"/>
        </pc:sldMkLst>
        <pc:spChg chg="mod">
          <ac:chgData name="Ricky Cooper (2203269)" userId="a288c534-3909-4541-8025-45b8dd1a3ca0" providerId="ADAL" clId="{06D980CF-E091-45B4-8F45-03CD13A4ECA7}" dt="2024-02-17T16:57:20.243" v="2223" actId="1076"/>
          <ac:spMkLst>
            <pc:docMk/>
            <pc:sldMk cId="3724367934" sldId="277"/>
            <ac:spMk id="2" creationId="{D67E2E26-33DE-F97F-D76D-C807BD2B04B0}"/>
          </ac:spMkLst>
        </pc:spChg>
        <pc:spChg chg="del mod">
          <ac:chgData name="Ricky Cooper (2203269)" userId="a288c534-3909-4541-8025-45b8dd1a3ca0" providerId="ADAL" clId="{06D980CF-E091-45B4-8F45-03CD13A4ECA7}" dt="2024-02-12T15:32:36.219" v="167" actId="478"/>
          <ac:spMkLst>
            <pc:docMk/>
            <pc:sldMk cId="3724367934" sldId="277"/>
            <ac:spMk id="3" creationId="{3AC299E5-A04A-5875-AE67-44DE4A03AB99}"/>
          </ac:spMkLst>
        </pc:spChg>
      </pc:sldChg>
      <pc:sldChg chg="addSp delSp modSp new mod ord">
        <pc:chgData name="Ricky Cooper (2203269)" userId="a288c534-3909-4541-8025-45b8dd1a3ca0" providerId="ADAL" clId="{06D980CF-E091-45B4-8F45-03CD13A4ECA7}" dt="2024-02-28T19:03:43.865" v="22349" actId="20577"/>
        <pc:sldMkLst>
          <pc:docMk/>
          <pc:sldMk cId="2862028570" sldId="278"/>
        </pc:sldMkLst>
        <pc:spChg chg="del">
          <ac:chgData name="Ricky Cooper (2203269)" userId="a288c534-3909-4541-8025-45b8dd1a3ca0" providerId="ADAL" clId="{06D980CF-E091-45B4-8F45-03CD13A4ECA7}" dt="2024-02-17T15:45:00.728" v="1639" actId="478"/>
          <ac:spMkLst>
            <pc:docMk/>
            <pc:sldMk cId="2862028570" sldId="278"/>
            <ac:spMk id="2" creationId="{B68E9622-2491-2793-E607-F34BC04F1120}"/>
          </ac:spMkLst>
        </pc:spChg>
        <pc:spChg chg="mod">
          <ac:chgData name="Ricky Cooper (2203269)" userId="a288c534-3909-4541-8025-45b8dd1a3ca0" providerId="ADAL" clId="{06D980CF-E091-45B4-8F45-03CD13A4ECA7}" dt="2024-02-28T19:03:43.865" v="22349" actId="20577"/>
          <ac:spMkLst>
            <pc:docMk/>
            <pc:sldMk cId="2862028570" sldId="278"/>
            <ac:spMk id="3" creationId="{F041D227-D24A-ECDA-3AF5-A8E1C696E342}"/>
          </ac:spMkLst>
        </pc:spChg>
        <pc:spChg chg="add del mod">
          <ac:chgData name="Ricky Cooper (2203269)" userId="a288c534-3909-4541-8025-45b8dd1a3ca0" providerId="ADAL" clId="{06D980CF-E091-45B4-8F45-03CD13A4ECA7}" dt="2024-02-25T13:42:06.706" v="13444" actId="478"/>
          <ac:spMkLst>
            <pc:docMk/>
            <pc:sldMk cId="2862028570" sldId="278"/>
            <ac:spMk id="4" creationId="{406FB022-4797-5A4B-A530-DB48E4F3C08E}"/>
          </ac:spMkLst>
        </pc:spChg>
      </pc:sldChg>
      <pc:sldChg chg="addSp delSp modSp new mod ord modNotesTx">
        <pc:chgData name="Ricky Cooper (2203269)" userId="a288c534-3909-4541-8025-45b8dd1a3ca0" providerId="ADAL" clId="{06D980CF-E091-45B4-8F45-03CD13A4ECA7}" dt="2024-02-28T13:25:43.895" v="21771" actId="20577"/>
        <pc:sldMkLst>
          <pc:docMk/>
          <pc:sldMk cId="4112895463" sldId="279"/>
        </pc:sldMkLst>
        <pc:spChg chg="add del mod">
          <ac:chgData name="Ricky Cooper (2203269)" userId="a288c534-3909-4541-8025-45b8dd1a3ca0" providerId="ADAL" clId="{06D980CF-E091-45B4-8F45-03CD13A4ECA7}" dt="2024-02-18T16:36:46.634" v="2865"/>
          <ac:spMkLst>
            <pc:docMk/>
            <pc:sldMk cId="4112895463" sldId="279"/>
            <ac:spMk id="2" creationId="{1798020D-7F59-2D0A-381A-DE217169625A}"/>
          </ac:spMkLst>
        </pc:spChg>
        <pc:spChg chg="del">
          <ac:chgData name="Ricky Cooper (2203269)" userId="a288c534-3909-4541-8025-45b8dd1a3ca0" providerId="ADAL" clId="{06D980CF-E091-45B4-8F45-03CD13A4ECA7}" dt="2024-02-17T17:15:41.089" v="2239" actId="478"/>
          <ac:spMkLst>
            <pc:docMk/>
            <pc:sldMk cId="4112895463" sldId="279"/>
            <ac:spMk id="2" creationId="{56931108-AA64-4AEF-484B-605AC1226EEE}"/>
          </ac:spMkLst>
        </pc:spChg>
        <pc:spChg chg="del">
          <ac:chgData name="Ricky Cooper (2203269)" userId="a288c534-3909-4541-8025-45b8dd1a3ca0" providerId="ADAL" clId="{06D980CF-E091-45B4-8F45-03CD13A4ECA7}" dt="2024-02-17T17:15:46.872" v="2240" actId="478"/>
          <ac:spMkLst>
            <pc:docMk/>
            <pc:sldMk cId="4112895463" sldId="279"/>
            <ac:spMk id="3" creationId="{3BA60FFA-8DDA-85F1-F95E-A84F78ABBE9D}"/>
          </ac:spMkLst>
        </pc:spChg>
        <pc:spChg chg="add mod">
          <ac:chgData name="Ricky Cooper (2203269)" userId="a288c534-3909-4541-8025-45b8dd1a3ca0" providerId="ADAL" clId="{06D980CF-E091-45B4-8F45-03CD13A4ECA7}" dt="2024-02-28T13:25:43.895" v="21771" actId="20577"/>
          <ac:spMkLst>
            <pc:docMk/>
            <pc:sldMk cId="4112895463" sldId="279"/>
            <ac:spMk id="3" creationId="{79479432-295F-7FE6-4837-AA87EA51A077}"/>
          </ac:spMkLst>
        </pc:spChg>
        <pc:spChg chg="add mod">
          <ac:chgData name="Ricky Cooper (2203269)" userId="a288c534-3909-4541-8025-45b8dd1a3ca0" providerId="ADAL" clId="{06D980CF-E091-45B4-8F45-03CD13A4ECA7}" dt="2024-02-18T16:36:34.830" v="2861" actId="26606"/>
          <ac:spMkLst>
            <pc:docMk/>
            <pc:sldMk cId="4112895463" sldId="279"/>
            <ac:spMk id="4" creationId="{FA49E9FF-2A1E-675B-49B1-5193CA09394F}"/>
          </ac:spMkLst>
        </pc:spChg>
        <pc:spChg chg="add mod">
          <ac:chgData name="Ricky Cooper (2203269)" userId="a288c534-3909-4541-8025-45b8dd1a3ca0" providerId="ADAL" clId="{06D980CF-E091-45B4-8F45-03CD13A4ECA7}" dt="2024-02-28T13:25:40.253" v="21770" actId="313"/>
          <ac:spMkLst>
            <pc:docMk/>
            <pc:sldMk cId="4112895463" sldId="279"/>
            <ac:spMk id="5" creationId="{6B4B1842-5D50-79BA-01F5-D8EC08BDD51E}"/>
          </ac:spMkLst>
        </pc:spChg>
        <pc:spChg chg="add del mod">
          <ac:chgData name="Ricky Cooper (2203269)" userId="a288c534-3909-4541-8025-45b8dd1a3ca0" providerId="ADAL" clId="{06D980CF-E091-45B4-8F45-03CD13A4ECA7}" dt="2024-02-17T17:20:25.511" v="2476" actId="21"/>
          <ac:spMkLst>
            <pc:docMk/>
            <pc:sldMk cId="4112895463" sldId="279"/>
            <ac:spMk id="5" creationId="{9685973B-21F4-4BC3-2788-BB742E4463B3}"/>
          </ac:spMkLst>
        </pc:spChg>
        <pc:picChg chg="add mod">
          <ac:chgData name="Ricky Cooper (2203269)" userId="a288c534-3909-4541-8025-45b8dd1a3ca0" providerId="ADAL" clId="{06D980CF-E091-45B4-8F45-03CD13A4ECA7}" dt="2024-02-18T20:16:37.493" v="5110" actId="1076"/>
          <ac:picMkLst>
            <pc:docMk/>
            <pc:sldMk cId="4112895463" sldId="279"/>
            <ac:picMk id="6" creationId="{53D00A2D-38AD-168E-F449-638A64CAB0B2}"/>
          </ac:picMkLst>
        </pc:picChg>
      </pc:sldChg>
      <pc:sldChg chg="addSp delSp modSp new del mod">
        <pc:chgData name="Ricky Cooper (2203269)" userId="a288c534-3909-4541-8025-45b8dd1a3ca0" providerId="ADAL" clId="{06D980CF-E091-45B4-8F45-03CD13A4ECA7}" dt="2024-02-25T10:57:47.163" v="12607" actId="47"/>
        <pc:sldMkLst>
          <pc:docMk/>
          <pc:sldMk cId="430886928" sldId="280"/>
        </pc:sldMkLst>
        <pc:spChg chg="del">
          <ac:chgData name="Ricky Cooper (2203269)" userId="a288c534-3909-4541-8025-45b8dd1a3ca0" providerId="ADAL" clId="{06D980CF-E091-45B4-8F45-03CD13A4ECA7}" dt="2024-02-17T17:20:17.146" v="2474" actId="478"/>
          <ac:spMkLst>
            <pc:docMk/>
            <pc:sldMk cId="430886928" sldId="280"/>
            <ac:spMk id="2" creationId="{D040AE6C-A584-2AF8-DB10-752A641E376D}"/>
          </ac:spMkLst>
        </pc:spChg>
        <pc:spChg chg="add del mod">
          <ac:chgData name="Ricky Cooper (2203269)" userId="a288c534-3909-4541-8025-45b8dd1a3ca0" providerId="ADAL" clId="{06D980CF-E091-45B4-8F45-03CD13A4ECA7}" dt="2024-02-19T18:05:38.534" v="5539"/>
          <ac:spMkLst>
            <pc:docMk/>
            <pc:sldMk cId="430886928" sldId="280"/>
            <ac:spMk id="2" creationId="{F83C9819-27AC-C027-0B7A-0490EFE2F7BD}"/>
          </ac:spMkLst>
        </pc:spChg>
        <pc:spChg chg="del">
          <ac:chgData name="Ricky Cooper (2203269)" userId="a288c534-3909-4541-8025-45b8dd1a3ca0" providerId="ADAL" clId="{06D980CF-E091-45B4-8F45-03CD13A4ECA7}" dt="2024-02-17T17:20:20.567" v="2475" actId="478"/>
          <ac:spMkLst>
            <pc:docMk/>
            <pc:sldMk cId="430886928" sldId="280"/>
            <ac:spMk id="3" creationId="{3C3B02B1-3BFA-A678-E34C-4FC101E1DB80}"/>
          </ac:spMkLst>
        </pc:spChg>
        <pc:spChg chg="add mod">
          <ac:chgData name="Ricky Cooper (2203269)" userId="a288c534-3909-4541-8025-45b8dd1a3ca0" providerId="ADAL" clId="{06D980CF-E091-45B4-8F45-03CD13A4ECA7}" dt="2024-02-24T17:47:23.728" v="9395" actId="1076"/>
          <ac:spMkLst>
            <pc:docMk/>
            <pc:sldMk cId="430886928" sldId="280"/>
            <ac:spMk id="4" creationId="{CA424D02-6ED9-53AC-A435-37ADD636134A}"/>
          </ac:spMkLst>
        </pc:spChg>
      </pc:sldChg>
      <pc:sldChg chg="delSp modSp new mod">
        <pc:chgData name="Ricky Cooper (2203269)" userId="a288c534-3909-4541-8025-45b8dd1a3ca0" providerId="ADAL" clId="{06D980CF-E091-45B4-8F45-03CD13A4ECA7}" dt="2024-02-28T13:05:52.411" v="21551" actId="27636"/>
        <pc:sldMkLst>
          <pc:docMk/>
          <pc:sldMk cId="2799296991" sldId="281"/>
        </pc:sldMkLst>
        <pc:spChg chg="del mod">
          <ac:chgData name="Ricky Cooper (2203269)" userId="a288c534-3909-4541-8025-45b8dd1a3ca0" providerId="ADAL" clId="{06D980CF-E091-45B4-8F45-03CD13A4ECA7}" dt="2024-02-25T13:41:08.852" v="13433" actId="478"/>
          <ac:spMkLst>
            <pc:docMk/>
            <pc:sldMk cId="2799296991" sldId="281"/>
            <ac:spMk id="2" creationId="{5A66F789-A424-D0C4-5677-EA25BC9C4471}"/>
          </ac:spMkLst>
        </pc:spChg>
        <pc:spChg chg="mod">
          <ac:chgData name="Ricky Cooper (2203269)" userId="a288c534-3909-4541-8025-45b8dd1a3ca0" providerId="ADAL" clId="{06D980CF-E091-45B4-8F45-03CD13A4ECA7}" dt="2024-02-28T13:05:52.411" v="21551" actId="27636"/>
          <ac:spMkLst>
            <pc:docMk/>
            <pc:sldMk cId="2799296991" sldId="281"/>
            <ac:spMk id="3" creationId="{F7D575BA-CD81-39CC-5901-A9B63ADAE974}"/>
          </ac:spMkLst>
        </pc:spChg>
      </pc:sldChg>
      <pc:sldChg chg="addSp delSp modSp new mod ord setBg modNotesTx">
        <pc:chgData name="Ricky Cooper (2203269)" userId="a288c534-3909-4541-8025-45b8dd1a3ca0" providerId="ADAL" clId="{06D980CF-E091-45B4-8F45-03CD13A4ECA7}" dt="2024-02-28T13:49:16.015" v="21912" actId="20577"/>
        <pc:sldMkLst>
          <pc:docMk/>
          <pc:sldMk cId="2846225702" sldId="282"/>
        </pc:sldMkLst>
        <pc:spChg chg="del">
          <ac:chgData name="Ricky Cooper (2203269)" userId="a288c534-3909-4541-8025-45b8dd1a3ca0" providerId="ADAL" clId="{06D980CF-E091-45B4-8F45-03CD13A4ECA7}" dt="2024-02-19T19:21:30.924" v="5566" actId="478"/>
          <ac:spMkLst>
            <pc:docMk/>
            <pc:sldMk cId="2846225702" sldId="282"/>
            <ac:spMk id="2" creationId="{9993A906-0965-084F-ABF1-8AE41C4EFD88}"/>
          </ac:spMkLst>
        </pc:spChg>
        <pc:spChg chg="add del mod">
          <ac:chgData name="Ricky Cooper (2203269)" userId="a288c534-3909-4541-8025-45b8dd1a3ca0" providerId="ADAL" clId="{06D980CF-E091-45B4-8F45-03CD13A4ECA7}" dt="2024-02-22T12:54:20.755" v="7991"/>
          <ac:spMkLst>
            <pc:docMk/>
            <pc:sldMk cId="2846225702" sldId="282"/>
            <ac:spMk id="2" creationId="{B7403AE2-B3E6-D7A7-75A6-F509C0EA596E}"/>
          </ac:spMkLst>
        </pc:spChg>
        <pc:spChg chg="del">
          <ac:chgData name="Ricky Cooper (2203269)" userId="a288c534-3909-4541-8025-45b8dd1a3ca0" providerId="ADAL" clId="{06D980CF-E091-45B4-8F45-03CD13A4ECA7}" dt="2024-02-19T19:21:33.018" v="5567" actId="478"/>
          <ac:spMkLst>
            <pc:docMk/>
            <pc:sldMk cId="2846225702" sldId="282"/>
            <ac:spMk id="3" creationId="{C707D94A-78C3-F200-34A2-781CD591F699}"/>
          </ac:spMkLst>
        </pc:spChg>
        <pc:spChg chg="add del mod">
          <ac:chgData name="Ricky Cooper (2203269)" userId="a288c534-3909-4541-8025-45b8dd1a3ca0" providerId="ADAL" clId="{06D980CF-E091-45B4-8F45-03CD13A4ECA7}" dt="2024-02-22T12:51:22.703" v="7819" actId="478"/>
          <ac:spMkLst>
            <pc:docMk/>
            <pc:sldMk cId="2846225702" sldId="282"/>
            <ac:spMk id="4" creationId="{1D7F2984-35AD-E147-B6E3-AE068D503682}"/>
          </ac:spMkLst>
        </pc:spChg>
        <pc:spChg chg="add mod">
          <ac:chgData name="Ricky Cooper (2203269)" userId="a288c534-3909-4541-8025-45b8dd1a3ca0" providerId="ADAL" clId="{06D980CF-E091-45B4-8F45-03CD13A4ECA7}" dt="2024-02-28T13:49:16.015" v="21912" actId="20577"/>
          <ac:spMkLst>
            <pc:docMk/>
            <pc:sldMk cId="2846225702" sldId="282"/>
            <ac:spMk id="5" creationId="{A9287460-591E-1F98-E078-93CE8FEEB93F}"/>
          </ac:spMkLst>
        </pc:spChg>
      </pc:sldChg>
      <pc:sldChg chg="addSp delSp modSp new mod ord setBg modNotesTx">
        <pc:chgData name="Ricky Cooper (2203269)" userId="a288c534-3909-4541-8025-45b8dd1a3ca0" providerId="ADAL" clId="{06D980CF-E091-45B4-8F45-03CD13A4ECA7}" dt="2024-02-28T13:35:47.443" v="21890" actId="20577"/>
        <pc:sldMkLst>
          <pc:docMk/>
          <pc:sldMk cId="11627365" sldId="283"/>
        </pc:sldMkLst>
        <pc:spChg chg="mod ord">
          <ac:chgData name="Ricky Cooper (2203269)" userId="a288c534-3909-4541-8025-45b8dd1a3ca0" providerId="ADAL" clId="{06D980CF-E091-45B4-8F45-03CD13A4ECA7}" dt="2024-02-26T16:57:21.158" v="16269" actId="122"/>
          <ac:spMkLst>
            <pc:docMk/>
            <pc:sldMk cId="11627365" sldId="283"/>
            <ac:spMk id="2" creationId="{788DC6FA-D8A2-50CD-F9AD-ADA2AEACB16A}"/>
          </ac:spMkLst>
        </pc:spChg>
        <pc:spChg chg="mod ord">
          <ac:chgData name="Ricky Cooper (2203269)" userId="a288c534-3909-4541-8025-45b8dd1a3ca0" providerId="ADAL" clId="{06D980CF-E091-45B4-8F45-03CD13A4ECA7}" dt="2024-02-28T13:35:47.443" v="21890" actId="20577"/>
          <ac:spMkLst>
            <pc:docMk/>
            <pc:sldMk cId="11627365" sldId="283"/>
            <ac:spMk id="3" creationId="{F31E7D09-C48E-6386-6F13-F0F2D0D16484}"/>
          </ac:spMkLst>
        </pc:spChg>
        <pc:picChg chg="add del mod ord">
          <ac:chgData name="Ricky Cooper (2203269)" userId="a288c534-3909-4541-8025-45b8dd1a3ca0" providerId="ADAL" clId="{06D980CF-E091-45B4-8F45-03CD13A4ECA7}" dt="2024-02-22T13:46:03.439" v="8499" actId="478"/>
          <ac:picMkLst>
            <pc:docMk/>
            <pc:sldMk cId="11627365" sldId="283"/>
            <ac:picMk id="5" creationId="{330AC69B-7577-BA87-4245-B5E153C3E395}"/>
          </ac:picMkLst>
        </pc:picChg>
      </pc:sldChg>
      <pc:sldChg chg="delSp modSp new mod setBg modNotesTx">
        <pc:chgData name="Ricky Cooper (2203269)" userId="a288c534-3909-4541-8025-45b8dd1a3ca0" providerId="ADAL" clId="{06D980CF-E091-45B4-8F45-03CD13A4ECA7}" dt="2024-02-28T13:18:50.736" v="21638" actId="20577"/>
        <pc:sldMkLst>
          <pc:docMk/>
          <pc:sldMk cId="2746397064" sldId="284"/>
        </pc:sldMkLst>
        <pc:spChg chg="del">
          <ac:chgData name="Ricky Cooper (2203269)" userId="a288c534-3909-4541-8025-45b8dd1a3ca0" providerId="ADAL" clId="{06D980CF-E091-45B4-8F45-03CD13A4ECA7}" dt="2024-02-21T12:09:18.297" v="5780" actId="478"/>
          <ac:spMkLst>
            <pc:docMk/>
            <pc:sldMk cId="2746397064" sldId="284"/>
            <ac:spMk id="2" creationId="{C2A3AE9D-BC3D-002D-FF13-CFD9DF441F9A}"/>
          </ac:spMkLst>
        </pc:spChg>
        <pc:spChg chg="mod">
          <ac:chgData name="Ricky Cooper (2203269)" userId="a288c534-3909-4541-8025-45b8dd1a3ca0" providerId="ADAL" clId="{06D980CF-E091-45B4-8F45-03CD13A4ECA7}" dt="2024-02-28T13:18:50.736" v="21638" actId="20577"/>
          <ac:spMkLst>
            <pc:docMk/>
            <pc:sldMk cId="2746397064" sldId="284"/>
            <ac:spMk id="3" creationId="{7E238B93-418C-D938-5E78-45EED7BEB556}"/>
          </ac:spMkLst>
        </pc:spChg>
      </pc:sldChg>
      <pc:sldChg chg="addSp delSp modSp new mod modNotesTx">
        <pc:chgData name="Ricky Cooper (2203269)" userId="a288c534-3909-4541-8025-45b8dd1a3ca0" providerId="ADAL" clId="{06D980CF-E091-45B4-8F45-03CD13A4ECA7}" dt="2024-02-28T13:24:42.258" v="21740" actId="313"/>
        <pc:sldMkLst>
          <pc:docMk/>
          <pc:sldMk cId="1102113813" sldId="285"/>
        </pc:sldMkLst>
        <pc:spChg chg="del">
          <ac:chgData name="Ricky Cooper (2203269)" userId="a288c534-3909-4541-8025-45b8dd1a3ca0" providerId="ADAL" clId="{06D980CF-E091-45B4-8F45-03CD13A4ECA7}" dt="2024-02-24T18:26:20.965" v="9619" actId="478"/>
          <ac:spMkLst>
            <pc:docMk/>
            <pc:sldMk cId="1102113813" sldId="285"/>
            <ac:spMk id="2" creationId="{388ACAF3-2702-88C0-93D3-32EA59814FD1}"/>
          </ac:spMkLst>
        </pc:spChg>
        <pc:spChg chg="add mod">
          <ac:chgData name="Ricky Cooper (2203269)" userId="a288c534-3909-4541-8025-45b8dd1a3ca0" providerId="ADAL" clId="{06D980CF-E091-45B4-8F45-03CD13A4ECA7}" dt="2024-02-24T20:05:28.463" v="10074" actId="207"/>
          <ac:spMkLst>
            <pc:docMk/>
            <pc:sldMk cId="1102113813" sldId="285"/>
            <ac:spMk id="2" creationId="{EA32BC83-246F-11BE-CD3D-2DF2C8E636F0}"/>
          </ac:spMkLst>
        </pc:spChg>
        <pc:spChg chg="mod">
          <ac:chgData name="Ricky Cooper (2203269)" userId="a288c534-3909-4541-8025-45b8dd1a3ca0" providerId="ADAL" clId="{06D980CF-E091-45B4-8F45-03CD13A4ECA7}" dt="2024-02-28T13:24:42.258" v="21740" actId="313"/>
          <ac:spMkLst>
            <pc:docMk/>
            <pc:sldMk cId="1102113813" sldId="285"/>
            <ac:spMk id="3" creationId="{C96DC042-8153-C8D2-FF13-E2C679271A43}"/>
          </ac:spMkLst>
        </pc:spChg>
      </pc:sldChg>
      <pc:sldChg chg="new del">
        <pc:chgData name="Ricky Cooper (2203269)" userId="a288c534-3909-4541-8025-45b8dd1a3ca0" providerId="ADAL" clId="{06D980CF-E091-45B4-8F45-03CD13A4ECA7}" dt="2024-02-24T16:43:43.429" v="9362" actId="47"/>
        <pc:sldMkLst>
          <pc:docMk/>
          <pc:sldMk cId="1683613196" sldId="285"/>
        </pc:sldMkLst>
      </pc:sldChg>
      <pc:sldChg chg="delSp modSp new mod setBg modNotesTx">
        <pc:chgData name="Ricky Cooper (2203269)" userId="a288c534-3909-4541-8025-45b8dd1a3ca0" providerId="ADAL" clId="{06D980CF-E091-45B4-8F45-03CD13A4ECA7}" dt="2024-02-28T18:44:43.292" v="22123" actId="20577"/>
        <pc:sldMkLst>
          <pc:docMk/>
          <pc:sldMk cId="1157333765" sldId="286"/>
        </pc:sldMkLst>
        <pc:spChg chg="del">
          <ac:chgData name="Ricky Cooper (2203269)" userId="a288c534-3909-4541-8025-45b8dd1a3ca0" providerId="ADAL" clId="{06D980CF-E091-45B4-8F45-03CD13A4ECA7}" dt="2024-02-24T20:20:15.400" v="10752" actId="478"/>
          <ac:spMkLst>
            <pc:docMk/>
            <pc:sldMk cId="1157333765" sldId="286"/>
            <ac:spMk id="2" creationId="{167E8C8B-98F9-4C45-BD72-9C075757DA78}"/>
          </ac:spMkLst>
        </pc:spChg>
        <pc:spChg chg="mod">
          <ac:chgData name="Ricky Cooper (2203269)" userId="a288c534-3909-4541-8025-45b8dd1a3ca0" providerId="ADAL" clId="{06D980CF-E091-45B4-8F45-03CD13A4ECA7}" dt="2024-02-28T18:44:43.292" v="22123" actId="20577"/>
          <ac:spMkLst>
            <pc:docMk/>
            <pc:sldMk cId="1157333765" sldId="286"/>
            <ac:spMk id="3" creationId="{D4F435DD-D4ED-3A0E-4FAF-2AA49BBF7102}"/>
          </ac:spMkLst>
        </pc:spChg>
      </pc:sldChg>
      <pc:sldChg chg="delSp modSp new mod">
        <pc:chgData name="Ricky Cooper (2203269)" userId="a288c534-3909-4541-8025-45b8dd1a3ca0" providerId="ADAL" clId="{06D980CF-E091-45B4-8F45-03CD13A4ECA7}" dt="2024-02-28T16:50:23.238" v="22114" actId="20577"/>
        <pc:sldMkLst>
          <pc:docMk/>
          <pc:sldMk cId="2218330602" sldId="287"/>
        </pc:sldMkLst>
        <pc:spChg chg="del">
          <ac:chgData name="Ricky Cooper (2203269)" userId="a288c534-3909-4541-8025-45b8dd1a3ca0" providerId="ADAL" clId="{06D980CF-E091-45B4-8F45-03CD13A4ECA7}" dt="2024-02-24T20:28:44.064" v="10772" actId="478"/>
          <ac:spMkLst>
            <pc:docMk/>
            <pc:sldMk cId="2218330602" sldId="287"/>
            <ac:spMk id="2" creationId="{D84F9BE5-CCC0-35D5-DEE5-4BBF1B0CE5AF}"/>
          </ac:spMkLst>
        </pc:spChg>
        <pc:spChg chg="mod">
          <ac:chgData name="Ricky Cooper (2203269)" userId="a288c534-3909-4541-8025-45b8dd1a3ca0" providerId="ADAL" clId="{06D980CF-E091-45B4-8F45-03CD13A4ECA7}" dt="2024-02-28T16:50:23.238" v="22114" actId="20577"/>
          <ac:spMkLst>
            <pc:docMk/>
            <pc:sldMk cId="2218330602" sldId="287"/>
            <ac:spMk id="3" creationId="{B2EDDC21-BC67-F2ED-8785-923363C489E1}"/>
          </ac:spMkLst>
        </pc:spChg>
      </pc:sldChg>
      <pc:sldChg chg="addSp modSp new mod setBg modNotesTx">
        <pc:chgData name="Ricky Cooper (2203269)" userId="a288c534-3909-4541-8025-45b8dd1a3ca0" providerId="ADAL" clId="{06D980CF-E091-45B4-8F45-03CD13A4ECA7}" dt="2024-02-28T13:48:04.463" v="21908" actId="20577"/>
        <pc:sldMkLst>
          <pc:docMk/>
          <pc:sldMk cId="3113551860" sldId="288"/>
        </pc:sldMkLst>
        <pc:spChg chg="add mod">
          <ac:chgData name="Ricky Cooper (2203269)" userId="a288c534-3909-4541-8025-45b8dd1a3ca0" providerId="ADAL" clId="{06D980CF-E091-45B4-8F45-03CD13A4ECA7}" dt="2024-02-28T13:48:04.463" v="21908" actId="20577"/>
          <ac:spMkLst>
            <pc:docMk/>
            <pc:sldMk cId="3113551860" sldId="288"/>
            <ac:spMk id="2" creationId="{9144885D-07E9-C428-D1C0-88F1FE4A2EDE}"/>
          </ac:spMkLst>
        </pc:spChg>
      </pc:sldChg>
      <pc:sldChg chg="delSp modSp new mod">
        <pc:chgData name="Ricky Cooper (2203269)" userId="a288c534-3909-4541-8025-45b8dd1a3ca0" providerId="ADAL" clId="{06D980CF-E091-45B4-8F45-03CD13A4ECA7}" dt="2024-02-28T13:08:47.450" v="21580" actId="20577"/>
        <pc:sldMkLst>
          <pc:docMk/>
          <pc:sldMk cId="2870407237" sldId="289"/>
        </pc:sldMkLst>
        <pc:spChg chg="del">
          <ac:chgData name="Ricky Cooper (2203269)" userId="a288c534-3909-4541-8025-45b8dd1a3ca0" providerId="ADAL" clId="{06D980CF-E091-45B4-8F45-03CD13A4ECA7}" dt="2024-02-25T13:32:43.094" v="13327" actId="478"/>
          <ac:spMkLst>
            <pc:docMk/>
            <pc:sldMk cId="2870407237" sldId="289"/>
            <ac:spMk id="2" creationId="{3201464F-88D6-473F-8EFD-06DB4E9CBA3C}"/>
          </ac:spMkLst>
        </pc:spChg>
        <pc:spChg chg="mod">
          <ac:chgData name="Ricky Cooper (2203269)" userId="a288c534-3909-4541-8025-45b8dd1a3ca0" providerId="ADAL" clId="{06D980CF-E091-45B4-8F45-03CD13A4ECA7}" dt="2024-02-28T13:08:47.450" v="21580" actId="20577"/>
          <ac:spMkLst>
            <pc:docMk/>
            <pc:sldMk cId="2870407237" sldId="289"/>
            <ac:spMk id="3" creationId="{4B427DF4-7FAC-4B9E-AD8B-BE367FC76324}"/>
          </ac:spMkLst>
        </pc:spChg>
      </pc:sldChg>
      <pc:sldChg chg="delSp modSp new mod">
        <pc:chgData name="Ricky Cooper (2203269)" userId="a288c534-3909-4541-8025-45b8dd1a3ca0" providerId="ADAL" clId="{06D980CF-E091-45B4-8F45-03CD13A4ECA7}" dt="2024-02-28T16:48:52.053" v="22101" actId="21"/>
        <pc:sldMkLst>
          <pc:docMk/>
          <pc:sldMk cId="4090607171" sldId="290"/>
        </pc:sldMkLst>
        <pc:spChg chg="del">
          <ac:chgData name="Ricky Cooper (2203269)" userId="a288c534-3909-4541-8025-45b8dd1a3ca0" providerId="ADAL" clId="{06D980CF-E091-45B4-8F45-03CD13A4ECA7}" dt="2024-02-26T20:09:13.574" v="17423" actId="478"/>
          <ac:spMkLst>
            <pc:docMk/>
            <pc:sldMk cId="4090607171" sldId="290"/>
            <ac:spMk id="2" creationId="{B61270C1-CB23-D397-8DD2-8C3636DDB821}"/>
          </ac:spMkLst>
        </pc:spChg>
        <pc:spChg chg="mod">
          <ac:chgData name="Ricky Cooper (2203269)" userId="a288c534-3909-4541-8025-45b8dd1a3ca0" providerId="ADAL" clId="{06D980CF-E091-45B4-8F45-03CD13A4ECA7}" dt="2024-02-28T16:48:52.053" v="22101" actId="21"/>
          <ac:spMkLst>
            <pc:docMk/>
            <pc:sldMk cId="4090607171" sldId="290"/>
            <ac:spMk id="3" creationId="{DC45879E-849A-1162-FBC2-9428D3CDFAB1}"/>
          </ac:spMkLst>
        </pc:spChg>
      </pc:sldChg>
      <pc:sldChg chg="addSp modSp new mod modNotesTx">
        <pc:chgData name="Ricky Cooper (2203269)" userId="a288c534-3909-4541-8025-45b8dd1a3ca0" providerId="ADAL" clId="{06D980CF-E091-45B4-8F45-03CD13A4ECA7}" dt="2024-02-28T13:28:26.069" v="21881" actId="313"/>
        <pc:sldMkLst>
          <pc:docMk/>
          <pc:sldMk cId="2740099622" sldId="291"/>
        </pc:sldMkLst>
        <pc:spChg chg="add mod">
          <ac:chgData name="Ricky Cooper (2203269)" userId="a288c534-3909-4541-8025-45b8dd1a3ca0" providerId="ADAL" clId="{06D980CF-E091-45B4-8F45-03CD13A4ECA7}" dt="2024-02-28T13:28:26.069" v="21881" actId="313"/>
          <ac:spMkLst>
            <pc:docMk/>
            <pc:sldMk cId="2740099622" sldId="291"/>
            <ac:spMk id="2" creationId="{E4AC9E87-DC08-86DE-E979-86EC2DB5423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r>
              <a:rPr lang="en-US"/>
              <a:t>2/8/2016</a:t>
            </a:r>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9C567D4A-04CB-4EDF-8FB1-342A02FC8EC5}" type="slidenum">
              <a:rPr/>
              <a:t>‹#›</a:t>
            </a:fld>
            <a:endParaRPr/>
          </a:p>
        </p:txBody>
      </p:sp>
    </p:spTree>
    <p:extLst>
      <p:ext uri="{BB962C8B-B14F-4D97-AF65-F5344CB8AC3E}">
        <p14:creationId xmlns:p14="http://schemas.microsoft.com/office/powerpoint/2010/main" val="15801253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rtl="0"/>
            <a:r>
              <a:rPr lang="en-US"/>
              <a:t>2/8/2016</a:t>
            </a:r>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pPr rtl="0"/>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t>Click to edit Master text styles</a:t>
            </a:r>
          </a:p>
          <a:p>
            <a:pPr lvl="1" rtl="0"/>
            <a:r>
              <a:t>Second level</a:t>
            </a:r>
          </a:p>
          <a:p>
            <a:pPr lvl="2" rtl="0"/>
            <a:r>
              <a:t>Third level</a:t>
            </a:r>
          </a:p>
          <a:p>
            <a:pPr lvl="3" rtl="0"/>
            <a:r>
              <a:t>Fourth level</a:t>
            </a:r>
          </a:p>
          <a:p>
            <a:pPr lvl="4" rtl="0"/>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2E61351F-DBB1-4664-ADA9-83BC7CB8848D}" type="slidenum">
              <a:rPr/>
              <a:t>‹#›</a:t>
            </a:fld>
            <a:endParaRPr/>
          </a:p>
        </p:txBody>
      </p:sp>
    </p:spTree>
    <p:extLst>
      <p:ext uri="{BB962C8B-B14F-4D97-AF65-F5344CB8AC3E}">
        <p14:creationId xmlns:p14="http://schemas.microsoft.com/office/powerpoint/2010/main" val="3642362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my presentation on Health and Wellbeing, I am Ricky Cooper, and this is ECAY5005 Assessment 2.</a:t>
            </a:r>
          </a:p>
        </p:txBody>
      </p:sp>
      <p:sp>
        <p:nvSpPr>
          <p:cNvPr id="4" name="Slide Number Placeholder 3"/>
          <p:cNvSpPr>
            <a:spLocks noGrp="1"/>
          </p:cNvSpPr>
          <p:nvPr>
            <p:ph type="sldNum" sz="quarter" idx="5"/>
          </p:nvPr>
        </p:nvSpPr>
        <p:spPr/>
        <p:txBody>
          <a:bodyPr/>
          <a:lstStyle/>
          <a:p>
            <a:pPr rtl="0"/>
            <a:fld id="{2E61351F-DBB1-4664-ADA9-83BC7CB8848D}" type="slidenum">
              <a:rPr lang="en-GB" smtClean="0"/>
              <a:t>2</a:t>
            </a:fld>
            <a:endParaRPr lang="en-GB"/>
          </a:p>
        </p:txBody>
      </p:sp>
    </p:spTree>
    <p:extLst>
      <p:ext uri="{BB962C8B-B14F-4D97-AF65-F5344CB8AC3E}">
        <p14:creationId xmlns:p14="http://schemas.microsoft.com/office/powerpoint/2010/main" val="1547642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first off, I tried to tackle the idea of a definition of concepts, and I will freely admit, this took a lot of digging. </a:t>
            </a:r>
          </a:p>
          <a:p>
            <a:endParaRPr lang="en-GB" dirty="0"/>
          </a:p>
          <a:p>
            <a:r>
              <a:rPr lang="en-GB" dirty="0"/>
              <a:t>Finding these broad condemnations of the lack of a definition for health or wellbeing were the sum result, multiple people postulated, the notion of health and wellbeing  being intertwined, with the World Health Organisations definition being the most touted.</a:t>
            </a:r>
          </a:p>
          <a:p>
            <a:endParaRPr lang="en-GB" dirty="0"/>
          </a:p>
          <a:p>
            <a:r>
              <a:rPr lang="en-GB" dirty="0"/>
              <a:t>So, it brought me to the academic dictionaries which although not ideal, they at least had a slim definition of each factor, although as you can see, even they are still edging towards the same point.</a:t>
            </a:r>
          </a:p>
        </p:txBody>
      </p:sp>
      <p:sp>
        <p:nvSpPr>
          <p:cNvPr id="4" name="Slide Number Placeholder 3"/>
          <p:cNvSpPr>
            <a:spLocks noGrp="1"/>
          </p:cNvSpPr>
          <p:nvPr>
            <p:ph type="sldNum" sz="quarter" idx="5"/>
          </p:nvPr>
        </p:nvSpPr>
        <p:spPr/>
        <p:txBody>
          <a:bodyPr/>
          <a:lstStyle/>
          <a:p>
            <a:pPr rtl="0"/>
            <a:fld id="{2E61351F-DBB1-4664-ADA9-83BC7CB8848D}" type="slidenum">
              <a:rPr lang="en-GB" smtClean="0"/>
              <a:t>3</a:t>
            </a:fld>
            <a:endParaRPr lang="en-GB"/>
          </a:p>
        </p:txBody>
      </p:sp>
    </p:spTree>
    <p:extLst>
      <p:ext uri="{BB962C8B-B14F-4D97-AF65-F5344CB8AC3E}">
        <p14:creationId xmlns:p14="http://schemas.microsoft.com/office/powerpoint/2010/main" val="2044491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here is the wellbeing angle, as I said, even the dictionaries can’t keep from similar descriptions of wellbeing and health’</a:t>
            </a:r>
          </a:p>
        </p:txBody>
      </p:sp>
      <p:sp>
        <p:nvSpPr>
          <p:cNvPr id="4" name="Slide Number Placeholder 3"/>
          <p:cNvSpPr>
            <a:spLocks noGrp="1"/>
          </p:cNvSpPr>
          <p:nvPr>
            <p:ph type="sldNum" sz="quarter" idx="5"/>
          </p:nvPr>
        </p:nvSpPr>
        <p:spPr/>
        <p:txBody>
          <a:bodyPr/>
          <a:lstStyle/>
          <a:p>
            <a:pPr rtl="0"/>
            <a:fld id="{2E61351F-DBB1-4664-ADA9-83BC7CB8848D}" type="slidenum">
              <a:rPr lang="en-GB" smtClean="0"/>
              <a:t>4</a:t>
            </a:fld>
            <a:endParaRPr lang="en-GB"/>
          </a:p>
        </p:txBody>
      </p:sp>
    </p:spTree>
    <p:extLst>
      <p:ext uri="{BB962C8B-B14F-4D97-AF65-F5344CB8AC3E}">
        <p14:creationId xmlns:p14="http://schemas.microsoft.com/office/powerpoint/2010/main" val="17695058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 can surmise so far that health and wellbeing aren’t as different as the two words seem, or at least, we can assume they’re not from a Medical perspective, at least according to the Faculty For public health, and the WHO. </a:t>
            </a:r>
          </a:p>
          <a:p>
            <a:r>
              <a:rPr lang="en-GB" dirty="0"/>
              <a:t>As previously mentioned, and as you can read here, the overall notion has been that wellbeing and health are indicative of each other, with a person's health informing their wellbeing, and their wellbeing informing their health, yet when you apply a different sourcing for the lens, the defining view is altered in its entirety, yes, we are still in the medical model of thinking, but even within that we can find multiple reflecting viewpoints.</a:t>
            </a:r>
          </a:p>
        </p:txBody>
      </p:sp>
      <p:sp>
        <p:nvSpPr>
          <p:cNvPr id="4" name="Slide Number Placeholder 3"/>
          <p:cNvSpPr>
            <a:spLocks noGrp="1"/>
          </p:cNvSpPr>
          <p:nvPr>
            <p:ph type="sldNum" sz="quarter" idx="5"/>
          </p:nvPr>
        </p:nvSpPr>
        <p:spPr/>
        <p:txBody>
          <a:bodyPr/>
          <a:lstStyle/>
          <a:p>
            <a:pPr rtl="0"/>
            <a:fld id="{2E61351F-DBB1-4664-ADA9-83BC7CB8848D}" type="slidenum">
              <a:rPr lang="en-GB" smtClean="0"/>
              <a:t>5</a:t>
            </a:fld>
            <a:endParaRPr lang="en-GB"/>
          </a:p>
        </p:txBody>
      </p:sp>
    </p:spTree>
    <p:extLst>
      <p:ext uri="{BB962C8B-B14F-4D97-AF65-F5344CB8AC3E}">
        <p14:creationId xmlns:p14="http://schemas.microsoft.com/office/powerpoint/2010/main" val="35113515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WHO outlook on health and wellbeing is critically analysed by Alistair Tulloch, in their 2005 entry into in the British Journal of General Practice where they state that *Read slide quote* so, we can look at the WHO’s “definition” and how it sits within the medical model and ask ourselves, does it tell us exactly what health and wellbeing are and should be, as Tulloch says it should. This is supported by Sfeatcu et al, 2014  The short answer here is no, they don’t, as Tulloch alludes.</a:t>
            </a:r>
          </a:p>
        </p:txBody>
      </p:sp>
      <p:sp>
        <p:nvSpPr>
          <p:cNvPr id="4" name="Slide Number Placeholder 3"/>
          <p:cNvSpPr>
            <a:spLocks noGrp="1"/>
          </p:cNvSpPr>
          <p:nvPr>
            <p:ph type="sldNum" sz="quarter" idx="5"/>
          </p:nvPr>
        </p:nvSpPr>
        <p:spPr/>
        <p:txBody>
          <a:bodyPr/>
          <a:lstStyle/>
          <a:p>
            <a:pPr rtl="0"/>
            <a:fld id="{2E61351F-DBB1-4664-ADA9-83BC7CB8848D}" type="slidenum">
              <a:rPr lang="en-GB" smtClean="0"/>
              <a:t>6</a:t>
            </a:fld>
            <a:endParaRPr lang="en-GB"/>
          </a:p>
        </p:txBody>
      </p:sp>
    </p:spTree>
    <p:extLst>
      <p:ext uri="{BB962C8B-B14F-4D97-AF65-F5344CB8AC3E}">
        <p14:creationId xmlns:p14="http://schemas.microsoft.com/office/powerpoint/2010/main" val="26263503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we get a clearer picture if we step away from the WHO and look to our national legislature.  The first quote here comes from the health improvement analytical team at the Department of health. They outline the ways in which improving wellbeing, can benefit people and the nation as a whole, whereas the internation statistic published by the ONS in 2013, covering the year from 2012 to 2013, shows an incremental increase in supposed life satisfaction from a myriad of sources, which although from the year prior shows how this notion of subjective wellbeing can in some way improve people's lives. Although it must be said that despite this showing an improvement in life satisfaction which would correlate to a good level of health or wellbeing, it is key to remember that this poll does in no way cover the entire nation as the document would have you think, when out of a population of just over 64 million in 2013, they by their own admission as shown here have based their results on a severely limited sampling compared to the </a:t>
            </a:r>
            <a:r>
              <a:rPr lang="en-GB" dirty="0" err="1"/>
              <a:t>uk</a:t>
            </a:r>
            <a:r>
              <a:rPr lang="en-GB" dirty="0"/>
              <a:t> population.</a:t>
            </a:r>
          </a:p>
        </p:txBody>
      </p:sp>
      <p:sp>
        <p:nvSpPr>
          <p:cNvPr id="4" name="Slide Number Placeholder 3"/>
          <p:cNvSpPr>
            <a:spLocks noGrp="1"/>
          </p:cNvSpPr>
          <p:nvPr>
            <p:ph type="sldNum" sz="quarter" idx="5"/>
          </p:nvPr>
        </p:nvSpPr>
        <p:spPr/>
        <p:txBody>
          <a:bodyPr/>
          <a:lstStyle/>
          <a:p>
            <a:pPr rtl="0"/>
            <a:fld id="{2E61351F-DBB1-4664-ADA9-83BC7CB8848D}" type="slidenum">
              <a:rPr lang="en-GB" smtClean="0"/>
              <a:t>7</a:t>
            </a:fld>
            <a:endParaRPr lang="en-GB"/>
          </a:p>
        </p:txBody>
      </p:sp>
    </p:spTree>
    <p:extLst>
      <p:ext uri="{BB962C8B-B14F-4D97-AF65-F5344CB8AC3E}">
        <p14:creationId xmlns:p14="http://schemas.microsoft.com/office/powerpoint/2010/main" val="24180010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following this disassembly of the terms wellbeing and health, The legislation I wish to highlight in this instance is the social services and well-being (Wales) act “2014” here you can see it was  brought to bear on the ideals of health, comfort, obviously well-being, as well as care and safeguarding and a litany of other aspects, but once again we cannot rely on the act to clear the way for a definition of the very aspects it is designed to support.</a:t>
            </a:r>
          </a:p>
        </p:txBody>
      </p:sp>
      <p:sp>
        <p:nvSpPr>
          <p:cNvPr id="4" name="Slide Number Placeholder 3"/>
          <p:cNvSpPr>
            <a:spLocks noGrp="1"/>
          </p:cNvSpPr>
          <p:nvPr>
            <p:ph type="sldNum" sz="quarter" idx="5"/>
          </p:nvPr>
        </p:nvSpPr>
        <p:spPr/>
        <p:txBody>
          <a:bodyPr/>
          <a:lstStyle/>
          <a:p>
            <a:pPr rtl="0"/>
            <a:fld id="{2E61351F-DBB1-4664-ADA9-83BC7CB8848D}" type="slidenum">
              <a:rPr lang="en-GB" smtClean="0"/>
              <a:t>8</a:t>
            </a:fld>
            <a:endParaRPr lang="en-GB"/>
          </a:p>
        </p:txBody>
      </p:sp>
    </p:spTree>
    <p:extLst>
      <p:ext uri="{BB962C8B-B14F-4D97-AF65-F5344CB8AC3E}">
        <p14:creationId xmlns:p14="http://schemas.microsoft.com/office/powerpoint/2010/main" val="27885054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within the medical model we have those that focus on the Psychological, practitioners of mental health and wellness and theorists that posit the ideas that Wellbeing informs mental health, note health is once more being informed by a person's wellbeing, but unlike previously it is health of the mind as opposed to that of the body.</a:t>
            </a:r>
          </a:p>
        </p:txBody>
      </p:sp>
      <p:sp>
        <p:nvSpPr>
          <p:cNvPr id="4" name="Slide Number Placeholder 3"/>
          <p:cNvSpPr>
            <a:spLocks noGrp="1"/>
          </p:cNvSpPr>
          <p:nvPr>
            <p:ph type="sldNum" sz="quarter" idx="5"/>
          </p:nvPr>
        </p:nvSpPr>
        <p:spPr/>
        <p:txBody>
          <a:bodyPr/>
          <a:lstStyle/>
          <a:p>
            <a:pPr rtl="0"/>
            <a:fld id="{2E61351F-DBB1-4664-ADA9-83BC7CB8848D}" type="slidenum">
              <a:rPr lang="en-GB" smtClean="0"/>
              <a:t>9</a:t>
            </a:fld>
            <a:endParaRPr lang="en-GB"/>
          </a:p>
        </p:txBody>
      </p:sp>
    </p:spTree>
    <p:extLst>
      <p:ext uri="{BB962C8B-B14F-4D97-AF65-F5344CB8AC3E}">
        <p14:creationId xmlns:p14="http://schemas.microsoft.com/office/powerpoint/2010/main" val="30493992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has been said that within psychological exploration, that self-reported instances of mental anguish and pain, by members of the general populace are becoming topics of heavy debate.  They go on to say that the state of the evidence links health and wellbeing to a person's mental health although there is a need for further research. This is somewhat supported by the work undertaken by Schmidt and Hansson; as they investigated the research surrounding the stress and wellbeing in doctoral students and </a:t>
            </a:r>
            <a:r>
              <a:rPr lang="en-GB" dirty="0" err="1"/>
              <a:t>Kabasinguzi</a:t>
            </a:r>
            <a:r>
              <a:rPr lang="en-GB" dirty="0"/>
              <a:t> et al, examined the most recent global catastrophe and that is Covid-19 and how it impacted people mentally.</a:t>
            </a:r>
          </a:p>
        </p:txBody>
      </p:sp>
      <p:sp>
        <p:nvSpPr>
          <p:cNvPr id="4" name="Slide Number Placeholder 3"/>
          <p:cNvSpPr>
            <a:spLocks noGrp="1"/>
          </p:cNvSpPr>
          <p:nvPr>
            <p:ph type="sldNum" sz="quarter" idx="5"/>
          </p:nvPr>
        </p:nvSpPr>
        <p:spPr/>
        <p:txBody>
          <a:bodyPr/>
          <a:lstStyle/>
          <a:p>
            <a:pPr rtl="0"/>
            <a:fld id="{2E61351F-DBB1-4664-ADA9-83BC7CB8848D}" type="slidenum">
              <a:rPr lang="en-GB" smtClean="0"/>
              <a:t>10</a:t>
            </a:fld>
            <a:endParaRPr lang="en-GB"/>
          </a:p>
        </p:txBody>
      </p:sp>
    </p:spTree>
    <p:extLst>
      <p:ext uri="{BB962C8B-B14F-4D97-AF65-F5344CB8AC3E}">
        <p14:creationId xmlns:p14="http://schemas.microsoft.com/office/powerpoint/2010/main" val="38051517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as we know with age comes fractional neurological decay, which is leading more and more to a greater impact on aged mental health, but also to declines in wellbeing, physical health and a greater strain over all on the care systems, which as we saw previously was greatly impacted by Covid over the last half decade, and although greater life expectancy is a great thing to strive for, if the integral systems surrounding us cannot cope, it can also be detrimental to global wellbeing.</a:t>
            </a:r>
          </a:p>
        </p:txBody>
      </p:sp>
      <p:sp>
        <p:nvSpPr>
          <p:cNvPr id="4" name="Slide Number Placeholder 3"/>
          <p:cNvSpPr>
            <a:spLocks noGrp="1"/>
          </p:cNvSpPr>
          <p:nvPr>
            <p:ph type="sldNum" sz="quarter" idx="5"/>
          </p:nvPr>
        </p:nvSpPr>
        <p:spPr/>
        <p:txBody>
          <a:bodyPr/>
          <a:lstStyle/>
          <a:p>
            <a:pPr rtl="0"/>
            <a:fld id="{2E61351F-DBB1-4664-ADA9-83BC7CB8848D}" type="slidenum">
              <a:rPr lang="en-GB" smtClean="0"/>
              <a:t>11</a:t>
            </a:fld>
            <a:endParaRPr lang="en-GB"/>
          </a:p>
        </p:txBody>
      </p:sp>
    </p:spTree>
    <p:extLst>
      <p:ext uri="{BB962C8B-B14F-4D97-AF65-F5344CB8AC3E}">
        <p14:creationId xmlns:p14="http://schemas.microsoft.com/office/powerpoint/2010/main" val="23373321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want to move onward now,  to a focal area for my own passions for a moment and that is the rights of offenders and young offenders with SEN or SPLD.  Now under all government legislations offenders do have equal rights to those within the general populace. However, accessing these rights is something that is increasingly difficult. There is an endemic culture of, you made your choice you face your punishment. We can see here, that provisions are there, and these are either England or Wales specific with the first instance being directly mandated for the Welsh health boards. Although as you can see, it specifically states offenders in the community, so what about those inside the prisons, the Nuffield trust conducted a study and issued a report on just that, as you can see from the centre  quotation from Davies Keeble and Hutchings, 2021, and yet despite it being so endemic to life in the last half decade, COVIDS impact on offender wellbeing and mental health is something that has been given little attention.</a:t>
            </a:r>
          </a:p>
        </p:txBody>
      </p:sp>
      <p:sp>
        <p:nvSpPr>
          <p:cNvPr id="4" name="Slide Number Placeholder 3"/>
          <p:cNvSpPr>
            <a:spLocks noGrp="1"/>
          </p:cNvSpPr>
          <p:nvPr>
            <p:ph type="sldNum" sz="quarter" idx="5"/>
          </p:nvPr>
        </p:nvSpPr>
        <p:spPr/>
        <p:txBody>
          <a:bodyPr/>
          <a:lstStyle/>
          <a:p>
            <a:pPr rtl="0"/>
            <a:fld id="{2E61351F-DBB1-4664-ADA9-83BC7CB8848D}" type="slidenum">
              <a:rPr lang="en-GB" smtClean="0"/>
              <a:t>12</a:t>
            </a:fld>
            <a:endParaRPr lang="en-GB"/>
          </a:p>
        </p:txBody>
      </p:sp>
    </p:spTree>
    <p:extLst>
      <p:ext uri="{BB962C8B-B14F-4D97-AF65-F5344CB8AC3E}">
        <p14:creationId xmlns:p14="http://schemas.microsoft.com/office/powerpoint/2010/main" val="11437032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key points that has been illuminated, is the abject absence of access to outside green spaces, although there has been examinations of just that point, the combined summation is that despite plausible access,  due to current financial limitations only select numbers of inmates have a chance to gain access to these green spaces, which as you can see from the second quote is something that plays a  role in prisoner welfare, as does access to privacy within prisons as shown by the final quotation.</a:t>
            </a:r>
          </a:p>
        </p:txBody>
      </p:sp>
      <p:sp>
        <p:nvSpPr>
          <p:cNvPr id="4" name="Slide Number Placeholder 3"/>
          <p:cNvSpPr>
            <a:spLocks noGrp="1"/>
          </p:cNvSpPr>
          <p:nvPr>
            <p:ph type="sldNum" sz="quarter" idx="5"/>
          </p:nvPr>
        </p:nvSpPr>
        <p:spPr/>
        <p:txBody>
          <a:bodyPr/>
          <a:lstStyle/>
          <a:p>
            <a:pPr rtl="0"/>
            <a:fld id="{2E61351F-DBB1-4664-ADA9-83BC7CB8848D}" type="slidenum">
              <a:rPr lang="en-GB" smtClean="0"/>
              <a:t>13</a:t>
            </a:fld>
            <a:endParaRPr lang="en-GB"/>
          </a:p>
        </p:txBody>
      </p:sp>
    </p:spTree>
    <p:extLst>
      <p:ext uri="{BB962C8B-B14F-4D97-AF65-F5344CB8AC3E}">
        <p14:creationId xmlns:p14="http://schemas.microsoft.com/office/powerpoint/2010/main" val="30222971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Finally, a non-academic stance from multiple instances, they address multiple aspects from perceptions of health and its subjective status when it comes to definitions, how the terms are used, their differences and meanings and how health and wellbeing affects us daily.</a:t>
            </a:r>
          </a:p>
        </p:txBody>
      </p:sp>
      <p:sp>
        <p:nvSpPr>
          <p:cNvPr id="4" name="Slide Number Placeholder 3"/>
          <p:cNvSpPr>
            <a:spLocks noGrp="1"/>
          </p:cNvSpPr>
          <p:nvPr>
            <p:ph type="sldNum" sz="quarter" idx="5"/>
          </p:nvPr>
        </p:nvSpPr>
        <p:spPr/>
        <p:txBody>
          <a:bodyPr/>
          <a:lstStyle/>
          <a:p>
            <a:pPr rtl="0"/>
            <a:fld id="{2E61351F-DBB1-4664-ADA9-83BC7CB8848D}" type="slidenum">
              <a:rPr lang="en-GB" smtClean="0"/>
              <a:t>14</a:t>
            </a:fld>
            <a:endParaRPr lang="en-GB"/>
          </a:p>
        </p:txBody>
      </p:sp>
    </p:spTree>
    <p:extLst>
      <p:ext uri="{BB962C8B-B14F-4D97-AF65-F5344CB8AC3E}">
        <p14:creationId xmlns:p14="http://schemas.microsoft.com/office/powerpoint/2010/main" val="18472745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Ultimately, health and wellbeing are utterly subjective, dependent on factors both in and beyond our control, all we can do as people is strive to keep ourselves mentally grounded and our bodies nourished, everything else is ultimately up for debate.</a:t>
            </a:r>
          </a:p>
        </p:txBody>
      </p:sp>
      <p:sp>
        <p:nvSpPr>
          <p:cNvPr id="4" name="Slide Number Placeholder 3"/>
          <p:cNvSpPr>
            <a:spLocks noGrp="1"/>
          </p:cNvSpPr>
          <p:nvPr>
            <p:ph type="sldNum" sz="quarter" idx="5"/>
          </p:nvPr>
        </p:nvSpPr>
        <p:spPr/>
        <p:txBody>
          <a:bodyPr/>
          <a:lstStyle/>
          <a:p>
            <a:pPr rtl="0"/>
            <a:fld id="{2E61351F-DBB1-4664-ADA9-83BC7CB8848D}" type="slidenum">
              <a:rPr lang="en-GB" smtClean="0"/>
              <a:t>15</a:t>
            </a:fld>
            <a:endParaRPr lang="en-GB"/>
          </a:p>
        </p:txBody>
      </p:sp>
    </p:spTree>
    <p:extLst>
      <p:ext uri="{BB962C8B-B14F-4D97-AF65-F5344CB8AC3E}">
        <p14:creationId xmlns:p14="http://schemas.microsoft.com/office/powerpoint/2010/main" val="19196818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2E61351F-DBB1-4664-ADA9-83BC7CB8848D}" type="slidenum">
              <a:rPr lang="en-GB" smtClean="0"/>
              <a:t>16</a:t>
            </a:fld>
            <a:endParaRPr lang="en-GB"/>
          </a:p>
        </p:txBody>
      </p:sp>
    </p:spTree>
    <p:extLst>
      <p:ext uri="{BB962C8B-B14F-4D97-AF65-F5344CB8AC3E}">
        <p14:creationId xmlns:p14="http://schemas.microsoft.com/office/powerpoint/2010/main" val="34423059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2E61351F-DBB1-4664-ADA9-83BC7CB8848D}" type="slidenum">
              <a:rPr lang="en-GB" smtClean="0"/>
              <a:t>17</a:t>
            </a:fld>
            <a:endParaRPr lang="en-GB"/>
          </a:p>
        </p:txBody>
      </p:sp>
    </p:spTree>
    <p:extLst>
      <p:ext uri="{BB962C8B-B14F-4D97-AF65-F5344CB8AC3E}">
        <p14:creationId xmlns:p14="http://schemas.microsoft.com/office/powerpoint/2010/main" val="8555009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2E61351F-DBB1-4664-ADA9-83BC7CB8848D}" type="slidenum">
              <a:rPr lang="en-GB" smtClean="0"/>
              <a:t>18</a:t>
            </a:fld>
            <a:endParaRPr lang="en-GB"/>
          </a:p>
        </p:txBody>
      </p:sp>
    </p:spTree>
    <p:extLst>
      <p:ext uri="{BB962C8B-B14F-4D97-AF65-F5344CB8AC3E}">
        <p14:creationId xmlns:p14="http://schemas.microsoft.com/office/powerpoint/2010/main" val="24441436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93814" y="990600"/>
            <a:ext cx="8458200" cy="3200400"/>
          </a:xfrm>
        </p:spPr>
        <p:txBody>
          <a:bodyPr rtlCol="0">
            <a:normAutofit/>
          </a:bodyPr>
          <a:lstStyle>
            <a:lvl1pPr>
              <a:defRPr sz="6000"/>
            </a:lvl1pPr>
          </a:lstStyle>
          <a:p>
            <a:pPr rtl="0"/>
            <a:r>
              <a:rPr lang="en-GB"/>
              <a:t>Click to edit Master title style</a:t>
            </a:r>
            <a:endParaRPr/>
          </a:p>
        </p:txBody>
      </p:sp>
      <p:sp>
        <p:nvSpPr>
          <p:cNvPr id="3" name="Subtitle 2"/>
          <p:cNvSpPr>
            <a:spLocks noGrp="1"/>
          </p:cNvSpPr>
          <p:nvPr>
            <p:ph type="subTitle" idx="1"/>
          </p:nvPr>
        </p:nvSpPr>
        <p:spPr>
          <a:xfrm>
            <a:off x="1293813" y="4267200"/>
            <a:ext cx="8458200" cy="1371600"/>
          </a:xfrm>
        </p:spPr>
        <p:txBody>
          <a:bodyPr rtlCol="0">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a:t>Click to edit Master subtitle style</a:t>
            </a:r>
            <a:endParaRPr/>
          </a:p>
        </p:txBody>
      </p:sp>
      <p:sp>
        <p:nvSpPr>
          <p:cNvPr id="4" name="Date Placeholder 3"/>
          <p:cNvSpPr>
            <a:spLocks noGrp="1"/>
          </p:cNvSpPr>
          <p:nvPr>
            <p:ph type="dt" sz="half" idx="10"/>
          </p:nvPr>
        </p:nvSpPr>
        <p:spPr/>
        <p:txBody>
          <a:bodyPr rtlCol="0"/>
          <a:lstStyle>
            <a:lvl1pPr>
              <a:defRPr sz="1100"/>
            </a:lvl1pPr>
          </a:lstStyle>
          <a:p>
            <a:pPr rtl="0"/>
            <a:r>
              <a:rPr lang="en-US"/>
              <a:t>2/8/2016</a:t>
            </a:r>
            <a:endParaRPr lang="en-US" dirty="0"/>
          </a:p>
        </p:txBody>
      </p:sp>
      <p:sp>
        <p:nvSpPr>
          <p:cNvPr id="5" name="Footer Placeholder 4"/>
          <p:cNvSpPr>
            <a:spLocks noGrp="1"/>
          </p:cNvSpPr>
          <p:nvPr>
            <p:ph type="ftr" sz="quarter" idx="11"/>
          </p:nvPr>
        </p:nvSpPr>
        <p:spPr/>
        <p:txBody>
          <a:bodyPr rtlCol="0"/>
          <a:lstStyle>
            <a:lvl1pPr>
              <a:defRPr sz="1100"/>
            </a:lvl1pPr>
          </a:lstStyle>
          <a:p>
            <a:pPr rtl="0"/>
            <a:endParaRPr lang="en-US"/>
          </a:p>
        </p:txBody>
      </p:sp>
      <p:sp>
        <p:nvSpPr>
          <p:cNvPr id="6" name="Slide Number Placeholder 5"/>
          <p:cNvSpPr>
            <a:spLocks noGrp="1"/>
          </p:cNvSpPr>
          <p:nvPr>
            <p:ph type="sldNum" sz="quarter" idx="12"/>
          </p:nvPr>
        </p:nvSpPr>
        <p:spPr/>
        <p:txBody>
          <a:bodyPr rtlCol="0"/>
          <a:lstStyle>
            <a:lvl1pPr>
              <a:defRPr sz="1100"/>
            </a:lvl1pPr>
          </a:lstStyle>
          <a:p>
            <a:pPr rtl="0"/>
            <a:fld id="{81FEFA0A-2F20-4B60-98C6-5FFDA469AA1C}" type="slidenum">
              <a:rPr lang="en-US" smtClean="0"/>
              <a:pPr/>
              <a:t>‹#›</a:t>
            </a:fld>
            <a:endParaRPr lang="en-US"/>
          </a:p>
        </p:txBody>
      </p:sp>
    </p:spTree>
    <p:extLst>
      <p:ext uri="{BB962C8B-B14F-4D97-AF65-F5344CB8AC3E}">
        <p14:creationId xmlns:p14="http://schemas.microsoft.com/office/powerpoint/2010/main" val="2413538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a:p>
        </p:txBody>
      </p:sp>
      <p:sp>
        <p:nvSpPr>
          <p:cNvPr id="3" name="Content Placeholder 2"/>
          <p:cNvSpPr>
            <a:spLocks noGrp="1"/>
          </p:cNvSpPr>
          <p:nvPr>
            <p:ph idx="1"/>
          </p:nvPr>
        </p:nvSpPr>
        <p:spPr/>
        <p:txBody>
          <a:bodyPr rtlCol="0"/>
          <a:lstStyle>
            <a:lvl5pPr>
              <a:defRPr/>
            </a:lvl5pPr>
            <a:lvl6pPr>
              <a:defRPr/>
            </a:lvl6pPr>
            <a:lvl7pPr>
              <a:defRPr/>
            </a:lvl7pPr>
            <a:lvl8pPr>
              <a:defRPr/>
            </a:lvl8pPr>
            <a:lvl9pPr>
              <a:defRPr/>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4" name="Date Placeholder 3"/>
          <p:cNvSpPr>
            <a:spLocks noGrp="1"/>
          </p:cNvSpPr>
          <p:nvPr>
            <p:ph type="dt" sz="half" idx="10"/>
          </p:nvPr>
        </p:nvSpPr>
        <p:spPr/>
        <p:txBody>
          <a:bodyPr rtlCol="0"/>
          <a:lstStyle>
            <a:lvl1pPr>
              <a:defRPr sz="1100"/>
            </a:lvl1pPr>
          </a:lstStyle>
          <a:p>
            <a:pPr rtl="0"/>
            <a:r>
              <a:rPr lang="en-US"/>
              <a:t>2/8/2016</a:t>
            </a:r>
            <a:endParaRPr lang="en-US" dirty="0"/>
          </a:p>
        </p:txBody>
      </p:sp>
      <p:sp>
        <p:nvSpPr>
          <p:cNvPr id="5" name="Footer Placeholder 4"/>
          <p:cNvSpPr>
            <a:spLocks noGrp="1"/>
          </p:cNvSpPr>
          <p:nvPr>
            <p:ph type="ftr" sz="quarter" idx="11"/>
          </p:nvPr>
        </p:nvSpPr>
        <p:spPr/>
        <p:txBody>
          <a:bodyPr rtlCol="0"/>
          <a:lstStyle>
            <a:lvl1pPr>
              <a:defRPr sz="1100"/>
            </a:lvl1pPr>
          </a:lstStyle>
          <a:p>
            <a:pPr rtl="0"/>
            <a:endParaRPr lang="en-US"/>
          </a:p>
        </p:txBody>
      </p:sp>
      <p:sp>
        <p:nvSpPr>
          <p:cNvPr id="6" name="Slide Number Placeholder 5"/>
          <p:cNvSpPr>
            <a:spLocks noGrp="1"/>
          </p:cNvSpPr>
          <p:nvPr>
            <p:ph type="sldNum" sz="quarter" idx="12"/>
          </p:nvPr>
        </p:nvSpPr>
        <p:spPr/>
        <p:txBody>
          <a:bodyPr rtlCol="0"/>
          <a:lstStyle>
            <a:lvl1pPr>
              <a:defRPr sz="1100"/>
            </a:lvl1pPr>
          </a:lstStyle>
          <a:p>
            <a:pPr rtl="0"/>
            <a:fld id="{81FEFA0A-2F20-4B60-98C6-5FFDA469AA1C}" type="slidenum">
              <a:rPr lang="en-US" smtClean="0"/>
              <a:pPr/>
              <a:t>‹#›</a:t>
            </a:fld>
            <a:endParaRPr lang="en-US"/>
          </a:p>
        </p:txBody>
      </p:sp>
    </p:spTree>
    <p:extLst>
      <p:ext uri="{BB962C8B-B14F-4D97-AF65-F5344CB8AC3E}">
        <p14:creationId xmlns:p14="http://schemas.microsoft.com/office/powerpoint/2010/main" val="159476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3813" y="2057400"/>
            <a:ext cx="8458201" cy="2666999"/>
          </a:xfrm>
        </p:spPr>
        <p:txBody>
          <a:bodyPr rtlCol="0" anchor="b">
            <a:normAutofit/>
          </a:bodyPr>
          <a:lstStyle>
            <a:lvl1pPr algn="l">
              <a:defRPr sz="4800" b="0" i="0" cap="none" baseline="0"/>
            </a:lvl1pPr>
          </a:lstStyle>
          <a:p>
            <a:pPr rtl="0"/>
            <a:r>
              <a:rPr lang="en-GB"/>
              <a:t>Click to edit Master title style</a:t>
            </a:r>
            <a:endParaRPr/>
          </a:p>
        </p:txBody>
      </p:sp>
      <p:sp>
        <p:nvSpPr>
          <p:cNvPr id="3" name="Text Placeholder 2"/>
          <p:cNvSpPr>
            <a:spLocks noGrp="1"/>
          </p:cNvSpPr>
          <p:nvPr>
            <p:ph type="body" idx="1"/>
          </p:nvPr>
        </p:nvSpPr>
        <p:spPr>
          <a:xfrm>
            <a:off x="1293813" y="4876800"/>
            <a:ext cx="8458201" cy="1143000"/>
          </a:xfrm>
        </p:spPr>
        <p:txBody>
          <a:bodyPr rtlCol="0"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a:t>Click to edit Master text styles</a:t>
            </a:r>
          </a:p>
        </p:txBody>
      </p:sp>
      <p:sp>
        <p:nvSpPr>
          <p:cNvPr id="4" name="Date Placeholder 3"/>
          <p:cNvSpPr>
            <a:spLocks noGrp="1"/>
          </p:cNvSpPr>
          <p:nvPr>
            <p:ph type="dt" sz="half" idx="10"/>
          </p:nvPr>
        </p:nvSpPr>
        <p:spPr/>
        <p:txBody>
          <a:bodyPr rtlCol="0"/>
          <a:lstStyle>
            <a:lvl1pPr>
              <a:defRPr sz="1100"/>
            </a:lvl1pPr>
          </a:lstStyle>
          <a:p>
            <a:pPr rtl="0"/>
            <a:r>
              <a:rPr lang="en-US"/>
              <a:t>2/8/2016</a:t>
            </a:r>
          </a:p>
        </p:txBody>
      </p:sp>
      <p:sp>
        <p:nvSpPr>
          <p:cNvPr id="5" name="Footer Placeholder 4"/>
          <p:cNvSpPr>
            <a:spLocks noGrp="1"/>
          </p:cNvSpPr>
          <p:nvPr>
            <p:ph type="ftr" sz="quarter" idx="11"/>
          </p:nvPr>
        </p:nvSpPr>
        <p:spPr/>
        <p:txBody>
          <a:bodyPr rtlCol="0"/>
          <a:lstStyle>
            <a:lvl1pPr>
              <a:defRPr sz="1100"/>
            </a:lvl1pPr>
          </a:lstStyle>
          <a:p>
            <a:pPr rtl="0"/>
            <a:endParaRPr lang="en-US"/>
          </a:p>
        </p:txBody>
      </p:sp>
      <p:sp>
        <p:nvSpPr>
          <p:cNvPr id="6" name="Slide Number Placeholder 5"/>
          <p:cNvSpPr>
            <a:spLocks noGrp="1"/>
          </p:cNvSpPr>
          <p:nvPr>
            <p:ph type="sldNum" sz="quarter" idx="12"/>
          </p:nvPr>
        </p:nvSpPr>
        <p:spPr/>
        <p:txBody>
          <a:bodyPr rtlCol="0"/>
          <a:lstStyle>
            <a:lvl1pPr>
              <a:defRPr sz="1100"/>
            </a:lvl1pPr>
          </a:lstStyle>
          <a:p>
            <a:pPr rtl="0"/>
            <a:fld id="{81FEFA0A-2F20-4B60-98C6-5FFDA469AA1C}" type="slidenum">
              <a:rPr lang="en-US" smtClean="0"/>
              <a:pPr/>
              <a:t>‹#›</a:t>
            </a:fld>
            <a:endParaRPr lang="en-US"/>
          </a:p>
        </p:txBody>
      </p:sp>
    </p:spTree>
    <p:extLst>
      <p:ext uri="{BB962C8B-B14F-4D97-AF65-F5344CB8AC3E}">
        <p14:creationId xmlns:p14="http://schemas.microsoft.com/office/powerpoint/2010/main" val="3378620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a:p>
        </p:txBody>
      </p:sp>
      <p:sp>
        <p:nvSpPr>
          <p:cNvPr id="3" name="Content Placeholder 2"/>
          <p:cNvSpPr>
            <a:spLocks noGrp="1"/>
          </p:cNvSpPr>
          <p:nvPr>
            <p:ph sz="half" idx="1"/>
          </p:nvPr>
        </p:nvSpPr>
        <p:spPr>
          <a:xfrm>
            <a:off x="1293812" y="1676400"/>
            <a:ext cx="4700016" cy="4495800"/>
          </a:xfrm>
        </p:spPr>
        <p:txBody>
          <a:bodyPr rtlCol="0">
            <a:normAutofit/>
          </a:bodyPr>
          <a:lstStyle>
            <a:lvl1pPr>
              <a:defRPr sz="24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4" name="Content Placeholder 3"/>
          <p:cNvSpPr>
            <a:spLocks noGrp="1"/>
          </p:cNvSpPr>
          <p:nvPr>
            <p:ph sz="half" idx="2"/>
          </p:nvPr>
        </p:nvSpPr>
        <p:spPr>
          <a:xfrm>
            <a:off x="6202035" y="1676401"/>
            <a:ext cx="4700016" cy="4495800"/>
          </a:xfrm>
        </p:spPr>
        <p:txBody>
          <a:bodyPr rtlCol="0">
            <a:normAutofit/>
          </a:bodyPr>
          <a:lstStyle>
            <a:lvl1pPr>
              <a:defRPr sz="24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5" name="Date Placeholder 4"/>
          <p:cNvSpPr>
            <a:spLocks noGrp="1"/>
          </p:cNvSpPr>
          <p:nvPr>
            <p:ph type="dt" sz="half" idx="10"/>
          </p:nvPr>
        </p:nvSpPr>
        <p:spPr/>
        <p:txBody>
          <a:bodyPr rtlCol="0"/>
          <a:lstStyle>
            <a:lvl1pPr>
              <a:defRPr sz="1100"/>
            </a:lvl1pPr>
          </a:lstStyle>
          <a:p>
            <a:pPr rtl="0"/>
            <a:r>
              <a:rPr lang="en-US"/>
              <a:t>2/8/2016</a:t>
            </a:r>
            <a:endParaRPr lang="en-US" dirty="0"/>
          </a:p>
        </p:txBody>
      </p:sp>
      <p:sp>
        <p:nvSpPr>
          <p:cNvPr id="6" name="Footer Placeholder 5"/>
          <p:cNvSpPr>
            <a:spLocks noGrp="1"/>
          </p:cNvSpPr>
          <p:nvPr>
            <p:ph type="ftr" sz="quarter" idx="11"/>
          </p:nvPr>
        </p:nvSpPr>
        <p:spPr/>
        <p:txBody>
          <a:bodyPr rtlCol="0"/>
          <a:lstStyle>
            <a:lvl1pPr>
              <a:defRPr sz="1100"/>
            </a:lvl1pPr>
          </a:lstStyle>
          <a:p>
            <a:pPr rtl="0"/>
            <a:endParaRPr lang="en-US"/>
          </a:p>
        </p:txBody>
      </p:sp>
      <p:sp>
        <p:nvSpPr>
          <p:cNvPr id="7" name="Slide Number Placeholder 6"/>
          <p:cNvSpPr>
            <a:spLocks noGrp="1"/>
          </p:cNvSpPr>
          <p:nvPr>
            <p:ph type="sldNum" sz="quarter" idx="12"/>
          </p:nvPr>
        </p:nvSpPr>
        <p:spPr/>
        <p:txBody>
          <a:bodyPr rtlCol="0"/>
          <a:lstStyle>
            <a:lvl1pPr>
              <a:defRPr sz="1100"/>
            </a:lvl1pPr>
          </a:lstStyle>
          <a:p>
            <a:pPr rtl="0"/>
            <a:fld id="{81FEFA0A-2F20-4B60-98C6-5FFDA469AA1C}" type="slidenum">
              <a:rPr lang="en-US" smtClean="0"/>
              <a:pPr/>
              <a:t>‹#›</a:t>
            </a:fld>
            <a:endParaRPr lang="en-US"/>
          </a:p>
        </p:txBody>
      </p:sp>
    </p:spTree>
    <p:extLst>
      <p:ext uri="{BB962C8B-B14F-4D97-AF65-F5344CB8AC3E}">
        <p14:creationId xmlns:p14="http://schemas.microsoft.com/office/powerpoint/2010/main" val="3107462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a:t>Click to edit Master title style</a:t>
            </a:r>
            <a:endParaRPr/>
          </a:p>
        </p:txBody>
      </p:sp>
      <p:sp>
        <p:nvSpPr>
          <p:cNvPr id="3" name="Text Placeholder 2"/>
          <p:cNvSpPr>
            <a:spLocks noGrp="1"/>
          </p:cNvSpPr>
          <p:nvPr>
            <p:ph type="body" idx="1"/>
          </p:nvPr>
        </p:nvSpPr>
        <p:spPr>
          <a:xfrm>
            <a:off x="1293813" y="1676399"/>
            <a:ext cx="4701142" cy="762001"/>
          </a:xfrm>
        </p:spPr>
        <p:txBody>
          <a:bodyPr rtlCol="0" anchor="ctr">
            <a:noAutofit/>
          </a:bodyP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p:cNvSpPr>
            <a:spLocks noGrp="1"/>
          </p:cNvSpPr>
          <p:nvPr>
            <p:ph sz="half" idx="2"/>
          </p:nvPr>
        </p:nvSpPr>
        <p:spPr>
          <a:xfrm>
            <a:off x="1293813" y="2516457"/>
            <a:ext cx="4701142" cy="3655743"/>
          </a:xfrm>
        </p:spPr>
        <p:txBody>
          <a:bodyPr rtlCol="0"/>
          <a:lstStyle>
            <a:lvl1pPr>
              <a:defRPr sz="22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5" name="Text Placeholder 4"/>
          <p:cNvSpPr>
            <a:spLocks noGrp="1"/>
          </p:cNvSpPr>
          <p:nvPr>
            <p:ph type="body" sz="quarter" idx="3"/>
          </p:nvPr>
        </p:nvSpPr>
        <p:spPr>
          <a:xfrm>
            <a:off x="6191754" y="1676399"/>
            <a:ext cx="4703259" cy="762001"/>
          </a:xfrm>
        </p:spPr>
        <p:txBody>
          <a:bodyPr rtlCol="0" anchor="ctr">
            <a:noAutofit/>
          </a:bodyP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6" name="Content Placeholder 5"/>
          <p:cNvSpPr>
            <a:spLocks noGrp="1"/>
          </p:cNvSpPr>
          <p:nvPr>
            <p:ph sz="quarter" idx="4"/>
          </p:nvPr>
        </p:nvSpPr>
        <p:spPr>
          <a:xfrm>
            <a:off x="6191754" y="2516457"/>
            <a:ext cx="4703259" cy="3655743"/>
          </a:xfrm>
        </p:spPr>
        <p:txBody>
          <a:bodyPr rtlCol="0"/>
          <a:lstStyle>
            <a:lvl1pPr>
              <a:defRPr sz="22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7" name="Date Placeholder 6"/>
          <p:cNvSpPr>
            <a:spLocks noGrp="1"/>
          </p:cNvSpPr>
          <p:nvPr>
            <p:ph type="dt" sz="half" idx="10"/>
          </p:nvPr>
        </p:nvSpPr>
        <p:spPr/>
        <p:txBody>
          <a:bodyPr rtlCol="0"/>
          <a:lstStyle>
            <a:lvl1pPr>
              <a:defRPr sz="1100"/>
            </a:lvl1pPr>
          </a:lstStyle>
          <a:p>
            <a:pPr rtl="0"/>
            <a:r>
              <a:rPr lang="en-US"/>
              <a:t>2/8/2016</a:t>
            </a:r>
            <a:endParaRPr lang="en-US" dirty="0"/>
          </a:p>
        </p:txBody>
      </p:sp>
      <p:sp>
        <p:nvSpPr>
          <p:cNvPr id="8" name="Footer Placeholder 7"/>
          <p:cNvSpPr>
            <a:spLocks noGrp="1"/>
          </p:cNvSpPr>
          <p:nvPr>
            <p:ph type="ftr" sz="quarter" idx="11"/>
          </p:nvPr>
        </p:nvSpPr>
        <p:spPr/>
        <p:txBody>
          <a:bodyPr rtlCol="0"/>
          <a:lstStyle>
            <a:lvl1pPr>
              <a:defRPr sz="1100"/>
            </a:lvl1pPr>
          </a:lstStyle>
          <a:p>
            <a:pPr rtl="0"/>
            <a:endParaRPr lang="en-US"/>
          </a:p>
        </p:txBody>
      </p:sp>
      <p:sp>
        <p:nvSpPr>
          <p:cNvPr id="9" name="Slide Number Placeholder 8"/>
          <p:cNvSpPr>
            <a:spLocks noGrp="1"/>
          </p:cNvSpPr>
          <p:nvPr>
            <p:ph type="sldNum" sz="quarter" idx="12"/>
          </p:nvPr>
        </p:nvSpPr>
        <p:spPr/>
        <p:txBody>
          <a:bodyPr rtlCol="0"/>
          <a:lstStyle>
            <a:lvl1pPr>
              <a:defRPr sz="1100"/>
            </a:lvl1pPr>
          </a:lstStyle>
          <a:p>
            <a:pPr rtl="0"/>
            <a:fld id="{81FEFA0A-2F20-4B60-98C6-5FFDA469AA1C}" type="slidenum">
              <a:rPr lang="en-US" smtClean="0"/>
              <a:pPr/>
              <a:t>‹#›</a:t>
            </a:fld>
            <a:endParaRPr lang="en-US"/>
          </a:p>
        </p:txBody>
      </p:sp>
    </p:spTree>
    <p:extLst>
      <p:ext uri="{BB962C8B-B14F-4D97-AF65-F5344CB8AC3E}">
        <p14:creationId xmlns:p14="http://schemas.microsoft.com/office/powerpoint/2010/main" val="1688552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a:p>
        </p:txBody>
      </p:sp>
      <p:sp>
        <p:nvSpPr>
          <p:cNvPr id="3" name="Date Placeholder 2"/>
          <p:cNvSpPr>
            <a:spLocks noGrp="1"/>
          </p:cNvSpPr>
          <p:nvPr>
            <p:ph type="dt" sz="half" idx="10"/>
          </p:nvPr>
        </p:nvSpPr>
        <p:spPr/>
        <p:txBody>
          <a:bodyPr rtlCol="0"/>
          <a:lstStyle>
            <a:lvl1pPr>
              <a:defRPr sz="1100"/>
            </a:lvl1pPr>
          </a:lstStyle>
          <a:p>
            <a:pPr rtl="0"/>
            <a:r>
              <a:rPr lang="en-US"/>
              <a:t>2/8/2016</a:t>
            </a:r>
            <a:endParaRPr lang="en-US" dirty="0"/>
          </a:p>
        </p:txBody>
      </p:sp>
      <p:sp>
        <p:nvSpPr>
          <p:cNvPr id="4" name="Footer Placeholder 3"/>
          <p:cNvSpPr>
            <a:spLocks noGrp="1"/>
          </p:cNvSpPr>
          <p:nvPr>
            <p:ph type="ftr" sz="quarter" idx="11"/>
          </p:nvPr>
        </p:nvSpPr>
        <p:spPr/>
        <p:txBody>
          <a:bodyPr rtlCol="0"/>
          <a:lstStyle>
            <a:lvl1pPr>
              <a:defRPr sz="1100"/>
            </a:lvl1pPr>
          </a:lstStyle>
          <a:p>
            <a:pPr rtl="0"/>
            <a:endParaRPr lang="en-US"/>
          </a:p>
        </p:txBody>
      </p:sp>
      <p:sp>
        <p:nvSpPr>
          <p:cNvPr id="5" name="Slide Number Placeholder 4"/>
          <p:cNvSpPr>
            <a:spLocks noGrp="1"/>
          </p:cNvSpPr>
          <p:nvPr>
            <p:ph type="sldNum" sz="quarter" idx="12"/>
          </p:nvPr>
        </p:nvSpPr>
        <p:spPr/>
        <p:txBody>
          <a:bodyPr rtlCol="0"/>
          <a:lstStyle>
            <a:lvl1pPr>
              <a:defRPr sz="1100"/>
            </a:lvl1pPr>
          </a:lstStyle>
          <a:p>
            <a:pPr rtl="0"/>
            <a:fld id="{81FEFA0A-2F20-4B60-98C6-5FFDA469AA1C}" type="slidenum">
              <a:rPr lang="en-US" smtClean="0"/>
              <a:pPr/>
              <a:t>‹#›</a:t>
            </a:fld>
            <a:endParaRPr lang="en-US"/>
          </a:p>
        </p:txBody>
      </p:sp>
    </p:spTree>
    <p:extLst>
      <p:ext uri="{BB962C8B-B14F-4D97-AF65-F5344CB8AC3E}">
        <p14:creationId xmlns:p14="http://schemas.microsoft.com/office/powerpoint/2010/main" val="3261595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lvl1pPr>
              <a:defRPr sz="1100"/>
            </a:lvl1pPr>
          </a:lstStyle>
          <a:p>
            <a:pPr rtl="0"/>
            <a:r>
              <a:rPr lang="en-US"/>
              <a:t>2/8/2016</a:t>
            </a:r>
            <a:endParaRPr lang="en-US" dirty="0"/>
          </a:p>
        </p:txBody>
      </p:sp>
      <p:sp>
        <p:nvSpPr>
          <p:cNvPr id="3" name="Footer Placeholder 2"/>
          <p:cNvSpPr>
            <a:spLocks noGrp="1"/>
          </p:cNvSpPr>
          <p:nvPr>
            <p:ph type="ftr" sz="quarter" idx="11"/>
          </p:nvPr>
        </p:nvSpPr>
        <p:spPr/>
        <p:txBody>
          <a:bodyPr rtlCol="0"/>
          <a:lstStyle>
            <a:lvl1pPr>
              <a:defRPr sz="1100"/>
            </a:lvl1pPr>
          </a:lstStyle>
          <a:p>
            <a:pPr rtl="0"/>
            <a:endParaRPr lang="en-US"/>
          </a:p>
        </p:txBody>
      </p:sp>
      <p:sp>
        <p:nvSpPr>
          <p:cNvPr id="4" name="Slide Number Placeholder 3"/>
          <p:cNvSpPr>
            <a:spLocks noGrp="1"/>
          </p:cNvSpPr>
          <p:nvPr>
            <p:ph type="sldNum" sz="quarter" idx="12"/>
          </p:nvPr>
        </p:nvSpPr>
        <p:spPr/>
        <p:txBody>
          <a:bodyPr rtlCol="0"/>
          <a:lstStyle>
            <a:lvl1pPr>
              <a:defRPr sz="1100"/>
            </a:lvl1pPr>
          </a:lstStyle>
          <a:p>
            <a:pPr rtl="0"/>
            <a:fld id="{81FEFA0A-2F20-4B60-98C6-5FFDA469AA1C}" type="slidenum">
              <a:rPr lang="en-US" smtClean="0"/>
              <a:pPr/>
              <a:t>‹#›</a:t>
            </a:fld>
            <a:endParaRPr lang="en-US"/>
          </a:p>
        </p:txBody>
      </p:sp>
    </p:spTree>
    <p:extLst>
      <p:ext uri="{BB962C8B-B14F-4D97-AF65-F5344CB8AC3E}">
        <p14:creationId xmlns:p14="http://schemas.microsoft.com/office/powerpoint/2010/main" val="743399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0811" y="1676400"/>
            <a:ext cx="3810000" cy="2438400"/>
          </a:xfrm>
        </p:spPr>
        <p:txBody>
          <a:bodyPr rtlCol="0" anchor="b">
            <a:normAutofit/>
          </a:bodyPr>
          <a:lstStyle>
            <a:lvl1pPr algn="l">
              <a:defRPr sz="3200" b="0"/>
            </a:lvl1pPr>
          </a:lstStyle>
          <a:p>
            <a:pPr rtl="0"/>
            <a:r>
              <a:rPr lang="en-GB"/>
              <a:t>Click to edit Master title style</a:t>
            </a:r>
            <a:endParaRPr dirty="0"/>
          </a:p>
        </p:txBody>
      </p:sp>
      <p:sp>
        <p:nvSpPr>
          <p:cNvPr id="3" name="Content Placeholder 2"/>
          <p:cNvSpPr>
            <a:spLocks noGrp="1"/>
          </p:cNvSpPr>
          <p:nvPr>
            <p:ph idx="1"/>
          </p:nvPr>
        </p:nvSpPr>
        <p:spPr>
          <a:xfrm>
            <a:off x="1293813" y="685800"/>
            <a:ext cx="6172200" cy="5486400"/>
          </a:xfrm>
        </p:spPr>
        <p:txBody>
          <a:bodyPr rtlCol="0">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4" name="Text Placeholder 3"/>
          <p:cNvSpPr>
            <a:spLocks noGrp="1"/>
          </p:cNvSpPr>
          <p:nvPr>
            <p:ph type="body" sz="half" idx="2"/>
          </p:nvPr>
        </p:nvSpPr>
        <p:spPr>
          <a:xfrm>
            <a:off x="7770811" y="4191000"/>
            <a:ext cx="3810000" cy="1524000"/>
          </a:xfrm>
        </p:spPr>
        <p:txBody>
          <a:bodyPr rtlCol="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a:t>Click to edit Master text styles</a:t>
            </a:r>
          </a:p>
        </p:txBody>
      </p:sp>
      <p:sp>
        <p:nvSpPr>
          <p:cNvPr id="5" name="Date Placeholder 4"/>
          <p:cNvSpPr>
            <a:spLocks noGrp="1"/>
          </p:cNvSpPr>
          <p:nvPr>
            <p:ph type="dt" sz="half" idx="10"/>
          </p:nvPr>
        </p:nvSpPr>
        <p:spPr/>
        <p:txBody>
          <a:bodyPr rtlCol="0"/>
          <a:lstStyle>
            <a:lvl1pPr>
              <a:defRPr sz="1100"/>
            </a:lvl1pPr>
          </a:lstStyle>
          <a:p>
            <a:pPr rtl="0"/>
            <a:r>
              <a:rPr lang="en-US"/>
              <a:t>2/8/2016</a:t>
            </a:r>
          </a:p>
        </p:txBody>
      </p:sp>
      <p:sp>
        <p:nvSpPr>
          <p:cNvPr id="6" name="Footer Placeholder 5"/>
          <p:cNvSpPr>
            <a:spLocks noGrp="1"/>
          </p:cNvSpPr>
          <p:nvPr>
            <p:ph type="ftr" sz="quarter" idx="11"/>
          </p:nvPr>
        </p:nvSpPr>
        <p:spPr/>
        <p:txBody>
          <a:bodyPr rtlCol="0"/>
          <a:lstStyle>
            <a:lvl1pPr>
              <a:defRPr sz="1100"/>
            </a:lvl1pPr>
          </a:lstStyle>
          <a:p>
            <a:pPr rtl="0"/>
            <a:endParaRPr lang="en-US"/>
          </a:p>
        </p:txBody>
      </p:sp>
      <p:sp>
        <p:nvSpPr>
          <p:cNvPr id="7" name="Slide Number Placeholder 6"/>
          <p:cNvSpPr>
            <a:spLocks noGrp="1"/>
          </p:cNvSpPr>
          <p:nvPr>
            <p:ph type="sldNum" sz="quarter" idx="12"/>
          </p:nvPr>
        </p:nvSpPr>
        <p:spPr/>
        <p:txBody>
          <a:bodyPr rtlCol="0"/>
          <a:lstStyle>
            <a:lvl1pPr>
              <a:defRPr sz="1100"/>
            </a:lvl1pPr>
          </a:lstStyle>
          <a:p>
            <a:pPr rtl="0"/>
            <a:fld id="{81FEFA0A-2F20-4B60-98C6-5FFDA469AA1C}" type="slidenum">
              <a:rPr lang="en-US" smtClean="0"/>
              <a:pPr/>
              <a:t>‹#›</a:t>
            </a:fld>
            <a:endParaRPr lang="en-US"/>
          </a:p>
        </p:txBody>
      </p:sp>
    </p:spTree>
    <p:extLst>
      <p:ext uri="{BB962C8B-B14F-4D97-AF65-F5344CB8AC3E}">
        <p14:creationId xmlns:p14="http://schemas.microsoft.com/office/powerpoint/2010/main" val="828858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0812" y="1676400"/>
            <a:ext cx="3810000" cy="2438400"/>
          </a:xfrm>
        </p:spPr>
        <p:txBody>
          <a:bodyPr rtlCol="0" anchor="b">
            <a:noAutofit/>
          </a:bodyPr>
          <a:lstStyle>
            <a:lvl1pPr algn="l">
              <a:defRPr sz="3200" b="0"/>
            </a:lvl1pPr>
          </a:lstStyle>
          <a:p>
            <a:pPr rtl="0"/>
            <a:r>
              <a:rPr lang="en-GB"/>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522412" y="0"/>
            <a:ext cx="5943601" cy="6858000"/>
          </a:xfrm>
        </p:spPr>
        <p:txBody>
          <a:bodyPr tIns="914400"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a:t>Click icon to add picture</a:t>
            </a:r>
            <a:endParaRPr/>
          </a:p>
        </p:txBody>
      </p:sp>
      <p:sp>
        <p:nvSpPr>
          <p:cNvPr id="4" name="Text Placeholder 3"/>
          <p:cNvSpPr>
            <a:spLocks noGrp="1"/>
          </p:cNvSpPr>
          <p:nvPr>
            <p:ph type="body" sz="half" idx="2"/>
          </p:nvPr>
        </p:nvSpPr>
        <p:spPr>
          <a:xfrm>
            <a:off x="7770812" y="4191000"/>
            <a:ext cx="3810000" cy="1524000"/>
          </a:xfrm>
        </p:spPr>
        <p:txBody>
          <a:bodyPr rtlCol="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a:t>Click to edit Master text styles</a:t>
            </a:r>
          </a:p>
        </p:txBody>
      </p:sp>
    </p:spTree>
    <p:extLst>
      <p:ext uri="{BB962C8B-B14F-4D97-AF65-F5344CB8AC3E}">
        <p14:creationId xmlns:p14="http://schemas.microsoft.com/office/powerpoint/2010/main" val="3839490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a:p>
        </p:txBody>
      </p:sp>
      <p:sp>
        <p:nvSpPr>
          <p:cNvPr id="3" name="Vertical Text Placeholder 2"/>
          <p:cNvSpPr>
            <a:spLocks noGrp="1"/>
          </p:cNvSpPr>
          <p:nvPr>
            <p:ph type="body" orient="vert" idx="1"/>
          </p:nvPr>
        </p:nvSpPr>
        <p:spPr/>
        <p:txBody>
          <a:bodyPr vert="eaVert" rtlCol="0"/>
          <a:lstStyle>
            <a:lvl5pPr>
              <a:defRPr/>
            </a:lvl5pPr>
            <a:lvl6pPr marL="1600200">
              <a:defRPr/>
            </a:lvl6pPr>
            <a:lvl7pPr marL="1874520">
              <a:defRPr/>
            </a:lvl7pPr>
            <a:lvl8pPr marL="2148840">
              <a:defRPr/>
            </a:lvl8pPr>
            <a:lvl9pPr marL="2423160">
              <a:defRPr/>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4" name="Date Placeholder 3"/>
          <p:cNvSpPr>
            <a:spLocks noGrp="1"/>
          </p:cNvSpPr>
          <p:nvPr>
            <p:ph type="dt" sz="half" idx="10"/>
          </p:nvPr>
        </p:nvSpPr>
        <p:spPr/>
        <p:txBody>
          <a:bodyPr rtlCol="0"/>
          <a:lstStyle>
            <a:lvl1pPr>
              <a:defRPr sz="1100"/>
            </a:lvl1pPr>
          </a:lstStyle>
          <a:p>
            <a:pPr rtl="0"/>
            <a:r>
              <a:rPr lang="en-US"/>
              <a:t>2/8/2016</a:t>
            </a:r>
          </a:p>
        </p:txBody>
      </p:sp>
      <p:sp>
        <p:nvSpPr>
          <p:cNvPr id="5" name="Footer Placeholder 4"/>
          <p:cNvSpPr>
            <a:spLocks noGrp="1"/>
          </p:cNvSpPr>
          <p:nvPr>
            <p:ph type="ftr" sz="quarter" idx="11"/>
          </p:nvPr>
        </p:nvSpPr>
        <p:spPr/>
        <p:txBody>
          <a:bodyPr rtlCol="0"/>
          <a:lstStyle>
            <a:lvl1pPr>
              <a:defRPr sz="1100"/>
            </a:lvl1pPr>
          </a:lstStyle>
          <a:p>
            <a:pPr rtl="0"/>
            <a:endParaRPr lang="en-US"/>
          </a:p>
        </p:txBody>
      </p:sp>
      <p:sp>
        <p:nvSpPr>
          <p:cNvPr id="6" name="Slide Number Placeholder 5"/>
          <p:cNvSpPr>
            <a:spLocks noGrp="1"/>
          </p:cNvSpPr>
          <p:nvPr>
            <p:ph type="sldNum" sz="quarter" idx="12"/>
          </p:nvPr>
        </p:nvSpPr>
        <p:spPr/>
        <p:txBody>
          <a:bodyPr rtlCol="0"/>
          <a:lstStyle>
            <a:lvl1pPr>
              <a:defRPr sz="1100"/>
            </a:lvl1pPr>
          </a:lstStyle>
          <a:p>
            <a:pPr rtl="0"/>
            <a:fld id="{81FEFA0A-2F20-4B60-98C6-5FFDA469AA1C}" type="slidenum">
              <a:rPr lang="en-US" smtClean="0"/>
              <a:pPr/>
              <a:t>‹#›</a:t>
            </a:fld>
            <a:endParaRPr lang="en-US"/>
          </a:p>
        </p:txBody>
      </p:sp>
    </p:spTree>
    <p:extLst>
      <p:ext uri="{BB962C8B-B14F-4D97-AF65-F5344CB8AC3E}">
        <p14:creationId xmlns:p14="http://schemas.microsoft.com/office/powerpoint/2010/main" val="2857575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4" y="381000"/>
            <a:ext cx="1904998" cy="5791200"/>
          </a:xfrm>
        </p:spPr>
        <p:txBody>
          <a:bodyPr vert="eaVert" rtlCol="0"/>
          <a:lstStyle/>
          <a:p>
            <a:pPr rtl="0"/>
            <a:r>
              <a:rPr lang="en-GB"/>
              <a:t>Click to edit Master title style</a:t>
            </a:r>
            <a:endParaRPr/>
          </a:p>
        </p:txBody>
      </p:sp>
      <p:sp>
        <p:nvSpPr>
          <p:cNvPr id="3" name="Vertical Text Placeholder 2"/>
          <p:cNvSpPr>
            <a:spLocks noGrp="1"/>
          </p:cNvSpPr>
          <p:nvPr>
            <p:ph type="body" orient="vert" idx="1"/>
          </p:nvPr>
        </p:nvSpPr>
        <p:spPr>
          <a:xfrm>
            <a:off x="1293814" y="381000"/>
            <a:ext cx="8305800" cy="5791200"/>
          </a:xfrm>
        </p:spPr>
        <p:txBody>
          <a:bodyPr vert="eaVert" rtlCol="0"/>
          <a:lstStyle>
            <a:lvl5pPr>
              <a:defRPr/>
            </a:lvl5pPr>
            <a:lvl6pPr>
              <a:defRPr/>
            </a:lvl6pPr>
            <a:lvl7pPr>
              <a:defRPr/>
            </a:lvl7pPr>
            <a:lvl8pPr>
              <a:defRPr/>
            </a:lvl8pPr>
            <a:lvl9pPr>
              <a:defRPr/>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4" name="Date Placeholder 3"/>
          <p:cNvSpPr>
            <a:spLocks noGrp="1"/>
          </p:cNvSpPr>
          <p:nvPr>
            <p:ph type="dt" sz="half" idx="10"/>
          </p:nvPr>
        </p:nvSpPr>
        <p:spPr/>
        <p:txBody>
          <a:bodyPr rtlCol="0"/>
          <a:lstStyle>
            <a:lvl1pPr>
              <a:defRPr sz="1100"/>
            </a:lvl1pPr>
          </a:lstStyle>
          <a:p>
            <a:pPr rtl="0"/>
            <a:r>
              <a:rPr lang="en-US"/>
              <a:t>2/8/2016</a:t>
            </a:r>
          </a:p>
        </p:txBody>
      </p:sp>
      <p:sp>
        <p:nvSpPr>
          <p:cNvPr id="5" name="Footer Placeholder 4"/>
          <p:cNvSpPr>
            <a:spLocks noGrp="1"/>
          </p:cNvSpPr>
          <p:nvPr>
            <p:ph type="ftr" sz="quarter" idx="11"/>
          </p:nvPr>
        </p:nvSpPr>
        <p:spPr/>
        <p:txBody>
          <a:bodyPr rtlCol="0"/>
          <a:lstStyle>
            <a:lvl1pPr>
              <a:defRPr sz="1100"/>
            </a:lvl1pPr>
          </a:lstStyle>
          <a:p>
            <a:pPr rtl="0"/>
            <a:endParaRPr lang="en-US"/>
          </a:p>
        </p:txBody>
      </p:sp>
      <p:sp>
        <p:nvSpPr>
          <p:cNvPr id="6" name="Slide Number Placeholder 5"/>
          <p:cNvSpPr>
            <a:spLocks noGrp="1"/>
          </p:cNvSpPr>
          <p:nvPr>
            <p:ph type="sldNum" sz="quarter" idx="12"/>
          </p:nvPr>
        </p:nvSpPr>
        <p:spPr/>
        <p:txBody>
          <a:bodyPr rtlCol="0"/>
          <a:lstStyle>
            <a:lvl1pPr>
              <a:defRPr sz="1100"/>
            </a:lvl1pPr>
          </a:lstStyle>
          <a:p>
            <a:pPr rtl="0"/>
            <a:fld id="{81FEFA0A-2F20-4B60-98C6-5FFDA469AA1C}" type="slidenum">
              <a:rPr lang="en-US" smtClean="0"/>
              <a:pPr/>
              <a:t>‹#›</a:t>
            </a:fld>
            <a:endParaRPr lang="en-US"/>
          </a:p>
        </p:txBody>
      </p:sp>
    </p:spTree>
    <p:extLst>
      <p:ext uri="{BB962C8B-B14F-4D97-AF65-F5344CB8AC3E}">
        <p14:creationId xmlns:p14="http://schemas.microsoft.com/office/powerpoint/2010/main" val="2132264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836614" y="0"/>
            <a:ext cx="11352212" cy="6858000"/>
          </a:xfrm>
          <a:prstGeom prst="rect">
            <a:avLst/>
          </a:prstGeom>
          <a:gradFill>
            <a:gsLst>
              <a:gs pos="0">
                <a:schemeClr val="bg1">
                  <a:alpha val="60000"/>
                </a:schemeClr>
              </a:gs>
              <a:gs pos="100000">
                <a:schemeClr val="bg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a:p>
        </p:txBody>
      </p:sp>
      <p:sp>
        <p:nvSpPr>
          <p:cNvPr id="2" name="Title Placeholder 1"/>
          <p:cNvSpPr>
            <a:spLocks noGrp="1"/>
          </p:cNvSpPr>
          <p:nvPr>
            <p:ph type="title"/>
          </p:nvPr>
        </p:nvSpPr>
        <p:spPr>
          <a:xfrm>
            <a:off x="1293813" y="381000"/>
            <a:ext cx="9601200" cy="1143000"/>
          </a:xfrm>
          <a:prstGeom prst="rect">
            <a:avLst/>
          </a:prstGeom>
        </p:spPr>
        <p:txBody>
          <a:bodyPr vert="horz" lIns="91440" tIns="45720" rIns="91440" bIns="45720" rtlCol="0" anchor="b">
            <a:normAutofit/>
          </a:bodyPr>
          <a:lstStyle/>
          <a:p>
            <a:pPr rtl="0"/>
            <a:r>
              <a:rPr lang="en-GB"/>
              <a:t>Click to edit Master title style</a:t>
            </a:r>
            <a:endParaRPr dirty="0"/>
          </a:p>
        </p:txBody>
      </p:sp>
      <p:sp>
        <p:nvSpPr>
          <p:cNvPr id="3" name="Text Placeholder 2"/>
          <p:cNvSpPr>
            <a:spLocks noGrp="1"/>
          </p:cNvSpPr>
          <p:nvPr>
            <p:ph type="body" idx="1"/>
          </p:nvPr>
        </p:nvSpPr>
        <p:spPr>
          <a:xfrm>
            <a:off x="1293813" y="1676400"/>
            <a:ext cx="9601200" cy="4495800"/>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4" name="Date Placeholder 3"/>
          <p:cNvSpPr>
            <a:spLocks noGrp="1"/>
          </p:cNvSpPr>
          <p:nvPr>
            <p:ph type="dt" sz="half" idx="2"/>
          </p:nvPr>
        </p:nvSpPr>
        <p:spPr>
          <a:xfrm>
            <a:off x="1271781" y="6356351"/>
            <a:ext cx="2844059" cy="365125"/>
          </a:xfrm>
          <a:prstGeom prst="rect">
            <a:avLst/>
          </a:prstGeom>
        </p:spPr>
        <p:txBody>
          <a:bodyPr vert="horz" lIns="91440" tIns="45720" rIns="91440" bIns="45720" rtlCol="0" anchor="ctr"/>
          <a:lstStyle>
            <a:lvl1pPr algn="l">
              <a:defRPr sz="1100">
                <a:solidFill>
                  <a:schemeClr val="tx1">
                    <a:lumMod val="90000"/>
                    <a:lumOff val="10000"/>
                  </a:schemeClr>
                </a:solidFill>
              </a:defRPr>
            </a:lvl1pPr>
          </a:lstStyle>
          <a:p>
            <a:pPr rtl="0"/>
            <a:r>
              <a:rPr lang="en-US"/>
              <a:t>2/8/2016</a:t>
            </a:r>
            <a:endParaRPr lang="en-US" dirty="0"/>
          </a:p>
        </p:txBody>
      </p:sp>
      <p:sp>
        <p:nvSpPr>
          <p:cNvPr id="5" name="Footer Placeholder 4"/>
          <p:cNvSpPr>
            <a:spLocks noGrp="1"/>
          </p:cNvSpPr>
          <p:nvPr>
            <p:ph type="ftr" sz="quarter" idx="3"/>
          </p:nvPr>
        </p:nvSpPr>
        <p:spPr>
          <a:xfrm>
            <a:off x="4164515" y="6356351"/>
            <a:ext cx="3859795" cy="365125"/>
          </a:xfrm>
          <a:prstGeom prst="rect">
            <a:avLst/>
          </a:prstGeom>
        </p:spPr>
        <p:txBody>
          <a:bodyPr vert="horz" lIns="91440" tIns="45720" rIns="91440" bIns="45720" rtlCol="0" anchor="ctr"/>
          <a:lstStyle>
            <a:lvl1pPr algn="ctr">
              <a:defRPr sz="1100">
                <a:solidFill>
                  <a:schemeClr val="tx1">
                    <a:lumMod val="90000"/>
                    <a:lumOff val="10000"/>
                  </a:schemeClr>
                </a:solidFill>
              </a:defRPr>
            </a:lvl1pPr>
          </a:lstStyle>
          <a:p>
            <a:pPr rtl="0"/>
            <a:endParaRPr lang="en-US"/>
          </a:p>
        </p:txBody>
      </p:sp>
      <p:sp>
        <p:nvSpPr>
          <p:cNvPr id="6" name="Slide Number Placeholder 5"/>
          <p:cNvSpPr>
            <a:spLocks noGrp="1"/>
          </p:cNvSpPr>
          <p:nvPr>
            <p:ph type="sldNum" sz="quarter" idx="4"/>
          </p:nvPr>
        </p:nvSpPr>
        <p:spPr>
          <a:xfrm>
            <a:off x="8051225" y="6356351"/>
            <a:ext cx="2844059" cy="365125"/>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pPr rtl="0"/>
            <a:fld id="{81FEFA0A-2F20-4B60-98C6-5FFDA469AA1C}" type="slidenum">
              <a:rPr lang="en-US" smtClean="0"/>
              <a:pPr/>
              <a:t>‹#›</a:t>
            </a:fld>
            <a:endParaRPr lang="en-US"/>
          </a:p>
        </p:txBody>
      </p:sp>
    </p:spTree>
    <p:extLst>
      <p:ext uri="{BB962C8B-B14F-4D97-AF65-F5344CB8AC3E}">
        <p14:creationId xmlns:p14="http://schemas.microsoft.com/office/powerpoint/2010/main" val="35287214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3838" indent="-228600" algn="l" defTabSz="914400" rtl="0" eaLnBrk="1" latinLnBrk="0" hangingPunct="1">
        <a:lnSpc>
          <a:spcPct val="90000"/>
        </a:lnSpc>
        <a:spcBef>
          <a:spcPts val="1600"/>
        </a:spcBef>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2pPr>
      <a:lvl3pPr marL="777240" indent="-228600"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3pPr>
      <a:lvl4pPr marL="1051560" indent="-228600" algn="l" defTabSz="914400" rtl="0" eaLnBrk="1" latinLnBrk="0" hangingPunct="1">
        <a:lnSpc>
          <a:spcPct val="90000"/>
        </a:lnSpc>
        <a:spcBef>
          <a:spcPts val="600"/>
        </a:spcBef>
        <a:buFont typeface="Euphemia" pitchFamily="34" charset="0"/>
        <a:buChar char="–"/>
        <a:defRPr sz="1600" kern="1200">
          <a:solidFill>
            <a:schemeClr val="tx1"/>
          </a:solidFill>
          <a:latin typeface="+mn-lt"/>
          <a:ea typeface="+mn-ea"/>
          <a:cs typeface="+mn-cs"/>
        </a:defRPr>
      </a:lvl4pPr>
      <a:lvl5pPr marL="1325880" indent="-228600" algn="l" defTabSz="914400" rtl="0" eaLnBrk="1" latinLnBrk="0" hangingPunct="1">
        <a:lnSpc>
          <a:spcPct val="90000"/>
        </a:lnSpc>
        <a:spcBef>
          <a:spcPts val="600"/>
        </a:spcBef>
        <a:buFont typeface="Euphemia" pitchFamily="34" charset="0"/>
        <a:buChar char="–"/>
        <a:defRPr sz="1600" kern="1200">
          <a:solidFill>
            <a:schemeClr val="tx1"/>
          </a:solidFill>
          <a:latin typeface="+mn-lt"/>
          <a:ea typeface="+mn-ea"/>
          <a:cs typeface="+mn-cs"/>
        </a:defRPr>
      </a:lvl5pPr>
      <a:lvl6pPr marL="160020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6pPr>
      <a:lvl7pPr marL="187452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7pPr>
      <a:lvl8pPr marL="214884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8pPr>
      <a:lvl9pPr marL="242316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hyperlink" Target="https://www.healthknowledge.org.uk/public-health-textbook/medical-sociology-policy-economics/4a-concepts-health-illness/section2/activity3" TargetMode="External"/><Relationship Id="rId3" Type="http://schemas.openxmlformats.org/officeDocument/2006/relationships/hyperlink" Target="https://doi.org/10.1007/978-1-4419-0245-0_10" TargetMode="External"/><Relationship Id="rId7" Type="http://schemas.openxmlformats.org/officeDocument/2006/relationships/hyperlink" Target="https://assets.publishing.service.gov.uk/media/5a7ba1d6ed915d4147621a24/Narrative__January_2014_.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assets.publishing.service.gov.uk/media/5a7baa00ed915d4147621d62/The_relationship_between_wellbeing_and_health.pdf" TargetMode="External"/><Relationship Id="rId5" Type="http://schemas.openxmlformats.org/officeDocument/2006/relationships/hyperlink" Target="https://www.nuffieldtrust.org.uk/sites/default/files/2021-10/1634637809_nuffield-trust-prisoner-health-2021-final.pdf" TargetMode="External"/><Relationship Id="rId4" Type="http://schemas.openxmlformats.org/officeDocument/2006/relationships/hyperlink" Target="https://doi.org/10.1080/09638237.2021.1952953" TargetMode="External"/><Relationship Id="rId9" Type="http://schemas.openxmlformats.org/officeDocument/2006/relationships/hyperlink" Target="https://doi.org/10.1093/jurban/jth094"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researchgate.net/publication/362857222_Postmodern_Perspective_towards_Human_Health_and_Illness" TargetMode="External"/><Relationship Id="rId3" Type="http://schemas.openxmlformats.org/officeDocument/2006/relationships/hyperlink" Target="https://www.gov.uk/guidance/healthcare-for-offenders" TargetMode="External"/><Relationship Id="rId7" Type="http://schemas.openxmlformats.org/officeDocument/2006/relationships/hyperlink" Target="https://doi.org/10.1186/s12889-023-15423-2"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doi.org/10.1080/00324728.2020.1767297" TargetMode="External"/><Relationship Id="rId5" Type="http://schemas.openxmlformats.org/officeDocument/2006/relationships/hyperlink" Target="https://www.thelancet.com/action/showPdf?pii=S2215-0366%2820%2930241-8" TargetMode="External"/><Relationship Id="rId4" Type="http://schemas.openxmlformats.org/officeDocument/2006/relationships/hyperlink" Target="https://www.gov.wales/sites/default/files/publications/2019-05/social-services-and-well-being-wales-act-2014-the-essentials.pdf" TargetMode="External"/><Relationship Id="rId9" Type="http://schemas.openxmlformats.org/officeDocument/2006/relationships/hyperlink" Target="https://doi.org/10.1177/0020731418782653"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177/1477370821996905" TargetMode="External"/><Relationship Id="rId3" Type="http://schemas.openxmlformats.org/officeDocument/2006/relationships/hyperlink" Target="https://doi.org/10.1177/14773708231186302" TargetMode="External"/><Relationship Id="rId7" Type="http://schemas.openxmlformats.org/officeDocument/2006/relationships/hyperlink" Target="https://www.mentalhealth.org.uk/explore-mental-health/looking-after-your-mental-health"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dictionary.cambridge.org/dictionary/english/well-being" TargetMode="External"/><Relationship Id="rId5" Type="http://schemas.openxmlformats.org/officeDocument/2006/relationships/hyperlink" Target="https://dictionary.cambridge.org/dictionary/english/health" TargetMode="External"/><Relationship Id="rId4" Type="http://schemas.openxmlformats.org/officeDocument/2006/relationships/hyperlink" Target="https://books.google.co.uk/books?hl=en&amp;lr=&amp;id=IHjAEAAAQBAJ&amp;oi=fnd&amp;pg=PA432&amp;dq=offenders+wellbeing+in+prisons+uk&amp;ots=v0T1rnHfti&amp;sig=RK_qkjBU1EBzkPx_BMk0x-RT2es" TargetMode="External"/><Relationship Id="rId9" Type="http://schemas.openxmlformats.org/officeDocument/2006/relationships/hyperlink" Target="https://occmed.sanfordhealth.org/resources/article-library/the-difference-between-health-and-wellness"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ncbi.nlm.nih.gov/pmc/articles/PMC4339610/pdf/nihms-596132.pdf" TargetMode="External"/><Relationship Id="rId3" Type="http://schemas.openxmlformats.org/officeDocument/2006/relationships/hyperlink" Target="https://www.nivati.com/blog/what-is-the-difference-between-health-wellness-and-wellbeing" TargetMode="External"/><Relationship Id="rId7" Type="http://schemas.openxmlformats.org/officeDocument/2006/relationships/hyperlink" Target="https://www.legislation.gov.uk/anaw/2014/4/contents" TargetMode="External"/><Relationship Id="rId2" Type="http://schemas.openxmlformats.org/officeDocument/2006/relationships/hyperlink" Target="https://webarchive.nationalarchives.gov.uk/ukgwa/20160105160709/http:/www.ons.gov.uk/ons/dcp171778_319478.pdf" TargetMode="External"/><Relationship Id="rId1" Type="http://schemas.openxmlformats.org/officeDocument/2006/relationships/slideLayout" Target="../slideLayouts/slideLayout2.xml"/><Relationship Id="rId6" Type="http://schemas.openxmlformats.org/officeDocument/2006/relationships/hyperlink" Target="https://doi.org/10.1177/00207640211032259" TargetMode="External"/><Relationship Id="rId5" Type="http://schemas.openxmlformats.org/officeDocument/2006/relationships/hyperlink" Target="https://doi.org/10.1080/17482631.2018.1508171" TargetMode="External"/><Relationship Id="rId4" Type="http://schemas.openxmlformats.org/officeDocument/2006/relationships/hyperlink" Target="https://doi.org/10.1016/j.ridd.2018.04.021"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together-uk.org/what-we-do/" TargetMode="External"/><Relationship Id="rId2" Type="http://schemas.openxmlformats.org/officeDocument/2006/relationships/hyperlink" Target="https://www.researchgate.net/publication/298026525_The_concept_of_wellbeing_in_relation_to_health_and_quality_of_life" TargetMode="External"/><Relationship Id="rId1" Type="http://schemas.openxmlformats.org/officeDocument/2006/relationships/slideLayout" Target="../slideLayouts/slideLayout2.xml"/><Relationship Id="rId6" Type="http://schemas.openxmlformats.org/officeDocument/2006/relationships/hyperlink" Target="https://www.betterup.com/blog/health-and-well-being" TargetMode="External"/><Relationship Id="rId5" Type="http://schemas.openxmlformats.org/officeDocument/2006/relationships/hyperlink" Target="https://www.wellbeingofwomen.org.uk/what-we-do/education/" TargetMode="External"/><Relationship Id="rId4" Type="http://schemas.openxmlformats.org/officeDocument/2006/relationships/hyperlink" Target="https://bjgp.org/content/bjgp/55/513/320.ful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E2E26-33DE-F97F-D76D-C807BD2B04B0}"/>
              </a:ext>
            </a:extLst>
          </p:cNvPr>
          <p:cNvSpPr>
            <a:spLocks noGrp="1"/>
          </p:cNvSpPr>
          <p:nvPr>
            <p:ph type="title"/>
          </p:nvPr>
        </p:nvSpPr>
        <p:spPr>
          <a:xfrm>
            <a:off x="1293812" y="404664"/>
            <a:ext cx="9601200" cy="5592452"/>
          </a:xfrm>
        </p:spPr>
        <p:txBody>
          <a:bodyPr>
            <a:normAutofit fontScale="90000"/>
          </a:bodyPr>
          <a:lstStyle/>
          <a:p>
            <a:pPr algn="ctr"/>
            <a:r>
              <a:rPr lang="en-GB" sz="6000" dirty="0">
                <a:latin typeface="Times New Roman" panose="02020603050405020304" pitchFamily="18" charset="0"/>
                <a:cs typeface="Times New Roman" panose="02020603050405020304" pitchFamily="18" charset="0"/>
              </a:rPr>
              <a:t>Assessment 2</a:t>
            </a:r>
            <a:br>
              <a:rPr lang="en-GB" sz="6000" dirty="0">
                <a:latin typeface="Times New Roman" panose="02020603050405020304" pitchFamily="18" charset="0"/>
                <a:cs typeface="Times New Roman" panose="02020603050405020304" pitchFamily="18" charset="0"/>
              </a:rPr>
            </a:br>
            <a:br>
              <a:rPr lang="en-GB" sz="6000" dirty="0">
                <a:latin typeface="Times New Roman" panose="02020603050405020304" pitchFamily="18" charset="0"/>
                <a:cs typeface="Times New Roman" panose="02020603050405020304" pitchFamily="18" charset="0"/>
              </a:rPr>
            </a:br>
            <a:r>
              <a:rPr lang="en-GB" sz="6000" dirty="0">
                <a:latin typeface="Times New Roman" panose="02020603050405020304" pitchFamily="18" charset="0"/>
                <a:cs typeface="Times New Roman" panose="02020603050405020304" pitchFamily="18" charset="0"/>
              </a:rPr>
              <a:t>ECAY5005</a:t>
            </a:r>
            <a:br>
              <a:rPr lang="en-GB" sz="6000" dirty="0">
                <a:latin typeface="Times New Roman" panose="02020603050405020304" pitchFamily="18" charset="0"/>
                <a:cs typeface="Times New Roman" panose="02020603050405020304" pitchFamily="18" charset="0"/>
              </a:rPr>
            </a:br>
            <a:br>
              <a:rPr lang="en-GB" sz="6000" dirty="0">
                <a:latin typeface="Times New Roman" panose="02020603050405020304" pitchFamily="18" charset="0"/>
                <a:cs typeface="Times New Roman" panose="02020603050405020304" pitchFamily="18" charset="0"/>
              </a:rPr>
            </a:br>
            <a:r>
              <a:rPr lang="en-GB" sz="6000" dirty="0">
                <a:latin typeface="Times New Roman" panose="02020603050405020304" pitchFamily="18" charset="0"/>
                <a:cs typeface="Times New Roman" panose="02020603050405020304" pitchFamily="18" charset="0"/>
              </a:rPr>
              <a:t>Ricky Cooper</a:t>
            </a:r>
            <a:br>
              <a:rPr lang="en-GB" sz="6000" dirty="0">
                <a:latin typeface="Times New Roman" panose="02020603050405020304" pitchFamily="18" charset="0"/>
                <a:cs typeface="Times New Roman" panose="02020603050405020304" pitchFamily="18" charset="0"/>
              </a:rPr>
            </a:br>
            <a:br>
              <a:rPr lang="en-GB" sz="6000" dirty="0">
                <a:latin typeface="Times New Roman" panose="02020603050405020304" pitchFamily="18" charset="0"/>
                <a:cs typeface="Times New Roman" panose="02020603050405020304" pitchFamily="18" charset="0"/>
              </a:rPr>
            </a:br>
            <a:r>
              <a:rPr lang="en-GB" sz="6000" dirty="0">
                <a:latin typeface="Times New Roman" panose="02020603050405020304" pitchFamily="18" charset="0"/>
                <a:cs typeface="Times New Roman" panose="02020603050405020304" pitchFamily="18" charset="0"/>
              </a:rPr>
              <a:t>2203269</a:t>
            </a:r>
          </a:p>
        </p:txBody>
      </p:sp>
    </p:spTree>
    <p:extLst>
      <p:ext uri="{BB962C8B-B14F-4D97-AF65-F5344CB8AC3E}">
        <p14:creationId xmlns:p14="http://schemas.microsoft.com/office/powerpoint/2010/main" val="3724367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49" y="820688"/>
            <a:ext cx="12188824" cy="1770112"/>
          </a:xfrm>
        </p:spPr>
        <p:txBody>
          <a:bodyPr rtlCol="0">
            <a:normAutofit/>
          </a:bodyPr>
          <a:lstStyle/>
          <a:p>
            <a:pPr algn="ctr" rtl="0"/>
            <a:r>
              <a:rPr lang="en-GB" sz="5400" dirty="0">
                <a:latin typeface="Times New Roman" panose="02020603050405020304" pitchFamily="18" charset="0"/>
                <a:cs typeface="Times New Roman" panose="02020603050405020304" pitchFamily="18" charset="0"/>
              </a:rPr>
              <a:t>Critically reflect upon the differences between Health and Wellbeing. </a:t>
            </a:r>
            <a:endParaRPr lang="en-gb" sz="54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485900" y="3210137"/>
            <a:ext cx="9433048" cy="2114128"/>
          </a:xfrm>
        </p:spPr>
        <p:txBody>
          <a:bodyPr rtlCol="0">
            <a:noAutofit/>
          </a:bodyPr>
          <a:lstStyle/>
          <a:p>
            <a:pPr algn="ctr" rtl="0"/>
            <a:r>
              <a:rPr lang="en-GB" sz="3600" dirty="0">
                <a:latin typeface="Times New Roman" panose="02020603050405020304" pitchFamily="18" charset="0"/>
                <a:cs typeface="Times New Roman" panose="02020603050405020304" pitchFamily="18" charset="0"/>
              </a:rPr>
              <a:t>OR</a:t>
            </a:r>
          </a:p>
          <a:p>
            <a:pPr algn="ctr" rtl="0"/>
            <a:endParaRPr lang="en-GB" sz="3600" dirty="0">
              <a:latin typeface="Times New Roman" panose="02020603050405020304" pitchFamily="18" charset="0"/>
              <a:cs typeface="Times New Roman" panose="02020603050405020304" pitchFamily="18" charset="0"/>
            </a:endParaRPr>
          </a:p>
          <a:p>
            <a:pPr algn="ctr" rtl="0"/>
            <a:r>
              <a:rPr lang="en-GB" sz="3600" dirty="0">
                <a:latin typeface="Times New Roman" panose="02020603050405020304" pitchFamily="18" charset="0"/>
                <a:cs typeface="Times New Roman" panose="02020603050405020304" pitchFamily="18" charset="0"/>
              </a:rPr>
              <a:t>Life, Health and Wellbeing. A differential criticism: What is it and are they the same thing?</a:t>
            </a:r>
            <a:endParaRPr lang="en-gb" sz="3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98176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293813" y="28219"/>
            <a:ext cx="9601200" cy="744506"/>
          </a:xfrm>
        </p:spPr>
        <p:txBody>
          <a:bodyPr rtlCol="0"/>
          <a:lstStyle/>
          <a:p>
            <a:pPr algn="ctr" rtl="0"/>
            <a:r>
              <a:rPr lang="en-GB" dirty="0">
                <a:latin typeface="Times New Roman" panose="02020603050405020304" pitchFamily="18" charset="0"/>
                <a:cs typeface="Times New Roman" panose="02020603050405020304" pitchFamily="18" charset="0"/>
              </a:rPr>
              <a:t>H</a:t>
            </a:r>
            <a:r>
              <a:rPr lang="en-gb" dirty="0">
                <a:latin typeface="Times New Roman" panose="02020603050405020304" pitchFamily="18" charset="0"/>
                <a:cs typeface="Times New Roman" panose="02020603050405020304" pitchFamily="18" charset="0"/>
              </a:rPr>
              <a:t>ow are they defined, if they can be?</a:t>
            </a:r>
          </a:p>
        </p:txBody>
      </p:sp>
      <p:sp>
        <p:nvSpPr>
          <p:cNvPr id="14" name="Content Placeholder 13"/>
          <p:cNvSpPr>
            <a:spLocks noGrp="1"/>
          </p:cNvSpPr>
          <p:nvPr>
            <p:ph idx="1"/>
          </p:nvPr>
        </p:nvSpPr>
        <p:spPr>
          <a:xfrm>
            <a:off x="837828" y="1268760"/>
            <a:ext cx="11161239" cy="4896544"/>
          </a:xfrm>
        </p:spPr>
        <p:txBody>
          <a:bodyPr rtlCol="0">
            <a:normAutofit/>
          </a:bodyPr>
          <a:lstStyle/>
          <a:p>
            <a:pPr marL="0" indent="0" rtl="0">
              <a:buNone/>
            </a:pPr>
            <a:r>
              <a:rPr lang="en-US" dirty="0">
                <a:solidFill>
                  <a:schemeClr val="tx2"/>
                </a:solidFill>
                <a:latin typeface="Times New Roman" panose="02020603050405020304" pitchFamily="18" charset="0"/>
                <a:cs typeface="Times New Roman" panose="02020603050405020304" pitchFamily="18" charset="0"/>
              </a:rPr>
              <a:t>Health:</a:t>
            </a:r>
          </a:p>
          <a:p>
            <a:pPr marL="0" indent="0" rtl="0">
              <a:buNone/>
            </a:pPr>
            <a:endParaRPr lang="en-US" dirty="0">
              <a:solidFill>
                <a:schemeClr val="tx2"/>
              </a:solidFill>
              <a:latin typeface="Times New Roman" panose="02020603050405020304" pitchFamily="18" charset="0"/>
              <a:cs typeface="Times New Roman" panose="02020603050405020304" pitchFamily="18" charset="0"/>
            </a:endParaRPr>
          </a:p>
          <a:p>
            <a:pPr marL="0" indent="0" rtl="0">
              <a:buNone/>
            </a:pPr>
            <a:r>
              <a:rPr lang="en-US" dirty="0">
                <a:solidFill>
                  <a:schemeClr val="tx2"/>
                </a:solidFill>
                <a:latin typeface="Times New Roman" panose="02020603050405020304" pitchFamily="18" charset="0"/>
                <a:cs typeface="Times New Roman" panose="02020603050405020304" pitchFamily="18" charset="0"/>
              </a:rPr>
              <a:t>‘</a:t>
            </a:r>
            <a:r>
              <a:rPr lang="en-GB" dirty="0">
                <a:solidFill>
                  <a:schemeClr val="tx2"/>
                </a:solidFill>
                <a:latin typeface="Times New Roman" panose="02020603050405020304" pitchFamily="18" charset="0"/>
                <a:cs typeface="Times New Roman" panose="02020603050405020304" pitchFamily="18" charset="0"/>
              </a:rPr>
              <a:t>The definition of health is not just a theoretical issue, because it has many implications for practice ... The current definition of health, formulated by the WHO, is no longer adequate ... Despite many attempts to replace it, no alternative definition has reached a wide level of consensus.’ (Leonardi, 2018, pp. 735 – 748)</a:t>
            </a:r>
          </a:p>
          <a:p>
            <a:pPr marL="0" indent="0" rtl="0">
              <a:buNone/>
            </a:pPr>
            <a:endParaRPr lang="en-US" dirty="0">
              <a:solidFill>
                <a:schemeClr val="tx2"/>
              </a:solidFill>
              <a:latin typeface="Times New Roman" panose="02020603050405020304" pitchFamily="18" charset="0"/>
              <a:cs typeface="Times New Roman" panose="02020603050405020304" pitchFamily="18" charset="0"/>
            </a:endParaRPr>
          </a:p>
          <a:p>
            <a:pPr marL="0" indent="0" rtl="0">
              <a:buNone/>
            </a:pPr>
            <a:r>
              <a:rPr lang="en-GB" dirty="0">
                <a:solidFill>
                  <a:schemeClr val="tx2"/>
                </a:solidFill>
                <a:latin typeface="Times New Roman" panose="02020603050405020304" pitchFamily="18" charset="0"/>
                <a:cs typeface="Times New Roman" panose="02020603050405020304" pitchFamily="18" charset="0"/>
              </a:rPr>
              <a:t>‘The condition of the body and the degree to which it is free from illness, or the state of being well.’ (Cambridge University Press, 2024, np.)</a:t>
            </a:r>
            <a:endParaRPr lang="en-US" dirty="0">
              <a:solidFill>
                <a:schemeClr val="tx2"/>
              </a:solidFill>
              <a:latin typeface="Times New Roman" panose="02020603050405020304" pitchFamily="18" charset="0"/>
              <a:cs typeface="Times New Roman" panose="02020603050405020304" pitchFamily="18" charset="0"/>
            </a:endParaRPr>
          </a:p>
          <a:p>
            <a:pPr marL="0" indent="0" rtl="0">
              <a:buNone/>
            </a:pPr>
            <a:endParaRPr lang="en-US"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70821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238B93-418C-D938-5E78-45EED7BEB556}"/>
              </a:ext>
            </a:extLst>
          </p:cNvPr>
          <p:cNvSpPr>
            <a:spLocks noGrp="1"/>
          </p:cNvSpPr>
          <p:nvPr>
            <p:ph idx="1"/>
          </p:nvPr>
        </p:nvSpPr>
        <p:spPr>
          <a:xfrm>
            <a:off x="909836" y="476672"/>
            <a:ext cx="11278989" cy="5695528"/>
          </a:xfrm>
        </p:spPr>
        <p:txBody>
          <a:bodyPr/>
          <a:lstStyle/>
          <a:p>
            <a:pPr marL="0" indent="0">
              <a:buNone/>
            </a:pPr>
            <a:r>
              <a:rPr lang="en-GB" dirty="0">
                <a:solidFill>
                  <a:schemeClr val="tx2"/>
                </a:solidFill>
                <a:latin typeface="Times New Roman" panose="02020603050405020304" pitchFamily="18" charset="0"/>
                <a:cs typeface="Times New Roman" panose="02020603050405020304" pitchFamily="18" charset="0"/>
              </a:rPr>
              <a:t>Wellbeing: </a:t>
            </a:r>
          </a:p>
          <a:p>
            <a:pPr marL="0" indent="0">
              <a:buNone/>
            </a:pPr>
            <a:endParaRPr lang="en-GB" dirty="0">
              <a:solidFill>
                <a:schemeClr val="tx2"/>
              </a:solidFill>
              <a:latin typeface="Times New Roman" panose="02020603050405020304" pitchFamily="18" charset="0"/>
              <a:cs typeface="Times New Roman" panose="02020603050405020304" pitchFamily="18" charset="0"/>
            </a:endParaRPr>
          </a:p>
          <a:p>
            <a:pPr marL="0" indent="0">
              <a:buNone/>
            </a:pPr>
            <a:r>
              <a:rPr lang="en-GB" dirty="0">
                <a:solidFill>
                  <a:schemeClr val="tx2"/>
                </a:solidFill>
                <a:latin typeface="Times New Roman" panose="02020603050405020304" pitchFamily="18" charset="0"/>
                <a:cs typeface="Times New Roman" panose="02020603050405020304" pitchFamily="18" charset="0"/>
              </a:rPr>
              <a:t>‘In the absence of an agreed definition, many synonyms, descriptions, lists of wellbeing components or determinants, are used interchangeably when wellbeing is discussed, making it hard to compare wellbeing research studies.’ (Simons and Baldwin, 2021, pp. 984 - 991)</a:t>
            </a:r>
          </a:p>
          <a:p>
            <a:pPr marL="0" indent="0">
              <a:buNone/>
            </a:pPr>
            <a:endParaRPr lang="en-GB" dirty="0">
              <a:solidFill>
                <a:schemeClr val="tx2"/>
              </a:solidFill>
              <a:latin typeface="Times New Roman" panose="02020603050405020304" pitchFamily="18" charset="0"/>
              <a:cs typeface="Times New Roman" panose="02020603050405020304" pitchFamily="18" charset="0"/>
            </a:endParaRPr>
          </a:p>
          <a:p>
            <a:pPr marL="0" indent="0">
              <a:buNone/>
            </a:pPr>
            <a:r>
              <a:rPr lang="en-GB" dirty="0">
                <a:solidFill>
                  <a:schemeClr val="tx2"/>
                </a:solidFill>
                <a:latin typeface="Times New Roman" panose="02020603050405020304" pitchFamily="18" charset="0"/>
                <a:cs typeface="Times New Roman" panose="02020603050405020304" pitchFamily="18" charset="0"/>
              </a:rPr>
              <a:t>‘The state of feeling healthy and happy.’ (Cambridge University Press, 2024, np.)</a:t>
            </a:r>
          </a:p>
          <a:p>
            <a:endParaRPr lang="en-GB" dirty="0"/>
          </a:p>
        </p:txBody>
      </p:sp>
    </p:spTree>
    <p:extLst>
      <p:ext uri="{BB962C8B-B14F-4D97-AF65-F5344CB8AC3E}">
        <p14:creationId xmlns:p14="http://schemas.microsoft.com/office/powerpoint/2010/main" val="2746397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1844" y="0"/>
            <a:ext cx="9913169" cy="1524000"/>
          </a:xfrm>
        </p:spPr>
        <p:txBody>
          <a:bodyPr vert="horz" lIns="91440" tIns="45720" rIns="91440" bIns="45720" rtlCol="0" anchor="b">
            <a:normAutofit fontScale="90000"/>
          </a:bodyPr>
          <a:lstStyle/>
          <a:p>
            <a:pPr algn="ctr"/>
            <a:r>
              <a:rPr lang="en-GB" dirty="0"/>
              <a:t>Differently similar or Similarly different? </a:t>
            </a:r>
            <a:br>
              <a:rPr lang="en-GB" dirty="0"/>
            </a:br>
            <a:r>
              <a:rPr lang="en-GB" dirty="0"/>
              <a:t>An overall ideal but is it inclusive.</a:t>
            </a:r>
            <a:br>
              <a:rPr lang="en-GB" dirty="0"/>
            </a:br>
            <a:endParaRPr lang="en-gb" dirty="0"/>
          </a:p>
        </p:txBody>
      </p:sp>
      <p:sp>
        <p:nvSpPr>
          <p:cNvPr id="5" name="TextBox 4">
            <a:extLst>
              <a:ext uri="{FF2B5EF4-FFF2-40B4-BE49-F238E27FC236}">
                <a16:creationId xmlns:a16="http://schemas.microsoft.com/office/drawing/2014/main" id="{3F39BE8D-FAED-E032-284A-C06DD094969D}"/>
              </a:ext>
            </a:extLst>
          </p:cNvPr>
          <p:cNvSpPr txBox="1"/>
          <p:nvPr/>
        </p:nvSpPr>
        <p:spPr>
          <a:xfrm>
            <a:off x="347047" y="1181100"/>
            <a:ext cx="5725273" cy="5591572"/>
          </a:xfrm>
          <a:prstGeom prst="rect">
            <a:avLst/>
          </a:prstGeom>
        </p:spPr>
        <p:txBody>
          <a:bodyPr vert="horz" lIns="91440" tIns="45720" rIns="91440" bIns="45720" rtlCol="0">
            <a:noAutofit/>
          </a:bodyPr>
          <a:lstStyle/>
          <a:p>
            <a:pPr>
              <a:lnSpc>
                <a:spcPct val="90000"/>
              </a:lnSpc>
              <a:spcBef>
                <a:spcPts val="1600"/>
              </a:spcBef>
            </a:pPr>
            <a:endParaRPr lang="en-US" sz="2800" dirty="0"/>
          </a:p>
          <a:p>
            <a:pPr>
              <a:lnSpc>
                <a:spcPct val="90000"/>
              </a:lnSpc>
              <a:spcBef>
                <a:spcPts val="1600"/>
              </a:spcBef>
            </a:pPr>
            <a:r>
              <a:rPr lang="en-US" sz="2800" dirty="0">
                <a:latin typeface="Times New Roman" panose="02020603050405020304" pitchFamily="18" charset="0"/>
                <a:cs typeface="Times New Roman" panose="02020603050405020304" pitchFamily="18" charset="0"/>
              </a:rPr>
              <a:t>‘The WHO definition links health explicitly with wellbeing and conceptualizes health as a human right requiring physical and social resources to achieve and maintain, ‘Wellbeing’ refers to a positive rather than neutral state, framing health as a positive aspiration.’</a:t>
            </a:r>
          </a:p>
          <a:p>
            <a:pPr>
              <a:lnSpc>
                <a:spcPct val="90000"/>
              </a:lnSpc>
              <a:spcBef>
                <a:spcPts val="1600"/>
              </a:spcBef>
            </a:pPr>
            <a:endParaRPr lang="en-US" sz="2800" dirty="0">
              <a:latin typeface="Times New Roman" panose="02020603050405020304" pitchFamily="18" charset="0"/>
              <a:cs typeface="Times New Roman" panose="02020603050405020304" pitchFamily="18" charset="0"/>
            </a:endParaRPr>
          </a:p>
          <a:p>
            <a:pPr>
              <a:lnSpc>
                <a:spcPct val="90000"/>
              </a:lnSpc>
              <a:spcBef>
                <a:spcPts val="1600"/>
              </a:spcBef>
            </a:pPr>
            <a:r>
              <a:rPr lang="en-US" sz="2800" dirty="0">
                <a:latin typeface="Times New Roman" panose="02020603050405020304" pitchFamily="18" charset="0"/>
                <a:cs typeface="Times New Roman" panose="02020603050405020304" pitchFamily="18" charset="0"/>
              </a:rPr>
              <a:t>(Faculty for public health, 2024, np.)</a:t>
            </a:r>
          </a:p>
        </p:txBody>
      </p:sp>
      <p:pic>
        <p:nvPicPr>
          <p:cNvPr id="4" name="Picture 3" descr="Prostate Cancer Awareness Stethoscope and Tie">
            <a:extLst>
              <a:ext uri="{FF2B5EF4-FFF2-40B4-BE49-F238E27FC236}">
                <a16:creationId xmlns:a16="http://schemas.microsoft.com/office/drawing/2014/main" id="{0FD58DDD-8D72-AD17-C93F-37E42DB2DE05}"/>
              </a:ext>
            </a:extLst>
          </p:cNvPr>
          <p:cNvPicPr>
            <a:picLocks noChangeAspect="1"/>
          </p:cNvPicPr>
          <p:nvPr/>
        </p:nvPicPr>
        <p:blipFill rotWithShape="1">
          <a:blip r:embed="rId3">
            <a:extLst>
              <a:ext uri="{28A0092B-C50C-407E-A947-70E740481C1C}">
                <a14:useLocalDpi xmlns:a14="http://schemas.microsoft.com/office/drawing/2010/main" val="0"/>
              </a:ext>
            </a:extLst>
          </a:blip>
          <a:srcRect l="16451" r="13767" b="-1"/>
          <a:stretch/>
        </p:blipFill>
        <p:spPr>
          <a:xfrm>
            <a:off x="7318548" y="2276872"/>
            <a:ext cx="4700016" cy="4495800"/>
          </a:xfrm>
          <a:prstGeom prst="rect">
            <a:avLst/>
          </a:prstGeom>
          <a:noFill/>
        </p:spPr>
      </p:pic>
    </p:spTree>
    <p:extLst>
      <p:ext uri="{BB962C8B-B14F-4D97-AF65-F5344CB8AC3E}">
        <p14:creationId xmlns:p14="http://schemas.microsoft.com/office/powerpoint/2010/main" val="1585674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DC6FA-D8A2-50CD-F9AD-ADA2AEACB16A}"/>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Medical model of health and wellbeing continued!</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Is the WHO definition helpful?</a:t>
            </a:r>
          </a:p>
        </p:txBody>
      </p:sp>
      <p:sp>
        <p:nvSpPr>
          <p:cNvPr id="3" name="Content Placeholder 2">
            <a:extLst>
              <a:ext uri="{FF2B5EF4-FFF2-40B4-BE49-F238E27FC236}">
                <a16:creationId xmlns:a16="http://schemas.microsoft.com/office/drawing/2014/main" id="{F31E7D09-C48E-6386-6F13-F0F2D0D16484}"/>
              </a:ext>
            </a:extLst>
          </p:cNvPr>
          <p:cNvSpPr>
            <a:spLocks noGrp="1"/>
          </p:cNvSpPr>
          <p:nvPr>
            <p:ph idx="1"/>
          </p:nvPr>
        </p:nvSpPr>
        <p:spPr>
          <a:xfrm>
            <a:off x="1266875" y="2060848"/>
            <a:ext cx="9601200" cy="4207768"/>
          </a:xfrm>
        </p:spPr>
        <p:txBody>
          <a:bodyPr>
            <a:normAutofit/>
          </a:bodyPr>
          <a:lstStyle/>
          <a:p>
            <a:pPr marL="0" indent="0">
              <a:buNone/>
            </a:pPr>
            <a:r>
              <a:rPr lang="en-GB" dirty="0">
                <a:solidFill>
                  <a:schemeClr val="tx2"/>
                </a:solidFill>
                <a:latin typeface="Times New Roman" panose="02020603050405020304" pitchFamily="18" charset="0"/>
                <a:cs typeface="Times New Roman" panose="02020603050405020304" pitchFamily="18" charset="0"/>
              </a:rPr>
              <a:t>‘A definition should define clearly the nature of a subject … or what effect it has.’ (Tulloch, 2005, pp. 320)</a:t>
            </a:r>
          </a:p>
          <a:p>
            <a:pPr marL="0" indent="0">
              <a:buNone/>
            </a:pPr>
            <a:endParaRPr lang="en-GB" dirty="0">
              <a:solidFill>
                <a:schemeClr val="tx2"/>
              </a:solidFill>
              <a:latin typeface="Times New Roman" panose="02020603050405020304" pitchFamily="18" charset="0"/>
              <a:cs typeface="Times New Roman" panose="02020603050405020304" pitchFamily="18" charset="0"/>
            </a:endParaRPr>
          </a:p>
          <a:p>
            <a:pPr marL="0" indent="0">
              <a:buNone/>
            </a:pPr>
            <a:r>
              <a:rPr lang="en-GB" dirty="0">
                <a:solidFill>
                  <a:schemeClr val="tx2"/>
                </a:solidFill>
                <a:latin typeface="Times New Roman" panose="02020603050405020304" pitchFamily="18" charset="0"/>
                <a:cs typeface="Times New Roman" panose="02020603050405020304" pitchFamily="18" charset="0"/>
              </a:rPr>
              <a:t>‘The WHO definition did none of these things; instead, it defined health as a nebulous notion that was further defined by another ambiguous term, well-being.’ (Tulloch, 2005, pp. 320)</a:t>
            </a:r>
          </a:p>
          <a:p>
            <a:pPr marL="0" indent="0">
              <a:buNone/>
            </a:pPr>
            <a:endParaRPr lang="en-GB" dirty="0">
              <a:solidFill>
                <a:schemeClr val="tx2"/>
              </a:solidFill>
              <a:latin typeface="Times New Roman" panose="02020603050405020304" pitchFamily="18" charset="0"/>
              <a:cs typeface="Times New Roman" panose="02020603050405020304" pitchFamily="18" charset="0"/>
            </a:endParaRPr>
          </a:p>
          <a:p>
            <a:pPr marL="0" indent="0">
              <a:buNone/>
            </a:pPr>
            <a:r>
              <a:rPr lang="en-GB" dirty="0">
                <a:solidFill>
                  <a:schemeClr val="tx2"/>
                </a:solidFill>
                <a:latin typeface="Times New Roman" panose="02020603050405020304" pitchFamily="18" charset="0"/>
                <a:cs typeface="Times New Roman" panose="02020603050405020304" pitchFamily="18" charset="0"/>
              </a:rPr>
              <a:t>‘The subjective perception on the wellbeing state differs depending on the specific circumstances present at some point, especially in the case of long-term evaluation.’ (Sfeatcu et al, 2014, pp. 124)</a:t>
            </a:r>
          </a:p>
          <a:p>
            <a:pPr marL="0" indent="0">
              <a:buNone/>
            </a:pPr>
            <a:endParaRPr lang="en-GB" dirty="0">
              <a:solidFill>
                <a:schemeClr val="tx2"/>
              </a:solidFill>
              <a:latin typeface="Times New Roman" panose="02020603050405020304" pitchFamily="18" charset="0"/>
              <a:cs typeface="Times New Roman" panose="02020603050405020304" pitchFamily="18" charset="0"/>
            </a:endParaRPr>
          </a:p>
          <a:p>
            <a:pPr marL="0" indent="0">
              <a:buNone/>
            </a:pPr>
            <a:endParaRPr lang="en-GB"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627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6DC042-8153-C8D2-FF13-E2C679271A43}"/>
              </a:ext>
            </a:extLst>
          </p:cNvPr>
          <p:cNvSpPr>
            <a:spLocks noGrp="1"/>
          </p:cNvSpPr>
          <p:nvPr>
            <p:ph idx="1"/>
          </p:nvPr>
        </p:nvSpPr>
        <p:spPr>
          <a:xfrm>
            <a:off x="1293812" y="1181100"/>
            <a:ext cx="9601200" cy="5128220"/>
          </a:xfrm>
        </p:spPr>
        <p:txBody>
          <a:bodyPr/>
          <a:lstStyle/>
          <a:p>
            <a:pPr marL="0" indent="0">
              <a:buNone/>
            </a:pPr>
            <a:r>
              <a:rPr lang="en-GB" dirty="0">
                <a:solidFill>
                  <a:schemeClr val="tx2"/>
                </a:solidFill>
                <a:latin typeface="Times New Roman" panose="02020603050405020304" pitchFamily="18" charset="0"/>
                <a:cs typeface="Times New Roman" panose="02020603050405020304" pitchFamily="18" charset="0"/>
              </a:rPr>
              <a:t>‘Improving subjective wellbeing (SWB) is a worthy goal in its own right and can be instrumental to other outcomes – physical health, getting into work and productivity.’ (Department of Health</a:t>
            </a:r>
            <a:r>
              <a:rPr lang="en-GB" i="1" dirty="0">
                <a:solidFill>
                  <a:schemeClr val="tx2"/>
                </a:solidFill>
                <a:latin typeface="Times New Roman" panose="02020603050405020304" pitchFamily="18" charset="0"/>
                <a:cs typeface="Times New Roman" panose="02020603050405020304" pitchFamily="18" charset="0"/>
              </a:rPr>
              <a:t>, </a:t>
            </a:r>
            <a:r>
              <a:rPr lang="en-GB" dirty="0">
                <a:solidFill>
                  <a:schemeClr val="tx2"/>
                </a:solidFill>
                <a:latin typeface="Times New Roman" panose="02020603050405020304" pitchFamily="18" charset="0"/>
                <a:cs typeface="Times New Roman" panose="02020603050405020304" pitchFamily="18" charset="0"/>
              </a:rPr>
              <a:t>2014, pp. 01) </a:t>
            </a:r>
          </a:p>
          <a:p>
            <a:pPr marL="0" indent="0">
              <a:buNone/>
            </a:pPr>
            <a:endParaRPr lang="en-GB" dirty="0">
              <a:solidFill>
                <a:schemeClr val="tx2"/>
              </a:solidFill>
              <a:latin typeface="Times New Roman" panose="02020603050405020304" pitchFamily="18" charset="0"/>
              <a:cs typeface="Times New Roman" panose="02020603050405020304" pitchFamily="18" charset="0"/>
            </a:endParaRPr>
          </a:p>
          <a:p>
            <a:pPr marL="0" indent="0">
              <a:buNone/>
            </a:pPr>
            <a:r>
              <a:rPr lang="en-GB" dirty="0">
                <a:solidFill>
                  <a:schemeClr val="tx2"/>
                </a:solidFill>
                <a:latin typeface="Times New Roman" panose="02020603050405020304" pitchFamily="18" charset="0"/>
                <a:cs typeface="Times New Roman" panose="02020603050405020304" pitchFamily="18" charset="0"/>
              </a:rPr>
              <a:t>‘an overall improvement in life satisfaction. The proportion of people rating their life satisfaction as 7 or more out of 10 rose from 75.9% to 77.0%’ (Office for National Statistics, 2013, pp. 07)</a:t>
            </a:r>
          </a:p>
          <a:p>
            <a:pPr marL="0" indent="0">
              <a:buNone/>
            </a:pPr>
            <a:endParaRPr lang="en-GB" dirty="0">
              <a:solidFill>
                <a:schemeClr val="tx2"/>
              </a:solidFill>
              <a:latin typeface="Times New Roman" panose="02020603050405020304" pitchFamily="18" charset="0"/>
              <a:cs typeface="Times New Roman" panose="02020603050405020304" pitchFamily="18" charset="0"/>
            </a:endParaRPr>
          </a:p>
          <a:p>
            <a:pPr marL="0" indent="0">
              <a:buNone/>
            </a:pPr>
            <a:r>
              <a:rPr lang="en-GB" dirty="0">
                <a:solidFill>
                  <a:schemeClr val="tx2"/>
                </a:solidFill>
                <a:latin typeface="Times New Roman" panose="02020603050405020304" pitchFamily="18" charset="0"/>
                <a:cs typeface="Times New Roman" panose="02020603050405020304" pitchFamily="18" charset="0"/>
              </a:rPr>
              <a:t>‘The estimates in this bulletin are based on data from the Annual Population Survey (APS) which includes responses from around 165,000 people.’ (Office for National Statistics, 2013, pp. 02)</a:t>
            </a:r>
          </a:p>
          <a:p>
            <a:pPr marL="0" indent="0">
              <a:buNone/>
            </a:pPr>
            <a:endParaRPr lang="en-GB" dirty="0">
              <a:solidFill>
                <a:schemeClr val="tx2"/>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EA32BC83-246F-11BE-CD3D-2DF2C8E636F0}"/>
              </a:ext>
            </a:extLst>
          </p:cNvPr>
          <p:cNvSpPr txBox="1"/>
          <p:nvPr/>
        </p:nvSpPr>
        <p:spPr>
          <a:xfrm>
            <a:off x="2638028" y="188640"/>
            <a:ext cx="7237879" cy="590931"/>
          </a:xfrm>
          <a:prstGeom prst="rect">
            <a:avLst/>
          </a:prstGeom>
          <a:noFill/>
        </p:spPr>
        <p:txBody>
          <a:bodyPr wrap="none" rtlCol="0">
            <a:spAutoFit/>
          </a:bodyPr>
          <a:lstStyle/>
          <a:p>
            <a:pPr>
              <a:lnSpc>
                <a:spcPct val="90000"/>
              </a:lnSpc>
            </a:pPr>
            <a:r>
              <a:rPr lang="en-GB" sz="3600" dirty="0">
                <a:solidFill>
                  <a:schemeClr val="tx2"/>
                </a:solidFill>
                <a:latin typeface="Times New Roman" panose="02020603050405020304" pitchFamily="18" charset="0"/>
                <a:cs typeface="Times New Roman" panose="02020603050405020304" pitchFamily="18" charset="0"/>
              </a:rPr>
              <a:t>Government and health and wellbeing</a:t>
            </a:r>
          </a:p>
        </p:txBody>
      </p:sp>
    </p:spTree>
    <p:extLst>
      <p:ext uri="{BB962C8B-B14F-4D97-AF65-F5344CB8AC3E}">
        <p14:creationId xmlns:p14="http://schemas.microsoft.com/office/powerpoint/2010/main" val="110211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27000">
              <a:schemeClr val="accent3">
                <a:lumMod val="40000"/>
                <a:lumOff val="60000"/>
              </a:schemeClr>
            </a:gs>
            <a:gs pos="61000">
              <a:schemeClr val="accent3">
                <a:lumMod val="95000"/>
                <a:lumOff val="5000"/>
              </a:schemeClr>
            </a:gs>
            <a:gs pos="100000">
              <a:schemeClr val="accent3">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44885D-07E9-C428-D1C0-88F1FE4A2EDE}"/>
              </a:ext>
            </a:extLst>
          </p:cNvPr>
          <p:cNvSpPr txBox="1"/>
          <p:nvPr/>
        </p:nvSpPr>
        <p:spPr>
          <a:xfrm>
            <a:off x="-14103" y="228493"/>
            <a:ext cx="12188824" cy="6629507"/>
          </a:xfrm>
          <a:prstGeom prst="rect">
            <a:avLst/>
          </a:prstGeom>
          <a:noFill/>
        </p:spPr>
        <p:txBody>
          <a:bodyPr wrap="square" rtlCol="0">
            <a:spAutoFit/>
          </a:bodyPr>
          <a:lstStyle/>
          <a:p>
            <a:pPr algn="ctr">
              <a:lnSpc>
                <a:spcPct val="90000"/>
              </a:lnSpc>
            </a:pPr>
            <a:r>
              <a:rPr lang="en-GB" sz="4000" dirty="0">
                <a:solidFill>
                  <a:schemeClr val="tx2"/>
                </a:solidFill>
                <a:latin typeface="Times New Roman" panose="02020603050405020304" pitchFamily="18" charset="0"/>
                <a:cs typeface="Times New Roman" panose="02020603050405020304" pitchFamily="18" charset="0"/>
              </a:rPr>
              <a:t>Social Services and Well-being (Wales) Act (2014)</a:t>
            </a:r>
          </a:p>
          <a:p>
            <a:pPr>
              <a:lnSpc>
                <a:spcPct val="90000"/>
              </a:lnSpc>
            </a:pPr>
            <a:endParaRPr lang="en-GB" sz="40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800" dirty="0">
                <a:solidFill>
                  <a:schemeClr val="tx2"/>
                </a:solidFill>
                <a:latin typeface="Times New Roman" panose="02020603050405020304" pitchFamily="18" charset="0"/>
                <a:cs typeface="Times New Roman" panose="02020603050405020304" pitchFamily="18" charset="0"/>
              </a:rPr>
              <a:t>‘Well-being means a person is happy, healthy and is comfortable with their life and what they do.’</a:t>
            </a:r>
          </a:p>
          <a:p>
            <a:pPr>
              <a:lnSpc>
                <a:spcPct val="90000"/>
              </a:lnSpc>
            </a:pPr>
            <a:endParaRPr lang="en-GB" sz="2800" dirty="0">
              <a:solidFill>
                <a:schemeClr val="tx2"/>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90000"/>
              </a:lnSpc>
              <a:spcBef>
                <a:spcPts val="0"/>
              </a:spcBef>
              <a:spcAft>
                <a:spcPts val="0"/>
              </a:spcAft>
              <a:buClrTx/>
              <a:buSzTx/>
              <a:buFontTx/>
              <a:buNone/>
              <a:tabLst/>
              <a:defRPr/>
            </a:pPr>
            <a:r>
              <a:rPr lang="en-GB" sz="2800" dirty="0">
                <a:solidFill>
                  <a:schemeClr val="tx2"/>
                </a:solidFill>
                <a:latin typeface="Times New Roman" panose="02020603050405020304" pitchFamily="18" charset="0"/>
                <a:cs typeface="Times New Roman" panose="02020603050405020304" pitchFamily="18" charset="0"/>
              </a:rPr>
              <a:t>‘Through a standardised, streamlined framework, a single set of financial evaluations and billing schedules for residential and non-residential care are introduced.’</a:t>
            </a:r>
          </a:p>
          <a:p>
            <a:pPr marL="0" marR="0" lvl="0" indent="0" algn="l" defTabSz="914400" rtl="0" eaLnBrk="1" fontAlgn="auto" latinLnBrk="0" hangingPunct="1">
              <a:lnSpc>
                <a:spcPct val="90000"/>
              </a:lnSpc>
              <a:spcBef>
                <a:spcPts val="0"/>
              </a:spcBef>
              <a:spcAft>
                <a:spcPts val="0"/>
              </a:spcAft>
              <a:buClrTx/>
              <a:buSzTx/>
              <a:buFontTx/>
              <a:buNone/>
              <a:tabLst/>
              <a:defRPr/>
            </a:pPr>
            <a:endParaRPr lang="en-GB" sz="2800" dirty="0">
              <a:solidFill>
                <a:schemeClr val="tx2"/>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90000"/>
              </a:lnSpc>
              <a:spcBef>
                <a:spcPts val="0"/>
              </a:spcBef>
              <a:spcAft>
                <a:spcPts val="0"/>
              </a:spcAft>
              <a:buClrTx/>
              <a:buSzTx/>
              <a:buFontTx/>
              <a:buNone/>
              <a:tabLst/>
              <a:defRPr/>
            </a:pPr>
            <a:r>
              <a:rPr lang="en-GB" sz="2800" dirty="0">
                <a:solidFill>
                  <a:schemeClr val="tx2"/>
                </a:solidFill>
                <a:latin typeface="Times New Roman" panose="02020603050405020304" pitchFamily="18" charset="0"/>
                <a:cs typeface="Times New Roman" panose="02020603050405020304" pitchFamily="18" charset="0"/>
              </a:rPr>
              <a:t>‘A nationwide independent safeguarding board will be established, and there will be more authority to guarantee that people and children are protected from abuse and neglect.’</a:t>
            </a:r>
            <a:endParaRPr kumimoji="0" lang="en-GB"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a:p>
            <a:pPr>
              <a:lnSpc>
                <a:spcPct val="90000"/>
              </a:lnSpc>
            </a:pPr>
            <a:endParaRPr lang="en-GB" sz="2800" dirty="0">
              <a:solidFill>
                <a:schemeClr val="tx2"/>
              </a:solidFill>
              <a:latin typeface="Times New Roman" panose="02020603050405020304" pitchFamily="18" charset="0"/>
              <a:cs typeface="Times New Roman" panose="02020603050405020304" pitchFamily="18" charset="0"/>
            </a:endParaRPr>
          </a:p>
          <a:p>
            <a:pPr>
              <a:lnSpc>
                <a:spcPct val="90000"/>
              </a:lnSpc>
            </a:pPr>
            <a:endParaRPr lang="en-GB" sz="2800" dirty="0">
              <a:solidFill>
                <a:schemeClr val="tx2"/>
              </a:solidFill>
              <a:latin typeface="Times New Roman" panose="02020603050405020304" pitchFamily="18" charset="0"/>
              <a:cs typeface="Times New Roman" panose="02020603050405020304" pitchFamily="18" charset="0"/>
            </a:endParaRPr>
          </a:p>
          <a:p>
            <a:pPr marL="0" marR="0" lvl="0" indent="0" algn="r" defTabSz="914400" rtl="0" eaLnBrk="1" fontAlgn="auto" latinLnBrk="0" hangingPunct="1">
              <a:lnSpc>
                <a:spcPct val="9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a:t>
            </a:r>
            <a:r>
              <a:rPr kumimoji="0" lang="en-GB" sz="28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Gov.Wales</a:t>
            </a:r>
            <a:r>
              <a:rPr kumimoji="0" lang="en-GB"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2014, pp. 04 - 05)</a:t>
            </a:r>
          </a:p>
          <a:p>
            <a:pPr>
              <a:lnSpc>
                <a:spcPct val="90000"/>
              </a:lnSpc>
            </a:pPr>
            <a:endParaRPr lang="en-GB" sz="2800"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3551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A49E9FF-2A1E-675B-49B1-5193CA09394F}"/>
              </a:ext>
            </a:extLst>
          </p:cNvPr>
          <p:cNvSpPr txBox="1"/>
          <p:nvPr/>
        </p:nvSpPr>
        <p:spPr>
          <a:xfrm>
            <a:off x="1293813" y="381000"/>
            <a:ext cx="9601200" cy="11430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a:latin typeface="+mj-lt"/>
                <a:ea typeface="+mj-ea"/>
                <a:cs typeface="+mj-cs"/>
              </a:rPr>
              <a:t>The Psychological opinion of health and well being</a:t>
            </a:r>
          </a:p>
        </p:txBody>
      </p:sp>
      <p:pic>
        <p:nvPicPr>
          <p:cNvPr id="6" name="Picture 5" descr="Close up image of hands applauding">
            <a:extLst>
              <a:ext uri="{FF2B5EF4-FFF2-40B4-BE49-F238E27FC236}">
                <a16:creationId xmlns:a16="http://schemas.microsoft.com/office/drawing/2014/main" id="{53D00A2D-38AD-168E-F449-638A64CAB0B2}"/>
              </a:ext>
            </a:extLst>
          </p:cNvPr>
          <p:cNvPicPr>
            <a:picLocks noChangeAspect="1"/>
          </p:cNvPicPr>
          <p:nvPr/>
        </p:nvPicPr>
        <p:blipFill rotWithShape="1">
          <a:blip r:embed="rId3"/>
          <a:srcRect t="7656" b="22193"/>
          <a:stretch/>
        </p:blipFill>
        <p:spPr>
          <a:xfrm>
            <a:off x="189756" y="1524000"/>
            <a:ext cx="4608512" cy="4495800"/>
          </a:xfrm>
          <a:prstGeom prst="rect">
            <a:avLst/>
          </a:prstGeom>
          <a:noFill/>
        </p:spPr>
      </p:pic>
      <p:sp>
        <p:nvSpPr>
          <p:cNvPr id="3" name="TextBox 2">
            <a:extLst>
              <a:ext uri="{FF2B5EF4-FFF2-40B4-BE49-F238E27FC236}">
                <a16:creationId xmlns:a16="http://schemas.microsoft.com/office/drawing/2014/main" id="{79479432-295F-7FE6-4837-AA87EA51A077}"/>
              </a:ext>
            </a:extLst>
          </p:cNvPr>
          <p:cNvSpPr txBox="1"/>
          <p:nvPr/>
        </p:nvSpPr>
        <p:spPr>
          <a:xfrm>
            <a:off x="5084176" y="1691589"/>
            <a:ext cx="6526461" cy="2031325"/>
          </a:xfrm>
          <a:prstGeom prst="rect">
            <a:avLst/>
          </a:prstGeom>
          <a:noFill/>
        </p:spPr>
        <p:txBody>
          <a:bodyPr wrap="square" rtlCol="0">
            <a:spAutoFit/>
          </a:bodyPr>
          <a:lstStyle/>
          <a:p>
            <a:pPr>
              <a:lnSpc>
                <a:spcPct val="90000"/>
              </a:lnSpc>
            </a:pPr>
            <a:r>
              <a:rPr lang="en-GB" sz="2800" dirty="0">
                <a:latin typeface="Times New Roman" panose="02020603050405020304" pitchFamily="18" charset="0"/>
              </a:rPr>
              <a:t>‘Wellbeing and mental illness are correlated with depression and anxiety, which are associated with low levels of wellbeing.’ (Department of Health, 2014. np)</a:t>
            </a:r>
          </a:p>
          <a:p>
            <a:pPr>
              <a:lnSpc>
                <a:spcPct val="90000"/>
              </a:lnSpc>
            </a:pPr>
            <a:endParaRPr lang="en-GB" sz="2800" dirty="0">
              <a:latin typeface="Times New Roman" panose="02020603050405020304" pitchFamily="18" charset="0"/>
            </a:endParaRPr>
          </a:p>
        </p:txBody>
      </p:sp>
      <p:sp>
        <p:nvSpPr>
          <p:cNvPr id="5" name="TextBox 4">
            <a:extLst>
              <a:ext uri="{FF2B5EF4-FFF2-40B4-BE49-F238E27FC236}">
                <a16:creationId xmlns:a16="http://schemas.microsoft.com/office/drawing/2014/main" id="{6B4B1842-5D50-79BA-01F5-D8EC08BDD51E}"/>
              </a:ext>
            </a:extLst>
          </p:cNvPr>
          <p:cNvSpPr txBox="1"/>
          <p:nvPr/>
        </p:nvSpPr>
        <p:spPr>
          <a:xfrm>
            <a:off x="5084176" y="3707725"/>
            <a:ext cx="6973922" cy="2419124"/>
          </a:xfrm>
          <a:prstGeom prst="rect">
            <a:avLst/>
          </a:prstGeom>
          <a:noFill/>
        </p:spPr>
        <p:txBody>
          <a:bodyPr wrap="square" rtlCol="0">
            <a:spAutoFit/>
          </a:bodyPr>
          <a:lstStyle/>
          <a:p>
            <a:pPr>
              <a:lnSpc>
                <a:spcPct val="90000"/>
              </a:lnSpc>
            </a:pPr>
            <a:r>
              <a:rPr lang="en-GB" sz="2800" dirty="0">
                <a:latin typeface="Times New Roman" panose="02020603050405020304" pitchFamily="18" charset="0"/>
                <a:cs typeface="Times New Roman" panose="02020603050405020304" pitchFamily="18" charset="0"/>
              </a:rPr>
              <a:t>‘Recent research revealed that students with SEN attending mainstream schools have less interaction with classmates … have less friends than peers without SEN … are less accepted by their peers … and feel more often lonely.’ (</a:t>
            </a:r>
            <a:r>
              <a:rPr lang="en-GB" sz="2800" dirty="0" err="1">
                <a:latin typeface="Times New Roman" panose="02020603050405020304" pitchFamily="18" charset="0"/>
                <a:cs typeface="Times New Roman" panose="02020603050405020304" pitchFamily="18" charset="0"/>
              </a:rPr>
              <a:t>Rathman</a:t>
            </a:r>
            <a:r>
              <a:rPr lang="en-GB" sz="2800" dirty="0">
                <a:latin typeface="Times New Roman" panose="02020603050405020304" pitchFamily="18" charset="0"/>
                <a:cs typeface="Times New Roman" panose="02020603050405020304" pitchFamily="18" charset="0"/>
              </a:rPr>
              <a:t> </a:t>
            </a:r>
            <a:r>
              <a:rPr lang="en-GB" sz="2800" i="1" dirty="0">
                <a:latin typeface="Times New Roman" panose="02020603050405020304" pitchFamily="18" charset="0"/>
                <a:cs typeface="Times New Roman" panose="02020603050405020304" pitchFamily="18" charset="0"/>
              </a:rPr>
              <a:t>et al</a:t>
            </a:r>
            <a:r>
              <a:rPr lang="en-GB" sz="2800" dirty="0">
                <a:latin typeface="Times New Roman" panose="02020603050405020304" pitchFamily="18" charset="0"/>
                <a:cs typeface="Times New Roman" panose="02020603050405020304" pitchFamily="18" charset="0"/>
              </a:rPr>
              <a:t>, 2018, pp. 134 - 142)</a:t>
            </a:r>
          </a:p>
        </p:txBody>
      </p:sp>
    </p:spTree>
    <p:extLst>
      <p:ext uri="{BB962C8B-B14F-4D97-AF65-F5344CB8AC3E}">
        <p14:creationId xmlns:p14="http://schemas.microsoft.com/office/powerpoint/2010/main" val="4112895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9287460-591E-1F98-E078-93CE8FEEB93F}"/>
              </a:ext>
            </a:extLst>
          </p:cNvPr>
          <p:cNvSpPr txBox="1"/>
          <p:nvPr/>
        </p:nvSpPr>
        <p:spPr>
          <a:xfrm>
            <a:off x="909835" y="692696"/>
            <a:ext cx="11278990" cy="4832092"/>
          </a:xfrm>
          <a:prstGeom prst="rect">
            <a:avLst/>
          </a:prstGeom>
          <a:noFill/>
        </p:spPr>
        <p:txBody>
          <a:bodyPr wrap="square">
            <a:spAutoFit/>
          </a:bodyPr>
          <a:lstStyle/>
          <a:p>
            <a:r>
              <a:rPr lang="en-GB" sz="2800" dirty="0">
                <a:solidFill>
                  <a:schemeClr val="tx2"/>
                </a:solidFill>
                <a:latin typeface="Times New Roman" panose="02020603050405020304" pitchFamily="18" charset="0"/>
                <a:cs typeface="Times New Roman" panose="02020603050405020304" pitchFamily="18" charset="0"/>
              </a:rPr>
              <a:t>‘the Gallup-</a:t>
            </a:r>
            <a:r>
              <a:rPr lang="en-GB" sz="2800" dirty="0" err="1">
                <a:solidFill>
                  <a:schemeClr val="tx2"/>
                </a:solidFill>
                <a:latin typeface="Times New Roman" panose="02020603050405020304" pitchFamily="18" charset="0"/>
                <a:cs typeface="Times New Roman" panose="02020603050405020304" pitchFamily="18" charset="0"/>
              </a:rPr>
              <a:t>Healthways</a:t>
            </a:r>
            <a:r>
              <a:rPr lang="en-GB" sz="2800" dirty="0">
                <a:solidFill>
                  <a:schemeClr val="tx2"/>
                </a:solidFill>
                <a:latin typeface="Times New Roman" panose="02020603050405020304" pitchFamily="18" charset="0"/>
                <a:cs typeface="Times New Roman" panose="02020603050405020304" pitchFamily="18" charset="0"/>
              </a:rPr>
              <a:t> Wellbeing Index Poll interviews 1,000 US adults every day about wellbeing.’ (Steptoe, Deaton and Stone, 2015, pp. 02)</a:t>
            </a:r>
          </a:p>
          <a:p>
            <a:endParaRPr lang="en-GB" sz="2800" dirty="0">
              <a:solidFill>
                <a:schemeClr val="tx2"/>
              </a:solidFill>
              <a:latin typeface="Times New Roman" panose="02020603050405020304" pitchFamily="18" charset="0"/>
              <a:cs typeface="Times New Roman" panose="02020603050405020304" pitchFamily="18" charset="0"/>
            </a:endParaRPr>
          </a:p>
          <a:p>
            <a:r>
              <a:rPr lang="en-GB" sz="2800" dirty="0">
                <a:solidFill>
                  <a:schemeClr val="tx2"/>
                </a:solidFill>
                <a:latin typeface="Times New Roman" panose="02020603050405020304" pitchFamily="18" charset="0"/>
                <a:cs typeface="Times New Roman" panose="02020603050405020304" pitchFamily="18" charset="0"/>
              </a:rPr>
              <a:t>‘The wellbeing of doctoral students is a crucial factor that influences academics' well-being throughout their careers.’ (Schmidt and Hansson, 2018, pp. 01)</a:t>
            </a:r>
          </a:p>
          <a:p>
            <a:endParaRPr lang="en-GB" sz="2800" dirty="0">
              <a:solidFill>
                <a:schemeClr val="tx2"/>
              </a:solidFill>
              <a:latin typeface="Times New Roman" panose="02020603050405020304" pitchFamily="18" charset="0"/>
              <a:cs typeface="Times New Roman" panose="02020603050405020304" pitchFamily="18" charset="0"/>
            </a:endParaRPr>
          </a:p>
          <a:p>
            <a:r>
              <a:rPr lang="en-GB" sz="2800" dirty="0">
                <a:solidFill>
                  <a:schemeClr val="tx2"/>
                </a:solidFill>
                <a:latin typeface="Times New Roman" panose="02020603050405020304" pitchFamily="18" charset="0"/>
                <a:cs typeface="Times New Roman" panose="02020603050405020304" pitchFamily="18" charset="0"/>
              </a:rPr>
              <a:t>‘The COVID-19 pandemic had a negative impact on the participants’ mental health as they experienced stress, depression, anxiety, trauma and paranoia.’ (</a:t>
            </a:r>
            <a:r>
              <a:rPr lang="en-GB" sz="2800" dirty="0" err="1">
                <a:solidFill>
                  <a:schemeClr val="tx2"/>
                </a:solidFill>
                <a:latin typeface="Times New Roman" panose="02020603050405020304" pitchFamily="18" charset="0"/>
                <a:cs typeface="Times New Roman" panose="02020603050405020304" pitchFamily="18" charset="0"/>
              </a:rPr>
              <a:t>Kabasinguzi</a:t>
            </a:r>
            <a:r>
              <a:rPr lang="en-GB" sz="2800" dirty="0">
                <a:solidFill>
                  <a:schemeClr val="tx2"/>
                </a:solidFill>
                <a:latin typeface="Times New Roman" panose="02020603050405020304" pitchFamily="18" charset="0"/>
                <a:cs typeface="Times New Roman" panose="02020603050405020304" pitchFamily="18" charset="0"/>
              </a:rPr>
              <a:t> </a:t>
            </a:r>
            <a:r>
              <a:rPr lang="en-GB" sz="2800" i="1" dirty="0">
                <a:solidFill>
                  <a:schemeClr val="tx2"/>
                </a:solidFill>
                <a:latin typeface="Times New Roman" panose="02020603050405020304" pitchFamily="18" charset="0"/>
                <a:cs typeface="Times New Roman" panose="02020603050405020304" pitchFamily="18" charset="0"/>
              </a:rPr>
              <a:t>et al, </a:t>
            </a:r>
            <a:r>
              <a:rPr lang="en-GB" sz="2800" dirty="0">
                <a:solidFill>
                  <a:schemeClr val="tx2"/>
                </a:solidFill>
                <a:latin typeface="Times New Roman" panose="02020603050405020304" pitchFamily="18" charset="0"/>
                <a:cs typeface="Times New Roman" panose="02020603050405020304" pitchFamily="18" charset="0"/>
              </a:rPr>
              <a:t>2023, pp. 01)</a:t>
            </a:r>
          </a:p>
          <a:p>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46225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837829" y="0"/>
            <a:ext cx="11350996" cy="6858000"/>
          </a:xfrm>
        </p:spPr>
        <p:txBody>
          <a:bodyPr rtlCol="0"/>
          <a:lstStyle/>
          <a:p>
            <a:pPr marL="0" indent="0" rtl="0">
              <a:buNone/>
            </a:pPr>
            <a:r>
              <a:rPr kumimoji="0" lang="en-GB" sz="3600" b="0" i="0" u="none" strike="noStrike" kern="1200" cap="none" spc="0" normalizeH="0" baseline="0" noProof="0" dirty="0">
                <a:ln>
                  <a:noFill/>
                </a:ln>
                <a:solidFill>
                  <a:srgbClr val="164B4F"/>
                </a:solidFill>
                <a:effectLst/>
                <a:uLnTx/>
                <a:uFillTx/>
                <a:latin typeface="Times New Roman" panose="02020603050405020304" pitchFamily="18" charset="0"/>
                <a:ea typeface="+mj-ea"/>
                <a:cs typeface="Times New Roman" panose="02020603050405020304" pitchFamily="18" charset="0"/>
              </a:rPr>
              <a:t>C</a:t>
            </a:r>
            <a:r>
              <a:rPr kumimoji="0" lang="en-gb" sz="3600" b="0" i="0" u="none" strike="noStrike" kern="1200" cap="none" spc="0" normalizeH="0" baseline="0" noProof="0" dirty="0">
                <a:ln>
                  <a:noFill/>
                </a:ln>
                <a:solidFill>
                  <a:srgbClr val="164B4F"/>
                </a:solidFill>
                <a:effectLst/>
                <a:uLnTx/>
                <a:uFillTx/>
                <a:latin typeface="Times New Roman" panose="02020603050405020304" pitchFamily="18" charset="0"/>
                <a:ea typeface="+mj-ea"/>
                <a:cs typeface="Times New Roman" panose="02020603050405020304" pitchFamily="18" charset="0"/>
              </a:rPr>
              <a:t>onditions in recent life that affect health and wellbeing.</a:t>
            </a:r>
            <a:endParaRPr lang="en-gb" sz="3600"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solidFill>
                  <a:schemeClr val="tx2"/>
                </a:solidFill>
                <a:latin typeface="Times New Roman" panose="02020603050405020304" pitchFamily="18" charset="0"/>
                <a:cs typeface="Times New Roman" panose="02020603050405020304" pitchFamily="18" charset="0"/>
              </a:rPr>
              <a:t>‘Because of population ageing, people will spend one-third of their lives beyond retirement. We need to develop effective strategies for the later third of life that promote health in order to guarantee that people who live longer also have better health.’ (Fried </a:t>
            </a:r>
            <a:r>
              <a:rPr lang="en-GB" i="1" dirty="0">
                <a:solidFill>
                  <a:schemeClr val="tx2"/>
                </a:solidFill>
                <a:latin typeface="Times New Roman" panose="02020603050405020304" pitchFamily="18" charset="0"/>
                <a:cs typeface="Times New Roman" panose="02020603050405020304" pitchFamily="18" charset="0"/>
              </a:rPr>
              <a:t>et al</a:t>
            </a:r>
            <a:r>
              <a:rPr lang="en-GB" dirty="0">
                <a:solidFill>
                  <a:schemeClr val="tx2"/>
                </a:solidFill>
                <a:latin typeface="Times New Roman" panose="02020603050405020304" pitchFamily="18" charset="0"/>
                <a:cs typeface="Times New Roman" panose="02020603050405020304" pitchFamily="18" charset="0"/>
              </a:rPr>
              <a:t>, 2004, pp. 64)</a:t>
            </a:r>
          </a:p>
          <a:p>
            <a:pPr marL="0" indent="0">
              <a:buNone/>
            </a:pPr>
            <a:endParaRPr lang="en-GB" dirty="0">
              <a:solidFill>
                <a:schemeClr val="tx2"/>
              </a:solidFill>
              <a:latin typeface="Times New Roman" panose="02020603050405020304" pitchFamily="18" charset="0"/>
              <a:cs typeface="Times New Roman" panose="02020603050405020304" pitchFamily="18" charset="0"/>
            </a:endParaRPr>
          </a:p>
          <a:p>
            <a:pPr marL="0" indent="0">
              <a:buNone/>
            </a:pPr>
            <a:r>
              <a:rPr lang="en-GB" dirty="0">
                <a:solidFill>
                  <a:schemeClr val="tx2"/>
                </a:solidFill>
                <a:latin typeface="Times New Roman" panose="02020603050405020304" pitchFamily="18" charset="0"/>
                <a:cs typeface="Times New Roman" panose="02020603050405020304" pitchFamily="18" charset="0"/>
              </a:rPr>
              <a:t>‘The twentieth century witnessed significant improvements in health in most countries, including substantial increases in survival to older ages. Life expectancy at birth in the United Kingdom (UK) increased by more than half.’ (Jivraj</a:t>
            </a:r>
            <a:r>
              <a:rPr lang="en-GB" i="1" dirty="0">
                <a:solidFill>
                  <a:schemeClr val="tx2"/>
                </a:solidFill>
                <a:latin typeface="Times New Roman" panose="02020603050405020304" pitchFamily="18" charset="0"/>
                <a:cs typeface="Times New Roman" panose="02020603050405020304" pitchFamily="18" charset="0"/>
              </a:rPr>
              <a:t> et al, </a:t>
            </a:r>
            <a:r>
              <a:rPr lang="en-GB" dirty="0">
                <a:solidFill>
                  <a:schemeClr val="tx2"/>
                </a:solidFill>
                <a:latin typeface="Times New Roman" panose="02020603050405020304" pitchFamily="18" charset="0"/>
                <a:cs typeface="Times New Roman" panose="02020603050405020304" pitchFamily="18" charset="0"/>
              </a:rPr>
              <a:t>2020, np.)</a:t>
            </a:r>
          </a:p>
          <a:p>
            <a:pPr marL="0" indent="0">
              <a:buNone/>
            </a:pPr>
            <a:endParaRPr lang="en-GB" dirty="0">
              <a:solidFill>
                <a:schemeClr val="tx2"/>
              </a:solidFill>
              <a:latin typeface="Times New Roman" panose="02020603050405020304" pitchFamily="18" charset="0"/>
              <a:cs typeface="Times New Roman" panose="02020603050405020304" pitchFamily="18" charset="0"/>
            </a:endParaRPr>
          </a:p>
          <a:p>
            <a:pPr marL="0" indent="0">
              <a:buNone/>
            </a:pPr>
            <a:r>
              <a:rPr lang="en-GB">
                <a:solidFill>
                  <a:schemeClr val="tx2"/>
                </a:solidFill>
                <a:latin typeface="Times New Roman" panose="02020603050405020304" pitchFamily="18" charset="0"/>
                <a:cs typeface="Times New Roman" panose="02020603050405020304" pitchFamily="18" charset="0"/>
              </a:rPr>
              <a:t>‘Thus far, the majority of research on the factors contributing to individuals with mental health issues experiencing more severe mental disorders during the pandemic has been quantitative and has focused on presumptive theories.’ </a:t>
            </a:r>
            <a:r>
              <a:rPr lang="en-GB" dirty="0">
                <a:solidFill>
                  <a:schemeClr val="tx2"/>
                </a:solidFill>
                <a:latin typeface="Times New Roman" panose="02020603050405020304" pitchFamily="18" charset="0"/>
                <a:cs typeface="Times New Roman" panose="02020603050405020304" pitchFamily="18" charset="0"/>
              </a:rPr>
              <a:t>(Burton, </a:t>
            </a:r>
            <a:r>
              <a:rPr lang="en-GB" i="1" dirty="0">
                <a:solidFill>
                  <a:schemeClr val="tx2"/>
                </a:solidFill>
                <a:latin typeface="Times New Roman" panose="02020603050405020304" pitchFamily="18" charset="0"/>
                <a:cs typeface="Times New Roman" panose="02020603050405020304" pitchFamily="18" charset="0"/>
              </a:rPr>
              <a:t>et al, </a:t>
            </a:r>
            <a:r>
              <a:rPr lang="en-GB" dirty="0">
                <a:solidFill>
                  <a:schemeClr val="tx2"/>
                </a:solidFill>
                <a:latin typeface="Times New Roman" panose="02020603050405020304" pitchFamily="18" charset="0"/>
                <a:cs typeface="Times New Roman" panose="02020603050405020304" pitchFamily="18" charset="0"/>
              </a:rPr>
              <a:t>2023, pp. 1040)</a:t>
            </a:r>
          </a:p>
        </p:txBody>
      </p:sp>
    </p:spTree>
    <p:extLst>
      <p:ext uri="{BB962C8B-B14F-4D97-AF65-F5344CB8AC3E}">
        <p14:creationId xmlns:p14="http://schemas.microsoft.com/office/powerpoint/2010/main" val="323130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10000">
              <a:schemeClr val="accent3">
                <a:lumMod val="40000"/>
                <a:lumOff val="60000"/>
              </a:schemeClr>
            </a:gs>
            <a:gs pos="79000">
              <a:schemeClr val="accent3">
                <a:lumMod val="95000"/>
                <a:lumOff val="5000"/>
              </a:schemeClr>
            </a:gs>
            <a:gs pos="89000">
              <a:schemeClr val="accent3">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F435DD-D4ED-3A0E-4FAF-2AA49BBF7102}"/>
              </a:ext>
            </a:extLst>
          </p:cNvPr>
          <p:cNvSpPr>
            <a:spLocks noGrp="1"/>
          </p:cNvSpPr>
          <p:nvPr>
            <p:ph idx="1"/>
          </p:nvPr>
        </p:nvSpPr>
        <p:spPr>
          <a:xfrm>
            <a:off x="837827" y="0"/>
            <a:ext cx="11350997" cy="6858000"/>
          </a:xfrm>
          <a:gradFill flip="none" rotWithShape="1">
            <a:gsLst>
              <a:gs pos="25000">
                <a:schemeClr val="accent3">
                  <a:lumMod val="40000"/>
                  <a:lumOff val="60000"/>
                </a:schemeClr>
              </a:gs>
              <a:gs pos="67000">
                <a:schemeClr val="accent3">
                  <a:lumMod val="95000"/>
                  <a:lumOff val="5000"/>
                </a:schemeClr>
              </a:gs>
              <a:gs pos="93000">
                <a:schemeClr val="accent3">
                  <a:lumMod val="60000"/>
                </a:schemeClr>
              </a:gs>
            </a:gsLst>
            <a:path path="circle">
              <a:fillToRect l="50000" t="130000" r="50000" b="-30000"/>
            </a:path>
            <a:tileRect/>
          </a:gradFill>
        </p:spPr>
        <p:txBody>
          <a:bodyPr>
            <a:normAutofit lnSpcReduction="10000"/>
          </a:bodyPr>
          <a:lstStyle/>
          <a:p>
            <a:pPr marL="0" indent="0" algn="ctr">
              <a:buNone/>
            </a:pPr>
            <a:r>
              <a:rPr lang="en-GB" sz="3600" dirty="0">
                <a:solidFill>
                  <a:schemeClr val="tx2"/>
                </a:solidFill>
                <a:latin typeface="Times New Roman" panose="02020603050405020304" pitchFamily="18" charset="0"/>
                <a:cs typeface="Times New Roman" panose="02020603050405020304" pitchFamily="18" charset="0"/>
              </a:rPr>
              <a:t>Offenders and healthcare</a:t>
            </a:r>
          </a:p>
          <a:p>
            <a:pPr marL="0" indent="0" algn="ctr">
              <a:buNone/>
            </a:pPr>
            <a:endParaRPr lang="en-GB" dirty="0">
              <a:solidFill>
                <a:schemeClr val="tx2"/>
              </a:solidFill>
              <a:latin typeface="Times New Roman" panose="02020603050405020304" pitchFamily="18" charset="0"/>
              <a:cs typeface="Times New Roman" panose="02020603050405020304" pitchFamily="18" charset="0"/>
            </a:endParaRPr>
          </a:p>
          <a:p>
            <a:pPr marL="0" indent="0">
              <a:buNone/>
            </a:pPr>
            <a:r>
              <a:rPr lang="en-GB" dirty="0">
                <a:solidFill>
                  <a:schemeClr val="tx2"/>
                </a:solidFill>
                <a:latin typeface="Times New Roman" panose="02020603050405020304" pitchFamily="18" charset="0"/>
                <a:cs typeface="Times New Roman" panose="02020603050405020304" pitchFamily="18" charset="0"/>
              </a:rPr>
              <a:t>‘Local Health Boards (LHBs) commission healthcare services in public sector prisons (including clinical drug treatment services) and are responsible for commissioning mainstream healthcare services which offenders in the community will access.’ (Gov.uk, 2023, np.)</a:t>
            </a:r>
          </a:p>
          <a:p>
            <a:pPr marL="0" indent="0">
              <a:buNone/>
            </a:pPr>
            <a:endParaRPr lang="en-GB" dirty="0">
              <a:solidFill>
                <a:schemeClr val="tx2"/>
              </a:solidFill>
              <a:latin typeface="Times New Roman" panose="02020603050405020304" pitchFamily="18" charset="0"/>
              <a:cs typeface="Times New Roman" panose="02020603050405020304" pitchFamily="18" charset="0"/>
            </a:endParaRPr>
          </a:p>
          <a:p>
            <a:pPr marL="0" indent="0">
              <a:buNone/>
            </a:pPr>
            <a:r>
              <a:rPr lang="en-GB" dirty="0">
                <a:solidFill>
                  <a:schemeClr val="tx2"/>
                </a:solidFill>
                <a:latin typeface="Times New Roman" panose="02020603050405020304" pitchFamily="18" charset="0"/>
                <a:cs typeface="Times New Roman" panose="02020603050405020304" pitchFamily="18" charset="0"/>
              </a:rPr>
              <a:t>‘For the 2019–20 fiscal year, prisoners missed 42% of outpatient visits; Additionally, the percentage of missed consultations (18%) where no advance warning was provided was threefold higher than the general population's (6%). Additionally, there remains no sign that this persistent issue will improve.’ (Davies, Keeble and Hutchings, 2021, pp. 02)</a:t>
            </a:r>
          </a:p>
          <a:p>
            <a:pPr marL="0" indent="0">
              <a:buNone/>
            </a:pPr>
            <a:endParaRPr lang="en-GB" dirty="0">
              <a:solidFill>
                <a:schemeClr val="tx2"/>
              </a:solidFill>
              <a:latin typeface="Times New Roman" panose="02020603050405020304" pitchFamily="18" charset="0"/>
              <a:cs typeface="Times New Roman" panose="02020603050405020304" pitchFamily="18" charset="0"/>
            </a:endParaRPr>
          </a:p>
          <a:p>
            <a:pPr marL="0" indent="0">
              <a:buNone/>
            </a:pPr>
            <a:r>
              <a:rPr lang="en-GB" dirty="0">
                <a:solidFill>
                  <a:schemeClr val="tx2"/>
                </a:solidFill>
                <a:latin typeface="Times New Roman" panose="02020603050405020304" pitchFamily="18" charset="0"/>
                <a:cs typeface="Times New Roman" panose="02020603050405020304" pitchFamily="18" charset="0"/>
              </a:rPr>
              <a:t>‘The consequences of the COVID-19 pandemic on prisoners' psychological wellness have received little attention to date, which is concerning given that this population has high rates of pre-existing mental disorders, suicide, and self-harm, as well as relationships between a lack of mental wellness, these behaviours, and reoffending.’ (Hewson, </a:t>
            </a:r>
            <a:r>
              <a:rPr lang="en-GB" i="1" dirty="0">
                <a:solidFill>
                  <a:schemeClr val="tx2"/>
                </a:solidFill>
                <a:latin typeface="Times New Roman" panose="02020603050405020304" pitchFamily="18" charset="0"/>
                <a:cs typeface="Times New Roman" panose="02020603050405020304" pitchFamily="18" charset="0"/>
              </a:rPr>
              <a:t>et al, </a:t>
            </a:r>
            <a:r>
              <a:rPr lang="en-GB" dirty="0">
                <a:solidFill>
                  <a:schemeClr val="tx2"/>
                </a:solidFill>
                <a:latin typeface="Times New Roman" panose="02020603050405020304" pitchFamily="18" charset="0"/>
                <a:cs typeface="Times New Roman" panose="02020603050405020304" pitchFamily="18" charset="0"/>
              </a:rPr>
              <a:t>2020, pp. 568.)</a:t>
            </a:r>
          </a:p>
        </p:txBody>
      </p:sp>
    </p:spTree>
    <p:extLst>
      <p:ext uri="{BB962C8B-B14F-4D97-AF65-F5344CB8AC3E}">
        <p14:creationId xmlns:p14="http://schemas.microsoft.com/office/powerpoint/2010/main" val="1157333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0875C788-8216-1A0F-344B-E5469CC6F309}"/>
              </a:ext>
            </a:extLst>
          </p:cNvPr>
          <p:cNvSpPr txBox="1"/>
          <p:nvPr/>
        </p:nvSpPr>
        <p:spPr>
          <a:xfrm>
            <a:off x="765819" y="476672"/>
            <a:ext cx="11423005" cy="5189113"/>
          </a:xfrm>
          <a:prstGeom prst="rect">
            <a:avLst/>
          </a:prstGeom>
          <a:noFill/>
        </p:spPr>
        <p:txBody>
          <a:bodyPr wrap="square" rtlCol="0">
            <a:spAutoFit/>
          </a:bodyPr>
          <a:lstStyle/>
          <a:p>
            <a:pPr algn="ctr">
              <a:lnSpc>
                <a:spcPct val="90000"/>
              </a:lnSpc>
            </a:pPr>
            <a:r>
              <a:rPr lang="en-GB" sz="4000" dirty="0">
                <a:latin typeface="Times New Roman" panose="02020603050405020304" pitchFamily="18" charset="0"/>
                <a:cs typeface="Times New Roman" panose="02020603050405020304" pitchFamily="18" charset="0"/>
              </a:rPr>
              <a:t>Offenders' wellbeing</a:t>
            </a:r>
          </a:p>
          <a:p>
            <a:pPr algn="ctr">
              <a:lnSpc>
                <a:spcPct val="90000"/>
              </a:lnSpc>
            </a:pPr>
            <a:endParaRPr lang="en-GB" sz="4000" dirty="0">
              <a:latin typeface="Times New Roman" panose="02020603050405020304" pitchFamily="18" charset="0"/>
              <a:cs typeface="Times New Roman" panose="02020603050405020304" pitchFamily="18" charset="0"/>
            </a:endParaRPr>
          </a:p>
          <a:p>
            <a:pPr>
              <a:lnSpc>
                <a:spcPct val="90000"/>
              </a:lnSpc>
            </a:pPr>
            <a:r>
              <a:rPr lang="en-GB" sz="2400" dirty="0">
                <a:latin typeface="Times New Roman" panose="02020603050405020304" pitchFamily="18" charset="0"/>
                <a:cs typeface="Times New Roman" panose="02020603050405020304" pitchFamily="18" charset="0"/>
              </a:rPr>
              <a:t>‘prisoners have less freedom to visit greenspaces, meaning that the effects of greenspace presence and views may be more pronounced. There has been work examining effects of prisoners’ direct exposure to natural environments … but in practice only limited numbers of prisoners can be involved in such schemes.’ (Moran, </a:t>
            </a:r>
            <a:r>
              <a:rPr lang="en-GB" sz="2400" dirty="0" err="1">
                <a:latin typeface="Times New Roman" panose="02020603050405020304" pitchFamily="18" charset="0"/>
                <a:cs typeface="Times New Roman" panose="02020603050405020304" pitchFamily="18" charset="0"/>
              </a:rPr>
              <a:t>Jordaan</a:t>
            </a:r>
            <a:r>
              <a:rPr lang="en-GB" sz="2400" dirty="0">
                <a:latin typeface="Times New Roman" panose="02020603050405020304" pitchFamily="18" charset="0"/>
                <a:cs typeface="Times New Roman" panose="02020603050405020304" pitchFamily="18" charset="0"/>
              </a:rPr>
              <a:t> and Jones, 2024, pp. 304)</a:t>
            </a:r>
          </a:p>
          <a:p>
            <a:pPr>
              <a:lnSpc>
                <a:spcPct val="90000"/>
              </a:lnSpc>
            </a:pPr>
            <a:endParaRPr lang="en-GB" sz="2400" dirty="0">
              <a:latin typeface="Times New Roman" panose="02020603050405020304" pitchFamily="18" charset="0"/>
              <a:cs typeface="Times New Roman" panose="02020603050405020304" pitchFamily="18" charset="0"/>
            </a:endParaRPr>
          </a:p>
          <a:p>
            <a:pPr>
              <a:lnSpc>
                <a:spcPct val="90000"/>
              </a:lnSpc>
            </a:pPr>
            <a:r>
              <a:rPr lang="en-GB" sz="2400" dirty="0">
                <a:latin typeface="Times New Roman" panose="02020603050405020304" pitchFamily="18" charset="0"/>
                <a:cs typeface="Times New Roman" panose="02020603050405020304" pitchFamily="18" charset="0"/>
              </a:rPr>
              <a:t>‘A recent study also showed that 5% - 6% of male prisoners and 20% - 24% of female prisoners had intentionally harmed themselves in the last 12 months.’ (McLellan and </a:t>
            </a:r>
            <a:r>
              <a:rPr lang="en-GB" sz="2400" dirty="0" err="1">
                <a:latin typeface="Times New Roman" panose="02020603050405020304" pitchFamily="18" charset="0"/>
                <a:cs typeface="Times New Roman" panose="02020603050405020304" pitchFamily="18" charset="0"/>
              </a:rPr>
              <a:t>Molodynski</a:t>
            </a:r>
            <a:r>
              <a:rPr lang="en-GB" sz="2400" dirty="0">
                <a:latin typeface="Times New Roman" panose="02020603050405020304" pitchFamily="18" charset="0"/>
                <a:cs typeface="Times New Roman" panose="02020603050405020304" pitchFamily="18" charset="0"/>
              </a:rPr>
              <a:t>, 2023, pp. 434)</a:t>
            </a:r>
          </a:p>
          <a:p>
            <a:pPr>
              <a:lnSpc>
                <a:spcPct val="90000"/>
              </a:lnSpc>
            </a:pPr>
            <a:endParaRPr lang="en-GB" sz="2400" dirty="0">
              <a:latin typeface="Times New Roman" panose="02020603050405020304" pitchFamily="18" charset="0"/>
              <a:cs typeface="Times New Roman" panose="02020603050405020304" pitchFamily="18" charset="0"/>
            </a:endParaRPr>
          </a:p>
          <a:p>
            <a:pPr>
              <a:lnSpc>
                <a:spcPct val="90000"/>
              </a:lnSpc>
            </a:pPr>
            <a:r>
              <a:rPr lang="en-GB" sz="2400" dirty="0">
                <a:latin typeface="Times New Roman" panose="02020603050405020304" pitchFamily="18" charset="0"/>
                <a:cs typeface="Times New Roman" panose="02020603050405020304" pitchFamily="18" charset="0"/>
              </a:rPr>
              <a:t>‘Research capturing cell-sharing experiences highlights several potential negative impacts of cell-sharing, such as a lack of privacy and safety, as well as an increased potential for violence.’ (Moran et al., 2013 cited in Muirhead </a:t>
            </a:r>
            <a:r>
              <a:rPr lang="en-GB" sz="2400" i="1" dirty="0">
                <a:latin typeface="Times New Roman" panose="02020603050405020304" pitchFamily="18" charset="0"/>
                <a:cs typeface="Times New Roman" panose="02020603050405020304" pitchFamily="18" charset="0"/>
              </a:rPr>
              <a:t>et al, </a:t>
            </a:r>
            <a:r>
              <a:rPr lang="en-GB" sz="2400" dirty="0">
                <a:latin typeface="Times New Roman" panose="02020603050405020304" pitchFamily="18" charset="0"/>
                <a:cs typeface="Times New Roman" panose="02020603050405020304" pitchFamily="18" charset="0"/>
              </a:rPr>
              <a:t>2023, pp. 336).</a:t>
            </a:r>
          </a:p>
        </p:txBody>
      </p:sp>
    </p:spTree>
    <p:extLst>
      <p:ext uri="{BB962C8B-B14F-4D97-AF65-F5344CB8AC3E}">
        <p14:creationId xmlns:p14="http://schemas.microsoft.com/office/powerpoint/2010/main" val="1547476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9987F09-CD8D-D546-A838-43262F0879D3}"/>
              </a:ext>
            </a:extLst>
          </p:cNvPr>
          <p:cNvSpPr txBox="1"/>
          <p:nvPr/>
        </p:nvSpPr>
        <p:spPr>
          <a:xfrm>
            <a:off x="765820" y="620688"/>
            <a:ext cx="11423005" cy="5687711"/>
          </a:xfrm>
          <a:prstGeom prst="rect">
            <a:avLst/>
          </a:prstGeom>
          <a:noFill/>
        </p:spPr>
        <p:txBody>
          <a:bodyPr wrap="square" rtlCol="0">
            <a:spAutoFit/>
          </a:bodyPr>
          <a:lstStyle/>
          <a:p>
            <a:pPr algn="ctr">
              <a:lnSpc>
                <a:spcPct val="90000"/>
              </a:lnSpc>
            </a:pPr>
            <a:r>
              <a:rPr lang="en-GB" sz="3600" dirty="0">
                <a:solidFill>
                  <a:schemeClr val="tx2"/>
                </a:solidFill>
                <a:latin typeface="Times New Roman" panose="02020603050405020304" pitchFamily="18" charset="0"/>
                <a:cs typeface="Times New Roman" panose="02020603050405020304" pitchFamily="18" charset="0"/>
              </a:rPr>
              <a:t>Charities and other groups</a:t>
            </a: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400" dirty="0">
                <a:solidFill>
                  <a:schemeClr val="tx2"/>
                </a:solidFill>
                <a:latin typeface="Times New Roman" panose="02020603050405020304" pitchFamily="18" charset="0"/>
                <a:cs typeface="Times New Roman" panose="02020603050405020304" pitchFamily="18" charset="0"/>
              </a:rPr>
              <a:t>‘When it comes to health, there is plenty of room for subjectivity. </a:t>
            </a:r>
          </a:p>
          <a:p>
            <a:pPr>
              <a:lnSpc>
                <a:spcPct val="90000"/>
              </a:lnSpc>
            </a:pPr>
            <a:r>
              <a:rPr lang="en-GB" sz="2400" dirty="0">
                <a:solidFill>
                  <a:schemeClr val="tx2"/>
                </a:solidFill>
                <a:latin typeface="Times New Roman" panose="02020603050405020304" pitchFamily="18" charset="0"/>
                <a:cs typeface="Times New Roman" panose="02020603050405020304" pitchFamily="18" charset="0"/>
              </a:rPr>
              <a:t>Some people have a very low standard of what constitutes healthy, while other people have a much higher standard. With added knowledge, experience, education, and guidance, a person’s perception of their health can shift.’ (Peairs, 2023, np.)</a:t>
            </a:r>
          </a:p>
          <a:p>
            <a:pPr>
              <a:lnSpc>
                <a:spcPct val="90000"/>
              </a:lnSpc>
            </a:pPr>
            <a:endParaRPr lang="en-GB" sz="24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400" dirty="0">
                <a:solidFill>
                  <a:schemeClr val="tx2"/>
                </a:solidFill>
                <a:latin typeface="Times New Roman" panose="02020603050405020304" pitchFamily="18" charset="0"/>
                <a:cs typeface="Times New Roman" panose="02020603050405020304" pitchFamily="18" charset="0"/>
              </a:rPr>
              <a:t>‘People often use the terms health and wellness interchangeably, but the terms do have different meanings. The primary difference between health and wellness is that health is the goal and wellness is the active process of achieving it.’ (Murdock, 2024, np.)</a:t>
            </a:r>
          </a:p>
          <a:p>
            <a:pPr>
              <a:lnSpc>
                <a:spcPct val="90000"/>
              </a:lnSpc>
            </a:pPr>
            <a:endParaRPr lang="en-GB" sz="24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400" dirty="0">
                <a:solidFill>
                  <a:schemeClr val="tx2"/>
                </a:solidFill>
                <a:latin typeface="Times New Roman" panose="02020603050405020304" pitchFamily="18" charset="0"/>
                <a:cs typeface="Times New Roman" panose="02020603050405020304" pitchFamily="18" charset="0"/>
              </a:rPr>
              <a:t>‘The answer is simple: a foundation of mental and physical wellness allows us to function at our highest potential. If your health and well-being are lacking, everything else in your life, personal and professional, is more difficult and less rewarding.’ (</a:t>
            </a:r>
            <a:r>
              <a:rPr lang="en-GB" sz="2400" dirty="0" err="1">
                <a:solidFill>
                  <a:schemeClr val="tx2"/>
                </a:solidFill>
                <a:latin typeface="Times New Roman" panose="02020603050405020304" pitchFamily="18" charset="0"/>
                <a:cs typeface="Times New Roman" panose="02020603050405020304" pitchFamily="18" charset="0"/>
              </a:rPr>
              <a:t>Wooll</a:t>
            </a:r>
            <a:r>
              <a:rPr lang="en-GB" sz="2400" dirty="0">
                <a:solidFill>
                  <a:schemeClr val="tx2"/>
                </a:solidFill>
                <a:latin typeface="Times New Roman" panose="02020603050405020304" pitchFamily="18" charset="0"/>
                <a:cs typeface="Times New Roman" panose="02020603050405020304" pitchFamily="18" charset="0"/>
              </a:rPr>
              <a:t>, 2021, np.)</a:t>
            </a: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78379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AC9E87-DC08-86DE-E979-86EC2DB54239}"/>
              </a:ext>
            </a:extLst>
          </p:cNvPr>
          <p:cNvSpPr txBox="1"/>
          <p:nvPr/>
        </p:nvSpPr>
        <p:spPr>
          <a:xfrm>
            <a:off x="16547" y="875993"/>
            <a:ext cx="12188825" cy="5106013"/>
          </a:xfrm>
          <a:prstGeom prst="rect">
            <a:avLst/>
          </a:prstGeom>
          <a:noFill/>
        </p:spPr>
        <p:txBody>
          <a:bodyPr wrap="square" rtlCol="0">
            <a:sp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GB" sz="3200" b="0" i="0" u="none" strike="noStrike" kern="1200" cap="none" spc="0" normalizeH="0" baseline="0" noProof="0" dirty="0">
                <a:ln>
                  <a:noFill/>
                </a:ln>
                <a:solidFill>
                  <a:schemeClr val="tx2"/>
                </a:solidFill>
                <a:effectLst/>
                <a:uLnTx/>
                <a:uFillTx/>
                <a:latin typeface="Times New Roman" panose="02020603050405020304" pitchFamily="18" charset="0"/>
                <a:cs typeface="Times New Roman" panose="02020603050405020304" pitchFamily="18" charset="0"/>
              </a:rPr>
              <a:t>Charities and other groups continued</a:t>
            </a:r>
          </a:p>
          <a:p>
            <a:pPr marL="0" marR="0" lvl="0" indent="0" algn="l" defTabSz="914400" rtl="0" eaLnBrk="1" fontAlgn="auto" latinLnBrk="0" hangingPunct="1">
              <a:lnSpc>
                <a:spcPct val="90000"/>
              </a:lnSpc>
              <a:spcBef>
                <a:spcPts val="0"/>
              </a:spcBef>
              <a:spcAft>
                <a:spcPts val="0"/>
              </a:spcAft>
              <a:buClrTx/>
              <a:buSzTx/>
              <a:buFontTx/>
              <a:buNone/>
              <a:tabLst/>
              <a:defRPr/>
            </a:pPr>
            <a:endParaRPr lang="en-GB" sz="2400" dirty="0">
              <a:solidFill>
                <a:schemeClr val="tx2"/>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90000"/>
              </a:lnSpc>
              <a:spcBef>
                <a:spcPts val="0"/>
              </a:spcBef>
              <a:spcAft>
                <a:spcPts val="0"/>
              </a:spcAft>
              <a:buClrTx/>
              <a:buSzTx/>
              <a:buFontTx/>
              <a:buNone/>
              <a:tabLst/>
              <a:defRPr/>
            </a:pPr>
            <a:r>
              <a:rPr lang="en-GB" sz="2400" dirty="0">
                <a:solidFill>
                  <a:schemeClr val="tx2"/>
                </a:solidFill>
                <a:latin typeface="Times New Roman" panose="02020603050405020304" pitchFamily="18" charset="0"/>
                <a:cs typeface="Times New Roman" panose="02020603050405020304" pitchFamily="18" charset="0"/>
              </a:rPr>
              <a:t>‘</a:t>
            </a:r>
            <a:r>
              <a:rPr kumimoji="0" lang="en-GB" sz="2400" b="0" i="0" u="none" strike="noStrike" kern="1200" cap="none" spc="0" normalizeH="0" baseline="0" noProof="0" dirty="0">
                <a:ln>
                  <a:noFill/>
                </a:ln>
                <a:solidFill>
                  <a:schemeClr val="tx2"/>
                </a:solidFill>
                <a:effectLst/>
                <a:uLnTx/>
                <a:uFillTx/>
                <a:latin typeface="Times New Roman" panose="02020603050405020304" pitchFamily="18" charset="0"/>
                <a:cs typeface="Times New Roman" panose="02020603050405020304" pitchFamily="18" charset="0"/>
              </a:rPr>
              <a:t>Experts believe that one in four people will experience mental distress during their life. At Together, we work with individuals experiencing a range of difficulties in their life in a way that empowers the individual to lead their own journey to better wellbeing through our unique approach to service user leadership.’ (together-uk.org, 2024, np.)</a:t>
            </a:r>
          </a:p>
          <a:p>
            <a:pPr>
              <a:lnSpc>
                <a:spcPct val="90000"/>
              </a:lnSpc>
            </a:pPr>
            <a:endParaRPr lang="en-GB" sz="24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400" dirty="0">
                <a:solidFill>
                  <a:schemeClr val="tx2"/>
                </a:solidFill>
                <a:latin typeface="Times New Roman" panose="02020603050405020304" pitchFamily="18" charset="0"/>
                <a:cs typeface="Times New Roman" panose="02020603050405020304" pitchFamily="18" charset="0"/>
              </a:rPr>
              <a:t>‘A lack of awareness and understanding of women's health means that women often feel dismissed, and treatment and support can be delayed for many years, leaving them to suffer debilitating symptoms and issues.’ (wellbeing of women, 2024, np.)</a:t>
            </a:r>
          </a:p>
          <a:p>
            <a:pPr>
              <a:lnSpc>
                <a:spcPct val="90000"/>
              </a:lnSpc>
            </a:pPr>
            <a:endParaRPr lang="en-GB" sz="24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400" dirty="0">
                <a:solidFill>
                  <a:schemeClr val="tx2"/>
                </a:solidFill>
                <a:latin typeface="Times New Roman" panose="02020603050405020304" pitchFamily="18" charset="0"/>
                <a:cs typeface="Times New Roman" panose="02020603050405020304" pitchFamily="18" charset="0"/>
              </a:rPr>
              <a:t>‘Everyone has 'mental health', just as we all have 'physical health'. And like our physical health, there are times when our mental health is better than others.’ (mental health foundation, 2024, np.)</a:t>
            </a:r>
          </a:p>
          <a:p>
            <a:pPr>
              <a:lnSpc>
                <a:spcPct val="90000"/>
              </a:lnSpc>
            </a:pPr>
            <a:endParaRPr lang="en-GB" sz="2400" dirty="0">
              <a:solidFill>
                <a:schemeClr val="tx2"/>
              </a:solidFill>
            </a:endParaRPr>
          </a:p>
          <a:p>
            <a:pPr>
              <a:lnSpc>
                <a:spcPct val="90000"/>
              </a:lnSpc>
            </a:pPr>
            <a:endParaRPr lang="en-GB" dirty="0"/>
          </a:p>
        </p:txBody>
      </p:sp>
    </p:spTree>
    <p:extLst>
      <p:ext uri="{BB962C8B-B14F-4D97-AF65-F5344CB8AC3E}">
        <p14:creationId xmlns:p14="http://schemas.microsoft.com/office/powerpoint/2010/main" val="2740099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41D227-D24A-ECDA-3AF5-A8E1C696E342}"/>
              </a:ext>
            </a:extLst>
          </p:cNvPr>
          <p:cNvSpPr>
            <a:spLocks noGrp="1"/>
          </p:cNvSpPr>
          <p:nvPr>
            <p:ph idx="1"/>
          </p:nvPr>
        </p:nvSpPr>
        <p:spPr>
          <a:xfrm>
            <a:off x="765820" y="0"/>
            <a:ext cx="11423005" cy="6858000"/>
          </a:xfrm>
        </p:spPr>
        <p:txBody>
          <a:bodyPr>
            <a:normAutofit fontScale="70000" lnSpcReduction="20000"/>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rPr>
              <a:t>References.</a:t>
            </a:r>
          </a:p>
          <a:p>
            <a:pPr marL="0" marR="0" lvl="0" indent="0" algn="ctr" defTabSz="914400" rtl="0" eaLnBrk="1" fontAlgn="auto" latinLnBrk="0" hangingPunct="1">
              <a:lnSpc>
                <a:spcPct val="90000"/>
              </a:lnSpc>
              <a:spcBef>
                <a:spcPts val="0"/>
              </a:spcBef>
              <a:spcAft>
                <a:spcPts val="0"/>
              </a:spcAft>
              <a:buClrTx/>
              <a:buSzTx/>
              <a:buFontTx/>
              <a:buNone/>
              <a:tabLst/>
              <a:defRPr/>
            </a:pPr>
            <a:endParaRPr lang="en-GB" sz="4000" dirty="0">
              <a:solidFill>
                <a:srgbClr val="164B4F"/>
              </a:solidFill>
              <a:latin typeface="Times New Roman" panose="02020603050405020304" pitchFamily="18" charset="0"/>
              <a:cs typeface="Times New Roman" panose="02020603050405020304" pitchFamily="18" charset="0"/>
            </a:endParaRPr>
          </a:p>
          <a:p>
            <a:pPr marL="0" indent="0">
              <a:lnSpc>
                <a:spcPct val="90000"/>
              </a:lnSpc>
              <a:spcBef>
                <a:spcPts val="1600"/>
              </a:spcBef>
              <a:buNone/>
            </a:pPr>
            <a:r>
              <a:rPr lang="en-GB" sz="2400" kern="1200" dirty="0">
                <a:solidFill>
                  <a:srgbClr val="164B4F"/>
                </a:solidFill>
                <a:effectLst/>
                <a:latin typeface="Times New Roman" panose="02020603050405020304" pitchFamily="18" charset="0"/>
                <a:ea typeface="+mn-ea"/>
              </a:rPr>
              <a:t>Bernburg, G, J. (2009) ‘</a:t>
            </a:r>
            <a:r>
              <a:rPr lang="en-GB" sz="2400" kern="1200" dirty="0" err="1">
                <a:solidFill>
                  <a:srgbClr val="164B4F"/>
                </a:solidFill>
                <a:effectLst/>
                <a:latin typeface="Times New Roman" panose="02020603050405020304" pitchFamily="18" charset="0"/>
                <a:ea typeface="+mn-ea"/>
              </a:rPr>
              <a:t>Labeling</a:t>
            </a:r>
            <a:r>
              <a:rPr lang="en-GB" sz="2400" kern="1200" dirty="0">
                <a:solidFill>
                  <a:srgbClr val="164B4F"/>
                </a:solidFill>
                <a:effectLst/>
                <a:latin typeface="Times New Roman" panose="02020603050405020304" pitchFamily="18" charset="0"/>
                <a:ea typeface="+mn-ea"/>
              </a:rPr>
              <a:t> theory’, in </a:t>
            </a:r>
            <a:r>
              <a:rPr lang="en-GB" sz="2400" kern="1200" dirty="0" err="1">
                <a:solidFill>
                  <a:srgbClr val="164B4F"/>
                </a:solidFill>
                <a:effectLst/>
                <a:latin typeface="Times New Roman" panose="02020603050405020304" pitchFamily="18" charset="0"/>
                <a:ea typeface="+mn-ea"/>
              </a:rPr>
              <a:t>Krohn</a:t>
            </a:r>
            <a:r>
              <a:rPr lang="en-GB" sz="2400" kern="1200" dirty="0">
                <a:solidFill>
                  <a:srgbClr val="164B4F"/>
                </a:solidFill>
                <a:effectLst/>
                <a:latin typeface="Times New Roman" panose="02020603050405020304" pitchFamily="18" charset="0"/>
                <a:ea typeface="+mn-ea"/>
              </a:rPr>
              <a:t>, D, M (Ed)., Lizotte, A (Ed) and Hall, P, G (Ed), </a:t>
            </a:r>
            <a:r>
              <a:rPr lang="en-GB" sz="2400" i="1" kern="1200" dirty="0">
                <a:solidFill>
                  <a:srgbClr val="164B4F"/>
                </a:solidFill>
                <a:effectLst/>
                <a:latin typeface="Times New Roman" panose="02020603050405020304" pitchFamily="18" charset="0"/>
                <a:ea typeface="+mn-ea"/>
              </a:rPr>
              <a:t>Handbook on Crime and Deviance, </a:t>
            </a:r>
            <a:r>
              <a:rPr lang="en-GB" sz="2400" kern="1200" dirty="0">
                <a:solidFill>
                  <a:srgbClr val="164B4F"/>
                </a:solidFill>
                <a:effectLst/>
                <a:latin typeface="Times New Roman" panose="02020603050405020304" pitchFamily="18" charset="0"/>
                <a:ea typeface="+mn-ea"/>
              </a:rPr>
              <a:t>pp. 187 – 207. Available at: </a:t>
            </a:r>
            <a:r>
              <a:rPr lang="en-GB" sz="2400" kern="1200" dirty="0">
                <a:solidFill>
                  <a:srgbClr val="164B4F"/>
                </a:solidFill>
                <a:effectLst/>
                <a:latin typeface="Times New Roman" panose="02020603050405020304" pitchFamily="18" charset="0"/>
                <a:ea typeface="+mn-ea"/>
                <a:hlinkClick r:id="rId3"/>
              </a:rPr>
              <a:t>https://doi.org/10.1007/978-1-4419-0245-0_10</a:t>
            </a:r>
            <a:r>
              <a:rPr lang="en-GB" sz="2400" kern="1200" dirty="0">
                <a:solidFill>
                  <a:srgbClr val="164B4F"/>
                </a:solidFill>
                <a:effectLst/>
                <a:latin typeface="Times New Roman" panose="02020603050405020304" pitchFamily="18" charset="0"/>
                <a:ea typeface="+mn-ea"/>
              </a:rPr>
              <a:t> (Accessed: </a:t>
            </a:r>
            <a:r>
              <a:rPr lang="en-GB" sz="2400" kern="1200">
                <a:solidFill>
                  <a:srgbClr val="164B4F"/>
                </a:solidFill>
                <a:effectLst/>
                <a:latin typeface="Times New Roman" panose="02020603050405020304" pitchFamily="18" charset="0"/>
                <a:ea typeface="+mn-ea"/>
              </a:rPr>
              <a:t>28 February 2024)</a:t>
            </a:r>
            <a:endParaRPr lang="en-GB" sz="2400" kern="1200" dirty="0">
              <a:solidFill>
                <a:srgbClr val="164B4F"/>
              </a:solidFill>
              <a:effectLst/>
              <a:latin typeface="Times New Roman" panose="02020603050405020304" pitchFamily="18" charset="0"/>
              <a:ea typeface="+mn-ea"/>
            </a:endParaRPr>
          </a:p>
          <a:p>
            <a:pPr marL="0" indent="0">
              <a:lnSpc>
                <a:spcPct val="90000"/>
              </a:lnSpc>
              <a:spcBef>
                <a:spcPts val="1600"/>
              </a:spcBef>
              <a:buNone/>
            </a:pPr>
            <a:r>
              <a:rPr lang="en-GB" sz="2400" kern="1200" dirty="0">
                <a:solidFill>
                  <a:srgbClr val="164B4F"/>
                </a:solidFill>
                <a:effectLst/>
                <a:latin typeface="Times New Roman" panose="02020603050405020304" pitchFamily="18" charset="0"/>
                <a:ea typeface="+mn-ea"/>
              </a:rPr>
              <a:t>Burton, A., </a:t>
            </a:r>
            <a:r>
              <a:rPr lang="en-GB" sz="2400" kern="1200" dirty="0" err="1">
                <a:solidFill>
                  <a:srgbClr val="164B4F"/>
                </a:solidFill>
                <a:effectLst/>
                <a:latin typeface="Times New Roman" panose="02020603050405020304" pitchFamily="18" charset="0"/>
                <a:ea typeface="+mn-ea"/>
              </a:rPr>
              <a:t>Mckinlay</a:t>
            </a:r>
            <a:r>
              <a:rPr lang="en-GB" sz="2400" kern="1200" dirty="0">
                <a:solidFill>
                  <a:srgbClr val="164B4F"/>
                </a:solidFill>
                <a:effectLst/>
                <a:latin typeface="Times New Roman" panose="02020603050405020304" pitchFamily="18" charset="0"/>
                <a:ea typeface="+mn-ea"/>
              </a:rPr>
              <a:t>, A., </a:t>
            </a:r>
            <a:r>
              <a:rPr lang="en-GB" sz="2400" kern="1200" dirty="0" err="1">
                <a:solidFill>
                  <a:srgbClr val="164B4F"/>
                </a:solidFill>
                <a:effectLst/>
                <a:latin typeface="Times New Roman" panose="02020603050405020304" pitchFamily="18" charset="0"/>
                <a:ea typeface="+mn-ea"/>
              </a:rPr>
              <a:t>Aughterson</a:t>
            </a:r>
            <a:r>
              <a:rPr lang="en-GB" sz="2400" kern="1200" dirty="0">
                <a:solidFill>
                  <a:srgbClr val="164B4F"/>
                </a:solidFill>
                <a:effectLst/>
                <a:latin typeface="Times New Roman" panose="02020603050405020304" pitchFamily="18" charset="0"/>
                <a:ea typeface="+mn-ea"/>
              </a:rPr>
              <a:t>, H and </a:t>
            </a:r>
            <a:r>
              <a:rPr lang="en-GB" sz="2400" kern="1200" dirty="0" err="1">
                <a:solidFill>
                  <a:srgbClr val="164B4F"/>
                </a:solidFill>
                <a:effectLst/>
                <a:latin typeface="Times New Roman" panose="02020603050405020304" pitchFamily="18" charset="0"/>
                <a:ea typeface="+mn-ea"/>
              </a:rPr>
              <a:t>Fancourt</a:t>
            </a:r>
            <a:r>
              <a:rPr lang="en-GB" sz="2400" kern="1200" dirty="0">
                <a:solidFill>
                  <a:srgbClr val="164B4F"/>
                </a:solidFill>
                <a:effectLst/>
                <a:latin typeface="Times New Roman" panose="02020603050405020304" pitchFamily="18" charset="0"/>
                <a:ea typeface="+mn-ea"/>
              </a:rPr>
              <a:t>, D. (2023) Impact of the Covid-19 pandemic on the mental health and well-being of adults with mental health conditions in the UK: a qualitative interview study’, </a:t>
            </a:r>
            <a:r>
              <a:rPr lang="en-GB" sz="2400" i="1" kern="1200" dirty="0">
                <a:solidFill>
                  <a:srgbClr val="164B4F"/>
                </a:solidFill>
                <a:effectLst/>
                <a:latin typeface="Times New Roman" panose="02020603050405020304" pitchFamily="18" charset="0"/>
                <a:ea typeface="+mn-ea"/>
              </a:rPr>
              <a:t>Journal of Metal Health, </a:t>
            </a:r>
            <a:r>
              <a:rPr lang="en-GB" sz="2400" kern="1200" dirty="0">
                <a:solidFill>
                  <a:srgbClr val="164B4F"/>
                </a:solidFill>
                <a:effectLst/>
                <a:latin typeface="Times New Roman" panose="02020603050405020304" pitchFamily="18" charset="0"/>
                <a:ea typeface="+mn-ea"/>
              </a:rPr>
              <a:t>23(6), pp 1040 – 1047. Available at: </a:t>
            </a:r>
            <a:r>
              <a:rPr lang="en-GB" sz="2400" u="sng" kern="1200" dirty="0">
                <a:solidFill>
                  <a:srgbClr val="164B4F"/>
                </a:solidFill>
                <a:effectLst/>
                <a:latin typeface="Times New Roman" panose="02020603050405020304" pitchFamily="18" charset="0"/>
                <a:ea typeface="+mn-ea"/>
                <a:hlinkClick r:id="rId4"/>
              </a:rPr>
              <a:t>https://doi.org/10.1080/09638237.2021.1952953</a:t>
            </a:r>
            <a:r>
              <a:rPr lang="en-GB" sz="2400" kern="1200" dirty="0">
                <a:solidFill>
                  <a:srgbClr val="164B4F"/>
                </a:solidFill>
                <a:effectLst/>
                <a:latin typeface="Times New Roman" panose="02020603050405020304" pitchFamily="18" charset="0"/>
                <a:ea typeface="+mn-ea"/>
              </a:rPr>
              <a:t> (Accessed: 24 February 2024)</a:t>
            </a:r>
            <a:endParaRPr lang="en-GB" sz="1400" dirty="0">
              <a:effectLst/>
              <a:latin typeface="Times New Roman" panose="02020603050405020304" pitchFamily="18" charset="0"/>
              <a:ea typeface="Times New Roman" panose="02020603050405020304" pitchFamily="18" charset="0"/>
            </a:endParaRPr>
          </a:p>
          <a:p>
            <a:pPr marL="0" indent="0">
              <a:lnSpc>
                <a:spcPct val="90000"/>
              </a:lnSpc>
              <a:spcBef>
                <a:spcPts val="1600"/>
              </a:spcBef>
              <a:buNone/>
            </a:pPr>
            <a:r>
              <a:rPr lang="en-GB" sz="2400" kern="1200" dirty="0">
                <a:solidFill>
                  <a:srgbClr val="164B4F"/>
                </a:solidFill>
                <a:effectLst/>
                <a:latin typeface="Times New Roman" panose="02020603050405020304" pitchFamily="18" charset="0"/>
                <a:ea typeface="+mn-ea"/>
              </a:rPr>
              <a:t>Davies, M., Keeble, E and Hutchings, R. (2021) ‘Injustice? Towards a better understanding of health care access challenges for prisoners’, </a:t>
            </a:r>
            <a:r>
              <a:rPr lang="en-GB" sz="2400" i="1" kern="1200" dirty="0">
                <a:solidFill>
                  <a:srgbClr val="164B4F"/>
                </a:solidFill>
                <a:effectLst/>
                <a:latin typeface="Times New Roman" panose="02020603050405020304" pitchFamily="18" charset="0"/>
                <a:ea typeface="+mn-ea"/>
              </a:rPr>
              <a:t>Nuffield Trust,</a:t>
            </a:r>
            <a:r>
              <a:rPr lang="en-GB" sz="2400" kern="1200" dirty="0">
                <a:solidFill>
                  <a:srgbClr val="164B4F"/>
                </a:solidFill>
                <a:effectLst/>
                <a:latin typeface="Times New Roman" panose="02020603050405020304" pitchFamily="18" charset="0"/>
                <a:ea typeface="+mn-ea"/>
              </a:rPr>
              <a:t> p. 02. Available at: </a:t>
            </a:r>
            <a:r>
              <a:rPr lang="en-GB" sz="2400" u="sng" kern="1200" dirty="0">
                <a:solidFill>
                  <a:srgbClr val="164B4F"/>
                </a:solidFill>
                <a:effectLst/>
                <a:latin typeface="Times New Roman" panose="02020603050405020304" pitchFamily="18" charset="0"/>
                <a:ea typeface="+mn-ea"/>
                <a:hlinkClick r:id="rId5"/>
              </a:rPr>
              <a:t>https://www.nuffieldtrust.org.uk/sites/default/files/2021-10/1634637809_nuffield-trust-prisoner-health-2021-final.pdf</a:t>
            </a:r>
            <a:r>
              <a:rPr lang="en-GB" sz="2400" kern="1200" dirty="0">
                <a:solidFill>
                  <a:srgbClr val="164B4F"/>
                </a:solidFill>
                <a:effectLst/>
                <a:latin typeface="Times New Roman" panose="02020603050405020304" pitchFamily="18" charset="0"/>
                <a:ea typeface="+mn-ea"/>
              </a:rPr>
              <a:t> (Accessed: 25 February 2024)</a:t>
            </a:r>
            <a:endParaRPr lang="en-GB" sz="1400" dirty="0">
              <a:effectLst/>
              <a:latin typeface="Times New Roman" panose="02020603050405020304" pitchFamily="18" charset="0"/>
              <a:ea typeface="Times New Roman" panose="02020603050405020304" pitchFamily="18" charset="0"/>
            </a:endParaRPr>
          </a:p>
          <a:p>
            <a:pPr marL="0" indent="0">
              <a:lnSpc>
                <a:spcPct val="90000"/>
              </a:lnSpc>
              <a:spcBef>
                <a:spcPts val="1600"/>
              </a:spcBef>
              <a:buNone/>
            </a:pPr>
            <a:r>
              <a:rPr lang="en-GB" sz="2400" kern="1200" dirty="0">
                <a:solidFill>
                  <a:srgbClr val="164B4F"/>
                </a:solidFill>
                <a:effectLst/>
                <a:latin typeface="Times New Roman" panose="02020603050405020304" pitchFamily="18" charset="0"/>
                <a:ea typeface="+mn-ea"/>
              </a:rPr>
              <a:t>Department of Health (2014) </a:t>
            </a:r>
            <a:r>
              <a:rPr lang="en-GB" sz="2400" i="1" kern="1200" dirty="0">
                <a:solidFill>
                  <a:srgbClr val="164B4F"/>
                </a:solidFill>
                <a:effectLst/>
                <a:latin typeface="Times New Roman" panose="02020603050405020304" pitchFamily="18" charset="0"/>
                <a:ea typeface="+mn-ea"/>
              </a:rPr>
              <a:t>The relationship between wellbeing and health</a:t>
            </a:r>
            <a:r>
              <a:rPr lang="en-GB" sz="2400" kern="1200" dirty="0">
                <a:solidFill>
                  <a:srgbClr val="164B4F"/>
                </a:solidFill>
                <a:effectLst/>
                <a:latin typeface="Times New Roman" panose="02020603050405020304" pitchFamily="18" charset="0"/>
                <a:ea typeface="+mn-ea"/>
              </a:rPr>
              <a:t>. Np. Available at: </a:t>
            </a:r>
            <a:r>
              <a:rPr lang="en-GB" sz="2400" u="sng" kern="1200" dirty="0">
                <a:solidFill>
                  <a:srgbClr val="164B4F"/>
                </a:solidFill>
                <a:effectLst/>
                <a:latin typeface="Times New Roman" panose="02020603050405020304" pitchFamily="18" charset="0"/>
                <a:ea typeface="+mn-ea"/>
                <a:hlinkClick r:id="rId6"/>
              </a:rPr>
              <a:t>https://assets.publishing.service.gov.uk/media/5a7baa00ed915d4147621d62/The_relationship_between_wellbeing_and_health.pdf</a:t>
            </a:r>
            <a:r>
              <a:rPr lang="en-GB" sz="2400" kern="1200" dirty="0">
                <a:solidFill>
                  <a:srgbClr val="164B4F"/>
                </a:solidFill>
                <a:effectLst/>
                <a:latin typeface="Times New Roman" panose="02020603050405020304" pitchFamily="18" charset="0"/>
                <a:ea typeface="+mn-ea"/>
              </a:rPr>
              <a:t> (Accessed: 18 February 2024)</a:t>
            </a:r>
            <a:endParaRPr lang="en-GB" sz="1400" dirty="0">
              <a:effectLst/>
              <a:latin typeface="Times New Roman" panose="02020603050405020304" pitchFamily="18" charset="0"/>
              <a:ea typeface="Times New Roman" panose="02020603050405020304" pitchFamily="18" charset="0"/>
            </a:endParaRPr>
          </a:p>
          <a:p>
            <a:pPr marL="0" indent="0">
              <a:lnSpc>
                <a:spcPct val="90000"/>
              </a:lnSpc>
              <a:spcBef>
                <a:spcPts val="1600"/>
              </a:spcBef>
              <a:buNone/>
            </a:pPr>
            <a:r>
              <a:rPr lang="en-GB" sz="2400" kern="1200" dirty="0">
                <a:solidFill>
                  <a:srgbClr val="164B4F"/>
                </a:solidFill>
                <a:effectLst/>
                <a:latin typeface="Times New Roman" panose="02020603050405020304" pitchFamily="18" charset="0"/>
                <a:ea typeface="+mn-ea"/>
              </a:rPr>
              <a:t>Department of Health (2014) </a:t>
            </a:r>
            <a:r>
              <a:rPr lang="en-GB" sz="2400" i="1" kern="1200" dirty="0">
                <a:solidFill>
                  <a:srgbClr val="164B4F"/>
                </a:solidFill>
                <a:effectLst/>
                <a:latin typeface="Times New Roman" panose="02020603050405020304" pitchFamily="18" charset="0"/>
                <a:ea typeface="+mn-ea"/>
              </a:rPr>
              <a:t>Wellbeing why it matters to health policy. </a:t>
            </a:r>
            <a:r>
              <a:rPr lang="en-GB" sz="2400" kern="1200" dirty="0">
                <a:solidFill>
                  <a:srgbClr val="164B4F"/>
                </a:solidFill>
                <a:effectLst/>
                <a:latin typeface="Times New Roman" panose="02020603050405020304" pitchFamily="18" charset="0"/>
                <a:ea typeface="+mn-ea"/>
              </a:rPr>
              <a:t>p. 01. Available at: </a:t>
            </a:r>
            <a:r>
              <a:rPr lang="en-GB" sz="2400" u="sng" kern="1200" dirty="0">
                <a:solidFill>
                  <a:srgbClr val="164B4F"/>
                </a:solidFill>
                <a:effectLst/>
                <a:latin typeface="Times New Roman" panose="02020603050405020304" pitchFamily="18" charset="0"/>
                <a:ea typeface="+mn-ea"/>
                <a:hlinkClick r:id="rId7"/>
              </a:rPr>
              <a:t>https://assets.publishing.service.gov.uk/media/5a7ba1d6ed915d4147621a24/Narrative__January_2014_.pdf</a:t>
            </a:r>
            <a:r>
              <a:rPr lang="en-GB" sz="2400" kern="1200" dirty="0">
                <a:solidFill>
                  <a:srgbClr val="164B4F"/>
                </a:solidFill>
                <a:effectLst/>
                <a:latin typeface="Times New Roman" panose="02020603050405020304" pitchFamily="18" charset="0"/>
                <a:ea typeface="+mn-ea"/>
              </a:rPr>
              <a:t> (Accessed: 24 February 2024)</a:t>
            </a:r>
            <a:endParaRPr lang="en-GB" sz="1400" dirty="0">
              <a:effectLst/>
              <a:latin typeface="Times New Roman" panose="02020603050405020304" pitchFamily="18" charset="0"/>
              <a:ea typeface="Times New Roman" panose="02020603050405020304" pitchFamily="18" charset="0"/>
            </a:endParaRPr>
          </a:p>
          <a:p>
            <a:pPr marL="0" indent="0">
              <a:lnSpc>
                <a:spcPct val="90000"/>
              </a:lnSpc>
              <a:spcBef>
                <a:spcPts val="1600"/>
              </a:spcBef>
              <a:buNone/>
            </a:pPr>
            <a:r>
              <a:rPr lang="en-GB" sz="2400" kern="1200" dirty="0">
                <a:solidFill>
                  <a:srgbClr val="164B4F"/>
                </a:solidFill>
                <a:effectLst/>
                <a:latin typeface="Times New Roman" panose="02020603050405020304" pitchFamily="18" charset="0"/>
                <a:ea typeface="+mn-ea"/>
              </a:rPr>
              <a:t>Faculty for Public health. (2024) </a:t>
            </a:r>
            <a:r>
              <a:rPr lang="en-GB" sz="2400" i="1" kern="1200" dirty="0">
                <a:solidFill>
                  <a:srgbClr val="164B4F"/>
                </a:solidFill>
                <a:effectLst/>
                <a:latin typeface="Times New Roman" panose="02020603050405020304" pitchFamily="18" charset="0"/>
                <a:ea typeface="+mn-ea"/>
              </a:rPr>
              <a:t>Section 3: Concepts of health and well-being. </a:t>
            </a:r>
            <a:r>
              <a:rPr lang="en-GB" sz="2400" kern="1200" dirty="0">
                <a:solidFill>
                  <a:srgbClr val="164B4F"/>
                </a:solidFill>
                <a:effectLst/>
                <a:latin typeface="Times New Roman" panose="02020603050405020304" pitchFamily="18" charset="0"/>
                <a:ea typeface="+mn-ea"/>
              </a:rPr>
              <a:t>Np</a:t>
            </a:r>
            <a:r>
              <a:rPr lang="en-GB" sz="2400" i="1" kern="1200" dirty="0">
                <a:solidFill>
                  <a:srgbClr val="164B4F"/>
                </a:solidFill>
                <a:effectLst/>
                <a:latin typeface="Times New Roman" panose="02020603050405020304" pitchFamily="18" charset="0"/>
                <a:ea typeface="+mn-ea"/>
              </a:rPr>
              <a:t>. </a:t>
            </a:r>
            <a:r>
              <a:rPr lang="en-GB" sz="2400" kern="1200" dirty="0">
                <a:solidFill>
                  <a:srgbClr val="164B4F"/>
                </a:solidFill>
                <a:effectLst/>
                <a:latin typeface="Times New Roman" panose="02020603050405020304" pitchFamily="18" charset="0"/>
                <a:ea typeface="+mn-ea"/>
              </a:rPr>
              <a:t>Available at: </a:t>
            </a:r>
            <a:r>
              <a:rPr lang="en-GB" sz="2400" u="sng" kern="1200" dirty="0">
                <a:solidFill>
                  <a:srgbClr val="164B4F"/>
                </a:solidFill>
                <a:effectLst/>
                <a:latin typeface="Times New Roman" panose="02020603050405020304" pitchFamily="18" charset="0"/>
                <a:ea typeface="+mn-ea"/>
                <a:hlinkClick r:id="rId8"/>
              </a:rPr>
              <a:t>https://www.healthknowledge.org.uk/public-health-textbook/medical-sociology-policy-economics/4a-concepts-health-illness/section2/activity3#:~:text=Defining%20health%20and%20wellbeing</a:t>
            </a:r>
            <a:r>
              <a:rPr lang="en-GB" sz="2400" kern="1200" dirty="0">
                <a:solidFill>
                  <a:srgbClr val="164B4F"/>
                </a:solidFill>
                <a:effectLst/>
                <a:latin typeface="Times New Roman" panose="02020603050405020304" pitchFamily="18" charset="0"/>
                <a:ea typeface="+mn-ea"/>
              </a:rPr>
              <a:t> (Accessed: 17 February 2024)</a:t>
            </a:r>
            <a:endParaRPr lang="en-GB" sz="1400" dirty="0">
              <a:effectLst/>
              <a:latin typeface="Times New Roman" panose="02020603050405020304" pitchFamily="18" charset="0"/>
              <a:ea typeface="Times New Roman" panose="02020603050405020304" pitchFamily="18" charset="0"/>
            </a:endParaRPr>
          </a:p>
          <a:p>
            <a:pPr marL="0" indent="0">
              <a:lnSpc>
                <a:spcPct val="90000"/>
              </a:lnSpc>
              <a:spcBef>
                <a:spcPts val="1600"/>
              </a:spcBef>
              <a:buNone/>
            </a:pPr>
            <a:r>
              <a:rPr lang="en-GB" sz="2400" kern="1200" dirty="0">
                <a:solidFill>
                  <a:srgbClr val="164B4F"/>
                </a:solidFill>
                <a:effectLst/>
                <a:latin typeface="Times New Roman" panose="02020603050405020304" pitchFamily="18" charset="0"/>
                <a:ea typeface="+mn-ea"/>
              </a:rPr>
              <a:t>Fried, P, L., Carlson, C, M., Freedman, M., Frick, D, K., Glass, A, T., McGill, S., </a:t>
            </a:r>
            <a:r>
              <a:rPr lang="en-GB" sz="2400" kern="1200" dirty="0" err="1">
                <a:solidFill>
                  <a:srgbClr val="164B4F"/>
                </a:solidFill>
                <a:effectLst/>
                <a:latin typeface="Times New Roman" panose="02020603050405020304" pitchFamily="18" charset="0"/>
                <a:ea typeface="+mn-ea"/>
              </a:rPr>
              <a:t>Rebok</a:t>
            </a:r>
            <a:r>
              <a:rPr lang="en-GB" sz="2400" kern="1200" dirty="0">
                <a:solidFill>
                  <a:srgbClr val="164B4F"/>
                </a:solidFill>
                <a:effectLst/>
                <a:latin typeface="Times New Roman" panose="02020603050405020304" pitchFamily="18" charset="0"/>
                <a:ea typeface="+mn-ea"/>
              </a:rPr>
              <a:t>, W, G., Seeman, T., </a:t>
            </a:r>
            <a:r>
              <a:rPr lang="en-GB" sz="2400" kern="1200" dirty="0" err="1">
                <a:solidFill>
                  <a:srgbClr val="164B4F"/>
                </a:solidFill>
                <a:effectLst/>
                <a:latin typeface="Times New Roman" panose="02020603050405020304" pitchFamily="18" charset="0"/>
                <a:ea typeface="+mn-ea"/>
              </a:rPr>
              <a:t>Tielsch</a:t>
            </a:r>
            <a:r>
              <a:rPr lang="en-GB" sz="2400" kern="1200" dirty="0">
                <a:solidFill>
                  <a:srgbClr val="164B4F"/>
                </a:solidFill>
                <a:effectLst/>
                <a:latin typeface="Times New Roman" panose="02020603050405020304" pitchFamily="18" charset="0"/>
                <a:ea typeface="+mn-ea"/>
              </a:rPr>
              <a:t>, J., </a:t>
            </a:r>
            <a:r>
              <a:rPr lang="en-GB" sz="2400" kern="1200" dirty="0" err="1">
                <a:solidFill>
                  <a:srgbClr val="164B4F"/>
                </a:solidFill>
                <a:effectLst/>
                <a:latin typeface="Times New Roman" panose="02020603050405020304" pitchFamily="18" charset="0"/>
                <a:ea typeface="+mn-ea"/>
              </a:rPr>
              <a:t>Wasik</a:t>
            </a:r>
            <a:r>
              <a:rPr lang="en-GB" sz="2400" kern="1200" dirty="0">
                <a:solidFill>
                  <a:srgbClr val="164B4F"/>
                </a:solidFill>
                <a:effectLst/>
                <a:latin typeface="Times New Roman" panose="02020603050405020304" pitchFamily="18" charset="0"/>
                <a:ea typeface="+mn-ea"/>
              </a:rPr>
              <a:t>, A, B and </a:t>
            </a:r>
            <a:r>
              <a:rPr lang="en-GB" sz="2400" kern="1200" dirty="0" err="1">
                <a:solidFill>
                  <a:srgbClr val="164B4F"/>
                </a:solidFill>
                <a:effectLst/>
                <a:latin typeface="Times New Roman" panose="02020603050405020304" pitchFamily="18" charset="0"/>
                <a:ea typeface="+mn-ea"/>
              </a:rPr>
              <a:t>Zeger</a:t>
            </a:r>
            <a:r>
              <a:rPr lang="en-GB" sz="2400" kern="1200" dirty="0">
                <a:solidFill>
                  <a:srgbClr val="164B4F"/>
                </a:solidFill>
                <a:effectLst/>
                <a:latin typeface="Times New Roman" panose="02020603050405020304" pitchFamily="18" charset="0"/>
                <a:ea typeface="+mn-ea"/>
              </a:rPr>
              <a:t>, S. (2004) ‘A Social model for health promotion for an aging population: Initial evidence on the experience corps model.’, </a:t>
            </a:r>
            <a:r>
              <a:rPr lang="en-GB" sz="2400" i="1" kern="1200" dirty="0">
                <a:solidFill>
                  <a:srgbClr val="164B4F"/>
                </a:solidFill>
                <a:effectLst/>
                <a:latin typeface="Times New Roman" panose="02020603050405020304" pitchFamily="18" charset="0"/>
                <a:ea typeface="+mn-ea"/>
              </a:rPr>
              <a:t>Journal of Urban Health, </a:t>
            </a:r>
            <a:r>
              <a:rPr lang="en-GB" sz="2400" kern="1200" dirty="0">
                <a:solidFill>
                  <a:srgbClr val="164B4F"/>
                </a:solidFill>
                <a:effectLst/>
                <a:latin typeface="Times New Roman" panose="02020603050405020304" pitchFamily="18" charset="0"/>
                <a:ea typeface="+mn-ea"/>
              </a:rPr>
              <a:t>81, pp 64 – 78. Available at: </a:t>
            </a:r>
            <a:r>
              <a:rPr lang="en-GB" sz="2400" u="sng" kern="1200" dirty="0">
                <a:solidFill>
                  <a:srgbClr val="164B4F"/>
                </a:solidFill>
                <a:effectLst/>
                <a:latin typeface="Times New Roman" panose="02020603050405020304" pitchFamily="18" charset="0"/>
                <a:ea typeface="+mn-ea"/>
                <a:hlinkClick r:id="rId9"/>
              </a:rPr>
              <a:t>https://doi.org/10.1093/jurban/jth094</a:t>
            </a:r>
            <a:r>
              <a:rPr lang="en-GB" sz="2400" kern="1200" dirty="0">
                <a:solidFill>
                  <a:srgbClr val="164B4F"/>
                </a:solidFill>
                <a:effectLst/>
                <a:latin typeface="Times New Roman" panose="02020603050405020304" pitchFamily="18" charset="0"/>
                <a:ea typeface="+mn-ea"/>
              </a:rPr>
              <a:t> (Accessed: 25 February 2024)</a:t>
            </a:r>
            <a:endParaRPr lang="en-GB" sz="1400" dirty="0">
              <a:effectLst/>
              <a:latin typeface="Times New Roman" panose="02020603050405020304" pitchFamily="18" charset="0"/>
              <a:ea typeface="Times New Roman" panose="02020603050405020304" pitchFamily="18" charset="0"/>
            </a:endParaRPr>
          </a:p>
          <a:p>
            <a:pPr marL="0" marR="0" lvl="0" indent="0" algn="ctr" defTabSz="914400" rtl="0" eaLnBrk="1" fontAlgn="auto" latinLnBrk="0" hangingPunct="1">
              <a:lnSpc>
                <a:spcPct val="9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2862028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EDDC21-BC67-F2ED-8785-923363C489E1}"/>
              </a:ext>
            </a:extLst>
          </p:cNvPr>
          <p:cNvSpPr>
            <a:spLocks noGrp="1"/>
          </p:cNvSpPr>
          <p:nvPr>
            <p:ph idx="1"/>
          </p:nvPr>
        </p:nvSpPr>
        <p:spPr>
          <a:xfrm>
            <a:off x="765820" y="0"/>
            <a:ext cx="11233248" cy="6858000"/>
          </a:xfrm>
        </p:spPr>
        <p:txBody>
          <a:bodyPr>
            <a:normAutofit fontScale="70000" lnSpcReduction="20000"/>
          </a:bodyPr>
          <a:lstStyle/>
          <a:p>
            <a:pPr marL="0" marR="0" lvl="0" indent="0" algn="ctr" defTabSz="914400" rtl="0" eaLnBrk="1" fontAlgn="auto" latinLnBrk="0" hangingPunct="1">
              <a:lnSpc>
                <a:spcPct val="90000"/>
              </a:lnSpc>
              <a:spcBef>
                <a:spcPts val="1600"/>
              </a:spcBef>
              <a:spcAft>
                <a:spcPts val="0"/>
              </a:spcAft>
              <a:buClrTx/>
              <a:buSzTx/>
              <a:buFont typeface="Arial" pitchFamily="34" charset="0"/>
              <a:buNone/>
              <a:tabLst/>
              <a:defRPr/>
            </a:pPr>
            <a:r>
              <a:rPr kumimoji="0" lang="en-GB" sz="3600" b="0" i="0" u="none" strike="noStrike" kern="1200" cap="none" spc="0" normalizeH="0" baseline="0" noProof="0" dirty="0">
                <a:ln>
                  <a:noFill/>
                </a:ln>
                <a:solidFill>
                  <a:srgbClr val="164B4F"/>
                </a:solidFill>
                <a:effectLst/>
                <a:uLnTx/>
                <a:uFillTx/>
                <a:latin typeface="Times New Roman" panose="02020603050405020304" pitchFamily="18" charset="0"/>
                <a:ea typeface="+mj-ea"/>
                <a:cs typeface="Times New Roman" panose="02020603050405020304" pitchFamily="18" charset="0"/>
              </a:rPr>
              <a:t>References Continued.</a:t>
            </a:r>
            <a:endParaRPr lang="en-GB" sz="2200" noProof="0" dirty="0">
              <a:solidFill>
                <a:srgbClr val="164B4F"/>
              </a:solidFill>
              <a:latin typeface="Times New Roman" panose="02020603050405020304" pitchFamily="18" charset="0"/>
              <a:cs typeface="Times New Roman" panose="02020603050405020304" pitchFamily="18" charset="0"/>
            </a:endParaRPr>
          </a:p>
          <a:p>
            <a:pPr marL="0" indent="0">
              <a:lnSpc>
                <a:spcPct val="90000"/>
              </a:lnSpc>
              <a:spcBef>
                <a:spcPts val="1600"/>
              </a:spcBef>
              <a:spcAft>
                <a:spcPts val="800"/>
              </a:spcAft>
              <a:buNone/>
            </a:pPr>
            <a:r>
              <a:rPr lang="en-GB" kern="1200" dirty="0">
                <a:solidFill>
                  <a:srgbClr val="164B4F"/>
                </a:solidFill>
                <a:effectLst/>
                <a:latin typeface="Times New Roman" panose="02020603050405020304" pitchFamily="18" charset="0"/>
                <a:ea typeface="+mn-ea"/>
                <a:cs typeface="Times New Roman" panose="02020603050405020304" pitchFamily="18" charset="0"/>
              </a:rPr>
              <a:t>Gov.uk (2023) </a:t>
            </a:r>
            <a:r>
              <a:rPr lang="en-GB" i="1" kern="1200" dirty="0">
                <a:solidFill>
                  <a:srgbClr val="164B4F"/>
                </a:solidFill>
                <a:effectLst/>
                <a:latin typeface="Times New Roman" panose="02020603050405020304" pitchFamily="18" charset="0"/>
                <a:ea typeface="+mn-ea"/>
                <a:cs typeface="Times New Roman" panose="02020603050405020304" pitchFamily="18" charset="0"/>
              </a:rPr>
              <a:t>Guidance Healthcare for Offenders</a:t>
            </a:r>
            <a:r>
              <a:rPr lang="en-GB" kern="1200" dirty="0">
                <a:solidFill>
                  <a:srgbClr val="164B4F"/>
                </a:solidFill>
                <a:effectLst/>
                <a:latin typeface="Times New Roman" panose="02020603050405020304" pitchFamily="18" charset="0"/>
                <a:ea typeface="+mn-ea"/>
                <a:cs typeface="Times New Roman" panose="02020603050405020304" pitchFamily="18" charset="0"/>
              </a:rPr>
              <a:t> np. Available at: </a:t>
            </a:r>
            <a:r>
              <a:rPr lang="en-GB" u="sng" kern="1200" dirty="0">
                <a:solidFill>
                  <a:srgbClr val="164B4F"/>
                </a:solidFill>
                <a:effectLst/>
                <a:latin typeface="Times New Roman" panose="02020603050405020304" pitchFamily="18" charset="0"/>
                <a:ea typeface="+mn-ea"/>
                <a:cs typeface="Times New Roman" panose="02020603050405020304" pitchFamily="18" charset="0"/>
                <a:hlinkClick r:id="rId3"/>
              </a:rPr>
              <a:t>https://www.gov.uk/guidance/healthcare-for-offenders#healthcare-for-offenders-in-wales</a:t>
            </a:r>
            <a:r>
              <a:rPr lang="en-GB" kern="1200" dirty="0">
                <a:solidFill>
                  <a:srgbClr val="164B4F"/>
                </a:solidFill>
                <a:effectLst/>
                <a:latin typeface="Times New Roman" panose="02020603050405020304" pitchFamily="18" charset="0"/>
                <a:ea typeface="+mn-ea"/>
                <a:cs typeface="Times New Roman" panose="02020603050405020304" pitchFamily="18" charset="0"/>
              </a:rPr>
              <a:t> (Accessed: 25 February 2024)</a:t>
            </a:r>
            <a:endParaRPr lang="en-GB"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90000"/>
              </a:lnSpc>
              <a:spcBef>
                <a:spcPts val="1600"/>
              </a:spcBef>
              <a:spcAft>
                <a:spcPts val="800"/>
              </a:spcAft>
              <a:buNone/>
            </a:pPr>
            <a:r>
              <a:rPr lang="en-GB" kern="1200" dirty="0" err="1">
                <a:solidFill>
                  <a:srgbClr val="164B4F"/>
                </a:solidFill>
                <a:effectLst/>
                <a:latin typeface="Times New Roman" panose="02020603050405020304" pitchFamily="18" charset="0"/>
                <a:ea typeface="+mn-ea"/>
                <a:cs typeface="Times New Roman" panose="02020603050405020304" pitchFamily="18" charset="0"/>
              </a:rPr>
              <a:t>Gov.Wales</a:t>
            </a:r>
            <a:r>
              <a:rPr lang="en-GB" kern="1200" dirty="0">
                <a:solidFill>
                  <a:srgbClr val="164B4F"/>
                </a:solidFill>
                <a:effectLst/>
                <a:latin typeface="Times New Roman" panose="02020603050405020304" pitchFamily="18" charset="0"/>
                <a:ea typeface="+mn-ea"/>
                <a:cs typeface="Times New Roman" panose="02020603050405020304" pitchFamily="18" charset="0"/>
              </a:rPr>
              <a:t> (2014) </a:t>
            </a:r>
            <a:r>
              <a:rPr lang="en-GB" i="1" kern="1200" dirty="0">
                <a:solidFill>
                  <a:srgbClr val="164B4F"/>
                </a:solidFill>
                <a:effectLst/>
                <a:latin typeface="Times New Roman" panose="02020603050405020304" pitchFamily="18" charset="0"/>
                <a:ea typeface="+mn-ea"/>
                <a:cs typeface="Times New Roman" panose="02020603050405020304" pitchFamily="18" charset="0"/>
              </a:rPr>
              <a:t>Social Services and Well-being (Wales) Act 2014. </a:t>
            </a:r>
            <a:r>
              <a:rPr lang="en-GB" kern="1200" dirty="0">
                <a:solidFill>
                  <a:srgbClr val="164B4F"/>
                </a:solidFill>
                <a:effectLst/>
                <a:latin typeface="Times New Roman" panose="02020603050405020304" pitchFamily="18" charset="0"/>
                <a:ea typeface="+mn-ea"/>
                <a:cs typeface="Times New Roman" panose="02020603050405020304" pitchFamily="18" charset="0"/>
              </a:rPr>
              <a:t>Available at: </a:t>
            </a:r>
            <a:r>
              <a:rPr lang="en-GB" u="sng" kern="1200" dirty="0">
                <a:solidFill>
                  <a:srgbClr val="164B4F"/>
                </a:solidFill>
                <a:effectLst/>
                <a:latin typeface="Times New Roman" panose="02020603050405020304" pitchFamily="18" charset="0"/>
                <a:ea typeface="+mn-ea"/>
                <a:cs typeface="Times New Roman" panose="02020603050405020304" pitchFamily="18" charset="0"/>
                <a:hlinkClick r:id="rId4"/>
              </a:rPr>
              <a:t>https://www.gov.wales/sites/default/files/publications/2019-05/social-services-and-well-being-wales-act-2014-the-essentials.pdf</a:t>
            </a:r>
            <a:r>
              <a:rPr lang="en-GB" kern="1200" dirty="0">
                <a:solidFill>
                  <a:srgbClr val="164B4F"/>
                </a:solidFill>
                <a:effectLst/>
                <a:latin typeface="Times New Roman" panose="02020603050405020304" pitchFamily="18" charset="0"/>
                <a:ea typeface="+mn-ea"/>
                <a:cs typeface="Times New Roman" panose="02020603050405020304" pitchFamily="18" charset="0"/>
              </a:rPr>
              <a:t> (Accessed: 25 February 2024)</a:t>
            </a:r>
            <a:endParaRPr lang="en-GB"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90000"/>
              </a:lnSpc>
              <a:spcBef>
                <a:spcPts val="1600"/>
              </a:spcBef>
              <a:spcAft>
                <a:spcPts val="800"/>
              </a:spcAft>
              <a:buNone/>
            </a:pPr>
            <a:r>
              <a:rPr lang="en-GB" kern="1200" dirty="0">
                <a:solidFill>
                  <a:srgbClr val="164B4F"/>
                </a:solidFill>
                <a:effectLst/>
                <a:latin typeface="Times New Roman" panose="02020603050405020304" pitchFamily="18" charset="0"/>
                <a:ea typeface="+mn-ea"/>
                <a:cs typeface="Times New Roman" panose="02020603050405020304" pitchFamily="18" charset="0"/>
              </a:rPr>
              <a:t>Hewson, T., Shepherd, A., Hard, J. and Shaw, J. (2020) ‘Effects of the Covid-19 pandemic on the mental health of prisoners’, </a:t>
            </a:r>
            <a:r>
              <a:rPr lang="en-GB" i="1" kern="1200" dirty="0">
                <a:solidFill>
                  <a:srgbClr val="164B4F"/>
                </a:solidFill>
                <a:effectLst/>
                <a:latin typeface="Times New Roman" panose="02020603050405020304" pitchFamily="18" charset="0"/>
                <a:ea typeface="+mn-ea"/>
                <a:cs typeface="Times New Roman" panose="02020603050405020304" pitchFamily="18" charset="0"/>
              </a:rPr>
              <a:t>The Lancet Psychiatry, </a:t>
            </a:r>
            <a:r>
              <a:rPr lang="en-GB" kern="1200" dirty="0">
                <a:solidFill>
                  <a:srgbClr val="164B4F"/>
                </a:solidFill>
                <a:effectLst/>
                <a:latin typeface="Times New Roman" panose="02020603050405020304" pitchFamily="18" charset="0"/>
                <a:ea typeface="+mn-ea"/>
                <a:cs typeface="Times New Roman" panose="02020603050405020304" pitchFamily="18" charset="0"/>
              </a:rPr>
              <a:t>7(7), pp. 568 – 570. Available at: </a:t>
            </a:r>
            <a:r>
              <a:rPr lang="en-GB" u="sng" kern="1200" dirty="0">
                <a:solidFill>
                  <a:srgbClr val="164B4F"/>
                </a:solidFill>
                <a:effectLst/>
                <a:latin typeface="Times New Roman" panose="02020603050405020304" pitchFamily="18" charset="0"/>
                <a:ea typeface="+mn-ea"/>
                <a:cs typeface="Times New Roman" panose="02020603050405020304" pitchFamily="18" charset="0"/>
                <a:hlinkClick r:id="rId5"/>
              </a:rPr>
              <a:t>https://www.thelancet.com/action/showPdf?pii=S2215-0366%2820%2930241-8</a:t>
            </a:r>
            <a:r>
              <a:rPr lang="en-GB" kern="1200" dirty="0">
                <a:solidFill>
                  <a:srgbClr val="164B4F"/>
                </a:solidFill>
                <a:effectLst/>
                <a:latin typeface="Times New Roman" panose="02020603050405020304" pitchFamily="18" charset="0"/>
                <a:ea typeface="+mn-ea"/>
                <a:cs typeface="Times New Roman" panose="02020603050405020304" pitchFamily="18" charset="0"/>
              </a:rPr>
              <a:t> (Accessed: 25 February 2024)</a:t>
            </a:r>
            <a:endParaRPr lang="en-GB"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90000"/>
              </a:lnSpc>
              <a:spcBef>
                <a:spcPts val="1600"/>
              </a:spcBef>
              <a:spcAft>
                <a:spcPts val="800"/>
              </a:spcAft>
              <a:buNone/>
            </a:pPr>
            <a:r>
              <a:rPr lang="en-GB" kern="1200" dirty="0">
                <a:solidFill>
                  <a:srgbClr val="164B4F"/>
                </a:solidFill>
                <a:effectLst/>
                <a:latin typeface="Times New Roman" panose="02020603050405020304" pitchFamily="18" charset="0"/>
                <a:ea typeface="+mn-ea"/>
                <a:cs typeface="Times New Roman" panose="02020603050405020304" pitchFamily="18" charset="0"/>
              </a:rPr>
              <a:t>Jivraj, S., Goodman, A., </a:t>
            </a:r>
            <a:r>
              <a:rPr lang="en-GB" kern="1200" dirty="0" err="1">
                <a:solidFill>
                  <a:srgbClr val="164B4F"/>
                </a:solidFill>
                <a:effectLst/>
                <a:latin typeface="Times New Roman" panose="02020603050405020304" pitchFamily="18" charset="0"/>
                <a:ea typeface="+mn-ea"/>
                <a:cs typeface="Times New Roman" panose="02020603050405020304" pitchFamily="18" charset="0"/>
              </a:rPr>
              <a:t>Pongiglione</a:t>
            </a:r>
            <a:r>
              <a:rPr lang="en-GB" kern="1200" dirty="0">
                <a:solidFill>
                  <a:srgbClr val="164B4F"/>
                </a:solidFill>
                <a:effectLst/>
                <a:latin typeface="Times New Roman" panose="02020603050405020304" pitchFamily="18" charset="0"/>
                <a:ea typeface="+mn-ea"/>
                <a:cs typeface="Times New Roman" panose="02020603050405020304" pitchFamily="18" charset="0"/>
              </a:rPr>
              <a:t>, B and </a:t>
            </a:r>
            <a:r>
              <a:rPr lang="en-GB" kern="1200" dirty="0" err="1">
                <a:solidFill>
                  <a:srgbClr val="164B4F"/>
                </a:solidFill>
                <a:effectLst/>
                <a:latin typeface="Times New Roman" panose="02020603050405020304" pitchFamily="18" charset="0"/>
                <a:ea typeface="+mn-ea"/>
                <a:cs typeface="Times New Roman" panose="02020603050405020304" pitchFamily="18" charset="0"/>
              </a:rPr>
              <a:t>Ploubidis</a:t>
            </a:r>
            <a:r>
              <a:rPr lang="en-GB" kern="1200" dirty="0">
                <a:solidFill>
                  <a:srgbClr val="164B4F"/>
                </a:solidFill>
                <a:effectLst/>
                <a:latin typeface="Times New Roman" panose="02020603050405020304" pitchFamily="18" charset="0"/>
                <a:ea typeface="+mn-ea"/>
                <a:cs typeface="Times New Roman" panose="02020603050405020304" pitchFamily="18" charset="0"/>
              </a:rPr>
              <a:t>, B, G. (2020) ‘Living longer but not necessarily healthier: The joint progress of health and mortality in the working-age population of England’, </a:t>
            </a:r>
            <a:r>
              <a:rPr lang="en-GB" i="1" kern="1200" dirty="0">
                <a:solidFill>
                  <a:srgbClr val="164B4F"/>
                </a:solidFill>
                <a:effectLst/>
                <a:latin typeface="Times New Roman" panose="02020603050405020304" pitchFamily="18" charset="0"/>
                <a:ea typeface="+mn-ea"/>
                <a:cs typeface="Times New Roman" panose="02020603050405020304" pitchFamily="18" charset="0"/>
              </a:rPr>
              <a:t>A Journal of Demography, </a:t>
            </a:r>
            <a:r>
              <a:rPr lang="en-GB" kern="1200" dirty="0">
                <a:solidFill>
                  <a:srgbClr val="164B4F"/>
                </a:solidFill>
                <a:effectLst/>
                <a:latin typeface="Times New Roman" panose="02020603050405020304" pitchFamily="18" charset="0"/>
                <a:ea typeface="+mn-ea"/>
                <a:cs typeface="Times New Roman" panose="02020603050405020304" pitchFamily="18" charset="0"/>
              </a:rPr>
              <a:t>74(3) pp. 399 – 414. Available at: </a:t>
            </a:r>
            <a:r>
              <a:rPr lang="en-GB" u="sng" kern="1200" dirty="0">
                <a:solidFill>
                  <a:srgbClr val="164B4F"/>
                </a:solidFill>
                <a:effectLst/>
                <a:latin typeface="Times New Roman" panose="02020603050405020304" pitchFamily="18" charset="0"/>
                <a:ea typeface="+mn-ea"/>
                <a:cs typeface="Times New Roman" panose="02020603050405020304" pitchFamily="18" charset="0"/>
                <a:hlinkClick r:id="rId6"/>
              </a:rPr>
              <a:t>https://doi.org/10.1080/00324728.2020.1767297</a:t>
            </a:r>
            <a:r>
              <a:rPr lang="en-GB" kern="1200" dirty="0">
                <a:solidFill>
                  <a:srgbClr val="164B4F"/>
                </a:solidFill>
                <a:effectLst/>
                <a:latin typeface="Times New Roman" panose="02020603050405020304" pitchFamily="18" charset="0"/>
                <a:ea typeface="+mn-ea"/>
                <a:cs typeface="Times New Roman" panose="02020603050405020304" pitchFamily="18" charset="0"/>
              </a:rPr>
              <a:t> (Accessed: 25 February 2024)</a:t>
            </a:r>
            <a:endParaRPr lang="en-GB"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90000"/>
              </a:lnSpc>
              <a:spcBef>
                <a:spcPts val="1600"/>
              </a:spcBef>
              <a:spcAft>
                <a:spcPts val="800"/>
              </a:spcAft>
              <a:buNone/>
            </a:pPr>
            <a:r>
              <a:rPr lang="en-GB" kern="1200" dirty="0" err="1">
                <a:solidFill>
                  <a:srgbClr val="164B4F"/>
                </a:solidFill>
                <a:effectLst/>
                <a:latin typeface="Times New Roman" panose="02020603050405020304" pitchFamily="18" charset="0"/>
                <a:ea typeface="+mn-ea"/>
                <a:cs typeface="Times New Roman" panose="02020603050405020304" pitchFamily="18" charset="0"/>
              </a:rPr>
              <a:t>Kabasinguzi</a:t>
            </a:r>
            <a:r>
              <a:rPr lang="en-GB" kern="1200" dirty="0">
                <a:solidFill>
                  <a:srgbClr val="164B4F"/>
                </a:solidFill>
                <a:effectLst/>
                <a:latin typeface="Times New Roman" panose="02020603050405020304" pitchFamily="18" charset="0"/>
                <a:ea typeface="+mn-ea"/>
                <a:cs typeface="Times New Roman" panose="02020603050405020304" pitchFamily="18" charset="0"/>
              </a:rPr>
              <a:t>, I., Ali, N. and </a:t>
            </a:r>
            <a:r>
              <a:rPr lang="en-GB" kern="1200" dirty="0" err="1">
                <a:solidFill>
                  <a:srgbClr val="164B4F"/>
                </a:solidFill>
                <a:effectLst/>
                <a:latin typeface="Times New Roman" panose="02020603050405020304" pitchFamily="18" charset="0"/>
                <a:ea typeface="+mn-ea"/>
                <a:cs typeface="Times New Roman" panose="02020603050405020304" pitchFamily="18" charset="0"/>
              </a:rPr>
              <a:t>Ochepo</a:t>
            </a:r>
            <a:r>
              <a:rPr lang="en-GB" kern="1200" dirty="0">
                <a:solidFill>
                  <a:srgbClr val="164B4F"/>
                </a:solidFill>
                <a:effectLst/>
                <a:latin typeface="Times New Roman" panose="02020603050405020304" pitchFamily="18" charset="0"/>
                <a:ea typeface="+mn-ea"/>
                <a:cs typeface="Times New Roman" panose="02020603050405020304" pitchFamily="18" charset="0"/>
              </a:rPr>
              <a:t>, P. (2023) ‘Mental health experiences and coping strategies of BAME care workers who worked in nursing and residential care homes during the COVID-19 pandemic in Luton, England’, </a:t>
            </a:r>
            <a:r>
              <a:rPr lang="en-GB" i="1" kern="1200" dirty="0">
                <a:solidFill>
                  <a:srgbClr val="164B4F"/>
                </a:solidFill>
                <a:effectLst/>
                <a:latin typeface="Times New Roman" panose="02020603050405020304" pitchFamily="18" charset="0"/>
                <a:ea typeface="+mn-ea"/>
                <a:cs typeface="Times New Roman" panose="02020603050405020304" pitchFamily="18" charset="0"/>
              </a:rPr>
              <a:t>BMC Public Health, </a:t>
            </a:r>
            <a:r>
              <a:rPr lang="en-GB" kern="1200" dirty="0">
                <a:solidFill>
                  <a:srgbClr val="164B4F"/>
                </a:solidFill>
                <a:effectLst/>
                <a:latin typeface="Times New Roman" panose="02020603050405020304" pitchFamily="18" charset="0"/>
                <a:ea typeface="+mn-ea"/>
                <a:cs typeface="Times New Roman" panose="02020603050405020304" pitchFamily="18" charset="0"/>
              </a:rPr>
              <a:t>23(592) pp. 01 – 09. Available at: </a:t>
            </a:r>
            <a:r>
              <a:rPr lang="en-GB" u="sng" kern="1200" dirty="0">
                <a:solidFill>
                  <a:srgbClr val="164B4F"/>
                </a:solidFill>
                <a:effectLst/>
                <a:latin typeface="Times New Roman" panose="02020603050405020304" pitchFamily="18" charset="0"/>
                <a:ea typeface="+mn-ea"/>
                <a:cs typeface="Times New Roman" panose="02020603050405020304" pitchFamily="18" charset="0"/>
                <a:hlinkClick r:id="rId7"/>
              </a:rPr>
              <a:t>https://doi.org/10.1186/s12889-023-15423-2</a:t>
            </a:r>
            <a:r>
              <a:rPr lang="en-GB" kern="1200" dirty="0">
                <a:solidFill>
                  <a:srgbClr val="164B4F"/>
                </a:solidFill>
                <a:effectLst/>
                <a:latin typeface="Times New Roman" panose="02020603050405020304" pitchFamily="18" charset="0"/>
                <a:ea typeface="+mn-ea"/>
                <a:cs typeface="Times New Roman" panose="02020603050405020304" pitchFamily="18" charset="0"/>
              </a:rPr>
              <a:t> (Accessed: 26 February 2024)</a:t>
            </a:r>
          </a:p>
          <a:p>
            <a:pPr marL="0" indent="0">
              <a:lnSpc>
                <a:spcPct val="90000"/>
              </a:lnSpc>
              <a:spcBef>
                <a:spcPts val="1600"/>
              </a:spcBef>
              <a:spcAft>
                <a:spcPts val="800"/>
              </a:spcAft>
              <a:buNone/>
            </a:pPr>
            <a:r>
              <a:rPr lang="en-GB" kern="100" dirty="0">
                <a:effectLst/>
                <a:latin typeface="Times New Roman" panose="02020603050405020304" pitchFamily="18" charset="0"/>
                <a:ea typeface="Aptos" panose="020B0004020202020204" pitchFamily="34" charset="0"/>
                <a:cs typeface="Times New Roman" panose="02020603050405020304" pitchFamily="18" charset="0"/>
              </a:rPr>
              <a:t>Karki, K, B. (2020) ‘Postmodern Perspective towards Human Health and Illness’, KMC Research Journal, 4(4), pp 29 – 36. Available at: </a:t>
            </a:r>
            <a:r>
              <a:rPr lang="en-GB" kern="100" dirty="0">
                <a:effectLst/>
                <a:latin typeface="Times New Roman" panose="02020603050405020304" pitchFamily="18" charset="0"/>
                <a:ea typeface="Aptos" panose="020B0004020202020204" pitchFamily="34" charset="0"/>
                <a:cs typeface="Times New Roman" panose="02020603050405020304" pitchFamily="18" charset="0"/>
                <a:hlinkClick r:id="rId8"/>
              </a:rPr>
              <a:t>https://www.researchgate.net/publication/362857222_Postmodern_Perspective_towards_Human_Health_and_Illness</a:t>
            </a:r>
            <a:r>
              <a:rPr lang="en-GB" kern="100" dirty="0">
                <a:effectLst/>
                <a:latin typeface="Times New Roman" panose="02020603050405020304" pitchFamily="18" charset="0"/>
                <a:ea typeface="Aptos" panose="020B0004020202020204" pitchFamily="34" charset="0"/>
                <a:cs typeface="Times New Roman" panose="02020603050405020304" pitchFamily="18" charset="0"/>
              </a:rPr>
              <a:t> (Accessed: 28 February 2024)</a:t>
            </a:r>
          </a:p>
          <a:p>
            <a:pPr marL="0" indent="0">
              <a:lnSpc>
                <a:spcPct val="90000"/>
              </a:lnSpc>
              <a:spcBef>
                <a:spcPts val="1600"/>
              </a:spcBef>
              <a:spcAft>
                <a:spcPts val="800"/>
              </a:spcAft>
              <a:buNone/>
            </a:pPr>
            <a:r>
              <a:rPr lang="en-GB" kern="1200" dirty="0">
                <a:solidFill>
                  <a:srgbClr val="164B4F"/>
                </a:solidFill>
                <a:effectLst/>
                <a:latin typeface="Times New Roman" panose="02020603050405020304" pitchFamily="18" charset="0"/>
                <a:ea typeface="+mn-ea"/>
                <a:cs typeface="Times New Roman" panose="02020603050405020304" pitchFamily="18" charset="0"/>
              </a:rPr>
              <a:t>Leonardi, F. (2018) ‘The Definition of Health: Towards New Perspectives’, </a:t>
            </a:r>
            <a:r>
              <a:rPr lang="en-GB" i="1" kern="1200" dirty="0">
                <a:solidFill>
                  <a:srgbClr val="164B4F"/>
                </a:solidFill>
                <a:effectLst/>
                <a:latin typeface="Times New Roman" panose="02020603050405020304" pitchFamily="18" charset="0"/>
                <a:ea typeface="+mn-ea"/>
                <a:cs typeface="Times New Roman" panose="02020603050405020304" pitchFamily="18" charset="0"/>
              </a:rPr>
              <a:t>Internation Journal of Health Services</a:t>
            </a:r>
            <a:r>
              <a:rPr lang="en-GB" kern="1200" dirty="0">
                <a:solidFill>
                  <a:srgbClr val="164B4F"/>
                </a:solidFill>
                <a:effectLst/>
                <a:latin typeface="Times New Roman" panose="02020603050405020304" pitchFamily="18" charset="0"/>
                <a:ea typeface="+mn-ea"/>
                <a:cs typeface="Times New Roman" panose="02020603050405020304" pitchFamily="18" charset="0"/>
              </a:rPr>
              <a:t>, 48(4), pp. 735 – 748. Available at: </a:t>
            </a:r>
            <a:r>
              <a:rPr lang="en-GB" u="sng" kern="1200" dirty="0">
                <a:solidFill>
                  <a:srgbClr val="164B4F"/>
                </a:solidFill>
                <a:effectLst/>
                <a:latin typeface="Times New Roman" panose="02020603050405020304" pitchFamily="18" charset="0"/>
                <a:ea typeface="+mn-ea"/>
                <a:cs typeface="Times New Roman" panose="02020603050405020304" pitchFamily="18" charset="0"/>
                <a:hlinkClick r:id="rId9"/>
              </a:rPr>
              <a:t>https://doi.org/10.1177/0020731418782653</a:t>
            </a:r>
            <a:r>
              <a:rPr lang="en-GB" kern="1200" dirty="0">
                <a:solidFill>
                  <a:srgbClr val="164B4F"/>
                </a:solidFill>
                <a:effectLst/>
                <a:latin typeface="Times New Roman" panose="02020603050405020304" pitchFamily="18" charset="0"/>
                <a:ea typeface="+mn-ea"/>
                <a:cs typeface="Times New Roman" panose="02020603050405020304" pitchFamily="18" charset="0"/>
              </a:rPr>
              <a:t>  (Accessed: 18 February 2024)</a:t>
            </a:r>
            <a:endParaRPr lang="en-GB"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18330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D575BA-CD81-39CC-5901-A9B63ADAE974}"/>
              </a:ext>
            </a:extLst>
          </p:cNvPr>
          <p:cNvSpPr>
            <a:spLocks noGrp="1"/>
          </p:cNvSpPr>
          <p:nvPr>
            <p:ph idx="1"/>
          </p:nvPr>
        </p:nvSpPr>
        <p:spPr>
          <a:xfrm>
            <a:off x="837828" y="0"/>
            <a:ext cx="11161239" cy="6858000"/>
          </a:xfrm>
        </p:spPr>
        <p:txBody>
          <a:bodyPr>
            <a:normAutofit fontScale="85000" lnSpcReduction="20000"/>
          </a:bodyPr>
          <a:lstStyle/>
          <a:p>
            <a:pPr marL="0" marR="0" lvl="0" indent="0" algn="ctr" defTabSz="914400" rtl="0" eaLnBrk="1" fontAlgn="auto" latinLnBrk="0" hangingPunct="1">
              <a:lnSpc>
                <a:spcPct val="90000"/>
              </a:lnSpc>
              <a:spcBef>
                <a:spcPts val="1600"/>
              </a:spcBef>
              <a:spcAft>
                <a:spcPts val="0"/>
              </a:spcAft>
              <a:buClrTx/>
              <a:buSzTx/>
              <a:buFont typeface="Arial" pitchFamily="34" charset="0"/>
              <a:buNone/>
              <a:tabLst/>
              <a:defRPr/>
            </a:pPr>
            <a:r>
              <a:rPr kumimoji="0" lang="en-GB" sz="2000" b="0" i="1" u="none"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rPr>
              <a:t> </a:t>
            </a:r>
            <a:r>
              <a:rPr kumimoji="0" lang="en-GB" sz="3600" b="0" i="0" u="none" strike="noStrike" kern="1200" cap="none" spc="0" normalizeH="0" baseline="0" noProof="0" dirty="0">
                <a:ln>
                  <a:noFill/>
                </a:ln>
                <a:solidFill>
                  <a:srgbClr val="164B4F"/>
                </a:solidFill>
                <a:effectLst/>
                <a:uLnTx/>
                <a:uFillTx/>
                <a:latin typeface="Times New Roman" panose="02020603050405020304" pitchFamily="18" charset="0"/>
                <a:ea typeface="+mj-ea"/>
                <a:cs typeface="Times New Roman" panose="02020603050405020304" pitchFamily="18" charset="0"/>
              </a:rPr>
              <a:t>References Continued.</a:t>
            </a:r>
            <a:endParaRPr kumimoji="0" lang="en-GB" sz="1700" b="0" i="0" u="none"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endParaRPr>
          </a:p>
          <a:p>
            <a:pPr marL="0" indent="0">
              <a:lnSpc>
                <a:spcPct val="90000"/>
              </a:lnSpc>
              <a:spcBef>
                <a:spcPts val="1600"/>
              </a:spcBef>
              <a:spcAft>
                <a:spcPts val="800"/>
              </a:spcAft>
              <a:buNone/>
            </a:pPr>
            <a:r>
              <a:rPr lang="en-GB" sz="2100" kern="1200" dirty="0">
                <a:solidFill>
                  <a:srgbClr val="164B4F"/>
                </a:solidFill>
                <a:effectLst/>
                <a:latin typeface="Times New Roman" panose="02020603050405020304" pitchFamily="18" charset="0"/>
                <a:ea typeface="+mn-ea"/>
                <a:cs typeface="Times New Roman" panose="02020603050405020304" pitchFamily="18" charset="0"/>
              </a:rPr>
              <a:t>Moran, D., </a:t>
            </a:r>
            <a:r>
              <a:rPr lang="en-GB" sz="2100" kern="1200" dirty="0" err="1">
                <a:solidFill>
                  <a:srgbClr val="164B4F"/>
                </a:solidFill>
                <a:effectLst/>
                <a:latin typeface="Times New Roman" panose="02020603050405020304" pitchFamily="18" charset="0"/>
                <a:ea typeface="+mn-ea"/>
                <a:cs typeface="Times New Roman" panose="02020603050405020304" pitchFamily="18" charset="0"/>
              </a:rPr>
              <a:t>Jordaan</a:t>
            </a:r>
            <a:r>
              <a:rPr lang="en-GB" sz="2100" kern="1200" dirty="0">
                <a:solidFill>
                  <a:srgbClr val="164B4F"/>
                </a:solidFill>
                <a:effectLst/>
                <a:latin typeface="Times New Roman" panose="02020603050405020304" pitchFamily="18" charset="0"/>
                <a:ea typeface="+mn-ea"/>
                <a:cs typeface="Times New Roman" panose="02020603050405020304" pitchFamily="18" charset="0"/>
              </a:rPr>
              <a:t>, A, J. and Jones, I, P. (2024) ‘Greenspace in prison improves well-being irrespective of prison/er characteristics, with particularly beneficial effects for younger and unsentenced prisoners, and in overcrowded prisons’, </a:t>
            </a:r>
            <a:r>
              <a:rPr lang="en-GB" sz="2100" i="1" kern="1200" dirty="0">
                <a:solidFill>
                  <a:srgbClr val="164B4F"/>
                </a:solidFill>
                <a:effectLst/>
                <a:latin typeface="Times New Roman" panose="02020603050405020304" pitchFamily="18" charset="0"/>
                <a:ea typeface="+mn-ea"/>
                <a:cs typeface="Times New Roman" panose="02020603050405020304" pitchFamily="18" charset="0"/>
              </a:rPr>
              <a:t>European Journal of Criminology, </a:t>
            </a:r>
            <a:r>
              <a:rPr lang="en-GB" sz="2100" kern="1200" dirty="0">
                <a:solidFill>
                  <a:srgbClr val="164B4F"/>
                </a:solidFill>
                <a:effectLst/>
                <a:latin typeface="Times New Roman" panose="02020603050405020304" pitchFamily="18" charset="0"/>
                <a:ea typeface="+mn-ea"/>
                <a:cs typeface="Times New Roman" panose="02020603050405020304" pitchFamily="18" charset="0"/>
              </a:rPr>
              <a:t>21(2) pp. 301 – 325. Available at: </a:t>
            </a:r>
            <a:r>
              <a:rPr lang="en-GB" sz="2100" u="sng" kern="1200" dirty="0">
                <a:solidFill>
                  <a:srgbClr val="164B4F"/>
                </a:solidFill>
                <a:effectLst/>
                <a:latin typeface="Times New Roman" panose="02020603050405020304" pitchFamily="18" charset="0"/>
                <a:ea typeface="+mn-ea"/>
                <a:cs typeface="Times New Roman" panose="02020603050405020304" pitchFamily="18" charset="0"/>
                <a:hlinkClick r:id="rId3"/>
              </a:rPr>
              <a:t>https://doi.org/10.1177/14773708231186302</a:t>
            </a:r>
            <a:r>
              <a:rPr lang="en-GB" sz="2100" kern="1200" dirty="0">
                <a:solidFill>
                  <a:srgbClr val="164B4F"/>
                </a:solidFill>
                <a:effectLst/>
                <a:latin typeface="Times New Roman" panose="02020603050405020304" pitchFamily="18" charset="0"/>
                <a:ea typeface="+mn-ea"/>
                <a:cs typeface="Times New Roman" panose="02020603050405020304" pitchFamily="18" charset="0"/>
              </a:rPr>
              <a:t> (Accessed: 25 February 2024)</a:t>
            </a:r>
            <a:endParaRPr lang="en-GB" sz="21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90000"/>
              </a:lnSpc>
              <a:spcBef>
                <a:spcPts val="1600"/>
              </a:spcBef>
              <a:spcAft>
                <a:spcPts val="800"/>
              </a:spcAft>
              <a:buNone/>
            </a:pPr>
            <a:r>
              <a:rPr lang="en-GB" sz="2100" kern="1200" dirty="0" err="1">
                <a:solidFill>
                  <a:srgbClr val="164B4F"/>
                </a:solidFill>
                <a:effectLst/>
                <a:latin typeface="Times New Roman" panose="02020603050405020304" pitchFamily="18" charset="0"/>
                <a:ea typeface="+mn-ea"/>
                <a:cs typeface="Times New Roman" panose="02020603050405020304" pitchFamily="18" charset="0"/>
              </a:rPr>
              <a:t>Mclellan</a:t>
            </a:r>
            <a:r>
              <a:rPr lang="en-GB" sz="2100" kern="1200" dirty="0">
                <a:solidFill>
                  <a:srgbClr val="164B4F"/>
                </a:solidFill>
                <a:effectLst/>
                <a:latin typeface="Times New Roman" panose="02020603050405020304" pitchFamily="18" charset="0"/>
                <a:ea typeface="+mn-ea"/>
                <a:cs typeface="Times New Roman" panose="02020603050405020304" pitchFamily="18" charset="0"/>
              </a:rPr>
              <a:t>, A. and </a:t>
            </a:r>
            <a:r>
              <a:rPr lang="en-GB" sz="2100" kern="1200" dirty="0" err="1">
                <a:solidFill>
                  <a:srgbClr val="164B4F"/>
                </a:solidFill>
                <a:effectLst/>
                <a:latin typeface="Times New Roman" panose="02020603050405020304" pitchFamily="18" charset="0"/>
                <a:ea typeface="+mn-ea"/>
                <a:cs typeface="Times New Roman" panose="02020603050405020304" pitchFamily="18" charset="0"/>
              </a:rPr>
              <a:t>Molodynski</a:t>
            </a:r>
            <a:r>
              <a:rPr lang="en-GB" sz="2100" kern="1200" dirty="0">
                <a:solidFill>
                  <a:srgbClr val="164B4F"/>
                </a:solidFill>
                <a:effectLst/>
                <a:latin typeface="Times New Roman" panose="02020603050405020304" pitchFamily="18" charset="0"/>
                <a:ea typeface="+mn-ea"/>
                <a:cs typeface="Times New Roman" panose="02020603050405020304" pitchFamily="18" charset="0"/>
              </a:rPr>
              <a:t>, A. (2023) ‘The Mental Health of Prisoners’, in </a:t>
            </a:r>
            <a:r>
              <a:rPr lang="en-GB" sz="2100" kern="1200" dirty="0" err="1">
                <a:solidFill>
                  <a:srgbClr val="164B4F"/>
                </a:solidFill>
                <a:effectLst/>
                <a:latin typeface="Times New Roman" panose="02020603050405020304" pitchFamily="18" charset="0"/>
                <a:ea typeface="+mn-ea"/>
                <a:cs typeface="Times New Roman" panose="02020603050405020304" pitchFamily="18" charset="0"/>
              </a:rPr>
              <a:t>Gogineni</a:t>
            </a:r>
            <a:r>
              <a:rPr lang="en-GB" sz="2100" kern="1200" dirty="0">
                <a:solidFill>
                  <a:srgbClr val="164B4F"/>
                </a:solidFill>
                <a:effectLst/>
                <a:latin typeface="Times New Roman" panose="02020603050405020304" pitchFamily="18" charset="0"/>
                <a:ea typeface="+mn-ea"/>
                <a:cs typeface="Times New Roman" panose="02020603050405020304" pitchFamily="18" charset="0"/>
              </a:rPr>
              <a:t>, R, R.(Ed), </a:t>
            </a:r>
            <a:r>
              <a:rPr lang="en-GB" sz="2100" kern="1200" dirty="0" err="1">
                <a:solidFill>
                  <a:srgbClr val="164B4F"/>
                </a:solidFill>
                <a:effectLst/>
                <a:latin typeface="Times New Roman" panose="02020603050405020304" pitchFamily="18" charset="0"/>
                <a:ea typeface="+mn-ea"/>
                <a:cs typeface="Times New Roman" panose="02020603050405020304" pitchFamily="18" charset="0"/>
              </a:rPr>
              <a:t>Pumariega</a:t>
            </a:r>
            <a:r>
              <a:rPr lang="en-GB" sz="2100" kern="1200" dirty="0">
                <a:solidFill>
                  <a:srgbClr val="164B4F"/>
                </a:solidFill>
                <a:effectLst/>
                <a:latin typeface="Times New Roman" panose="02020603050405020304" pitchFamily="18" charset="0"/>
                <a:ea typeface="+mn-ea"/>
                <a:cs typeface="Times New Roman" panose="02020603050405020304" pitchFamily="18" charset="0"/>
              </a:rPr>
              <a:t>, J, A.(Ed), </a:t>
            </a:r>
            <a:r>
              <a:rPr lang="en-GB" sz="2100" kern="1200" dirty="0" err="1">
                <a:solidFill>
                  <a:srgbClr val="164B4F"/>
                </a:solidFill>
                <a:effectLst/>
                <a:latin typeface="Times New Roman" panose="02020603050405020304" pitchFamily="18" charset="0"/>
                <a:ea typeface="+mn-ea"/>
                <a:cs typeface="Times New Roman" panose="02020603050405020304" pitchFamily="18" charset="0"/>
              </a:rPr>
              <a:t>Kallivayalil</a:t>
            </a:r>
            <a:r>
              <a:rPr lang="en-GB" sz="2100" kern="1200" dirty="0">
                <a:solidFill>
                  <a:srgbClr val="164B4F"/>
                </a:solidFill>
                <a:effectLst/>
                <a:latin typeface="Times New Roman" panose="02020603050405020304" pitchFamily="18" charset="0"/>
                <a:ea typeface="+mn-ea"/>
                <a:cs typeface="Times New Roman" panose="02020603050405020304" pitchFamily="18" charset="0"/>
              </a:rPr>
              <a:t>, R.(Ed), Kastrup, M.(Ed) and </a:t>
            </a:r>
            <a:r>
              <a:rPr lang="en-GB" sz="2100" kern="1200" dirty="0" err="1">
                <a:solidFill>
                  <a:srgbClr val="164B4F"/>
                </a:solidFill>
                <a:effectLst/>
                <a:latin typeface="Times New Roman" panose="02020603050405020304" pitchFamily="18" charset="0"/>
                <a:ea typeface="+mn-ea"/>
                <a:cs typeface="Times New Roman" panose="02020603050405020304" pitchFamily="18" charset="0"/>
              </a:rPr>
              <a:t>Rothe</a:t>
            </a:r>
            <a:r>
              <a:rPr lang="en-GB" sz="2100" kern="1200" dirty="0">
                <a:solidFill>
                  <a:srgbClr val="164B4F"/>
                </a:solidFill>
                <a:effectLst/>
                <a:latin typeface="Times New Roman" panose="02020603050405020304" pitchFamily="18" charset="0"/>
                <a:ea typeface="+mn-ea"/>
                <a:cs typeface="Times New Roman" panose="02020603050405020304" pitchFamily="18" charset="0"/>
              </a:rPr>
              <a:t>, M, E.(Ed.), </a:t>
            </a:r>
            <a:r>
              <a:rPr lang="en-GB" sz="2100" i="1" kern="1200" dirty="0">
                <a:solidFill>
                  <a:srgbClr val="164B4F"/>
                </a:solidFill>
                <a:effectLst/>
                <a:latin typeface="Times New Roman" panose="02020603050405020304" pitchFamily="18" charset="0"/>
                <a:ea typeface="+mn-ea"/>
                <a:cs typeface="Times New Roman" panose="02020603050405020304" pitchFamily="18" charset="0"/>
              </a:rPr>
              <a:t>The WASP Textbook on Social Psychiatry: Historical, Developmental, Cultural, and Clinical Perspectives. </a:t>
            </a:r>
            <a:r>
              <a:rPr lang="en-GB" sz="2100" kern="1200" dirty="0">
                <a:solidFill>
                  <a:srgbClr val="164B4F"/>
                </a:solidFill>
                <a:effectLst/>
                <a:latin typeface="Times New Roman" panose="02020603050405020304" pitchFamily="18" charset="0"/>
                <a:ea typeface="+mn-ea"/>
                <a:cs typeface="Times New Roman" panose="02020603050405020304" pitchFamily="18" charset="0"/>
              </a:rPr>
              <a:t>Oxford University Press. pp 431 – 445 Available at: </a:t>
            </a:r>
            <a:r>
              <a:rPr lang="en-GB" sz="2100" u="sng" kern="1200" dirty="0">
                <a:solidFill>
                  <a:srgbClr val="164B4F"/>
                </a:solidFill>
                <a:effectLst/>
                <a:latin typeface="Times New Roman" panose="02020603050405020304" pitchFamily="18" charset="0"/>
                <a:ea typeface="+mn-ea"/>
                <a:cs typeface="Times New Roman" panose="02020603050405020304" pitchFamily="18" charset="0"/>
                <a:hlinkClick r:id="rId4"/>
              </a:rPr>
              <a:t>https://books.google.co.uk/books?hl=en&amp;lr=&amp;id=IHjAEAAAQBAJ&amp;oi=fnd&amp;pg=PA432&amp;dq=offenders+wellbeing+in+prisons+uk&amp;ots=v0T1rnHfti&amp;sig=RK_qkjBU1EBzkPx_BMk0x-RT2es#v=onepage&amp;q&amp;f=false</a:t>
            </a:r>
            <a:r>
              <a:rPr lang="en-GB" sz="2100" kern="1200" dirty="0">
                <a:solidFill>
                  <a:srgbClr val="164B4F"/>
                </a:solidFill>
                <a:effectLst/>
                <a:latin typeface="Times New Roman" panose="02020603050405020304" pitchFamily="18" charset="0"/>
                <a:ea typeface="+mn-ea"/>
                <a:cs typeface="Times New Roman" panose="02020603050405020304" pitchFamily="18" charset="0"/>
              </a:rPr>
              <a:t> (Accessed: 25 February 2024)</a:t>
            </a:r>
            <a:endParaRPr lang="en-GB" sz="21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90000"/>
              </a:lnSpc>
              <a:spcBef>
                <a:spcPts val="1600"/>
              </a:spcBef>
              <a:spcAft>
                <a:spcPts val="800"/>
              </a:spcAft>
              <a:buNone/>
            </a:pPr>
            <a:r>
              <a:rPr lang="en-GB" sz="2100" kern="1200" dirty="0">
                <a:solidFill>
                  <a:srgbClr val="164B4F"/>
                </a:solidFill>
                <a:effectLst/>
                <a:latin typeface="Times New Roman" panose="02020603050405020304" pitchFamily="18" charset="0"/>
                <a:ea typeface="+mn-ea"/>
                <a:cs typeface="Times New Roman" panose="02020603050405020304" pitchFamily="18" charset="0"/>
              </a:rPr>
              <a:t>‘Meaning of health in English’ (2024) Cambridge Dictionary. Np. Available at: </a:t>
            </a:r>
            <a:r>
              <a:rPr lang="en-GB" sz="2100" u="sng" kern="1200" dirty="0">
                <a:solidFill>
                  <a:srgbClr val="164B4F"/>
                </a:solidFill>
                <a:effectLst/>
                <a:latin typeface="Times New Roman" panose="02020603050405020304" pitchFamily="18" charset="0"/>
                <a:ea typeface="+mn-ea"/>
                <a:cs typeface="Times New Roman" panose="02020603050405020304" pitchFamily="18" charset="0"/>
                <a:hlinkClick r:id="rId5"/>
              </a:rPr>
              <a:t>https://dictionary.cambridge.org/dictionary/english/health</a:t>
            </a:r>
            <a:r>
              <a:rPr lang="en-GB" sz="2100" kern="1200" dirty="0">
                <a:solidFill>
                  <a:srgbClr val="164B4F"/>
                </a:solidFill>
                <a:effectLst/>
                <a:latin typeface="Times New Roman" panose="02020603050405020304" pitchFamily="18" charset="0"/>
                <a:ea typeface="+mn-ea"/>
                <a:cs typeface="Times New Roman" panose="02020603050405020304" pitchFamily="18" charset="0"/>
              </a:rPr>
              <a:t>   (Accessed: 17 February 2024)</a:t>
            </a:r>
            <a:endParaRPr lang="en-GB" sz="21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90000"/>
              </a:lnSpc>
              <a:spcBef>
                <a:spcPts val="1600"/>
              </a:spcBef>
              <a:spcAft>
                <a:spcPts val="800"/>
              </a:spcAft>
              <a:buNone/>
            </a:pPr>
            <a:r>
              <a:rPr lang="en-GB" sz="2100" kern="1200" dirty="0">
                <a:solidFill>
                  <a:srgbClr val="164B4F"/>
                </a:solidFill>
                <a:effectLst/>
                <a:latin typeface="Times New Roman" panose="02020603050405020304" pitchFamily="18" charset="0"/>
                <a:ea typeface="+mn-ea"/>
                <a:cs typeface="Times New Roman" panose="02020603050405020304" pitchFamily="18" charset="0"/>
              </a:rPr>
              <a:t>‘Meaning of well-being in English’ (2024) Cambridge Dictionary. Np. Available at: </a:t>
            </a:r>
            <a:r>
              <a:rPr lang="en-GB" sz="2100" u="sng" kern="1200" dirty="0">
                <a:solidFill>
                  <a:srgbClr val="164B4F"/>
                </a:solidFill>
                <a:effectLst/>
                <a:latin typeface="Times New Roman" panose="02020603050405020304" pitchFamily="18" charset="0"/>
                <a:ea typeface="+mn-ea"/>
                <a:cs typeface="Times New Roman" panose="02020603050405020304" pitchFamily="18" charset="0"/>
                <a:hlinkClick r:id="rId6"/>
              </a:rPr>
              <a:t>https://dictionary.cambridge.org/dictionary/english/well-being#</a:t>
            </a:r>
            <a:r>
              <a:rPr lang="en-GB" sz="2100" kern="1200" dirty="0">
                <a:solidFill>
                  <a:srgbClr val="164B4F"/>
                </a:solidFill>
                <a:effectLst/>
                <a:latin typeface="Times New Roman" panose="02020603050405020304" pitchFamily="18" charset="0"/>
                <a:ea typeface="+mn-ea"/>
                <a:cs typeface="Times New Roman" panose="02020603050405020304" pitchFamily="18" charset="0"/>
              </a:rPr>
              <a:t>   (Accessed: 17 February 2024)</a:t>
            </a:r>
            <a:endParaRPr lang="en-GB" sz="21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90000"/>
              </a:lnSpc>
              <a:spcBef>
                <a:spcPts val="1600"/>
              </a:spcBef>
              <a:spcAft>
                <a:spcPts val="800"/>
              </a:spcAft>
              <a:buNone/>
            </a:pPr>
            <a:r>
              <a:rPr lang="en-GB" sz="2100" kern="1200" dirty="0">
                <a:solidFill>
                  <a:srgbClr val="164B4F"/>
                </a:solidFill>
                <a:effectLst/>
                <a:latin typeface="Times New Roman" panose="02020603050405020304" pitchFamily="18" charset="0"/>
                <a:ea typeface="+mn-ea"/>
                <a:cs typeface="Times New Roman" panose="02020603050405020304" pitchFamily="18" charset="0"/>
              </a:rPr>
              <a:t>Mental Health Foundation. (2024) </a:t>
            </a:r>
            <a:r>
              <a:rPr lang="en-GB" sz="2100" i="1" kern="1200" dirty="0">
                <a:solidFill>
                  <a:srgbClr val="164B4F"/>
                </a:solidFill>
                <a:effectLst/>
                <a:latin typeface="Times New Roman" panose="02020603050405020304" pitchFamily="18" charset="0"/>
                <a:ea typeface="+mn-ea"/>
                <a:cs typeface="Times New Roman" panose="02020603050405020304" pitchFamily="18" charset="0"/>
              </a:rPr>
              <a:t>Explore mental health, Looking after your mental health. </a:t>
            </a:r>
            <a:r>
              <a:rPr lang="en-GB" sz="2100" kern="1200" dirty="0">
                <a:solidFill>
                  <a:srgbClr val="164B4F"/>
                </a:solidFill>
                <a:effectLst/>
                <a:latin typeface="Times New Roman" panose="02020603050405020304" pitchFamily="18" charset="0"/>
                <a:ea typeface="+mn-ea"/>
                <a:cs typeface="Times New Roman" panose="02020603050405020304" pitchFamily="18" charset="0"/>
              </a:rPr>
              <a:t>Available at: </a:t>
            </a:r>
            <a:r>
              <a:rPr lang="en-GB" sz="2100" u="sng" kern="1200" dirty="0">
                <a:solidFill>
                  <a:srgbClr val="164B4F"/>
                </a:solidFill>
                <a:effectLst/>
                <a:latin typeface="Times New Roman" panose="02020603050405020304" pitchFamily="18" charset="0"/>
                <a:ea typeface="+mn-ea"/>
                <a:cs typeface="Times New Roman" panose="02020603050405020304" pitchFamily="18" charset="0"/>
                <a:hlinkClick r:id="rId7"/>
              </a:rPr>
              <a:t>https://www.mentalhealth.org.uk/explore-mental-health/looking-after-your-mental-health</a:t>
            </a:r>
            <a:r>
              <a:rPr lang="en-GB" sz="2100" kern="1200" dirty="0">
                <a:solidFill>
                  <a:srgbClr val="164B4F"/>
                </a:solidFill>
                <a:effectLst/>
                <a:latin typeface="Times New Roman" panose="02020603050405020304" pitchFamily="18" charset="0"/>
                <a:ea typeface="+mn-ea"/>
                <a:cs typeface="Times New Roman" panose="02020603050405020304" pitchFamily="18" charset="0"/>
              </a:rPr>
              <a:t> (Accessed: 26 February 2024)</a:t>
            </a:r>
          </a:p>
          <a:p>
            <a:pPr marL="0" indent="0">
              <a:lnSpc>
                <a:spcPct val="90000"/>
              </a:lnSpc>
              <a:spcBef>
                <a:spcPts val="1600"/>
              </a:spcBef>
              <a:spcAft>
                <a:spcPts val="800"/>
              </a:spcAft>
              <a:buNone/>
            </a:pPr>
            <a:r>
              <a:rPr lang="en-GB" sz="2100" kern="1200" dirty="0">
                <a:solidFill>
                  <a:srgbClr val="164B4F"/>
                </a:solidFill>
                <a:effectLst/>
                <a:latin typeface="Times New Roman" panose="02020603050405020304" pitchFamily="18" charset="0"/>
                <a:ea typeface="+mn-ea"/>
                <a:cs typeface="Times New Roman" panose="02020603050405020304" pitchFamily="18" charset="0"/>
              </a:rPr>
              <a:t>Muirhead, A., Butler, M. and Davidson, G. (2023) ‘Behind closed doors: An exploration of cell-sharing and its relationship with wellbeing’, </a:t>
            </a:r>
            <a:r>
              <a:rPr lang="en-GB" sz="2100" i="1" kern="1200" dirty="0">
                <a:solidFill>
                  <a:srgbClr val="164B4F"/>
                </a:solidFill>
                <a:effectLst/>
                <a:latin typeface="Times New Roman" panose="02020603050405020304" pitchFamily="18" charset="0"/>
                <a:ea typeface="+mn-ea"/>
                <a:cs typeface="Times New Roman" panose="02020603050405020304" pitchFamily="18" charset="0"/>
              </a:rPr>
              <a:t>European Journal of Criminology, </a:t>
            </a:r>
            <a:r>
              <a:rPr lang="en-GB" sz="2100" kern="1200" dirty="0">
                <a:solidFill>
                  <a:srgbClr val="164B4F"/>
                </a:solidFill>
                <a:effectLst/>
                <a:latin typeface="Times New Roman" panose="02020603050405020304" pitchFamily="18" charset="0"/>
                <a:ea typeface="+mn-ea"/>
                <a:cs typeface="Times New Roman" panose="02020603050405020304" pitchFamily="18" charset="0"/>
              </a:rPr>
              <a:t>20(1) pp. 335 – 355. Available at: </a:t>
            </a:r>
            <a:r>
              <a:rPr lang="en-GB" sz="2100" u="sng" kern="1200" dirty="0">
                <a:solidFill>
                  <a:srgbClr val="164B4F"/>
                </a:solidFill>
                <a:effectLst/>
                <a:latin typeface="Times New Roman" panose="02020603050405020304" pitchFamily="18" charset="0"/>
                <a:ea typeface="+mn-ea"/>
                <a:cs typeface="Times New Roman" panose="02020603050405020304" pitchFamily="18" charset="0"/>
                <a:hlinkClick r:id="rId8"/>
              </a:rPr>
              <a:t>https://doi.org/10.1177/1477370821996905</a:t>
            </a:r>
            <a:r>
              <a:rPr lang="en-GB" sz="2100" kern="1200" dirty="0">
                <a:solidFill>
                  <a:srgbClr val="164B4F"/>
                </a:solidFill>
                <a:effectLst/>
                <a:latin typeface="Times New Roman" panose="02020603050405020304" pitchFamily="18" charset="0"/>
                <a:ea typeface="+mn-ea"/>
                <a:cs typeface="Times New Roman" panose="02020603050405020304" pitchFamily="18" charset="0"/>
              </a:rPr>
              <a:t> (Accessed: 24 February 2024)</a:t>
            </a:r>
            <a:endParaRPr lang="en-GB" sz="21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90000"/>
              </a:lnSpc>
              <a:spcBef>
                <a:spcPts val="1600"/>
              </a:spcBef>
              <a:spcAft>
                <a:spcPts val="800"/>
              </a:spcAft>
              <a:buNone/>
            </a:pPr>
            <a:r>
              <a:rPr lang="en-GB" sz="2100" kern="1200" dirty="0">
                <a:solidFill>
                  <a:srgbClr val="164B4F"/>
                </a:solidFill>
                <a:effectLst/>
                <a:latin typeface="Times New Roman" panose="02020603050405020304" pitchFamily="18" charset="0"/>
                <a:ea typeface="+mn-ea"/>
                <a:cs typeface="Times New Roman" panose="02020603050405020304" pitchFamily="18" charset="0"/>
              </a:rPr>
              <a:t>Murdock, S. (2024) </a:t>
            </a:r>
            <a:r>
              <a:rPr lang="en-GB" sz="2100" i="1" kern="1200" dirty="0">
                <a:solidFill>
                  <a:srgbClr val="164B4F"/>
                </a:solidFill>
                <a:effectLst/>
                <a:latin typeface="Times New Roman" panose="02020603050405020304" pitchFamily="18" charset="0"/>
                <a:ea typeface="+mn-ea"/>
                <a:cs typeface="Times New Roman" panose="02020603050405020304" pitchFamily="18" charset="0"/>
              </a:rPr>
              <a:t>The Difference between Health and Wellness. </a:t>
            </a:r>
            <a:r>
              <a:rPr lang="en-GB" sz="2100" kern="1200" dirty="0">
                <a:solidFill>
                  <a:srgbClr val="164B4F"/>
                </a:solidFill>
                <a:effectLst/>
                <a:latin typeface="Times New Roman" panose="02020603050405020304" pitchFamily="18" charset="0"/>
                <a:ea typeface="+mn-ea"/>
                <a:cs typeface="Times New Roman" panose="02020603050405020304" pitchFamily="18" charset="0"/>
              </a:rPr>
              <a:t>Available at: </a:t>
            </a:r>
            <a:r>
              <a:rPr lang="en-GB" sz="2100" u="sng" kern="1200" dirty="0">
                <a:solidFill>
                  <a:srgbClr val="164B4F"/>
                </a:solidFill>
                <a:effectLst/>
                <a:latin typeface="Times New Roman" panose="02020603050405020304" pitchFamily="18" charset="0"/>
                <a:ea typeface="+mn-ea"/>
                <a:cs typeface="Times New Roman" panose="02020603050405020304" pitchFamily="18" charset="0"/>
                <a:hlinkClick r:id="rId9"/>
              </a:rPr>
              <a:t>https://occmed.sanfordhealth.org/resources/article-library/the-difference-between-health-and-wellness</a:t>
            </a:r>
            <a:r>
              <a:rPr lang="en-GB" sz="2100" kern="1200" dirty="0">
                <a:solidFill>
                  <a:srgbClr val="164B4F"/>
                </a:solidFill>
                <a:effectLst/>
                <a:latin typeface="Times New Roman" panose="02020603050405020304" pitchFamily="18" charset="0"/>
                <a:ea typeface="+mn-ea"/>
                <a:cs typeface="Times New Roman" panose="02020603050405020304" pitchFamily="18" charset="0"/>
              </a:rPr>
              <a:t> (Accessed: 26 February 2024)</a:t>
            </a:r>
            <a:endParaRPr lang="en-GB" sz="21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90000"/>
              </a:lnSpc>
              <a:spcBef>
                <a:spcPts val="1600"/>
              </a:spcBef>
              <a:spcAft>
                <a:spcPts val="800"/>
              </a:spcAft>
              <a:buNone/>
            </a:pPr>
            <a:endParaRPr lang="en-GB" sz="1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90000"/>
              </a:lnSpc>
              <a:spcBef>
                <a:spcPts val="1600"/>
              </a:spcBef>
              <a:spcAft>
                <a:spcPts val="0"/>
              </a:spcAft>
              <a:buClrTx/>
              <a:buSzTx/>
              <a:buFont typeface="Arial" pitchFamily="34" charset="0"/>
              <a:buNone/>
              <a:tabLst/>
              <a:defRPr/>
            </a:pPr>
            <a:endParaRPr kumimoji="0" lang="en-GB" sz="1900" b="0" u="none"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2799296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427DF4-7FAC-4B9E-AD8B-BE367FC76324}"/>
              </a:ext>
            </a:extLst>
          </p:cNvPr>
          <p:cNvSpPr>
            <a:spLocks noGrp="1"/>
          </p:cNvSpPr>
          <p:nvPr>
            <p:ph idx="1"/>
          </p:nvPr>
        </p:nvSpPr>
        <p:spPr>
          <a:xfrm>
            <a:off x="837828" y="0"/>
            <a:ext cx="11350997" cy="6858000"/>
          </a:xfrm>
        </p:spPr>
        <p:txBody>
          <a:bodyPr>
            <a:normAutofit fontScale="62500" lnSpcReduction="20000"/>
          </a:bodyPr>
          <a:lstStyle/>
          <a:p>
            <a:pPr marL="0" marR="0" lvl="0" indent="0" algn="ctr" defTabSz="914400" rtl="0" eaLnBrk="1" fontAlgn="auto" latinLnBrk="0" hangingPunct="1">
              <a:lnSpc>
                <a:spcPct val="90000"/>
              </a:lnSpc>
              <a:spcBef>
                <a:spcPts val="1600"/>
              </a:spcBef>
              <a:spcAft>
                <a:spcPts val="0"/>
              </a:spcAft>
              <a:buClrTx/>
              <a:buSzTx/>
              <a:buFont typeface="Arial" pitchFamily="34" charset="0"/>
              <a:buNone/>
              <a:tabLst/>
              <a:defRPr/>
            </a:pPr>
            <a:r>
              <a:rPr kumimoji="0" lang="en-GB" sz="3900" b="0" i="0" u="none"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rPr>
              <a:t>References Continued.</a:t>
            </a:r>
            <a:endParaRPr lang="en-GB" sz="2000" dirty="0">
              <a:solidFill>
                <a:srgbClr val="164B4F"/>
              </a:solidFill>
              <a:latin typeface="Times New Roman" panose="02020603050405020304" pitchFamily="18" charset="0"/>
              <a:cs typeface="Times New Roman" panose="02020603050405020304" pitchFamily="18" charset="0"/>
            </a:endParaRPr>
          </a:p>
          <a:p>
            <a:pPr marL="0" indent="0">
              <a:lnSpc>
                <a:spcPct val="90000"/>
              </a:lnSpc>
              <a:spcBef>
                <a:spcPts val="1600"/>
              </a:spcBef>
              <a:spcAft>
                <a:spcPts val="800"/>
              </a:spcAft>
              <a:buNone/>
            </a:pPr>
            <a:r>
              <a:rPr lang="en-GB" sz="2800" kern="1200" dirty="0">
                <a:solidFill>
                  <a:srgbClr val="164B4F"/>
                </a:solidFill>
                <a:effectLst/>
                <a:latin typeface="Times New Roman" panose="02020603050405020304" pitchFamily="18" charset="0"/>
                <a:ea typeface="+mn-ea"/>
                <a:cs typeface="Times New Roman" panose="02020603050405020304" pitchFamily="18" charset="0"/>
              </a:rPr>
              <a:t>Office of National Statistics (2013) </a:t>
            </a:r>
            <a:r>
              <a:rPr lang="en-GB" sz="2800" i="1" kern="1200" dirty="0">
                <a:solidFill>
                  <a:srgbClr val="164B4F"/>
                </a:solidFill>
                <a:effectLst/>
                <a:latin typeface="Times New Roman" panose="02020603050405020304" pitchFamily="18" charset="0"/>
                <a:ea typeface="+mn-ea"/>
                <a:cs typeface="Times New Roman" panose="02020603050405020304" pitchFamily="18" charset="0"/>
              </a:rPr>
              <a:t>Personal Well-being in the UK, 2012/13. </a:t>
            </a:r>
            <a:r>
              <a:rPr lang="en-GB" sz="2800" kern="1200" dirty="0">
                <a:solidFill>
                  <a:srgbClr val="164B4F"/>
                </a:solidFill>
                <a:effectLst/>
                <a:latin typeface="Times New Roman" panose="02020603050405020304" pitchFamily="18" charset="0"/>
                <a:ea typeface="+mn-ea"/>
                <a:cs typeface="Times New Roman" panose="02020603050405020304" pitchFamily="18" charset="0"/>
              </a:rPr>
              <a:t>p.07. Available at: </a:t>
            </a:r>
            <a:r>
              <a:rPr lang="en-GB" sz="2800" u="sng" kern="1200" dirty="0">
                <a:solidFill>
                  <a:srgbClr val="164B4F"/>
                </a:solidFill>
                <a:effectLst/>
                <a:latin typeface="Times New Roman" panose="02020603050405020304" pitchFamily="18" charset="0"/>
                <a:ea typeface="+mn-ea"/>
                <a:cs typeface="Times New Roman" panose="02020603050405020304" pitchFamily="18" charset="0"/>
                <a:hlinkClick r:id="rId2"/>
              </a:rPr>
              <a:t>https://webarchive.nationalarchives.gov.uk/ukgwa/20160105160709/http://www.ons.gov.uk/ons/dcp171778_319478.pdf</a:t>
            </a:r>
            <a:r>
              <a:rPr lang="en-GB" sz="2800" kern="1200" dirty="0">
                <a:solidFill>
                  <a:srgbClr val="164B4F"/>
                </a:solidFill>
                <a:effectLst/>
                <a:latin typeface="Times New Roman" panose="02020603050405020304" pitchFamily="18" charset="0"/>
                <a:ea typeface="+mn-ea"/>
                <a:cs typeface="Times New Roman" panose="02020603050405020304" pitchFamily="18" charset="0"/>
              </a:rPr>
              <a:t> (Accessed: 25 February 2024)</a:t>
            </a: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90000"/>
              </a:lnSpc>
              <a:spcBef>
                <a:spcPts val="1600"/>
              </a:spcBef>
              <a:spcAft>
                <a:spcPts val="800"/>
              </a:spcAft>
              <a:buNone/>
            </a:pPr>
            <a:r>
              <a:rPr lang="en-GB" sz="2800" kern="1200" dirty="0">
                <a:solidFill>
                  <a:srgbClr val="000000"/>
                </a:solidFill>
                <a:effectLst/>
                <a:latin typeface="Times New Roman" panose="02020603050405020304" pitchFamily="18" charset="0"/>
                <a:ea typeface="+mn-ea"/>
                <a:cs typeface="Times New Roman" panose="02020603050405020304" pitchFamily="18" charset="0"/>
              </a:rPr>
              <a:t>Office of National Statistics (2013)</a:t>
            </a:r>
            <a:r>
              <a:rPr lang="en-GB" sz="2800" i="1" kern="1200" dirty="0">
                <a:solidFill>
                  <a:srgbClr val="000000"/>
                </a:solidFill>
                <a:effectLst/>
                <a:latin typeface="Times New Roman" panose="02020603050405020304" pitchFamily="18" charset="0"/>
                <a:ea typeface="+mn-ea"/>
                <a:cs typeface="Times New Roman" panose="02020603050405020304" pitchFamily="18" charset="0"/>
              </a:rPr>
              <a:t> Personal Well-being in the UK, 2012/13. </a:t>
            </a:r>
            <a:r>
              <a:rPr lang="en-GB" sz="2800" kern="1200" dirty="0">
                <a:solidFill>
                  <a:srgbClr val="000000"/>
                </a:solidFill>
                <a:effectLst/>
                <a:latin typeface="Times New Roman" panose="02020603050405020304" pitchFamily="18" charset="0"/>
                <a:ea typeface="+mn-ea"/>
                <a:cs typeface="Times New Roman" panose="02020603050405020304" pitchFamily="18" charset="0"/>
              </a:rPr>
              <a:t>p. 02. Available at: </a:t>
            </a:r>
            <a:r>
              <a:rPr lang="en-GB" sz="2800" u="sng" kern="1200" dirty="0">
                <a:solidFill>
                  <a:srgbClr val="164B4F"/>
                </a:solidFill>
                <a:effectLst/>
                <a:latin typeface="Times New Roman" panose="02020603050405020304" pitchFamily="18" charset="0"/>
                <a:ea typeface="+mn-ea"/>
                <a:cs typeface="Times New Roman" panose="02020603050405020304" pitchFamily="18" charset="0"/>
                <a:hlinkClick r:id="rId2"/>
              </a:rPr>
              <a:t>https://webarchive.nationalarchives.gov.uk/ukgwa/20160105160709/http://www.ons.gov.uk/ons/dcp171778_319478.pdf</a:t>
            </a:r>
            <a:r>
              <a:rPr lang="en-GB" sz="2800" kern="1200" dirty="0">
                <a:solidFill>
                  <a:srgbClr val="164B4F"/>
                </a:solidFill>
                <a:effectLst/>
                <a:latin typeface="Times New Roman" panose="02020603050405020304" pitchFamily="18" charset="0"/>
                <a:ea typeface="+mn-ea"/>
                <a:cs typeface="Times New Roman" panose="02020603050405020304" pitchFamily="18" charset="0"/>
              </a:rPr>
              <a:t> (Accessed: 25 February 2024)</a:t>
            </a: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90000"/>
              </a:lnSpc>
              <a:spcBef>
                <a:spcPts val="1600"/>
              </a:spcBef>
              <a:spcAft>
                <a:spcPts val="800"/>
              </a:spcAft>
              <a:buNone/>
            </a:pPr>
            <a:r>
              <a:rPr lang="en-GB" sz="2400" kern="1200" dirty="0">
                <a:solidFill>
                  <a:srgbClr val="164B4F"/>
                </a:solidFill>
                <a:effectLst/>
                <a:latin typeface="Times New Roman" panose="02020603050405020304" pitchFamily="18" charset="0"/>
                <a:ea typeface="+mn-ea"/>
                <a:cs typeface="Times New Roman" panose="02020603050405020304" pitchFamily="18" charset="0"/>
              </a:rPr>
              <a:t>Peairs, K. (2023) </a:t>
            </a:r>
            <a:r>
              <a:rPr lang="en-GB" sz="2400" i="1" kern="1200" dirty="0">
                <a:solidFill>
                  <a:srgbClr val="164B4F"/>
                </a:solidFill>
                <a:effectLst/>
                <a:latin typeface="Times New Roman" panose="02020603050405020304" pitchFamily="18" charset="0"/>
                <a:ea typeface="+mn-ea"/>
                <a:cs typeface="Times New Roman" panose="02020603050405020304" pitchFamily="18" charset="0"/>
              </a:rPr>
              <a:t>What is the difference between health, wellness, and wellbeing? </a:t>
            </a:r>
            <a:r>
              <a:rPr lang="en-GB" sz="2400" kern="1200" dirty="0">
                <a:solidFill>
                  <a:srgbClr val="164B4F"/>
                </a:solidFill>
                <a:effectLst/>
                <a:latin typeface="Times New Roman" panose="02020603050405020304" pitchFamily="18" charset="0"/>
                <a:ea typeface="+mn-ea"/>
                <a:cs typeface="Times New Roman" panose="02020603050405020304" pitchFamily="18" charset="0"/>
              </a:rPr>
              <a:t>Available at: </a:t>
            </a:r>
            <a:r>
              <a:rPr lang="en-GB" sz="2400" u="sng" kern="1200" dirty="0">
                <a:solidFill>
                  <a:srgbClr val="164B4F"/>
                </a:solidFill>
                <a:effectLst/>
                <a:latin typeface="Times New Roman" panose="02020603050405020304" pitchFamily="18" charset="0"/>
                <a:ea typeface="+mn-ea"/>
                <a:cs typeface="Times New Roman" panose="02020603050405020304" pitchFamily="18" charset="0"/>
                <a:hlinkClick r:id="rId3"/>
              </a:rPr>
              <a:t>https://www.nivati.com/blog/what-is-the-difference-between-health-wellness-and-wellbeing</a:t>
            </a:r>
            <a:r>
              <a:rPr lang="en-GB" sz="2400" kern="1200" dirty="0">
                <a:solidFill>
                  <a:srgbClr val="164B4F"/>
                </a:solidFill>
                <a:effectLst/>
                <a:latin typeface="Times New Roman" panose="02020603050405020304" pitchFamily="18" charset="0"/>
                <a:ea typeface="+mn-ea"/>
                <a:cs typeface="Times New Roman" panose="02020603050405020304" pitchFamily="18" charset="0"/>
              </a:rPr>
              <a:t> (Accessed: 26 February 2024)</a:t>
            </a: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90000"/>
              </a:lnSpc>
              <a:spcBef>
                <a:spcPts val="1600"/>
              </a:spcBef>
              <a:spcAft>
                <a:spcPts val="800"/>
              </a:spcAft>
              <a:buNone/>
            </a:pPr>
            <a:r>
              <a:rPr lang="en-GB" sz="2400" kern="1200" dirty="0">
                <a:solidFill>
                  <a:srgbClr val="164B4F"/>
                </a:solidFill>
                <a:effectLst/>
                <a:latin typeface="Times New Roman" panose="02020603050405020304" pitchFamily="18" charset="0"/>
                <a:ea typeface="+mn-ea"/>
                <a:cs typeface="Times New Roman" panose="02020603050405020304" pitchFamily="18" charset="0"/>
              </a:rPr>
              <a:t>Rathmann, K., </a:t>
            </a:r>
            <a:r>
              <a:rPr lang="en-GB" sz="2400" kern="1200" dirty="0" err="1">
                <a:solidFill>
                  <a:srgbClr val="164B4F"/>
                </a:solidFill>
                <a:effectLst/>
                <a:latin typeface="Times New Roman" panose="02020603050405020304" pitchFamily="18" charset="0"/>
                <a:ea typeface="+mn-ea"/>
                <a:cs typeface="Times New Roman" panose="02020603050405020304" pitchFamily="18" charset="0"/>
              </a:rPr>
              <a:t>Vockert</a:t>
            </a:r>
            <a:r>
              <a:rPr lang="en-GB" sz="2400" kern="1200" dirty="0">
                <a:solidFill>
                  <a:srgbClr val="164B4F"/>
                </a:solidFill>
                <a:effectLst/>
                <a:latin typeface="Times New Roman" panose="02020603050405020304" pitchFamily="18" charset="0"/>
                <a:ea typeface="+mn-ea"/>
                <a:cs typeface="Times New Roman" panose="02020603050405020304" pitchFamily="18" charset="0"/>
              </a:rPr>
              <a:t>, T., </a:t>
            </a:r>
            <a:r>
              <a:rPr lang="en-GB" sz="2400" kern="1200" dirty="0" err="1">
                <a:solidFill>
                  <a:srgbClr val="164B4F"/>
                </a:solidFill>
                <a:effectLst/>
                <a:latin typeface="Times New Roman" panose="02020603050405020304" pitchFamily="18" charset="0"/>
                <a:ea typeface="+mn-ea"/>
                <a:cs typeface="Times New Roman" panose="02020603050405020304" pitchFamily="18" charset="0"/>
              </a:rPr>
              <a:t>Bliz</a:t>
            </a:r>
            <a:r>
              <a:rPr lang="en-GB" sz="2400" kern="1200" dirty="0">
                <a:solidFill>
                  <a:srgbClr val="164B4F"/>
                </a:solidFill>
                <a:effectLst/>
                <a:latin typeface="Times New Roman" panose="02020603050405020304" pitchFamily="18" charset="0"/>
                <a:ea typeface="+mn-ea"/>
                <a:cs typeface="Times New Roman" panose="02020603050405020304" pitchFamily="18" charset="0"/>
              </a:rPr>
              <a:t>, L., Gebhardt, M and </a:t>
            </a:r>
            <a:r>
              <a:rPr lang="en-GB" sz="2400" kern="1200" dirty="0" err="1">
                <a:solidFill>
                  <a:srgbClr val="164B4F"/>
                </a:solidFill>
                <a:effectLst/>
                <a:latin typeface="Times New Roman" panose="02020603050405020304" pitchFamily="18" charset="0"/>
                <a:ea typeface="+mn-ea"/>
                <a:cs typeface="Times New Roman" panose="02020603050405020304" pitchFamily="18" charset="0"/>
              </a:rPr>
              <a:t>Hurrelmann</a:t>
            </a:r>
            <a:r>
              <a:rPr lang="en-GB" sz="2400" kern="1200" dirty="0">
                <a:solidFill>
                  <a:srgbClr val="164B4F"/>
                </a:solidFill>
                <a:effectLst/>
                <a:latin typeface="Times New Roman" panose="02020603050405020304" pitchFamily="18" charset="0"/>
                <a:ea typeface="+mn-ea"/>
                <a:cs typeface="Times New Roman" panose="02020603050405020304" pitchFamily="18" charset="0"/>
              </a:rPr>
              <a:t>, K. (2018) ‘Self-rated health and wellbeing among school-aged children with and without special educational needs: Differences between mainstream and special schools’, </a:t>
            </a:r>
            <a:r>
              <a:rPr lang="en-GB" sz="2400" i="1" kern="1200" dirty="0">
                <a:solidFill>
                  <a:srgbClr val="164B4F"/>
                </a:solidFill>
                <a:effectLst/>
                <a:latin typeface="Times New Roman" panose="02020603050405020304" pitchFamily="18" charset="0"/>
                <a:ea typeface="+mn-ea"/>
                <a:cs typeface="Times New Roman" panose="02020603050405020304" pitchFamily="18" charset="0"/>
              </a:rPr>
              <a:t>Research in Developmental Disabilities, </a:t>
            </a:r>
            <a:r>
              <a:rPr lang="en-GB" sz="2400" kern="1200" dirty="0">
                <a:solidFill>
                  <a:srgbClr val="164B4F"/>
                </a:solidFill>
                <a:effectLst/>
                <a:latin typeface="Times New Roman" panose="02020603050405020304" pitchFamily="18" charset="0"/>
                <a:ea typeface="+mn-ea"/>
                <a:cs typeface="Times New Roman" panose="02020603050405020304" pitchFamily="18" charset="0"/>
              </a:rPr>
              <a:t>81, pp. 134 – 142. Available at: </a:t>
            </a:r>
            <a:r>
              <a:rPr lang="en-GB" sz="2400" u="sng" kern="1200" dirty="0">
                <a:solidFill>
                  <a:srgbClr val="164B4F"/>
                </a:solidFill>
                <a:effectLst/>
                <a:latin typeface="Times New Roman" panose="02020603050405020304" pitchFamily="18" charset="0"/>
                <a:ea typeface="+mn-ea"/>
                <a:cs typeface="Times New Roman" panose="02020603050405020304" pitchFamily="18" charset="0"/>
                <a:hlinkClick r:id="rId4"/>
              </a:rPr>
              <a:t>https://doi.org/10.1016/j.ridd.2018.04.021</a:t>
            </a:r>
            <a:r>
              <a:rPr lang="en-GB" sz="2400" kern="1200" dirty="0">
                <a:solidFill>
                  <a:srgbClr val="164B4F"/>
                </a:solidFill>
                <a:effectLst/>
                <a:latin typeface="Times New Roman" panose="02020603050405020304" pitchFamily="18" charset="0"/>
                <a:ea typeface="+mn-ea"/>
                <a:cs typeface="Times New Roman" panose="02020603050405020304" pitchFamily="18" charset="0"/>
              </a:rPr>
              <a:t> (Accessed: 18 February 2024)</a:t>
            </a: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90000"/>
              </a:lnSpc>
              <a:spcBef>
                <a:spcPts val="1600"/>
              </a:spcBef>
              <a:spcAft>
                <a:spcPts val="800"/>
              </a:spcAft>
              <a:buNone/>
            </a:pPr>
            <a:r>
              <a:rPr lang="en-GB" sz="2400" kern="1200" dirty="0">
                <a:solidFill>
                  <a:srgbClr val="164B4F"/>
                </a:solidFill>
                <a:effectLst/>
                <a:latin typeface="Times New Roman" panose="02020603050405020304" pitchFamily="18" charset="0"/>
                <a:ea typeface="+mn-ea"/>
                <a:cs typeface="Times New Roman" panose="02020603050405020304" pitchFamily="18" charset="0"/>
              </a:rPr>
              <a:t>Schmidt, M and Hansson, E. (2018) ‘Doctoral students well-being: a literature review.’, </a:t>
            </a:r>
            <a:r>
              <a:rPr lang="en-GB" sz="2400" i="1" kern="1200" dirty="0">
                <a:solidFill>
                  <a:srgbClr val="164B4F"/>
                </a:solidFill>
                <a:effectLst/>
                <a:latin typeface="Times New Roman" panose="02020603050405020304" pitchFamily="18" charset="0"/>
                <a:ea typeface="+mn-ea"/>
                <a:cs typeface="Times New Roman" panose="02020603050405020304" pitchFamily="18" charset="0"/>
              </a:rPr>
              <a:t>international journal of qualitative studies on health and well-being, </a:t>
            </a:r>
            <a:r>
              <a:rPr lang="en-GB" sz="2400" kern="1200" dirty="0">
                <a:solidFill>
                  <a:srgbClr val="164B4F"/>
                </a:solidFill>
                <a:effectLst/>
                <a:latin typeface="Times New Roman" panose="02020603050405020304" pitchFamily="18" charset="0"/>
                <a:ea typeface="+mn-ea"/>
                <a:cs typeface="Times New Roman" panose="02020603050405020304" pitchFamily="18" charset="0"/>
              </a:rPr>
              <a:t>13(1), p. 1508171. pp 01. Available at: </a:t>
            </a:r>
            <a:r>
              <a:rPr lang="en-GB" sz="2400" u="sng" kern="1200" dirty="0">
                <a:solidFill>
                  <a:srgbClr val="164B4F"/>
                </a:solidFill>
                <a:effectLst/>
                <a:latin typeface="Times New Roman" panose="02020603050405020304" pitchFamily="18" charset="0"/>
                <a:ea typeface="+mn-ea"/>
                <a:cs typeface="Times New Roman" panose="02020603050405020304" pitchFamily="18" charset="0"/>
                <a:hlinkClick r:id="rId5"/>
              </a:rPr>
              <a:t>https://doi.org/10.1080/17482631.2018.1508171</a:t>
            </a:r>
            <a:r>
              <a:rPr lang="en-GB" sz="2400" kern="1200" dirty="0">
                <a:solidFill>
                  <a:srgbClr val="164B4F"/>
                </a:solidFill>
                <a:effectLst/>
                <a:latin typeface="Times New Roman" panose="02020603050405020304" pitchFamily="18" charset="0"/>
                <a:ea typeface="+mn-ea"/>
                <a:cs typeface="Times New Roman" panose="02020603050405020304" pitchFamily="18" charset="0"/>
              </a:rPr>
              <a:t>  (Accessed: 22 February 2024)</a:t>
            </a: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90000"/>
              </a:lnSpc>
              <a:spcBef>
                <a:spcPts val="1600"/>
              </a:spcBef>
              <a:spcAft>
                <a:spcPts val="800"/>
              </a:spcAft>
              <a:buNone/>
            </a:pPr>
            <a:r>
              <a:rPr lang="en-GB" sz="2400" kern="1200" dirty="0">
                <a:solidFill>
                  <a:srgbClr val="164B4F"/>
                </a:solidFill>
                <a:effectLst/>
                <a:latin typeface="Times New Roman" panose="02020603050405020304" pitchFamily="18" charset="0"/>
                <a:ea typeface="+mn-ea"/>
                <a:cs typeface="Times New Roman" panose="02020603050405020304" pitchFamily="18" charset="0"/>
              </a:rPr>
              <a:t>Simons, G and Baldwin, S, G. (2021) ‘A Critical review of the definition of ‘wellbeing’ for doctors and their patients in a post Covid-19 era’, </a:t>
            </a:r>
            <a:r>
              <a:rPr lang="en-GB" sz="2400" i="1" kern="1200" dirty="0">
                <a:solidFill>
                  <a:srgbClr val="164B4F"/>
                </a:solidFill>
                <a:effectLst/>
                <a:latin typeface="Times New Roman" panose="02020603050405020304" pitchFamily="18" charset="0"/>
                <a:ea typeface="+mn-ea"/>
                <a:cs typeface="Times New Roman" panose="02020603050405020304" pitchFamily="18" charset="0"/>
              </a:rPr>
              <a:t>International Journal of Social Psychiatry, </a:t>
            </a:r>
            <a:r>
              <a:rPr lang="en-GB" sz="2400" kern="1200" dirty="0">
                <a:solidFill>
                  <a:srgbClr val="164B4F"/>
                </a:solidFill>
                <a:effectLst/>
                <a:latin typeface="Times New Roman" panose="02020603050405020304" pitchFamily="18" charset="0"/>
                <a:ea typeface="+mn-ea"/>
                <a:cs typeface="Times New Roman" panose="02020603050405020304" pitchFamily="18" charset="0"/>
              </a:rPr>
              <a:t>67(8), pp. 984 – 991. Available at: </a:t>
            </a:r>
            <a:r>
              <a:rPr lang="en-GB" sz="2400" u="sng" kern="1200" dirty="0">
                <a:solidFill>
                  <a:srgbClr val="164B4F"/>
                </a:solidFill>
                <a:effectLst/>
                <a:latin typeface="Times New Roman" panose="02020603050405020304" pitchFamily="18" charset="0"/>
                <a:ea typeface="+mn-ea"/>
                <a:cs typeface="Times New Roman" panose="02020603050405020304" pitchFamily="18" charset="0"/>
                <a:hlinkClick r:id="rId6"/>
              </a:rPr>
              <a:t>https://doi.org/10.1177/00207640211032259</a:t>
            </a:r>
            <a:r>
              <a:rPr lang="en-GB" sz="2400" kern="1200" dirty="0">
                <a:solidFill>
                  <a:srgbClr val="164B4F"/>
                </a:solidFill>
                <a:effectLst/>
                <a:latin typeface="Times New Roman" panose="02020603050405020304" pitchFamily="18" charset="0"/>
                <a:ea typeface="+mn-ea"/>
                <a:cs typeface="Times New Roman" panose="02020603050405020304" pitchFamily="18" charset="0"/>
              </a:rPr>
              <a:t> (Accessed: 18 February 2024)</a:t>
            </a:r>
          </a:p>
          <a:p>
            <a:pPr marL="0" indent="0">
              <a:lnSpc>
                <a:spcPct val="90000"/>
              </a:lnSpc>
              <a:spcBef>
                <a:spcPts val="1600"/>
              </a:spcBef>
              <a:spcAft>
                <a:spcPts val="800"/>
              </a:spcAft>
              <a:buNone/>
            </a:pPr>
            <a:r>
              <a:rPr lang="en-GB" sz="2600" b="0" i="1" dirty="0">
                <a:solidFill>
                  <a:srgbClr val="283041"/>
                </a:solidFill>
                <a:effectLst/>
                <a:latin typeface="Times New Roman" panose="02020603050405020304" pitchFamily="18" charset="0"/>
                <a:cs typeface="Times New Roman" panose="02020603050405020304" pitchFamily="18" charset="0"/>
              </a:rPr>
              <a:t>Social Service and Well-being (Wales) Act (2014) </a:t>
            </a:r>
            <a:r>
              <a:rPr lang="en-GB" sz="2600" b="0" i="0" dirty="0">
                <a:solidFill>
                  <a:srgbClr val="283041"/>
                </a:solidFill>
                <a:effectLst/>
                <a:latin typeface="Times New Roman" panose="02020603050405020304" pitchFamily="18" charset="0"/>
                <a:cs typeface="Times New Roman" panose="02020603050405020304" pitchFamily="18" charset="0"/>
              </a:rPr>
              <a:t>Available at: </a:t>
            </a:r>
            <a:r>
              <a:rPr lang="en-GB" sz="2600" b="0" i="0" u="none" strike="noStrike" dirty="0">
                <a:solidFill>
                  <a:srgbClr val="1E7BBB"/>
                </a:solidFill>
                <a:effectLst/>
                <a:latin typeface="Times New Roman" panose="02020603050405020304" pitchFamily="18" charset="0"/>
                <a:cs typeface="Times New Roman" panose="02020603050405020304" pitchFamily="18" charset="0"/>
                <a:hlinkClick r:id="rId7"/>
              </a:rPr>
              <a:t>Social Services and Well-being (Wales) Act 2014 (legislation.gov.uk)</a:t>
            </a:r>
            <a:r>
              <a:rPr lang="en-GB" sz="2600" b="0" i="0" dirty="0">
                <a:solidFill>
                  <a:srgbClr val="283041"/>
                </a:solidFill>
                <a:effectLst/>
                <a:latin typeface="Times New Roman" panose="02020603050405020304" pitchFamily="18" charset="0"/>
                <a:cs typeface="Times New Roman" panose="02020603050405020304" pitchFamily="18" charset="0"/>
              </a:rPr>
              <a:t> (Accessed: 28 February 2024) </a:t>
            </a:r>
            <a:endParaRPr lang="en-GB" sz="26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90000"/>
              </a:lnSpc>
              <a:spcBef>
                <a:spcPts val="1600"/>
              </a:spcBef>
              <a:spcAft>
                <a:spcPts val="800"/>
              </a:spcAft>
              <a:buNone/>
            </a:pPr>
            <a:r>
              <a:rPr lang="en-GB" sz="2400" kern="1200" dirty="0">
                <a:solidFill>
                  <a:srgbClr val="164B4F"/>
                </a:solidFill>
                <a:effectLst/>
                <a:latin typeface="Times New Roman" panose="02020603050405020304" pitchFamily="18" charset="0"/>
                <a:ea typeface="+mn-ea"/>
                <a:cs typeface="Times New Roman" panose="02020603050405020304" pitchFamily="18" charset="0"/>
              </a:rPr>
              <a:t>Steptoe, A., Deaton, A and Stone, A, A. (2015) ‘Psychological wellbeing, health and ageing’, </a:t>
            </a:r>
            <a:r>
              <a:rPr lang="en-GB" sz="2400" i="1" kern="1200" dirty="0">
                <a:solidFill>
                  <a:srgbClr val="164B4F"/>
                </a:solidFill>
                <a:effectLst/>
                <a:latin typeface="Times New Roman" panose="02020603050405020304" pitchFamily="18" charset="0"/>
                <a:ea typeface="+mn-ea"/>
                <a:cs typeface="Times New Roman" panose="02020603050405020304" pitchFamily="18" charset="0"/>
              </a:rPr>
              <a:t>National Library of Medicine, </a:t>
            </a:r>
            <a:r>
              <a:rPr lang="en-GB" sz="2400" kern="1200" dirty="0">
                <a:solidFill>
                  <a:srgbClr val="164B4F"/>
                </a:solidFill>
                <a:effectLst/>
                <a:latin typeface="Times New Roman" panose="02020603050405020304" pitchFamily="18" charset="0"/>
                <a:ea typeface="+mn-ea"/>
                <a:cs typeface="Times New Roman" panose="02020603050405020304" pitchFamily="18" charset="0"/>
              </a:rPr>
              <a:t>385(9968), pp 640 – 648. Available at: </a:t>
            </a:r>
            <a:r>
              <a:rPr lang="en-GB" sz="2400" u="sng" kern="1200" dirty="0">
                <a:solidFill>
                  <a:srgbClr val="164B4F"/>
                </a:solidFill>
                <a:effectLst/>
                <a:latin typeface="Times New Roman" panose="02020603050405020304" pitchFamily="18" charset="0"/>
                <a:ea typeface="+mn-ea"/>
                <a:cs typeface="Times New Roman" panose="02020603050405020304" pitchFamily="18" charset="0"/>
                <a:hlinkClick r:id="rId8"/>
              </a:rPr>
              <a:t>https://www.ncbi.nlm.nih.gov/pmc/articles/PMC4339610/pdf/nihms-596132.pdf</a:t>
            </a:r>
            <a:r>
              <a:rPr lang="en-GB" sz="2400" kern="1200" dirty="0">
                <a:solidFill>
                  <a:srgbClr val="164B4F"/>
                </a:solidFill>
                <a:effectLst/>
                <a:latin typeface="Times New Roman" panose="02020603050405020304" pitchFamily="18" charset="0"/>
                <a:ea typeface="+mn-ea"/>
                <a:cs typeface="Times New Roman" panose="02020603050405020304" pitchFamily="18" charset="0"/>
              </a:rPr>
              <a:t> (Accessed 22 February 2024)</a:t>
            </a: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870407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45879E-849A-1162-FBC2-9428D3CDFAB1}"/>
              </a:ext>
            </a:extLst>
          </p:cNvPr>
          <p:cNvSpPr>
            <a:spLocks noGrp="1"/>
          </p:cNvSpPr>
          <p:nvPr>
            <p:ph idx="1"/>
          </p:nvPr>
        </p:nvSpPr>
        <p:spPr>
          <a:xfrm>
            <a:off x="837828" y="0"/>
            <a:ext cx="11350997" cy="6858000"/>
          </a:xfrm>
        </p:spPr>
        <p:txBody>
          <a:bodyPr>
            <a:normAutofit/>
          </a:bodyPr>
          <a:lstStyle/>
          <a:p>
            <a:pPr marL="0" marR="0" lvl="0" indent="0" algn="ctr" defTabSz="914400" rtl="0" eaLnBrk="1" fontAlgn="auto" latinLnBrk="0" hangingPunct="1">
              <a:lnSpc>
                <a:spcPct val="90000"/>
              </a:lnSpc>
              <a:spcBef>
                <a:spcPts val="1600"/>
              </a:spcBef>
              <a:spcAft>
                <a:spcPts val="0"/>
              </a:spcAft>
              <a:buClrTx/>
              <a:buSzTx/>
              <a:buFont typeface="Arial" pitchFamily="34" charset="0"/>
              <a:buNone/>
              <a:tabLst/>
              <a:defRPr/>
            </a:pPr>
            <a:r>
              <a:rPr kumimoji="0" lang="en-GB" sz="3300" b="0" i="0" u="none"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rPr>
              <a:t>References Continued</a:t>
            </a:r>
            <a:r>
              <a:rPr lang="en-GB" sz="1700" dirty="0">
                <a:solidFill>
                  <a:srgbClr val="164B4F"/>
                </a:solidFill>
                <a:latin typeface="Times New Roman" panose="02020603050405020304" pitchFamily="18" charset="0"/>
                <a:cs typeface="Times New Roman" panose="02020603050405020304" pitchFamily="18" charset="0"/>
              </a:rPr>
              <a:t>.</a:t>
            </a:r>
          </a:p>
          <a:p>
            <a:pPr marL="0" marR="0" lvl="0" indent="0" algn="l" defTabSz="914400" rtl="0" eaLnBrk="1" fontAlgn="auto" latinLnBrk="0" hangingPunct="1">
              <a:lnSpc>
                <a:spcPct val="90000"/>
              </a:lnSpc>
              <a:spcBef>
                <a:spcPts val="1600"/>
              </a:spcBef>
              <a:spcAft>
                <a:spcPts val="800"/>
              </a:spcAft>
              <a:buClrTx/>
              <a:buSzTx/>
              <a:buFont typeface="Arial" pitchFamily="34" charset="0"/>
              <a:buNone/>
              <a:tabLst/>
              <a:defRPr/>
            </a:pPr>
            <a:r>
              <a:rPr kumimoji="0" lang="en-GB" sz="1600" b="0" i="0" u="none" strike="noStrike" kern="1200" cap="none" spc="0" normalizeH="0" baseline="0" noProof="0" dirty="0" err="1">
                <a:ln>
                  <a:noFill/>
                </a:ln>
                <a:solidFill>
                  <a:srgbClr val="164B4F"/>
                </a:solidFill>
                <a:effectLst/>
                <a:uLnTx/>
                <a:uFillTx/>
                <a:latin typeface="Times New Roman" panose="02020603050405020304" pitchFamily="18" charset="0"/>
                <a:ea typeface="+mn-ea"/>
                <a:cs typeface="Times New Roman" panose="02020603050405020304" pitchFamily="18" charset="0"/>
              </a:rPr>
              <a:t>Sfeatcu</a:t>
            </a:r>
            <a:r>
              <a:rPr kumimoji="0" lang="en-GB" sz="1600" b="0" i="0" u="none"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rPr>
              <a:t>, R., </a:t>
            </a:r>
            <a:r>
              <a:rPr kumimoji="0" lang="en-GB" sz="1600" b="0" i="0" u="none" strike="noStrike" kern="1200" cap="none" spc="0" normalizeH="0" baseline="0" noProof="0" dirty="0" err="1">
                <a:ln>
                  <a:noFill/>
                </a:ln>
                <a:solidFill>
                  <a:srgbClr val="164B4F"/>
                </a:solidFill>
                <a:effectLst/>
                <a:uLnTx/>
                <a:uFillTx/>
                <a:latin typeface="Times New Roman" panose="02020603050405020304" pitchFamily="18" charset="0"/>
                <a:ea typeface="+mn-ea"/>
                <a:cs typeface="Times New Roman" panose="02020603050405020304" pitchFamily="18" charset="0"/>
              </a:rPr>
              <a:t>Cernusca-Mitariu</a:t>
            </a:r>
            <a:r>
              <a:rPr kumimoji="0" lang="en-GB" sz="1600" b="0" i="0" u="none"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rPr>
              <a:t>, M., Ionescu, C., Roman, M., </a:t>
            </a:r>
            <a:r>
              <a:rPr kumimoji="0" lang="en-GB" sz="1600" b="0" i="0" u="none" strike="noStrike" kern="1200" cap="none" spc="0" normalizeH="0" baseline="0" noProof="0" dirty="0" err="1">
                <a:ln>
                  <a:noFill/>
                </a:ln>
                <a:solidFill>
                  <a:srgbClr val="164B4F"/>
                </a:solidFill>
                <a:effectLst/>
                <a:uLnTx/>
                <a:uFillTx/>
                <a:latin typeface="Times New Roman" panose="02020603050405020304" pitchFamily="18" charset="0"/>
                <a:ea typeface="+mn-ea"/>
                <a:cs typeface="Times New Roman" panose="02020603050405020304" pitchFamily="18" charset="0"/>
              </a:rPr>
              <a:t>Cernesca-Mitariu</a:t>
            </a:r>
            <a:r>
              <a:rPr kumimoji="0" lang="en-GB" sz="1600" b="0" i="0" u="none"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rPr>
              <a:t>, S., </a:t>
            </a:r>
            <a:r>
              <a:rPr kumimoji="0" lang="en-GB" sz="1600" b="0" i="0" u="none" strike="noStrike" kern="1200" cap="none" spc="0" normalizeH="0" baseline="0" noProof="0" dirty="0" err="1">
                <a:ln>
                  <a:noFill/>
                </a:ln>
                <a:solidFill>
                  <a:srgbClr val="164B4F"/>
                </a:solidFill>
                <a:effectLst/>
                <a:uLnTx/>
                <a:uFillTx/>
                <a:latin typeface="Times New Roman" panose="02020603050405020304" pitchFamily="18" charset="0"/>
                <a:ea typeface="+mn-ea"/>
                <a:cs typeface="Times New Roman" panose="02020603050405020304" pitchFamily="18" charset="0"/>
              </a:rPr>
              <a:t>Coldea</a:t>
            </a:r>
            <a:r>
              <a:rPr kumimoji="0" lang="en-GB" sz="1600" b="0" i="0" u="none"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rPr>
              <a:t>, L., Bota, G., </a:t>
            </a:r>
            <a:r>
              <a:rPr kumimoji="0" lang="en-GB" sz="1600" b="0" i="0" u="none" strike="noStrike" kern="1200" cap="none" spc="0" normalizeH="0" baseline="0" noProof="0" dirty="0" err="1">
                <a:ln>
                  <a:noFill/>
                </a:ln>
                <a:solidFill>
                  <a:srgbClr val="164B4F"/>
                </a:solidFill>
                <a:effectLst/>
                <a:uLnTx/>
                <a:uFillTx/>
                <a:latin typeface="Times New Roman" panose="02020603050405020304" pitchFamily="18" charset="0"/>
                <a:ea typeface="+mn-ea"/>
                <a:cs typeface="Times New Roman" panose="02020603050405020304" pitchFamily="18" charset="0"/>
              </a:rPr>
              <a:t>Burcea</a:t>
            </a:r>
            <a:r>
              <a:rPr kumimoji="0" lang="en-GB" sz="1600" b="0" i="0" u="none"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rPr>
              <a:t>, C, C. (2014) ‘The Concept of Wellbeing in Relation to Health and Quality of life’, </a:t>
            </a:r>
            <a:r>
              <a:rPr kumimoji="0" lang="en-GB" sz="1600" b="0" i="1" u="none"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rPr>
              <a:t>European Journal of Science and Theology, </a:t>
            </a:r>
            <a:r>
              <a:rPr kumimoji="0" lang="en-GB" sz="1600" b="0" i="0" u="none"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rPr>
              <a:t>10(4), pp 123 – 128. Available at: </a:t>
            </a:r>
            <a:r>
              <a:rPr kumimoji="0" lang="en-GB" sz="1600" b="0" i="0" u="sng"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hlinkClick r:id="rId2"/>
              </a:rPr>
              <a:t>https://www.researchgate.net/publication/298026525_The_concept_of_wellbeing_in_relation_to_health_and_quality_of_life</a:t>
            </a:r>
            <a:r>
              <a:rPr kumimoji="0" lang="en-GB" sz="1600" b="0" i="0" u="none"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rPr>
              <a:t>  (Accessed: 21 February 2024)</a:t>
            </a:r>
          </a:p>
          <a:p>
            <a:pPr marL="0" marR="0" lvl="0" indent="0" algn="l" defTabSz="914400" rtl="0" eaLnBrk="1" fontAlgn="auto" latinLnBrk="0" hangingPunct="1">
              <a:lnSpc>
                <a:spcPct val="107000"/>
              </a:lnSpc>
              <a:spcBef>
                <a:spcPts val="1600"/>
              </a:spcBef>
              <a:spcAft>
                <a:spcPts val="800"/>
              </a:spcAft>
              <a:buClrTx/>
              <a:buSzTx/>
              <a:buFont typeface="Arial" pitchFamily="34" charset="0"/>
              <a:buNone/>
              <a:tabLst/>
              <a:defRPr/>
            </a:pPr>
            <a:r>
              <a:rPr kumimoji="0" lang="en-GB" sz="1600" b="0" i="0" u="none"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rPr>
              <a:t>Together-</a:t>
            </a:r>
            <a:r>
              <a:rPr kumimoji="0" lang="en-GB" sz="1600" b="0" i="0" u="none" strike="noStrike" kern="1200" cap="none" spc="0" normalizeH="0" baseline="0" noProof="0" dirty="0" err="1">
                <a:ln>
                  <a:noFill/>
                </a:ln>
                <a:solidFill>
                  <a:srgbClr val="164B4F"/>
                </a:solidFill>
                <a:effectLst/>
                <a:uLnTx/>
                <a:uFillTx/>
                <a:latin typeface="Times New Roman" panose="02020603050405020304" pitchFamily="18" charset="0"/>
                <a:ea typeface="+mn-ea"/>
                <a:cs typeface="Times New Roman" panose="02020603050405020304" pitchFamily="18" charset="0"/>
              </a:rPr>
              <a:t>uk</a:t>
            </a:r>
            <a:r>
              <a:rPr kumimoji="0" lang="en-GB" sz="1600" b="0" i="0" u="none"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rPr>
              <a:t>. (2024) </a:t>
            </a:r>
            <a:r>
              <a:rPr kumimoji="0" lang="en-GB" sz="1600" b="0" i="1" u="none"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rPr>
              <a:t>What we do. </a:t>
            </a:r>
            <a:r>
              <a:rPr kumimoji="0" lang="en-GB" sz="1600" b="0" i="0" u="none"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rPr>
              <a:t>Available at: </a:t>
            </a:r>
            <a:r>
              <a:rPr kumimoji="0" lang="en-GB" sz="1600" b="0" i="0" u="sng"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hlinkClick r:id="rId3"/>
              </a:rPr>
              <a:t>https://www.together-uk.org/what-we-do/</a:t>
            </a:r>
            <a:r>
              <a:rPr kumimoji="0" lang="en-GB" sz="1600" b="0" i="0" u="none" strike="noStrike" kern="1200" cap="none" spc="0" normalizeH="0" baseline="0" noProof="0" dirty="0">
                <a:ln>
                  <a:noFill/>
                </a:ln>
                <a:solidFill>
                  <a:srgbClr val="164B4F"/>
                </a:solidFill>
                <a:effectLst/>
                <a:uLnTx/>
                <a:uFillTx/>
                <a:latin typeface="Times New Roman" panose="02020603050405020304" pitchFamily="18" charset="0"/>
                <a:ea typeface="+mn-ea"/>
                <a:cs typeface="Times New Roman" panose="02020603050405020304" pitchFamily="18" charset="0"/>
              </a:rPr>
              <a:t> (Accessed: 26 February 2024)</a:t>
            </a:r>
            <a:endParaRPr lang="en-GB" sz="1600" kern="1200" dirty="0">
              <a:solidFill>
                <a:srgbClr val="164B4F"/>
              </a:solidFill>
              <a:effectLst/>
              <a:latin typeface="Times New Roman" panose="02020603050405020304" pitchFamily="18" charset="0"/>
              <a:ea typeface="+mn-ea"/>
              <a:cs typeface="Times New Roman" panose="02020603050405020304" pitchFamily="18" charset="0"/>
            </a:endParaRPr>
          </a:p>
          <a:p>
            <a:pPr marL="0" indent="0">
              <a:lnSpc>
                <a:spcPct val="90000"/>
              </a:lnSpc>
              <a:spcBef>
                <a:spcPts val="1600"/>
              </a:spcBef>
              <a:spcAft>
                <a:spcPts val="800"/>
              </a:spcAft>
              <a:buNone/>
            </a:pPr>
            <a:r>
              <a:rPr lang="en-GB" sz="1600" kern="1200" dirty="0">
                <a:solidFill>
                  <a:srgbClr val="164B4F"/>
                </a:solidFill>
                <a:effectLst/>
                <a:latin typeface="Times New Roman" panose="02020603050405020304" pitchFamily="18" charset="0"/>
                <a:ea typeface="+mn-ea"/>
                <a:cs typeface="Times New Roman" panose="02020603050405020304" pitchFamily="18" charset="0"/>
              </a:rPr>
              <a:t>Tulloch, A. (2005) ‘What do we mean by health?’, </a:t>
            </a:r>
            <a:r>
              <a:rPr lang="en-GB" sz="1600" i="1" kern="1200" dirty="0">
                <a:solidFill>
                  <a:srgbClr val="164B4F"/>
                </a:solidFill>
                <a:effectLst/>
                <a:latin typeface="Times New Roman" panose="02020603050405020304" pitchFamily="18" charset="0"/>
                <a:ea typeface="+mn-ea"/>
                <a:cs typeface="Times New Roman" panose="02020603050405020304" pitchFamily="18" charset="0"/>
              </a:rPr>
              <a:t>British Journal of General Practice, </a:t>
            </a:r>
            <a:r>
              <a:rPr lang="en-GB" sz="1600" kern="1200" dirty="0">
                <a:solidFill>
                  <a:srgbClr val="164B4F"/>
                </a:solidFill>
                <a:effectLst/>
                <a:latin typeface="Times New Roman" panose="02020603050405020304" pitchFamily="18" charset="0"/>
                <a:ea typeface="+mn-ea"/>
                <a:cs typeface="Times New Roman" panose="02020603050405020304" pitchFamily="18" charset="0"/>
              </a:rPr>
              <a:t>55(513), pp 320 – 323. Available at: </a:t>
            </a:r>
            <a:r>
              <a:rPr lang="en-GB" sz="1600" u="sng" kern="1200" dirty="0">
                <a:solidFill>
                  <a:srgbClr val="164B4F"/>
                </a:solidFill>
                <a:effectLst/>
                <a:latin typeface="Times New Roman" panose="02020603050405020304" pitchFamily="18" charset="0"/>
                <a:ea typeface="+mn-ea"/>
                <a:cs typeface="Times New Roman" panose="02020603050405020304" pitchFamily="18" charset="0"/>
                <a:hlinkClick r:id="rId4"/>
              </a:rPr>
              <a:t>https://bjgp.org/content/bjgp/55/513/320.full.pdf</a:t>
            </a:r>
            <a:r>
              <a:rPr lang="en-GB" sz="1600" kern="1200" dirty="0">
                <a:solidFill>
                  <a:srgbClr val="164B4F"/>
                </a:solidFill>
                <a:effectLst/>
                <a:latin typeface="Times New Roman" panose="02020603050405020304" pitchFamily="18" charset="0"/>
                <a:ea typeface="+mn-ea"/>
                <a:cs typeface="Times New Roman" panose="02020603050405020304" pitchFamily="18" charset="0"/>
              </a:rPr>
              <a:t>  (Accessed: 21 February 2024)</a:t>
            </a:r>
            <a:endParaRPr lang="en-GB" sz="16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90000"/>
              </a:lnSpc>
              <a:spcBef>
                <a:spcPts val="1600"/>
              </a:spcBef>
              <a:spcAft>
                <a:spcPts val="800"/>
              </a:spcAft>
              <a:buNone/>
            </a:pPr>
            <a:r>
              <a:rPr lang="en-GB" sz="1600" kern="1200" dirty="0">
                <a:solidFill>
                  <a:srgbClr val="000000"/>
                </a:solidFill>
                <a:effectLst/>
                <a:latin typeface="Times New Roman" panose="02020603050405020304" pitchFamily="18" charset="0"/>
                <a:ea typeface="+mn-ea"/>
                <a:cs typeface="Times New Roman" panose="02020603050405020304" pitchFamily="18" charset="0"/>
              </a:rPr>
              <a:t>Wellbeing of women. (2024) </a:t>
            </a:r>
            <a:r>
              <a:rPr lang="en-GB" sz="1600" i="1" kern="1200" dirty="0">
                <a:solidFill>
                  <a:srgbClr val="000000"/>
                </a:solidFill>
                <a:effectLst/>
                <a:latin typeface="Times New Roman" panose="02020603050405020304" pitchFamily="18" charset="0"/>
                <a:ea typeface="+mn-ea"/>
                <a:cs typeface="Times New Roman" panose="02020603050405020304" pitchFamily="18" charset="0"/>
              </a:rPr>
              <a:t>What we do, Education. </a:t>
            </a:r>
            <a:r>
              <a:rPr lang="en-GB" sz="1600" kern="1200" dirty="0">
                <a:solidFill>
                  <a:srgbClr val="000000"/>
                </a:solidFill>
                <a:effectLst/>
                <a:latin typeface="Times New Roman" panose="02020603050405020304" pitchFamily="18" charset="0"/>
                <a:ea typeface="+mn-ea"/>
                <a:cs typeface="Times New Roman" panose="02020603050405020304" pitchFamily="18" charset="0"/>
              </a:rPr>
              <a:t>Available at: </a:t>
            </a:r>
            <a:r>
              <a:rPr lang="en-GB" sz="1600" u="sng" kern="1200" dirty="0">
                <a:solidFill>
                  <a:srgbClr val="000000"/>
                </a:solidFill>
                <a:effectLst/>
                <a:latin typeface="Times New Roman" panose="02020603050405020304" pitchFamily="18" charset="0"/>
                <a:ea typeface="+mn-ea"/>
                <a:cs typeface="Times New Roman" panose="02020603050405020304" pitchFamily="18" charset="0"/>
                <a:hlinkClick r:id="rId5"/>
              </a:rPr>
              <a:t>https://www.wellbeingofwomen.org.uk/what-we-do/education/</a:t>
            </a:r>
            <a:r>
              <a:rPr lang="en-GB" sz="1600" kern="1200" dirty="0">
                <a:solidFill>
                  <a:srgbClr val="000000"/>
                </a:solidFill>
                <a:effectLst/>
                <a:latin typeface="Times New Roman" panose="02020603050405020304" pitchFamily="18" charset="0"/>
                <a:ea typeface="+mn-ea"/>
                <a:cs typeface="Times New Roman" panose="02020603050405020304" pitchFamily="18" charset="0"/>
              </a:rPr>
              <a:t> (Accessed: 26 February 2024)</a:t>
            </a:r>
            <a:endParaRPr lang="en-GB" sz="16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90000"/>
              </a:lnSpc>
              <a:spcBef>
                <a:spcPts val="1600"/>
              </a:spcBef>
              <a:spcAft>
                <a:spcPts val="800"/>
              </a:spcAft>
              <a:buNone/>
            </a:pPr>
            <a:r>
              <a:rPr lang="en-GB" sz="1600" kern="1200" dirty="0" err="1">
                <a:solidFill>
                  <a:srgbClr val="000000"/>
                </a:solidFill>
                <a:effectLst/>
                <a:latin typeface="Times New Roman" panose="02020603050405020304" pitchFamily="18" charset="0"/>
                <a:ea typeface="+mn-ea"/>
                <a:cs typeface="Times New Roman" panose="02020603050405020304" pitchFamily="18" charset="0"/>
              </a:rPr>
              <a:t>Wooll</a:t>
            </a:r>
            <a:r>
              <a:rPr lang="en-GB" sz="1600" kern="1200" dirty="0">
                <a:solidFill>
                  <a:srgbClr val="000000"/>
                </a:solidFill>
                <a:effectLst/>
                <a:latin typeface="Times New Roman" panose="02020603050405020304" pitchFamily="18" charset="0"/>
                <a:ea typeface="+mn-ea"/>
                <a:cs typeface="Times New Roman" panose="02020603050405020304" pitchFamily="18" charset="0"/>
              </a:rPr>
              <a:t>, M. (2021) </a:t>
            </a:r>
            <a:r>
              <a:rPr lang="en-GB" sz="1600" i="1" kern="1200" dirty="0">
                <a:solidFill>
                  <a:srgbClr val="000000"/>
                </a:solidFill>
                <a:effectLst/>
                <a:latin typeface="Times New Roman" panose="02020603050405020304" pitchFamily="18" charset="0"/>
                <a:ea typeface="+mn-ea"/>
                <a:cs typeface="Times New Roman" panose="02020603050405020304" pitchFamily="18" charset="0"/>
              </a:rPr>
              <a:t>Understanding the difference between health and well-being. </a:t>
            </a:r>
            <a:r>
              <a:rPr lang="en-GB" sz="1600" kern="1200" dirty="0">
                <a:solidFill>
                  <a:srgbClr val="000000"/>
                </a:solidFill>
                <a:effectLst/>
                <a:latin typeface="Times New Roman" panose="02020603050405020304" pitchFamily="18" charset="0"/>
                <a:ea typeface="+mn-ea"/>
                <a:cs typeface="Times New Roman" panose="02020603050405020304" pitchFamily="18" charset="0"/>
              </a:rPr>
              <a:t>Available at: </a:t>
            </a:r>
            <a:r>
              <a:rPr lang="en-GB" sz="1600" u="sng" kern="1200" dirty="0">
                <a:solidFill>
                  <a:srgbClr val="000000"/>
                </a:solidFill>
                <a:effectLst/>
                <a:latin typeface="Times New Roman" panose="02020603050405020304" pitchFamily="18" charset="0"/>
                <a:ea typeface="+mn-ea"/>
                <a:cs typeface="Times New Roman" panose="02020603050405020304" pitchFamily="18" charset="0"/>
                <a:hlinkClick r:id="rId6"/>
              </a:rPr>
              <a:t>https://www.betterup.com/blog/health-and-well-being</a:t>
            </a:r>
            <a:r>
              <a:rPr lang="en-GB" sz="1600" kern="1200" dirty="0">
                <a:solidFill>
                  <a:srgbClr val="000000"/>
                </a:solidFill>
                <a:effectLst/>
                <a:latin typeface="Times New Roman" panose="02020603050405020304" pitchFamily="18" charset="0"/>
                <a:ea typeface="+mn-ea"/>
                <a:cs typeface="Times New Roman" panose="02020603050405020304" pitchFamily="18" charset="0"/>
              </a:rPr>
              <a:t> (Accessed: 26 February 2024)</a:t>
            </a:r>
            <a:endParaRPr lang="en-GB" sz="16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90607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Serenity 16x9">
  <a:themeElements>
    <a:clrScheme name="Serenity_16x9">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accent1">
            <a:shade val="50000"/>
          </a:schemeClr>
        </a:lnRef>
        <a:fillRef idx="1">
          <a:schemeClr val="accent1"/>
        </a:fillRef>
        <a:effectRef idx="0">
          <a:schemeClr val="accent1"/>
        </a:effectRef>
        <a:fontRef idx="minor">
          <a:schemeClr val="lt1"/>
        </a:fontRef>
      </a:style>
    </a:spDef>
    <a:lnDef>
      <a:spPr>
        <a:ln w="12700"/>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a:defPPr>
      </a:lstStyle>
    </a:txDef>
  </a:objectDefaults>
  <a:extraClrSchemeLst/>
  <a:extLst>
    <a:ext uri="{05A4C25C-085E-4340-85A3-A5531E510DB2}">
      <thm15:themeFamily xmlns:thm15="http://schemas.microsoft.com/office/thememl/2012/main" name="TF02801109.potx" id="{B47C65E8-9F73-4C4F-A3C2-84725F71438E}" vid="{CFC30A9F-F7E5-41F4-B6B7-D2E5B79E3BFB}"/>
    </a:ext>
  </a:extLst>
</a:theme>
</file>

<file path=ppt/theme/theme2.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false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1360506</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2011-12-12T13:37:00+00:00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2035-01-01T08:00:00+00:00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TP102801108</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706526</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REDMOND\v-soujap</DisplayName>
        <AccountId>1954</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14</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0F249165-F638-412C-8E0A-DFB7045CA2E0}">
  <ds:schemaRefs>
    <ds:schemaRef ds:uri="4873beb7-5857-4685-be1f-d57550cc96cc"/>
    <ds:schemaRef ds:uri="http://schemas.openxmlformats.org/package/2006/metadata/core-properties"/>
    <ds:schemaRef ds:uri="http://purl.org/dc/terms/"/>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4683C129-7B42-490A-AD74-E9303BC76D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11E33DF-2340-4F4E-B874-B73FEFEBFC8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Serenity nature presentation (widescreen)</Template>
  <TotalTime>25873</TotalTime>
  <Words>5086</Words>
  <Application>Microsoft Office PowerPoint</Application>
  <PresentationFormat>Custom</PresentationFormat>
  <Paragraphs>164</Paragraphs>
  <Slides>20</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Euphemia</vt:lpstr>
      <vt:lpstr>Times New Roman</vt:lpstr>
      <vt:lpstr>Serenity 16x9</vt:lpstr>
      <vt:lpstr>Assessment 2  ECAY5005  Ricky Cooper  2203269</vt:lpstr>
      <vt:lpstr>Critically reflect upon the differences between Health and Wellbeing. </vt:lpstr>
      <vt:lpstr>How are they defined, if they can be?</vt:lpstr>
      <vt:lpstr>PowerPoint Presentation</vt:lpstr>
      <vt:lpstr>Differently similar or Similarly different?  An overall ideal but is it inclusive. </vt:lpstr>
      <vt:lpstr>Medical model of health and wellbeing continued! Is the WHO definition helpful?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Ricky Cooper</dc:creator>
  <cp:lastModifiedBy>Ricky Cooper</cp:lastModifiedBy>
  <cp:revision>1</cp:revision>
  <dcterms:created xsi:type="dcterms:W3CDTF">2024-02-07T16:17:53Z</dcterms:created>
  <dcterms:modified xsi:type="dcterms:W3CDTF">2024-02-28T19:03:52Z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