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handoutMasterIdLst>
    <p:handoutMasterId r:id="rId55"/>
  </p:handoutMasterIdLst>
  <p:sldIdLst>
    <p:sldId id="262" r:id="rId2"/>
    <p:sldId id="671" r:id="rId3"/>
    <p:sldId id="708" r:id="rId4"/>
    <p:sldId id="709" r:id="rId5"/>
    <p:sldId id="710" r:id="rId6"/>
    <p:sldId id="711" r:id="rId7"/>
    <p:sldId id="712" r:id="rId8"/>
    <p:sldId id="727" r:id="rId9"/>
    <p:sldId id="728" r:id="rId10"/>
    <p:sldId id="729" r:id="rId11"/>
    <p:sldId id="736" r:id="rId12"/>
    <p:sldId id="740" r:id="rId13"/>
    <p:sldId id="741" r:id="rId14"/>
    <p:sldId id="706" r:id="rId15"/>
    <p:sldId id="698" r:id="rId16"/>
    <p:sldId id="699" r:id="rId17"/>
    <p:sldId id="700" r:id="rId18"/>
    <p:sldId id="701" r:id="rId19"/>
    <p:sldId id="702" r:id="rId20"/>
    <p:sldId id="703" r:id="rId21"/>
    <p:sldId id="704" r:id="rId22"/>
    <p:sldId id="707" r:id="rId23"/>
    <p:sldId id="742" r:id="rId24"/>
    <p:sldId id="680" r:id="rId25"/>
    <p:sldId id="673" r:id="rId26"/>
    <p:sldId id="679" r:id="rId27"/>
    <p:sldId id="678" r:id="rId28"/>
    <p:sldId id="681" r:id="rId29"/>
    <p:sldId id="674" r:id="rId30"/>
    <p:sldId id="675" r:id="rId31"/>
    <p:sldId id="676" r:id="rId32"/>
    <p:sldId id="682" r:id="rId33"/>
    <p:sldId id="684" r:id="rId34"/>
    <p:sldId id="743" r:id="rId35"/>
    <p:sldId id="685" r:id="rId36"/>
    <p:sldId id="687" r:id="rId37"/>
    <p:sldId id="686" r:id="rId38"/>
    <p:sldId id="688" r:id="rId39"/>
    <p:sldId id="689" r:id="rId40"/>
    <p:sldId id="690" r:id="rId41"/>
    <p:sldId id="691" r:id="rId42"/>
    <p:sldId id="692" r:id="rId43"/>
    <p:sldId id="693" r:id="rId44"/>
    <p:sldId id="694" r:id="rId45"/>
    <p:sldId id="695" r:id="rId46"/>
    <p:sldId id="696" r:id="rId47"/>
    <p:sldId id="697" r:id="rId48"/>
    <p:sldId id="639" r:id="rId49"/>
    <p:sldId id="683" r:id="rId50"/>
    <p:sldId id="744" r:id="rId51"/>
    <p:sldId id="745" r:id="rId52"/>
    <p:sldId id="746" r:id="rId5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14" autoAdjust="0"/>
    <p:restoredTop sz="94718"/>
  </p:normalViewPr>
  <p:slideViewPr>
    <p:cSldViewPr>
      <p:cViewPr varScale="1">
        <p:scale>
          <a:sx n="92" d="100"/>
          <a:sy n="92" d="100"/>
        </p:scale>
        <p:origin x="1832" y="17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notesMaster" Target="notesMasters/notesMaster1.xml"/><Relationship Id="rId55" Type="http://schemas.openxmlformats.org/officeDocument/2006/relationships/handoutMaster" Target="handoutMasters/handoutMaster1.xml"/><Relationship Id="rId56" Type="http://schemas.openxmlformats.org/officeDocument/2006/relationships/presProps" Target="presProps.xml"/><Relationship Id="rId57" Type="http://schemas.openxmlformats.org/officeDocument/2006/relationships/viewProps" Target="viewProps.xml"/><Relationship Id="rId58" Type="http://schemas.openxmlformats.org/officeDocument/2006/relationships/theme" Target="theme/theme1.xml"/><Relationship Id="rId59"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09/03/2018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09/03/2018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64687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09/03/2018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blogs.hbr.org/2013/01/what-is-entrepreneurship/"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3.weforum.org/docs/GCR2017-2018/05FullReport/TheGlobalCompetitivenessReport2017&#8211;2018.pdf"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3.weforum.org/docs/GCR2017-2018/05FullReport/TheGlobalCompetitivenessReport2017&#8211;2018.pdf"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emconsortium.org/report"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gemconsortium.org/"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International Entrepreneurship</a:t>
            </a:r>
          </a:p>
          <a:p>
            <a:r>
              <a:rPr lang="en-GB" dirty="0" smtClean="0">
                <a:solidFill>
                  <a:schemeClr val="bg1"/>
                </a:solidFill>
              </a:rPr>
              <a:t>Lecture 2</a:t>
            </a:r>
          </a:p>
          <a:p>
            <a:r>
              <a:rPr lang="en-GB" dirty="0" smtClean="0">
                <a:solidFill>
                  <a:schemeClr val="bg1"/>
                </a:solidFill>
              </a:rPr>
              <a:t>Entrepreneurial</a:t>
            </a:r>
          </a:p>
          <a:p>
            <a:r>
              <a:rPr lang="en-GB" dirty="0" smtClean="0">
                <a:solidFill>
                  <a:schemeClr val="bg1"/>
                </a:solidFill>
              </a:rPr>
              <a:t>Activity</a:t>
            </a: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Recap on last week</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5976672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Entrepreneurship?</a:t>
            </a:r>
            <a:endParaRPr lang="en-GB" dirty="0"/>
          </a:p>
        </p:txBody>
      </p:sp>
      <p:sp>
        <p:nvSpPr>
          <p:cNvPr id="3" name="Content Placeholder 2"/>
          <p:cNvSpPr>
            <a:spLocks noGrp="1"/>
          </p:cNvSpPr>
          <p:nvPr>
            <p:ph idx="1"/>
          </p:nvPr>
        </p:nvSpPr>
        <p:spPr/>
        <p:txBody>
          <a:bodyPr/>
          <a:lstStyle/>
          <a:p>
            <a:r>
              <a:rPr lang="en-GB" dirty="0" smtClean="0"/>
              <a:t>Definition?</a:t>
            </a:r>
          </a:p>
          <a:p>
            <a:r>
              <a:rPr lang="en-GB" dirty="0" smtClean="0"/>
              <a:t>Not easy to define.</a:t>
            </a:r>
          </a:p>
          <a:p>
            <a:r>
              <a:rPr lang="en-GB" dirty="0" smtClean="0"/>
              <a:t>Lot of debate on the definition of entrepreneurship</a:t>
            </a:r>
          </a:p>
          <a:p>
            <a:endParaRPr lang="en-GB" dirty="0"/>
          </a:p>
        </p:txBody>
      </p:sp>
    </p:spTree>
    <p:extLst>
      <p:ext uri="{BB962C8B-B14F-4D97-AF65-F5344CB8AC3E}">
        <p14:creationId xmlns:p14="http://schemas.microsoft.com/office/powerpoint/2010/main" val="5444599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US" sz="3200" i="1" dirty="0"/>
              <a:t>“Entrepreneurship is the pursuit of opportunity without regard to resources currently controlled” </a:t>
            </a:r>
            <a:endParaRPr lang="en-US" sz="3200" i="1" dirty="0" smtClean="0"/>
          </a:p>
          <a:p>
            <a:pPr marL="228600" lvl="1" indent="0" algn="r">
              <a:buNone/>
            </a:pPr>
            <a:r>
              <a:rPr lang="en-US" i="1" dirty="0" smtClean="0"/>
              <a:t>Harvard </a:t>
            </a:r>
            <a:r>
              <a:rPr lang="en-US" i="1" dirty="0"/>
              <a:t>Business School professor Howard </a:t>
            </a:r>
            <a:r>
              <a:rPr lang="en-US" i="1" dirty="0" smtClean="0"/>
              <a:t>Stevenson</a:t>
            </a:r>
          </a:p>
          <a:p>
            <a:pPr marL="228600" lvl="1" indent="0" algn="r">
              <a:buNone/>
            </a:pPr>
            <a:endParaRPr lang="en-US" i="1" dirty="0" smtClean="0"/>
          </a:p>
          <a:p>
            <a:pPr marL="228600" lvl="1" indent="0" algn="r">
              <a:buNone/>
            </a:pPr>
            <a:endParaRPr lang="en-US" i="1" dirty="0"/>
          </a:p>
          <a:p>
            <a:pPr marL="228600" lvl="1" indent="0">
              <a:buNone/>
            </a:pPr>
            <a:r>
              <a:rPr lang="en-GB" dirty="0">
                <a:hlinkClick r:id="rId2"/>
              </a:rPr>
              <a:t>http://blogs.hbr.org/2013/01/what-is-entrepreneurship/</a:t>
            </a:r>
            <a:endParaRPr lang="en-GB" dirty="0"/>
          </a:p>
          <a:p>
            <a:pPr marL="228600" lvl="1" indent="0" algn="r">
              <a:buNone/>
            </a:pPr>
            <a:endParaRPr lang="en-US" dirty="0" smtClean="0"/>
          </a:p>
          <a:p>
            <a:pPr marL="228600" lvl="1" indent="0" algn="r">
              <a:buNone/>
            </a:pPr>
            <a:endParaRPr lang="en-US" dirty="0"/>
          </a:p>
        </p:txBody>
      </p:sp>
    </p:spTree>
    <p:extLst>
      <p:ext uri="{BB962C8B-B14F-4D97-AF65-F5344CB8AC3E}">
        <p14:creationId xmlns:p14="http://schemas.microsoft.com/office/powerpoint/2010/main" val="33166813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10"/>
          <p:cNvSpPr>
            <a:spLocks noChangeArrowheads="1"/>
          </p:cNvSpPr>
          <p:nvPr/>
        </p:nvSpPr>
        <p:spPr bwMode="auto">
          <a:xfrm>
            <a:off x="1714500" y="1643063"/>
            <a:ext cx="6929438" cy="4572000"/>
          </a:xfrm>
          <a:prstGeom prst="ellipse">
            <a:avLst/>
          </a:prstGeom>
          <a:solidFill>
            <a:srgbClr val="FFFFFF"/>
          </a:solidFill>
          <a:ln w="9525">
            <a:solidFill>
              <a:srgbClr val="000000"/>
            </a:solidFill>
            <a:round/>
            <a:headEnd/>
            <a:tailEnd/>
          </a:ln>
        </p:spPr>
        <p:txBody>
          <a:bodyPr/>
          <a:lstStyle/>
          <a:p>
            <a:endParaRPr lang="en-GB" dirty="0"/>
          </a:p>
        </p:txBody>
      </p:sp>
      <p:sp>
        <p:nvSpPr>
          <p:cNvPr id="8195" name="Oval 8"/>
          <p:cNvSpPr>
            <a:spLocks noChangeArrowheads="1"/>
          </p:cNvSpPr>
          <p:nvPr/>
        </p:nvSpPr>
        <p:spPr bwMode="auto">
          <a:xfrm>
            <a:off x="2286000" y="2500313"/>
            <a:ext cx="5929313" cy="3735387"/>
          </a:xfrm>
          <a:prstGeom prst="ellipse">
            <a:avLst/>
          </a:prstGeom>
          <a:solidFill>
            <a:srgbClr val="FFFFFF"/>
          </a:solidFill>
          <a:ln w="9525">
            <a:solidFill>
              <a:srgbClr val="000000"/>
            </a:solidFill>
            <a:round/>
            <a:headEnd/>
            <a:tailEnd/>
          </a:ln>
        </p:spPr>
        <p:txBody>
          <a:bodyPr/>
          <a:lstStyle/>
          <a:p>
            <a:endParaRPr lang="en-GB" dirty="0"/>
          </a:p>
        </p:txBody>
      </p:sp>
      <p:sp>
        <p:nvSpPr>
          <p:cNvPr id="8196" name="Oval 6"/>
          <p:cNvSpPr>
            <a:spLocks noChangeArrowheads="1"/>
          </p:cNvSpPr>
          <p:nvPr/>
        </p:nvSpPr>
        <p:spPr bwMode="auto">
          <a:xfrm>
            <a:off x="2786063" y="3286125"/>
            <a:ext cx="5072062" cy="2898775"/>
          </a:xfrm>
          <a:prstGeom prst="ellipse">
            <a:avLst/>
          </a:prstGeom>
          <a:solidFill>
            <a:srgbClr val="FFFFFF"/>
          </a:solidFill>
          <a:ln w="9525">
            <a:solidFill>
              <a:srgbClr val="000000"/>
            </a:solidFill>
            <a:round/>
            <a:headEnd/>
            <a:tailEnd/>
          </a:ln>
        </p:spPr>
        <p:txBody>
          <a:bodyPr/>
          <a:lstStyle/>
          <a:p>
            <a:endParaRPr lang="en-GB" dirty="0"/>
          </a:p>
        </p:txBody>
      </p:sp>
      <p:sp>
        <p:nvSpPr>
          <p:cNvPr id="8197" name="Oval 4"/>
          <p:cNvSpPr>
            <a:spLocks noChangeArrowheads="1"/>
          </p:cNvSpPr>
          <p:nvPr/>
        </p:nvSpPr>
        <p:spPr bwMode="auto">
          <a:xfrm>
            <a:off x="3500438" y="4071938"/>
            <a:ext cx="3643312" cy="2143125"/>
          </a:xfrm>
          <a:prstGeom prst="ellipse">
            <a:avLst/>
          </a:prstGeom>
          <a:solidFill>
            <a:srgbClr val="FFFFFF"/>
          </a:solidFill>
          <a:ln w="9525">
            <a:solidFill>
              <a:srgbClr val="000000"/>
            </a:solidFill>
            <a:round/>
            <a:headEnd/>
            <a:tailEnd/>
          </a:ln>
        </p:spPr>
        <p:txBody>
          <a:bodyPr/>
          <a:lstStyle/>
          <a:p>
            <a:endParaRPr lang="en-GB" dirty="0"/>
          </a:p>
        </p:txBody>
      </p:sp>
      <p:sp>
        <p:nvSpPr>
          <p:cNvPr id="8198" name="Oval 2"/>
          <p:cNvSpPr>
            <a:spLocks noChangeArrowheads="1"/>
          </p:cNvSpPr>
          <p:nvPr/>
        </p:nvSpPr>
        <p:spPr bwMode="auto">
          <a:xfrm>
            <a:off x="4143375" y="4857750"/>
            <a:ext cx="2357438" cy="1357313"/>
          </a:xfrm>
          <a:prstGeom prst="ellipse">
            <a:avLst/>
          </a:prstGeom>
          <a:solidFill>
            <a:srgbClr val="FFFFFF"/>
          </a:solidFill>
          <a:ln w="9525">
            <a:solidFill>
              <a:srgbClr val="000000"/>
            </a:solidFill>
            <a:round/>
            <a:headEnd/>
            <a:tailEnd/>
          </a:ln>
        </p:spPr>
        <p:txBody>
          <a:bodyPr/>
          <a:lstStyle/>
          <a:p>
            <a:endParaRPr lang="en-GB" dirty="0"/>
          </a:p>
        </p:txBody>
      </p:sp>
      <p:sp>
        <p:nvSpPr>
          <p:cNvPr id="8199" name="Title 1"/>
          <p:cNvSpPr>
            <a:spLocks noGrp="1"/>
          </p:cNvSpPr>
          <p:nvPr>
            <p:ph type="title"/>
          </p:nvPr>
        </p:nvSpPr>
        <p:spPr/>
        <p:txBody>
          <a:bodyPr anchor="ctr"/>
          <a:lstStyle/>
          <a:p>
            <a:r>
              <a:rPr lang="en-GB" sz="3600" dirty="0" smtClean="0">
                <a:solidFill>
                  <a:schemeClr val="accent6"/>
                </a:solidFill>
                <a:latin typeface="Arial" charset="0"/>
                <a:cs typeface="Arial" charset="0"/>
              </a:rPr>
              <a:t>A Categorisation</a:t>
            </a:r>
            <a:endParaRPr lang="en-GB" sz="3600" dirty="0" smtClean="0">
              <a:solidFill>
                <a:schemeClr val="accent6"/>
              </a:solidFill>
            </a:endParaRPr>
          </a:p>
        </p:txBody>
      </p:sp>
      <p:graphicFrame>
        <p:nvGraphicFramePr>
          <p:cNvPr id="3" name="Table 2"/>
          <p:cNvGraphicFramePr>
            <a:graphicFrameLocks noGrp="1"/>
          </p:cNvGraphicFramePr>
          <p:nvPr/>
        </p:nvGraphicFramePr>
        <p:xfrm>
          <a:off x="2285984" y="1785926"/>
          <a:ext cx="6172200" cy="4714877"/>
        </p:xfrm>
        <a:graphic>
          <a:graphicData uri="http://schemas.openxmlformats.org/drawingml/2006/table">
            <a:tbl>
              <a:tblPr/>
              <a:tblGrid>
                <a:gridCol w="6172200">
                  <a:extLst>
                    <a:ext uri="{9D8B030D-6E8A-4147-A177-3AD203B41FA5}">
                      <a16:colId xmlns="" xmlns:a16="http://schemas.microsoft.com/office/drawing/2014/main" val="20000"/>
                    </a:ext>
                  </a:extLst>
                </a:gridCol>
              </a:tblGrid>
              <a:tr h="78581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The application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of enterprising attributes	</a:t>
                      </a:r>
                    </a:p>
                  </a:txBody>
                  <a:tcPr marL="68580" marR="68580" marT="0" marB="0" horzOverflow="overflow">
                    <a:lnL>
                      <a:noFill/>
                    </a:lnL>
                    <a:lnR>
                      <a:noFill/>
                    </a:lnR>
                    <a:lnT>
                      <a:noFill/>
                    </a:lnT>
                    <a:lnB>
                      <a:noFill/>
                    </a:lnB>
                    <a:lnTlToBr>
                      <a:noFill/>
                    </a:lnTlToBr>
                    <a:lnBlToTr>
                      <a:noFill/>
                    </a:lnBlToTr>
                    <a:noFill/>
                  </a:tcPr>
                </a:tc>
                <a:extLst>
                  <a:ext uri="{0D108BD9-81ED-4DB2-BD59-A6C34878D82A}">
                    <a16:rowId xmlns="" xmlns:a16="http://schemas.microsoft.com/office/drawing/2014/main" val="10000"/>
                  </a:ext>
                </a:extLst>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Applying enterprising</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attributes in an economic context</a:t>
                      </a:r>
                    </a:p>
                  </a:txBody>
                  <a:tcPr marL="68580" marR="68580" marT="0" marB="0" horzOverflow="overflow">
                    <a:lnL>
                      <a:noFill/>
                    </a:lnL>
                    <a:lnR>
                      <a:noFill/>
                    </a:lnR>
                    <a:lnT>
                      <a:noFill/>
                    </a:lnT>
                    <a:lnB>
                      <a:noFill/>
                    </a:lnB>
                    <a:lnTlToBr>
                      <a:noFill/>
                    </a:lnTlToBr>
                    <a:lnBlToTr>
                      <a:noFill/>
                    </a:lnBlToTr>
                    <a:noFill/>
                  </a:tcPr>
                </a:tc>
                <a:extLst>
                  <a:ext uri="{0D108BD9-81ED-4DB2-BD59-A6C34878D82A}">
                    <a16:rowId xmlns="" xmlns:a16="http://schemas.microsoft.com/office/drawing/2014/main" val="10001"/>
                  </a:ext>
                </a:extLst>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 venture/</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self-employment</a:t>
                      </a:r>
                    </a:p>
                  </a:txBody>
                  <a:tcPr marL="68580" marR="68580" marT="0" marB="0" horzOverflow="overflow">
                    <a:lnL>
                      <a:noFill/>
                    </a:lnL>
                    <a:lnR>
                      <a:noFill/>
                    </a:lnR>
                    <a:lnT>
                      <a:noFill/>
                    </a:lnT>
                    <a:lnB>
                      <a:noFill/>
                    </a:lnB>
                    <a:lnTlToBr>
                      <a:noFill/>
                    </a:lnTlToBr>
                    <a:lnBlToTr>
                      <a:noFill/>
                    </a:lnBlToTr>
                    <a:noFill/>
                  </a:tcPr>
                </a:tc>
                <a:extLst>
                  <a:ext uri="{0D108BD9-81ED-4DB2-BD59-A6C34878D82A}">
                    <a16:rowId xmlns="" xmlns:a16="http://schemas.microsoft.com/office/drawing/2014/main" val="10002"/>
                  </a:ext>
                </a:extLst>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Novel business</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formation and/or growth</a:t>
                      </a:r>
                    </a:p>
                  </a:txBody>
                  <a:tcPr marL="68580" marR="68580" marT="0" marB="0" horzOverflow="overflow">
                    <a:lnL>
                      <a:noFill/>
                    </a:lnL>
                    <a:lnR>
                      <a:noFill/>
                    </a:lnR>
                    <a:lnT>
                      <a:noFill/>
                    </a:lnT>
                    <a:lnB>
                      <a:noFill/>
                    </a:lnB>
                    <a:lnTlToBr>
                      <a:noFill/>
                    </a:lnTlToBr>
                    <a:lnBlToTr>
                      <a:noFill/>
                    </a:lnBlToTr>
                    <a:noFill/>
                  </a:tcPr>
                </a:tc>
                <a:extLst>
                  <a:ext uri="{0D108BD9-81ED-4DB2-BD59-A6C34878D82A}">
                    <a16:rowId xmlns="" xmlns:a16="http://schemas.microsoft.com/office/drawing/2014/main" val="10003"/>
                  </a:ext>
                </a:extLst>
              </a:tr>
              <a:tr h="15716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High-tech,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fast-growth,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high-added value,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a:t>
                      </a:r>
                    </a:p>
                  </a:txBody>
                  <a:tcPr marL="68580" marR="68580" marT="0" marB="0" horzOverflow="overflow">
                    <a:lnL>
                      <a:noFill/>
                    </a:lnL>
                    <a:lnR>
                      <a:noFill/>
                    </a:lnR>
                    <a:lnT>
                      <a:noFill/>
                    </a:lnT>
                    <a:lnB>
                      <a:noFill/>
                    </a:lnB>
                    <a:lnTlToBr>
                      <a:noFill/>
                    </a:lnTlToBr>
                    <a:lnBlToTr>
                      <a:noFill/>
                    </a:lnBlToTr>
                    <a:noFill/>
                  </a:tcPr>
                </a:tc>
                <a:extLst>
                  <a:ext uri="{0D108BD9-81ED-4DB2-BD59-A6C34878D82A}">
                    <a16:rowId xmlns="" xmlns:a16="http://schemas.microsoft.com/office/drawing/2014/main" val="10004"/>
                  </a:ext>
                </a:extLst>
              </a:tr>
            </a:tbl>
          </a:graphicData>
        </a:graphic>
      </p:graphicFrame>
      <p:cxnSp>
        <p:nvCxnSpPr>
          <p:cNvPr id="8211" name="AutoShape 9"/>
          <p:cNvCxnSpPr>
            <a:cxnSpLocks noChangeShapeType="1"/>
          </p:cNvCxnSpPr>
          <p:nvPr/>
        </p:nvCxnSpPr>
        <p:spPr bwMode="auto">
          <a:xfrm flipV="1">
            <a:off x="1285875" y="2143125"/>
            <a:ext cx="2286000" cy="46038"/>
          </a:xfrm>
          <a:prstGeom prst="straightConnector1">
            <a:avLst/>
          </a:prstGeom>
          <a:noFill/>
          <a:ln w="38100">
            <a:solidFill>
              <a:srgbClr val="7F7F7F"/>
            </a:solidFill>
            <a:round/>
            <a:headEnd/>
            <a:tailEnd type="triangle" w="med" len="med"/>
          </a:ln>
        </p:spPr>
      </p:cxnSp>
      <p:cxnSp>
        <p:nvCxnSpPr>
          <p:cNvPr id="8212" name="AutoShape 5"/>
          <p:cNvCxnSpPr>
            <a:cxnSpLocks noChangeShapeType="1"/>
          </p:cNvCxnSpPr>
          <p:nvPr/>
        </p:nvCxnSpPr>
        <p:spPr bwMode="auto">
          <a:xfrm flipV="1">
            <a:off x="1285875" y="2857500"/>
            <a:ext cx="2500313" cy="71438"/>
          </a:xfrm>
          <a:prstGeom prst="straightConnector1">
            <a:avLst/>
          </a:prstGeom>
          <a:noFill/>
          <a:ln w="38100">
            <a:solidFill>
              <a:srgbClr val="7F7F7F"/>
            </a:solidFill>
            <a:round/>
            <a:headEnd/>
            <a:tailEnd type="triangle" w="med" len="med"/>
          </a:ln>
        </p:spPr>
      </p:cxnSp>
      <p:cxnSp>
        <p:nvCxnSpPr>
          <p:cNvPr id="8213" name="AutoShape 3"/>
          <p:cNvCxnSpPr>
            <a:cxnSpLocks noChangeShapeType="1"/>
          </p:cNvCxnSpPr>
          <p:nvPr/>
        </p:nvCxnSpPr>
        <p:spPr bwMode="auto">
          <a:xfrm flipV="1">
            <a:off x="1285875" y="3714750"/>
            <a:ext cx="2714625" cy="71438"/>
          </a:xfrm>
          <a:prstGeom prst="straightConnector1">
            <a:avLst/>
          </a:prstGeom>
          <a:noFill/>
          <a:ln w="38100">
            <a:solidFill>
              <a:srgbClr val="7F7F7F"/>
            </a:solidFill>
            <a:round/>
            <a:headEnd/>
            <a:tailEnd type="triangle" w="med" len="med"/>
          </a:ln>
        </p:spPr>
      </p:cxnSp>
      <p:cxnSp>
        <p:nvCxnSpPr>
          <p:cNvPr id="8214" name="AutoShape 1"/>
          <p:cNvCxnSpPr>
            <a:cxnSpLocks noChangeShapeType="1"/>
          </p:cNvCxnSpPr>
          <p:nvPr/>
        </p:nvCxnSpPr>
        <p:spPr bwMode="auto">
          <a:xfrm flipV="1">
            <a:off x="1357313" y="4470400"/>
            <a:ext cx="2928937" cy="46038"/>
          </a:xfrm>
          <a:prstGeom prst="straightConnector1">
            <a:avLst/>
          </a:prstGeom>
          <a:noFill/>
          <a:ln w="38100">
            <a:solidFill>
              <a:srgbClr val="7F7F7F"/>
            </a:solidFill>
            <a:round/>
            <a:headEnd/>
            <a:tailEnd type="triangle" w="med" len="med"/>
          </a:ln>
        </p:spPr>
      </p:cxnSp>
      <p:cxnSp>
        <p:nvCxnSpPr>
          <p:cNvPr id="8215" name="AutoShape 7"/>
          <p:cNvCxnSpPr>
            <a:cxnSpLocks noChangeShapeType="1"/>
          </p:cNvCxnSpPr>
          <p:nvPr/>
        </p:nvCxnSpPr>
        <p:spPr bwMode="auto">
          <a:xfrm flipV="1">
            <a:off x="1357313" y="5214938"/>
            <a:ext cx="3143250" cy="46037"/>
          </a:xfrm>
          <a:prstGeom prst="straightConnector1">
            <a:avLst/>
          </a:prstGeom>
          <a:noFill/>
          <a:ln w="38100">
            <a:solidFill>
              <a:srgbClr val="7F7F7F"/>
            </a:solidFill>
            <a:round/>
            <a:headEnd/>
            <a:tailEnd type="triangle" w="med" len="med"/>
          </a:ln>
        </p:spPr>
      </p:cxnSp>
      <p:sp>
        <p:nvSpPr>
          <p:cNvPr id="8216" name="Rectangle 11"/>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dirty="0"/>
          </a:p>
        </p:txBody>
      </p:sp>
      <p:sp>
        <p:nvSpPr>
          <p:cNvPr id="8217" name="Rectangle 12"/>
          <p:cNvSpPr>
            <a:spLocks noChangeArrowheads="1"/>
          </p:cNvSpPr>
          <p:nvPr/>
        </p:nvSpPr>
        <p:spPr bwMode="auto">
          <a:xfrm>
            <a:off x="0" y="457200"/>
            <a:ext cx="9144000" cy="0"/>
          </a:xfrm>
          <a:prstGeom prst="rect">
            <a:avLst/>
          </a:prstGeom>
          <a:noFill/>
          <a:ln w="9525">
            <a:noFill/>
            <a:miter lim="800000"/>
            <a:headEnd/>
            <a:tailEnd/>
          </a:ln>
        </p:spPr>
        <p:txBody>
          <a:bodyPr wrap="none" anchor="ctr">
            <a:spAutoFit/>
          </a:bodyPr>
          <a:lstStyle/>
          <a:p>
            <a:endParaRPr lang="en-US" dirty="0"/>
          </a:p>
        </p:txBody>
      </p:sp>
      <p:sp>
        <p:nvSpPr>
          <p:cNvPr id="8218" name="Rectangle 13"/>
          <p:cNvSpPr>
            <a:spLocks noChangeArrowheads="1"/>
          </p:cNvSpPr>
          <p:nvPr/>
        </p:nvSpPr>
        <p:spPr bwMode="auto">
          <a:xfrm>
            <a:off x="0" y="457200"/>
            <a:ext cx="9144000" cy="457200"/>
          </a:xfrm>
          <a:prstGeom prst="rect">
            <a:avLst/>
          </a:prstGeom>
          <a:noFill/>
          <a:ln w="9525">
            <a:noFill/>
            <a:miter lim="800000"/>
            <a:headEnd/>
            <a:tailEnd/>
          </a:ln>
        </p:spPr>
        <p:txBody>
          <a:bodyPr wrap="none" anchor="ctr">
            <a:spAutoFit/>
          </a:bodyPr>
          <a:lstStyle/>
          <a:p>
            <a:endParaRPr lang="en-US" dirty="0"/>
          </a:p>
        </p:txBody>
      </p:sp>
      <p:graphicFrame>
        <p:nvGraphicFramePr>
          <p:cNvPr id="17" name="Table 16"/>
          <p:cNvGraphicFramePr>
            <a:graphicFrameLocks noGrp="1"/>
          </p:cNvGraphicFramePr>
          <p:nvPr/>
        </p:nvGraphicFramePr>
        <p:xfrm>
          <a:off x="357158" y="1785926"/>
          <a:ext cx="928694" cy="4143404"/>
        </p:xfrm>
        <a:graphic>
          <a:graphicData uri="http://schemas.openxmlformats.org/drawingml/2006/table">
            <a:tbl>
              <a:tblPr firstRow="1" bandRow="1">
                <a:tableStyleId>{5C22544A-7EE6-4342-B048-85BDC9FD1C3A}</a:tableStyleId>
              </a:tblPr>
              <a:tblGrid>
                <a:gridCol w="928694">
                  <a:extLst>
                    <a:ext uri="{9D8B030D-6E8A-4147-A177-3AD203B41FA5}">
                      <a16:colId xmlns="" xmlns:a16="http://schemas.microsoft.com/office/drawing/2014/main" val="20000"/>
                    </a:ext>
                  </a:extLst>
                </a:gridCol>
              </a:tblGrid>
              <a:tr h="4143404">
                <a:tc>
                  <a:txBody>
                    <a:bodyPr/>
                    <a:lstStyle/>
                    <a:p>
                      <a:pPr>
                        <a:spcBef>
                          <a:spcPts val="1000"/>
                        </a:spcBef>
                      </a:pPr>
                      <a:r>
                        <a:rPr lang="en-GB" sz="4400" b="0" dirty="0" smtClean="0">
                          <a:solidFill>
                            <a:schemeClr val="bg1">
                              <a:lumMod val="65000"/>
                            </a:schemeClr>
                          </a:solidFill>
                          <a:latin typeface="Arial" pitchFamily="34" charset="0"/>
                          <a:cs typeface="Arial" pitchFamily="34" charset="0"/>
                        </a:rPr>
                        <a:t>E1</a:t>
                      </a:r>
                    </a:p>
                    <a:p>
                      <a:pPr>
                        <a:spcBef>
                          <a:spcPts val="1000"/>
                        </a:spcBef>
                      </a:pPr>
                      <a:r>
                        <a:rPr lang="en-GB" sz="4400" b="0" dirty="0" smtClean="0">
                          <a:solidFill>
                            <a:schemeClr val="bg1">
                              <a:lumMod val="65000"/>
                            </a:schemeClr>
                          </a:solidFill>
                          <a:latin typeface="Arial" pitchFamily="34" charset="0"/>
                          <a:cs typeface="Arial" pitchFamily="34" charset="0"/>
                        </a:rPr>
                        <a:t>E2</a:t>
                      </a:r>
                    </a:p>
                    <a:p>
                      <a:pPr>
                        <a:spcBef>
                          <a:spcPts val="1000"/>
                        </a:spcBef>
                      </a:pPr>
                      <a:r>
                        <a:rPr lang="en-GB" sz="4400" b="0" dirty="0" smtClean="0">
                          <a:solidFill>
                            <a:schemeClr val="bg1">
                              <a:lumMod val="65000"/>
                            </a:schemeClr>
                          </a:solidFill>
                          <a:latin typeface="Arial" pitchFamily="34" charset="0"/>
                          <a:cs typeface="Arial" pitchFamily="34" charset="0"/>
                        </a:rPr>
                        <a:t>E3</a:t>
                      </a:r>
                    </a:p>
                    <a:p>
                      <a:pPr>
                        <a:spcBef>
                          <a:spcPts val="1000"/>
                        </a:spcBef>
                      </a:pPr>
                      <a:r>
                        <a:rPr lang="en-GB" sz="4400" b="0" dirty="0" smtClean="0">
                          <a:solidFill>
                            <a:schemeClr val="bg1">
                              <a:lumMod val="65000"/>
                            </a:schemeClr>
                          </a:solidFill>
                          <a:latin typeface="Arial" pitchFamily="34" charset="0"/>
                          <a:cs typeface="Arial" pitchFamily="34" charset="0"/>
                        </a:rPr>
                        <a:t>E4</a:t>
                      </a:r>
                    </a:p>
                    <a:p>
                      <a:pPr>
                        <a:spcBef>
                          <a:spcPts val="1000"/>
                        </a:spcBef>
                      </a:pPr>
                      <a:r>
                        <a:rPr lang="en-GB" sz="4400" b="0" dirty="0" smtClean="0">
                          <a:solidFill>
                            <a:schemeClr val="bg1">
                              <a:lumMod val="65000"/>
                            </a:schemeClr>
                          </a:solidFill>
                          <a:latin typeface="Arial" pitchFamily="34" charset="0"/>
                          <a:cs typeface="Arial" pitchFamily="34" charset="0"/>
                        </a:rPr>
                        <a:t>E5</a:t>
                      </a:r>
                      <a:endParaRPr lang="en-GB" sz="4400" b="0" dirty="0">
                        <a:solidFill>
                          <a:schemeClr val="bg1">
                            <a:lumMod val="65000"/>
                          </a:schemeClr>
                        </a:solidFill>
                        <a:latin typeface="Arial" pitchFamily="34" charset="0"/>
                        <a:cs typeface="Arial" pitchFamily="34" charset="0"/>
                      </a:endParaRPr>
                    </a:p>
                  </a:txBody>
                  <a:tcPr>
                    <a:noFill/>
                  </a:tcPr>
                </a:tc>
                <a:extLst>
                  <a:ext uri="{0D108BD9-81ED-4DB2-BD59-A6C34878D82A}">
                    <a16:rowId xmlns="" xmlns:a16="http://schemas.microsoft.com/office/drawing/2014/main" val="10000"/>
                  </a:ext>
                </a:extLst>
              </a:tr>
            </a:tbl>
          </a:graphicData>
        </a:graphic>
      </p:graphicFrame>
      <p:sp>
        <p:nvSpPr>
          <p:cNvPr id="2" name="TextBox 1"/>
          <p:cNvSpPr txBox="1"/>
          <p:nvPr/>
        </p:nvSpPr>
        <p:spPr>
          <a:xfrm>
            <a:off x="6948264" y="6184900"/>
            <a:ext cx="1080120" cy="646331"/>
          </a:xfrm>
          <a:prstGeom prst="rect">
            <a:avLst/>
          </a:prstGeom>
          <a:noFill/>
        </p:spPr>
        <p:txBody>
          <a:bodyPr wrap="square" rtlCol="0">
            <a:spAutoFit/>
          </a:bodyPr>
          <a:lstStyle/>
          <a:p>
            <a:r>
              <a:rPr lang="en-US" dirty="0" smtClean="0"/>
              <a:t>Bridge, 2010</a:t>
            </a:r>
            <a:endParaRPr lang="en-US" dirty="0"/>
          </a:p>
        </p:txBody>
      </p:sp>
    </p:spTree>
    <p:extLst>
      <p:ext uri="{BB962C8B-B14F-4D97-AF65-F5344CB8AC3E}">
        <p14:creationId xmlns:p14="http://schemas.microsoft.com/office/powerpoint/2010/main" val="705487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2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2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2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2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372200" y="4509120"/>
            <a:ext cx="2448272" cy="1512168"/>
          </a:xfrm>
          <a:prstGeom prst="rect">
            <a:avLst/>
          </a:prstGeom>
          <a:gradFill flip="none" rotWithShape="1">
            <a:gsLst>
              <a:gs pos="0">
                <a:schemeClr val="tx1"/>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372200" y="3284984"/>
            <a:ext cx="2448272" cy="108012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372200" y="1916832"/>
            <a:ext cx="237626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72200" y="1556792"/>
            <a:ext cx="2376264" cy="36004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r>
              <a:rPr lang="en-GB" dirty="0" smtClean="0">
                <a:solidFill>
                  <a:schemeClr val="accent6"/>
                </a:solidFill>
              </a:rPr>
              <a:t>Three Models of </a:t>
            </a:r>
            <a:br>
              <a:rPr lang="en-GB" dirty="0" smtClean="0">
                <a:solidFill>
                  <a:schemeClr val="accent6"/>
                </a:solidFill>
              </a:rPr>
            </a:br>
            <a:r>
              <a:rPr lang="en-GB" dirty="0" smtClean="0">
                <a:solidFill>
                  <a:schemeClr val="accent6"/>
                </a:solidFill>
              </a:rPr>
              <a:t>Entrepreneurship Potential</a:t>
            </a:r>
            <a:endParaRPr lang="en-US" dirty="0">
              <a:solidFill>
                <a:schemeClr val="accent6"/>
              </a:solidFill>
            </a:endParaRPr>
          </a:p>
        </p:txBody>
      </p:sp>
      <p:sp>
        <p:nvSpPr>
          <p:cNvPr id="3" name="Content Placeholder 2"/>
          <p:cNvSpPr>
            <a:spLocks noGrp="1"/>
          </p:cNvSpPr>
          <p:nvPr>
            <p:ph idx="1"/>
          </p:nvPr>
        </p:nvSpPr>
        <p:spPr>
          <a:xfrm>
            <a:off x="457200" y="2708920"/>
            <a:ext cx="8229600" cy="3417243"/>
          </a:xfrm>
        </p:spPr>
        <p:txBody>
          <a:bodyPr>
            <a:normAutofit/>
          </a:bodyPr>
          <a:lstStyle/>
          <a:p>
            <a:pPr>
              <a:buNone/>
            </a:pPr>
            <a:endParaRPr lang="en-US" dirty="0" smtClean="0"/>
          </a:p>
          <a:p>
            <a:endParaRPr lang="en-US" dirty="0"/>
          </a:p>
        </p:txBody>
      </p:sp>
      <p:graphicFrame>
        <p:nvGraphicFramePr>
          <p:cNvPr id="4" name="Table 3"/>
          <p:cNvGraphicFramePr>
            <a:graphicFrameLocks noGrp="1"/>
          </p:cNvGraphicFramePr>
          <p:nvPr/>
        </p:nvGraphicFramePr>
        <p:xfrm>
          <a:off x="251520" y="1556791"/>
          <a:ext cx="8712968" cy="4821020"/>
        </p:xfrm>
        <a:graphic>
          <a:graphicData uri="http://schemas.openxmlformats.org/drawingml/2006/table">
            <a:tbl>
              <a:tblPr firstRow="1" bandRow="1">
                <a:tableStyleId>{5C22544A-7EE6-4342-B048-85BDC9FD1C3A}</a:tableStyleId>
              </a:tblPr>
              <a:tblGrid>
                <a:gridCol w="5976664">
                  <a:extLst>
                    <a:ext uri="{9D8B030D-6E8A-4147-A177-3AD203B41FA5}">
                      <a16:colId xmlns="" xmlns:a16="http://schemas.microsoft.com/office/drawing/2014/main" val="20000"/>
                    </a:ext>
                  </a:extLst>
                </a:gridCol>
                <a:gridCol w="2736304">
                  <a:extLst>
                    <a:ext uri="{9D8B030D-6E8A-4147-A177-3AD203B41FA5}">
                      <a16:colId xmlns="" xmlns:a16="http://schemas.microsoft.com/office/drawing/2014/main" val="20001"/>
                    </a:ext>
                  </a:extLst>
                </a:gridCol>
              </a:tblGrid>
              <a:tr h="16561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0" u="sng" noProof="0" dirty="0" smtClean="0">
                          <a:solidFill>
                            <a:schemeClr val="tx1"/>
                          </a:solidFill>
                        </a:rPr>
                        <a:t>Model A</a:t>
                      </a:r>
                      <a:r>
                        <a:rPr lang="en-GB" sz="2000" b="0" noProof="0" dirty="0" smtClean="0">
                          <a:solidFill>
                            <a:schemeClr val="tx1"/>
                          </a:solidFill>
                        </a:rPr>
                        <a:t> presents a black and white perspective, consistent with the case for nature. It assumes that people are either entrepreneurs or they are not. </a:t>
                      </a:r>
                      <a:endParaRPr lang="en-GB" sz="2000" b="0" noProof="0" dirty="0">
                        <a:solidFill>
                          <a:schemeClr val="tx1"/>
                        </a:solidFill>
                      </a:endParaRPr>
                    </a:p>
                  </a:txBody>
                  <a:tcPr>
                    <a:noFill/>
                  </a:tcPr>
                </a:tc>
                <a:tc>
                  <a:txBody>
                    <a:bodyPr/>
                    <a:lstStyle/>
                    <a:p>
                      <a:pPr algn="ctr"/>
                      <a:r>
                        <a:rPr lang="en-GB" sz="2000" noProof="0" dirty="0" smtClean="0"/>
                        <a:t>Entrepreneurs</a:t>
                      </a:r>
                    </a:p>
                    <a:p>
                      <a:pPr algn="ctr"/>
                      <a:endParaRPr lang="en-GB" sz="2000" noProof="0" dirty="0" smtClean="0">
                        <a:solidFill>
                          <a:schemeClr val="tx1"/>
                        </a:solidFill>
                      </a:endParaRPr>
                    </a:p>
                    <a:p>
                      <a:pPr algn="ctr"/>
                      <a:r>
                        <a:rPr lang="en-GB" sz="2000" noProof="0" dirty="0" smtClean="0">
                          <a:solidFill>
                            <a:schemeClr val="tx1"/>
                          </a:solidFill>
                        </a:rPr>
                        <a:t>Non Entrepreneurs</a:t>
                      </a:r>
                      <a:endParaRPr lang="en-GB" sz="2000" noProof="0" dirty="0">
                        <a:solidFill>
                          <a:schemeClr val="tx1"/>
                        </a:solidFill>
                      </a:endParaRPr>
                    </a:p>
                  </a:txBody>
                  <a:tcPr>
                    <a:noFill/>
                  </a:tcPr>
                </a:tc>
                <a:extLst>
                  <a:ext uri="{0D108BD9-81ED-4DB2-BD59-A6C34878D82A}">
                    <a16:rowId xmlns="" xmlns:a16="http://schemas.microsoft.com/office/drawing/2014/main" val="10000"/>
                  </a:ext>
                </a:extLst>
              </a:tr>
              <a:tr h="1244595">
                <a:tc>
                  <a:txBody>
                    <a:bodyPr/>
                    <a:lstStyle/>
                    <a:p>
                      <a:r>
                        <a:rPr lang="en-GB" sz="2000" b="0" u="sng" noProof="0" dirty="0" smtClean="0">
                          <a:solidFill>
                            <a:schemeClr val="tx1"/>
                          </a:solidFill>
                        </a:rPr>
                        <a:t>Model B</a:t>
                      </a:r>
                      <a:r>
                        <a:rPr lang="en-GB" sz="2000" b="0" noProof="0" dirty="0" smtClean="0">
                          <a:solidFill>
                            <a:schemeClr val="tx1"/>
                          </a:solidFill>
                        </a:rPr>
                        <a:t> is consistent with the nurture argument. It suggests that</a:t>
                      </a:r>
                      <a:r>
                        <a:rPr lang="en-GB" sz="2000" b="0" baseline="0" noProof="0" dirty="0" smtClean="0">
                          <a:solidFill>
                            <a:schemeClr val="tx1"/>
                          </a:solidFill>
                        </a:rPr>
                        <a:t> e</a:t>
                      </a:r>
                      <a:r>
                        <a:rPr lang="en-GB" sz="2000" b="0" noProof="0" dirty="0" smtClean="0">
                          <a:solidFill>
                            <a:schemeClr val="tx1"/>
                          </a:solidFill>
                        </a:rPr>
                        <a:t>veryone has an equal capacity to be an entrepreneur.</a:t>
                      </a:r>
                      <a:endParaRPr lang="en-GB" sz="2000" b="0" noProof="0" dirty="0">
                        <a:solidFill>
                          <a:schemeClr val="tx1"/>
                        </a:solidFill>
                      </a:endParaRPr>
                    </a:p>
                  </a:txBody>
                  <a:tcP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noProof="0" dirty="0" smtClean="0">
                        <a:solidFill>
                          <a:schemeClr val="tx1"/>
                        </a:solidFill>
                      </a:endParaRPr>
                    </a:p>
                    <a:p>
                      <a:pPr marL="0" marR="0" indent="0" algn="ctr" defTabSz="914400" rtl="0" eaLnBrk="1" fontAlgn="auto" latinLnBrk="0" hangingPunct="1">
                        <a:lnSpc>
                          <a:spcPct val="100000"/>
                        </a:lnSpc>
                        <a:spcBef>
                          <a:spcPts val="1200"/>
                        </a:spcBef>
                        <a:spcAft>
                          <a:spcPts val="0"/>
                        </a:spcAft>
                        <a:buClrTx/>
                        <a:buSzTx/>
                        <a:buFontTx/>
                        <a:buNone/>
                        <a:tabLst/>
                        <a:defRPr/>
                      </a:pPr>
                      <a:r>
                        <a:rPr lang="en-GB" sz="2000" noProof="0" dirty="0" smtClean="0">
                          <a:solidFill>
                            <a:schemeClr val="tx1"/>
                          </a:solidFill>
                        </a:rPr>
                        <a:t>Everyone</a:t>
                      </a:r>
                    </a:p>
                    <a:p>
                      <a:pPr algn="ctr"/>
                      <a:endParaRPr lang="en-GB" sz="2000" noProof="0" dirty="0">
                        <a:solidFill>
                          <a:schemeClr val="tx1"/>
                        </a:solidFill>
                      </a:endParaRPr>
                    </a:p>
                  </a:txBody>
                  <a:tcPr>
                    <a:noFill/>
                  </a:tcPr>
                </a:tc>
                <a:extLst>
                  <a:ext uri="{0D108BD9-81ED-4DB2-BD59-A6C34878D82A}">
                    <a16:rowId xmlns="" xmlns:a16="http://schemas.microsoft.com/office/drawing/2014/main" val="10001"/>
                  </a:ext>
                </a:extLst>
              </a:tr>
              <a:tr h="1630491">
                <a:tc>
                  <a:txBody>
                    <a:bodyPr/>
                    <a:lstStyle/>
                    <a:p>
                      <a:pPr>
                        <a:spcBef>
                          <a:spcPts val="1800"/>
                        </a:spcBef>
                      </a:pPr>
                      <a:r>
                        <a:rPr lang="en-GB" sz="2000" b="0" u="sng" noProof="0" dirty="0" smtClean="0">
                          <a:solidFill>
                            <a:schemeClr val="tx1"/>
                          </a:solidFill>
                        </a:rPr>
                        <a:t>Model C</a:t>
                      </a:r>
                      <a:r>
                        <a:rPr lang="en-GB" sz="2000" b="0" noProof="0" dirty="0" smtClean="0">
                          <a:solidFill>
                            <a:schemeClr val="tx1"/>
                          </a:solidFill>
                        </a:rPr>
                        <a:t> suggests that entrepreneurship potential lies in a spectrum with some people having little or no potential and some people having much potential.  </a:t>
                      </a:r>
                      <a:endParaRPr lang="en-GB" sz="2000" b="0" noProof="0" dirty="0">
                        <a:solidFill>
                          <a:schemeClr val="tx1"/>
                        </a:solidFill>
                      </a:endParaRPr>
                    </a:p>
                  </a:txBody>
                  <a:tcPr>
                    <a:noFill/>
                  </a:tcPr>
                </a:tc>
                <a:tc>
                  <a:txBody>
                    <a:bodyPr/>
                    <a:lstStyle/>
                    <a:p>
                      <a:pPr algn="ctr">
                        <a:spcBef>
                          <a:spcPts val="600"/>
                        </a:spcBef>
                      </a:pPr>
                      <a:r>
                        <a:rPr lang="en-GB" sz="2000" noProof="0" dirty="0" smtClean="0">
                          <a:solidFill>
                            <a:schemeClr val="bg1"/>
                          </a:solidFill>
                        </a:rPr>
                        <a:t>Instinctive Entrepreneurs</a:t>
                      </a:r>
                    </a:p>
                    <a:p>
                      <a:pPr algn="ctr">
                        <a:spcBef>
                          <a:spcPts val="2400"/>
                        </a:spcBef>
                      </a:pPr>
                      <a:r>
                        <a:rPr lang="en-GB" sz="2000" noProof="0" dirty="0" smtClean="0">
                          <a:solidFill>
                            <a:schemeClr val="tx1"/>
                          </a:solidFill>
                        </a:rPr>
                        <a:t>Potential Entrepreneurs </a:t>
                      </a:r>
                    </a:p>
                    <a:p>
                      <a:pPr algn="ctr">
                        <a:spcBef>
                          <a:spcPts val="2400"/>
                        </a:spcBef>
                      </a:pPr>
                      <a:r>
                        <a:rPr lang="en-GB" sz="2000" noProof="0" dirty="0" smtClean="0">
                          <a:solidFill>
                            <a:schemeClr val="tx1"/>
                          </a:solidFill>
                        </a:rPr>
                        <a:t>Non Entrepreneurs</a:t>
                      </a:r>
                      <a:endParaRPr lang="en-GB" sz="2000" noProof="0" dirty="0">
                        <a:solidFill>
                          <a:schemeClr val="tx1"/>
                        </a:solidFill>
                      </a:endParaRPr>
                    </a:p>
                  </a:txBody>
                  <a:tcPr>
                    <a:noFill/>
                  </a:tcPr>
                </a:tc>
                <a:extLst>
                  <a:ext uri="{0D108BD9-81ED-4DB2-BD59-A6C34878D82A}">
                    <a16:rowId xmlns="" xmlns:a16="http://schemas.microsoft.com/office/drawing/2014/main" val="10002"/>
                  </a:ext>
                </a:extLst>
              </a:tr>
            </a:tbl>
          </a:graphicData>
        </a:graphic>
      </p:graphicFrame>
    </p:spTree>
    <p:extLst>
      <p:ext uri="{BB962C8B-B14F-4D97-AF65-F5344CB8AC3E}">
        <p14:creationId xmlns:p14="http://schemas.microsoft.com/office/powerpoint/2010/main" val="10450339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Nature and Development of Entrepreneurship</a:t>
            </a:r>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a:bodyPr>
          <a:lstStyle/>
          <a:p>
            <a:r>
              <a:rPr lang="en-US" altLang="en-US" dirty="0"/>
              <a:t>Entrepreneur – An individual who takes initiative to bundle resources in </a:t>
            </a:r>
            <a:r>
              <a:rPr lang="en-US" altLang="en-US" b="1" dirty="0"/>
              <a:t>innovative</a:t>
            </a:r>
            <a:r>
              <a:rPr lang="en-US" altLang="en-US" dirty="0"/>
              <a:t> ways and is willing to bear the </a:t>
            </a:r>
            <a:r>
              <a:rPr lang="en-US" altLang="en-US" b="1" dirty="0"/>
              <a:t>risk</a:t>
            </a:r>
            <a:r>
              <a:rPr lang="en-US" altLang="en-US" dirty="0"/>
              <a:t> and/or uncertainty to </a:t>
            </a:r>
            <a:r>
              <a:rPr lang="en-US" altLang="en-US" b="1" dirty="0"/>
              <a:t>act</a:t>
            </a:r>
            <a:r>
              <a:rPr lang="en-US" altLang="en-US" dirty="0"/>
              <a:t>.</a:t>
            </a:r>
          </a:p>
          <a:p>
            <a:r>
              <a:rPr lang="en-US" altLang="en-US" dirty="0"/>
              <a:t>Being an entrepreneur today:</a:t>
            </a:r>
          </a:p>
          <a:p>
            <a:pPr lvl="1"/>
            <a:r>
              <a:rPr lang="en-US" altLang="en-US" dirty="0"/>
              <a:t>Involves creation process.</a:t>
            </a:r>
          </a:p>
          <a:p>
            <a:pPr lvl="1"/>
            <a:r>
              <a:rPr lang="en-US" altLang="en-US" dirty="0"/>
              <a:t>Requires devotion of time and effort. </a:t>
            </a:r>
          </a:p>
          <a:p>
            <a:pPr lvl="1"/>
            <a:r>
              <a:rPr lang="en-US" altLang="en-US" dirty="0"/>
              <a:t>Involves rewards of being an entrepreneur. </a:t>
            </a:r>
          </a:p>
          <a:p>
            <a:pPr lvl="1"/>
            <a:r>
              <a:rPr lang="en-US" altLang="en-US" dirty="0"/>
              <a:t>Requires assumption of necessary risks.</a:t>
            </a:r>
          </a:p>
        </p:txBody>
      </p:sp>
    </p:spTree>
    <p:extLst>
      <p:ext uri="{BB962C8B-B14F-4D97-AF65-F5344CB8AC3E}">
        <p14:creationId xmlns:p14="http://schemas.microsoft.com/office/powerpoint/2010/main" val="7303842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The Nature of International Entrepreneurship</a:t>
            </a:r>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10000"/>
          </a:bodyPr>
          <a:lstStyle/>
          <a:p>
            <a:r>
              <a:rPr lang="en-US" altLang="en-US"/>
              <a:t>International entrepreneurship is the process of an entrepreneur conducting business activities across national boundaries.</a:t>
            </a:r>
          </a:p>
          <a:p>
            <a:pPr lvl="1"/>
            <a:r>
              <a:rPr lang="en-US" altLang="en-US"/>
              <a:t>The activities necessary for ascertaining and satisfying the needs and wants of target consumers take place in more than one country.</a:t>
            </a:r>
          </a:p>
          <a:p>
            <a:r>
              <a:rPr lang="en-US" altLang="en-US"/>
              <a:t>With a commercial history of only 300 years, the United States is a relative newcomer to the international business arena. </a:t>
            </a:r>
          </a:p>
          <a:p>
            <a:endParaRPr lang="en-US" altLang="en-US"/>
          </a:p>
        </p:txBody>
      </p:sp>
    </p:spTree>
    <p:extLst>
      <p:ext uri="{BB962C8B-B14F-4D97-AF65-F5344CB8AC3E}">
        <p14:creationId xmlns:p14="http://schemas.microsoft.com/office/powerpoint/2010/main" val="10820886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0000"/>
          </a:bodyPr>
          <a:lstStyle/>
          <a:p>
            <a:r>
              <a:rPr lang="en-US" altLang="en-US"/>
              <a:t>The Importance of International Business to the Firm</a:t>
            </a:r>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International business has become increasingly important to firms of all sizes.</a:t>
            </a:r>
          </a:p>
          <a:p>
            <a:r>
              <a:rPr lang="en-US" altLang="en-US"/>
              <a:t>A successful entrepreneur must be able to: </a:t>
            </a:r>
          </a:p>
          <a:p>
            <a:pPr lvl="1"/>
            <a:r>
              <a:rPr lang="en-US" altLang="en-US"/>
              <a:t>Fully understand the difference between domestic and international business.</a:t>
            </a:r>
          </a:p>
          <a:p>
            <a:pPr lvl="1"/>
            <a:r>
              <a:rPr lang="en-US" altLang="en-US"/>
              <a:t>Respond accordingly thereby successfully “going global.”</a:t>
            </a:r>
          </a:p>
          <a:p>
            <a:pPr>
              <a:buFont typeface="Wingdings" charset="2"/>
              <a:buNone/>
            </a:pPr>
            <a:endParaRPr lang="en-US" altLang="en-US"/>
          </a:p>
        </p:txBody>
      </p:sp>
    </p:spTree>
    <p:extLst>
      <p:ext uri="{BB962C8B-B14F-4D97-AF65-F5344CB8AC3E}">
        <p14:creationId xmlns:p14="http://schemas.microsoft.com/office/powerpoint/2010/main" val="16009453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a:t>Motivations to Go Global</a:t>
            </a:r>
          </a:p>
        </p:txBody>
      </p:sp>
      <p:sp>
        <p:nvSpPr>
          <p:cNvPr id="47107" name="Rectangle 3"/>
          <p:cNvSpPr>
            <a:spLocks noGrp="1" noChangeArrowheads="1"/>
          </p:cNvSpPr>
          <p:nvPr>
            <p:ph idx="1"/>
          </p:nvPr>
        </p:nvSpPr>
        <p:spPr/>
        <p:txBody>
          <a:bodyPr>
            <a:normAutofit fontScale="85000" lnSpcReduction="20000"/>
          </a:bodyPr>
          <a:lstStyle/>
          <a:p>
            <a:r>
              <a:rPr lang="en-US" altLang="en-US"/>
              <a:t>Profits.</a:t>
            </a:r>
          </a:p>
          <a:p>
            <a:r>
              <a:rPr lang="en-US" altLang="en-US"/>
              <a:t>Competitive pressures.</a:t>
            </a:r>
          </a:p>
          <a:p>
            <a:r>
              <a:rPr lang="en-US" altLang="en-US"/>
              <a:t>Unique product(s) or service(s).</a:t>
            </a:r>
          </a:p>
          <a:p>
            <a:r>
              <a:rPr lang="en-US" altLang="en-US"/>
              <a:t>Excess production capacity.</a:t>
            </a:r>
          </a:p>
          <a:p>
            <a:r>
              <a:rPr lang="en-US" altLang="en-US"/>
              <a:t>Declining home country sales.</a:t>
            </a:r>
          </a:p>
          <a:p>
            <a:r>
              <a:rPr lang="en-US" altLang="en-US"/>
              <a:t>Unique market opportunity.</a:t>
            </a:r>
          </a:p>
          <a:p>
            <a:r>
              <a:rPr lang="en-US" altLang="en-US"/>
              <a:t>Economies of scale.</a:t>
            </a:r>
          </a:p>
          <a:p>
            <a:r>
              <a:rPr lang="en-US" altLang="en-US"/>
              <a:t>Technological advantage.</a:t>
            </a:r>
          </a:p>
          <a:p>
            <a:r>
              <a:rPr lang="en-US" altLang="en-US"/>
              <a:t>Tax benefits.</a:t>
            </a:r>
          </a:p>
          <a:p>
            <a:endParaRPr lang="en-US" altLang="en-US"/>
          </a:p>
        </p:txBody>
      </p:sp>
    </p:spTree>
    <p:extLst>
      <p:ext uri="{BB962C8B-B14F-4D97-AF65-F5344CB8AC3E}">
        <p14:creationId xmlns:p14="http://schemas.microsoft.com/office/powerpoint/2010/main" val="39643935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Barriers to International Trade</a:t>
            </a:r>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r>
              <a:rPr lang="en-US" altLang="en-US"/>
              <a:t>General Agreement on Tariffs and Trade (GATT)</a:t>
            </a:r>
          </a:p>
          <a:p>
            <a:pPr lvl="1"/>
            <a:r>
              <a:rPr lang="en-US" altLang="en-US"/>
              <a:t>Established in 1947 under U.S. leadership; includes over 100 nations. </a:t>
            </a:r>
          </a:p>
          <a:p>
            <a:pPr lvl="1"/>
            <a:r>
              <a:rPr lang="en-US" altLang="en-US"/>
              <a:t>Objective - To liberalize trade by eliminating or reducing tariffs, subsidies, and import quotas. </a:t>
            </a:r>
          </a:p>
        </p:txBody>
      </p:sp>
    </p:spTree>
    <p:extLst>
      <p:ext uri="{BB962C8B-B14F-4D97-AF65-F5344CB8AC3E}">
        <p14:creationId xmlns:p14="http://schemas.microsoft.com/office/powerpoint/2010/main" val="4140856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Innovation</a:t>
            </a:r>
            <a:endParaRPr lang="en-US" dirty="0"/>
          </a:p>
        </p:txBody>
      </p:sp>
      <p:sp>
        <p:nvSpPr>
          <p:cNvPr id="27650" name="Content Placeholder 2"/>
          <p:cNvSpPr>
            <a:spLocks noGrp="1"/>
          </p:cNvSpPr>
          <p:nvPr>
            <p:ph idx="1"/>
          </p:nvPr>
        </p:nvSpPr>
        <p:spPr/>
        <p:txBody>
          <a:bodyPr/>
          <a:lstStyle/>
          <a:p>
            <a:r>
              <a:rPr lang="en-US" altLang="en-US" smtClean="0"/>
              <a:t>Innovation means different things to different people. </a:t>
            </a:r>
          </a:p>
          <a:p>
            <a:r>
              <a:rPr lang="en-US" altLang="en-US" smtClean="0"/>
              <a:t>Creativity is an essential building block for innovation.</a:t>
            </a:r>
          </a:p>
          <a:p>
            <a:r>
              <a:rPr lang="en-US" altLang="en-US" smtClean="0"/>
              <a:t>Widely accepted definition:</a:t>
            </a:r>
          </a:p>
          <a:p>
            <a:r>
              <a:rPr lang="en-US" altLang="en-US" sz="2400" smtClean="0"/>
              <a:t>Innovation = creativity + (successful) implementation</a:t>
            </a:r>
          </a:p>
        </p:txBody>
      </p:sp>
    </p:spTree>
    <p:extLst>
      <p:ext uri="{BB962C8B-B14F-4D97-AF65-F5344CB8AC3E}">
        <p14:creationId xmlns:p14="http://schemas.microsoft.com/office/powerpoint/2010/main" val="22994305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t>Innovation</a:t>
            </a:r>
            <a:endParaRPr lang="en-US" dirty="0"/>
          </a:p>
        </p:txBody>
      </p:sp>
      <p:sp>
        <p:nvSpPr>
          <p:cNvPr id="28674" name="Content Placeholder 2"/>
          <p:cNvSpPr>
            <a:spLocks noGrp="1"/>
          </p:cNvSpPr>
          <p:nvPr>
            <p:ph idx="1"/>
          </p:nvPr>
        </p:nvSpPr>
        <p:spPr/>
        <p:txBody>
          <a:bodyPr/>
          <a:lstStyle/>
          <a:p>
            <a:endParaRPr lang="en-US" altLang="en-US" smtClean="0"/>
          </a:p>
          <a:p>
            <a:r>
              <a:rPr lang="en-US" altLang="en-US" smtClean="0"/>
              <a:t>Or:</a:t>
            </a:r>
          </a:p>
          <a:p>
            <a:pPr lvl="1"/>
            <a:r>
              <a:rPr lang="en-US" altLang="en-US" smtClean="0"/>
              <a:t>Innovation = creativity with a purpose</a:t>
            </a:r>
          </a:p>
          <a:p>
            <a:endParaRPr lang="en-US" altLang="en-US" smtClean="0"/>
          </a:p>
          <a:p>
            <a:r>
              <a:rPr lang="en-US" altLang="en-US" smtClean="0"/>
              <a:t>Creativity alone, to come up with ideas, is not enough. In order to reap the benefits one needs to do something with it.</a:t>
            </a:r>
          </a:p>
          <a:p>
            <a:endParaRPr lang="en-US" altLang="en-US" smtClean="0"/>
          </a:p>
        </p:txBody>
      </p:sp>
    </p:spTree>
    <p:extLst>
      <p:ext uri="{BB962C8B-B14F-4D97-AF65-F5344CB8AC3E}">
        <p14:creationId xmlns:p14="http://schemas.microsoft.com/office/powerpoint/2010/main" val="30012737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affect international entrepreneurship</a:t>
            </a:r>
            <a:endParaRPr lang="en-GB" dirty="0"/>
          </a:p>
        </p:txBody>
      </p:sp>
      <p:sp>
        <p:nvSpPr>
          <p:cNvPr id="3" name="Content Placeholder 2"/>
          <p:cNvSpPr>
            <a:spLocks noGrp="1"/>
          </p:cNvSpPr>
          <p:nvPr>
            <p:ph idx="1"/>
          </p:nvPr>
        </p:nvSpPr>
        <p:spPr/>
        <p:txBody>
          <a:bodyPr/>
          <a:lstStyle/>
          <a:p>
            <a:r>
              <a:rPr lang="en-GB" dirty="0" smtClean="0"/>
              <a:t>Political</a:t>
            </a:r>
          </a:p>
          <a:p>
            <a:r>
              <a:rPr lang="en-GB" dirty="0" smtClean="0"/>
              <a:t>Economic</a:t>
            </a:r>
          </a:p>
          <a:p>
            <a:r>
              <a:rPr lang="en-GB" dirty="0" smtClean="0"/>
              <a:t>Social- Cultural</a:t>
            </a:r>
          </a:p>
          <a:p>
            <a:r>
              <a:rPr lang="en-GB" dirty="0" smtClean="0"/>
              <a:t>Technological</a:t>
            </a:r>
          </a:p>
          <a:p>
            <a:endParaRPr lang="en-GB" dirty="0"/>
          </a:p>
          <a:p>
            <a:r>
              <a:rPr lang="en-GB" dirty="0" smtClean="0"/>
              <a:t>(PEST factors)</a:t>
            </a:r>
            <a:endParaRPr lang="en-GB" dirty="0"/>
          </a:p>
        </p:txBody>
      </p:sp>
    </p:spTree>
    <p:extLst>
      <p:ext uri="{BB962C8B-B14F-4D97-AF65-F5344CB8AC3E}">
        <p14:creationId xmlns:p14="http://schemas.microsoft.com/office/powerpoint/2010/main" val="32554431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a:bodyPr>
          <a:lstStyle/>
          <a:p>
            <a:r>
              <a:rPr lang="en-US" altLang="en-US" dirty="0"/>
              <a:t>Economics</a:t>
            </a:r>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20000"/>
          </a:bodyPr>
          <a:lstStyle/>
          <a:p>
            <a:pPr>
              <a:lnSpc>
                <a:spcPct val="90000"/>
              </a:lnSpc>
            </a:pPr>
            <a:endParaRPr lang="en-US" altLang="en-US" dirty="0"/>
          </a:p>
          <a:p>
            <a:pPr lvl="1">
              <a:lnSpc>
                <a:spcPct val="90000"/>
              </a:lnSpc>
            </a:pPr>
            <a:r>
              <a:rPr lang="en-US" altLang="en-US" dirty="0"/>
              <a:t>In a domestic business strategy, the entire country is organized under a single economic system and has the same currency.</a:t>
            </a:r>
          </a:p>
          <a:p>
            <a:pPr lvl="1">
              <a:lnSpc>
                <a:spcPct val="90000"/>
              </a:lnSpc>
            </a:pPr>
            <a:r>
              <a:rPr lang="en-US" altLang="en-US" dirty="0"/>
              <a:t>Creating a business strategy for a </a:t>
            </a:r>
            <a:r>
              <a:rPr lang="en-US" altLang="en-US" dirty="0" err="1"/>
              <a:t>multicountry</a:t>
            </a:r>
            <a:r>
              <a:rPr lang="en-US" altLang="en-US" dirty="0"/>
              <a:t> area means dealing with differences in: </a:t>
            </a:r>
          </a:p>
          <a:p>
            <a:pPr lvl="2">
              <a:lnSpc>
                <a:spcPct val="90000"/>
              </a:lnSpc>
            </a:pPr>
            <a:r>
              <a:rPr lang="en-US" altLang="en-US" dirty="0"/>
              <a:t>Levels of economic development.</a:t>
            </a:r>
          </a:p>
          <a:p>
            <a:pPr lvl="2">
              <a:lnSpc>
                <a:spcPct val="90000"/>
              </a:lnSpc>
            </a:pPr>
            <a:r>
              <a:rPr lang="en-US" altLang="en-US" dirty="0"/>
              <a:t>Currency valuations.</a:t>
            </a:r>
          </a:p>
          <a:p>
            <a:pPr lvl="2">
              <a:lnSpc>
                <a:spcPct val="90000"/>
              </a:lnSpc>
            </a:pPr>
            <a:r>
              <a:rPr lang="en-US" altLang="en-US" dirty="0"/>
              <a:t>Government regulations.</a:t>
            </a:r>
          </a:p>
          <a:p>
            <a:pPr lvl="2">
              <a:lnSpc>
                <a:spcPct val="90000"/>
              </a:lnSpc>
            </a:pPr>
            <a:r>
              <a:rPr lang="en-US" altLang="en-US" dirty="0"/>
              <a:t>Banking, venture capital, marketing, and distribution systems.</a:t>
            </a:r>
          </a:p>
          <a:p>
            <a:pPr>
              <a:lnSpc>
                <a:spcPct val="90000"/>
              </a:lnSpc>
              <a:buFont typeface="Wingdings" charset="2"/>
              <a:buNone/>
            </a:pPr>
            <a:r>
              <a:rPr lang="en-US" altLang="en-US" dirty="0"/>
              <a:t> </a:t>
            </a:r>
          </a:p>
          <a:p>
            <a:pPr>
              <a:lnSpc>
                <a:spcPct val="90000"/>
              </a:lnSpc>
            </a:pPr>
            <a:endParaRPr lang="en-US" altLang="en-US" dirty="0"/>
          </a:p>
        </p:txBody>
      </p:sp>
    </p:spTree>
    <p:extLst>
      <p:ext uri="{BB962C8B-B14F-4D97-AF65-F5344CB8AC3E}">
        <p14:creationId xmlns:p14="http://schemas.microsoft.com/office/powerpoint/2010/main" val="8657940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lstStyle/>
          <a:p>
            <a:pPr lvl="1"/>
            <a:r>
              <a:rPr lang="en-US" altLang="en-US" dirty="0" smtClean="0"/>
              <a:t>Certain </a:t>
            </a:r>
            <a:r>
              <a:rPr lang="en-US" altLang="en-US" dirty="0"/>
              <a:t>factors significantly impact a firm’s ability to successfully engage in international business such as:</a:t>
            </a:r>
          </a:p>
          <a:p>
            <a:pPr lvl="2"/>
            <a:r>
              <a:rPr lang="en-US" altLang="en-US" dirty="0"/>
              <a:t>Fundamental infrastructures.</a:t>
            </a:r>
          </a:p>
          <a:p>
            <a:pPr lvl="2"/>
            <a:r>
              <a:rPr lang="en-US" altLang="en-US" dirty="0"/>
              <a:t>Banking facilities and systems.</a:t>
            </a:r>
          </a:p>
          <a:p>
            <a:pPr lvl="2"/>
            <a:r>
              <a:rPr lang="en-US" altLang="en-US" dirty="0"/>
              <a:t>Educational systems.</a:t>
            </a:r>
          </a:p>
          <a:p>
            <a:pPr lvl="2"/>
            <a:r>
              <a:rPr lang="en-US" altLang="en-US" dirty="0"/>
              <a:t>Legal system.</a:t>
            </a:r>
          </a:p>
          <a:p>
            <a:pPr lvl="2"/>
            <a:r>
              <a:rPr lang="en-US" altLang="en-US" dirty="0"/>
              <a:t>Business ethics and norms.</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dirty="0"/>
              <a:t>Stage of Economic Development</a:t>
            </a:r>
          </a:p>
        </p:txBody>
      </p:sp>
    </p:spTree>
    <p:extLst>
      <p:ext uri="{BB962C8B-B14F-4D97-AF65-F5344CB8AC3E}">
        <p14:creationId xmlns:p14="http://schemas.microsoft.com/office/powerpoint/2010/main" val="10770777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a:bodyPr>
          <a:lstStyle/>
          <a:p>
            <a:r>
              <a:rPr lang="en-US" altLang="en-US"/>
              <a:t>Balance of Payments Current Account</a:t>
            </a:r>
          </a:p>
          <a:p>
            <a:pPr lvl="1"/>
            <a:r>
              <a:rPr lang="en-US" altLang="en-US"/>
              <a:t>With the present system of flexible exchange rates, a country’s current account (the difference between the value of a country’s imports and exports over time) affects the valuation of its currency. </a:t>
            </a:r>
          </a:p>
          <a:p>
            <a:pPr lvl="1"/>
            <a:r>
              <a:rPr lang="en-US" altLang="en-US"/>
              <a:t>The valuation of one country’s currency affects business transactions between countries. </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dirty="0" smtClean="0"/>
              <a:t>Exchange Rate</a:t>
            </a:r>
            <a:endParaRPr lang="en-US" altLang="en-US" sz="2400" dirty="0"/>
          </a:p>
        </p:txBody>
      </p:sp>
    </p:spTree>
    <p:extLst>
      <p:ext uri="{BB962C8B-B14F-4D97-AF65-F5344CB8AC3E}">
        <p14:creationId xmlns:p14="http://schemas.microsoft.com/office/powerpoint/2010/main" val="38099535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a:bodyPr>
          <a:lstStyle/>
          <a:p>
            <a:r>
              <a:rPr lang="en-US" altLang="en-US"/>
              <a:t>Political-Legal Environment</a:t>
            </a:r>
          </a:p>
          <a:p>
            <a:pPr lvl="1"/>
            <a:r>
              <a:rPr lang="en-US" altLang="en-US"/>
              <a:t>Political risk analysis - An assessment of a country’s political policies and its stability prior to entry.</a:t>
            </a:r>
          </a:p>
          <a:p>
            <a:pPr lvl="1"/>
            <a:r>
              <a:rPr lang="en-US" altLang="en-US"/>
              <a:t>Types of political risks: </a:t>
            </a:r>
          </a:p>
          <a:p>
            <a:pPr lvl="2"/>
            <a:r>
              <a:rPr lang="en-US" altLang="en-US"/>
              <a:t>Operating risk.</a:t>
            </a:r>
          </a:p>
          <a:p>
            <a:pPr lvl="2"/>
            <a:r>
              <a:rPr lang="en-US" altLang="en-US"/>
              <a:t>Transfer risk.</a:t>
            </a:r>
          </a:p>
          <a:p>
            <a:pPr lvl="2"/>
            <a:r>
              <a:rPr lang="en-US" altLang="en-US"/>
              <a:t>Ownership risk .</a:t>
            </a:r>
          </a:p>
          <a:p>
            <a:pPr lvl="2"/>
            <a:r>
              <a:rPr lang="en-US" altLang="en-US"/>
              <a:t>Conflict and changes in the solvency of the country.</a:t>
            </a:r>
          </a:p>
          <a:p>
            <a:pPr lvl="1"/>
            <a:endParaRPr lang="en-US" altLang="en-US"/>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dirty="0" smtClean="0"/>
              <a:t>Political /Legal Systems</a:t>
            </a:r>
            <a:endParaRPr lang="en-US" altLang="en-US" sz="2400" dirty="0"/>
          </a:p>
        </p:txBody>
      </p:sp>
    </p:spTree>
    <p:extLst>
      <p:ext uri="{BB962C8B-B14F-4D97-AF65-F5344CB8AC3E}">
        <p14:creationId xmlns:p14="http://schemas.microsoft.com/office/powerpoint/2010/main" val="20834694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116739" name="Shape 116738"/>
          <p:cNvSpPr>
            <a:spLocks noGrp="1" noChangeArrowheads="1"/>
          </p:cNvSpPr>
          <p:nvPr>
            <p:ph idx="1"/>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fontScale="92500" lnSpcReduction="20000"/>
          </a:bodyPr>
          <a:lstStyle/>
          <a:p>
            <a:pPr lvl="1"/>
            <a:r>
              <a:rPr lang="en-US" altLang="en-US"/>
              <a:t>A country’s legal system regulates:</a:t>
            </a:r>
          </a:p>
          <a:p>
            <a:pPr lvl="2"/>
            <a:r>
              <a:rPr lang="en-US" altLang="en-US"/>
              <a:t>Its business practices.</a:t>
            </a:r>
          </a:p>
          <a:p>
            <a:pPr lvl="2"/>
            <a:r>
              <a:rPr lang="en-US" altLang="en-US"/>
              <a:t>The manner in which business transactions are executed.</a:t>
            </a:r>
          </a:p>
          <a:p>
            <a:pPr lvl="2"/>
            <a:r>
              <a:rPr lang="en-US" altLang="en-US"/>
              <a:t>The rights and obligations involved in any business transaction between parties.</a:t>
            </a:r>
          </a:p>
          <a:p>
            <a:pPr lvl="1"/>
            <a:r>
              <a:rPr lang="en-US" altLang="en-US"/>
              <a:t>Critical areas for every entrepreneur: </a:t>
            </a:r>
          </a:p>
          <a:p>
            <a:pPr lvl="2"/>
            <a:r>
              <a:rPr lang="en-US" altLang="en-US"/>
              <a:t>Property rights.</a:t>
            </a:r>
          </a:p>
          <a:p>
            <a:pPr lvl="2"/>
            <a:r>
              <a:rPr lang="en-US" altLang="en-US"/>
              <a:t>Contract law.</a:t>
            </a:r>
          </a:p>
          <a:p>
            <a:pPr lvl="2"/>
            <a:r>
              <a:rPr lang="en-US" altLang="en-US"/>
              <a:t>Product safety.</a:t>
            </a:r>
          </a:p>
          <a:p>
            <a:pPr lvl="2"/>
            <a:r>
              <a:rPr lang="en-US" altLang="en-US"/>
              <a:t>Product liability.</a:t>
            </a:r>
          </a:p>
        </p:txBody>
      </p:sp>
      <p:sp>
        <p:nvSpPr>
          <p:cNvPr id="116738" name="Shape 116737"/>
          <p:cNvSpPr>
            <a:spLocks noChangeArrowheads="1"/>
          </p:cNvSpPr>
          <p:nvPr/>
        </p:nvSpPr>
        <p:spPr bwMode="auto">
          <a:xfrm>
            <a:off x="300038" y="301625"/>
            <a:ext cx="8455025" cy="1069975"/>
          </a:xfrm>
          <a:prstGeom prst="rect">
            <a:avLst/>
          </a:prstGeom>
          <a:solidFill>
            <a:schemeClr val="bg1"/>
          </a:solidFill>
          <a:ln>
            <a:noFill/>
          </a:ln>
          <a:effectLst/>
          <a:extLst>
            <a:ext uri="{91240B29-F687-4F45-9708-019B960494DF}">
              <a14:hiddenLine xmlns:a14="http://schemas.microsoft.com/office/drawing/2010/main" w="9525">
                <a:solidFill>
                  <a:srgbClr val="174E73"/>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3600">
                <a:solidFill>
                  <a:schemeClr val="tx2"/>
                </a:solidFill>
                <a:latin typeface="Verdana" charset="0"/>
              </a:defRPr>
            </a:lvl1pPr>
            <a:lvl2pPr>
              <a:defRPr sz="3600">
                <a:solidFill>
                  <a:schemeClr val="tx2"/>
                </a:solidFill>
                <a:latin typeface="Verdana" charset="0"/>
              </a:defRPr>
            </a:lvl2pPr>
            <a:lvl3pPr>
              <a:defRPr sz="3600">
                <a:solidFill>
                  <a:schemeClr val="tx2"/>
                </a:solidFill>
                <a:latin typeface="Verdana" charset="0"/>
              </a:defRPr>
            </a:lvl3pPr>
            <a:lvl4pPr>
              <a:defRPr sz="3600">
                <a:solidFill>
                  <a:schemeClr val="tx2"/>
                </a:solidFill>
                <a:latin typeface="Verdana" charset="0"/>
              </a:defRPr>
            </a:lvl4pPr>
            <a:lvl5pPr>
              <a:defRPr sz="3600">
                <a:solidFill>
                  <a:schemeClr val="tx2"/>
                </a:solidFill>
                <a:latin typeface="Verdana" charset="0"/>
              </a:defRPr>
            </a:lvl5pPr>
            <a:lvl6pPr marL="457200" fontAlgn="base">
              <a:spcBef>
                <a:spcPct val="0"/>
              </a:spcBef>
              <a:spcAft>
                <a:spcPct val="0"/>
              </a:spcAft>
              <a:defRPr sz="3600">
                <a:solidFill>
                  <a:schemeClr val="tx2"/>
                </a:solidFill>
                <a:latin typeface="Verdana" charset="0"/>
              </a:defRPr>
            </a:lvl6pPr>
            <a:lvl7pPr marL="914400" fontAlgn="base">
              <a:spcBef>
                <a:spcPct val="0"/>
              </a:spcBef>
              <a:spcAft>
                <a:spcPct val="0"/>
              </a:spcAft>
              <a:defRPr sz="3600">
                <a:solidFill>
                  <a:schemeClr val="tx2"/>
                </a:solidFill>
                <a:latin typeface="Verdana" charset="0"/>
              </a:defRPr>
            </a:lvl7pPr>
            <a:lvl8pPr marL="1371600" fontAlgn="base">
              <a:spcBef>
                <a:spcPct val="0"/>
              </a:spcBef>
              <a:spcAft>
                <a:spcPct val="0"/>
              </a:spcAft>
              <a:defRPr sz="3600">
                <a:solidFill>
                  <a:schemeClr val="tx2"/>
                </a:solidFill>
                <a:latin typeface="Verdana" charset="0"/>
              </a:defRPr>
            </a:lvl8pPr>
            <a:lvl9pPr marL="1828800" fontAlgn="base">
              <a:spcBef>
                <a:spcPct val="0"/>
              </a:spcBef>
              <a:spcAft>
                <a:spcPct val="0"/>
              </a:spcAft>
              <a:defRPr sz="3600">
                <a:solidFill>
                  <a:schemeClr val="tx2"/>
                </a:solidFill>
                <a:latin typeface="Verdana" charset="0"/>
              </a:defRPr>
            </a:lvl9pPr>
          </a:lstStyle>
          <a:p>
            <a:r>
              <a:rPr lang="en-US" altLang="en-US"/>
              <a:t>International versus Domestic Entrepreneurship </a:t>
            </a:r>
            <a:r>
              <a:rPr lang="en-US" altLang="en-US" sz="2400"/>
              <a:t>(cont.)</a:t>
            </a:r>
          </a:p>
        </p:txBody>
      </p:sp>
    </p:spTree>
    <p:extLst>
      <p:ext uri="{BB962C8B-B14F-4D97-AF65-F5344CB8AC3E}">
        <p14:creationId xmlns:p14="http://schemas.microsoft.com/office/powerpoint/2010/main" val="33461678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noFill/>
        </p:spPr>
        <p:txBody>
          <a:bodyPr/>
          <a:lstStyle/>
          <a:p>
            <a:r>
              <a:rPr lang="en-US" altLang="en-US"/>
              <a:t>Technological Environment</a:t>
            </a:r>
          </a:p>
        </p:txBody>
      </p:sp>
      <p:sp>
        <p:nvSpPr>
          <p:cNvPr id="53251" name="Rectangle 3"/>
          <p:cNvSpPr>
            <a:spLocks noGrp="1" noChangeArrowheads="1"/>
          </p:cNvSpPr>
          <p:nvPr>
            <p:ph idx="1"/>
          </p:nvPr>
        </p:nvSpPr>
        <p:spPr/>
        <p:txBody>
          <a:bodyPr/>
          <a:lstStyle/>
          <a:p>
            <a:r>
              <a:rPr lang="en-US" altLang="en-US"/>
              <a:t>The variation and availability of technology are often surprising, particularly to an entrepreneur from a developed country. </a:t>
            </a:r>
          </a:p>
          <a:p>
            <a:r>
              <a:rPr lang="en-US" altLang="en-US"/>
              <a:t>New products in a country are created based on the conditions and infrastructure operant in that country.</a:t>
            </a:r>
          </a:p>
        </p:txBody>
      </p:sp>
    </p:spTree>
    <p:extLst>
      <p:ext uri="{BB962C8B-B14F-4D97-AF65-F5344CB8AC3E}">
        <p14:creationId xmlns:p14="http://schemas.microsoft.com/office/powerpoint/2010/main" val="10155650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6738" name="Shape 116737"/>
          <p:cNvSpPr>
            <a:spLocks noGrp="1" noChangeArrowheads="1"/>
          </p:cNvSpPr>
          <p:nvPr>
            <p:ph type="title"/>
          </p:nvPr>
        </p:nvSpPr>
        <p:spPr>
          <a:solidFill>
            <a:schemeClr val="bg1"/>
          </a:solidFill>
          <a:ln/>
          <a:extLst>
            <a:ext uri="{91240B29-F687-4F45-9708-019B960494DF}">
              <a14:hiddenLine xmlns:a14="http://schemas.microsoft.com/office/drawing/2010/main" w="9525" cap="flat" cmpd="sng">
                <a:solidFill>
                  <a:srgbClr val="174E73"/>
                </a:solidFill>
                <a:prstDash val="solid"/>
                <a:miter lim="800000"/>
                <a:headEnd type="none" w="med" len="med"/>
                <a:tailEnd type="none" w="med" len="med"/>
              </a14:hiddenLine>
            </a:ext>
          </a:extLst>
        </p:spPr>
        <p:txBody>
          <a:bodyPr>
            <a:normAutofit/>
          </a:bodyPr>
          <a:lstStyle/>
          <a:p>
            <a:r>
              <a:rPr lang="en-US" altLang="en-US" dirty="0" smtClean="0"/>
              <a:t>Culture</a:t>
            </a:r>
            <a:endParaRPr lang="en-US" altLang="en-US" dirty="0"/>
          </a:p>
        </p:txBody>
      </p:sp>
      <p:sp>
        <p:nvSpPr>
          <p:cNvPr id="2" name="Content Placeholder 1"/>
          <p:cNvSpPr>
            <a:spLocks noGrp="1"/>
          </p:cNvSpPr>
          <p:nvPr>
            <p:ph idx="1"/>
          </p:nvPr>
        </p:nvSpPr>
        <p:spPr/>
        <p:txBody>
          <a:bodyPr/>
          <a:lstStyle/>
          <a:p>
            <a:endParaRPr lang="en-US"/>
          </a:p>
        </p:txBody>
      </p:sp>
      <p:sp>
        <p:nvSpPr>
          <p:cNvPr id="19473" name="TextBox 19472"/>
          <p:cNvSpPr txBox="1">
            <a:spLocks noChangeArrowheads="1"/>
          </p:cNvSpPr>
          <p:nvPr/>
        </p:nvSpPr>
        <p:spPr bwMode="auto">
          <a:xfrm>
            <a:off x="6938963" y="6137275"/>
            <a:ext cx="16287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US" altLang="en-US" sz="1200">
                <a:solidFill>
                  <a:schemeClr val="bg1"/>
                </a:solidFill>
              </a:rPr>
              <a:t>Figure 5.1</a:t>
            </a:r>
          </a:p>
        </p:txBody>
      </p:sp>
      <p:pic>
        <p:nvPicPr>
          <p:cNvPr id="19478" name="Picture 22" descr="c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574800"/>
            <a:ext cx="8678863" cy="47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68904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Choosing a country to expand into</a:t>
            </a:r>
            <a:endParaRPr lang="en-GB" dirty="0"/>
          </a:p>
        </p:txBody>
      </p:sp>
      <p:sp>
        <p:nvSpPr>
          <p:cNvPr id="3" name="Content Placeholder 2"/>
          <p:cNvSpPr>
            <a:spLocks noGrp="1"/>
          </p:cNvSpPr>
          <p:nvPr>
            <p:ph idx="1"/>
          </p:nvPr>
        </p:nvSpPr>
        <p:spPr/>
        <p:txBody>
          <a:bodyPr>
            <a:normAutofit fontScale="85000" lnSpcReduction="20000"/>
          </a:bodyPr>
          <a:lstStyle/>
          <a:p>
            <a:r>
              <a:rPr lang="en-US" altLang="en-US" dirty="0"/>
              <a:t>Factors to be considered in determining the distribution system for a country:</a:t>
            </a:r>
          </a:p>
          <a:p>
            <a:pPr lvl="1"/>
            <a:r>
              <a:rPr lang="en-US" altLang="en-US" dirty="0"/>
              <a:t>Overall sales potential.</a:t>
            </a:r>
          </a:p>
          <a:p>
            <a:pPr lvl="1"/>
            <a:r>
              <a:rPr lang="en-US" altLang="en-US" dirty="0"/>
              <a:t>Amount and type of competition.</a:t>
            </a:r>
          </a:p>
          <a:p>
            <a:pPr lvl="1"/>
            <a:r>
              <a:rPr lang="en-US" altLang="en-US" dirty="0"/>
              <a:t>Cost of the product.</a:t>
            </a:r>
          </a:p>
          <a:p>
            <a:pPr lvl="1"/>
            <a:r>
              <a:rPr lang="en-US" altLang="en-US" dirty="0"/>
              <a:t>Geographical size and density.</a:t>
            </a:r>
          </a:p>
          <a:p>
            <a:pPr lvl="1"/>
            <a:r>
              <a:rPr lang="en-US" altLang="en-US" dirty="0"/>
              <a:t>Investment policies. </a:t>
            </a:r>
          </a:p>
          <a:p>
            <a:pPr lvl="1"/>
            <a:r>
              <a:rPr lang="en-US" altLang="en-US" dirty="0"/>
              <a:t>Exchange rates and controls.</a:t>
            </a:r>
          </a:p>
          <a:p>
            <a:pPr lvl="1"/>
            <a:r>
              <a:rPr lang="en-US" altLang="en-US" dirty="0"/>
              <a:t>Level of political risk.</a:t>
            </a:r>
          </a:p>
          <a:p>
            <a:pPr lvl="1"/>
            <a:r>
              <a:rPr lang="en-US" altLang="en-US" dirty="0"/>
              <a:t>Overall marketing plan.</a:t>
            </a:r>
          </a:p>
          <a:p>
            <a:endParaRPr lang="en-GB" dirty="0"/>
          </a:p>
        </p:txBody>
      </p:sp>
    </p:spTree>
    <p:extLst>
      <p:ext uri="{BB962C8B-B14F-4D97-AF65-F5344CB8AC3E}">
        <p14:creationId xmlns:p14="http://schemas.microsoft.com/office/powerpoint/2010/main" val="5235359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2 Important research Documents</a:t>
            </a:r>
            <a:endParaRPr lang="en-GB" dirty="0"/>
          </a:p>
        </p:txBody>
      </p:sp>
      <p:sp>
        <p:nvSpPr>
          <p:cNvPr id="3" name="Content Placeholder 2"/>
          <p:cNvSpPr>
            <a:spLocks noGrp="1"/>
          </p:cNvSpPr>
          <p:nvPr>
            <p:ph idx="1"/>
          </p:nvPr>
        </p:nvSpPr>
        <p:spPr/>
        <p:txBody>
          <a:bodyPr/>
          <a:lstStyle/>
          <a:p>
            <a:r>
              <a:rPr lang="en-GB" dirty="0" smtClean="0"/>
              <a:t>World Economic Forum’s Global Competitive Index</a:t>
            </a:r>
          </a:p>
          <a:p>
            <a:r>
              <a:rPr lang="en-GB" dirty="0" smtClean="0"/>
              <a:t>GEM Report</a:t>
            </a:r>
          </a:p>
          <a:p>
            <a:endParaRPr lang="en-GB" dirty="0"/>
          </a:p>
        </p:txBody>
      </p:sp>
    </p:spTree>
    <p:extLst>
      <p:ext uri="{BB962C8B-B14F-4D97-AF65-F5344CB8AC3E}">
        <p14:creationId xmlns:p14="http://schemas.microsoft.com/office/powerpoint/2010/main" val="29832202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World Economic Forum</a:t>
            </a:r>
            <a:endParaRPr lang="en-US" dirty="0"/>
          </a:p>
        </p:txBody>
      </p:sp>
      <p:sp>
        <p:nvSpPr>
          <p:cNvPr id="3" name="Content Placeholder 2"/>
          <p:cNvSpPr>
            <a:spLocks noGrp="1"/>
          </p:cNvSpPr>
          <p:nvPr>
            <p:ph idx="1"/>
          </p:nvPr>
        </p:nvSpPr>
        <p:spPr/>
        <p:txBody>
          <a:bodyPr>
            <a:normAutofit fontScale="92500" lnSpcReduction="20000"/>
          </a:bodyPr>
          <a:lstStyle/>
          <a:p>
            <a:r>
              <a:rPr lang="en-US" dirty="0"/>
              <a:t>The Global Competitiveness Index (GCI) tracks the performance of close to 140 countries on 12 pillars of competitiveness. </a:t>
            </a:r>
            <a:endParaRPr lang="en-US" dirty="0" smtClean="0"/>
          </a:p>
          <a:p>
            <a:r>
              <a:rPr lang="en-US" dirty="0" smtClean="0"/>
              <a:t>It </a:t>
            </a:r>
            <a:r>
              <a:rPr lang="en-US" dirty="0"/>
              <a:t>assesses the factors and institutions identified by empirical and theoretical research as determining improvements in productivity, which in </a:t>
            </a:r>
            <a:r>
              <a:rPr lang="en-US" dirty="0" smtClean="0"/>
              <a:t>turn </a:t>
            </a:r>
            <a:r>
              <a:rPr lang="en-US" dirty="0"/>
              <a:t>is the main determinant of long-term growth and an essential factor in economic growth and prosperity. </a:t>
            </a:r>
          </a:p>
          <a:p>
            <a:endParaRPr lang="en-US" dirty="0"/>
          </a:p>
        </p:txBody>
      </p:sp>
    </p:spTree>
    <p:extLst>
      <p:ext uri="{BB962C8B-B14F-4D97-AF65-F5344CB8AC3E}">
        <p14:creationId xmlns:p14="http://schemas.microsoft.com/office/powerpoint/2010/main" val="7738534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Important documents to read</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hlinkClick r:id="rId2"/>
              </a:rPr>
              <a:t>World Economic Forum:  Global Competitiveness Report 2017-2018</a:t>
            </a:r>
          </a:p>
          <a:p>
            <a:pPr fontAlgn="base"/>
            <a:r>
              <a:rPr lang="en-US" dirty="0" smtClean="0"/>
              <a:t>Provides an analysis of many of the drivers </a:t>
            </a:r>
            <a:r>
              <a:rPr lang="en-US" dirty="0"/>
              <a:t>that enable national economies to achieve sustained growth and long-term prosperity. </a:t>
            </a:r>
            <a:endParaRPr lang="en-US" dirty="0" smtClean="0"/>
          </a:p>
          <a:p>
            <a:pPr fontAlgn="base"/>
            <a:r>
              <a:rPr lang="en-US" dirty="0" smtClean="0"/>
              <a:t>They define </a:t>
            </a:r>
            <a:r>
              <a:rPr lang="en-US" i="1" dirty="0"/>
              <a:t>competitiveness </a:t>
            </a:r>
            <a:r>
              <a:rPr lang="en-US" dirty="0"/>
              <a:t>as the </a:t>
            </a:r>
            <a:r>
              <a:rPr lang="en-US" i="1" dirty="0"/>
              <a:t>set of institutions, policies, and factors that determine the level of productivity of an economy, </a:t>
            </a:r>
            <a:r>
              <a:rPr lang="en-US" dirty="0"/>
              <a:t>which in turn sets the level of prosperity that the economy can achieve. </a:t>
            </a:r>
          </a:p>
          <a:p>
            <a:pPr fontAlgn="base"/>
            <a:endParaRPr lang="en-US" dirty="0" smtClean="0"/>
          </a:p>
        </p:txBody>
      </p:sp>
    </p:spTree>
    <p:extLst>
      <p:ext uri="{BB962C8B-B14F-4D97-AF65-F5344CB8AC3E}">
        <p14:creationId xmlns:p14="http://schemas.microsoft.com/office/powerpoint/2010/main" val="15656140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“There is </a:t>
            </a:r>
            <a:r>
              <a:rPr lang="en-US" dirty="0"/>
              <a:t>widespread agreement that economic growth is important for human development and well-being. Growth creates the resources needed for better education, health, and security, and for higher incomes. Although growth does not guarantee human development, there are no examples of countries improving the welfare of their populations </a:t>
            </a:r>
            <a:r>
              <a:rPr lang="en-US" i="1" dirty="0"/>
              <a:t>without </a:t>
            </a:r>
            <a:r>
              <a:rPr lang="en-US" dirty="0" smtClean="0"/>
              <a:t>growth”. </a:t>
            </a:r>
            <a:endParaRPr lang="en-US" dirty="0"/>
          </a:p>
          <a:p>
            <a:endParaRPr lang="en-US" dirty="0"/>
          </a:p>
        </p:txBody>
      </p:sp>
    </p:spTree>
    <p:extLst>
      <p:ext uri="{BB962C8B-B14F-4D97-AF65-F5344CB8AC3E}">
        <p14:creationId xmlns:p14="http://schemas.microsoft.com/office/powerpoint/2010/main" val="14277820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Important documents to read</a:t>
            </a:r>
            <a:endParaRPr lang="en-US" dirty="0"/>
          </a:p>
        </p:txBody>
      </p:sp>
      <p:sp>
        <p:nvSpPr>
          <p:cNvPr id="3" name="Content Placeholder 2"/>
          <p:cNvSpPr>
            <a:spLocks noGrp="1"/>
          </p:cNvSpPr>
          <p:nvPr>
            <p:ph idx="1"/>
          </p:nvPr>
        </p:nvSpPr>
        <p:spPr/>
        <p:txBody>
          <a:bodyPr>
            <a:normAutofit fontScale="92500" lnSpcReduction="20000"/>
          </a:bodyPr>
          <a:lstStyle/>
          <a:p>
            <a:pPr fontAlgn="base"/>
            <a:r>
              <a:rPr lang="en-US" dirty="0" smtClean="0"/>
              <a:t>Provides an analysis of </a:t>
            </a:r>
            <a:r>
              <a:rPr lang="en-US" dirty="0" smtClean="0">
                <a:hlinkClick r:id="rId2"/>
              </a:rPr>
              <a:t>World </a:t>
            </a:r>
            <a:r>
              <a:rPr lang="en-US" dirty="0">
                <a:hlinkClick r:id="rId2"/>
              </a:rPr>
              <a:t>Economic Forum:  Global Competitiveness Report 2017-2018</a:t>
            </a:r>
          </a:p>
          <a:p>
            <a:pPr fontAlgn="base"/>
            <a:r>
              <a:rPr lang="en-US" dirty="0" smtClean="0"/>
              <a:t>any of the drivers </a:t>
            </a:r>
            <a:r>
              <a:rPr lang="en-US" dirty="0"/>
              <a:t>that enable national economies to achieve sustained growth and long-term prosperity. </a:t>
            </a:r>
            <a:endParaRPr lang="en-US" dirty="0" smtClean="0"/>
          </a:p>
          <a:p>
            <a:pPr fontAlgn="base"/>
            <a:r>
              <a:rPr lang="en-US" dirty="0"/>
              <a:t>It divides countries into three different stages, which are consistent with general economic development theory:</a:t>
            </a:r>
          </a:p>
          <a:p>
            <a:pPr fontAlgn="base"/>
            <a:endParaRPr lang="en-US" dirty="0" smtClean="0"/>
          </a:p>
        </p:txBody>
      </p:sp>
    </p:spTree>
    <p:extLst>
      <p:ext uri="{BB962C8B-B14F-4D97-AF65-F5344CB8AC3E}">
        <p14:creationId xmlns:p14="http://schemas.microsoft.com/office/powerpoint/2010/main" val="18497952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312800"/>
            <a:ext cx="8229600" cy="6491163"/>
          </a:xfrm>
        </p:spPr>
      </p:pic>
    </p:spTree>
    <p:extLst>
      <p:ext uri="{BB962C8B-B14F-4D97-AF65-F5344CB8AC3E}">
        <p14:creationId xmlns:p14="http://schemas.microsoft.com/office/powerpoint/2010/main" val="427002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Definitions…</a:t>
            </a:r>
            <a:endParaRPr lang="en-US" dirty="0"/>
          </a:p>
        </p:txBody>
      </p:sp>
      <p:sp>
        <p:nvSpPr>
          <p:cNvPr id="3" name="Content Placeholder 2"/>
          <p:cNvSpPr>
            <a:spLocks noGrp="1"/>
          </p:cNvSpPr>
          <p:nvPr>
            <p:ph idx="1"/>
          </p:nvPr>
        </p:nvSpPr>
        <p:spPr/>
        <p:txBody>
          <a:bodyPr>
            <a:normAutofit/>
          </a:bodyPr>
          <a:lstStyle/>
          <a:p>
            <a:pPr fontAlgn="base"/>
            <a:r>
              <a:rPr lang="en-US" dirty="0" smtClean="0"/>
              <a:t>Stage </a:t>
            </a:r>
            <a:r>
              <a:rPr lang="en-US" dirty="0"/>
              <a:t>1 ‘factor’-driven economies, where countries compete primarily on the use of unskilled </a:t>
            </a:r>
            <a:r>
              <a:rPr lang="en-US" dirty="0" err="1" smtClean="0"/>
              <a:t>labour</a:t>
            </a:r>
            <a:r>
              <a:rPr lang="en-US" dirty="0" smtClean="0"/>
              <a:t> </a:t>
            </a:r>
            <a:r>
              <a:rPr lang="en-US" dirty="0"/>
              <a:t>and natural resources and companies compete on the basis of price as they buy and sell basic products or commodities</a:t>
            </a:r>
            <a:r>
              <a:rPr lang="en-US" dirty="0" smtClean="0"/>
              <a:t>.</a:t>
            </a:r>
            <a:endParaRPr lang="en-US" dirty="0"/>
          </a:p>
        </p:txBody>
      </p:sp>
    </p:spTree>
    <p:extLst>
      <p:ext uri="{BB962C8B-B14F-4D97-AF65-F5344CB8AC3E}">
        <p14:creationId xmlns:p14="http://schemas.microsoft.com/office/powerpoint/2010/main" val="21358944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fontAlgn="base"/>
            <a:r>
              <a:rPr lang="en-US" dirty="0"/>
              <a:t>Stage 2 ‘efficiency’-driven economies, where growth is based on the development of more efficient production processes and increased product quality.</a:t>
            </a:r>
          </a:p>
          <a:p>
            <a:endParaRPr lang="en-US" dirty="0"/>
          </a:p>
        </p:txBody>
      </p:sp>
    </p:spTree>
    <p:extLst>
      <p:ext uri="{BB962C8B-B14F-4D97-AF65-F5344CB8AC3E}">
        <p14:creationId xmlns:p14="http://schemas.microsoft.com/office/powerpoint/2010/main" val="18671807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fontAlgn="base"/>
            <a:r>
              <a:rPr lang="en-US" dirty="0"/>
              <a:t>Stage 3 ‘innovation’-driven economies, where companies compete by producing and delivering new and different products and services by using the most sophisticated processes.</a:t>
            </a:r>
          </a:p>
          <a:p>
            <a:endParaRPr lang="en-US" dirty="0"/>
          </a:p>
        </p:txBody>
      </p:sp>
    </p:spTree>
    <p:extLst>
      <p:ext uri="{BB962C8B-B14F-4D97-AF65-F5344CB8AC3E}">
        <p14:creationId xmlns:p14="http://schemas.microsoft.com/office/powerpoint/2010/main" val="5287182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Economy profiles</a:t>
            </a:r>
            <a:endParaRPr lang="en-US" dirty="0"/>
          </a:p>
        </p:txBody>
      </p:sp>
      <p:sp>
        <p:nvSpPr>
          <p:cNvPr id="3" name="Content Placeholder 2"/>
          <p:cNvSpPr>
            <a:spLocks noGrp="1"/>
          </p:cNvSpPr>
          <p:nvPr>
            <p:ph idx="1"/>
          </p:nvPr>
        </p:nvSpPr>
        <p:spPr/>
        <p:txBody>
          <a:bodyPr/>
          <a:lstStyle/>
          <a:p>
            <a:r>
              <a:rPr lang="en-US" dirty="0" smtClean="0"/>
              <a:t>China  page 90</a:t>
            </a:r>
          </a:p>
          <a:p>
            <a:r>
              <a:rPr lang="en-US" dirty="0" smtClean="0"/>
              <a:t>Malaysia page192</a:t>
            </a:r>
          </a:p>
          <a:p>
            <a:r>
              <a:rPr lang="en-US" dirty="0" smtClean="0"/>
              <a:t>France page 120</a:t>
            </a:r>
          </a:p>
          <a:p>
            <a:r>
              <a:rPr lang="en-US" dirty="0" smtClean="0"/>
              <a:t>United Kingdom page 300</a:t>
            </a:r>
            <a:endParaRPr lang="en-US" dirty="0"/>
          </a:p>
        </p:txBody>
      </p:sp>
    </p:spTree>
    <p:extLst>
      <p:ext uri="{BB962C8B-B14F-4D97-AF65-F5344CB8AC3E}">
        <p14:creationId xmlns:p14="http://schemas.microsoft.com/office/powerpoint/2010/main" val="4029081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dirty="0"/>
              <a:t>The </a:t>
            </a:r>
            <a:r>
              <a:rPr lang="en-US" dirty="0">
                <a:hlinkClick r:id="rId2"/>
              </a:rPr>
              <a:t>Global Entrepreneurship Monitor </a:t>
            </a:r>
            <a:r>
              <a:rPr lang="en-US" dirty="0"/>
              <a:t>is the world's foremost study of entrepreneurship.</a:t>
            </a:r>
          </a:p>
          <a:p>
            <a:r>
              <a:rPr lang="en-US" dirty="0"/>
              <a:t>Through a vast, centrally coordinated, internationally executed data collection effort, GEM is able to provide high quality information, comprehensive reports and interesting stories, which greatly enhance the understanding of the entrepreneurial phenomenon - but it is more than that. It is also an ever-growing community of believers in the transformative benefits of entrepreneurship.</a:t>
            </a:r>
            <a:br>
              <a:rPr lang="en-US" dirty="0"/>
            </a:br>
            <a:endParaRPr lang="en-US" dirty="0"/>
          </a:p>
        </p:txBody>
      </p:sp>
    </p:spTree>
    <p:extLst>
      <p:ext uri="{BB962C8B-B14F-4D97-AF65-F5344CB8AC3E}">
        <p14:creationId xmlns:p14="http://schemas.microsoft.com/office/powerpoint/2010/main" val="2241646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http://www.gemconsortium.org</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319756024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smtClean="0"/>
              <a:t>GEM </a:t>
            </a:r>
            <a:r>
              <a:rPr lang="en-US" dirty="0"/>
              <a:t>is a trusted resource on entrepreneurship for key international organisations like the </a:t>
            </a:r>
            <a:r>
              <a:rPr lang="en-US" b="1" dirty="0"/>
              <a:t>United Nations</a:t>
            </a:r>
            <a:r>
              <a:rPr lang="en-US" dirty="0"/>
              <a:t>, </a:t>
            </a:r>
            <a:r>
              <a:rPr lang="en-US" b="1" dirty="0"/>
              <a:t>World Economic Forum</a:t>
            </a:r>
            <a:r>
              <a:rPr lang="en-US" dirty="0"/>
              <a:t>, </a:t>
            </a:r>
            <a:r>
              <a:rPr lang="en-US" b="1" dirty="0"/>
              <a:t>World Bank</a:t>
            </a:r>
            <a:r>
              <a:rPr lang="en-US" dirty="0"/>
              <a:t>, and the </a:t>
            </a:r>
            <a:r>
              <a:rPr lang="en-US" b="1" dirty="0"/>
              <a:t>Organisation for Economic Co-operation and Development (OECD)</a:t>
            </a:r>
            <a:r>
              <a:rPr lang="en-US" dirty="0"/>
              <a:t>, providing custom datasets, special reports and expert opinion. </a:t>
            </a:r>
          </a:p>
        </p:txBody>
      </p:sp>
    </p:spTree>
    <p:extLst>
      <p:ext uri="{BB962C8B-B14F-4D97-AF65-F5344CB8AC3E}">
        <p14:creationId xmlns:p14="http://schemas.microsoft.com/office/powerpoint/2010/main" val="6840990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US" dirty="0" smtClean="0"/>
              <a:t>In </a:t>
            </a:r>
            <a:r>
              <a:rPr lang="en-US" dirty="0"/>
              <a:t>numbers, GEM is:</a:t>
            </a:r>
          </a:p>
          <a:p>
            <a:r>
              <a:rPr lang="en-US" b="1" dirty="0"/>
              <a:t>18</a:t>
            </a:r>
            <a:r>
              <a:rPr lang="en-US" dirty="0"/>
              <a:t> years of data</a:t>
            </a:r>
            <a:br>
              <a:rPr lang="en-US" dirty="0"/>
            </a:br>
            <a:endParaRPr lang="en-US" dirty="0"/>
          </a:p>
          <a:p>
            <a:r>
              <a:rPr lang="en-US" b="1" dirty="0"/>
              <a:t>200,000+</a:t>
            </a:r>
            <a:r>
              <a:rPr lang="en-US" dirty="0"/>
              <a:t> interviews a year</a:t>
            </a:r>
            <a:br>
              <a:rPr lang="en-US" dirty="0"/>
            </a:br>
            <a:endParaRPr lang="en-US" dirty="0"/>
          </a:p>
          <a:p>
            <a:r>
              <a:rPr lang="en-US" b="1" dirty="0"/>
              <a:t>100+</a:t>
            </a:r>
            <a:r>
              <a:rPr lang="en-US" dirty="0"/>
              <a:t> </a:t>
            </a:r>
            <a:r>
              <a:rPr lang="en-US" dirty="0" smtClean="0"/>
              <a:t>economies</a:t>
            </a:r>
            <a:r>
              <a:rPr lang="en-US" dirty="0"/>
              <a:t/>
            </a:r>
            <a:br>
              <a:rPr lang="en-US" dirty="0"/>
            </a:br>
            <a:endParaRPr lang="en-US" dirty="0"/>
          </a:p>
          <a:p>
            <a:r>
              <a:rPr lang="en-US" dirty="0"/>
              <a:t>In each economy, GEM looks at two elements</a:t>
            </a:r>
            <a:r>
              <a:rPr lang="en-US" dirty="0" smtClean="0"/>
              <a:t>:</a:t>
            </a:r>
          </a:p>
          <a:p>
            <a:endParaRPr lang="en-US" dirty="0"/>
          </a:p>
          <a:p>
            <a:r>
              <a:rPr lang="en-US" dirty="0"/>
              <a:t>The </a:t>
            </a:r>
            <a:r>
              <a:rPr lang="en-US" b="1" dirty="0"/>
              <a:t>entrepreneurial behaviour and attitudes</a:t>
            </a:r>
            <a:r>
              <a:rPr lang="en-US" dirty="0"/>
              <a:t> of individuals</a:t>
            </a:r>
            <a:br>
              <a:rPr lang="en-US" dirty="0"/>
            </a:br>
            <a:endParaRPr lang="en-US" dirty="0"/>
          </a:p>
          <a:p>
            <a:r>
              <a:rPr lang="en-US" dirty="0"/>
              <a:t>The </a:t>
            </a:r>
            <a:r>
              <a:rPr lang="en-US" b="1" dirty="0"/>
              <a:t>national context</a:t>
            </a:r>
            <a:r>
              <a:rPr lang="en-US" dirty="0"/>
              <a:t> and how that impacts entrepreneurship</a:t>
            </a:r>
            <a:br>
              <a:rPr lang="en-US" dirty="0"/>
            </a:br>
            <a:endParaRPr lang="en-US" dirty="0"/>
          </a:p>
          <a:p>
            <a:endParaRPr lang="en-US" dirty="0"/>
          </a:p>
        </p:txBody>
      </p:sp>
    </p:spTree>
    <p:extLst>
      <p:ext uri="{BB962C8B-B14F-4D97-AF65-F5344CB8AC3E}">
        <p14:creationId xmlns:p14="http://schemas.microsoft.com/office/powerpoint/2010/main" val="110214857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GEM</a:t>
            </a:r>
            <a:endParaRPr lang="en-US" dirty="0"/>
          </a:p>
        </p:txBody>
      </p:sp>
      <p:sp>
        <p:nvSpPr>
          <p:cNvPr id="3" name="Content Placeholder 2"/>
          <p:cNvSpPr>
            <a:spLocks noGrp="1"/>
          </p:cNvSpPr>
          <p:nvPr>
            <p:ph idx="1"/>
          </p:nvPr>
        </p:nvSpPr>
        <p:spPr/>
        <p:txBody>
          <a:bodyPr>
            <a:normAutofit lnSpcReduction="10000"/>
          </a:bodyPr>
          <a:lstStyle/>
          <a:p>
            <a:r>
              <a:rPr lang="en-US" dirty="0" smtClean="0"/>
              <a:t>GEM definition:  someone is said to be engaged in entrepreneurship if  they are involved in trying to start a new business or facilitate the expansion of an existing business.</a:t>
            </a:r>
          </a:p>
          <a:p>
            <a:endParaRPr lang="en-US" dirty="0"/>
          </a:p>
          <a:p>
            <a:r>
              <a:rPr lang="en-US" dirty="0" smtClean="0"/>
              <a:t>GEM defines a ‘new’ business as being less than 42 months old.</a:t>
            </a:r>
            <a:endParaRPr lang="en-US" dirty="0"/>
          </a:p>
        </p:txBody>
      </p:sp>
    </p:spTree>
    <p:extLst>
      <p:ext uri="{BB962C8B-B14F-4D97-AF65-F5344CB8AC3E}">
        <p14:creationId xmlns:p14="http://schemas.microsoft.com/office/powerpoint/2010/main" val="2523689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In order to compare a nation’s entrepreneurial activity GEM uses the: </a:t>
            </a:r>
            <a:br>
              <a:rPr lang="en-US" dirty="0" smtClean="0"/>
            </a:br>
            <a:r>
              <a:rPr lang="en-US" dirty="0" smtClean="0"/>
              <a:t>Total Early-stage Entrepreneurial Activity </a:t>
            </a:r>
            <a:br>
              <a:rPr lang="en-US" dirty="0" smtClean="0"/>
            </a:br>
            <a:r>
              <a:rPr lang="en-US" dirty="0" smtClean="0"/>
              <a:t>(TEA rate).</a:t>
            </a:r>
          </a:p>
          <a:p>
            <a:r>
              <a:rPr lang="en-US" dirty="0" smtClean="0"/>
              <a:t>= Proportion of working age population involved in starting or running a business (under 42 months old)</a:t>
            </a:r>
          </a:p>
          <a:p>
            <a:endParaRPr lang="en-US" dirty="0"/>
          </a:p>
        </p:txBody>
      </p:sp>
    </p:spTree>
    <p:extLst>
      <p:ext uri="{BB962C8B-B14F-4D97-AF65-F5344CB8AC3E}">
        <p14:creationId xmlns:p14="http://schemas.microsoft.com/office/powerpoint/2010/main" val="162232557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8651" y="279365"/>
            <a:ext cx="5766697" cy="5212692"/>
          </a:xfrm>
        </p:spPr>
      </p:pic>
    </p:spTree>
    <p:extLst>
      <p:ext uri="{BB962C8B-B14F-4D97-AF65-F5344CB8AC3E}">
        <p14:creationId xmlns:p14="http://schemas.microsoft.com/office/powerpoint/2010/main" val="47648027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GEM</a:t>
            </a:r>
            <a:endParaRPr lang="en-US" dirty="0"/>
          </a:p>
        </p:txBody>
      </p:sp>
      <p:sp>
        <p:nvSpPr>
          <p:cNvPr id="3" name="Content Placeholder 2"/>
          <p:cNvSpPr>
            <a:spLocks noGrp="1"/>
          </p:cNvSpPr>
          <p:nvPr>
            <p:ph idx="1"/>
          </p:nvPr>
        </p:nvSpPr>
        <p:spPr/>
        <p:txBody>
          <a:bodyPr/>
          <a:lstStyle/>
          <a:p>
            <a:r>
              <a:rPr lang="en-US" dirty="0" smtClean="0"/>
              <a:t>UK page 97</a:t>
            </a:r>
          </a:p>
          <a:p>
            <a:r>
              <a:rPr lang="en-US" dirty="0" smtClean="0"/>
              <a:t>Malaysia  page 78</a:t>
            </a:r>
          </a:p>
          <a:p>
            <a:r>
              <a:rPr lang="en-US" dirty="0" smtClean="0"/>
              <a:t>France  page 61</a:t>
            </a:r>
          </a:p>
          <a:p>
            <a:r>
              <a:rPr lang="en-US" dirty="0" smtClean="0"/>
              <a:t>China page 54</a:t>
            </a:r>
            <a:endParaRPr lang="en-US" dirty="0"/>
          </a:p>
        </p:txBody>
      </p:sp>
    </p:spTree>
    <p:extLst>
      <p:ext uri="{BB962C8B-B14F-4D97-AF65-F5344CB8AC3E}">
        <p14:creationId xmlns:p14="http://schemas.microsoft.com/office/powerpoint/2010/main" val="23739503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Entrepreneurial framework conditions</a:t>
            </a:r>
          </a:p>
        </p:txBody>
      </p:sp>
      <p:sp>
        <p:nvSpPr>
          <p:cNvPr id="3" name="Content Placeholder 2"/>
          <p:cNvSpPr>
            <a:spLocks noGrp="1"/>
          </p:cNvSpPr>
          <p:nvPr>
            <p:ph idx="1"/>
          </p:nvPr>
        </p:nvSpPr>
        <p:spPr/>
        <p:txBody>
          <a:bodyPr>
            <a:normAutofit fontScale="55000" lnSpcReduction="20000"/>
          </a:bodyPr>
          <a:lstStyle/>
          <a:p>
            <a:r>
              <a:rPr lang="en-US" dirty="0"/>
              <a:t>Entrepreneurial </a:t>
            </a:r>
            <a:r>
              <a:rPr lang="en-US" dirty="0" smtClean="0"/>
              <a:t>ﬁnancing</a:t>
            </a:r>
          </a:p>
          <a:p>
            <a:r>
              <a:rPr lang="en-US" dirty="0"/>
              <a:t>Government policies: support and relevance, </a:t>
            </a:r>
            <a:endParaRPr lang="en-US" dirty="0" smtClean="0"/>
          </a:p>
          <a:p>
            <a:r>
              <a:rPr lang="en-US" dirty="0" smtClean="0"/>
              <a:t>Government policies </a:t>
            </a:r>
            <a:r>
              <a:rPr lang="en-US" dirty="0"/>
              <a:t>regarding taxes and bureaucracy,</a:t>
            </a:r>
          </a:p>
          <a:p>
            <a:r>
              <a:rPr lang="en-US" dirty="0" smtClean="0"/>
              <a:t>Government </a:t>
            </a:r>
            <a:r>
              <a:rPr lang="en-US" dirty="0"/>
              <a:t>entrepreneurship programs,</a:t>
            </a:r>
          </a:p>
          <a:p>
            <a:r>
              <a:rPr lang="en-US" dirty="0" smtClean="0"/>
              <a:t>Entrepreneurship </a:t>
            </a:r>
            <a:r>
              <a:rPr lang="en-US" dirty="0"/>
              <a:t>education at school stage,</a:t>
            </a:r>
          </a:p>
          <a:p>
            <a:r>
              <a:rPr lang="en-US" dirty="0"/>
              <a:t>Entrepreneurship education at post school stage and</a:t>
            </a:r>
          </a:p>
          <a:p>
            <a:r>
              <a:rPr lang="en-US" dirty="0"/>
              <a:t>entrepreneurship training,</a:t>
            </a:r>
          </a:p>
          <a:p>
            <a:r>
              <a:rPr lang="en-US" dirty="0" smtClean="0"/>
              <a:t>Research </a:t>
            </a:r>
            <a:r>
              <a:rPr lang="en-US" dirty="0"/>
              <a:t>&amp; Development (R&amp;D) </a:t>
            </a:r>
            <a:r>
              <a:rPr lang="en-US" dirty="0" smtClean="0"/>
              <a:t>transfer</a:t>
            </a:r>
            <a:endParaRPr lang="en-US" dirty="0"/>
          </a:p>
          <a:p>
            <a:r>
              <a:rPr lang="en-US" dirty="0" smtClean="0"/>
              <a:t>Commercial </a:t>
            </a:r>
            <a:r>
              <a:rPr lang="en-US" dirty="0"/>
              <a:t>and legal </a:t>
            </a:r>
            <a:r>
              <a:rPr lang="en-US" dirty="0" smtClean="0"/>
              <a:t>infrastructure</a:t>
            </a:r>
            <a:endParaRPr lang="en-US" dirty="0"/>
          </a:p>
          <a:p>
            <a:r>
              <a:rPr lang="en-US" dirty="0" smtClean="0"/>
              <a:t>Internal </a:t>
            </a:r>
            <a:r>
              <a:rPr lang="en-US" dirty="0"/>
              <a:t>market dynamics, Internal market burdens </a:t>
            </a:r>
            <a:r>
              <a:rPr lang="en-US" dirty="0" smtClean="0"/>
              <a:t>or entry </a:t>
            </a:r>
            <a:r>
              <a:rPr lang="en-US" dirty="0"/>
              <a:t>regulations</a:t>
            </a:r>
            <a:r>
              <a:rPr lang="en-US" dirty="0" smtClean="0"/>
              <a:t>,</a:t>
            </a:r>
          </a:p>
          <a:p>
            <a:r>
              <a:rPr lang="en-US" dirty="0" smtClean="0"/>
              <a:t>Physical infrastructure</a:t>
            </a:r>
          </a:p>
          <a:p>
            <a:r>
              <a:rPr lang="en-US" dirty="0" smtClean="0"/>
              <a:t>Cultural </a:t>
            </a:r>
            <a:r>
              <a:rPr lang="en-US" dirty="0"/>
              <a:t>and social </a:t>
            </a:r>
            <a:r>
              <a:rPr lang="en-US" dirty="0" smtClean="0"/>
              <a:t>norms</a:t>
            </a:r>
            <a:endParaRPr lang="en-US" dirty="0"/>
          </a:p>
          <a:p>
            <a:endParaRPr lang="en-US" dirty="0"/>
          </a:p>
          <a:p>
            <a:endParaRPr lang="en-US" dirty="0"/>
          </a:p>
        </p:txBody>
      </p:sp>
    </p:spTree>
    <p:extLst>
      <p:ext uri="{BB962C8B-B14F-4D97-AF65-F5344CB8AC3E}">
        <p14:creationId xmlns:p14="http://schemas.microsoft.com/office/powerpoint/2010/main" val="174253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Societal values and </a:t>
            </a:r>
            <a:r>
              <a:rPr lang="en-US" dirty="0" smtClean="0"/>
              <a:t>perceptions</a:t>
            </a:r>
            <a:endParaRPr lang="en-US" dirty="0"/>
          </a:p>
        </p:txBody>
      </p:sp>
      <p:sp>
        <p:nvSpPr>
          <p:cNvPr id="3" name="Content Placeholder 2"/>
          <p:cNvSpPr>
            <a:spLocks noGrp="1"/>
          </p:cNvSpPr>
          <p:nvPr>
            <p:ph idx="1"/>
          </p:nvPr>
        </p:nvSpPr>
        <p:spPr/>
        <p:txBody>
          <a:bodyPr>
            <a:normAutofit fontScale="70000" lnSpcReduction="20000"/>
          </a:bodyPr>
          <a:lstStyle/>
          <a:p>
            <a:r>
              <a:rPr lang="en-US" dirty="0"/>
              <a:t>Good career choice The percentage of the adult population</a:t>
            </a:r>
          </a:p>
          <a:p>
            <a:r>
              <a:rPr lang="en-US" dirty="0"/>
              <a:t>between the ages of 18 and 64 years who believe that</a:t>
            </a:r>
          </a:p>
          <a:p>
            <a:r>
              <a:rPr lang="en-US" dirty="0"/>
              <a:t>entrepreneurship is a good career choice;</a:t>
            </a:r>
          </a:p>
          <a:p>
            <a:r>
              <a:rPr lang="en-US" dirty="0"/>
              <a:t>High status of successful entrepreneurs The percentage</a:t>
            </a:r>
          </a:p>
          <a:p>
            <a:r>
              <a:rPr lang="en-US" dirty="0"/>
              <a:t>of the adult population between the ages of 18 and 64</a:t>
            </a:r>
          </a:p>
          <a:p>
            <a:r>
              <a:rPr lang="en-US" dirty="0"/>
              <a:t>years who believe that high status is afforded to </a:t>
            </a:r>
            <a:r>
              <a:rPr lang="en-US" dirty="0" smtClean="0"/>
              <a:t>successful entrepreneurs;</a:t>
            </a:r>
          </a:p>
          <a:p>
            <a:r>
              <a:rPr lang="en-US" dirty="0"/>
              <a:t>Media attention for entrepreneurship The percentage of</a:t>
            </a:r>
          </a:p>
          <a:p>
            <a:r>
              <a:rPr lang="en-US" dirty="0"/>
              <a:t>the adult population between the ages of 18 and 64 years</a:t>
            </a:r>
          </a:p>
          <a:p>
            <a:r>
              <a:rPr lang="en-US" dirty="0"/>
              <a:t>who believe that there is a lot of positive media attention</a:t>
            </a:r>
          </a:p>
          <a:p>
            <a:r>
              <a:rPr lang="en-US" dirty="0"/>
              <a:t>for entrepreneurship in their country;</a:t>
            </a:r>
          </a:p>
          <a:p>
            <a:endParaRPr lang="en-US" dirty="0"/>
          </a:p>
          <a:p>
            <a:endParaRPr lang="en-US" dirty="0"/>
          </a:p>
        </p:txBody>
      </p:sp>
    </p:spTree>
    <p:extLst>
      <p:ext uri="{BB962C8B-B14F-4D97-AF65-F5344CB8AC3E}">
        <p14:creationId xmlns:p14="http://schemas.microsoft.com/office/powerpoint/2010/main" val="6527089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Individual attributes of a potential entrepreneur</a:t>
            </a:r>
          </a:p>
        </p:txBody>
      </p:sp>
      <p:sp>
        <p:nvSpPr>
          <p:cNvPr id="3" name="Content Placeholder 2"/>
          <p:cNvSpPr>
            <a:spLocks noGrp="1"/>
          </p:cNvSpPr>
          <p:nvPr>
            <p:ph idx="1"/>
          </p:nvPr>
        </p:nvSpPr>
        <p:spPr/>
        <p:txBody>
          <a:bodyPr>
            <a:normAutofit fontScale="55000" lnSpcReduction="20000"/>
          </a:bodyPr>
          <a:lstStyle/>
          <a:p>
            <a:r>
              <a:rPr lang="en-US" dirty="0"/>
              <a:t>Perceived opportunities The percentage of the population</a:t>
            </a:r>
          </a:p>
          <a:p>
            <a:r>
              <a:rPr lang="en-US" dirty="0"/>
              <a:t>aged 18–64 years who see good opportunities to start a</a:t>
            </a:r>
          </a:p>
          <a:p>
            <a:r>
              <a:rPr lang="en-US" dirty="0"/>
              <a:t>business in the area where they live;</a:t>
            </a:r>
          </a:p>
          <a:p>
            <a:r>
              <a:rPr lang="en-US" dirty="0"/>
              <a:t>Perceived capabilities The percentage of the population</a:t>
            </a:r>
          </a:p>
          <a:p>
            <a:r>
              <a:rPr lang="en-US" dirty="0"/>
              <a:t>aged 18–64 years who believe they have the required skills</a:t>
            </a:r>
          </a:p>
          <a:p>
            <a:r>
              <a:rPr lang="en-US" dirty="0"/>
              <a:t>and knowledge to start a business;</a:t>
            </a:r>
          </a:p>
          <a:p>
            <a:r>
              <a:rPr lang="en-US" dirty="0"/>
              <a:t>Entrepreneurial intention The percentage of the</a:t>
            </a:r>
          </a:p>
          <a:p>
            <a:r>
              <a:rPr lang="en-US" dirty="0"/>
              <a:t>population aged 18-64 years (individuals involved in any</a:t>
            </a:r>
          </a:p>
          <a:p>
            <a:r>
              <a:rPr lang="en-US" dirty="0"/>
              <a:t>stage of entrepreneurial activity excluded) who are latent</a:t>
            </a:r>
          </a:p>
          <a:p>
            <a:r>
              <a:rPr lang="en-US" dirty="0"/>
              <a:t>entrepreneurs and intend to start a business within</a:t>
            </a:r>
          </a:p>
          <a:p>
            <a:r>
              <a:rPr lang="en-US" dirty="0"/>
              <a:t>three years);</a:t>
            </a:r>
          </a:p>
          <a:p>
            <a:r>
              <a:rPr lang="en-US" dirty="0"/>
              <a:t>Rate of fear of failure The percentage of the population</a:t>
            </a:r>
          </a:p>
          <a:p>
            <a:r>
              <a:rPr lang="en-US" dirty="0"/>
              <a:t>aged 18-64 years perceiving good opportunities </a:t>
            </a:r>
            <a:r>
              <a:rPr lang="en-US" dirty="0" smtClean="0"/>
              <a:t>who </a:t>
            </a:r>
            <a:r>
              <a:rPr lang="en-US" dirty="0"/>
              <a:t>indicate that fear of failure would prevent them </a:t>
            </a:r>
            <a:r>
              <a:rPr lang="en-US" dirty="0" err="1" smtClean="0"/>
              <a:t>fromstarting</a:t>
            </a:r>
            <a:r>
              <a:rPr lang="en-US" dirty="0" smtClean="0"/>
              <a:t> </a:t>
            </a:r>
            <a:r>
              <a:rPr lang="en-US" dirty="0"/>
              <a:t>up a business;</a:t>
            </a:r>
          </a:p>
          <a:p>
            <a:endParaRPr lang="en-US" dirty="0"/>
          </a:p>
          <a:p>
            <a:endParaRPr lang="en-US" dirty="0"/>
          </a:p>
        </p:txBody>
      </p:sp>
    </p:spTree>
    <p:extLst>
      <p:ext uri="{BB962C8B-B14F-4D97-AF65-F5344CB8AC3E}">
        <p14:creationId xmlns:p14="http://schemas.microsoft.com/office/powerpoint/2010/main" val="1290771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Entrepreneurial activity </a:t>
            </a:r>
            <a:r>
              <a:rPr lang="en-US" dirty="0" smtClean="0"/>
              <a:t>indicators</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t>Total Early-stage Entrepreneurial Activity – TEA (</a:t>
            </a:r>
            <a:r>
              <a:rPr lang="en-US" dirty="0" smtClean="0"/>
              <a:t>The percentage </a:t>
            </a:r>
            <a:r>
              <a:rPr lang="en-US" dirty="0"/>
              <a:t>of the adult population aged 18–64 </a:t>
            </a:r>
            <a:r>
              <a:rPr lang="en-US" dirty="0" smtClean="0"/>
              <a:t>years who </a:t>
            </a:r>
            <a:r>
              <a:rPr lang="en-US" dirty="0"/>
              <a:t>are in the process of starting a business (a </a:t>
            </a:r>
            <a:r>
              <a:rPr lang="en-US" dirty="0" smtClean="0"/>
              <a:t>nascent entrepreneur</a:t>
            </a:r>
            <a:r>
              <a:rPr lang="en-US" dirty="0"/>
              <a:t>) or started a business less than 42 </a:t>
            </a:r>
            <a:r>
              <a:rPr lang="en-US" dirty="0" smtClean="0"/>
              <a:t>month sold </a:t>
            </a:r>
            <a:r>
              <a:rPr lang="en-US" dirty="0"/>
              <a:t>before the survey took place (owner-manager of a </a:t>
            </a:r>
            <a:r>
              <a:rPr lang="en-US" dirty="0" smtClean="0"/>
              <a:t>new business</a:t>
            </a:r>
            <a:r>
              <a:rPr lang="en-US" dirty="0"/>
              <a:t>). </a:t>
            </a:r>
            <a:endParaRPr lang="en-US" dirty="0" smtClean="0"/>
          </a:p>
          <a:p>
            <a:pPr marL="0" indent="0">
              <a:buNone/>
            </a:pPr>
            <a:r>
              <a:rPr lang="en-US" dirty="0" smtClean="0"/>
              <a:t>This </a:t>
            </a:r>
            <a:r>
              <a:rPr lang="en-US" dirty="0"/>
              <a:t>indicator can be enriched by </a:t>
            </a:r>
            <a:r>
              <a:rPr lang="en-US" dirty="0" smtClean="0"/>
              <a:t>providing information </a:t>
            </a:r>
            <a:r>
              <a:rPr lang="en-US" dirty="0"/>
              <a:t>related to motivation (opportunity </a:t>
            </a:r>
            <a:r>
              <a:rPr lang="en-US" dirty="0" smtClean="0"/>
              <a:t>vs. necessity</a:t>
            </a:r>
            <a:r>
              <a:rPr lang="en-US" dirty="0"/>
              <a:t>), inclusiveness (gender, age), impact (</a:t>
            </a:r>
            <a:r>
              <a:rPr lang="en-US" dirty="0" smtClean="0"/>
              <a:t>business growth </a:t>
            </a:r>
            <a:r>
              <a:rPr lang="en-US" dirty="0"/>
              <a:t>in terms of expected job creation, innovation, </a:t>
            </a:r>
            <a:r>
              <a:rPr lang="en-US" dirty="0" smtClean="0"/>
              <a:t>and industry </a:t>
            </a:r>
            <a:r>
              <a:rPr lang="en-US" dirty="0"/>
              <a:t>sectors);</a:t>
            </a:r>
          </a:p>
          <a:p>
            <a:endParaRPr lang="en-US" dirty="0"/>
          </a:p>
        </p:txBody>
      </p:sp>
    </p:spTree>
    <p:extLst>
      <p:ext uri="{BB962C8B-B14F-4D97-AF65-F5344CB8AC3E}">
        <p14:creationId xmlns:p14="http://schemas.microsoft.com/office/powerpoint/2010/main" val="14042755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a:t>Established business ownership rate (The percentage </a:t>
            </a:r>
            <a:r>
              <a:rPr lang="en-US" dirty="0" smtClean="0"/>
              <a:t>of the </a:t>
            </a:r>
            <a:r>
              <a:rPr lang="en-US" dirty="0"/>
              <a:t>adult population aged 18–64 years who are </a:t>
            </a:r>
            <a:r>
              <a:rPr lang="en-US" dirty="0" smtClean="0"/>
              <a:t>currently an </a:t>
            </a:r>
            <a:r>
              <a:rPr lang="en-US" dirty="0"/>
              <a:t>owner-manager of an established business, i.e. </a:t>
            </a:r>
            <a:r>
              <a:rPr lang="en-US" dirty="0" smtClean="0"/>
              <a:t>owning and </a:t>
            </a:r>
            <a:r>
              <a:rPr lang="en-US" dirty="0"/>
              <a:t>managing a running business that has paid </a:t>
            </a:r>
            <a:r>
              <a:rPr lang="en-US" dirty="0" smtClean="0"/>
              <a:t>salaries, wages</a:t>
            </a:r>
            <a:r>
              <a:rPr lang="en-US" dirty="0"/>
              <a:t>, or any other payments to the owners for more </a:t>
            </a:r>
            <a:r>
              <a:rPr lang="en-US" dirty="0" smtClean="0"/>
              <a:t>than 42 </a:t>
            </a:r>
            <a:r>
              <a:rPr lang="en-US" dirty="0"/>
              <a:t>months);</a:t>
            </a:r>
          </a:p>
        </p:txBody>
      </p:sp>
    </p:spTree>
    <p:extLst>
      <p:ext uri="{BB962C8B-B14F-4D97-AF65-F5344CB8AC3E}">
        <p14:creationId xmlns:p14="http://schemas.microsoft.com/office/powerpoint/2010/main" val="186444462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a:t>Entrepreneurial Employee Activity – EEA (</a:t>
            </a:r>
            <a:r>
              <a:rPr lang="en-US" dirty="0" smtClean="0"/>
              <a:t>The percentage </a:t>
            </a:r>
            <a:r>
              <a:rPr lang="en-US" dirty="0"/>
              <a:t>of the adult population aged 18–64 </a:t>
            </a:r>
            <a:r>
              <a:rPr lang="en-US" dirty="0" smtClean="0"/>
              <a:t>years who</a:t>
            </a:r>
            <a:r>
              <a:rPr lang="en-US" dirty="0"/>
              <a:t>, as employees, have been involved in </a:t>
            </a:r>
            <a:r>
              <a:rPr lang="en-US" dirty="0" smtClean="0"/>
              <a:t>entrepreneurial activities </a:t>
            </a:r>
            <a:r>
              <a:rPr lang="en-US" dirty="0"/>
              <a:t>such as developing or launching new </a:t>
            </a:r>
            <a:r>
              <a:rPr lang="en-US" dirty="0" smtClean="0"/>
              <a:t>goods or </a:t>
            </a:r>
            <a:r>
              <a:rPr lang="en-US" dirty="0"/>
              <a:t>services, or setting up a new business unit, a </a:t>
            </a:r>
            <a:r>
              <a:rPr lang="en-US" dirty="0" smtClean="0"/>
              <a:t>new establishment</a:t>
            </a:r>
            <a:r>
              <a:rPr lang="en-US" dirty="0"/>
              <a:t>, or a subsidiary);</a:t>
            </a:r>
          </a:p>
          <a:p>
            <a:endParaRPr lang="en-US" dirty="0"/>
          </a:p>
        </p:txBody>
      </p:sp>
    </p:spTree>
    <p:extLst>
      <p:ext uri="{BB962C8B-B14F-4D97-AF65-F5344CB8AC3E}">
        <p14:creationId xmlns:p14="http://schemas.microsoft.com/office/powerpoint/2010/main" val="150465395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Social Entrepreneurial Activity – SEA (The percentage </a:t>
            </a:r>
            <a:r>
              <a:rPr lang="en-US" dirty="0" smtClean="0"/>
              <a:t>of the </a:t>
            </a:r>
            <a:r>
              <a:rPr lang="en-US" dirty="0"/>
              <a:t>adult population aged 18–64 years who are engaged </a:t>
            </a:r>
            <a:r>
              <a:rPr lang="en-US" dirty="0" smtClean="0"/>
              <a:t>in </a:t>
            </a:r>
            <a:r>
              <a:rPr lang="en-US" dirty="0"/>
              <a:t>early-stage entrepreneurial activities with a social goal).</a:t>
            </a:r>
          </a:p>
          <a:p>
            <a:endParaRPr lang="en-US" dirty="0"/>
          </a:p>
          <a:p>
            <a:endParaRPr lang="en-US" dirty="0"/>
          </a:p>
        </p:txBody>
      </p:sp>
    </p:spTree>
    <p:extLst>
      <p:ext uri="{BB962C8B-B14F-4D97-AF65-F5344CB8AC3E}">
        <p14:creationId xmlns:p14="http://schemas.microsoft.com/office/powerpoint/2010/main" val="128279321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Different countries have different profiles of enterprise activity</a:t>
            </a:r>
            <a:endParaRPr lang="en-GB" dirty="0"/>
          </a:p>
        </p:txBody>
      </p:sp>
      <p:sp>
        <p:nvSpPr>
          <p:cNvPr id="3" name="Content Placeholder 2"/>
          <p:cNvSpPr>
            <a:spLocks noGrp="1"/>
          </p:cNvSpPr>
          <p:nvPr>
            <p:ph idx="1"/>
          </p:nvPr>
        </p:nvSpPr>
        <p:spPr/>
        <p:txBody>
          <a:bodyPr/>
          <a:lstStyle/>
          <a:p>
            <a:r>
              <a:rPr lang="en-GB" dirty="0" smtClean="0"/>
              <a:t>Depends on a country’s :</a:t>
            </a:r>
          </a:p>
          <a:p>
            <a:pPr lvl="1"/>
            <a:r>
              <a:rPr lang="en-GB" dirty="0" smtClean="0"/>
              <a:t>Economy </a:t>
            </a:r>
          </a:p>
          <a:p>
            <a:pPr lvl="1"/>
            <a:r>
              <a:rPr lang="en-GB" dirty="0" smtClean="0"/>
              <a:t>Social and Cultural conditions</a:t>
            </a:r>
          </a:p>
          <a:p>
            <a:pPr lvl="1"/>
            <a:r>
              <a:rPr lang="en-GB" dirty="0" smtClean="0"/>
              <a:t>National Regulatory  and legislative factors</a:t>
            </a:r>
          </a:p>
          <a:p>
            <a:pPr lvl="1"/>
            <a:r>
              <a:rPr lang="en-GB" dirty="0" smtClean="0"/>
              <a:t>Global production networks </a:t>
            </a:r>
            <a:endParaRPr lang="en-GB" dirty="0"/>
          </a:p>
        </p:txBody>
      </p:sp>
    </p:spTree>
    <p:extLst>
      <p:ext uri="{BB962C8B-B14F-4D97-AF65-F5344CB8AC3E}">
        <p14:creationId xmlns:p14="http://schemas.microsoft.com/office/powerpoint/2010/main" val="50098189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716" y="274638"/>
            <a:ext cx="8984157" cy="4679851"/>
          </a:xfrm>
        </p:spPr>
      </p:pic>
    </p:spTree>
    <p:extLst>
      <p:ext uri="{BB962C8B-B14F-4D97-AF65-F5344CB8AC3E}">
        <p14:creationId xmlns:p14="http://schemas.microsoft.com/office/powerpoint/2010/main" val="167000865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1</a:t>
            </a:r>
            <a:endParaRPr lang="en-GB" dirty="0"/>
          </a:p>
        </p:txBody>
      </p:sp>
      <p:sp>
        <p:nvSpPr>
          <p:cNvPr id="3" name="Content Placeholder 2"/>
          <p:cNvSpPr>
            <a:spLocks noGrp="1"/>
          </p:cNvSpPr>
          <p:nvPr>
            <p:ph idx="1"/>
          </p:nvPr>
        </p:nvSpPr>
        <p:spPr/>
        <p:txBody>
          <a:bodyPr/>
          <a:lstStyle/>
          <a:p>
            <a:r>
              <a:rPr lang="en-GB" dirty="0" smtClean="0"/>
              <a:t>In groups of 3 or 4…..</a:t>
            </a:r>
          </a:p>
          <a:p>
            <a:endParaRPr lang="en-GB" dirty="0"/>
          </a:p>
          <a:p>
            <a:r>
              <a:rPr lang="en-GB" dirty="0" smtClean="0"/>
              <a:t>What are the biggest cultural differences you have found since coming to the </a:t>
            </a:r>
            <a:br>
              <a:rPr lang="en-GB" dirty="0" smtClean="0"/>
            </a:br>
            <a:r>
              <a:rPr lang="en-GB" dirty="0" smtClean="0"/>
              <a:t>UK/Wales?</a:t>
            </a:r>
            <a:endParaRPr lang="en-GB" dirty="0"/>
          </a:p>
        </p:txBody>
      </p:sp>
    </p:spTree>
    <p:extLst>
      <p:ext uri="{BB962C8B-B14F-4D97-AF65-F5344CB8AC3E}">
        <p14:creationId xmlns:p14="http://schemas.microsoft.com/office/powerpoint/2010/main" val="15600511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p:txBody>
          <a:bodyPr/>
          <a:lstStyle/>
          <a:p>
            <a:r>
              <a:rPr lang="en-GB" dirty="0" smtClean="0"/>
              <a:t>What do you see as the main barrier(s) to starting a business in your country? </a:t>
            </a:r>
            <a:endParaRPr lang="en-GB" dirty="0"/>
          </a:p>
        </p:txBody>
      </p:sp>
    </p:spTree>
    <p:extLst>
      <p:ext uri="{BB962C8B-B14F-4D97-AF65-F5344CB8AC3E}">
        <p14:creationId xmlns:p14="http://schemas.microsoft.com/office/powerpoint/2010/main" val="380821140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a:t>
            </a:r>
            <a:endParaRPr lang="en-GB" dirty="0"/>
          </a:p>
        </p:txBody>
      </p:sp>
      <p:sp>
        <p:nvSpPr>
          <p:cNvPr id="3" name="Content Placeholder 2"/>
          <p:cNvSpPr>
            <a:spLocks noGrp="1"/>
          </p:cNvSpPr>
          <p:nvPr>
            <p:ph idx="1"/>
          </p:nvPr>
        </p:nvSpPr>
        <p:spPr/>
        <p:txBody>
          <a:bodyPr/>
          <a:lstStyle/>
          <a:p>
            <a:r>
              <a:rPr lang="en-GB" dirty="0" smtClean="0"/>
              <a:t>If I want to become an entrepreneur in my </a:t>
            </a:r>
            <a:r>
              <a:rPr lang="en-GB" smtClean="0"/>
              <a:t>country i </a:t>
            </a:r>
            <a:r>
              <a:rPr lang="en-GB" dirty="0" smtClean="0"/>
              <a:t>need to…</a:t>
            </a:r>
            <a:endParaRPr lang="en-GB" dirty="0"/>
          </a:p>
        </p:txBody>
      </p:sp>
    </p:spTree>
    <p:extLst>
      <p:ext uri="{BB962C8B-B14F-4D97-AF65-F5344CB8AC3E}">
        <p14:creationId xmlns:p14="http://schemas.microsoft.com/office/powerpoint/2010/main" val="408976595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12662</TotalTime>
  <Words>1959</Words>
  <Application>Microsoft Macintosh PowerPoint</Application>
  <PresentationFormat>On-screen Show (4:3)</PresentationFormat>
  <Paragraphs>252</Paragraphs>
  <Slides>52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Calibri</vt:lpstr>
      <vt:lpstr>Myriad Pro</vt:lpstr>
      <vt:lpstr>Times New Roman</vt:lpstr>
      <vt:lpstr>Verdana</vt:lpstr>
      <vt:lpstr>Wingdings</vt:lpstr>
      <vt:lpstr>Arial</vt:lpstr>
      <vt:lpstr>20140311PresentationUWTSDTemplate</vt:lpstr>
      <vt:lpstr>  </vt:lpstr>
      <vt:lpstr>Recap on last week</vt:lpstr>
      <vt:lpstr>What is Entrepreneurship?</vt:lpstr>
      <vt:lpstr>PowerPoint Presentation</vt:lpstr>
      <vt:lpstr>A Categorisation</vt:lpstr>
      <vt:lpstr>Three Models of  Entrepreneurship Potential</vt:lpstr>
      <vt:lpstr>Nature and Development of Entrepreneurship</vt:lpstr>
      <vt:lpstr>The Nature of International Entrepreneurship</vt:lpstr>
      <vt:lpstr>The Importance of International Business to the Firm</vt:lpstr>
      <vt:lpstr>Motivations to Go Global</vt:lpstr>
      <vt:lpstr>Barriers to International Trade</vt:lpstr>
      <vt:lpstr>Innovation</vt:lpstr>
      <vt:lpstr>Innovation</vt:lpstr>
      <vt:lpstr>Factors that affect international entrepreneurship</vt:lpstr>
      <vt:lpstr>Economics</vt:lpstr>
      <vt:lpstr>PowerPoint Presentation</vt:lpstr>
      <vt:lpstr>PowerPoint Presentation</vt:lpstr>
      <vt:lpstr>PowerPoint Presentation</vt:lpstr>
      <vt:lpstr>PowerPoint Presentation</vt:lpstr>
      <vt:lpstr>Technological Environment</vt:lpstr>
      <vt:lpstr>Culture</vt:lpstr>
      <vt:lpstr>Choosing a country to expand into</vt:lpstr>
      <vt:lpstr>2 Important research Documents</vt:lpstr>
      <vt:lpstr>World Economic Forum</vt:lpstr>
      <vt:lpstr>Important documents to read</vt:lpstr>
      <vt:lpstr>PowerPoint Presentation</vt:lpstr>
      <vt:lpstr>Important documents to read</vt:lpstr>
      <vt:lpstr>PowerPoint Presentation</vt:lpstr>
      <vt:lpstr>Definitions…</vt:lpstr>
      <vt:lpstr>PowerPoint Presentation</vt:lpstr>
      <vt:lpstr>PowerPoint Presentation</vt:lpstr>
      <vt:lpstr>Economy profiles</vt:lpstr>
      <vt:lpstr>PowerPoint Presentation</vt:lpstr>
      <vt:lpstr>PowerPoint Presentation</vt:lpstr>
      <vt:lpstr>PowerPoint Presentation</vt:lpstr>
      <vt:lpstr>PowerPoint Presentation</vt:lpstr>
      <vt:lpstr>GEM</vt:lpstr>
      <vt:lpstr>PowerPoint Presentation</vt:lpstr>
      <vt:lpstr>PowerPoint Presentation</vt:lpstr>
      <vt:lpstr>GEM</vt:lpstr>
      <vt:lpstr>Entrepreneurial framework conditions</vt:lpstr>
      <vt:lpstr>Societal values and perceptions</vt:lpstr>
      <vt:lpstr>Individual attributes of a potential entrepreneur</vt:lpstr>
      <vt:lpstr>Entrepreneurial activity indicators</vt:lpstr>
      <vt:lpstr>PowerPoint Presentation</vt:lpstr>
      <vt:lpstr>PowerPoint Presentation</vt:lpstr>
      <vt:lpstr>PowerPoint Presentation</vt:lpstr>
      <vt:lpstr>Different countries have different profiles of enterprise activity</vt:lpstr>
      <vt:lpstr>PowerPoint Presentation</vt:lpstr>
      <vt:lpstr>Activity 1</vt:lpstr>
      <vt:lpstr>Activity 2</vt:lpstr>
      <vt:lpstr>Activity 3</vt:lpstr>
    </vt:vector>
  </TitlesOfParts>
  <Company>Microsoft</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337</cp:revision>
  <cp:lastPrinted>2016-02-08T18:19:33Z</cp:lastPrinted>
  <dcterms:created xsi:type="dcterms:W3CDTF">2015-05-19T15:55:27Z</dcterms:created>
  <dcterms:modified xsi:type="dcterms:W3CDTF">2018-03-09T15:26:13Z</dcterms:modified>
</cp:coreProperties>
</file>