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1" d="100"/>
          <a:sy n="81" d="100"/>
        </p:scale>
        <p:origin x="-1896"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4" Type="http://schemas.openxmlformats.org/officeDocument/2006/relationships/printerSettings" Target="printerSettings/printerSettings1.bin"/><Relationship Id="rId5" Type="http://schemas.openxmlformats.org/officeDocument/2006/relationships/presProps" Target="presProps.xml"/><Relationship Id="rId6" Type="http://schemas.openxmlformats.org/officeDocument/2006/relationships/viewProps" Target="viewProps.xml"/><Relationship Id="rId7" Type="http://schemas.openxmlformats.org/officeDocument/2006/relationships/theme" Target="theme/theme1.xml"/><Relationship Id="rId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3D008F7-2AE0-9E49-96BD-3F20FC678A8C}" type="datetimeFigureOut">
              <a:rPr lang="en-US" smtClean="0"/>
              <a:t>19/10/2017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2212A3-CA30-5748-A810-EF300940B164}" type="slidenum">
              <a:rPr lang="en-US" smtClean="0"/>
              <a:t>‹#›</a:t>
            </a:fld>
            <a:endParaRPr lang="en-US"/>
          </a:p>
        </p:txBody>
      </p:sp>
    </p:spTree>
    <p:extLst>
      <p:ext uri="{BB962C8B-B14F-4D97-AF65-F5344CB8AC3E}">
        <p14:creationId xmlns:p14="http://schemas.microsoft.com/office/powerpoint/2010/main" val="238811318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b="0" dirty="0"/>
          </a:p>
        </p:txBody>
      </p:sp>
      <p:sp>
        <p:nvSpPr>
          <p:cNvPr id="4" name="Slide Number Placeholder 3"/>
          <p:cNvSpPr>
            <a:spLocks noGrp="1"/>
          </p:cNvSpPr>
          <p:nvPr>
            <p:ph type="sldNum" sz="quarter" idx="10"/>
          </p:nvPr>
        </p:nvSpPr>
        <p:spPr/>
        <p:txBody>
          <a:bodyPr/>
          <a:lstStyle/>
          <a:p>
            <a:fld id="{072212A3-CA30-5748-A810-EF300940B164}" type="slidenum">
              <a:rPr lang="en-US" smtClean="0"/>
              <a:t>1</a:t>
            </a:fld>
            <a:endParaRPr lang="en-US"/>
          </a:p>
        </p:txBody>
      </p:sp>
    </p:spTree>
    <p:extLst>
      <p:ext uri="{BB962C8B-B14F-4D97-AF65-F5344CB8AC3E}">
        <p14:creationId xmlns:p14="http://schemas.microsoft.com/office/powerpoint/2010/main" val="2238065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89D2367B-3CFD-4F46-9FF0-8D98AE10ED1F}" type="datetimeFigureOut">
              <a:rPr lang="en-US" smtClean="0"/>
              <a:t>19/10/2017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3800912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9D2367B-3CFD-4F46-9FF0-8D98AE10ED1F}" type="datetimeFigureOut">
              <a:rPr lang="en-US" smtClean="0"/>
              <a:t>19/10/2017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1763373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9D2367B-3CFD-4F46-9FF0-8D98AE10ED1F}" type="datetimeFigureOut">
              <a:rPr lang="en-US" smtClean="0"/>
              <a:t>19/10/2017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3250239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9D2367B-3CFD-4F46-9FF0-8D98AE10ED1F}" type="datetimeFigureOut">
              <a:rPr lang="en-US" smtClean="0"/>
              <a:t>19/10/2017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2429301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9D2367B-3CFD-4F46-9FF0-8D98AE10ED1F}" type="datetimeFigureOut">
              <a:rPr lang="en-US" smtClean="0"/>
              <a:t>19/10/2017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308636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9D2367B-3CFD-4F46-9FF0-8D98AE10ED1F}" type="datetimeFigureOut">
              <a:rPr lang="en-US" smtClean="0"/>
              <a:t>19/10/2017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554134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D2367B-3CFD-4F46-9FF0-8D98AE10ED1F}" type="datetimeFigureOut">
              <a:rPr lang="en-US" smtClean="0"/>
              <a:t>19/10/2017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398421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9D2367B-3CFD-4F46-9FF0-8D98AE10ED1F}" type="datetimeFigureOut">
              <a:rPr lang="en-US" smtClean="0"/>
              <a:t>19/10/2017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1026575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9D2367B-3CFD-4F46-9FF0-8D98AE10ED1F}" type="datetimeFigureOut">
              <a:rPr lang="en-US" smtClean="0"/>
              <a:t>19/10/2017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3967369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9D2367B-3CFD-4F46-9FF0-8D98AE10ED1F}" type="datetimeFigureOut">
              <a:rPr lang="en-US" smtClean="0"/>
              <a:t>19/10/2017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1114326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9D2367B-3CFD-4F46-9FF0-8D98AE10ED1F}" type="datetimeFigureOut">
              <a:rPr lang="en-US" smtClean="0"/>
              <a:t>19/10/2017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68BA68-ED84-664C-9BCC-E137B298CF56}" type="slidenum">
              <a:rPr lang="en-US" smtClean="0"/>
              <a:t>‹#›</a:t>
            </a:fld>
            <a:endParaRPr lang="en-US"/>
          </a:p>
        </p:txBody>
      </p:sp>
    </p:spTree>
    <p:extLst>
      <p:ext uri="{BB962C8B-B14F-4D97-AF65-F5344CB8AC3E}">
        <p14:creationId xmlns:p14="http://schemas.microsoft.com/office/powerpoint/2010/main" val="5661030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D2367B-3CFD-4F46-9FF0-8D98AE10ED1F}" type="datetimeFigureOut">
              <a:rPr lang="en-US" smtClean="0"/>
              <a:t>19/10/2017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8BA68-ED84-664C-9BCC-E137B298CF56}" type="slidenum">
              <a:rPr lang="en-US" smtClean="0"/>
              <a:t>‹#›</a:t>
            </a:fld>
            <a:endParaRPr lang="en-US"/>
          </a:p>
        </p:txBody>
      </p:sp>
    </p:spTree>
    <p:extLst>
      <p:ext uri="{BB962C8B-B14F-4D97-AF65-F5344CB8AC3E}">
        <p14:creationId xmlns:p14="http://schemas.microsoft.com/office/powerpoint/2010/main" val="2937531160"/>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6" name="Rectangle 5"/>
          <p:cNvSpPr/>
          <p:nvPr/>
        </p:nvSpPr>
        <p:spPr>
          <a:xfrm>
            <a:off x="0" y="171963"/>
            <a:ext cx="9144000" cy="338554"/>
          </a:xfrm>
          <a:prstGeom prst="rect">
            <a:avLst/>
          </a:prstGeom>
          <a:solidFill>
            <a:schemeClr val="accent5">
              <a:lumMod val="40000"/>
              <a:lumOff val="60000"/>
            </a:schemeClr>
          </a:solidFill>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1600" b="1" dirty="0" smtClean="0"/>
              <a:t>  </a:t>
            </a:r>
            <a:r>
              <a:rPr lang="en-GB" sz="1600" b="1" u="sng" dirty="0" smtClean="0"/>
              <a:t>Skills </a:t>
            </a:r>
            <a:r>
              <a:rPr lang="en-GB" sz="1600" b="1" u="sng" dirty="0"/>
              <a:t>and </a:t>
            </a:r>
            <a:r>
              <a:rPr lang="en-GB" sz="1600" b="1" u="sng" dirty="0" smtClean="0"/>
              <a:t>Personal </a:t>
            </a:r>
            <a:r>
              <a:rPr lang="en-GB" sz="1600" b="1" u="sng" dirty="0"/>
              <a:t>qualities that influence the development of critical thinking in education. </a:t>
            </a:r>
            <a:endParaRPr lang="en-US" sz="1600" b="1" u="sng" dirty="0"/>
          </a:p>
        </p:txBody>
      </p:sp>
      <p:sp>
        <p:nvSpPr>
          <p:cNvPr id="7" name="TextBox 6"/>
          <p:cNvSpPr txBox="1"/>
          <p:nvPr/>
        </p:nvSpPr>
        <p:spPr>
          <a:xfrm>
            <a:off x="1" y="516249"/>
            <a:ext cx="2900300" cy="369332"/>
          </a:xfrm>
          <a:prstGeom prst="rect">
            <a:avLst/>
          </a:prstGeom>
          <a:solidFill>
            <a:schemeClr val="accent1">
              <a:lumMod val="60000"/>
              <a:lumOff val="4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What is critical thinking?</a:t>
            </a:r>
            <a:endParaRPr lang="en-US" dirty="0"/>
          </a:p>
        </p:txBody>
      </p:sp>
      <p:sp>
        <p:nvSpPr>
          <p:cNvPr id="8" name="TextBox 7"/>
          <p:cNvSpPr txBox="1"/>
          <p:nvPr/>
        </p:nvSpPr>
        <p:spPr>
          <a:xfrm>
            <a:off x="-1" y="885580"/>
            <a:ext cx="2881343" cy="388696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nSpc>
                <a:spcPct val="150000"/>
              </a:lnSpc>
            </a:pPr>
            <a:r>
              <a:rPr lang="en-US" sz="1100" dirty="0" smtClean="0"/>
              <a:t>“Critical Thinking is skilled and active interpretation and evaluation of observations and communications, information and argumentation. (Fisher &amp; </a:t>
            </a:r>
            <a:r>
              <a:rPr lang="en-US" sz="1100" dirty="0" err="1" smtClean="0"/>
              <a:t>Scriven</a:t>
            </a:r>
            <a:r>
              <a:rPr lang="en-US" sz="1100" dirty="0" smtClean="0"/>
              <a:t>, </a:t>
            </a:r>
            <a:r>
              <a:rPr lang="en-US" sz="1100" dirty="0" smtClean="0"/>
              <a:t>1997,</a:t>
            </a:r>
            <a:r>
              <a:rPr lang="en-US" sz="1100" dirty="0" smtClean="0"/>
              <a:t> P.11</a:t>
            </a:r>
            <a:r>
              <a:rPr lang="en-US" sz="1100" dirty="0" smtClean="0"/>
              <a:t>)</a:t>
            </a:r>
            <a:r>
              <a:rPr lang="en-US" sz="1100" dirty="0" smtClean="0"/>
              <a:t>. To simplify the above, critical thinking is a complex term to define but generally people would interpret it as a style of thinking, i.e. Creative thinking etc. So to clarify, critical thinking is where we do not just predominantly look at one side of the information, the information is also looked from every aspect, such as why is it good,</a:t>
            </a:r>
            <a:r>
              <a:rPr lang="en-US" sz="1100" dirty="0"/>
              <a:t> </a:t>
            </a:r>
            <a:r>
              <a:rPr lang="en-US" sz="1100" dirty="0" smtClean="0"/>
              <a:t>why it may be bad, if it is reliable, if it is non-reliable, we look at it with an open mind and are not biased and do not use our own opinion.</a:t>
            </a:r>
            <a:endParaRPr lang="en-US" sz="1100" dirty="0"/>
          </a:p>
        </p:txBody>
      </p:sp>
      <p:sp>
        <p:nvSpPr>
          <p:cNvPr id="9" name="TextBox 8"/>
          <p:cNvSpPr txBox="1"/>
          <p:nvPr/>
        </p:nvSpPr>
        <p:spPr>
          <a:xfrm>
            <a:off x="6584910" y="510517"/>
            <a:ext cx="2559090" cy="643253"/>
          </a:xfrm>
          <a:prstGeom prst="rect">
            <a:avLst/>
          </a:prstGeom>
          <a:solidFill>
            <a:srgbClr val="95B3D7"/>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US" sz="1790" dirty="0" smtClean="0"/>
              <a:t>Skills/Qualities that Critical thinking develops:</a:t>
            </a:r>
            <a:endParaRPr lang="en-US" sz="1790" dirty="0"/>
          </a:p>
        </p:txBody>
      </p:sp>
      <p:sp>
        <p:nvSpPr>
          <p:cNvPr id="10" name="TextBox 9"/>
          <p:cNvSpPr txBox="1"/>
          <p:nvPr/>
        </p:nvSpPr>
        <p:spPr>
          <a:xfrm>
            <a:off x="6584913" y="1171830"/>
            <a:ext cx="2559088" cy="561692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nSpc>
                <a:spcPct val="150000"/>
              </a:lnSpc>
            </a:pPr>
            <a:r>
              <a:rPr lang="en-US" sz="1200" dirty="0" smtClean="0"/>
              <a:t>A good critical thinker will be able to think rationally and consider the topic they are looking at rather than just going by their instincts, ‘Emotion is the enemy of reason’- Plato. </a:t>
            </a:r>
            <a:r>
              <a:rPr lang="en-US" sz="1200" dirty="0" smtClean="0"/>
              <a:t>By this Plato means we must use our logic.</a:t>
            </a:r>
          </a:p>
          <a:p>
            <a:pPr>
              <a:lnSpc>
                <a:spcPct val="150000"/>
              </a:lnSpc>
            </a:pPr>
            <a:endParaRPr lang="en-US" sz="1200" dirty="0" smtClean="0"/>
          </a:p>
          <a:p>
            <a:pPr>
              <a:lnSpc>
                <a:spcPct val="150000"/>
              </a:lnSpc>
            </a:pPr>
            <a:r>
              <a:rPr lang="en-US" sz="1200" dirty="0" smtClean="0"/>
              <a:t>Critical </a:t>
            </a:r>
            <a:r>
              <a:rPr lang="en-US" sz="1200" dirty="0" smtClean="0"/>
              <a:t>thinking promotes problem solving and decision making which helps with everyday life. It helps people to think more creatively and allows people to self reflect. It also helps Academic performance, “</a:t>
            </a:r>
            <a:r>
              <a:rPr lang="en-GB" sz="1200" dirty="0"/>
              <a:t>students who know how to </a:t>
            </a:r>
            <a:r>
              <a:rPr lang="en-GB" sz="1200" dirty="0" smtClean="0"/>
              <a:t>analyse </a:t>
            </a:r>
            <a:r>
              <a:rPr lang="en-GB" sz="1200" dirty="0"/>
              <a:t>and critique ideas are able to make connections across disciplines, see knowledge as useful and applicable to daily life and understand content on a deeper, more lasting level</a:t>
            </a:r>
            <a:r>
              <a:rPr lang="en-GB" sz="1200" dirty="0" smtClean="0"/>
              <a:t>.”</a:t>
            </a:r>
            <a:r>
              <a:rPr lang="en-GB" sz="1200" dirty="0"/>
              <a:t> Elder, L. with Paul, R. (2010). </a:t>
            </a:r>
            <a:r>
              <a:rPr lang="en-GB" sz="1200" dirty="0" smtClean="0">
                <a:effectLst/>
              </a:rPr>
              <a:t> </a:t>
            </a:r>
            <a:endParaRPr lang="en-US" sz="1200" dirty="0"/>
          </a:p>
        </p:txBody>
      </p:sp>
      <p:sp>
        <p:nvSpPr>
          <p:cNvPr id="11" name="TextBox 10"/>
          <p:cNvSpPr txBox="1"/>
          <p:nvPr/>
        </p:nvSpPr>
        <p:spPr>
          <a:xfrm>
            <a:off x="2900300" y="510517"/>
            <a:ext cx="3684612" cy="369332"/>
          </a:xfrm>
          <a:prstGeom prst="rect">
            <a:avLst/>
          </a:prstGeom>
          <a:solidFill>
            <a:srgbClr val="95B3D7"/>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t>Theories promoting critical thinking:</a:t>
            </a:r>
          </a:p>
        </p:txBody>
      </p:sp>
      <p:sp>
        <p:nvSpPr>
          <p:cNvPr id="12" name="TextBox 11"/>
          <p:cNvSpPr txBox="1"/>
          <p:nvPr/>
        </p:nvSpPr>
        <p:spPr>
          <a:xfrm>
            <a:off x="2900301" y="887503"/>
            <a:ext cx="3684612" cy="405110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nSpc>
                <a:spcPct val="150000"/>
              </a:lnSpc>
            </a:pPr>
            <a:r>
              <a:rPr lang="en-US" sz="970" dirty="0" smtClean="0"/>
              <a:t>Paulo </a:t>
            </a:r>
            <a:r>
              <a:rPr lang="en-US" sz="970" dirty="0" err="1" smtClean="0"/>
              <a:t>Freire</a:t>
            </a:r>
            <a:r>
              <a:rPr lang="en-US" sz="970" dirty="0"/>
              <a:t> </a:t>
            </a:r>
            <a:r>
              <a:rPr lang="en-US" sz="970" dirty="0" smtClean="0"/>
              <a:t>(1921 -97) was a very influential educationalist/theorist. His most notable book ‘Pedagogy of the Oppressed’ (1994) explains teachers tried to instill young people with world awareness and the ambition to change the world they lived in for the better. </a:t>
            </a:r>
            <a:r>
              <a:rPr lang="en-US" sz="970" dirty="0" smtClean="0"/>
              <a:t>He </a:t>
            </a:r>
            <a:r>
              <a:rPr lang="en-US" sz="970" dirty="0" smtClean="0"/>
              <a:t>uses the word ‘Conscientization’ this means to enable people to think critically and this will allow them the confidence to make the changes. </a:t>
            </a:r>
            <a:endParaRPr lang="en-US" sz="970" dirty="0"/>
          </a:p>
          <a:p>
            <a:pPr>
              <a:lnSpc>
                <a:spcPct val="150000"/>
              </a:lnSpc>
            </a:pPr>
            <a:r>
              <a:rPr lang="en-US" sz="970" dirty="0"/>
              <a:t> </a:t>
            </a:r>
            <a:r>
              <a:rPr lang="en-US" sz="970" dirty="0" smtClean="0"/>
              <a:t> </a:t>
            </a:r>
            <a:r>
              <a:rPr lang="en-US" sz="970" dirty="0" smtClean="0"/>
              <a:t>Socrates is a theorist from around 2500 years ago, he became known for his </a:t>
            </a:r>
            <a:r>
              <a:rPr lang="en-GB" sz="970" dirty="0"/>
              <a:t>"Socratic </a:t>
            </a:r>
            <a:r>
              <a:rPr lang="en-GB" sz="970" dirty="0" smtClean="0"/>
              <a:t>Questioning” </a:t>
            </a:r>
            <a:r>
              <a:rPr lang="en-GB" sz="970" dirty="0"/>
              <a:t>This form of questioning made people realise “the importance of seeking evidence, closely examining reasoning and assumptions, analysing basic concepts, and tracing out implications not only of what is said but what </a:t>
            </a:r>
            <a:r>
              <a:rPr lang="en-GB" sz="970" dirty="0" smtClean="0"/>
              <a:t>is </a:t>
            </a:r>
            <a:r>
              <a:rPr lang="en-GB" sz="970" dirty="0"/>
              <a:t>done as well.</a:t>
            </a:r>
            <a:r>
              <a:rPr lang="en-GB" sz="970" dirty="0" smtClean="0"/>
              <a:t>” These skills are needed for critical thinking.                               Two philosophers Plato and Aristotle followed Socrates work and and emphasised  that not everything is as it seems on the surface  and only the trained mind will be able to see beyond the surface.</a:t>
            </a:r>
            <a:endParaRPr lang="en-GB" sz="970" dirty="0"/>
          </a:p>
          <a:p>
            <a:endParaRPr lang="en-GB" sz="1100" dirty="0"/>
          </a:p>
          <a:p>
            <a:endParaRPr lang="en-US" sz="1400" dirty="0" smtClean="0"/>
          </a:p>
          <a:p>
            <a:endParaRPr lang="en-US" sz="1400" b="1" dirty="0" smtClean="0">
              <a:solidFill>
                <a:srgbClr val="FF0000"/>
              </a:solidFill>
            </a:endParaRPr>
          </a:p>
        </p:txBody>
      </p:sp>
      <p:sp>
        <p:nvSpPr>
          <p:cNvPr id="13" name="TextBox 12"/>
          <p:cNvSpPr txBox="1"/>
          <p:nvPr/>
        </p:nvSpPr>
        <p:spPr>
          <a:xfrm>
            <a:off x="2900301" y="4464765"/>
            <a:ext cx="3684611" cy="307777"/>
          </a:xfrm>
          <a:prstGeom prst="rect">
            <a:avLst/>
          </a:prstGeom>
          <a:solidFill>
            <a:srgbClr val="95B3D7"/>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US" sz="1400" dirty="0" smtClean="0"/>
              <a:t>Ways critical thinking is taught in education:</a:t>
            </a:r>
            <a:endParaRPr lang="en-US" sz="1400" dirty="0"/>
          </a:p>
        </p:txBody>
      </p:sp>
      <p:sp>
        <p:nvSpPr>
          <p:cNvPr id="14" name="TextBox 13"/>
          <p:cNvSpPr txBox="1"/>
          <p:nvPr/>
        </p:nvSpPr>
        <p:spPr>
          <a:xfrm>
            <a:off x="-1" y="4770892"/>
            <a:ext cx="6584912" cy="201786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nSpc>
                <a:spcPct val="150000"/>
              </a:lnSpc>
            </a:pPr>
            <a:r>
              <a:rPr lang="en-US" sz="1050" dirty="0" smtClean="0"/>
              <a:t>Critical </a:t>
            </a:r>
            <a:r>
              <a:rPr lang="en-US" sz="1050" dirty="0" smtClean="0"/>
              <a:t>thinking is not taught as a subject but is included within curriculum subject’ such as English. Teachers get students to naturally critically think without asking them to, they do this by providing work such as argument writing. Argument writing allows students to look deeper into the subject and see reasoning for both sides, this is using critical thinking skills as it enable students to think outside the </a:t>
            </a:r>
            <a:r>
              <a:rPr lang="en-US" sz="1050" dirty="0" smtClean="0"/>
              <a:t>box  The Welsh Government has put  emphasis on developing children's thinking skills, they say they have the following idea; </a:t>
            </a:r>
          </a:p>
          <a:p>
            <a:pPr>
              <a:lnSpc>
                <a:spcPct val="150000"/>
              </a:lnSpc>
            </a:pPr>
            <a:r>
              <a:rPr lang="en-US" sz="1050" dirty="0"/>
              <a:t> </a:t>
            </a:r>
            <a:r>
              <a:rPr lang="en-US" sz="1050" dirty="0" smtClean="0"/>
              <a:t>  </a:t>
            </a:r>
            <a:r>
              <a:rPr lang="en-GB" sz="1050" dirty="0" smtClean="0"/>
              <a:t>It </a:t>
            </a:r>
            <a:r>
              <a:rPr lang="en-GB" sz="1050" dirty="0"/>
              <a:t>refers to processes of thinking that we in Wales have defined as plan, develop and reflect. These processes enable learners to think creatively and critically to plan their work, carry out tasks, analyse and evaluate their findings, and to reflect on their </a:t>
            </a:r>
            <a:r>
              <a:rPr lang="en-GB" sz="1050" dirty="0" smtClean="0"/>
              <a:t>learning.</a:t>
            </a:r>
            <a:endParaRPr lang="en-GB" sz="1050" dirty="0"/>
          </a:p>
        </p:txBody>
      </p:sp>
    </p:spTree>
    <p:extLst>
      <p:ext uri="{BB962C8B-B14F-4D97-AF65-F5344CB8AC3E}">
        <p14:creationId xmlns:p14="http://schemas.microsoft.com/office/powerpoint/2010/main" val="387580253"/>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3151</TotalTime>
  <Words>641</Words>
  <Application>Microsoft Macintosh PowerPoint</Application>
  <PresentationFormat>On-screen Show (4:3)</PresentationFormat>
  <Paragraphs>15</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Crane</dc:creator>
  <cp:lastModifiedBy>Rebecca Crane</cp:lastModifiedBy>
  <cp:revision>34</cp:revision>
  <dcterms:created xsi:type="dcterms:W3CDTF">2017-10-15T08:59:29Z</dcterms:created>
  <dcterms:modified xsi:type="dcterms:W3CDTF">2017-10-19T19:40:57Z</dcterms:modified>
</cp:coreProperties>
</file>