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7" r:id="rId1"/>
  </p:sldMasterIdLst>
  <p:sldIdLst>
    <p:sldId id="256" r:id="rId2"/>
    <p:sldId id="257" r:id="rId3"/>
    <p:sldId id="258" r:id="rId4"/>
    <p:sldId id="259" r:id="rId5"/>
    <p:sldId id="260" r:id="rId6"/>
    <p:sldId id="261" r:id="rId7"/>
    <p:sldId id="262" r:id="rId8"/>
    <p:sldId id="263" r:id="rId9"/>
    <p:sldId id="264" r:id="rId10"/>
    <p:sldId id="265" r:id="rId11"/>
    <p:sldId id="268" r:id="rId12"/>
    <p:sldId id="266" r:id="rId13"/>
    <p:sldId id="267"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04" autoAdjust="0"/>
    <p:restoredTop sz="94660"/>
  </p:normalViewPr>
  <p:slideViewPr>
    <p:cSldViewPr snapToGrid="0">
      <p:cViewPr varScale="1">
        <p:scale>
          <a:sx n="72" d="100"/>
          <a:sy n="72" d="100"/>
        </p:scale>
        <p:origin x="57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D070C-9FBE-4F97-A428-887CDB0EEC3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75F77AB-5352-4073-B3C1-93AD34A7EC6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C2F166B-413E-474F-9252-0CE87F0FDD11}"/>
              </a:ext>
            </a:extLst>
          </p:cNvPr>
          <p:cNvSpPr>
            <a:spLocks noGrp="1"/>
          </p:cNvSpPr>
          <p:nvPr>
            <p:ph type="dt" sz="half" idx="10"/>
          </p:nvPr>
        </p:nvSpPr>
        <p:spPr/>
        <p:txBody>
          <a:bodyPr/>
          <a:lstStyle/>
          <a:p>
            <a:fld id="{61BF4A6F-9C4E-4A11-A534-6E1CC6387773}" type="datetimeFigureOut">
              <a:rPr lang="en-GB" smtClean="0"/>
              <a:t>15/05/2020</a:t>
            </a:fld>
            <a:endParaRPr lang="en-GB"/>
          </a:p>
        </p:txBody>
      </p:sp>
      <p:sp>
        <p:nvSpPr>
          <p:cNvPr id="5" name="Footer Placeholder 4">
            <a:extLst>
              <a:ext uri="{FF2B5EF4-FFF2-40B4-BE49-F238E27FC236}">
                <a16:creationId xmlns:a16="http://schemas.microsoft.com/office/drawing/2014/main" id="{99475F60-7FD3-4B6D-858A-036F3C7BA2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865FE8-1D6A-40B3-9DAB-69876B13C6DC}"/>
              </a:ext>
            </a:extLst>
          </p:cNvPr>
          <p:cNvSpPr>
            <a:spLocks noGrp="1"/>
          </p:cNvSpPr>
          <p:nvPr>
            <p:ph type="sldNum" sz="quarter" idx="12"/>
          </p:nvPr>
        </p:nvSpPr>
        <p:spPr/>
        <p:txBody>
          <a:bodyPr/>
          <a:lstStyle/>
          <a:p>
            <a:fld id="{A6C79F21-91E0-407B-882A-A0A5ABEBFAAC}" type="slidenum">
              <a:rPr lang="en-GB" smtClean="0"/>
              <a:t>‹#›</a:t>
            </a:fld>
            <a:endParaRPr lang="en-GB"/>
          </a:p>
        </p:txBody>
      </p:sp>
    </p:spTree>
    <p:extLst>
      <p:ext uri="{BB962C8B-B14F-4D97-AF65-F5344CB8AC3E}">
        <p14:creationId xmlns:p14="http://schemas.microsoft.com/office/powerpoint/2010/main" val="779840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B50AC-5616-4B33-8587-9996FFA1F00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1DB883B-26B4-4205-9EA2-3AAA387EF6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75E641-1133-492B-986A-B2E25DDCCDEA}"/>
              </a:ext>
            </a:extLst>
          </p:cNvPr>
          <p:cNvSpPr>
            <a:spLocks noGrp="1"/>
          </p:cNvSpPr>
          <p:nvPr>
            <p:ph type="dt" sz="half" idx="10"/>
          </p:nvPr>
        </p:nvSpPr>
        <p:spPr/>
        <p:txBody>
          <a:bodyPr/>
          <a:lstStyle/>
          <a:p>
            <a:fld id="{61BF4A6F-9C4E-4A11-A534-6E1CC6387773}" type="datetimeFigureOut">
              <a:rPr lang="en-GB" smtClean="0"/>
              <a:t>15/05/2020</a:t>
            </a:fld>
            <a:endParaRPr lang="en-GB"/>
          </a:p>
        </p:txBody>
      </p:sp>
      <p:sp>
        <p:nvSpPr>
          <p:cNvPr id="5" name="Footer Placeholder 4">
            <a:extLst>
              <a:ext uri="{FF2B5EF4-FFF2-40B4-BE49-F238E27FC236}">
                <a16:creationId xmlns:a16="http://schemas.microsoft.com/office/drawing/2014/main" id="{F9D7A030-0442-4A07-A459-CEA61DB31B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D7BDAFD-D870-4E02-ABE6-8E4F85AB253B}"/>
              </a:ext>
            </a:extLst>
          </p:cNvPr>
          <p:cNvSpPr>
            <a:spLocks noGrp="1"/>
          </p:cNvSpPr>
          <p:nvPr>
            <p:ph type="sldNum" sz="quarter" idx="12"/>
          </p:nvPr>
        </p:nvSpPr>
        <p:spPr/>
        <p:txBody>
          <a:bodyPr/>
          <a:lstStyle/>
          <a:p>
            <a:fld id="{A6C79F21-91E0-407B-882A-A0A5ABEBFAAC}" type="slidenum">
              <a:rPr lang="en-GB" smtClean="0"/>
              <a:t>‹#›</a:t>
            </a:fld>
            <a:endParaRPr lang="en-GB"/>
          </a:p>
        </p:txBody>
      </p:sp>
    </p:spTree>
    <p:extLst>
      <p:ext uri="{BB962C8B-B14F-4D97-AF65-F5344CB8AC3E}">
        <p14:creationId xmlns:p14="http://schemas.microsoft.com/office/powerpoint/2010/main" val="42688132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4F1A6A-B491-4122-A1A7-2E54CA1248B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563A5D8-F92F-44EC-A303-64D768C1908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7B3CA6D-9831-407A-A4E4-DEC9C0E4E5AA}"/>
              </a:ext>
            </a:extLst>
          </p:cNvPr>
          <p:cNvSpPr>
            <a:spLocks noGrp="1"/>
          </p:cNvSpPr>
          <p:nvPr>
            <p:ph type="dt" sz="half" idx="10"/>
          </p:nvPr>
        </p:nvSpPr>
        <p:spPr/>
        <p:txBody>
          <a:bodyPr/>
          <a:lstStyle/>
          <a:p>
            <a:fld id="{61BF4A6F-9C4E-4A11-A534-6E1CC6387773}" type="datetimeFigureOut">
              <a:rPr lang="en-GB" smtClean="0"/>
              <a:t>15/05/2020</a:t>
            </a:fld>
            <a:endParaRPr lang="en-GB"/>
          </a:p>
        </p:txBody>
      </p:sp>
      <p:sp>
        <p:nvSpPr>
          <p:cNvPr id="5" name="Footer Placeholder 4">
            <a:extLst>
              <a:ext uri="{FF2B5EF4-FFF2-40B4-BE49-F238E27FC236}">
                <a16:creationId xmlns:a16="http://schemas.microsoft.com/office/drawing/2014/main" id="{2214DD32-56B8-40C4-92EA-77AE03DDF2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DC9477-12A6-4F97-84F0-6A20F4B39E58}"/>
              </a:ext>
            </a:extLst>
          </p:cNvPr>
          <p:cNvSpPr>
            <a:spLocks noGrp="1"/>
          </p:cNvSpPr>
          <p:nvPr>
            <p:ph type="sldNum" sz="quarter" idx="12"/>
          </p:nvPr>
        </p:nvSpPr>
        <p:spPr/>
        <p:txBody>
          <a:bodyPr/>
          <a:lstStyle/>
          <a:p>
            <a:fld id="{A6C79F21-91E0-407B-882A-A0A5ABEBFAAC}" type="slidenum">
              <a:rPr lang="en-GB" smtClean="0"/>
              <a:t>‹#›</a:t>
            </a:fld>
            <a:endParaRPr lang="en-GB"/>
          </a:p>
        </p:txBody>
      </p:sp>
    </p:spTree>
    <p:extLst>
      <p:ext uri="{BB962C8B-B14F-4D97-AF65-F5344CB8AC3E}">
        <p14:creationId xmlns:p14="http://schemas.microsoft.com/office/powerpoint/2010/main" val="25199703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D1F84-E569-4759-AA83-FFAC3E663AA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E57B2E2-5B7D-40DB-8194-51CCE842797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A413256-4D3F-489B-8E7C-1FA63BEB8A4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2008D3B-A3F4-4144-9445-4A42CD569128}"/>
              </a:ext>
            </a:extLst>
          </p:cNvPr>
          <p:cNvSpPr>
            <a:spLocks noGrp="1"/>
          </p:cNvSpPr>
          <p:nvPr>
            <p:ph type="dt" sz="half" idx="10"/>
          </p:nvPr>
        </p:nvSpPr>
        <p:spPr/>
        <p:txBody>
          <a:bodyPr/>
          <a:lstStyle/>
          <a:p>
            <a:fld id="{61BF4A6F-9C4E-4A11-A534-6E1CC6387773}" type="datetimeFigureOut">
              <a:rPr lang="en-GB" smtClean="0"/>
              <a:t>15/05/2020</a:t>
            </a:fld>
            <a:endParaRPr lang="en-GB"/>
          </a:p>
        </p:txBody>
      </p:sp>
      <p:sp>
        <p:nvSpPr>
          <p:cNvPr id="6" name="Footer Placeholder 5">
            <a:extLst>
              <a:ext uri="{FF2B5EF4-FFF2-40B4-BE49-F238E27FC236}">
                <a16:creationId xmlns:a16="http://schemas.microsoft.com/office/drawing/2014/main" id="{A2581CA6-49FB-4BFF-A504-66CE69BD78F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4AD7676-9D16-464C-BAAD-2841B7EA59D2}"/>
              </a:ext>
            </a:extLst>
          </p:cNvPr>
          <p:cNvSpPr>
            <a:spLocks noGrp="1"/>
          </p:cNvSpPr>
          <p:nvPr>
            <p:ph type="sldNum" sz="quarter" idx="12"/>
          </p:nvPr>
        </p:nvSpPr>
        <p:spPr/>
        <p:txBody>
          <a:bodyPr/>
          <a:lstStyle/>
          <a:p>
            <a:fld id="{A6C79F21-91E0-407B-882A-A0A5ABEBFAAC}" type="slidenum">
              <a:rPr lang="en-GB" smtClean="0"/>
              <a:t>‹#›</a:t>
            </a:fld>
            <a:endParaRPr lang="en-GB"/>
          </a:p>
        </p:txBody>
      </p:sp>
    </p:spTree>
    <p:extLst>
      <p:ext uri="{BB962C8B-B14F-4D97-AF65-F5344CB8AC3E}">
        <p14:creationId xmlns:p14="http://schemas.microsoft.com/office/powerpoint/2010/main" val="22943191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0D9D9-BB21-47BA-B0A8-09DBE9CCE93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DB639C0-AE06-462F-8FD8-6FC3D5DEB53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630783E-FCAE-4515-AA1B-E4B704A1363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BA21A83-732C-4651-A93C-AEFAED7DB29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6B82808-0DF8-47DE-B60D-B4C55EB86E5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0A5E399-2CF1-41A2-A958-68A3A3EED764}"/>
              </a:ext>
            </a:extLst>
          </p:cNvPr>
          <p:cNvSpPr>
            <a:spLocks noGrp="1"/>
          </p:cNvSpPr>
          <p:nvPr>
            <p:ph type="dt" sz="half" idx="10"/>
          </p:nvPr>
        </p:nvSpPr>
        <p:spPr/>
        <p:txBody>
          <a:bodyPr/>
          <a:lstStyle/>
          <a:p>
            <a:fld id="{61BF4A6F-9C4E-4A11-A534-6E1CC6387773}" type="datetimeFigureOut">
              <a:rPr lang="en-GB" smtClean="0"/>
              <a:t>15/05/2020</a:t>
            </a:fld>
            <a:endParaRPr lang="en-GB"/>
          </a:p>
        </p:txBody>
      </p:sp>
      <p:sp>
        <p:nvSpPr>
          <p:cNvPr id="8" name="Footer Placeholder 7">
            <a:extLst>
              <a:ext uri="{FF2B5EF4-FFF2-40B4-BE49-F238E27FC236}">
                <a16:creationId xmlns:a16="http://schemas.microsoft.com/office/drawing/2014/main" id="{F320C1A1-6B98-47EB-B13E-0182E75F470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BF6BC6A-CF21-440A-A8E7-4C4058D1C000}"/>
              </a:ext>
            </a:extLst>
          </p:cNvPr>
          <p:cNvSpPr>
            <a:spLocks noGrp="1"/>
          </p:cNvSpPr>
          <p:nvPr>
            <p:ph type="sldNum" sz="quarter" idx="12"/>
          </p:nvPr>
        </p:nvSpPr>
        <p:spPr/>
        <p:txBody>
          <a:bodyPr/>
          <a:lstStyle/>
          <a:p>
            <a:fld id="{A6C79F21-91E0-407B-882A-A0A5ABEBFAAC}" type="slidenum">
              <a:rPr lang="en-GB" smtClean="0"/>
              <a:t>‹#›</a:t>
            </a:fld>
            <a:endParaRPr lang="en-GB"/>
          </a:p>
        </p:txBody>
      </p:sp>
    </p:spTree>
    <p:extLst>
      <p:ext uri="{BB962C8B-B14F-4D97-AF65-F5344CB8AC3E}">
        <p14:creationId xmlns:p14="http://schemas.microsoft.com/office/powerpoint/2010/main" val="16156329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A1EF39-B814-4BD8-891E-25F1DD86D74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6270290-39D5-4794-A2CA-A5DF8726CD94}"/>
              </a:ext>
            </a:extLst>
          </p:cNvPr>
          <p:cNvSpPr>
            <a:spLocks noGrp="1"/>
          </p:cNvSpPr>
          <p:nvPr>
            <p:ph type="dt" sz="half" idx="10"/>
          </p:nvPr>
        </p:nvSpPr>
        <p:spPr/>
        <p:txBody>
          <a:bodyPr/>
          <a:lstStyle/>
          <a:p>
            <a:fld id="{61BF4A6F-9C4E-4A11-A534-6E1CC6387773}" type="datetimeFigureOut">
              <a:rPr lang="en-GB" smtClean="0"/>
              <a:t>15/05/2020</a:t>
            </a:fld>
            <a:endParaRPr lang="en-GB"/>
          </a:p>
        </p:txBody>
      </p:sp>
      <p:sp>
        <p:nvSpPr>
          <p:cNvPr id="4" name="Footer Placeholder 3">
            <a:extLst>
              <a:ext uri="{FF2B5EF4-FFF2-40B4-BE49-F238E27FC236}">
                <a16:creationId xmlns:a16="http://schemas.microsoft.com/office/drawing/2014/main" id="{8C18A7D1-048C-4E68-875F-5A6D91D67BC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FAC31AF-EED6-4571-972F-2DBDFBDF5D4F}"/>
              </a:ext>
            </a:extLst>
          </p:cNvPr>
          <p:cNvSpPr>
            <a:spLocks noGrp="1"/>
          </p:cNvSpPr>
          <p:nvPr>
            <p:ph type="sldNum" sz="quarter" idx="12"/>
          </p:nvPr>
        </p:nvSpPr>
        <p:spPr/>
        <p:txBody>
          <a:bodyPr/>
          <a:lstStyle/>
          <a:p>
            <a:fld id="{A6C79F21-91E0-407B-882A-A0A5ABEBFAAC}" type="slidenum">
              <a:rPr lang="en-GB" smtClean="0"/>
              <a:t>‹#›</a:t>
            </a:fld>
            <a:endParaRPr lang="en-GB"/>
          </a:p>
        </p:txBody>
      </p:sp>
    </p:spTree>
    <p:extLst>
      <p:ext uri="{BB962C8B-B14F-4D97-AF65-F5344CB8AC3E}">
        <p14:creationId xmlns:p14="http://schemas.microsoft.com/office/powerpoint/2010/main" val="22441700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55369F4-DDAD-4D52-BF13-59808A159673}"/>
              </a:ext>
            </a:extLst>
          </p:cNvPr>
          <p:cNvSpPr>
            <a:spLocks noGrp="1"/>
          </p:cNvSpPr>
          <p:nvPr>
            <p:ph type="dt" sz="half" idx="10"/>
          </p:nvPr>
        </p:nvSpPr>
        <p:spPr/>
        <p:txBody>
          <a:bodyPr/>
          <a:lstStyle/>
          <a:p>
            <a:fld id="{61BF4A6F-9C4E-4A11-A534-6E1CC6387773}" type="datetimeFigureOut">
              <a:rPr lang="en-GB" smtClean="0"/>
              <a:t>15/05/2020</a:t>
            </a:fld>
            <a:endParaRPr lang="en-GB"/>
          </a:p>
        </p:txBody>
      </p:sp>
      <p:sp>
        <p:nvSpPr>
          <p:cNvPr id="3" name="Footer Placeholder 2">
            <a:extLst>
              <a:ext uri="{FF2B5EF4-FFF2-40B4-BE49-F238E27FC236}">
                <a16:creationId xmlns:a16="http://schemas.microsoft.com/office/drawing/2014/main" id="{55D35D91-87FF-465D-A2E2-3E8F43C4EEC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EC35FC1-E531-4714-913D-3BD5E68B629A}"/>
              </a:ext>
            </a:extLst>
          </p:cNvPr>
          <p:cNvSpPr>
            <a:spLocks noGrp="1"/>
          </p:cNvSpPr>
          <p:nvPr>
            <p:ph type="sldNum" sz="quarter" idx="12"/>
          </p:nvPr>
        </p:nvSpPr>
        <p:spPr/>
        <p:txBody>
          <a:bodyPr/>
          <a:lstStyle/>
          <a:p>
            <a:fld id="{A6C79F21-91E0-407B-882A-A0A5ABEBFAAC}" type="slidenum">
              <a:rPr lang="en-GB" smtClean="0"/>
              <a:t>‹#›</a:t>
            </a:fld>
            <a:endParaRPr lang="en-GB"/>
          </a:p>
        </p:txBody>
      </p:sp>
    </p:spTree>
    <p:extLst>
      <p:ext uri="{BB962C8B-B14F-4D97-AF65-F5344CB8AC3E}">
        <p14:creationId xmlns:p14="http://schemas.microsoft.com/office/powerpoint/2010/main" val="3453460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D6FFD-9F40-42B5-91ED-922A3470C85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7D3EAC3-71B4-4B0E-A593-CBE019DB53C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F2E6B3D-489F-4C66-B4A6-87F9A767173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64FEACB-E7E1-4671-92C7-1E0215F537B3}"/>
              </a:ext>
            </a:extLst>
          </p:cNvPr>
          <p:cNvSpPr>
            <a:spLocks noGrp="1"/>
          </p:cNvSpPr>
          <p:nvPr>
            <p:ph type="dt" sz="half" idx="10"/>
          </p:nvPr>
        </p:nvSpPr>
        <p:spPr/>
        <p:txBody>
          <a:bodyPr/>
          <a:lstStyle/>
          <a:p>
            <a:fld id="{61BF4A6F-9C4E-4A11-A534-6E1CC6387773}" type="datetimeFigureOut">
              <a:rPr lang="en-GB" smtClean="0"/>
              <a:t>15/05/2020</a:t>
            </a:fld>
            <a:endParaRPr lang="en-GB"/>
          </a:p>
        </p:txBody>
      </p:sp>
      <p:sp>
        <p:nvSpPr>
          <p:cNvPr id="6" name="Footer Placeholder 5">
            <a:extLst>
              <a:ext uri="{FF2B5EF4-FFF2-40B4-BE49-F238E27FC236}">
                <a16:creationId xmlns:a16="http://schemas.microsoft.com/office/drawing/2014/main" id="{5E96351B-5C5E-4314-9C97-1FB08D88103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CA7572F-82AC-46CF-9AC7-6E91E86C10C1}"/>
              </a:ext>
            </a:extLst>
          </p:cNvPr>
          <p:cNvSpPr>
            <a:spLocks noGrp="1"/>
          </p:cNvSpPr>
          <p:nvPr>
            <p:ph type="sldNum" sz="quarter" idx="12"/>
          </p:nvPr>
        </p:nvSpPr>
        <p:spPr/>
        <p:txBody>
          <a:bodyPr/>
          <a:lstStyle/>
          <a:p>
            <a:fld id="{A6C79F21-91E0-407B-882A-A0A5ABEBFAAC}" type="slidenum">
              <a:rPr lang="en-GB" smtClean="0"/>
              <a:t>‹#›</a:t>
            </a:fld>
            <a:endParaRPr lang="en-GB"/>
          </a:p>
        </p:txBody>
      </p:sp>
    </p:spTree>
    <p:extLst>
      <p:ext uri="{BB962C8B-B14F-4D97-AF65-F5344CB8AC3E}">
        <p14:creationId xmlns:p14="http://schemas.microsoft.com/office/powerpoint/2010/main" val="8807141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03574E-EF1B-4799-A401-998DA43885F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D1E8B68-2046-4A5E-A79C-AE83760E9FA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B9F0B75-ECA7-4CE3-A71C-D3A7C77AE4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5F559D-0AA5-4225-A1A5-4B07D40A5DB1}"/>
              </a:ext>
            </a:extLst>
          </p:cNvPr>
          <p:cNvSpPr>
            <a:spLocks noGrp="1"/>
          </p:cNvSpPr>
          <p:nvPr>
            <p:ph type="dt" sz="half" idx="10"/>
          </p:nvPr>
        </p:nvSpPr>
        <p:spPr/>
        <p:txBody>
          <a:bodyPr/>
          <a:lstStyle/>
          <a:p>
            <a:fld id="{61BF4A6F-9C4E-4A11-A534-6E1CC6387773}" type="datetimeFigureOut">
              <a:rPr lang="en-GB" smtClean="0"/>
              <a:t>15/05/2020</a:t>
            </a:fld>
            <a:endParaRPr lang="en-GB"/>
          </a:p>
        </p:txBody>
      </p:sp>
      <p:sp>
        <p:nvSpPr>
          <p:cNvPr id="6" name="Footer Placeholder 5">
            <a:extLst>
              <a:ext uri="{FF2B5EF4-FFF2-40B4-BE49-F238E27FC236}">
                <a16:creationId xmlns:a16="http://schemas.microsoft.com/office/drawing/2014/main" id="{A2C65F06-E648-4E03-BCBB-E96A25C9D28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53137F9-977E-48BF-A6AB-1AE5CCF68053}"/>
              </a:ext>
            </a:extLst>
          </p:cNvPr>
          <p:cNvSpPr>
            <a:spLocks noGrp="1"/>
          </p:cNvSpPr>
          <p:nvPr>
            <p:ph type="sldNum" sz="quarter" idx="12"/>
          </p:nvPr>
        </p:nvSpPr>
        <p:spPr/>
        <p:txBody>
          <a:bodyPr/>
          <a:lstStyle/>
          <a:p>
            <a:fld id="{A6C79F21-91E0-407B-882A-A0A5ABEBFAAC}" type="slidenum">
              <a:rPr lang="en-GB" smtClean="0"/>
              <a:t>‹#›</a:t>
            </a:fld>
            <a:endParaRPr lang="en-GB"/>
          </a:p>
        </p:txBody>
      </p:sp>
    </p:spTree>
    <p:extLst>
      <p:ext uri="{BB962C8B-B14F-4D97-AF65-F5344CB8AC3E}">
        <p14:creationId xmlns:p14="http://schemas.microsoft.com/office/powerpoint/2010/main" val="5777588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71080-8308-4DD6-91FE-70244B35208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C719C81-6ED7-4C14-B7C9-E544F2DE145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1817C29-ED3D-4F60-A7A5-6F05CC742846}"/>
              </a:ext>
            </a:extLst>
          </p:cNvPr>
          <p:cNvSpPr>
            <a:spLocks noGrp="1"/>
          </p:cNvSpPr>
          <p:nvPr>
            <p:ph type="dt" sz="half" idx="10"/>
          </p:nvPr>
        </p:nvSpPr>
        <p:spPr/>
        <p:txBody>
          <a:bodyPr/>
          <a:lstStyle/>
          <a:p>
            <a:fld id="{61BF4A6F-9C4E-4A11-A534-6E1CC6387773}" type="datetimeFigureOut">
              <a:rPr lang="en-GB" smtClean="0"/>
              <a:t>15/05/2020</a:t>
            </a:fld>
            <a:endParaRPr lang="en-GB"/>
          </a:p>
        </p:txBody>
      </p:sp>
      <p:sp>
        <p:nvSpPr>
          <p:cNvPr id="5" name="Footer Placeholder 4">
            <a:extLst>
              <a:ext uri="{FF2B5EF4-FFF2-40B4-BE49-F238E27FC236}">
                <a16:creationId xmlns:a16="http://schemas.microsoft.com/office/drawing/2014/main" id="{ADD5B259-5B5B-4FC3-BAAA-F5CF26F400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E94335-B034-4633-A7F9-9EF56FCF7C2E}"/>
              </a:ext>
            </a:extLst>
          </p:cNvPr>
          <p:cNvSpPr>
            <a:spLocks noGrp="1"/>
          </p:cNvSpPr>
          <p:nvPr>
            <p:ph type="sldNum" sz="quarter" idx="12"/>
          </p:nvPr>
        </p:nvSpPr>
        <p:spPr/>
        <p:txBody>
          <a:bodyPr/>
          <a:lstStyle/>
          <a:p>
            <a:fld id="{A6C79F21-91E0-407B-882A-A0A5ABEBFAAC}" type="slidenum">
              <a:rPr lang="en-GB" smtClean="0"/>
              <a:t>‹#›</a:t>
            </a:fld>
            <a:endParaRPr lang="en-GB"/>
          </a:p>
        </p:txBody>
      </p:sp>
    </p:spTree>
    <p:extLst>
      <p:ext uri="{BB962C8B-B14F-4D97-AF65-F5344CB8AC3E}">
        <p14:creationId xmlns:p14="http://schemas.microsoft.com/office/powerpoint/2010/main" val="12446061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B4CC9D1-79D1-4D64-8FF4-425983C8A68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E6E6F61-593A-4C80-9E4C-480DD419FFB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7AEA3E-D795-4359-921F-20B3616BFC65}"/>
              </a:ext>
            </a:extLst>
          </p:cNvPr>
          <p:cNvSpPr>
            <a:spLocks noGrp="1"/>
          </p:cNvSpPr>
          <p:nvPr>
            <p:ph type="dt" sz="half" idx="10"/>
          </p:nvPr>
        </p:nvSpPr>
        <p:spPr/>
        <p:txBody>
          <a:bodyPr/>
          <a:lstStyle/>
          <a:p>
            <a:fld id="{61BF4A6F-9C4E-4A11-A534-6E1CC6387773}" type="datetimeFigureOut">
              <a:rPr lang="en-GB" smtClean="0"/>
              <a:t>15/05/2020</a:t>
            </a:fld>
            <a:endParaRPr lang="en-GB"/>
          </a:p>
        </p:txBody>
      </p:sp>
      <p:sp>
        <p:nvSpPr>
          <p:cNvPr id="5" name="Footer Placeholder 4">
            <a:extLst>
              <a:ext uri="{FF2B5EF4-FFF2-40B4-BE49-F238E27FC236}">
                <a16:creationId xmlns:a16="http://schemas.microsoft.com/office/drawing/2014/main" id="{CB30884A-311F-4DAC-B73D-184F6F03FA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D0E244-04FC-4F78-B426-C799BA868971}"/>
              </a:ext>
            </a:extLst>
          </p:cNvPr>
          <p:cNvSpPr>
            <a:spLocks noGrp="1"/>
          </p:cNvSpPr>
          <p:nvPr>
            <p:ph type="sldNum" sz="quarter" idx="12"/>
          </p:nvPr>
        </p:nvSpPr>
        <p:spPr/>
        <p:txBody>
          <a:bodyPr/>
          <a:lstStyle/>
          <a:p>
            <a:fld id="{A6C79F21-91E0-407B-882A-A0A5ABEBFAAC}" type="slidenum">
              <a:rPr lang="en-GB" smtClean="0"/>
              <a:t>‹#›</a:t>
            </a:fld>
            <a:endParaRPr lang="en-GB"/>
          </a:p>
        </p:txBody>
      </p:sp>
    </p:spTree>
    <p:extLst>
      <p:ext uri="{BB962C8B-B14F-4D97-AF65-F5344CB8AC3E}">
        <p14:creationId xmlns:p14="http://schemas.microsoft.com/office/powerpoint/2010/main" val="15014734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933B6F8-77DE-4ED0-B136-08FC2630A57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54A3E44-8800-4F0A-A3E9-4C11078DCB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198C0C-2245-4113-9FCA-23FEAF35A6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1BF4A6F-9C4E-4A11-A534-6E1CC6387773}" type="datetimeFigureOut">
              <a:rPr lang="en-GB" smtClean="0"/>
              <a:t>15/05/2020</a:t>
            </a:fld>
            <a:endParaRPr lang="en-GB"/>
          </a:p>
        </p:txBody>
      </p:sp>
      <p:sp>
        <p:nvSpPr>
          <p:cNvPr id="5" name="Footer Placeholder 4">
            <a:extLst>
              <a:ext uri="{FF2B5EF4-FFF2-40B4-BE49-F238E27FC236}">
                <a16:creationId xmlns:a16="http://schemas.microsoft.com/office/drawing/2014/main" id="{58AFE0DD-E9C6-4CEC-95F9-7A89F882340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BD01D8F-7ACA-463D-9042-29D71F36E9F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6C79F21-91E0-407B-882A-A0A5ABEBFAAC}" type="slidenum">
              <a:rPr lang="en-GB" smtClean="0"/>
              <a:t>‹#›</a:t>
            </a:fld>
            <a:endParaRPr lang="en-GB"/>
          </a:p>
        </p:txBody>
      </p:sp>
    </p:spTree>
    <p:extLst>
      <p:ext uri="{BB962C8B-B14F-4D97-AF65-F5344CB8AC3E}">
        <p14:creationId xmlns:p14="http://schemas.microsoft.com/office/powerpoint/2010/main" val="3926798739"/>
      </p:ext>
    </p:extLst>
  </p:cSld>
  <p:clrMap bg1="lt1" tx1="dk1" bg2="lt2" tx2="dk2" accent1="accent1" accent2="accent2" accent3="accent3" accent4="accent4" accent5="accent5" accent6="accent6" hlink="hlink" folHlink="folHlink"/>
  <p:sldLayoutIdLst>
    <p:sldLayoutId id="2147483738" r:id="rId1"/>
    <p:sldLayoutId id="2147483739" r:id="rId2"/>
    <p:sldLayoutId id="2147483740" r:id="rId3"/>
    <p:sldLayoutId id="2147483741" r:id="rId4"/>
    <p:sldLayoutId id="2147483742" r:id="rId5"/>
    <p:sldLayoutId id="2147483743" r:id="rId6"/>
    <p:sldLayoutId id="2147483744" r:id="rId7"/>
    <p:sldLayoutId id="2147483745" r:id="rId8"/>
    <p:sldLayoutId id="2147483746" r:id="rId9"/>
    <p:sldLayoutId id="2147483747" r:id="rId10"/>
    <p:sldLayoutId id="214748374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2D008-8F20-48D9-A95A-C34F417AD16F}"/>
              </a:ext>
            </a:extLst>
          </p:cNvPr>
          <p:cNvSpPr>
            <a:spLocks noGrp="1"/>
          </p:cNvSpPr>
          <p:nvPr>
            <p:ph type="ctrTitle"/>
          </p:nvPr>
        </p:nvSpPr>
        <p:spPr>
          <a:xfrm>
            <a:off x="1709530" y="868362"/>
            <a:ext cx="9144000" cy="2387600"/>
          </a:xfrm>
        </p:spPr>
        <p:txBody>
          <a:bodyPr>
            <a:normAutofit/>
          </a:bodyPr>
          <a:lstStyle/>
          <a:p>
            <a:r>
              <a:rPr lang="en-GB" sz="2400" dirty="0">
                <a:latin typeface="Arial" panose="020B0604020202020204" pitchFamily="34" charset="0"/>
                <a:cs typeface="Arial" panose="020B0604020202020204" pitchFamily="34" charset="0"/>
              </a:rPr>
              <a:t>“Tradition or Prejudice?” does ambivalent sexism create biases in hiring selections within higher education.  </a:t>
            </a:r>
            <a:endParaRPr lang="en-GB" sz="24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91EFA0A1-FFDE-464C-A30C-4ABF54C6703A}"/>
              </a:ext>
            </a:extLst>
          </p:cNvPr>
          <p:cNvSpPr>
            <a:spLocks noGrp="1"/>
          </p:cNvSpPr>
          <p:nvPr>
            <p:ph type="subTitle" idx="1"/>
          </p:nvPr>
        </p:nvSpPr>
        <p:spPr/>
        <p:txBody>
          <a:bodyPr>
            <a:normAutofit/>
          </a:bodyPr>
          <a:lstStyle/>
          <a:p>
            <a:r>
              <a:rPr lang="en-GB" dirty="0">
                <a:latin typeface="Arial" panose="020B0604020202020204" pitchFamily="34" charset="0"/>
                <a:cs typeface="Arial" panose="020B0604020202020204" pitchFamily="34" charset="0"/>
              </a:rPr>
              <a:t>Amy Mellin</a:t>
            </a:r>
          </a:p>
          <a:p>
            <a:r>
              <a:rPr lang="en-GB" dirty="0">
                <a:latin typeface="Arial" panose="020B0604020202020204" pitchFamily="34" charset="0"/>
                <a:cs typeface="Arial" panose="020B0604020202020204" pitchFamily="34" charset="0"/>
              </a:rPr>
              <a:t>1705191</a:t>
            </a:r>
          </a:p>
          <a:p>
            <a:r>
              <a:rPr lang="en-GB" dirty="0"/>
              <a:t>Bachelor of Arts (Hons) in Counselling and Psychology.</a:t>
            </a:r>
          </a:p>
          <a:p>
            <a:endParaRPr lang="en-GB" dirty="0">
              <a:latin typeface="Arial" panose="020B0604020202020204" pitchFamily="34" charset="0"/>
              <a:cs typeface="Arial" panose="020B0604020202020204" pitchFamily="34" charset="0"/>
            </a:endParaRPr>
          </a:p>
        </p:txBody>
      </p:sp>
      <p:sp>
        <p:nvSpPr>
          <p:cNvPr id="4" name="Rectangle 2">
            <a:extLst>
              <a:ext uri="{FF2B5EF4-FFF2-40B4-BE49-F238E27FC236}">
                <a16:creationId xmlns:a16="http://schemas.microsoft.com/office/drawing/2014/main" id="{41580171-EAF4-4F64-A8D0-94D9F8F17B67}"/>
              </a:ext>
            </a:extLst>
          </p:cNvPr>
          <p:cNvSpPr>
            <a:spLocks noChangeArrowheads="1"/>
          </p:cNvSpPr>
          <p:nvPr/>
        </p:nvSpPr>
        <p:spPr bwMode="auto">
          <a:xfrm>
            <a:off x="185530" y="-254001"/>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1025" name="Picture 1">
            <a:extLst>
              <a:ext uri="{FF2B5EF4-FFF2-40B4-BE49-F238E27FC236}">
                <a16:creationId xmlns:a16="http://schemas.microsoft.com/office/drawing/2014/main" id="{F9B7BFF9-94EC-4ECE-A91D-A463C97317B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5530" y="203199"/>
            <a:ext cx="2286000" cy="981075"/>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3">
            <a:extLst>
              <a:ext uri="{FF2B5EF4-FFF2-40B4-BE49-F238E27FC236}">
                <a16:creationId xmlns:a16="http://schemas.microsoft.com/office/drawing/2014/main" id="{A5739CFD-C446-4D54-9D74-458EDEA4E9E6}"/>
              </a:ext>
            </a:extLst>
          </p:cNvPr>
          <p:cNvSpPr>
            <a:spLocks noChangeArrowheads="1"/>
          </p:cNvSpPr>
          <p:nvPr/>
        </p:nvSpPr>
        <p:spPr bwMode="auto">
          <a:xfrm>
            <a:off x="185530" y="1184274"/>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dirty="0"/>
          </a:p>
        </p:txBody>
      </p:sp>
    </p:spTree>
    <p:extLst>
      <p:ext uri="{BB962C8B-B14F-4D97-AF65-F5344CB8AC3E}">
        <p14:creationId xmlns:p14="http://schemas.microsoft.com/office/powerpoint/2010/main" val="36084556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Rectangle 39">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6A4852F1-C12E-43EA-BEF3-77B25C54301B}"/>
              </a:ext>
            </a:extLst>
          </p:cNvPr>
          <p:cNvSpPr>
            <a:spLocks noGrp="1"/>
          </p:cNvSpPr>
          <p:nvPr>
            <p:ph type="title"/>
          </p:nvPr>
        </p:nvSpPr>
        <p:spPr>
          <a:xfrm>
            <a:off x="958506" y="800392"/>
            <a:ext cx="10264697" cy="1212102"/>
          </a:xfrm>
        </p:spPr>
        <p:txBody>
          <a:bodyPr>
            <a:normAutofit/>
          </a:bodyPr>
          <a:lstStyle/>
          <a:p>
            <a:r>
              <a:rPr lang="en-GB" sz="4000">
                <a:solidFill>
                  <a:srgbClr val="FFFFFF"/>
                </a:solidFill>
              </a:rPr>
              <a:t>Chapter one: Literature Review</a:t>
            </a:r>
            <a:endParaRPr lang="en-GB" sz="4000" dirty="0">
              <a:solidFill>
                <a:srgbClr val="FFFFFF"/>
              </a:solidFill>
            </a:endParaRPr>
          </a:p>
        </p:txBody>
      </p:sp>
      <p:sp>
        <p:nvSpPr>
          <p:cNvPr id="3" name="Content Placeholder 2">
            <a:extLst>
              <a:ext uri="{FF2B5EF4-FFF2-40B4-BE49-F238E27FC236}">
                <a16:creationId xmlns:a16="http://schemas.microsoft.com/office/drawing/2014/main" id="{2B58E3A1-5E8E-4449-8AFC-8DF520A3A1A6}"/>
              </a:ext>
            </a:extLst>
          </p:cNvPr>
          <p:cNvSpPr>
            <a:spLocks noGrp="1"/>
          </p:cNvSpPr>
          <p:nvPr>
            <p:ph idx="1"/>
          </p:nvPr>
        </p:nvSpPr>
        <p:spPr>
          <a:xfrm>
            <a:off x="1047280" y="2177170"/>
            <a:ext cx="10585041" cy="4339744"/>
          </a:xfrm>
        </p:spPr>
        <p:txBody>
          <a:bodyPr anchor="ctr">
            <a:normAutofit/>
          </a:bodyPr>
          <a:lstStyle/>
          <a:p>
            <a:r>
              <a:rPr lang="en-GB" sz="1900" dirty="0">
                <a:latin typeface="Arial" panose="020B0604020202020204" pitchFamily="34" charset="0"/>
                <a:cs typeface="Arial" panose="020B0604020202020204" pitchFamily="34" charset="0"/>
              </a:rPr>
              <a:t>Men and women experience the work place differently (</a:t>
            </a:r>
            <a:r>
              <a:rPr lang="en-GB" sz="1900" dirty="0" err="1">
                <a:latin typeface="Arial" panose="020B0604020202020204" pitchFamily="34" charset="0"/>
                <a:cs typeface="Arial" panose="020B0604020202020204" pitchFamily="34" charset="0"/>
              </a:rPr>
              <a:t>kiser</a:t>
            </a:r>
            <a:r>
              <a:rPr lang="en-GB" sz="1900" dirty="0">
                <a:latin typeface="Arial" panose="020B0604020202020204" pitchFamily="34" charset="0"/>
                <a:cs typeface="Arial" panose="020B0604020202020204" pitchFamily="34" charset="0"/>
              </a:rPr>
              <a:t>, 2015). </a:t>
            </a:r>
          </a:p>
          <a:p>
            <a:r>
              <a:rPr lang="en-GB" sz="1900" dirty="0">
                <a:latin typeface="Arial" panose="020B0604020202020204" pitchFamily="34" charset="0"/>
                <a:cs typeface="Arial" panose="020B0604020202020204" pitchFamily="34" charset="0"/>
              </a:rPr>
              <a:t>In male dominated fields such as STEM, (</a:t>
            </a:r>
            <a:r>
              <a:rPr lang="en-GB" sz="1900" dirty="0" err="1">
                <a:latin typeface="Arial" panose="020B0604020202020204" pitchFamily="34" charset="0"/>
                <a:cs typeface="Arial" panose="020B0604020202020204" pitchFamily="34" charset="0"/>
              </a:rPr>
              <a:t>Roets</a:t>
            </a:r>
            <a:r>
              <a:rPr lang="en-GB" sz="1900" dirty="0">
                <a:latin typeface="Arial" panose="020B0604020202020204" pitchFamily="34" charset="0"/>
                <a:cs typeface="Arial" panose="020B0604020202020204" pitchFamily="34" charset="0"/>
              </a:rPr>
              <a:t>, </a:t>
            </a:r>
            <a:r>
              <a:rPr lang="en-GB" sz="1900" i="1" dirty="0">
                <a:latin typeface="Arial" panose="020B0604020202020204" pitchFamily="34" charset="0"/>
                <a:cs typeface="Arial" panose="020B0604020202020204" pitchFamily="34" charset="0"/>
              </a:rPr>
              <a:t>et al</a:t>
            </a:r>
            <a:r>
              <a:rPr lang="en-GB" sz="1900" dirty="0">
                <a:latin typeface="Arial" panose="020B0604020202020204" pitchFamily="34" charset="0"/>
                <a:cs typeface="Arial" panose="020B0604020202020204" pitchFamily="34" charset="0"/>
              </a:rPr>
              <a:t>, 2012) those described as professor level there were 20,550, only 5,050 were women. Showing a disparity (Mantle, 2018).</a:t>
            </a:r>
          </a:p>
          <a:p>
            <a:r>
              <a:rPr lang="en-GB" sz="1900" dirty="0">
                <a:latin typeface="Arial" panose="020B0604020202020204" pitchFamily="34" charset="0"/>
                <a:cs typeface="Arial" panose="020B0604020202020204" pitchFamily="34" charset="0"/>
              </a:rPr>
              <a:t>Ambivalent sexism (Glick &amp; Fiske, 1997) – Unique due to the dyadic interdependence between men and women. </a:t>
            </a:r>
          </a:p>
          <a:p>
            <a:r>
              <a:rPr lang="en-GB" sz="1900" dirty="0">
                <a:latin typeface="Arial" panose="020B0604020202020204" pitchFamily="34" charset="0"/>
                <a:cs typeface="Arial" panose="020B0604020202020204" pitchFamily="34" charset="0"/>
              </a:rPr>
              <a:t>Eagly’s Social role theory (1987) men and women have set of skills, roles and characteristics. </a:t>
            </a:r>
          </a:p>
          <a:p>
            <a:r>
              <a:rPr lang="en-GB" sz="1900" dirty="0">
                <a:latin typeface="Arial" panose="020B0604020202020204" pitchFamily="34" charset="0"/>
                <a:cs typeface="Arial" panose="020B0604020202020204" pitchFamily="34" charset="0"/>
              </a:rPr>
              <a:t>Workplace resources and power thought of as finite and are competed leading to a someone’s loses are someone’s else gain - Zero-Sum Perspective (</a:t>
            </a:r>
            <a:r>
              <a:rPr lang="en-GB" sz="1900" dirty="0" err="1">
                <a:latin typeface="Arial" panose="020B0604020202020204" pitchFamily="34" charset="0"/>
                <a:cs typeface="Arial" panose="020B0604020202020204" pitchFamily="34" charset="0"/>
              </a:rPr>
              <a:t>Ruthig</a:t>
            </a:r>
            <a:r>
              <a:rPr lang="en-GB" sz="1900" dirty="0">
                <a:latin typeface="Arial" panose="020B0604020202020204" pitchFamily="34" charset="0"/>
                <a:cs typeface="Arial" panose="020B0604020202020204" pitchFamily="34" charset="0"/>
              </a:rPr>
              <a:t>, </a:t>
            </a:r>
            <a:r>
              <a:rPr lang="en-GB" sz="1900" dirty="0" err="1">
                <a:latin typeface="Arial" panose="020B0604020202020204" pitchFamily="34" charset="0"/>
                <a:cs typeface="Arial" panose="020B0604020202020204" pitchFamily="34" charset="0"/>
              </a:rPr>
              <a:t>Kehn</a:t>
            </a:r>
            <a:r>
              <a:rPr lang="en-GB" sz="1900" dirty="0">
                <a:latin typeface="Arial" panose="020B0604020202020204" pitchFamily="34" charset="0"/>
                <a:cs typeface="Arial" panose="020B0604020202020204" pitchFamily="34" charset="0"/>
              </a:rPr>
              <a:t>, </a:t>
            </a:r>
            <a:r>
              <a:rPr lang="en-GB" sz="1900" dirty="0" err="1">
                <a:latin typeface="Arial" panose="020B0604020202020204" pitchFamily="34" charset="0"/>
                <a:cs typeface="Arial" panose="020B0604020202020204" pitchFamily="34" charset="0"/>
              </a:rPr>
              <a:t>Gamblin</a:t>
            </a:r>
            <a:r>
              <a:rPr lang="en-GB" sz="1900" dirty="0">
                <a:latin typeface="Arial" panose="020B0604020202020204" pitchFamily="34" charset="0"/>
                <a:cs typeface="Arial" panose="020B0604020202020204" pitchFamily="34" charset="0"/>
              </a:rPr>
              <a:t> and </a:t>
            </a:r>
            <a:r>
              <a:rPr lang="en-GB" sz="1900" dirty="0" err="1">
                <a:latin typeface="Arial" panose="020B0604020202020204" pitchFamily="34" charset="0"/>
                <a:cs typeface="Arial" panose="020B0604020202020204" pitchFamily="34" charset="0"/>
              </a:rPr>
              <a:t>Vanderzanden</a:t>
            </a:r>
            <a:r>
              <a:rPr lang="en-GB" sz="1900" dirty="0">
                <a:latin typeface="Arial" panose="020B0604020202020204" pitchFamily="34" charset="0"/>
                <a:cs typeface="Arial" panose="020B0604020202020204" pitchFamily="34" charset="0"/>
              </a:rPr>
              <a:t>, 2017).  </a:t>
            </a:r>
          </a:p>
          <a:p>
            <a:r>
              <a:rPr lang="en-GB" sz="1900" dirty="0">
                <a:latin typeface="Arial" panose="020B0604020202020204" pitchFamily="34" charset="0"/>
                <a:cs typeface="Arial" panose="020B0604020202020204" pitchFamily="34" charset="0"/>
              </a:rPr>
              <a:t>Biases within selections were generally based on some stigmatised characteristic, rather than qualifications or job experience (</a:t>
            </a:r>
            <a:r>
              <a:rPr lang="en-GB" sz="2000" dirty="0"/>
              <a:t>Khalid, &amp; Sekiguchi, 2019). </a:t>
            </a:r>
            <a:endParaRPr lang="en-GB" sz="2000" dirty="0">
              <a:latin typeface="Arial" panose="020B0604020202020204" pitchFamily="34" charset="0"/>
              <a:cs typeface="Arial" panose="020B0604020202020204" pitchFamily="34" charset="0"/>
            </a:endParaRPr>
          </a:p>
          <a:p>
            <a:r>
              <a:rPr lang="en-GB" sz="1900" dirty="0">
                <a:latin typeface="Arial" panose="020B0604020202020204" pitchFamily="34" charset="0"/>
                <a:cs typeface="Arial" panose="020B0604020202020204" pitchFamily="34" charset="0"/>
              </a:rPr>
              <a:t>Reilly, </a:t>
            </a:r>
            <a:r>
              <a:rPr lang="en-GB" sz="1900" i="1" dirty="0">
                <a:latin typeface="Arial" panose="020B0604020202020204" pitchFamily="34" charset="0"/>
                <a:cs typeface="Arial" panose="020B0604020202020204" pitchFamily="34" charset="0"/>
              </a:rPr>
              <a:t>et al, </a:t>
            </a:r>
            <a:r>
              <a:rPr lang="en-GB" sz="1900" dirty="0">
                <a:latin typeface="Arial" panose="020B0604020202020204" pitchFamily="34" charset="0"/>
                <a:cs typeface="Arial" panose="020B0604020202020204" pitchFamily="34" charset="0"/>
              </a:rPr>
              <a:t>(2017) study showed a negative effect amongst same sex peer mentoring within women. </a:t>
            </a:r>
          </a:p>
        </p:txBody>
      </p:sp>
    </p:spTree>
    <p:extLst>
      <p:ext uri="{BB962C8B-B14F-4D97-AF65-F5344CB8AC3E}">
        <p14:creationId xmlns:p14="http://schemas.microsoft.com/office/powerpoint/2010/main" val="16438605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54A3646-77FE-4862-96CE-45260829B1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3F6FA249-9C10-48B9-9F72-1F333D8A94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036894FA-6F9A-4863-AEC5-B734F4226C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6B103C0B-E1BF-4BF0-9605-7426160F9E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B796B9AB-146B-42B0-B1F4-7EF69C521A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0B8CEE20-F67A-4CFC-88F1-4C942EB624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6B823E68-E880-4A79-82AD-6088E1DEA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C90FFE78-151B-4C6F-893F-6832706022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3A2B9B53-0432-42A0-ACC1-23CCDB1183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142954D5-E17A-4C4B-B575-9D2BE72C64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2317E4B1-5573-4066-895C-2FB759804A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EBA723B4-613D-41FA-93E8-94173C930F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D2693AEC-A60D-40B1-87B3-1EF30A56D4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0EFB57B1-129C-4CA5-9513-29226043B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AC89A1FD-35E1-4574-A439-61C20F457D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4D55D1DF-59D8-4B47-87C4-FB3A82689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F99FF32E-3548-4B4D-894E-B3A06C12A7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5005D0D4-EFA9-4355-BA9B-A7B46F9412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6350B02F-5937-44B9-83F4-9C970BE963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F21A245F-C10F-495E-BD0E-CE576C7F0D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6F524856-7B56-403B-B504-044710FD54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E6D29BC-894B-4228-9F3F-92037EA39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E03B2DC6-DF02-45CB-AC7C-6EBBD359C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useBgFill="1">
        <p:nvSpPr>
          <p:cNvPr id="33" name="Rectangle 32">
            <a:extLst>
              <a:ext uri="{FF2B5EF4-FFF2-40B4-BE49-F238E27FC236}">
                <a16:creationId xmlns:a16="http://schemas.microsoft.com/office/drawing/2014/main" id="{700D0C16-8549-4373-8B7C-3555082CEA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3664" y="0"/>
            <a:ext cx="10268336" cy="68692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3E66E5-7D37-415E-88D4-8A734E18461F}"/>
              </a:ext>
            </a:extLst>
          </p:cNvPr>
          <p:cNvSpPr>
            <a:spLocks noGrp="1"/>
          </p:cNvSpPr>
          <p:nvPr>
            <p:ph type="title"/>
          </p:nvPr>
        </p:nvSpPr>
        <p:spPr>
          <a:xfrm>
            <a:off x="2880360" y="841248"/>
            <a:ext cx="6227064" cy="1234440"/>
          </a:xfrm>
        </p:spPr>
        <p:txBody>
          <a:bodyPr anchor="t">
            <a:normAutofit/>
          </a:bodyPr>
          <a:lstStyle/>
          <a:p>
            <a:r>
              <a:rPr lang="en-GB" sz="4000">
                <a:solidFill>
                  <a:schemeClr val="accent1"/>
                </a:solidFill>
              </a:rPr>
              <a:t>Research question </a:t>
            </a:r>
          </a:p>
        </p:txBody>
      </p:sp>
      <p:sp>
        <p:nvSpPr>
          <p:cNvPr id="35" name="Isosceles Triangle 34">
            <a:extLst>
              <a:ext uri="{FF2B5EF4-FFF2-40B4-BE49-F238E27FC236}">
                <a16:creationId xmlns:a16="http://schemas.microsoft.com/office/drawing/2014/main" id="{C7341777-0F86-4E1E-A07F-2076F00D04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97903" y="954813"/>
            <a:ext cx="300774" cy="259288"/>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FA9E08DE-6CEF-499E-A403-DD960AA02851}"/>
              </a:ext>
            </a:extLst>
          </p:cNvPr>
          <p:cNvSpPr>
            <a:spLocks noGrp="1"/>
          </p:cNvSpPr>
          <p:nvPr>
            <p:ph idx="1"/>
          </p:nvPr>
        </p:nvSpPr>
        <p:spPr>
          <a:xfrm>
            <a:off x="2880360" y="2249424"/>
            <a:ext cx="6227064" cy="3803904"/>
          </a:xfrm>
        </p:spPr>
        <p:txBody>
          <a:bodyPr>
            <a:normAutofit/>
          </a:bodyPr>
          <a:lstStyle/>
          <a:p>
            <a:r>
              <a:rPr lang="en-GB" sz="2200" dirty="0"/>
              <a:t>Participants with benevolent sexist attitudes will select the male more than the female and participants with hostile sexist attitudes will select the same sex applicant more than the opposite sex, due to in-group bias.</a:t>
            </a:r>
          </a:p>
          <a:p>
            <a:endParaRPr lang="en-GB" sz="2200" dirty="0"/>
          </a:p>
        </p:txBody>
      </p:sp>
    </p:spTree>
    <p:extLst>
      <p:ext uri="{BB962C8B-B14F-4D97-AF65-F5344CB8AC3E}">
        <p14:creationId xmlns:p14="http://schemas.microsoft.com/office/powerpoint/2010/main" val="41275425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B96A2F8-628F-4D10-A02B-799E40AA2B4F}"/>
              </a:ext>
            </a:extLst>
          </p:cNvPr>
          <p:cNvSpPr>
            <a:spLocks noGrp="1"/>
          </p:cNvSpPr>
          <p:nvPr>
            <p:ph type="title"/>
          </p:nvPr>
        </p:nvSpPr>
        <p:spPr>
          <a:xfrm>
            <a:off x="643467" y="321734"/>
            <a:ext cx="10905066" cy="1135737"/>
          </a:xfrm>
        </p:spPr>
        <p:txBody>
          <a:bodyPr>
            <a:normAutofit/>
          </a:bodyPr>
          <a:lstStyle/>
          <a:p>
            <a:r>
              <a:rPr lang="en-GB" sz="3600"/>
              <a:t>Chapter Two: Methods section</a:t>
            </a:r>
          </a:p>
        </p:txBody>
      </p:sp>
      <p:sp>
        <p:nvSpPr>
          <p:cNvPr id="3" name="Content Placeholder 2">
            <a:extLst>
              <a:ext uri="{FF2B5EF4-FFF2-40B4-BE49-F238E27FC236}">
                <a16:creationId xmlns:a16="http://schemas.microsoft.com/office/drawing/2014/main" id="{FB56D695-82D5-4BB5-9324-2948308BA9A4}"/>
              </a:ext>
            </a:extLst>
          </p:cNvPr>
          <p:cNvSpPr>
            <a:spLocks noGrp="1"/>
          </p:cNvSpPr>
          <p:nvPr>
            <p:ph idx="1"/>
          </p:nvPr>
        </p:nvSpPr>
        <p:spPr>
          <a:xfrm>
            <a:off x="643467" y="1457471"/>
            <a:ext cx="10905066" cy="4719492"/>
          </a:xfrm>
        </p:spPr>
        <p:txBody>
          <a:bodyPr>
            <a:normAutofit/>
          </a:bodyPr>
          <a:lstStyle/>
          <a:p>
            <a:r>
              <a:rPr lang="en-GB" sz="2400" b="1" i="1" dirty="0"/>
              <a:t>Participants</a:t>
            </a:r>
            <a:endParaRPr lang="en-GB" sz="2400" dirty="0"/>
          </a:p>
          <a:p>
            <a:r>
              <a:rPr lang="en-GB" sz="2400" dirty="0"/>
              <a:t>All participants were students studying at undergraduate level. Studying counselling and psychology, psychology, or engineering. </a:t>
            </a:r>
          </a:p>
          <a:p>
            <a:r>
              <a:rPr lang="en-GB" sz="2400" dirty="0"/>
              <a:t>Those on the counselling and psychology degrees, received credits for participating and were recruited using the universities SONA EMS system, the engineering participants were recruited face to face. </a:t>
            </a:r>
          </a:p>
          <a:p>
            <a:r>
              <a:rPr lang="en-GB" sz="2400" dirty="0"/>
              <a:t>The age range of participants was 19-57 </a:t>
            </a:r>
            <a:r>
              <a:rPr lang="en-GB" sz="2400" i="1" dirty="0"/>
              <a:t>(M= 30.13) (SD = 11.75).</a:t>
            </a:r>
            <a:r>
              <a:rPr lang="en-GB" sz="2400" dirty="0"/>
              <a:t> </a:t>
            </a:r>
          </a:p>
          <a:p>
            <a:r>
              <a:rPr lang="en-GB" sz="2400" dirty="0"/>
              <a:t>Female participants 33 and male participants 15. Two participants data had to be removed, one due to the data not recording, and the second was due to an error in recording of the participants responses. </a:t>
            </a:r>
          </a:p>
          <a:p>
            <a:r>
              <a:rPr lang="en-GB" sz="2400" dirty="0"/>
              <a:t>No exclusion criteria to sign up to the study, however, the inclusion criteria consisted of university students only, studying the STEM disciplines. </a:t>
            </a:r>
          </a:p>
          <a:p>
            <a:endParaRPr lang="en-GB" sz="2000" dirty="0"/>
          </a:p>
        </p:txBody>
      </p:sp>
      <p:sp>
        <p:nvSpPr>
          <p:cNvPr id="25" name="Rectangle 24">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Isosceles Triangle 26">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Isosceles Triangle 28">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Rectangle 30">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1951665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F680039-BE48-49AC-8A44-0494D954099C}"/>
              </a:ext>
            </a:extLst>
          </p:cNvPr>
          <p:cNvSpPr>
            <a:spLocks noGrp="1"/>
          </p:cNvSpPr>
          <p:nvPr>
            <p:ph idx="1"/>
          </p:nvPr>
        </p:nvSpPr>
        <p:spPr>
          <a:xfrm>
            <a:off x="838200" y="1825625"/>
            <a:ext cx="10515600" cy="4351338"/>
          </a:xfrm>
        </p:spPr>
        <p:txBody>
          <a:bodyPr>
            <a:normAutofit/>
          </a:bodyPr>
          <a:lstStyle/>
          <a:p>
            <a:r>
              <a:rPr lang="en-GB" b="1" i="1" dirty="0"/>
              <a:t>Design</a:t>
            </a:r>
            <a:endParaRPr lang="en-GB" dirty="0"/>
          </a:p>
          <a:p>
            <a:r>
              <a:rPr lang="en-GB" dirty="0"/>
              <a:t>The design of this study was a binary linear regression, using a 2 (job type: head of department or senior lecturer; between subjects), x 2 (Ambivalent sexism: hostile or benevolent; within subjects) x 2 (gender: Male or Female; between subjects) to investigate the effect on the dependant variable, the hiring selection.</a:t>
            </a:r>
          </a:p>
          <a:p>
            <a:endParaRPr lang="en-GB" dirty="0"/>
          </a:p>
        </p:txBody>
      </p:sp>
    </p:spTree>
    <p:extLst>
      <p:ext uri="{BB962C8B-B14F-4D97-AF65-F5344CB8AC3E}">
        <p14:creationId xmlns:p14="http://schemas.microsoft.com/office/powerpoint/2010/main" val="20916056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3687191-4DAD-48DE-A71B-D81813C7D084}"/>
              </a:ext>
            </a:extLst>
          </p:cNvPr>
          <p:cNvSpPr>
            <a:spLocks noGrp="1"/>
          </p:cNvSpPr>
          <p:nvPr>
            <p:ph idx="1"/>
          </p:nvPr>
        </p:nvSpPr>
        <p:spPr>
          <a:xfrm>
            <a:off x="643467" y="543147"/>
            <a:ext cx="10905066" cy="5633816"/>
          </a:xfrm>
        </p:spPr>
        <p:txBody>
          <a:bodyPr>
            <a:normAutofit/>
          </a:bodyPr>
          <a:lstStyle/>
          <a:p>
            <a:r>
              <a:rPr lang="en-GB" b="1" i="1" dirty="0"/>
              <a:t>Materials</a:t>
            </a:r>
            <a:endParaRPr lang="en-GB" dirty="0"/>
          </a:p>
          <a:p>
            <a:r>
              <a:rPr lang="en-GB" sz="2400" dirty="0"/>
              <a:t>The experiment was conducted using a </a:t>
            </a:r>
            <a:r>
              <a:rPr lang="en-GB" sz="2400" dirty="0" err="1"/>
              <a:t>Iilama</a:t>
            </a:r>
            <a:r>
              <a:rPr lang="en-GB" sz="2400" dirty="0"/>
              <a:t> </a:t>
            </a:r>
            <a:r>
              <a:rPr lang="en-GB" sz="2400" dirty="0" err="1"/>
              <a:t>Prolite</a:t>
            </a:r>
            <a:r>
              <a:rPr lang="en-GB" sz="2400" dirty="0"/>
              <a:t> B2483HS PC and was created using the program </a:t>
            </a:r>
            <a:r>
              <a:rPr lang="en-GB" sz="2400" dirty="0" err="1"/>
              <a:t>Superlab</a:t>
            </a:r>
            <a:r>
              <a:rPr lang="en-GB" sz="2400" dirty="0"/>
              <a:t> 4.5. All instructions were the same for all participants and conducted within a laboratory environment based within the university. </a:t>
            </a:r>
          </a:p>
          <a:p>
            <a:pPr marL="0" indent="0">
              <a:buNone/>
            </a:pPr>
            <a:endParaRPr lang="en-GB" sz="2400" dirty="0"/>
          </a:p>
          <a:p>
            <a:r>
              <a:rPr lang="en-GB" sz="2400" b="1" i="1" dirty="0"/>
              <a:t>Job description</a:t>
            </a:r>
            <a:endParaRPr lang="en-GB" sz="2400" dirty="0"/>
          </a:p>
          <a:p>
            <a:r>
              <a:rPr lang="en-GB" sz="2400" dirty="0"/>
              <a:t>The fist variable, job description, participants were subject to one of two conditions, either a senior lecturer or a head of department. </a:t>
            </a:r>
          </a:p>
          <a:p>
            <a:r>
              <a:rPr lang="en-GB" sz="2400" dirty="0"/>
              <a:t>The job descriptions were created to simulate a real-life job advert. Both job descriptions were not amended in anyway apart from the title used. </a:t>
            </a:r>
          </a:p>
          <a:p>
            <a:r>
              <a:rPr lang="en-GB" sz="2400" dirty="0"/>
              <a:t>Additionally, only two CV’s were used in both conditions, one for a male and one for a female. Both CV’s contained the same age, similar qualifications and experience, which were relevant to both job specifications. </a:t>
            </a:r>
          </a:p>
          <a:p>
            <a:endParaRPr lang="en-GB" sz="2000" dirty="0"/>
          </a:p>
        </p:txBody>
      </p:sp>
      <p:sp>
        <p:nvSpPr>
          <p:cNvPr id="2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1128903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Rectangle 1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CDBDCE04-CF9A-4E12-8841-7D7313019C48}"/>
              </a:ext>
            </a:extLst>
          </p:cNvPr>
          <p:cNvSpPr>
            <a:spLocks noGrp="1"/>
          </p:cNvSpPr>
          <p:nvPr>
            <p:ph idx="1"/>
          </p:nvPr>
        </p:nvSpPr>
        <p:spPr>
          <a:xfrm>
            <a:off x="643467" y="795130"/>
            <a:ext cx="10790553" cy="5419401"/>
          </a:xfrm>
        </p:spPr>
        <p:txBody>
          <a:bodyPr>
            <a:normAutofit/>
          </a:bodyPr>
          <a:lstStyle/>
          <a:p>
            <a:r>
              <a:rPr lang="en-GB" b="1" i="1" dirty="0"/>
              <a:t>Sexism</a:t>
            </a:r>
            <a:endParaRPr lang="en-GB" dirty="0"/>
          </a:p>
          <a:p>
            <a:r>
              <a:rPr lang="en-GB" sz="2200" dirty="0"/>
              <a:t>Second variable - gender sexism, contained three shortened versions of sexism questionnaires. </a:t>
            </a:r>
          </a:p>
          <a:p>
            <a:r>
              <a:rPr lang="en-GB" sz="2200" dirty="0"/>
              <a:t>Two of the questionnaires used contained 12-item measures, six benevolent and six hostile, the Ambivalent Sexism Inventory (ASI) towards women by Glick and Fiske (1996) included benevolent sexist statements such as “Many women have a quality of purity that few men possess” or hostile sexist statements such as “Women seek to gain power by getting control over men”. </a:t>
            </a:r>
          </a:p>
          <a:p>
            <a:r>
              <a:rPr lang="en-GB" sz="2200" dirty="0"/>
              <a:t>The Ambivalent towards Men Inventory (AMI) by </a:t>
            </a:r>
            <a:r>
              <a:rPr lang="en-GB" sz="2200" dirty="0" err="1"/>
              <a:t>Rollero</a:t>
            </a:r>
            <a:r>
              <a:rPr lang="en-GB" sz="2200" dirty="0"/>
              <a:t>, Glick, and Tartaglia (2014) contained benevolent statements such as “Men are mainly useful to provide financial security for women” and hostile “Men act like babies when they are sick”.  </a:t>
            </a:r>
          </a:p>
          <a:p>
            <a:r>
              <a:rPr lang="en-GB" sz="2200" dirty="0"/>
              <a:t>The Zero-sum perspective sexism (ZSP) scale by Ruthig, </a:t>
            </a:r>
            <a:r>
              <a:rPr lang="en-GB" sz="2200" dirty="0" err="1"/>
              <a:t>Kehn</a:t>
            </a:r>
            <a:r>
              <a:rPr lang="en-GB" sz="2200" dirty="0"/>
              <a:t>, </a:t>
            </a:r>
            <a:r>
              <a:rPr lang="en-GB" sz="2200" dirty="0" err="1"/>
              <a:t>Gamblin</a:t>
            </a:r>
            <a:r>
              <a:rPr lang="en-GB" sz="2200" dirty="0"/>
              <a:t> and </a:t>
            </a:r>
            <a:r>
              <a:rPr lang="en-GB" sz="2200" dirty="0" err="1"/>
              <a:t>Vanderzanden</a:t>
            </a:r>
            <a:r>
              <a:rPr lang="en-GB" sz="2200" dirty="0"/>
              <a:t> (2017) contains only seven questions, but each question measures different personal view-points on things such as politics “</a:t>
            </a:r>
            <a:r>
              <a:rPr lang="en-US" sz="2200" dirty="0"/>
              <a:t>The more influence women have in politics, the less influence men have in politics”.</a:t>
            </a:r>
            <a:endParaRPr lang="en-GB" sz="2200" dirty="0"/>
          </a:p>
        </p:txBody>
      </p:sp>
      <p:sp>
        <p:nvSpPr>
          <p:cNvPr id="18" name="Isosceles Triangle 1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Isosceles Triangle 1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1493933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AD8EBC1-148C-4B1F-BC9C-9B9605C9E375}"/>
              </a:ext>
            </a:extLst>
          </p:cNvPr>
          <p:cNvSpPr>
            <a:spLocks noGrp="1"/>
          </p:cNvSpPr>
          <p:nvPr>
            <p:ph idx="1"/>
          </p:nvPr>
        </p:nvSpPr>
        <p:spPr>
          <a:xfrm>
            <a:off x="838200" y="812800"/>
            <a:ext cx="10515600" cy="5364163"/>
          </a:xfrm>
        </p:spPr>
        <p:txBody>
          <a:bodyPr>
            <a:normAutofit fontScale="70000" lnSpcReduction="20000"/>
          </a:bodyPr>
          <a:lstStyle/>
          <a:p>
            <a:r>
              <a:rPr lang="en-GB" b="1" i="1" dirty="0"/>
              <a:t>Procedure</a:t>
            </a:r>
          </a:p>
          <a:p>
            <a:r>
              <a:rPr lang="en-GB" sz="2900" dirty="0">
                <a:cs typeface="Arial" panose="020B0604020202020204" pitchFamily="34" charset="0"/>
              </a:rPr>
              <a:t>Firstly, participants were shown into the lab room and presented with the consent form participants were asked for some basic demographic data of their age, gender and degree of study. </a:t>
            </a:r>
          </a:p>
          <a:p>
            <a:r>
              <a:rPr lang="en-GB" sz="2900" dirty="0">
                <a:cs typeface="Arial" panose="020B0604020202020204" pitchFamily="34" charset="0"/>
              </a:rPr>
              <a:t>Consent form was a hard copy to sign and allow written consent. </a:t>
            </a:r>
          </a:p>
          <a:p>
            <a:r>
              <a:rPr lang="en-GB" sz="2900" dirty="0">
                <a:cs typeface="Arial" panose="020B0604020202020204" pitchFamily="34" charset="0"/>
              </a:rPr>
              <a:t>Next, a set of instructions were displayed upon the computer screen, and verbally read aloud by the researcher, before starting the study additionally, a hard copy of the same instructions was presented to all participants along-side the keyboard. </a:t>
            </a:r>
          </a:p>
          <a:p>
            <a:r>
              <a:rPr lang="en-GB" sz="2900" dirty="0">
                <a:cs typeface="Arial" panose="020B0604020202020204" pitchFamily="34" charset="0"/>
              </a:rPr>
              <a:t>A job description was shown on the screen, followed by the two CV’s, participants were then asked to select the candidate that they felt was most suitable for that position, using the highlighted keys. </a:t>
            </a:r>
          </a:p>
          <a:p>
            <a:r>
              <a:rPr lang="en-GB" sz="2900" dirty="0">
                <a:cs typeface="Arial" panose="020B0604020202020204" pitchFamily="34" charset="0"/>
              </a:rPr>
              <a:t>Next, participants were given a second set of instructions, and were instructed to press the space bar to continue onto the next part of the study when ready. </a:t>
            </a:r>
          </a:p>
          <a:p>
            <a:r>
              <a:rPr lang="en-GB" sz="2900" dirty="0">
                <a:cs typeface="Arial" panose="020B0604020202020204" pitchFamily="34" charset="0"/>
              </a:rPr>
              <a:t>The 31 sexism questions were presented one statement at a time upon the computer screen, with a one to five-point Likert scale underneath, and asked to select the response they felt most appropriate. </a:t>
            </a:r>
          </a:p>
          <a:p>
            <a:r>
              <a:rPr lang="en-GB" sz="2900" dirty="0">
                <a:cs typeface="Arial" panose="020B0604020202020204" pitchFamily="34" charset="0"/>
              </a:rPr>
              <a:t>Once the experiment was complete, the screen instructed the participant to notify the researcher, all participants were given the debrief form and thanked for giving their time and taking part in the study</a:t>
            </a:r>
            <a:r>
              <a:rPr lang="en-GB" sz="29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42777573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B61B45-93E3-4398-A62E-C49198EF2906}"/>
              </a:ext>
            </a:extLst>
          </p:cNvPr>
          <p:cNvSpPr>
            <a:spLocks noGrp="1"/>
          </p:cNvSpPr>
          <p:nvPr>
            <p:ph type="title"/>
          </p:nvPr>
        </p:nvSpPr>
        <p:spPr>
          <a:xfrm>
            <a:off x="686834" y="1153572"/>
            <a:ext cx="3200400" cy="4461163"/>
          </a:xfrm>
        </p:spPr>
        <p:txBody>
          <a:bodyPr>
            <a:normAutofit/>
          </a:bodyPr>
          <a:lstStyle/>
          <a:p>
            <a:r>
              <a:rPr lang="en-GB">
                <a:solidFill>
                  <a:srgbClr val="FFFFFF"/>
                </a:solidFill>
              </a:rPr>
              <a:t>Chapter Three: Results </a:t>
            </a:r>
          </a:p>
        </p:txBody>
      </p:sp>
      <p:sp>
        <p:nvSpPr>
          <p:cNvPr id="15"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65754CC-56DC-46CE-8A34-DF82D093F568}"/>
              </a:ext>
            </a:extLst>
          </p:cNvPr>
          <p:cNvSpPr>
            <a:spLocks noGrp="1"/>
          </p:cNvSpPr>
          <p:nvPr>
            <p:ph idx="1"/>
          </p:nvPr>
        </p:nvSpPr>
        <p:spPr>
          <a:xfrm>
            <a:off x="4447308" y="591344"/>
            <a:ext cx="6906491" cy="5585619"/>
          </a:xfrm>
        </p:spPr>
        <p:txBody>
          <a:bodyPr anchor="ctr">
            <a:normAutofit/>
          </a:bodyPr>
          <a:lstStyle/>
          <a:p>
            <a:r>
              <a:rPr lang="en-GB" sz="2200" dirty="0"/>
              <a:t>Binary linear regression was used to statistically analyse the final data set. One participant’s response to question five required a mean substitution, as their data did not record, </a:t>
            </a:r>
            <a:r>
              <a:rPr lang="en-GB" sz="2200" i="1" dirty="0"/>
              <a:t>(M = 3).</a:t>
            </a:r>
            <a:r>
              <a:rPr lang="en-GB" sz="2200" dirty="0"/>
              <a:t> First, the descriptive statistics of gender and job description were explored. </a:t>
            </a:r>
          </a:p>
          <a:p>
            <a:r>
              <a:rPr lang="en-GB" sz="2200" dirty="0"/>
              <a:t>Overall analysis of the effects of gender, job description and category of sexism on the outcome of the participants hiring selection, was statistically non-significant </a:t>
            </a:r>
            <a:r>
              <a:rPr lang="en-GB" sz="2200" i="1" dirty="0"/>
              <a:t>X</a:t>
            </a:r>
            <a:r>
              <a:rPr lang="en-GB" sz="2200" baseline="30000" dirty="0"/>
              <a:t>2</a:t>
            </a:r>
            <a:r>
              <a:rPr lang="en-GB" sz="2200" i="1" dirty="0"/>
              <a:t>(3, N = 48) = 2.42, p&gt;0.05</a:t>
            </a:r>
            <a:r>
              <a:rPr lang="en-GB" sz="2200" dirty="0"/>
              <a:t> </a:t>
            </a:r>
          </a:p>
          <a:p>
            <a:r>
              <a:rPr lang="en-GB" sz="2200" dirty="0"/>
              <a:t>The model explained 4.9% (Cox &amp; Snell </a:t>
            </a:r>
            <a:r>
              <a:rPr lang="en-GB" sz="2200" i="1" dirty="0"/>
              <a:t>R</a:t>
            </a:r>
            <a:r>
              <a:rPr lang="en-GB" sz="2200" i="1" baseline="30000" dirty="0"/>
              <a:t>2</a:t>
            </a:r>
            <a:r>
              <a:rPr lang="en-GB" sz="2200" i="1" dirty="0"/>
              <a:t>) </a:t>
            </a:r>
            <a:r>
              <a:rPr lang="en-GB" sz="2200" dirty="0"/>
              <a:t>to 6.8% of variance (</a:t>
            </a:r>
            <a:r>
              <a:rPr lang="en-GB" sz="2200" dirty="0" err="1"/>
              <a:t>Nagelkerke</a:t>
            </a:r>
            <a:r>
              <a:rPr lang="en-GB" sz="2200" dirty="0"/>
              <a:t> </a:t>
            </a:r>
            <a:r>
              <a:rPr lang="en-GB" sz="2200" i="1" dirty="0"/>
              <a:t>R</a:t>
            </a:r>
            <a:r>
              <a:rPr lang="en-GB" sz="2200" i="1" baseline="30000" dirty="0"/>
              <a:t>2</a:t>
            </a:r>
            <a:r>
              <a:rPr lang="en-GB" sz="2200" dirty="0"/>
              <a:t>) on hiring selection and correctly classified 68.8% of cases. </a:t>
            </a:r>
          </a:p>
          <a:p>
            <a:r>
              <a:rPr lang="en-GB" sz="2200" dirty="0"/>
              <a:t>Indicating a null hypothesis. </a:t>
            </a:r>
          </a:p>
          <a:p>
            <a:endParaRPr lang="en-GB" sz="2200" dirty="0"/>
          </a:p>
        </p:txBody>
      </p:sp>
    </p:spTree>
    <p:extLst>
      <p:ext uri="{BB962C8B-B14F-4D97-AF65-F5344CB8AC3E}">
        <p14:creationId xmlns:p14="http://schemas.microsoft.com/office/powerpoint/2010/main" val="15999626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7">
            <a:extLst>
              <a:ext uri="{FF2B5EF4-FFF2-40B4-BE49-F238E27FC236}">
                <a16:creationId xmlns:a16="http://schemas.microsoft.com/office/drawing/2014/main" id="{C54A3646-77FE-4862-96CE-45260829B1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4" name="Group 9">
            <a:extLst>
              <a:ext uri="{FF2B5EF4-FFF2-40B4-BE49-F238E27FC236}">
                <a16:creationId xmlns:a16="http://schemas.microsoft.com/office/drawing/2014/main" id="{3F6FA249-9C10-48B9-9F72-1F333D8A94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036894FA-6F9A-4863-AEC5-B734F4226C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6" name="Freeform 6">
              <a:extLst>
                <a:ext uri="{FF2B5EF4-FFF2-40B4-BE49-F238E27FC236}">
                  <a16:creationId xmlns:a16="http://schemas.microsoft.com/office/drawing/2014/main" id="{6B103C0B-E1BF-4BF0-9605-7426160F9E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B796B9AB-146B-42B0-B1F4-7EF69C521A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0B8CEE20-F67A-4CFC-88F1-4C942EB624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6B823E68-E880-4A79-82AD-6088E1DEA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C90FFE78-151B-4C6F-893F-6832706022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3A2B9B53-0432-42A0-ACC1-23CCDB1183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142954D5-E17A-4C4B-B575-9D2BE72C64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2317E4B1-5573-4066-895C-2FB759804A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EBA723B4-613D-41FA-93E8-94173C930F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D2693AEC-A60D-40B1-87B3-1EF30A56D4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0EFB57B1-129C-4CA5-9513-29226043B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AC89A1FD-35E1-4574-A439-61C20F457D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4D55D1DF-59D8-4B47-87C4-FB3A82689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F99FF32E-3548-4B4D-894E-B3A06C12A7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5005D0D4-EFA9-4355-BA9B-A7B46F9412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6350B02F-5937-44B9-83F4-9C970BE963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F21A245F-C10F-495E-BD0E-CE576C7F0D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6F524856-7B56-403B-B504-044710FD54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E6D29BC-894B-4228-9F3F-92037EA39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E03B2DC6-DF02-45CB-AC7C-6EBBD359C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useBgFill="1">
        <p:nvSpPr>
          <p:cNvPr id="33" name="Rectangle 32">
            <a:extLst>
              <a:ext uri="{FF2B5EF4-FFF2-40B4-BE49-F238E27FC236}">
                <a16:creationId xmlns:a16="http://schemas.microsoft.com/office/drawing/2014/main" id="{700D0C16-8549-4373-8B7C-3555082CEA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3664" y="0"/>
            <a:ext cx="10268336" cy="68692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21DB6D-01B2-4C9F-A635-3BAC41344870}"/>
              </a:ext>
            </a:extLst>
          </p:cNvPr>
          <p:cNvSpPr>
            <a:spLocks noGrp="1"/>
          </p:cNvSpPr>
          <p:nvPr>
            <p:ph type="title"/>
          </p:nvPr>
        </p:nvSpPr>
        <p:spPr>
          <a:xfrm>
            <a:off x="2880360" y="841248"/>
            <a:ext cx="6227064" cy="1234440"/>
          </a:xfrm>
        </p:spPr>
        <p:txBody>
          <a:bodyPr anchor="t">
            <a:normAutofit/>
          </a:bodyPr>
          <a:lstStyle/>
          <a:p>
            <a:r>
              <a:rPr lang="en-GB" sz="4000">
                <a:solidFill>
                  <a:schemeClr val="accent1"/>
                </a:solidFill>
              </a:rPr>
              <a:t>Chapter Four: Discussion </a:t>
            </a:r>
          </a:p>
        </p:txBody>
      </p:sp>
      <p:sp>
        <p:nvSpPr>
          <p:cNvPr id="35" name="Isosceles Triangle 34">
            <a:extLst>
              <a:ext uri="{FF2B5EF4-FFF2-40B4-BE49-F238E27FC236}">
                <a16:creationId xmlns:a16="http://schemas.microsoft.com/office/drawing/2014/main" id="{C7341777-0F86-4E1E-A07F-2076F00D04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97903" y="954813"/>
            <a:ext cx="300774" cy="259288"/>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3A06BDC2-2603-4953-8E70-D19DA23954FC}"/>
              </a:ext>
            </a:extLst>
          </p:cNvPr>
          <p:cNvSpPr>
            <a:spLocks noGrp="1"/>
          </p:cNvSpPr>
          <p:nvPr>
            <p:ph idx="1"/>
          </p:nvPr>
        </p:nvSpPr>
        <p:spPr>
          <a:xfrm>
            <a:off x="2203451" y="1669775"/>
            <a:ext cx="9555162" cy="4854088"/>
          </a:xfrm>
        </p:spPr>
        <p:txBody>
          <a:bodyPr>
            <a:normAutofit/>
          </a:bodyPr>
          <a:lstStyle/>
          <a:p>
            <a:r>
              <a:rPr lang="en-GB" sz="2000" dirty="0"/>
              <a:t>This present study’s results did not provide support for the hypothesis proposed. </a:t>
            </a:r>
          </a:p>
          <a:p>
            <a:r>
              <a:rPr lang="en-GB" sz="2000" dirty="0"/>
              <a:t>There was no significant interaction effect of gender, job description and category of sexism, on the hiring selections made. </a:t>
            </a:r>
          </a:p>
          <a:p>
            <a:r>
              <a:rPr lang="en-GB" sz="2000" dirty="0"/>
              <a:t>The interaction effect of participants gender on hiring selection, showed that participants did not select the male more than the female, in contrast, the opposite was found which was not in line with other research </a:t>
            </a:r>
            <a:r>
              <a:rPr lang="en-GB" sz="2000" dirty="0" err="1"/>
              <a:t>Roets</a:t>
            </a:r>
            <a:r>
              <a:rPr lang="en-GB" sz="2000" dirty="0"/>
              <a:t>, </a:t>
            </a:r>
            <a:r>
              <a:rPr lang="en-GB" sz="2000" i="1" dirty="0"/>
              <a:t>et al </a:t>
            </a:r>
            <a:r>
              <a:rPr lang="en-GB" sz="2000" dirty="0"/>
              <a:t>, (2012). </a:t>
            </a:r>
          </a:p>
          <a:p>
            <a:r>
              <a:rPr lang="en-GB" sz="2000" dirty="0"/>
              <a:t>Additionally, this may provide support for Devine’s (1989) work that would demonstrate that prejudiced attitudes may not be endorsed, and ambivalent sexism (Glick &amp; Fiske, 1997) is a complex issue, which can lead to in-group biases. </a:t>
            </a:r>
          </a:p>
          <a:p>
            <a:r>
              <a:rPr lang="en-GB" sz="2000" dirty="0"/>
              <a:t>However, contradictory to previous research Reilly</a:t>
            </a:r>
            <a:r>
              <a:rPr lang="en-GB" sz="2000" i="1" dirty="0"/>
              <a:t>, et al</a:t>
            </a:r>
            <a:r>
              <a:rPr lang="en-GB" sz="2000" dirty="0"/>
              <a:t>, (2017), the data did demonstrate that the male was selected less by both men and women, which may indicate a gender bias towards males rather than females. And prescriptive and descriptive gender traits may not play a larger role as previously suggested (</a:t>
            </a:r>
            <a:r>
              <a:rPr lang="en-US" altLang="en-US" sz="2000" dirty="0">
                <a:latin typeface="Calibri" panose="020F0502020204030204" pitchFamily="34" charset="0"/>
                <a:ea typeface="Calibri" panose="020F0502020204030204" pitchFamily="34" charset="0"/>
                <a:cs typeface="Times New Roman" panose="02020603050405020304" pitchFamily="18" charset="0"/>
              </a:rPr>
              <a:t>Madera, </a:t>
            </a:r>
            <a:r>
              <a:rPr lang="en-US" altLang="en-US" sz="2000" i="1" dirty="0">
                <a:latin typeface="Calibri" panose="020F0502020204030204" pitchFamily="34" charset="0"/>
                <a:ea typeface="Calibri" panose="020F0502020204030204" pitchFamily="34" charset="0"/>
                <a:cs typeface="Times New Roman" panose="02020603050405020304" pitchFamily="18" charset="0"/>
              </a:rPr>
              <a:t>et al, </a:t>
            </a:r>
            <a:r>
              <a:rPr lang="en-US" altLang="en-US" sz="2000" dirty="0">
                <a:latin typeface="Calibri" panose="020F0502020204030204" pitchFamily="34" charset="0"/>
                <a:ea typeface="Calibri" panose="020F0502020204030204" pitchFamily="34" charset="0"/>
                <a:cs typeface="Times New Roman" panose="02020603050405020304" pitchFamily="18" charset="0"/>
              </a:rPr>
              <a:t>2009)</a:t>
            </a:r>
            <a:r>
              <a:rPr lang="en-GB" sz="2000" dirty="0"/>
              <a:t>. </a:t>
            </a:r>
          </a:p>
        </p:txBody>
      </p:sp>
    </p:spTree>
    <p:extLst>
      <p:ext uri="{BB962C8B-B14F-4D97-AF65-F5344CB8AC3E}">
        <p14:creationId xmlns:p14="http://schemas.microsoft.com/office/powerpoint/2010/main" val="23528797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EBBAF4D-01B7-4C71-9D22-F604C7493B6F}"/>
              </a:ext>
            </a:extLst>
          </p:cNvPr>
          <p:cNvSpPr>
            <a:spLocks noGrp="1"/>
          </p:cNvSpPr>
          <p:nvPr>
            <p:ph type="title"/>
          </p:nvPr>
        </p:nvSpPr>
        <p:spPr>
          <a:xfrm>
            <a:off x="640079" y="2053641"/>
            <a:ext cx="3669161" cy="2760098"/>
          </a:xfrm>
        </p:spPr>
        <p:txBody>
          <a:bodyPr>
            <a:normAutofit/>
          </a:bodyPr>
          <a:lstStyle/>
          <a:p>
            <a:r>
              <a:rPr lang="en-GB">
                <a:solidFill>
                  <a:srgbClr val="FFFFFF"/>
                </a:solidFill>
              </a:rPr>
              <a:t>Researchers reflections </a:t>
            </a:r>
          </a:p>
        </p:txBody>
      </p:sp>
      <p:sp>
        <p:nvSpPr>
          <p:cNvPr id="3" name="Content Placeholder 2">
            <a:extLst>
              <a:ext uri="{FF2B5EF4-FFF2-40B4-BE49-F238E27FC236}">
                <a16:creationId xmlns:a16="http://schemas.microsoft.com/office/drawing/2014/main" id="{CC910891-A6BF-43E8-A858-F240177263FD}"/>
              </a:ext>
            </a:extLst>
          </p:cNvPr>
          <p:cNvSpPr>
            <a:spLocks noGrp="1"/>
          </p:cNvSpPr>
          <p:nvPr>
            <p:ph idx="1"/>
          </p:nvPr>
        </p:nvSpPr>
        <p:spPr>
          <a:xfrm>
            <a:off x="6090574" y="801866"/>
            <a:ext cx="5306084" cy="5230634"/>
          </a:xfrm>
        </p:spPr>
        <p:txBody>
          <a:bodyPr anchor="ctr">
            <a:normAutofit/>
          </a:bodyPr>
          <a:lstStyle/>
          <a:p>
            <a:r>
              <a:rPr lang="en-GB" sz="1900" dirty="0">
                <a:solidFill>
                  <a:srgbClr val="000000"/>
                </a:solidFill>
              </a:rPr>
              <a:t>The study ran well, the participants didn’t have any problems within the study and the data collection and the Hosmer and </a:t>
            </a:r>
            <a:r>
              <a:rPr lang="en-GB" sz="1900" dirty="0" err="1">
                <a:solidFill>
                  <a:srgbClr val="000000"/>
                </a:solidFill>
              </a:rPr>
              <a:t>Lemeshow</a:t>
            </a:r>
            <a:r>
              <a:rPr lang="en-GB" sz="1900" dirty="0">
                <a:solidFill>
                  <a:srgbClr val="000000"/>
                </a:solidFill>
              </a:rPr>
              <a:t> ‘goodness of fit’ was reliable, no interaction effect was found. </a:t>
            </a:r>
          </a:p>
          <a:p>
            <a:r>
              <a:rPr lang="en-GB" sz="1900" dirty="0">
                <a:solidFill>
                  <a:srgbClr val="000000"/>
                </a:solidFill>
              </a:rPr>
              <a:t>Secondly, due to the research having so many conditions it would require a lot more participants to have a more robust result for the amount of conditions used, and the equal number of men and women.   </a:t>
            </a:r>
          </a:p>
          <a:p>
            <a:r>
              <a:rPr lang="en-GB" sz="1900" dirty="0">
                <a:solidFill>
                  <a:srgbClr val="000000"/>
                </a:solidFill>
              </a:rPr>
              <a:t>A more complex analysis of the three questionnaires may have resulted in a more in depth analysis of the results about hostility and benevolence.</a:t>
            </a:r>
          </a:p>
          <a:p>
            <a:r>
              <a:rPr lang="en-GB" sz="1900" dirty="0">
                <a:solidFill>
                  <a:srgbClr val="000000"/>
                </a:solidFill>
              </a:rPr>
              <a:t>Using a scale of 0-100 rather than a simple selection of male or female within the CV section, allowing the use of an </a:t>
            </a:r>
            <a:r>
              <a:rPr lang="en-GB" sz="1900" dirty="0" err="1">
                <a:solidFill>
                  <a:srgbClr val="000000"/>
                </a:solidFill>
              </a:rPr>
              <a:t>anova</a:t>
            </a:r>
            <a:r>
              <a:rPr lang="en-GB" sz="1900" dirty="0">
                <a:solidFill>
                  <a:srgbClr val="000000"/>
                </a:solidFill>
              </a:rPr>
              <a:t> analysis. </a:t>
            </a:r>
          </a:p>
        </p:txBody>
      </p:sp>
    </p:spTree>
    <p:extLst>
      <p:ext uri="{BB962C8B-B14F-4D97-AF65-F5344CB8AC3E}">
        <p14:creationId xmlns:p14="http://schemas.microsoft.com/office/powerpoint/2010/main" val="11946057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1" name="Group 40">
            <a:extLst>
              <a:ext uri="{FF2B5EF4-FFF2-40B4-BE49-F238E27FC236}">
                <a16:creationId xmlns:a16="http://schemas.microsoft.com/office/drawing/2014/main" id="{84860832-27F3-4D30-9288-7521D24915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42" name="Freeform 5">
              <a:extLst>
                <a:ext uri="{FF2B5EF4-FFF2-40B4-BE49-F238E27FC236}">
                  <a16:creationId xmlns:a16="http://schemas.microsoft.com/office/drawing/2014/main" id="{6DAAD4DA-AA9F-4A4D-AD0B-0FB2286B3D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43" name="Freeform 6">
              <a:extLst>
                <a:ext uri="{FF2B5EF4-FFF2-40B4-BE49-F238E27FC236}">
                  <a16:creationId xmlns:a16="http://schemas.microsoft.com/office/drawing/2014/main" id="{A4F5EC98-FDFD-4158-9C16-CD770B1F2A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 name="Freeform 7">
              <a:extLst>
                <a:ext uri="{FF2B5EF4-FFF2-40B4-BE49-F238E27FC236}">
                  <a16:creationId xmlns:a16="http://schemas.microsoft.com/office/drawing/2014/main" id="{26D1C0DA-68C2-40A2-BCCA-D14FB5EF2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8">
              <a:extLst>
                <a:ext uri="{FF2B5EF4-FFF2-40B4-BE49-F238E27FC236}">
                  <a16:creationId xmlns:a16="http://schemas.microsoft.com/office/drawing/2014/main" id="{1B67FFD7-72F1-4435-9C33-DFFE87F9C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9">
              <a:extLst>
                <a:ext uri="{FF2B5EF4-FFF2-40B4-BE49-F238E27FC236}">
                  <a16:creationId xmlns:a16="http://schemas.microsoft.com/office/drawing/2014/main" id="{15CE66C6-629F-44D9-A0BC-D2F4E7AF5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7" name="Freeform 10">
              <a:extLst>
                <a:ext uri="{FF2B5EF4-FFF2-40B4-BE49-F238E27FC236}">
                  <a16:creationId xmlns:a16="http://schemas.microsoft.com/office/drawing/2014/main" id="{FEAAAFC3-1B1C-4F1C-AC4E-ED0ACA4AE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8" name="Freeform 11">
              <a:extLst>
                <a:ext uri="{FF2B5EF4-FFF2-40B4-BE49-F238E27FC236}">
                  <a16:creationId xmlns:a16="http://schemas.microsoft.com/office/drawing/2014/main" id="{E2C81DA9-A0C9-4C54-A2F0-A3EC14F2B8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2">
              <a:extLst>
                <a:ext uri="{FF2B5EF4-FFF2-40B4-BE49-F238E27FC236}">
                  <a16:creationId xmlns:a16="http://schemas.microsoft.com/office/drawing/2014/main" id="{B7EA41DD-7957-42FB-BD48-E502F81F6C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3">
              <a:extLst>
                <a:ext uri="{FF2B5EF4-FFF2-40B4-BE49-F238E27FC236}">
                  <a16:creationId xmlns:a16="http://schemas.microsoft.com/office/drawing/2014/main" id="{E33D6F3E-9CCB-4053-B8C1-5260829C80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4">
              <a:extLst>
                <a:ext uri="{FF2B5EF4-FFF2-40B4-BE49-F238E27FC236}">
                  <a16:creationId xmlns:a16="http://schemas.microsoft.com/office/drawing/2014/main" id="{D533B393-4D8F-4FB8-AA9D-BA218F4435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accent1">
                  <a:alpha val="13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5">
              <a:extLst>
                <a:ext uri="{FF2B5EF4-FFF2-40B4-BE49-F238E27FC236}">
                  <a16:creationId xmlns:a16="http://schemas.microsoft.com/office/drawing/2014/main" id="{433765B0-52BC-4442-BC45-8EDFBF5933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accent1">
                  <a:alpha val="12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6">
              <a:extLst>
                <a:ext uri="{FF2B5EF4-FFF2-40B4-BE49-F238E27FC236}">
                  <a16:creationId xmlns:a16="http://schemas.microsoft.com/office/drawing/2014/main" id="{B911B231-DD22-4BC7-A325-2B6831481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accent1">
                  <a:alpha val="13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7">
              <a:extLst>
                <a:ext uri="{FF2B5EF4-FFF2-40B4-BE49-F238E27FC236}">
                  <a16:creationId xmlns:a16="http://schemas.microsoft.com/office/drawing/2014/main" id="{800DA13B-507D-4901-AF60-F99485FC1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accent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18">
              <a:extLst>
                <a:ext uri="{FF2B5EF4-FFF2-40B4-BE49-F238E27FC236}">
                  <a16:creationId xmlns:a16="http://schemas.microsoft.com/office/drawing/2014/main" id="{DAB727E1-099C-4F62-9ED1-46CD895C64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accent1">
                  <a:alpha val="12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19">
              <a:extLst>
                <a:ext uri="{FF2B5EF4-FFF2-40B4-BE49-F238E27FC236}">
                  <a16:creationId xmlns:a16="http://schemas.microsoft.com/office/drawing/2014/main" id="{4D1E585E-A63F-42DE-BF5F-B0B390B298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0">
              <a:extLst>
                <a:ext uri="{FF2B5EF4-FFF2-40B4-BE49-F238E27FC236}">
                  <a16:creationId xmlns:a16="http://schemas.microsoft.com/office/drawing/2014/main" id="{D8FCC810-4482-4E43-9102-2B87386E7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accent1">
                  <a:alpha val="12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8" name="Freeform 21">
              <a:extLst>
                <a:ext uri="{FF2B5EF4-FFF2-40B4-BE49-F238E27FC236}">
                  <a16:creationId xmlns:a16="http://schemas.microsoft.com/office/drawing/2014/main" id="{EC977192-4383-4D76-8DB3-B93ADD7397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accent1">
                  <a:alpha val="12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9" name="Freeform 22">
              <a:extLst>
                <a:ext uri="{FF2B5EF4-FFF2-40B4-BE49-F238E27FC236}">
                  <a16:creationId xmlns:a16="http://schemas.microsoft.com/office/drawing/2014/main" id="{09DCD44A-4779-4898-862E-A220810CA8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accent1">
                  <a:alpha val="11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3">
              <a:extLst>
                <a:ext uri="{FF2B5EF4-FFF2-40B4-BE49-F238E27FC236}">
                  <a16:creationId xmlns:a16="http://schemas.microsoft.com/office/drawing/2014/main" id="{F7516DF1-08D6-4FF0-A1A1-95A260F1D4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accent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1" name="Freeform 24">
              <a:extLst>
                <a:ext uri="{FF2B5EF4-FFF2-40B4-BE49-F238E27FC236}">
                  <a16:creationId xmlns:a16="http://schemas.microsoft.com/office/drawing/2014/main" id="{F74092EA-F950-4DF2-8646-60F26E8115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2" name="Freeform 25">
              <a:extLst>
                <a:ext uri="{FF2B5EF4-FFF2-40B4-BE49-F238E27FC236}">
                  <a16:creationId xmlns:a16="http://schemas.microsoft.com/office/drawing/2014/main" id="{09A3177B-1E64-4081-B8C6-3D7C8786D6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a:extLst>
              <a:ext uri="{FF2B5EF4-FFF2-40B4-BE49-F238E27FC236}">
                <a16:creationId xmlns:a16="http://schemas.microsoft.com/office/drawing/2014/main" id="{9027BF33-8602-4F5F-840E-E1DF8A3E12AA}"/>
              </a:ext>
            </a:extLst>
          </p:cNvPr>
          <p:cNvSpPr>
            <a:spLocks noGrp="1"/>
          </p:cNvSpPr>
          <p:nvPr>
            <p:ph type="title"/>
          </p:nvPr>
        </p:nvSpPr>
        <p:spPr>
          <a:xfrm>
            <a:off x="3999071" y="61341"/>
            <a:ext cx="6675120" cy="1353312"/>
          </a:xfrm>
        </p:spPr>
        <p:txBody>
          <a:bodyPr anchor="b">
            <a:normAutofit/>
          </a:bodyPr>
          <a:lstStyle/>
          <a:p>
            <a:r>
              <a:rPr lang="en-GB" sz="4000" dirty="0"/>
              <a:t>Conclusion </a:t>
            </a:r>
          </a:p>
        </p:txBody>
      </p:sp>
      <p:sp>
        <p:nvSpPr>
          <p:cNvPr id="3" name="Content Placeholder 2">
            <a:extLst>
              <a:ext uri="{FF2B5EF4-FFF2-40B4-BE49-F238E27FC236}">
                <a16:creationId xmlns:a16="http://schemas.microsoft.com/office/drawing/2014/main" id="{D6B0A513-FC6C-480E-8528-2C1A6E4CD063}"/>
              </a:ext>
            </a:extLst>
          </p:cNvPr>
          <p:cNvSpPr>
            <a:spLocks noGrp="1"/>
          </p:cNvSpPr>
          <p:nvPr>
            <p:ph idx="1"/>
          </p:nvPr>
        </p:nvSpPr>
        <p:spPr>
          <a:xfrm>
            <a:off x="1001713" y="1466469"/>
            <a:ext cx="10406062" cy="5080105"/>
          </a:xfrm>
        </p:spPr>
        <p:txBody>
          <a:bodyPr anchor="ctr">
            <a:normAutofit/>
          </a:bodyPr>
          <a:lstStyle/>
          <a:p>
            <a:r>
              <a:rPr lang="en-GB" sz="2000" dirty="0"/>
              <a:t>In conclusion, the results of this study did not support the hypothesis. However, the data may suggest that gender bias towards women in hiring selections may be lower than previously reported, and that within this research, the male was selected less than the female.</a:t>
            </a:r>
          </a:p>
          <a:p>
            <a:r>
              <a:rPr lang="en-GB" sz="2000" dirty="0"/>
              <a:t> In summary, the other factors mentioned that may have been influencing this data result. </a:t>
            </a:r>
          </a:p>
          <a:p>
            <a:r>
              <a:rPr lang="en-GB" sz="2000" dirty="0"/>
              <a:t>Therefore, future and additional research is required within the psychology industry, particularly one that includes a larger sample of participants, as this would increase the likelihood on conclusive results.</a:t>
            </a:r>
          </a:p>
          <a:p>
            <a:r>
              <a:rPr lang="en-GB" sz="2000" dirty="0"/>
              <a:t> It may provide evidence in the reduction of gender bias and demonstrate that reduction approaches have been successful. </a:t>
            </a:r>
          </a:p>
          <a:p>
            <a:r>
              <a:rPr lang="en-GB" sz="2000" dirty="0"/>
              <a:t>However, based on the vast amount of previous literature providing evidence of gender bias within certain industries, further research would be required to explore gender bias within hiring selections of those industries. </a:t>
            </a:r>
          </a:p>
          <a:p>
            <a:r>
              <a:rPr lang="en-GB" sz="2000" dirty="0"/>
              <a:t>This study’s results alone are not conclusive, but could provide a context for future researchers to explore gender bias and hiring selections.  </a:t>
            </a:r>
          </a:p>
        </p:txBody>
      </p:sp>
    </p:spTree>
    <p:extLst>
      <p:ext uri="{BB962C8B-B14F-4D97-AF65-F5344CB8AC3E}">
        <p14:creationId xmlns:p14="http://schemas.microsoft.com/office/powerpoint/2010/main" val="17884209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510BF03-E901-4A0E-8265-996238C3656F}"/>
              </a:ext>
            </a:extLst>
          </p:cNvPr>
          <p:cNvSpPr>
            <a:spLocks noGrp="1" noChangeArrowheads="1"/>
          </p:cNvSpPr>
          <p:nvPr>
            <p:ph idx="1"/>
          </p:nvPr>
        </p:nvSpPr>
        <p:spPr bwMode="auto">
          <a:xfrm>
            <a:off x="838201" y="4539"/>
            <a:ext cx="10352964" cy="66171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152352" rIns="9144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References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Devine, P. G. . (1989). Stereotypes and prejudice: Their automatic and controlled components.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Journal of personality and social psychology</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56(1), 5.</a:t>
            </a:r>
            <a:endParaRPr kumimoji="0" lang="en-GB"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Eagly</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A.H. (1987). Sex Differences in Social Behavior: A Social-role Interpretation. .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Hillsdale</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NJ: Lawrence.</a:t>
            </a:r>
            <a:endParaRPr kumimoji="0" lang="en-GB"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Glick, P., &amp; Fiske, S. T. . (1997). Hostile and benevolent sexism: Measuring ambivalent sexist attitudes toward women.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Psychology of women 	quarterly</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21(1), 119-135.</a:t>
            </a:r>
            <a:endParaRPr kumimoji="0" lang="en-GB"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Glick, P., &amp; Fiske, S. T. . (1999). The Ambivalence toward Men Inventory: Differentiating hostile and benevolent beliefs about men.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Psychology 	of women quarterly</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23(3), 519-536.</a:t>
            </a:r>
            <a:endParaRPr kumimoji="0" lang="en-GB"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Glick, P., &amp; Fiske, S. T. . (2011). Ambivalent sexism revisited.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Psychology of women quarterly</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35(3), 530-535.</a:t>
            </a:r>
            <a:endParaRPr kumimoji="0" lang="en-GB"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Kiser, A. I. (2015). Workplace and leadership perceptions between men and women.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Gender in Management: An International Journal</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p>
          <a:p>
            <a:pPr marL="0" indent="0">
              <a:lnSpc>
                <a:spcPct val="100000"/>
              </a:lnSpc>
              <a:buNone/>
            </a:pPr>
            <a:r>
              <a:rPr lang="en-US" sz="1200" dirty="0"/>
              <a:t>Khalid, S., &amp; Sekiguchi, T. (2019). The Mediating Effect of Glass Ceiling Beliefs in the Relationship Between Women’s Personality Traits and Their 	Subjective Career Success. </a:t>
            </a:r>
            <a:r>
              <a:rPr lang="en-US" sz="1200" i="1" dirty="0"/>
              <a:t>Tai Da Guan Li </a:t>
            </a:r>
            <a:r>
              <a:rPr lang="en-US" sz="1200" i="1" dirty="0" err="1"/>
              <a:t>Lun</a:t>
            </a:r>
            <a:r>
              <a:rPr lang="en-US" sz="1200" i="1" dirty="0"/>
              <a:t> Cong</a:t>
            </a:r>
            <a:r>
              <a:rPr lang="en-US" sz="1200" dirty="0"/>
              <a:t>, 29(3), 193.</a:t>
            </a:r>
            <a:endParaRPr kumimoji="0" lang="en-GB"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Madera, J. M, </a:t>
            </a:r>
            <a:r>
              <a:rPr kumimoji="0" lang="en-US" altLang="en-US" sz="14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Hebl</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M. R., &amp; Martin, R. C. (2009). Gender and letters of recommendation for academia: Agentic and communal differences.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Journal of applied psychology</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94, 1591-1599.</a:t>
            </a:r>
            <a:endParaRPr kumimoji="0" lang="en-GB"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Mantle, R. (2018, </a:t>
            </a:r>
            <a:r>
              <a:rPr lang="en-US" altLang="en-US" sz="1400" dirty="0">
                <a:latin typeface="Calibri" panose="020F0502020204030204" pitchFamily="34" charset="0"/>
                <a:ea typeface="Calibri" panose="020F0502020204030204" pitchFamily="34" charset="0"/>
                <a:cs typeface="Times New Roman" panose="02020603050405020304" pitchFamily="18" charset="0"/>
              </a:rPr>
              <a:t>J</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anuary 18).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Higher education staff statistics: UK.</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Higher education statistics authority: 	https://www.hesa.ac.uk/news/18-01-2018/sfr248-higher-education-staff-statistics</a:t>
            </a:r>
            <a:endParaRPr kumimoji="0" lang="en-GB"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Morrison, A. M., &amp; Von Glinow, M. A. (1990). Women and minorities in management .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American Psychological Association</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Vol. 45, No. 2, p. 	200.</a:t>
            </a:r>
            <a:endParaRPr kumimoji="0" lang="en-GB"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Reilly, E. D., Rackley, K. R., &amp; </a:t>
            </a:r>
            <a:r>
              <a:rPr kumimoji="0" lang="en-US" altLang="en-US" sz="14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Awad</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G. H. (2017). Perceptions of male and female STEM aptitude: The moderating effect of benevolent and 	hostile sexism.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Journal of Career Development</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44(2), 159-173.</a:t>
            </a:r>
            <a:endParaRPr kumimoji="0" lang="en-GB"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Roets</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 Van </a:t>
            </a:r>
            <a:r>
              <a:rPr kumimoji="0" lang="en-US" altLang="en-US" sz="14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Hiel</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 &amp; </a:t>
            </a:r>
            <a:r>
              <a:rPr kumimoji="0" lang="en-US" altLang="en-US" sz="14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Dhont</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K. (2012). Is sexism a gender issue? A motivated social cognition perspective on men's and women's sexist 	attitudes toward own and other gender.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European Journal of Personality</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26(3), 350-359.</a:t>
            </a:r>
            <a:endParaRPr kumimoji="0" lang="en-GB"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Rollero</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C., Peter, G., &amp; Tartaglia, S. (2014). . (2014). Psychometric properties of short versions of the ambivalent sexism inventory and 	ambivalence toward men inventory.</a:t>
            </a:r>
            <a:endParaRPr kumimoji="0" lang="en-GB"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Ruthig</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J. C., </a:t>
            </a:r>
            <a:r>
              <a:rPr kumimoji="0" lang="en-US" altLang="en-US" sz="14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Kehn</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 </a:t>
            </a:r>
            <a:r>
              <a:rPr kumimoji="0" lang="en-US" altLang="en-US" sz="14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Gamblin</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B. W., </a:t>
            </a:r>
            <a:r>
              <a:rPr kumimoji="0" lang="en-US" altLang="en-US" sz="14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Vanderzanden</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K., &amp; Jones, K. . (2017). When women’s gains equal men’s losses: Predicting a zero-sum 	perspective of gender status.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Sex Roles</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76(1-2), 17-26.</a:t>
            </a:r>
            <a:endParaRPr kumimoji="0" lang="en-GB"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Son Hing, L. S., Chung-Yan, G. A., Hamilton, L. K., &amp; Zanna, M. P. . (2008). A two-dimensional model that employs explicit and implicit 	attitudes to characterize prejudice.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Journal of Personality and Social Psychology</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94(6), 971.</a:t>
            </a:r>
            <a:endParaRPr kumimoji="0" lang="en-GB"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6053126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2232</Words>
  <Application>Microsoft Office PowerPoint</Application>
  <PresentationFormat>Widescreen</PresentationFormat>
  <Paragraphs>82</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“Tradition or Prejudice?” does ambivalent sexism create biases in hiring selections within higher education.  </vt:lpstr>
      <vt:lpstr>Chapter one: Literature Review</vt:lpstr>
      <vt:lpstr>Research question </vt:lpstr>
      <vt:lpstr>Chapter Two: Methods section</vt:lpstr>
      <vt:lpstr>PowerPoint Presentation</vt:lpstr>
      <vt:lpstr>PowerPoint Presentation</vt:lpstr>
      <vt:lpstr>PowerPoint Presentation</vt:lpstr>
      <vt:lpstr>PowerPoint Presentation</vt:lpstr>
      <vt:lpstr>Chapter Three: Results </vt:lpstr>
      <vt:lpstr>Chapter Four: Discussion </vt:lpstr>
      <vt:lpstr>Researchers reflections </vt:lpstr>
      <vt:lpstr>Conclusion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“Tradition or Prejudice?” does ambivalent sexism create biases in hiring selections within higher education.  </dc:title>
  <dc:creator>Amy Mellin (1705191)</dc:creator>
  <cp:lastModifiedBy>Amy Mellin (1705191)</cp:lastModifiedBy>
  <cp:revision>22</cp:revision>
  <dcterms:created xsi:type="dcterms:W3CDTF">2020-05-14T09:43:49Z</dcterms:created>
  <dcterms:modified xsi:type="dcterms:W3CDTF">2020-05-16T21:08:18Z</dcterms:modified>
</cp:coreProperties>
</file>