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10005D-8542-4057-ABD6-673FD7CDCC51}">
          <p14:sldIdLst>
            <p14:sldId id="256"/>
            <p14:sldId id="257"/>
            <p14:sldId id="258"/>
            <p14:sldId id="259"/>
            <p14:sldId id="260"/>
            <p14:sldId id="26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8/18/2019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slideshare.net/marysuemakin/erik-erikson-stages-of-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50129-558B-4E28-9290-C5F746EF3544}"/>
              </a:ext>
            </a:extLst>
          </p:cNvPr>
          <p:cNvSpPr>
            <a:spLocks noGrp="1"/>
          </p:cNvSpPr>
          <p:nvPr>
            <p:ph type="ctrTitle"/>
          </p:nvPr>
        </p:nvSpPr>
        <p:spPr>
          <a:xfrm>
            <a:off x="2589213" y="954338"/>
            <a:ext cx="8915399" cy="1770078"/>
          </a:xfrm>
        </p:spPr>
        <p:txBody>
          <a:bodyPr>
            <a:normAutofit/>
          </a:bodyPr>
          <a:lstStyle/>
          <a:p>
            <a:r>
              <a:rPr lang="en-US" b="1" dirty="0"/>
              <a:t>Psychology for Health and Social Care (BMHP4003)</a:t>
            </a:r>
            <a:endParaRPr lang="en-GB" dirty="0"/>
          </a:p>
        </p:txBody>
      </p:sp>
      <p:sp>
        <p:nvSpPr>
          <p:cNvPr id="3" name="Subtitle 2">
            <a:extLst>
              <a:ext uri="{FF2B5EF4-FFF2-40B4-BE49-F238E27FC236}">
                <a16:creationId xmlns:a16="http://schemas.microsoft.com/office/drawing/2014/main" id="{5103B050-FC8C-4DE5-9796-123A40237E89}"/>
              </a:ext>
            </a:extLst>
          </p:cNvPr>
          <p:cNvSpPr>
            <a:spLocks noGrp="1"/>
          </p:cNvSpPr>
          <p:nvPr>
            <p:ph type="subTitle" idx="1"/>
          </p:nvPr>
        </p:nvSpPr>
        <p:spPr/>
        <p:txBody>
          <a:bodyPr>
            <a:normAutofit/>
          </a:bodyPr>
          <a:lstStyle/>
          <a:p>
            <a:r>
              <a:rPr lang="en-GB" sz="2400" dirty="0">
                <a:solidFill>
                  <a:schemeClr val="tx1"/>
                </a:solidFill>
              </a:rPr>
              <a:t>Old Age (65-Death) </a:t>
            </a:r>
          </a:p>
          <a:p>
            <a:r>
              <a:rPr lang="en-GB" sz="2400" dirty="0">
                <a:solidFill>
                  <a:schemeClr val="tx1"/>
                </a:solidFill>
              </a:rPr>
              <a:t>Szilard Szanto 1808072</a:t>
            </a:r>
          </a:p>
        </p:txBody>
      </p:sp>
      <p:sp>
        <p:nvSpPr>
          <p:cNvPr id="4" name="TextBox 3">
            <a:extLst>
              <a:ext uri="{FF2B5EF4-FFF2-40B4-BE49-F238E27FC236}">
                <a16:creationId xmlns:a16="http://schemas.microsoft.com/office/drawing/2014/main" id="{985CDD12-31E9-40CB-BD02-EDD43A2CF992}"/>
              </a:ext>
            </a:extLst>
          </p:cNvPr>
          <p:cNvSpPr txBox="1"/>
          <p:nvPr/>
        </p:nvSpPr>
        <p:spPr>
          <a:xfrm>
            <a:off x="2589213" y="2967335"/>
            <a:ext cx="8794648" cy="523220"/>
          </a:xfrm>
          <a:prstGeom prst="rect">
            <a:avLst/>
          </a:prstGeom>
          <a:noFill/>
        </p:spPr>
        <p:txBody>
          <a:bodyPr wrap="square" rtlCol="0">
            <a:spAutoFit/>
          </a:bodyPr>
          <a:lstStyle/>
          <a:p>
            <a:r>
              <a:rPr lang="en-GB" sz="2800" dirty="0"/>
              <a:t>Lecturer: </a:t>
            </a:r>
            <a:r>
              <a:rPr lang="en-GB" sz="2800" dirty="0" err="1"/>
              <a:t>Dr.</a:t>
            </a:r>
            <a:r>
              <a:rPr lang="en-GB" sz="2800" dirty="0"/>
              <a:t> </a:t>
            </a:r>
            <a:r>
              <a:rPr lang="en-GB" sz="2800" dirty="0" err="1"/>
              <a:t>Gulnar</a:t>
            </a:r>
            <a:r>
              <a:rPr lang="en-GB" sz="2800" dirty="0"/>
              <a:t> Ali</a:t>
            </a:r>
          </a:p>
        </p:txBody>
      </p:sp>
    </p:spTree>
    <p:extLst>
      <p:ext uri="{BB962C8B-B14F-4D97-AF65-F5344CB8AC3E}">
        <p14:creationId xmlns:p14="http://schemas.microsoft.com/office/powerpoint/2010/main" val="226579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078A0-8DB6-43F2-9672-A09BE609C23E}"/>
              </a:ext>
            </a:extLst>
          </p:cNvPr>
          <p:cNvSpPr>
            <a:spLocks noGrp="1"/>
          </p:cNvSpPr>
          <p:nvPr>
            <p:ph type="title"/>
          </p:nvPr>
        </p:nvSpPr>
        <p:spPr>
          <a:xfrm>
            <a:off x="2491530" y="451151"/>
            <a:ext cx="6380310" cy="1075645"/>
          </a:xfrm>
        </p:spPr>
        <p:txBody>
          <a:bodyPr/>
          <a:lstStyle/>
          <a:p>
            <a:pPr algn="ctr"/>
            <a:r>
              <a:rPr lang="en-GB" dirty="0"/>
              <a:t>Erik Erikson’s Biography</a:t>
            </a:r>
          </a:p>
        </p:txBody>
      </p:sp>
      <p:pic>
        <p:nvPicPr>
          <p:cNvPr id="5" name="Picture 4">
            <a:extLst>
              <a:ext uri="{FF2B5EF4-FFF2-40B4-BE49-F238E27FC236}">
                <a16:creationId xmlns:a16="http://schemas.microsoft.com/office/drawing/2014/main" id="{207EC6AF-19FA-494B-8992-4A30921096C8}"/>
              </a:ext>
            </a:extLst>
          </p:cNvPr>
          <p:cNvPicPr>
            <a:picLocks noChangeAspect="1"/>
          </p:cNvPicPr>
          <p:nvPr/>
        </p:nvPicPr>
        <p:blipFill>
          <a:blip r:embed="rId2"/>
          <a:stretch>
            <a:fillRect/>
          </a:stretch>
        </p:blipFill>
        <p:spPr>
          <a:xfrm>
            <a:off x="828511" y="2248111"/>
            <a:ext cx="2297597" cy="2609850"/>
          </a:xfrm>
          <a:prstGeom prst="rect">
            <a:avLst/>
          </a:prstGeom>
        </p:spPr>
      </p:pic>
      <p:sp>
        <p:nvSpPr>
          <p:cNvPr id="8" name="Content Placeholder 7">
            <a:extLst>
              <a:ext uri="{FF2B5EF4-FFF2-40B4-BE49-F238E27FC236}">
                <a16:creationId xmlns:a16="http://schemas.microsoft.com/office/drawing/2014/main" id="{D68BCDB4-4664-45B1-B085-6A1867723DB0}"/>
              </a:ext>
            </a:extLst>
          </p:cNvPr>
          <p:cNvSpPr>
            <a:spLocks noGrp="1"/>
          </p:cNvSpPr>
          <p:nvPr>
            <p:ph idx="1"/>
          </p:nvPr>
        </p:nvSpPr>
        <p:spPr>
          <a:xfrm>
            <a:off x="3198188" y="2133600"/>
            <a:ext cx="8306423" cy="3777622"/>
          </a:xfrm>
        </p:spPr>
        <p:txBody>
          <a:bodyPr/>
          <a:lstStyle/>
          <a:p>
            <a:r>
              <a:rPr lang="en-GB" dirty="0"/>
              <a:t>Born 15 June 1902 Frankfurt, Germany</a:t>
            </a:r>
          </a:p>
          <a:p>
            <a:r>
              <a:rPr lang="en-GB" dirty="0"/>
              <a:t>Died 12 May 1994 Massachusetts, USA</a:t>
            </a:r>
          </a:p>
          <a:p>
            <a:r>
              <a:rPr lang="en-GB" dirty="0"/>
              <a:t>Nationality American/German</a:t>
            </a:r>
          </a:p>
          <a:p>
            <a:r>
              <a:rPr lang="en-GB" dirty="0"/>
              <a:t>Field Developmental Psychology</a:t>
            </a:r>
          </a:p>
          <a:p>
            <a:r>
              <a:rPr lang="en-GB" dirty="0"/>
              <a:t>Influences Sigmund Freud/ Anna Freud</a:t>
            </a:r>
          </a:p>
          <a:p>
            <a:r>
              <a:rPr lang="en-GB" dirty="0"/>
              <a:t>Coined the term Lifespan Development</a:t>
            </a:r>
          </a:p>
          <a:p>
            <a:r>
              <a:rPr lang="en-GB" dirty="0"/>
              <a:t>Key Idea Theories Of social Psychological Development</a:t>
            </a:r>
          </a:p>
          <a:p>
            <a:pPr marL="0" indent="0">
              <a:buNone/>
            </a:pPr>
            <a:endParaRPr lang="en-GB" dirty="0"/>
          </a:p>
          <a:p>
            <a:endParaRPr lang="en-GB" dirty="0"/>
          </a:p>
        </p:txBody>
      </p:sp>
    </p:spTree>
    <p:extLst>
      <p:ext uri="{BB962C8B-B14F-4D97-AF65-F5344CB8AC3E}">
        <p14:creationId xmlns:p14="http://schemas.microsoft.com/office/powerpoint/2010/main" val="868861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EA2078-5868-40FC-AAD6-3781D900DD4C}"/>
              </a:ext>
            </a:extLst>
          </p:cNvPr>
          <p:cNvSpPr>
            <a:spLocks noGrp="1"/>
          </p:cNvSpPr>
          <p:nvPr>
            <p:ph idx="1"/>
          </p:nvPr>
        </p:nvSpPr>
        <p:spPr>
          <a:xfrm>
            <a:off x="1985963" y="2133600"/>
            <a:ext cx="9518649" cy="3777622"/>
          </a:xfrm>
        </p:spPr>
        <p:txBody>
          <a:bodyPr/>
          <a:lstStyle/>
          <a:p>
            <a:r>
              <a:rPr lang="en-GB" dirty="0"/>
              <a:t>He was an artist and in the late 1920s when he met Anna Freud and Austrian psychoanalyst. Whit the encouragement from Anna ha start to study child psychoanalysis at Vienna Psychoanalytic Institute.</a:t>
            </a:r>
          </a:p>
          <a:p>
            <a:r>
              <a:rPr lang="en-GB" dirty="0"/>
              <a:t>In 1933 he immigrated to the US and taught at Yale and Harvard University.</a:t>
            </a:r>
          </a:p>
          <a:p>
            <a:r>
              <a:rPr lang="en-GB" dirty="0"/>
              <a:t>To satisfy his curiosity, he studied groups of children which helped to formulate his theory. These studies helped him to correlate personality growth with parental and societal values. </a:t>
            </a:r>
          </a:p>
          <a:p>
            <a:endParaRPr lang="en-GB" dirty="0"/>
          </a:p>
        </p:txBody>
      </p:sp>
      <p:sp>
        <p:nvSpPr>
          <p:cNvPr id="7" name="Title 1">
            <a:extLst>
              <a:ext uri="{FF2B5EF4-FFF2-40B4-BE49-F238E27FC236}">
                <a16:creationId xmlns:a16="http://schemas.microsoft.com/office/drawing/2014/main" id="{D42662AF-9164-4F73-B6B7-546812C29D83}"/>
              </a:ext>
            </a:extLst>
          </p:cNvPr>
          <p:cNvSpPr txBox="1">
            <a:spLocks/>
          </p:cNvSpPr>
          <p:nvPr/>
        </p:nvSpPr>
        <p:spPr>
          <a:xfrm>
            <a:off x="2491530" y="451151"/>
            <a:ext cx="6380310" cy="107564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Erik Erikson’s Biography</a:t>
            </a:r>
          </a:p>
        </p:txBody>
      </p:sp>
    </p:spTree>
    <p:extLst>
      <p:ext uri="{BB962C8B-B14F-4D97-AF65-F5344CB8AC3E}">
        <p14:creationId xmlns:p14="http://schemas.microsoft.com/office/powerpoint/2010/main" val="3878917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191ED-5638-4889-92A2-8DA78AFB2F4D}"/>
              </a:ext>
            </a:extLst>
          </p:cNvPr>
          <p:cNvSpPr>
            <a:spLocks noGrp="1"/>
          </p:cNvSpPr>
          <p:nvPr>
            <p:ph type="title"/>
          </p:nvPr>
        </p:nvSpPr>
        <p:spPr/>
        <p:txBody>
          <a:bodyPr/>
          <a:lstStyle/>
          <a:p>
            <a:r>
              <a:rPr lang="en-GB" dirty="0"/>
              <a:t>Old age (Integrity vs Despair)</a:t>
            </a:r>
          </a:p>
        </p:txBody>
      </p:sp>
      <p:sp>
        <p:nvSpPr>
          <p:cNvPr id="3" name="Content Placeholder 2">
            <a:extLst>
              <a:ext uri="{FF2B5EF4-FFF2-40B4-BE49-F238E27FC236}">
                <a16:creationId xmlns:a16="http://schemas.microsoft.com/office/drawing/2014/main" id="{6663DCAE-BFEC-404E-A3D7-6ED85CDB7414}"/>
              </a:ext>
            </a:extLst>
          </p:cNvPr>
          <p:cNvSpPr>
            <a:spLocks noGrp="1"/>
          </p:cNvSpPr>
          <p:nvPr>
            <p:ph idx="1"/>
          </p:nvPr>
        </p:nvSpPr>
        <p:spPr/>
        <p:txBody>
          <a:bodyPr/>
          <a:lstStyle/>
          <a:p>
            <a:endParaRPr lang="en-GB" dirty="0"/>
          </a:p>
          <a:p>
            <a:endParaRPr lang="en-GB" dirty="0"/>
          </a:p>
          <a:p>
            <a:r>
              <a:rPr lang="en-GB" dirty="0"/>
              <a:t>What is the age range?</a:t>
            </a:r>
          </a:p>
          <a:p>
            <a:pPr marL="0" indent="0">
              <a:buNone/>
            </a:pPr>
            <a:endParaRPr lang="en-GB" dirty="0"/>
          </a:p>
          <a:p>
            <a:r>
              <a:rPr lang="en-GB" dirty="0"/>
              <a:t>What is the conflict between Integrity vs. Despair?</a:t>
            </a:r>
          </a:p>
          <a:p>
            <a:endParaRPr lang="en-GB" dirty="0"/>
          </a:p>
          <a:p>
            <a:r>
              <a:rPr lang="en-GB" dirty="0"/>
              <a:t>Is it ok to have been me ? ( reflecting on and acceptance of one’s life)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49249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A730A-5B41-4DE7-B1A8-EAEE3CE6C4FC}"/>
              </a:ext>
            </a:extLst>
          </p:cNvPr>
          <p:cNvSpPr>
            <a:spLocks noGrp="1"/>
          </p:cNvSpPr>
          <p:nvPr>
            <p:ph type="title"/>
          </p:nvPr>
        </p:nvSpPr>
        <p:spPr/>
        <p:txBody>
          <a:bodyPr/>
          <a:lstStyle/>
          <a:p>
            <a:r>
              <a:rPr lang="en-GB" dirty="0"/>
              <a:t>Old age (Integrity vs Despair)</a:t>
            </a:r>
          </a:p>
        </p:txBody>
      </p:sp>
      <p:sp>
        <p:nvSpPr>
          <p:cNvPr id="3" name="Content Placeholder 2">
            <a:extLst>
              <a:ext uri="{FF2B5EF4-FFF2-40B4-BE49-F238E27FC236}">
                <a16:creationId xmlns:a16="http://schemas.microsoft.com/office/drawing/2014/main" id="{6B560060-6589-420A-A87F-DC0387514A7B}"/>
              </a:ext>
            </a:extLst>
          </p:cNvPr>
          <p:cNvSpPr>
            <a:spLocks noGrp="1"/>
          </p:cNvSpPr>
          <p:nvPr>
            <p:ph idx="1"/>
          </p:nvPr>
        </p:nvSpPr>
        <p:spPr/>
        <p:txBody>
          <a:bodyPr/>
          <a:lstStyle/>
          <a:p>
            <a:r>
              <a:rPr lang="en-GB" dirty="0"/>
              <a:t>In the last stage of life humans look back over their lives and judge them. </a:t>
            </a:r>
          </a:p>
          <a:p>
            <a:endParaRPr lang="en-GB" dirty="0"/>
          </a:p>
          <a:p>
            <a:r>
              <a:rPr lang="en-GB" dirty="0"/>
              <a:t>Integrity; Self-respect developed when people have lived richly and responsibly - </a:t>
            </a:r>
            <a:r>
              <a:rPr lang="en-GB" dirty="0">
                <a:solidFill>
                  <a:srgbClr val="FF0000"/>
                </a:solidFill>
              </a:rPr>
              <a:t>feeling of wisdom and meaning</a:t>
            </a:r>
          </a:p>
          <a:p>
            <a:endParaRPr lang="en-GB" dirty="0"/>
          </a:p>
          <a:p>
            <a:r>
              <a:rPr lang="en-GB" dirty="0"/>
              <a:t>Despair: occurs when previous life events are viewed with regret; experiences heartaches and remorse – </a:t>
            </a:r>
            <a:r>
              <a:rPr lang="en-GB" dirty="0">
                <a:solidFill>
                  <a:srgbClr val="FF0000"/>
                </a:solidFill>
              </a:rPr>
              <a:t>Regret, Bitterness</a:t>
            </a:r>
          </a:p>
        </p:txBody>
      </p:sp>
    </p:spTree>
    <p:extLst>
      <p:ext uri="{BB962C8B-B14F-4D97-AF65-F5344CB8AC3E}">
        <p14:creationId xmlns:p14="http://schemas.microsoft.com/office/powerpoint/2010/main" val="2383082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7E02F-C802-4AF5-B0F4-65D10A00378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846E6BB-8BE1-4A59-B66C-98BB067EA890}"/>
              </a:ext>
            </a:extLst>
          </p:cNvPr>
          <p:cNvSpPr>
            <a:spLocks noGrp="1"/>
          </p:cNvSpPr>
          <p:nvPr>
            <p:ph idx="1"/>
          </p:nvPr>
        </p:nvSpPr>
        <p:spPr/>
        <p:txBody>
          <a:bodyPr/>
          <a:lstStyle/>
          <a:p>
            <a:endParaRPr lang="en-GB" dirty="0"/>
          </a:p>
          <a:p>
            <a:endParaRPr lang="en-GB" dirty="0"/>
          </a:p>
          <a:p>
            <a:r>
              <a:rPr lang="en-GB" dirty="0">
                <a:hlinkClick r:id="rId2"/>
              </a:rPr>
              <a:t>https://www.slideshare.net/marysuemakin/erik-erikson-stages-of-development</a:t>
            </a:r>
            <a:r>
              <a:rPr lang="en-GB" dirty="0"/>
              <a:t> </a:t>
            </a:r>
          </a:p>
        </p:txBody>
      </p:sp>
    </p:spTree>
    <p:extLst>
      <p:ext uri="{BB962C8B-B14F-4D97-AF65-F5344CB8AC3E}">
        <p14:creationId xmlns:p14="http://schemas.microsoft.com/office/powerpoint/2010/main" val="374721764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303</TotalTime>
  <Words>260</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Wisp</vt:lpstr>
      <vt:lpstr>Psychology for Health and Social Care (BMHP4003)</vt:lpstr>
      <vt:lpstr>Erik Erikson’s Biography</vt:lpstr>
      <vt:lpstr>PowerPoint Presentation</vt:lpstr>
      <vt:lpstr>Old age (Integrity vs Despair)</vt:lpstr>
      <vt:lpstr>Old age (Integrity vs Despair)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Szanto Bibiana</dc:creator>
  <cp:lastModifiedBy>Szanto Bibiana</cp:lastModifiedBy>
  <cp:revision>9</cp:revision>
  <dcterms:created xsi:type="dcterms:W3CDTF">2019-08-18T16:34:45Z</dcterms:created>
  <dcterms:modified xsi:type="dcterms:W3CDTF">2019-08-18T21:37:50Z</dcterms:modified>
</cp:coreProperties>
</file>