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53" autoAdjust="0"/>
    <p:restoredTop sz="94662" autoAdjust="0"/>
  </p:normalViewPr>
  <p:slideViewPr>
    <p:cSldViewPr>
      <p:cViewPr varScale="1">
        <p:scale>
          <a:sx n="70" d="100"/>
          <a:sy n="70" d="100"/>
        </p:scale>
        <p:origin x="-1350" y="-9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97284"/>
          </a:xfrm>
          <a:prstGeom prst="rect">
            <a:avLst/>
          </a:prstGeom>
        </p:spPr>
        <p:txBody>
          <a:bodyPr vert="horz" lIns="91440" tIns="45720" rIns="91440" bIns="45720" rtlCol="0"/>
          <a:lstStyle>
            <a:lvl1pPr algn="r">
              <a:defRPr sz="1200"/>
            </a:lvl1pPr>
          </a:lstStyle>
          <a:p>
            <a:fld id="{D778D993-40B0-4D69-A0F4-7B6C2DBA80B7}" type="datetimeFigureOut">
              <a:rPr lang="en-GB" smtClean="0"/>
              <a:t>03/01/2018</a:t>
            </a:fld>
            <a:endParaRPr lang="en-GB" dirty="0"/>
          </a:p>
        </p:txBody>
      </p:sp>
      <p:sp>
        <p:nvSpPr>
          <p:cNvPr id="4" name="Slide Image Placeholder 3"/>
          <p:cNvSpPr>
            <a:spLocks noGrp="1" noRot="1" noChangeAspect="1"/>
          </p:cNvSpPr>
          <p:nvPr>
            <p:ph type="sldImg" idx="2"/>
          </p:nvPr>
        </p:nvSpPr>
        <p:spPr>
          <a:xfrm>
            <a:off x="942975" y="746125"/>
            <a:ext cx="4972050" cy="3729038"/>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724202"/>
            <a:ext cx="5486400" cy="447556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46678"/>
            <a:ext cx="2971800" cy="497284"/>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9446678"/>
            <a:ext cx="2971800" cy="497284"/>
          </a:xfrm>
          <a:prstGeom prst="rect">
            <a:avLst/>
          </a:prstGeom>
        </p:spPr>
        <p:txBody>
          <a:bodyPr vert="horz" lIns="91440" tIns="45720" rIns="91440" bIns="45720" rtlCol="0" anchor="b"/>
          <a:lstStyle>
            <a:lvl1pPr algn="r">
              <a:defRPr sz="1200"/>
            </a:lvl1pPr>
          </a:lstStyle>
          <a:p>
            <a:fld id="{09F4D7AF-D94B-4E5F-849F-52ADA8D9C9AD}" type="slidenum">
              <a:rPr lang="en-GB" smtClean="0"/>
              <a:t>‹#›</a:t>
            </a:fld>
            <a:endParaRPr lang="en-GB" dirty="0"/>
          </a:p>
        </p:txBody>
      </p:sp>
    </p:spTree>
    <p:extLst>
      <p:ext uri="{BB962C8B-B14F-4D97-AF65-F5344CB8AC3E}">
        <p14:creationId xmlns:p14="http://schemas.microsoft.com/office/powerpoint/2010/main" val="1905105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smtClean="0"/>
              <a:t>References:</a:t>
            </a:r>
          </a:p>
          <a:p>
            <a:r>
              <a:rPr lang="en-GB" b="0" u="none" dirty="0" smtClean="0"/>
              <a:t>Crossman (2017) </a:t>
            </a:r>
            <a:r>
              <a:rPr lang="en-GB" b="0" i="1" u="none" dirty="0" smtClean="0"/>
              <a:t>The Hidden Curriculum. </a:t>
            </a:r>
            <a:r>
              <a:rPr lang="en-GB" b="0" i="0" u="none" dirty="0" smtClean="0"/>
              <a:t>Available at:</a:t>
            </a:r>
          </a:p>
          <a:p>
            <a:r>
              <a:rPr lang="en-GB" b="0" i="0" u="none" dirty="0" smtClean="0"/>
              <a:t>www.thoughtco.com/hidden-curriculum-3026346</a:t>
            </a:r>
          </a:p>
          <a:p>
            <a:r>
              <a:rPr lang="en-GB" b="0" i="0" u="none" dirty="0" smtClean="0"/>
              <a:t>Accessed:</a:t>
            </a:r>
            <a:r>
              <a:rPr lang="en-GB" b="0" i="0" u="none" baseline="0" dirty="0" smtClean="0"/>
              <a:t> 7.11.17</a:t>
            </a:r>
          </a:p>
          <a:p>
            <a:r>
              <a:rPr lang="en-GB" b="0" i="0" u="none" baseline="0" dirty="0" smtClean="0"/>
              <a:t>Welsh Government (2017) New school curriculum. Available at: </a:t>
            </a:r>
          </a:p>
          <a:p>
            <a:r>
              <a:rPr lang="en-GB" b="0" i="0" u="none" dirty="0" smtClean="0"/>
              <a:t>http://gov.wales/topics/educationandskills/schoolshome/curriculuminwales/curriculum-for-wales-curriculum-for-life/?lang=en</a:t>
            </a:r>
          </a:p>
          <a:p>
            <a:r>
              <a:rPr lang="en-GB" b="0" i="0" u="none" dirty="0" smtClean="0"/>
              <a:t>Accessed: 12.12.17</a:t>
            </a:r>
          </a:p>
          <a:p>
            <a:r>
              <a:rPr lang="en-GB" b="0" i="0" u="none" dirty="0" smtClean="0"/>
              <a:t>Welsh Government</a:t>
            </a:r>
            <a:r>
              <a:rPr lang="en-GB" b="0" i="0" u="none" baseline="0" dirty="0" smtClean="0"/>
              <a:t> (2014) Free breakfast in primary schools. Available at:</a:t>
            </a:r>
          </a:p>
          <a:p>
            <a:r>
              <a:rPr lang="en-GB" b="0" i="0" u="none" dirty="0" smtClean="0"/>
              <a:t>http://gov.wales/topics/educationandskills/schoolshome/foodanddrink/breakfast/?lang=en</a:t>
            </a:r>
          </a:p>
          <a:p>
            <a:r>
              <a:rPr lang="en-GB" b="0" i="0" u="none" dirty="0" smtClean="0"/>
              <a:t>Accessed: 28.12.17</a:t>
            </a:r>
          </a:p>
          <a:p>
            <a:r>
              <a:rPr lang="en-GB" b="0" i="0" u="none" dirty="0" smtClean="0"/>
              <a:t>McLeod, S. (2012) Bruner. Available at:</a:t>
            </a:r>
          </a:p>
          <a:p>
            <a:r>
              <a:rPr lang="en-GB" b="0" i="0" u="none" dirty="0" smtClean="0"/>
              <a:t>https://www.simplypsychology.org/bruner.html</a:t>
            </a:r>
          </a:p>
          <a:p>
            <a:r>
              <a:rPr lang="en-GB" b="0" i="0" u="none" dirty="0" smtClean="0"/>
              <a:t>Accessed:18.12.17</a:t>
            </a:r>
            <a:endParaRPr lang="en-GB" b="0" i="0" u="none" dirty="0"/>
          </a:p>
        </p:txBody>
      </p:sp>
      <p:sp>
        <p:nvSpPr>
          <p:cNvPr id="4" name="Slide Number Placeholder 3"/>
          <p:cNvSpPr>
            <a:spLocks noGrp="1"/>
          </p:cNvSpPr>
          <p:nvPr>
            <p:ph type="sldNum" sz="quarter" idx="10"/>
          </p:nvPr>
        </p:nvSpPr>
        <p:spPr/>
        <p:txBody>
          <a:bodyPr/>
          <a:lstStyle/>
          <a:p>
            <a:fld id="{09F4D7AF-D94B-4E5F-849F-52ADA8D9C9AD}" type="slidenum">
              <a:rPr lang="en-GB" smtClean="0"/>
              <a:t>1</a:t>
            </a:fld>
            <a:endParaRPr lang="en-GB" dirty="0"/>
          </a:p>
        </p:txBody>
      </p:sp>
    </p:spTree>
    <p:extLst>
      <p:ext uri="{BB962C8B-B14F-4D97-AF65-F5344CB8AC3E}">
        <p14:creationId xmlns:p14="http://schemas.microsoft.com/office/powerpoint/2010/main" val="18409549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6CDF2AF-0AD9-4C3E-9D51-72257C8DBE26}" type="datetimeFigureOut">
              <a:rPr lang="en-GB" smtClean="0"/>
              <a:t>03/01/2018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1C3051F-7C12-416F-80F3-F88835119213}" type="slidenum">
              <a:rPr lang="en-GB" smtClean="0"/>
              <a:t>‹#›</a:t>
            </a:fld>
            <a:endParaRPr lang="en-GB" dirty="0"/>
          </a:p>
        </p:txBody>
      </p:sp>
    </p:spTree>
    <p:extLst>
      <p:ext uri="{BB962C8B-B14F-4D97-AF65-F5344CB8AC3E}">
        <p14:creationId xmlns:p14="http://schemas.microsoft.com/office/powerpoint/2010/main" val="1626739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CDF2AF-0AD9-4C3E-9D51-72257C8DBE26}" type="datetimeFigureOut">
              <a:rPr lang="en-GB" smtClean="0"/>
              <a:t>03/01/2018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1C3051F-7C12-416F-80F3-F88835119213}" type="slidenum">
              <a:rPr lang="en-GB" smtClean="0"/>
              <a:t>‹#›</a:t>
            </a:fld>
            <a:endParaRPr lang="en-GB" dirty="0"/>
          </a:p>
        </p:txBody>
      </p:sp>
    </p:spTree>
    <p:extLst>
      <p:ext uri="{BB962C8B-B14F-4D97-AF65-F5344CB8AC3E}">
        <p14:creationId xmlns:p14="http://schemas.microsoft.com/office/powerpoint/2010/main" val="3976039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6CDF2AF-0AD9-4C3E-9D51-72257C8DBE26}" type="datetimeFigureOut">
              <a:rPr lang="en-GB" smtClean="0"/>
              <a:t>03/01/2018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1C3051F-7C12-416F-80F3-F88835119213}" type="slidenum">
              <a:rPr lang="en-GB" smtClean="0"/>
              <a:t>‹#›</a:t>
            </a:fld>
            <a:endParaRPr lang="en-GB" dirty="0"/>
          </a:p>
        </p:txBody>
      </p:sp>
    </p:spTree>
    <p:extLst>
      <p:ext uri="{BB962C8B-B14F-4D97-AF65-F5344CB8AC3E}">
        <p14:creationId xmlns:p14="http://schemas.microsoft.com/office/powerpoint/2010/main" val="595075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6CDF2AF-0AD9-4C3E-9D51-72257C8DBE26}" type="datetimeFigureOut">
              <a:rPr lang="en-GB" smtClean="0"/>
              <a:t>03/01/2018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1C3051F-7C12-416F-80F3-F88835119213}" type="slidenum">
              <a:rPr lang="en-GB" smtClean="0"/>
              <a:t>‹#›</a:t>
            </a:fld>
            <a:endParaRPr lang="en-GB" dirty="0"/>
          </a:p>
        </p:txBody>
      </p:sp>
    </p:spTree>
    <p:extLst>
      <p:ext uri="{BB962C8B-B14F-4D97-AF65-F5344CB8AC3E}">
        <p14:creationId xmlns:p14="http://schemas.microsoft.com/office/powerpoint/2010/main" val="2714246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6CDF2AF-0AD9-4C3E-9D51-72257C8DBE26}" type="datetimeFigureOut">
              <a:rPr lang="en-GB" smtClean="0"/>
              <a:t>03/01/2018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1C3051F-7C12-416F-80F3-F88835119213}" type="slidenum">
              <a:rPr lang="en-GB" smtClean="0"/>
              <a:t>‹#›</a:t>
            </a:fld>
            <a:endParaRPr lang="en-GB" dirty="0"/>
          </a:p>
        </p:txBody>
      </p:sp>
    </p:spTree>
    <p:extLst>
      <p:ext uri="{BB962C8B-B14F-4D97-AF65-F5344CB8AC3E}">
        <p14:creationId xmlns:p14="http://schemas.microsoft.com/office/powerpoint/2010/main" val="1381283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6CDF2AF-0AD9-4C3E-9D51-72257C8DBE26}" type="datetimeFigureOut">
              <a:rPr lang="en-GB" smtClean="0"/>
              <a:t>03/01/2018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1C3051F-7C12-416F-80F3-F88835119213}" type="slidenum">
              <a:rPr lang="en-GB" smtClean="0"/>
              <a:t>‹#›</a:t>
            </a:fld>
            <a:endParaRPr lang="en-GB" dirty="0"/>
          </a:p>
        </p:txBody>
      </p:sp>
    </p:spTree>
    <p:extLst>
      <p:ext uri="{BB962C8B-B14F-4D97-AF65-F5344CB8AC3E}">
        <p14:creationId xmlns:p14="http://schemas.microsoft.com/office/powerpoint/2010/main" val="3872475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CDF2AF-0AD9-4C3E-9D51-72257C8DBE26}" type="datetimeFigureOut">
              <a:rPr lang="en-GB" smtClean="0"/>
              <a:t>03/01/2018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1C3051F-7C12-416F-80F3-F88835119213}" type="slidenum">
              <a:rPr lang="en-GB" smtClean="0"/>
              <a:t>‹#›</a:t>
            </a:fld>
            <a:endParaRPr lang="en-GB" dirty="0"/>
          </a:p>
        </p:txBody>
      </p:sp>
    </p:spTree>
    <p:extLst>
      <p:ext uri="{BB962C8B-B14F-4D97-AF65-F5344CB8AC3E}">
        <p14:creationId xmlns:p14="http://schemas.microsoft.com/office/powerpoint/2010/main" val="40537350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6CDF2AF-0AD9-4C3E-9D51-72257C8DBE26}" type="datetimeFigureOut">
              <a:rPr lang="en-GB" smtClean="0"/>
              <a:t>03/01/2018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1C3051F-7C12-416F-80F3-F88835119213}" type="slidenum">
              <a:rPr lang="en-GB" smtClean="0"/>
              <a:t>‹#›</a:t>
            </a:fld>
            <a:endParaRPr lang="en-GB" dirty="0"/>
          </a:p>
        </p:txBody>
      </p:sp>
    </p:spTree>
    <p:extLst>
      <p:ext uri="{BB962C8B-B14F-4D97-AF65-F5344CB8AC3E}">
        <p14:creationId xmlns:p14="http://schemas.microsoft.com/office/powerpoint/2010/main" val="484272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6CDF2AF-0AD9-4C3E-9D51-72257C8DBE26}" type="datetimeFigureOut">
              <a:rPr lang="en-GB" smtClean="0"/>
              <a:t>03/01/2018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1C3051F-7C12-416F-80F3-F88835119213}" type="slidenum">
              <a:rPr lang="en-GB" smtClean="0"/>
              <a:t>‹#›</a:t>
            </a:fld>
            <a:endParaRPr lang="en-GB" dirty="0"/>
          </a:p>
        </p:txBody>
      </p:sp>
    </p:spTree>
    <p:extLst>
      <p:ext uri="{BB962C8B-B14F-4D97-AF65-F5344CB8AC3E}">
        <p14:creationId xmlns:p14="http://schemas.microsoft.com/office/powerpoint/2010/main" val="1438232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CDF2AF-0AD9-4C3E-9D51-72257C8DBE26}" type="datetimeFigureOut">
              <a:rPr lang="en-GB" smtClean="0"/>
              <a:t>03/01/2018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1C3051F-7C12-416F-80F3-F88835119213}" type="slidenum">
              <a:rPr lang="en-GB" smtClean="0"/>
              <a:t>‹#›</a:t>
            </a:fld>
            <a:endParaRPr lang="en-GB" dirty="0"/>
          </a:p>
        </p:txBody>
      </p:sp>
    </p:spTree>
    <p:extLst>
      <p:ext uri="{BB962C8B-B14F-4D97-AF65-F5344CB8AC3E}">
        <p14:creationId xmlns:p14="http://schemas.microsoft.com/office/powerpoint/2010/main" val="209109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CDF2AF-0AD9-4C3E-9D51-72257C8DBE26}" type="datetimeFigureOut">
              <a:rPr lang="en-GB" smtClean="0"/>
              <a:t>03/01/2018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1C3051F-7C12-416F-80F3-F88835119213}" type="slidenum">
              <a:rPr lang="en-GB" smtClean="0"/>
              <a:t>‹#›</a:t>
            </a:fld>
            <a:endParaRPr lang="en-GB" dirty="0"/>
          </a:p>
        </p:txBody>
      </p:sp>
    </p:spTree>
    <p:extLst>
      <p:ext uri="{BB962C8B-B14F-4D97-AF65-F5344CB8AC3E}">
        <p14:creationId xmlns:p14="http://schemas.microsoft.com/office/powerpoint/2010/main" val="1498601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CDF2AF-0AD9-4C3E-9D51-72257C8DBE26}" type="datetimeFigureOut">
              <a:rPr lang="en-GB" smtClean="0"/>
              <a:t>03/01/2018</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C3051F-7C12-416F-80F3-F88835119213}" type="slidenum">
              <a:rPr lang="en-GB" smtClean="0"/>
              <a:t>‹#›</a:t>
            </a:fld>
            <a:endParaRPr lang="en-GB" dirty="0"/>
          </a:p>
        </p:txBody>
      </p:sp>
    </p:spTree>
    <p:extLst>
      <p:ext uri="{BB962C8B-B14F-4D97-AF65-F5344CB8AC3E}">
        <p14:creationId xmlns:p14="http://schemas.microsoft.com/office/powerpoint/2010/main" val="37304911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59631" y="257376"/>
            <a:ext cx="184731" cy="584775"/>
          </a:xfrm>
          <a:prstGeom prst="rect">
            <a:avLst/>
          </a:prstGeom>
          <a:noFill/>
        </p:spPr>
        <p:txBody>
          <a:bodyPr wrap="none" rtlCol="0">
            <a:spAutoFit/>
          </a:bodyPr>
          <a:lstStyle/>
          <a:p>
            <a:endParaRPr lang="en-GB" sz="3200" dirty="0"/>
          </a:p>
        </p:txBody>
      </p:sp>
      <p:sp>
        <p:nvSpPr>
          <p:cNvPr id="6" name="TextBox 5"/>
          <p:cNvSpPr txBox="1"/>
          <p:nvPr/>
        </p:nvSpPr>
        <p:spPr>
          <a:xfrm>
            <a:off x="395536" y="1196752"/>
            <a:ext cx="3240360" cy="369332"/>
          </a:xfrm>
          <a:prstGeom prst="rect">
            <a:avLst/>
          </a:prstGeom>
          <a:noFill/>
        </p:spPr>
        <p:txBody>
          <a:bodyPr wrap="square" rtlCol="0">
            <a:spAutoFit/>
          </a:bodyPr>
          <a:lstStyle/>
          <a:p>
            <a:r>
              <a:rPr lang="en-GB" b="1" dirty="0" smtClean="0"/>
              <a:t>What is the hidden curriculum?</a:t>
            </a:r>
            <a:endParaRPr lang="en-GB" b="1" dirty="0"/>
          </a:p>
        </p:txBody>
      </p:sp>
      <p:sp>
        <p:nvSpPr>
          <p:cNvPr id="7" name="TextBox 6"/>
          <p:cNvSpPr txBox="1"/>
          <p:nvPr/>
        </p:nvSpPr>
        <p:spPr>
          <a:xfrm>
            <a:off x="3082661" y="57320"/>
            <a:ext cx="184731" cy="307777"/>
          </a:xfrm>
          <a:prstGeom prst="rect">
            <a:avLst/>
          </a:prstGeom>
          <a:noFill/>
        </p:spPr>
        <p:txBody>
          <a:bodyPr wrap="none" rtlCol="0">
            <a:spAutoFit/>
          </a:bodyPr>
          <a:lstStyle/>
          <a:p>
            <a:endParaRPr lang="en-GB" sz="1400" b="1" u="sng" dirty="0"/>
          </a:p>
        </p:txBody>
      </p:sp>
      <p:sp>
        <p:nvSpPr>
          <p:cNvPr id="9" name="TextBox 8"/>
          <p:cNvSpPr txBox="1"/>
          <p:nvPr/>
        </p:nvSpPr>
        <p:spPr>
          <a:xfrm>
            <a:off x="1762219" y="4346894"/>
            <a:ext cx="1429622" cy="738664"/>
          </a:xfrm>
          <a:prstGeom prst="rect">
            <a:avLst/>
          </a:prstGeom>
          <a:noFill/>
        </p:spPr>
        <p:txBody>
          <a:bodyPr wrap="square" rtlCol="0">
            <a:spAutoFit/>
          </a:bodyPr>
          <a:lstStyle/>
          <a:p>
            <a:r>
              <a:rPr lang="en-GB" sz="1400" b="1" dirty="0" smtClean="0"/>
              <a:t>Happy Independent Learners.</a:t>
            </a:r>
            <a:endParaRPr lang="en-GB" sz="1400" b="1" dirty="0"/>
          </a:p>
        </p:txBody>
      </p:sp>
      <p:sp>
        <p:nvSpPr>
          <p:cNvPr id="10" name="TextBox 9"/>
          <p:cNvSpPr txBox="1"/>
          <p:nvPr/>
        </p:nvSpPr>
        <p:spPr>
          <a:xfrm>
            <a:off x="6532300" y="2888092"/>
            <a:ext cx="1055097" cy="523220"/>
          </a:xfrm>
          <a:prstGeom prst="rect">
            <a:avLst/>
          </a:prstGeom>
          <a:noFill/>
        </p:spPr>
        <p:txBody>
          <a:bodyPr wrap="none" rtlCol="0">
            <a:spAutoFit/>
          </a:bodyPr>
          <a:lstStyle/>
          <a:p>
            <a:r>
              <a:rPr lang="en-GB" sz="1400" b="1" dirty="0" smtClean="0"/>
              <a:t>The Hidden</a:t>
            </a:r>
          </a:p>
          <a:p>
            <a:r>
              <a:rPr lang="en-GB" sz="1400" b="1" dirty="0" smtClean="0"/>
              <a:t>Curriculum.</a:t>
            </a:r>
            <a:endParaRPr lang="en-GB" sz="1400" b="1" dirty="0"/>
          </a:p>
        </p:txBody>
      </p:sp>
      <p:sp>
        <p:nvSpPr>
          <p:cNvPr id="12" name="TextBox 11"/>
          <p:cNvSpPr txBox="1"/>
          <p:nvPr/>
        </p:nvSpPr>
        <p:spPr>
          <a:xfrm>
            <a:off x="3379294" y="5327049"/>
            <a:ext cx="1398140" cy="646331"/>
          </a:xfrm>
          <a:prstGeom prst="rect">
            <a:avLst/>
          </a:prstGeom>
          <a:noFill/>
        </p:spPr>
        <p:txBody>
          <a:bodyPr wrap="none" rtlCol="0">
            <a:spAutoFit/>
          </a:bodyPr>
          <a:lstStyle/>
          <a:p>
            <a:r>
              <a:rPr lang="en-GB" dirty="0" smtClean="0"/>
              <a:t>Skinner  (     )</a:t>
            </a:r>
          </a:p>
          <a:p>
            <a:r>
              <a:rPr lang="en-GB" dirty="0" smtClean="0"/>
              <a:t>Says………..</a:t>
            </a:r>
            <a:endParaRPr lang="en-GB" dirty="0"/>
          </a:p>
        </p:txBody>
      </p:sp>
      <p:pic>
        <p:nvPicPr>
          <p:cNvPr id="1028" name="Picture 4" descr="C:\Users\JAYNEMAMSKII\AppData\Local\Microsoft\Windows\INetCache\IE\HIOBB03X\vector-rainbow-in-the-clouds-06-by-dragonart[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49163"/>
            <a:ext cx="9260562" cy="7139736"/>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p:cNvSpPr txBox="1"/>
          <p:nvPr/>
        </p:nvSpPr>
        <p:spPr>
          <a:xfrm>
            <a:off x="6038702" y="-87698"/>
            <a:ext cx="4176464" cy="1969770"/>
          </a:xfrm>
          <a:prstGeom prst="rect">
            <a:avLst/>
          </a:prstGeom>
          <a:noFill/>
        </p:spPr>
        <p:txBody>
          <a:bodyPr wrap="square" rtlCol="0">
            <a:spAutoFit/>
          </a:bodyPr>
          <a:lstStyle/>
          <a:p>
            <a:pPr algn="just"/>
            <a:r>
              <a:rPr lang="en-GB" sz="1400" b="1" u="sng" dirty="0" smtClean="0"/>
              <a:t>What We See As The Hidden Curriculum</a:t>
            </a:r>
            <a:r>
              <a:rPr lang="en-GB" sz="1400" dirty="0" smtClean="0"/>
              <a:t>.</a:t>
            </a:r>
          </a:p>
          <a:p>
            <a:pPr marL="285750" indent="-285750" algn="just">
              <a:buFont typeface="Arial" panose="020B0604020202020204" pitchFamily="34" charset="0"/>
              <a:buChar char="•"/>
            </a:pPr>
            <a:r>
              <a:rPr lang="en-GB" sz="1200" dirty="0" smtClean="0"/>
              <a:t>School Rules</a:t>
            </a:r>
          </a:p>
          <a:p>
            <a:pPr marL="285750" indent="-285750" algn="just">
              <a:buFont typeface="Arial" panose="020B0604020202020204" pitchFamily="34" charset="0"/>
              <a:buChar char="•"/>
            </a:pPr>
            <a:r>
              <a:rPr lang="en-GB" sz="1200" dirty="0" smtClean="0"/>
              <a:t>Restorative Practice</a:t>
            </a:r>
          </a:p>
          <a:p>
            <a:pPr marL="285750" indent="-285750" algn="just">
              <a:buFont typeface="Arial" panose="020B0604020202020204" pitchFamily="34" charset="0"/>
              <a:buChar char="•"/>
            </a:pPr>
            <a:r>
              <a:rPr lang="en-GB" sz="1200" dirty="0" smtClean="0"/>
              <a:t>School Council</a:t>
            </a:r>
          </a:p>
          <a:p>
            <a:pPr marL="285750" indent="-285750" algn="just">
              <a:buFont typeface="Arial" panose="020B0604020202020204" pitchFamily="34" charset="0"/>
              <a:buChar char="•"/>
            </a:pPr>
            <a:r>
              <a:rPr lang="en-GB" sz="1200" dirty="0" smtClean="0"/>
              <a:t>Rewards</a:t>
            </a:r>
          </a:p>
          <a:p>
            <a:pPr marL="285750" indent="-285750" algn="just">
              <a:buFont typeface="Arial" panose="020B0604020202020204" pitchFamily="34" charset="0"/>
              <a:buChar char="•"/>
            </a:pPr>
            <a:r>
              <a:rPr lang="en-GB" sz="1200" dirty="0" smtClean="0"/>
              <a:t>Peer Mentoring</a:t>
            </a:r>
          </a:p>
          <a:p>
            <a:pPr marL="285750" indent="-285750" algn="just">
              <a:buFont typeface="Arial" panose="020B0604020202020204" pitchFamily="34" charset="0"/>
              <a:buChar char="•"/>
            </a:pPr>
            <a:r>
              <a:rPr lang="en-GB" sz="1200" dirty="0" smtClean="0"/>
              <a:t>Prefects</a:t>
            </a:r>
          </a:p>
          <a:p>
            <a:pPr marL="285750" indent="-285750" algn="just">
              <a:buFont typeface="Arial" panose="020B0604020202020204" pitchFamily="34" charset="0"/>
              <a:buChar char="•"/>
            </a:pPr>
            <a:r>
              <a:rPr lang="en-GB" sz="1200" dirty="0" smtClean="0"/>
              <a:t>Nurture Groups</a:t>
            </a:r>
          </a:p>
          <a:p>
            <a:pPr marL="285750" indent="-285750" algn="just">
              <a:buFont typeface="Arial" panose="020B0604020202020204" pitchFamily="34" charset="0"/>
              <a:buChar char="•"/>
            </a:pPr>
            <a:r>
              <a:rPr lang="en-GB" sz="1200" dirty="0" smtClean="0"/>
              <a:t>Eco Club</a:t>
            </a:r>
          </a:p>
          <a:p>
            <a:pPr marL="285750" indent="-285750" algn="just">
              <a:buFont typeface="Arial" panose="020B0604020202020204" pitchFamily="34" charset="0"/>
              <a:buChar char="•"/>
            </a:pPr>
            <a:r>
              <a:rPr lang="en-GB" sz="1200" dirty="0" smtClean="0"/>
              <a:t>Family Learning</a:t>
            </a:r>
            <a:endParaRPr lang="en-GB" sz="1200" dirty="0"/>
          </a:p>
        </p:txBody>
      </p:sp>
      <p:sp>
        <p:nvSpPr>
          <p:cNvPr id="25" name="TextBox 24"/>
          <p:cNvSpPr txBox="1"/>
          <p:nvPr/>
        </p:nvSpPr>
        <p:spPr>
          <a:xfrm>
            <a:off x="339439" y="1195831"/>
            <a:ext cx="2448272" cy="369332"/>
          </a:xfrm>
          <a:prstGeom prst="rect">
            <a:avLst/>
          </a:prstGeom>
          <a:noFill/>
        </p:spPr>
        <p:txBody>
          <a:bodyPr wrap="square" rtlCol="0">
            <a:spAutoFit/>
          </a:bodyPr>
          <a:lstStyle/>
          <a:p>
            <a:endParaRPr lang="en-GB" dirty="0"/>
          </a:p>
        </p:txBody>
      </p:sp>
      <p:sp>
        <p:nvSpPr>
          <p:cNvPr id="21" name="TextBox 20"/>
          <p:cNvSpPr txBox="1"/>
          <p:nvPr/>
        </p:nvSpPr>
        <p:spPr>
          <a:xfrm>
            <a:off x="0" y="-87698"/>
            <a:ext cx="2787711" cy="1415772"/>
          </a:xfrm>
          <a:prstGeom prst="rect">
            <a:avLst/>
          </a:prstGeom>
          <a:noFill/>
        </p:spPr>
        <p:txBody>
          <a:bodyPr wrap="square" rtlCol="0">
            <a:spAutoFit/>
          </a:bodyPr>
          <a:lstStyle/>
          <a:p>
            <a:pPr algn="just"/>
            <a:r>
              <a:rPr lang="en-GB" sz="1400" b="1" u="sng" dirty="0" smtClean="0"/>
              <a:t>What Is The Hidden Curriculum?</a:t>
            </a:r>
          </a:p>
          <a:p>
            <a:pPr algn="just"/>
            <a:r>
              <a:rPr lang="en-GB" sz="1200" dirty="0" smtClean="0"/>
              <a:t>The hidden curriculum is a concept that describes the often articulated and unacknowledged things that children are taught in school and that may affect their learning experience. </a:t>
            </a:r>
          </a:p>
          <a:p>
            <a:pPr algn="just"/>
            <a:r>
              <a:rPr lang="en-GB" sz="1200" dirty="0" smtClean="0"/>
              <a:t>(Crossman, 2017)</a:t>
            </a:r>
            <a:endParaRPr lang="en-GB" sz="1200" dirty="0"/>
          </a:p>
        </p:txBody>
      </p:sp>
      <p:sp>
        <p:nvSpPr>
          <p:cNvPr id="26" name="TextBox 25"/>
          <p:cNvSpPr txBox="1"/>
          <p:nvPr/>
        </p:nvSpPr>
        <p:spPr>
          <a:xfrm>
            <a:off x="3175026" y="-81442"/>
            <a:ext cx="2268698" cy="1508105"/>
          </a:xfrm>
          <a:prstGeom prst="rect">
            <a:avLst/>
          </a:prstGeom>
          <a:noFill/>
        </p:spPr>
        <p:txBody>
          <a:bodyPr wrap="none" rtlCol="0">
            <a:spAutoFit/>
          </a:bodyPr>
          <a:lstStyle/>
          <a:p>
            <a:pPr algn="just"/>
            <a:r>
              <a:rPr lang="en-GB" sz="1400" b="1" u="sng" dirty="0" smtClean="0"/>
              <a:t>What Is Taught Through The</a:t>
            </a:r>
          </a:p>
          <a:p>
            <a:pPr algn="just"/>
            <a:r>
              <a:rPr lang="en-GB" sz="1400" b="1" u="sng" dirty="0" smtClean="0"/>
              <a:t> Hidden Curriculum</a:t>
            </a:r>
            <a:r>
              <a:rPr lang="en-GB" dirty="0" smtClean="0"/>
              <a:t>.</a:t>
            </a:r>
          </a:p>
          <a:p>
            <a:pPr marL="171450" indent="-171450" algn="just">
              <a:buFont typeface="Arial" panose="020B0604020202020204" pitchFamily="34" charset="0"/>
              <a:buChar char="•"/>
            </a:pPr>
            <a:r>
              <a:rPr lang="en-GB" sz="1200" dirty="0" smtClean="0"/>
              <a:t>Values</a:t>
            </a:r>
          </a:p>
          <a:p>
            <a:pPr marL="171450" indent="-171450" algn="just">
              <a:buFont typeface="Arial" panose="020B0604020202020204" pitchFamily="34" charset="0"/>
              <a:buChar char="•"/>
            </a:pPr>
            <a:r>
              <a:rPr lang="en-GB" sz="1200" dirty="0" smtClean="0"/>
              <a:t>Respect</a:t>
            </a:r>
          </a:p>
          <a:p>
            <a:pPr marL="171450" indent="-171450" algn="just">
              <a:buFont typeface="Arial" panose="020B0604020202020204" pitchFamily="34" charset="0"/>
              <a:buChar char="•"/>
            </a:pPr>
            <a:r>
              <a:rPr lang="en-GB" sz="1200" dirty="0" smtClean="0"/>
              <a:t>Right and Wrong</a:t>
            </a:r>
          </a:p>
          <a:p>
            <a:pPr marL="171450" indent="-171450" algn="just">
              <a:buFont typeface="Arial" panose="020B0604020202020204" pitchFamily="34" charset="0"/>
              <a:buChar char="•"/>
            </a:pPr>
            <a:r>
              <a:rPr lang="en-GB" sz="1200" dirty="0" smtClean="0"/>
              <a:t>Morals</a:t>
            </a:r>
          </a:p>
          <a:p>
            <a:pPr marL="171450" indent="-171450" algn="just">
              <a:buFont typeface="Arial" panose="020B0604020202020204" pitchFamily="34" charset="0"/>
              <a:buChar char="•"/>
            </a:pPr>
            <a:r>
              <a:rPr lang="en-GB" sz="1200" dirty="0" smtClean="0"/>
              <a:t>Standards</a:t>
            </a:r>
            <a:endParaRPr lang="en-GB" sz="1200" dirty="0"/>
          </a:p>
        </p:txBody>
      </p:sp>
      <p:sp>
        <p:nvSpPr>
          <p:cNvPr id="27" name="TextBox 26"/>
          <p:cNvSpPr txBox="1"/>
          <p:nvPr/>
        </p:nvSpPr>
        <p:spPr>
          <a:xfrm>
            <a:off x="-13648" y="1225841"/>
            <a:ext cx="1884754" cy="3847207"/>
          </a:xfrm>
          <a:prstGeom prst="rect">
            <a:avLst/>
          </a:prstGeom>
          <a:noFill/>
        </p:spPr>
        <p:txBody>
          <a:bodyPr wrap="square" rtlCol="0">
            <a:spAutoFit/>
          </a:bodyPr>
          <a:lstStyle/>
          <a:p>
            <a:r>
              <a:rPr lang="en-GB" sz="1400" b="1" u="sng" dirty="0" smtClean="0"/>
              <a:t>Approaches To The Hidden Curriculum.</a:t>
            </a:r>
          </a:p>
          <a:p>
            <a:pPr marL="171450" indent="-171450" algn="just">
              <a:buFont typeface="Arial" panose="020B0604020202020204" pitchFamily="34" charset="0"/>
              <a:buChar char="•"/>
            </a:pPr>
            <a:r>
              <a:rPr lang="en-GB" sz="1200" b="1" dirty="0" smtClean="0"/>
              <a:t>Functional</a:t>
            </a:r>
            <a:r>
              <a:rPr lang="en-GB" sz="1200" dirty="0" smtClean="0"/>
              <a:t>- Socialisation teaches children to share the values of society as well as their family, play a positive role in society and everyone has the opportunity to succeed </a:t>
            </a:r>
            <a:r>
              <a:rPr lang="en-GB" sz="1200" dirty="0"/>
              <a:t> </a:t>
            </a:r>
            <a:r>
              <a:rPr lang="en-GB" sz="1200" dirty="0" smtClean="0"/>
              <a:t>from working hard.</a:t>
            </a:r>
          </a:p>
          <a:p>
            <a:pPr marL="171450" indent="-171450" algn="just">
              <a:buFont typeface="Arial" panose="020B0604020202020204" pitchFamily="34" charset="0"/>
              <a:buChar char="•"/>
            </a:pPr>
            <a:r>
              <a:rPr lang="en-GB" sz="1200" b="1" dirty="0" smtClean="0"/>
              <a:t>Marxist</a:t>
            </a:r>
            <a:r>
              <a:rPr lang="en-GB" sz="1200" dirty="0" smtClean="0"/>
              <a:t>-  socialisation teaches children to accept the rules and values for those in charge, their role is to accept that not everyone is equal  but if they have the same values  they will do well.</a:t>
            </a:r>
          </a:p>
        </p:txBody>
      </p:sp>
      <p:sp>
        <p:nvSpPr>
          <p:cNvPr id="29" name="TextBox 28"/>
          <p:cNvSpPr txBox="1"/>
          <p:nvPr/>
        </p:nvSpPr>
        <p:spPr>
          <a:xfrm>
            <a:off x="6504561" y="2567756"/>
            <a:ext cx="1424076" cy="923330"/>
          </a:xfrm>
          <a:prstGeom prst="rect">
            <a:avLst/>
          </a:prstGeom>
          <a:noFill/>
        </p:spPr>
        <p:txBody>
          <a:bodyPr wrap="square" rtlCol="0">
            <a:spAutoFit/>
          </a:bodyPr>
          <a:lstStyle/>
          <a:p>
            <a:r>
              <a:rPr lang="en-GB" b="1" dirty="0" smtClean="0"/>
              <a:t>Exploring the Hidden Curriculum</a:t>
            </a:r>
            <a:endParaRPr lang="en-GB" b="1" dirty="0"/>
          </a:p>
        </p:txBody>
      </p:sp>
      <p:sp>
        <p:nvSpPr>
          <p:cNvPr id="30" name="TextBox 29"/>
          <p:cNvSpPr txBox="1"/>
          <p:nvPr/>
        </p:nvSpPr>
        <p:spPr>
          <a:xfrm>
            <a:off x="1910538" y="4254561"/>
            <a:ext cx="1485979" cy="923330"/>
          </a:xfrm>
          <a:prstGeom prst="rect">
            <a:avLst/>
          </a:prstGeom>
          <a:noFill/>
        </p:spPr>
        <p:txBody>
          <a:bodyPr wrap="square" rtlCol="0">
            <a:spAutoFit/>
          </a:bodyPr>
          <a:lstStyle/>
          <a:p>
            <a:r>
              <a:rPr lang="en-GB" b="1" dirty="0" smtClean="0"/>
              <a:t>Happy Independent Children</a:t>
            </a:r>
            <a:endParaRPr lang="en-GB" b="1" dirty="0"/>
          </a:p>
        </p:txBody>
      </p:sp>
      <p:sp>
        <p:nvSpPr>
          <p:cNvPr id="31" name="TextBox 30"/>
          <p:cNvSpPr txBox="1"/>
          <p:nvPr/>
        </p:nvSpPr>
        <p:spPr>
          <a:xfrm>
            <a:off x="-13648" y="5077299"/>
            <a:ext cx="2195779" cy="2062103"/>
          </a:xfrm>
          <a:prstGeom prst="rect">
            <a:avLst/>
          </a:prstGeom>
          <a:noFill/>
        </p:spPr>
        <p:txBody>
          <a:bodyPr wrap="square" rtlCol="0">
            <a:spAutoFit/>
          </a:bodyPr>
          <a:lstStyle/>
          <a:p>
            <a:r>
              <a:rPr lang="en-GB" sz="1400" b="1" u="sng" dirty="0" smtClean="0"/>
              <a:t>Skinners Operant Conditional Theory</a:t>
            </a:r>
            <a:r>
              <a:rPr lang="en-GB" sz="1400" u="sng" dirty="0" smtClean="0"/>
              <a:t> </a:t>
            </a:r>
          </a:p>
          <a:p>
            <a:pPr algn="just"/>
            <a:r>
              <a:rPr lang="en-GB" sz="1200" dirty="0" smtClean="0"/>
              <a:t>suggests that: children learn for being rewarded  for good behaviour and punished or sanctioned for poor behaviour. The educational setting has a rewards and sanctions program which supports this.</a:t>
            </a:r>
          </a:p>
          <a:p>
            <a:endParaRPr lang="en-GB" sz="1400" dirty="0"/>
          </a:p>
        </p:txBody>
      </p:sp>
      <p:sp>
        <p:nvSpPr>
          <p:cNvPr id="1024" name="TextBox 1023"/>
          <p:cNvSpPr txBox="1"/>
          <p:nvPr/>
        </p:nvSpPr>
        <p:spPr>
          <a:xfrm>
            <a:off x="3227040" y="4211531"/>
            <a:ext cx="3008165" cy="2985433"/>
          </a:xfrm>
          <a:prstGeom prst="rect">
            <a:avLst/>
          </a:prstGeom>
          <a:noFill/>
        </p:spPr>
        <p:txBody>
          <a:bodyPr wrap="square" rtlCol="0">
            <a:spAutoFit/>
          </a:bodyPr>
          <a:lstStyle/>
          <a:p>
            <a:r>
              <a:rPr lang="en-GB" sz="1400" b="1" u="sng" dirty="0" smtClean="0"/>
              <a:t>Maslow's Hierarchy of Needs Theory </a:t>
            </a:r>
            <a:r>
              <a:rPr lang="en-GB" sz="1200" dirty="0" smtClean="0"/>
              <a:t>suggests that:</a:t>
            </a:r>
          </a:p>
          <a:p>
            <a:pPr algn="just"/>
            <a:r>
              <a:rPr lang="en-GB" sz="1200" dirty="0" smtClean="0"/>
              <a:t>For children to learn they need to have their basic needs met. Relating to the hierarchy of need pyramid. The educational setting follows the work of Maslow by offering a breakfast club to encourage children to have breakfast before they start their lessons, this initiative was brought in by the welsh government in 2013. The Welsh Government </a:t>
            </a:r>
            <a:r>
              <a:rPr lang="en-GB" sz="1200" dirty="0"/>
              <a:t>says that </a:t>
            </a:r>
            <a:r>
              <a:rPr lang="en-GB" sz="1200" dirty="0" smtClean="0"/>
              <a:t>‘It </a:t>
            </a:r>
            <a:r>
              <a:rPr lang="en-GB" sz="1200" dirty="0"/>
              <a:t>is intended to help improve the health and concentration of children to assist in raising the standards of learning and attainment</a:t>
            </a:r>
            <a:r>
              <a:rPr lang="en-GB" sz="1200" dirty="0" smtClean="0"/>
              <a:t>.’</a:t>
            </a:r>
          </a:p>
          <a:p>
            <a:endParaRPr lang="en-GB" dirty="0"/>
          </a:p>
        </p:txBody>
      </p:sp>
      <p:sp>
        <p:nvSpPr>
          <p:cNvPr id="1025" name="TextBox 1024"/>
          <p:cNvSpPr txBox="1"/>
          <p:nvPr/>
        </p:nvSpPr>
        <p:spPr>
          <a:xfrm>
            <a:off x="6510546" y="3865110"/>
            <a:ext cx="2650204" cy="2923877"/>
          </a:xfrm>
          <a:prstGeom prst="rect">
            <a:avLst/>
          </a:prstGeom>
          <a:noFill/>
        </p:spPr>
        <p:txBody>
          <a:bodyPr wrap="square" rtlCol="0">
            <a:spAutoFit/>
          </a:bodyPr>
          <a:lstStyle/>
          <a:p>
            <a:r>
              <a:rPr lang="en-GB" sz="1400" b="1" u="sng" dirty="0" smtClean="0"/>
              <a:t>Bruner's Cognitive Growth Theory </a:t>
            </a:r>
            <a:r>
              <a:rPr lang="en-GB" sz="1200" dirty="0" smtClean="0"/>
              <a:t>states that:</a:t>
            </a:r>
          </a:p>
          <a:p>
            <a:pPr algn="just"/>
            <a:r>
              <a:rPr lang="en-GB" sz="1200" dirty="0" smtClean="0"/>
              <a:t>‘The role of the teacher should not be to teach information by rote learning, but instead to </a:t>
            </a:r>
            <a:r>
              <a:rPr lang="en-GB" sz="1200" dirty="0" smtClean="0"/>
              <a:t>help </a:t>
            </a:r>
            <a:r>
              <a:rPr lang="en-GB" sz="1200" dirty="0" smtClean="0"/>
              <a:t>the learning process. This means that a good teacher will </a:t>
            </a:r>
            <a:r>
              <a:rPr lang="en-GB" sz="1200" dirty="0" smtClean="0"/>
              <a:t>be able to plan </a:t>
            </a:r>
            <a:r>
              <a:rPr lang="en-GB" sz="1200" dirty="0" smtClean="0"/>
              <a:t>lessons that help </a:t>
            </a:r>
            <a:r>
              <a:rPr lang="en-GB" sz="1200" dirty="0" smtClean="0"/>
              <a:t>students </a:t>
            </a:r>
            <a:r>
              <a:rPr lang="en-GB" sz="1200" dirty="0" smtClean="0"/>
              <a:t>discover the relationship between </a:t>
            </a:r>
            <a:r>
              <a:rPr lang="en-GB" sz="1200" dirty="0" smtClean="0"/>
              <a:t>pieces </a:t>
            </a:r>
            <a:r>
              <a:rPr lang="en-GB" sz="1200" dirty="0" smtClean="0"/>
              <a:t>of </a:t>
            </a:r>
            <a:r>
              <a:rPr lang="en-GB" sz="1200" dirty="0" smtClean="0"/>
              <a:t> different information</a:t>
            </a:r>
            <a:r>
              <a:rPr lang="en-GB" sz="1200" dirty="0" smtClean="0"/>
              <a:t>. To do this a teacher must give students the information they need, but without organizing for them. The use of the spiral curriculum can aid the process of discovery learning.’ (McLeod,2012)</a:t>
            </a:r>
            <a:endParaRPr lang="en-GB" sz="1200" dirty="0"/>
          </a:p>
        </p:txBody>
      </p:sp>
      <p:sp>
        <p:nvSpPr>
          <p:cNvPr id="1029" name="TextBox 1028"/>
          <p:cNvSpPr txBox="1"/>
          <p:nvPr/>
        </p:nvSpPr>
        <p:spPr>
          <a:xfrm>
            <a:off x="3614192" y="2611093"/>
            <a:ext cx="2818210" cy="1600438"/>
          </a:xfrm>
          <a:prstGeom prst="rect">
            <a:avLst/>
          </a:prstGeom>
          <a:noFill/>
        </p:spPr>
        <p:txBody>
          <a:bodyPr wrap="square" rtlCol="0">
            <a:spAutoFit/>
          </a:bodyPr>
          <a:lstStyle/>
          <a:p>
            <a:r>
              <a:rPr lang="en-GB" sz="1400" b="1" u="sng" dirty="0" smtClean="0"/>
              <a:t>The Donaldson Report</a:t>
            </a:r>
          </a:p>
          <a:p>
            <a:pPr algn="just"/>
            <a:r>
              <a:rPr lang="en-GB" sz="1200" dirty="0" smtClean="0"/>
              <a:t>The new curriculum will </a:t>
            </a:r>
            <a:r>
              <a:rPr lang="en-GB" sz="1200" dirty="0" smtClean="0"/>
              <a:t>give more opportunity to equip young </a:t>
            </a:r>
            <a:r>
              <a:rPr lang="en-GB" sz="1200" dirty="0" smtClean="0"/>
              <a:t>people for life. It will </a:t>
            </a:r>
            <a:r>
              <a:rPr lang="en-GB" sz="1200" dirty="0" smtClean="0"/>
              <a:t>enable learners to explore </a:t>
            </a:r>
            <a:r>
              <a:rPr lang="en-GB" sz="1200" dirty="0" smtClean="0"/>
              <a:t>new skills and apply their subject knowledge </a:t>
            </a:r>
            <a:r>
              <a:rPr lang="en-GB" sz="1200" dirty="0" smtClean="0"/>
              <a:t>positively </a:t>
            </a:r>
            <a:r>
              <a:rPr lang="en-GB" sz="1200" dirty="0" smtClean="0"/>
              <a:t>and creatively. As the world changes, </a:t>
            </a:r>
            <a:r>
              <a:rPr lang="en-GB" sz="1200" dirty="0" smtClean="0"/>
              <a:t>students </a:t>
            </a:r>
            <a:r>
              <a:rPr lang="en-GB" sz="1200" dirty="0" smtClean="0"/>
              <a:t>will be more </a:t>
            </a:r>
            <a:r>
              <a:rPr lang="en-GB" sz="1200" dirty="0" smtClean="0"/>
              <a:t>capable </a:t>
            </a:r>
            <a:r>
              <a:rPr lang="en-GB" sz="1200" dirty="0" smtClean="0"/>
              <a:t>to adapt positively. (gov.wales, 2017)</a:t>
            </a:r>
            <a:endParaRPr lang="en-GB" sz="1200" dirty="0"/>
          </a:p>
        </p:txBody>
      </p:sp>
    </p:spTree>
    <p:extLst>
      <p:ext uri="{BB962C8B-B14F-4D97-AF65-F5344CB8AC3E}">
        <p14:creationId xmlns:p14="http://schemas.microsoft.com/office/powerpoint/2010/main" val="4889776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474345"/>
            <a:ext cx="8928992" cy="4801314"/>
          </a:xfrm>
          <a:prstGeom prst="rect">
            <a:avLst/>
          </a:prstGeom>
        </p:spPr>
        <p:txBody>
          <a:bodyPr wrap="square">
            <a:spAutoFit/>
          </a:bodyPr>
          <a:lstStyle/>
          <a:p>
            <a:r>
              <a:rPr lang="en-GB" b="1" u="sng" dirty="0"/>
              <a:t>References:</a:t>
            </a:r>
          </a:p>
          <a:p>
            <a:r>
              <a:rPr lang="en-GB" dirty="0"/>
              <a:t>Crossman (2017) </a:t>
            </a:r>
            <a:r>
              <a:rPr lang="en-GB" i="1" dirty="0"/>
              <a:t>The Hidden Curriculum. </a:t>
            </a:r>
            <a:r>
              <a:rPr lang="en-GB" dirty="0"/>
              <a:t>Available at:</a:t>
            </a:r>
          </a:p>
          <a:p>
            <a:r>
              <a:rPr lang="en-GB" dirty="0">
                <a:solidFill>
                  <a:srgbClr val="0000FF"/>
                </a:solidFill>
              </a:rPr>
              <a:t>www.thoughtco.com/hidden-curriculum-3026346</a:t>
            </a:r>
          </a:p>
          <a:p>
            <a:r>
              <a:rPr lang="en-GB" dirty="0"/>
              <a:t>Accessed: </a:t>
            </a:r>
            <a:r>
              <a:rPr lang="en-GB" dirty="0" smtClean="0"/>
              <a:t>7.11.17</a:t>
            </a:r>
          </a:p>
          <a:p>
            <a:endParaRPr lang="en-GB" dirty="0"/>
          </a:p>
          <a:p>
            <a:r>
              <a:rPr lang="en-GB" dirty="0"/>
              <a:t>Welsh Government (2017) </a:t>
            </a:r>
            <a:r>
              <a:rPr lang="en-GB" i="1" dirty="0"/>
              <a:t>New school curriculum</a:t>
            </a:r>
            <a:r>
              <a:rPr lang="en-GB" dirty="0"/>
              <a:t>. Available at: </a:t>
            </a:r>
          </a:p>
          <a:p>
            <a:r>
              <a:rPr lang="en-GB" dirty="0">
                <a:solidFill>
                  <a:srgbClr val="0000FF"/>
                </a:solidFill>
              </a:rPr>
              <a:t>http://gov.wales/topics/educationandskills/schoolshome/curriculuminwales/curriculum-for-wales-curriculum-for-life/?lang=en</a:t>
            </a:r>
          </a:p>
          <a:p>
            <a:r>
              <a:rPr lang="en-GB" dirty="0"/>
              <a:t>Accessed: </a:t>
            </a:r>
            <a:r>
              <a:rPr lang="en-GB" dirty="0" smtClean="0"/>
              <a:t>12.12.17</a:t>
            </a:r>
          </a:p>
          <a:p>
            <a:endParaRPr lang="en-GB" dirty="0"/>
          </a:p>
          <a:p>
            <a:r>
              <a:rPr lang="en-GB" dirty="0"/>
              <a:t>Welsh Government (2014) </a:t>
            </a:r>
            <a:r>
              <a:rPr lang="en-GB" i="1" dirty="0"/>
              <a:t>Free breakfast in primary schools</a:t>
            </a:r>
            <a:r>
              <a:rPr lang="en-GB" dirty="0"/>
              <a:t>. Available at:</a:t>
            </a:r>
          </a:p>
          <a:p>
            <a:r>
              <a:rPr lang="en-GB" dirty="0">
                <a:solidFill>
                  <a:srgbClr val="0000FF"/>
                </a:solidFill>
              </a:rPr>
              <a:t>http://gov.wales/topics/educationandskills/schoolshome/foodanddrink/breakfast/?lang=en</a:t>
            </a:r>
          </a:p>
          <a:p>
            <a:r>
              <a:rPr lang="en-GB" dirty="0"/>
              <a:t>Accessed: </a:t>
            </a:r>
            <a:r>
              <a:rPr lang="en-GB" dirty="0" smtClean="0"/>
              <a:t>28.12.17</a:t>
            </a:r>
          </a:p>
          <a:p>
            <a:endParaRPr lang="en-GB" dirty="0"/>
          </a:p>
          <a:p>
            <a:r>
              <a:rPr lang="en-GB" dirty="0"/>
              <a:t>McLeod, S. (2012) </a:t>
            </a:r>
            <a:r>
              <a:rPr lang="en-GB" i="1" dirty="0"/>
              <a:t>Bruner.</a:t>
            </a:r>
            <a:r>
              <a:rPr lang="en-GB" dirty="0"/>
              <a:t> Available at:</a:t>
            </a:r>
          </a:p>
          <a:p>
            <a:r>
              <a:rPr lang="en-GB" dirty="0">
                <a:solidFill>
                  <a:srgbClr val="0000FF"/>
                </a:solidFill>
              </a:rPr>
              <a:t>https://www.simplypsychology.org/bruner.html</a:t>
            </a:r>
          </a:p>
          <a:p>
            <a:r>
              <a:rPr lang="en-GB" dirty="0"/>
              <a:t>Accessed:18.12.17</a:t>
            </a:r>
          </a:p>
        </p:txBody>
      </p:sp>
    </p:spTree>
    <p:extLst>
      <p:ext uri="{BB962C8B-B14F-4D97-AF65-F5344CB8AC3E}">
        <p14:creationId xmlns:p14="http://schemas.microsoft.com/office/powerpoint/2010/main" val="27401724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24651</TotalTime>
  <Words>607</Words>
  <Application>Microsoft Office PowerPoint</Application>
  <PresentationFormat>On-screen Show (4:3)</PresentationFormat>
  <Paragraphs>69</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MAMSKII SEARS-NEALE</dc:creator>
  <cp:lastModifiedBy>JAYNE MAMSKII SEARS-NEALE</cp:lastModifiedBy>
  <cp:revision>39</cp:revision>
  <cp:lastPrinted>2018-01-03T13:36:34Z</cp:lastPrinted>
  <dcterms:created xsi:type="dcterms:W3CDTF">2017-12-07T17:32:36Z</dcterms:created>
  <dcterms:modified xsi:type="dcterms:W3CDTF">2018-01-03T18:00:22Z</dcterms:modified>
</cp:coreProperties>
</file>