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9"/>
  </p:notesMasterIdLst>
  <p:handoutMasterIdLst>
    <p:handoutMasterId r:id="rId30"/>
  </p:handoutMasterIdLst>
  <p:sldIdLst>
    <p:sldId id="500" r:id="rId3"/>
    <p:sldId id="541" r:id="rId4"/>
    <p:sldId id="952" r:id="rId5"/>
    <p:sldId id="953" r:id="rId6"/>
    <p:sldId id="954" r:id="rId7"/>
    <p:sldId id="955" r:id="rId8"/>
    <p:sldId id="956" r:id="rId9"/>
    <p:sldId id="957" r:id="rId10"/>
    <p:sldId id="967" r:id="rId11"/>
    <p:sldId id="915" r:id="rId12"/>
    <p:sldId id="917" r:id="rId13"/>
    <p:sldId id="919" r:id="rId14"/>
    <p:sldId id="918" r:id="rId15"/>
    <p:sldId id="920" r:id="rId16"/>
    <p:sldId id="921" r:id="rId17"/>
    <p:sldId id="922" r:id="rId18"/>
    <p:sldId id="968" r:id="rId19"/>
    <p:sldId id="958" r:id="rId20"/>
    <p:sldId id="959" r:id="rId21"/>
    <p:sldId id="960" r:id="rId22"/>
    <p:sldId id="961" r:id="rId23"/>
    <p:sldId id="969" r:id="rId24"/>
    <p:sldId id="962" r:id="rId25"/>
    <p:sldId id="963" r:id="rId26"/>
    <p:sldId id="935" r:id="rId27"/>
    <p:sldId id="681" r:id="rId2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59" autoAdjust="0"/>
    <p:restoredTop sz="85448" autoAdjust="0"/>
  </p:normalViewPr>
  <p:slideViewPr>
    <p:cSldViewPr snapToGrid="0">
      <p:cViewPr varScale="1">
        <p:scale>
          <a:sx n="99" d="100"/>
          <a:sy n="99" d="100"/>
        </p:scale>
        <p:origin x="2298" y="84"/>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2814005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021720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Arial" charset="0"/>
                <a:ea typeface="+mn-ea"/>
                <a:cs typeface="+mn-cs"/>
              </a:rPr>
              <a:t>Extensible Authentication Protocol</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1425177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25</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3545677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2604407" y="19605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2865664" y="4425271"/>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2488293" y="2337935"/>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2459264" y="4642984"/>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64114" y="1480005"/>
            <a:ext cx="3570514" cy="1481138"/>
          </a:xfrm>
        </p:spPr>
        <p:txBody>
          <a:bodyPr/>
          <a:lstStyle/>
          <a:p>
            <a:pPr eaLnBrk="1" hangingPunct="1"/>
            <a:r>
              <a:rPr lang="en-US" sz="2800" b="1" dirty="0" smtClean="0"/>
              <a:t>Internet Security</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2815771" y="4381727"/>
            <a:ext cx="4239986" cy="658812"/>
          </a:xfrm>
        </p:spPr>
        <p:txBody>
          <a:bodyPr/>
          <a:lstStyle/>
          <a:p>
            <a:pPr eaLnBrk="1" hangingPunct="1"/>
            <a:r>
              <a:rPr lang="en-US" sz="2400" dirty="0" smtClean="0"/>
              <a:t>Wireless Network Security</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322285" y="450171"/>
            <a:ext cx="6271985" cy="838200"/>
          </a:xfrm>
        </p:spPr>
        <p:txBody>
          <a:bodyPr/>
          <a:lstStyle/>
          <a:p>
            <a:pPr eaLnBrk="1" hangingPunct="1"/>
            <a:r>
              <a:rPr lang="en-GB" dirty="0" smtClean="0">
                <a:ea typeface="ＭＳ Ｐゴシック" pitchFamily="34" charset="-128"/>
              </a:rPr>
              <a:t>Content</a:t>
            </a:r>
            <a:endParaRPr lang="en-US" dirty="0" smtClean="0">
              <a:ea typeface="ＭＳ Ｐゴシック" pitchFamily="34" charset="-128"/>
            </a:endParaRPr>
          </a:p>
        </p:txBody>
      </p:sp>
      <p:sp>
        <p:nvSpPr>
          <p:cNvPr id="6147" name="Rectangle 3"/>
          <p:cNvSpPr>
            <a:spLocks noGrp="1" noChangeArrowheads="1"/>
          </p:cNvSpPr>
          <p:nvPr>
            <p:ph idx="1"/>
          </p:nvPr>
        </p:nvSpPr>
        <p:spPr>
          <a:xfrm>
            <a:off x="1190171" y="1587274"/>
            <a:ext cx="7441974" cy="3884612"/>
          </a:xfrm>
        </p:spPr>
        <p:txBody>
          <a:bodyPr/>
          <a:lstStyle/>
          <a:p>
            <a:pPr eaLnBrk="1" hangingPunct="1">
              <a:buFont typeface="Arial" panose="020B0604020202020204" pitchFamily="34" charset="0"/>
              <a:buChar char="•"/>
            </a:pPr>
            <a:r>
              <a:rPr lang="en-US" sz="2000" dirty="0" smtClean="0">
                <a:cs typeface="Arial" charset="0"/>
              </a:rPr>
              <a:t>Introduction</a:t>
            </a:r>
          </a:p>
          <a:p>
            <a:pPr eaLnBrk="1" hangingPunct="1">
              <a:buFont typeface="Arial" panose="020B0604020202020204" pitchFamily="34" charset="0"/>
              <a:buChar char="•"/>
            </a:pPr>
            <a:r>
              <a:rPr lang="en-US" sz="2000" dirty="0" smtClean="0">
                <a:cs typeface="Arial" charset="0"/>
              </a:rPr>
              <a:t>Layers of Interest</a:t>
            </a:r>
          </a:p>
          <a:p>
            <a:pPr eaLnBrk="1" hangingPunct="1">
              <a:buFont typeface="Arial" panose="020B0604020202020204" pitchFamily="34" charset="0"/>
              <a:buChar char="•"/>
            </a:pPr>
            <a:r>
              <a:rPr lang="en-US" sz="2000" dirty="0" smtClean="0">
                <a:cs typeface="Arial" charset="0"/>
              </a:rPr>
              <a:t>Wireless Threats</a:t>
            </a:r>
          </a:p>
          <a:p>
            <a:pPr eaLnBrk="1" hangingPunct="1">
              <a:buFont typeface="Arial" panose="020B0604020202020204" pitchFamily="34" charset="0"/>
              <a:buChar char="•"/>
            </a:pPr>
            <a:r>
              <a:rPr lang="en-GB" sz="2000" dirty="0" smtClean="0">
                <a:cs typeface="Arial" charset="0"/>
              </a:rPr>
              <a:t>Types of Wireless Encryption</a:t>
            </a:r>
            <a:endParaRPr lang="en-US" sz="2000" dirty="0" smtClean="0">
              <a:cs typeface="Arial" charset="0"/>
            </a:endParaRPr>
          </a:p>
          <a:p>
            <a:pPr eaLnBrk="1" hangingPunct="1">
              <a:buFont typeface="Arial" panose="020B0604020202020204" pitchFamily="34" charset="0"/>
              <a:buChar char="•"/>
            </a:pPr>
            <a:r>
              <a:rPr lang="en-US" sz="2000" dirty="0" smtClean="0">
                <a:cs typeface="Arial" charset="0"/>
              </a:rPr>
              <a:t>Countermeasures for wireless attacks</a:t>
            </a:r>
          </a:p>
          <a:p>
            <a:pPr eaLnBrk="1" hangingPunct="1">
              <a:buFont typeface="Arial" panose="020B0604020202020204" pitchFamily="34" charset="0"/>
              <a:buChar char="•"/>
            </a:pPr>
            <a:r>
              <a:rPr lang="en-GB" sz="2000" dirty="0"/>
              <a:t>Attacking and auditing </a:t>
            </a:r>
            <a:r>
              <a:rPr lang="en-GB" sz="2000" dirty="0" smtClean="0"/>
              <a:t>tools</a:t>
            </a:r>
          </a:p>
          <a:p>
            <a:pPr eaLnBrk="1" hangingPunct="1">
              <a:buFont typeface="Arial" panose="020B0604020202020204" pitchFamily="34" charset="0"/>
              <a:buChar char="•"/>
            </a:pPr>
            <a:r>
              <a:rPr lang="en-GB" sz="2000" dirty="0" smtClean="0">
                <a:cs typeface="Arial" charset="0"/>
              </a:rPr>
              <a:t>Wireless Penetrating Framework</a:t>
            </a:r>
            <a:endParaRPr lang="en-US" sz="2000" dirty="0" smtClean="0">
              <a:cs typeface="Arial" charset="0"/>
            </a:endParaRPr>
          </a:p>
          <a:p>
            <a:pPr eaLnBrk="1" hangingPunct="1">
              <a:buFont typeface="Arial" panose="020B0604020202020204" pitchFamily="34" charset="0"/>
              <a:buChar char="•"/>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145374"/>
            <a:ext cx="7610929" cy="507773"/>
          </a:xfrm>
        </p:spPr>
        <p:txBody>
          <a:bodyPr/>
          <a:lstStyle/>
          <a:p>
            <a:r>
              <a:rPr lang="en-GB" dirty="0" smtClean="0"/>
              <a:t>Introduction</a:t>
            </a:r>
            <a:endParaRPr lang="en-US" dirty="0"/>
          </a:p>
        </p:txBody>
      </p:sp>
      <p:sp>
        <p:nvSpPr>
          <p:cNvPr id="3" name="Content Placeholder 2"/>
          <p:cNvSpPr>
            <a:spLocks noGrp="1"/>
          </p:cNvSpPr>
          <p:nvPr>
            <p:ph idx="1"/>
          </p:nvPr>
        </p:nvSpPr>
        <p:spPr>
          <a:xfrm>
            <a:off x="887862" y="725715"/>
            <a:ext cx="7940675" cy="4644571"/>
          </a:xfrm>
        </p:spPr>
        <p:txBody>
          <a:bodyPr/>
          <a:lstStyle/>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Wireless stations, or nodes, communicate over a wireless medium</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Networks operating under infrastructure mode e.g., 802.11, 802.16, Cellular  networks</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Networks operating with limited or no infrastructural support e.g., ad hoc networks in </a:t>
            </a:r>
            <a:r>
              <a:rPr lang="en-US" sz="2400" dirty="0"/>
              <a:t>Ad hoc On-Demand Distance Vector </a:t>
            </a:r>
            <a:r>
              <a:rPr lang="en-US" sz="2400" dirty="0" smtClean="0"/>
              <a:t>(</a:t>
            </a:r>
            <a:r>
              <a:rPr lang="en-GB" altLang="en-US" sz="2200" dirty="0" smtClean="0"/>
              <a:t>AODV) </a:t>
            </a:r>
            <a:r>
              <a:rPr lang="en-GB" altLang="en-US" sz="2200" dirty="0"/>
              <a:t>mode</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Security threats are imminent due to the open nature of communication</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Two main issues: authentication and privacy</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Other serious issues: denial-of-service</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 categorization is required to understand the issues in each situation.</a:t>
            </a:r>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236559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130857"/>
            <a:ext cx="7843158" cy="594858"/>
          </a:xfrm>
        </p:spPr>
        <p:txBody>
          <a:bodyPr/>
          <a:lstStyle/>
          <a:p>
            <a:r>
              <a:rPr lang="en-GB" dirty="0" smtClean="0"/>
              <a:t>Introduction</a:t>
            </a:r>
            <a:endParaRPr lang="en-US" dirty="0"/>
          </a:p>
        </p:txBody>
      </p:sp>
      <p:sp>
        <p:nvSpPr>
          <p:cNvPr id="3" name="Content Placeholder 2"/>
          <p:cNvSpPr>
            <a:spLocks noGrp="1"/>
          </p:cNvSpPr>
          <p:nvPr>
            <p:ph idx="1"/>
          </p:nvPr>
        </p:nvSpPr>
        <p:spPr>
          <a:xfrm>
            <a:off x="989464" y="722766"/>
            <a:ext cx="7940675" cy="4574948"/>
          </a:xfrm>
        </p:spPr>
        <p:txBody>
          <a:body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Different technologies have been developed for different scenarios and requirements</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err="1">
                <a:solidFill>
                  <a:srgbClr val="FF0000"/>
                </a:solidFill>
              </a:rPr>
              <a:t>WiFi</a:t>
            </a:r>
            <a:r>
              <a:rPr lang="en-GB" altLang="en-US" dirty="0">
                <a:solidFill>
                  <a:srgbClr val="FF0000"/>
                </a:solidFill>
              </a:rPr>
              <a:t> </a:t>
            </a:r>
            <a:r>
              <a:rPr lang="en-GB" altLang="en-US" dirty="0" smtClean="0"/>
              <a:t>technology </a:t>
            </a:r>
            <a:r>
              <a:rPr lang="en-GB" altLang="en-US" dirty="0"/>
              <a:t>for Wireless LANs and short range mobile access networks</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solidFill>
                  <a:srgbClr val="FF0000"/>
                </a:solidFill>
              </a:rPr>
              <a:t>WiMAX</a:t>
            </a:r>
            <a:r>
              <a:rPr lang="en-GB" altLang="en-US" dirty="0"/>
              <a:t> </a:t>
            </a:r>
            <a:r>
              <a:rPr lang="en-GB" altLang="en-US" dirty="0" smtClean="0"/>
              <a:t>technology </a:t>
            </a:r>
            <a:r>
              <a:rPr lang="en-GB" altLang="en-US" dirty="0"/>
              <a:t>for </a:t>
            </a:r>
            <a:r>
              <a:rPr lang="en-GB" altLang="en-US" i="1" dirty="0">
                <a:solidFill>
                  <a:schemeClr val="accent2"/>
                </a:solidFill>
              </a:rPr>
              <a:t>last mile</a:t>
            </a:r>
            <a:r>
              <a:rPr lang="en-GB" altLang="en-US" dirty="0"/>
              <a:t> broadband connectivity</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solidFill>
                  <a:srgbClr val="FF0000"/>
                </a:solidFill>
              </a:rPr>
              <a:t>Wireless USB</a:t>
            </a:r>
            <a:r>
              <a:rPr lang="en-GB" altLang="en-US" dirty="0"/>
              <a:t> </a:t>
            </a:r>
            <a:r>
              <a:rPr lang="en-GB" altLang="en-US" dirty="0" smtClean="0"/>
              <a:t>technology </a:t>
            </a:r>
            <a:r>
              <a:rPr lang="en-GB" altLang="en-US" dirty="0"/>
              <a:t>for Internet connectivity on the go</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Other technologies like Infrared (TV remotes </a:t>
            </a:r>
            <a:r>
              <a:rPr lang="en-GB" altLang="en-US" dirty="0" err="1"/>
              <a:t>etc</a:t>
            </a:r>
            <a:r>
              <a:rPr lang="en-GB" altLang="en-US" dirty="0"/>
              <a:t>), Bluetooth (soon to be obsolete) </a:t>
            </a:r>
            <a:r>
              <a:rPr lang="en-GB" altLang="en-US" dirty="0" err="1"/>
              <a:t>etc</a:t>
            </a:r>
            <a:r>
              <a:rPr lang="en-GB" altLang="en-US" dirty="0"/>
              <a:t> are short range</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Extreme bandwidth but short range technologies are Gigabit wireless </a:t>
            </a:r>
            <a:r>
              <a:rPr lang="en-GB" altLang="en-US" dirty="0" err="1"/>
              <a:t>etc</a:t>
            </a:r>
            <a:endParaRPr lang="en-US" dirty="0"/>
          </a:p>
        </p:txBody>
      </p:sp>
    </p:spTree>
    <p:extLst>
      <p:ext uri="{BB962C8B-B14F-4D97-AF65-F5344CB8AC3E}">
        <p14:creationId xmlns:p14="http://schemas.microsoft.com/office/powerpoint/2010/main" val="3783628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188913"/>
            <a:ext cx="7610929" cy="551316"/>
          </a:xfrm>
        </p:spPr>
        <p:txBody>
          <a:bodyPr/>
          <a:lstStyle/>
          <a:p>
            <a:r>
              <a:rPr lang="en-GB" dirty="0" smtClean="0"/>
              <a:t>Layers of Interest</a:t>
            </a:r>
            <a:endParaRPr lang="en-US" dirty="0"/>
          </a:p>
        </p:txBody>
      </p:sp>
      <p:sp>
        <p:nvSpPr>
          <p:cNvPr id="3" name="Content Placeholder 2"/>
          <p:cNvSpPr>
            <a:spLocks noGrp="1"/>
          </p:cNvSpPr>
          <p:nvPr>
            <p:ph idx="1"/>
          </p:nvPr>
        </p:nvSpPr>
        <p:spPr>
          <a:xfrm>
            <a:off x="1018496" y="925966"/>
            <a:ext cx="7940675" cy="3571875"/>
          </a:xfrm>
        </p:spPr>
        <p:txBody>
          <a:bodyPr/>
          <a:lstStyle/>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Physical Layer</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802.11 standard supports several data rates between 11 Mbps and 54 Mbps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802.16 support multiple data rates from  2Mbps to 300 Mbps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Several modulation schemes in use and support different conditions and data rates</a:t>
            </a:r>
          </a:p>
          <a:p>
            <a:pPr marL="1257300" lvl="2" indent="-342900">
              <a:buFont typeface="Courier New" panose="02070309020205020404" pitchFamily="49" charset="0"/>
              <a:buChar char="o"/>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AM, FM, PSK, BPSK, QPSK, FDM, OFDM, OFDMA, ...</a:t>
            </a:r>
          </a:p>
          <a:p>
            <a:endParaRPr lang="en-US" dirty="0"/>
          </a:p>
        </p:txBody>
      </p:sp>
    </p:spTree>
    <p:extLst>
      <p:ext uri="{BB962C8B-B14F-4D97-AF65-F5344CB8AC3E}">
        <p14:creationId xmlns:p14="http://schemas.microsoft.com/office/powerpoint/2010/main" val="57602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2" y="203427"/>
            <a:ext cx="7625443" cy="522287"/>
          </a:xfrm>
        </p:spPr>
        <p:txBody>
          <a:bodyPr/>
          <a:lstStyle/>
          <a:p>
            <a:r>
              <a:rPr lang="en-GB" dirty="0" smtClean="0"/>
              <a:t>Layers of Interest</a:t>
            </a:r>
            <a:endParaRPr lang="en-US" dirty="0"/>
          </a:p>
        </p:txBody>
      </p:sp>
      <p:sp>
        <p:nvSpPr>
          <p:cNvPr id="3" name="Content Placeholder 2"/>
          <p:cNvSpPr>
            <a:spLocks noGrp="1"/>
          </p:cNvSpPr>
          <p:nvPr>
            <p:ph idx="1"/>
          </p:nvPr>
        </p:nvSpPr>
        <p:spPr>
          <a:xfrm>
            <a:off x="887866" y="1216252"/>
            <a:ext cx="7940675" cy="4183062"/>
          </a:xfrm>
        </p:spPr>
        <p:txBody>
          <a:bodyPr/>
          <a:lstStyle/>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MAC Layer</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Medium access control is an important requirement.</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Collision detection (CSMA/CD) not possible unlike wired networks.</a:t>
            </a:r>
          </a:p>
          <a:p>
            <a:pPr marL="1257300" lvl="2" indent="-342900">
              <a:lnSpc>
                <a:spcPct val="124000"/>
              </a:lnSpc>
              <a:buFont typeface="Courier New" panose="02070309020205020404" pitchFamily="49" charset="0"/>
              <a:buChar char="o"/>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Hence using Collision avoidance  (CSMA/CA)</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Functions of MAC</a:t>
            </a:r>
          </a:p>
          <a:p>
            <a:pPr marL="1257300" lvl="2" indent="-342900">
              <a:lnSpc>
                <a:spcPct val="124000"/>
              </a:lnSpc>
              <a:buFont typeface="Courier New" panose="02070309020205020404" pitchFamily="49" charset="0"/>
              <a:buChar char="o"/>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Scanning, Authentication, Association, </a:t>
            </a:r>
            <a:r>
              <a:rPr lang="en-GB" altLang="en-US" dirty="0" smtClean="0"/>
              <a:t>WEP/WPAs, </a:t>
            </a:r>
            <a:r>
              <a:rPr lang="en-GB" altLang="en-US" dirty="0"/>
              <a:t>RTS/CTS, Power Save options, Fragmentation</a:t>
            </a:r>
          </a:p>
          <a:p>
            <a:endParaRPr lang="en-US" dirty="0"/>
          </a:p>
        </p:txBody>
      </p:sp>
    </p:spTree>
    <p:extLst>
      <p:ext uri="{BB962C8B-B14F-4D97-AF65-F5344CB8AC3E}">
        <p14:creationId xmlns:p14="http://schemas.microsoft.com/office/powerpoint/2010/main" val="210495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942" y="87327"/>
            <a:ext cx="7335157" cy="594858"/>
          </a:xfrm>
        </p:spPr>
        <p:txBody>
          <a:bodyPr/>
          <a:lstStyle/>
          <a:p>
            <a:r>
              <a:rPr lang="en-GB" dirty="0" smtClean="0"/>
              <a:t>Layers of Interest</a:t>
            </a:r>
            <a:endParaRPr lang="en-US" dirty="0"/>
          </a:p>
        </p:txBody>
      </p:sp>
      <p:sp>
        <p:nvSpPr>
          <p:cNvPr id="3" name="Content Placeholder 2"/>
          <p:cNvSpPr>
            <a:spLocks noGrp="1"/>
          </p:cNvSpPr>
          <p:nvPr>
            <p:ph idx="1"/>
          </p:nvPr>
        </p:nvSpPr>
        <p:spPr>
          <a:xfrm>
            <a:off x="1018496" y="679223"/>
            <a:ext cx="7940675" cy="4749119"/>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Route packets in the network.</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Routing in infrastructure based networks  is similar to IP routing</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All the base stations have a wired IP interface which is used by the routers/switches to forward data</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Issues like handoffs are handled through techniques like Mobile IP or Cellular Handoffs or Soft-handoffs as done in Mobile WiMAX</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Now, for network without infrastructure the problem is difficult as the routes are transient</a:t>
            </a:r>
            <a:endParaRPr lang="en-US" dirty="0"/>
          </a:p>
        </p:txBody>
      </p:sp>
    </p:spTree>
    <p:extLst>
      <p:ext uri="{BB962C8B-B14F-4D97-AF65-F5344CB8AC3E}">
        <p14:creationId xmlns:p14="http://schemas.microsoft.com/office/powerpoint/2010/main" val="146489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30856"/>
            <a:ext cx="7668986" cy="565830"/>
          </a:xfrm>
        </p:spPr>
        <p:txBody>
          <a:bodyPr/>
          <a:lstStyle/>
          <a:p>
            <a:r>
              <a:rPr lang="en-GB" dirty="0" smtClean="0"/>
              <a:t>Other Layers of Interest</a:t>
            </a:r>
            <a:endParaRPr lang="en-US" dirty="0"/>
          </a:p>
        </p:txBody>
      </p:sp>
      <p:sp>
        <p:nvSpPr>
          <p:cNvPr id="3" name="Content Placeholder 2"/>
          <p:cNvSpPr>
            <a:spLocks noGrp="1"/>
          </p:cNvSpPr>
          <p:nvPr>
            <p:ph idx="1"/>
          </p:nvPr>
        </p:nvSpPr>
        <p:spPr>
          <a:xfrm>
            <a:off x="945924" y="853395"/>
            <a:ext cx="7940675" cy="4255634"/>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Transport layer</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This is important layer especially since the wireless medium suffers from high bit-error rate and collisions.	 </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To offset this wireless technologies rely less on TCP’s reliability mechanism</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This is mostly handled at physical layer through techniques like </a:t>
            </a:r>
            <a:r>
              <a:rPr lang="en-GB" altLang="en-US" dirty="0" smtClean="0"/>
              <a:t>forward error correction (FEC) </a:t>
            </a:r>
            <a:r>
              <a:rPr lang="en-GB" altLang="en-US" dirty="0"/>
              <a:t>and other error correcting codes </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Application Layer</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Notion of an application layer protocol</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Email/Web/Games/SMS/MMS</a:t>
            </a:r>
          </a:p>
          <a:p>
            <a:endParaRPr lang="en-US" dirty="0"/>
          </a:p>
        </p:txBody>
      </p:sp>
    </p:spTree>
    <p:extLst>
      <p:ext uri="{BB962C8B-B14F-4D97-AF65-F5344CB8AC3E}">
        <p14:creationId xmlns:p14="http://schemas.microsoft.com/office/powerpoint/2010/main" val="1380076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130869"/>
            <a:ext cx="7668986" cy="565830"/>
          </a:xfrm>
        </p:spPr>
        <p:txBody>
          <a:bodyPr/>
          <a:lstStyle/>
          <a:p>
            <a:r>
              <a:rPr lang="en-GB" dirty="0" smtClean="0"/>
              <a:t>Wireless Threat</a:t>
            </a:r>
            <a:endParaRPr lang="en-US" dirty="0"/>
          </a:p>
        </p:txBody>
      </p:sp>
      <p:sp>
        <p:nvSpPr>
          <p:cNvPr id="3" name="Content Placeholder 2"/>
          <p:cNvSpPr>
            <a:spLocks noGrp="1"/>
          </p:cNvSpPr>
          <p:nvPr>
            <p:ph idx="1"/>
          </p:nvPr>
        </p:nvSpPr>
        <p:spPr>
          <a:xfrm>
            <a:off x="217714" y="737282"/>
            <a:ext cx="8737600" cy="3571875"/>
          </a:xfrm>
        </p:spPr>
        <p:txBody>
          <a:bodyPr/>
          <a:lstStyle/>
          <a:p>
            <a:pPr algn="just">
              <a:lnSpc>
                <a:spcPct val="100000"/>
              </a:lnSpc>
              <a:spcBef>
                <a:spcPts val="0"/>
              </a:spcBef>
            </a:pPr>
            <a:r>
              <a:rPr lang="en-GB" sz="2200" dirty="0"/>
              <a:t>Wireless</a:t>
            </a:r>
            <a:r>
              <a:rPr lang="en-GB" sz="2200" b="1" dirty="0"/>
              <a:t> access control attacks</a:t>
            </a:r>
            <a:r>
              <a:rPr lang="en-GB" sz="2200" dirty="0"/>
              <a:t> aim to penetrate a network by evading WLAN access control measures, such as AP MAC filters and Wi-Fi port access controls</a:t>
            </a:r>
          </a:p>
          <a:p>
            <a:pPr algn="just">
              <a:lnSpc>
                <a:spcPct val="100000"/>
              </a:lnSpc>
              <a:spcBef>
                <a:spcPts val="0"/>
              </a:spcBef>
            </a:pPr>
            <a:r>
              <a:rPr lang="en-GB" sz="2200" dirty="0"/>
              <a:t>In </a:t>
            </a:r>
            <a:r>
              <a:rPr lang="en-GB" sz="2200" b="1" dirty="0"/>
              <a:t>Integrity attacks</a:t>
            </a:r>
            <a:r>
              <a:rPr lang="en-GB" sz="2200" dirty="0"/>
              <a:t>, attackers send forged control, management or data frames over a wireless network to misdirect the wireless devices in order to perform another type of attack (e.g. </a:t>
            </a:r>
            <a:r>
              <a:rPr lang="en-GB" sz="2200" dirty="0" err="1"/>
              <a:t>DoS</a:t>
            </a:r>
            <a:r>
              <a:rPr lang="en-GB" sz="2200" dirty="0"/>
              <a:t>)</a:t>
            </a:r>
          </a:p>
          <a:p>
            <a:pPr algn="just">
              <a:lnSpc>
                <a:spcPct val="100000"/>
              </a:lnSpc>
              <a:spcBef>
                <a:spcPts val="0"/>
              </a:spcBef>
            </a:pPr>
            <a:r>
              <a:rPr lang="en-GB" sz="2200" dirty="0"/>
              <a:t> </a:t>
            </a:r>
            <a:r>
              <a:rPr lang="en-GB" sz="2200" b="1" dirty="0"/>
              <a:t>Confidentiality attacks </a:t>
            </a:r>
            <a:r>
              <a:rPr lang="en-GB" sz="2200" dirty="0"/>
              <a:t>attempt to intercept confidential information sent over wireless associations, whether sent in clear text or encryption by </a:t>
            </a:r>
            <a:r>
              <a:rPr lang="en-GB" sz="2200" dirty="0" err="1"/>
              <a:t>Wi-FI</a:t>
            </a:r>
            <a:r>
              <a:rPr lang="en-GB" sz="2200" dirty="0"/>
              <a:t> protocols</a:t>
            </a:r>
          </a:p>
          <a:p>
            <a:pPr algn="just">
              <a:lnSpc>
                <a:spcPct val="100000"/>
              </a:lnSpc>
              <a:spcBef>
                <a:spcPts val="0"/>
              </a:spcBef>
            </a:pPr>
            <a:r>
              <a:rPr lang="en-GB" sz="2200" b="1" dirty="0"/>
              <a:t>Denial of Service attacks</a:t>
            </a:r>
            <a:r>
              <a:rPr lang="en-GB" sz="2200" dirty="0"/>
              <a:t> aim to prevent legitimate users from accessing resources in a wireless network</a:t>
            </a:r>
          </a:p>
          <a:p>
            <a:pPr algn="just">
              <a:lnSpc>
                <a:spcPct val="100000"/>
              </a:lnSpc>
              <a:spcBef>
                <a:spcPts val="0"/>
              </a:spcBef>
            </a:pPr>
            <a:r>
              <a:rPr lang="en-GB" sz="2200" dirty="0"/>
              <a:t>The object of </a:t>
            </a:r>
            <a:r>
              <a:rPr lang="en-GB" sz="2200" b="1" dirty="0"/>
              <a:t>authentication attacks </a:t>
            </a:r>
            <a:r>
              <a:rPr lang="en-GB" sz="2200" dirty="0"/>
              <a:t>is to steal the identity of Wi-Fi clients, their personal information, login credentials, etc. to gain unauthorised access to network resources</a:t>
            </a:r>
          </a:p>
          <a:p>
            <a:endParaRPr lang="en-US" dirty="0"/>
          </a:p>
        </p:txBody>
      </p:sp>
    </p:spTree>
    <p:extLst>
      <p:ext uri="{BB962C8B-B14F-4D97-AF65-F5344CB8AC3E}">
        <p14:creationId xmlns:p14="http://schemas.microsoft.com/office/powerpoint/2010/main" val="149288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01600"/>
            <a:ext cx="7576457" cy="4789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Threats</a:t>
            </a:r>
            <a:endParaRPr lang="en-US" dirty="0"/>
          </a:p>
        </p:txBody>
      </p:sp>
      <p:pic>
        <p:nvPicPr>
          <p:cNvPr id="27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1485" y="735692"/>
            <a:ext cx="6568744" cy="472168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5815283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16120"/>
            <a:ext cx="7329715" cy="56605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DoS Attack</a:t>
            </a:r>
            <a:endParaRPr lang="en-US" dirty="0"/>
          </a:p>
        </p:txBody>
      </p:sp>
      <p:sp>
        <p:nvSpPr>
          <p:cNvPr id="3" name="Content Placeholder 2"/>
          <p:cNvSpPr>
            <a:spLocks noGrp="1"/>
          </p:cNvSpPr>
          <p:nvPr>
            <p:ph idx="1"/>
          </p:nvPr>
        </p:nvSpPr>
        <p:spPr/>
        <p:txBody>
          <a:bodyPr/>
          <a:lstStyle/>
          <a:p>
            <a:endParaRPr lang="en-US"/>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126" y="1058375"/>
            <a:ext cx="8256966" cy="3557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30325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0171" y="449944"/>
            <a:ext cx="7750629" cy="44994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Rogue Access Points</a:t>
            </a:r>
            <a:endParaRPr lang="en-US" sz="2400"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498" y="1325691"/>
            <a:ext cx="8112950" cy="3304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74626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88685"/>
            <a:ext cx="760548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Management Frame DoS Attacks</a:t>
            </a:r>
            <a:endParaRPr lang="en-US" sz="2400" dirty="0"/>
          </a:p>
        </p:txBody>
      </p:sp>
      <p:sp>
        <p:nvSpPr>
          <p:cNvPr id="4" name="Content Placeholder 2"/>
          <p:cNvSpPr>
            <a:spLocks noGrp="1"/>
          </p:cNvSpPr>
          <p:nvPr>
            <p:ph idx="1"/>
          </p:nvPr>
        </p:nvSpPr>
        <p:spPr>
          <a:xfrm>
            <a:off x="601015" y="724525"/>
            <a:ext cx="8197124" cy="4962146"/>
          </a:xfrm>
        </p:spPr>
        <p:txBody>
          <a:bodyPr/>
          <a:lstStyle/>
          <a:p>
            <a:pPr marL="0" indent="0" algn="just">
              <a:spcBef>
                <a:spcPts val="600"/>
              </a:spcBef>
              <a:buNone/>
            </a:pPr>
            <a:r>
              <a:rPr lang="en-US" sz="2000" b="1" dirty="0" smtClean="0"/>
              <a:t>A spoofed disconnect attack </a:t>
            </a:r>
          </a:p>
          <a:p>
            <a:pPr marL="566738" lvl="1" indent="-334963" algn="just" defTabSz="623888">
              <a:spcBef>
                <a:spcPts val="600"/>
              </a:spcBef>
              <a:buFont typeface="Wingdings" pitchFamily="2" charset="2"/>
              <a:buChar char="§"/>
              <a:tabLst>
                <a:tab pos="508000" algn="l"/>
                <a:tab pos="566738" algn="l"/>
              </a:tabLst>
            </a:pPr>
            <a:r>
              <a:rPr lang="en-US" dirty="0" smtClean="0"/>
              <a:t>Occurs when an attacker sends a series of “disassociate” commands to all wireless clients. </a:t>
            </a:r>
          </a:p>
          <a:p>
            <a:pPr marL="566738" lvl="1" indent="-334963" algn="just" defTabSz="623888">
              <a:spcBef>
                <a:spcPts val="600"/>
              </a:spcBef>
              <a:buFont typeface="Wingdings" pitchFamily="2" charset="2"/>
              <a:buChar char="§"/>
              <a:tabLst>
                <a:tab pos="508000" algn="l"/>
                <a:tab pos="566738" algn="l"/>
              </a:tabLst>
            </a:pPr>
            <a:r>
              <a:rPr lang="en-US" dirty="0" smtClean="0"/>
              <a:t>Cause all clients to disconnect.</a:t>
            </a:r>
          </a:p>
          <a:p>
            <a:pPr marL="566738" lvl="1" indent="-334963" algn="just" defTabSz="623888">
              <a:spcBef>
                <a:spcPts val="600"/>
              </a:spcBef>
              <a:buFont typeface="Wingdings" pitchFamily="2" charset="2"/>
              <a:buChar char="§"/>
              <a:tabLst>
                <a:tab pos="508000" algn="l"/>
                <a:tab pos="566738" algn="l"/>
              </a:tabLst>
            </a:pPr>
            <a:r>
              <a:rPr lang="en-US" dirty="0" smtClean="0"/>
              <a:t>The wireless clients immediately try to re-associate, which creates a burst of traffic.</a:t>
            </a:r>
          </a:p>
          <a:p>
            <a:pPr marL="0" indent="0" algn="just">
              <a:spcBef>
                <a:spcPts val="600"/>
              </a:spcBef>
              <a:buNone/>
            </a:pPr>
            <a:r>
              <a:rPr lang="en-US" sz="2000" b="1" dirty="0" smtClean="0"/>
              <a:t>A CTS flood </a:t>
            </a:r>
            <a:endParaRPr lang="en-US" sz="2000" dirty="0" smtClean="0"/>
          </a:p>
          <a:p>
            <a:pPr marL="566738" lvl="1" indent="-334963" algn="just">
              <a:spcBef>
                <a:spcPts val="600"/>
              </a:spcBef>
              <a:buFont typeface="Wingdings" pitchFamily="2" charset="2"/>
              <a:buChar char="§"/>
            </a:pPr>
            <a:r>
              <a:rPr lang="en-US" dirty="0" smtClean="0"/>
              <a:t>An attacker takes advantage of the CSMA/CA contention method to monopolize the bandwidth.</a:t>
            </a:r>
          </a:p>
          <a:p>
            <a:pPr marL="566738" lvl="1" indent="-334963" algn="just">
              <a:spcBef>
                <a:spcPts val="600"/>
              </a:spcBef>
              <a:buFont typeface="Wingdings" pitchFamily="2" charset="2"/>
              <a:buChar char="§"/>
            </a:pPr>
            <a:r>
              <a:rPr lang="en-US" dirty="0" smtClean="0"/>
              <a:t>The attacker repeatedly floods Clear to Send (CTS) frames to a bogus STA. </a:t>
            </a:r>
          </a:p>
          <a:p>
            <a:pPr marL="566738" lvl="1" indent="-334963" algn="just">
              <a:spcBef>
                <a:spcPts val="600"/>
              </a:spcBef>
              <a:buFont typeface="Wingdings" pitchFamily="2" charset="2"/>
              <a:buChar char="§"/>
            </a:pPr>
            <a:r>
              <a:rPr lang="en-US" dirty="0" smtClean="0"/>
              <a:t>All wireless clients sharing the RF medium receive the CTS and withhold transmissions until the attacker stops transmitting the CTS frames.</a:t>
            </a:r>
            <a:endParaRPr lang="en-US" dirty="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30628"/>
            <a:ext cx="7678057" cy="653143"/>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Man-in-the-Middle Attack</a:t>
            </a:r>
            <a:endParaRPr lang="en-US" dirty="0"/>
          </a:p>
        </p:txBody>
      </p:sp>
      <p:sp>
        <p:nvSpPr>
          <p:cNvPr id="4" name="Content Placeholder 2"/>
          <p:cNvSpPr>
            <a:spLocks noGrp="1"/>
          </p:cNvSpPr>
          <p:nvPr>
            <p:ph idx="1"/>
          </p:nvPr>
        </p:nvSpPr>
        <p:spPr>
          <a:xfrm>
            <a:off x="682171" y="928914"/>
            <a:ext cx="8090208" cy="4912128"/>
          </a:xfrm>
        </p:spPr>
        <p:txBody>
          <a:bodyPr/>
          <a:lstStyle/>
          <a:p>
            <a:pPr marL="342900" indent="-342900" algn="just"/>
            <a:r>
              <a:rPr lang="en-US" sz="2000" dirty="0" smtClean="0"/>
              <a:t>Evil Twin is a popular wireless MITM attack where an attacker introduces a rogue AP and configures it with the same SSID as a legitimate AP.</a:t>
            </a:r>
          </a:p>
          <a:p>
            <a:pPr marL="342900" indent="-342900" algn="just"/>
            <a:r>
              <a:rPr lang="en-US" sz="2000" dirty="0" smtClean="0"/>
              <a:t>Locations offering free Wi-Fi, such as airports, cafes, and restaurants, are hotbeds for this type of attack due to the open authentication.</a:t>
            </a:r>
          </a:p>
          <a:p>
            <a:pPr marL="290513" indent="-290513" algn="just"/>
            <a:r>
              <a:rPr lang="en-US" sz="2000" dirty="0"/>
              <a:t>Connecting wireless clients would see two APs offering wireless access. Those near the rogue AP find the stronger signal and most likely associate with the evil twin AP. User traffic is now sent to the rogue AP, which in turn captures the data and forwards it to the legitimate AP. </a:t>
            </a:r>
          </a:p>
          <a:p>
            <a:pPr marL="290513" indent="-290513" algn="just"/>
            <a:r>
              <a:rPr lang="en-US" sz="2000" dirty="0"/>
              <a:t>Return traffic from the legitimate AP is sent to the rogue AP, captured, and then forwarded to the unsuspecting STA. </a:t>
            </a:r>
          </a:p>
          <a:p>
            <a:pPr marL="342900" indent="-342900" algn="just"/>
            <a:endParaRPr lang="en-US" sz="20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312837" y="58064"/>
            <a:ext cx="696030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Types of Wireless Encryption</a:t>
            </a:r>
            <a:endParaRPr lang="en-US" dirty="0"/>
          </a:p>
        </p:txBody>
      </p:sp>
      <p:pic>
        <p:nvPicPr>
          <p:cNvPr id="8" name="Picture 2"/>
          <p:cNvPicPr>
            <a:picLocks noChangeAspect="1" noChangeArrowheads="1"/>
          </p:cNvPicPr>
          <p:nvPr/>
        </p:nvPicPr>
        <p:blipFill>
          <a:blip r:embed="rId3" cstate="print"/>
          <a:srcRect/>
          <a:stretch>
            <a:fillRect/>
          </a:stretch>
        </p:blipFill>
        <p:spPr bwMode="auto">
          <a:xfrm>
            <a:off x="580570" y="606558"/>
            <a:ext cx="8296729" cy="4937655"/>
          </a:xfrm>
          <a:prstGeom prst="rect">
            <a:avLst/>
          </a:prstGeom>
          <a:noFill/>
          <a:ln w="9525">
            <a:noFill/>
            <a:miter lim="800000"/>
            <a:headEnd/>
            <a:tailEnd/>
          </a:ln>
        </p:spPr>
      </p:pic>
    </p:spTree>
    <p:extLst>
      <p:ext uri="{BB962C8B-B14F-4D97-AF65-F5344CB8AC3E}">
        <p14:creationId xmlns:p14="http://schemas.microsoft.com/office/powerpoint/2010/main" val="6240004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cstate="print"/>
          <a:srcRect l="4874" t="6842" r="4667" b="1938"/>
          <a:stretch>
            <a:fillRect/>
          </a:stretch>
        </p:blipFill>
        <p:spPr bwMode="auto">
          <a:xfrm>
            <a:off x="251520" y="72528"/>
            <a:ext cx="8676456" cy="5573529"/>
          </a:xfrm>
          <a:prstGeom prst="rect">
            <a:avLst/>
          </a:prstGeom>
          <a:noFill/>
          <a:ln w="9525">
            <a:noFill/>
            <a:miter lim="800000"/>
            <a:headEnd/>
            <a:tailEnd/>
          </a:ln>
        </p:spPr>
      </p:pic>
    </p:spTree>
    <p:extLst>
      <p:ext uri="{BB962C8B-B14F-4D97-AF65-F5344CB8AC3E}">
        <p14:creationId xmlns:p14="http://schemas.microsoft.com/office/powerpoint/2010/main" val="2417926986"/>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7366" y="136362"/>
            <a:ext cx="7618686" cy="620383"/>
          </a:xfrm>
        </p:spPr>
        <p:txBody>
          <a:bodyPr/>
          <a:lstStyle/>
          <a:p>
            <a:r>
              <a:rPr lang="en-GB" dirty="0"/>
              <a:t>Defend Against Wireless Attacks</a:t>
            </a:r>
            <a:endParaRPr lang="en-US" dirty="0"/>
          </a:p>
        </p:txBody>
      </p:sp>
      <p:sp>
        <p:nvSpPr>
          <p:cNvPr id="3" name="Content Placeholder 2"/>
          <p:cNvSpPr>
            <a:spLocks noGrp="1"/>
          </p:cNvSpPr>
          <p:nvPr>
            <p:ph idx="1"/>
          </p:nvPr>
        </p:nvSpPr>
        <p:spPr>
          <a:xfrm>
            <a:off x="829059" y="847885"/>
            <a:ext cx="7940675" cy="4496625"/>
          </a:xfrm>
        </p:spPr>
        <p:txBody>
          <a:bodyPr/>
          <a:lstStyle/>
          <a:p>
            <a:pPr algn="just">
              <a:lnSpc>
                <a:spcPct val="100000"/>
              </a:lnSpc>
              <a:spcBef>
                <a:spcPts val="0"/>
              </a:spcBef>
              <a:buFont typeface="Arial" panose="020B0604020202020204" pitchFamily="34" charset="0"/>
              <a:buChar char="•"/>
            </a:pPr>
            <a:r>
              <a:rPr lang="en-GB" dirty="0"/>
              <a:t>Limit the strength of the wireless network so it cannot be detected outside the bounds of your organisation</a:t>
            </a:r>
          </a:p>
          <a:p>
            <a:pPr algn="just">
              <a:lnSpc>
                <a:spcPct val="100000"/>
              </a:lnSpc>
              <a:spcBef>
                <a:spcPts val="0"/>
              </a:spcBef>
              <a:buFont typeface="Arial" panose="020B0604020202020204" pitchFamily="34" charset="0"/>
              <a:buChar char="•"/>
            </a:pPr>
            <a:r>
              <a:rPr lang="en-GB" dirty="0"/>
              <a:t>Check the wireless devices for configuration or setup problems regularly</a:t>
            </a:r>
          </a:p>
          <a:p>
            <a:pPr algn="just">
              <a:lnSpc>
                <a:spcPct val="100000"/>
              </a:lnSpc>
              <a:spcBef>
                <a:spcPts val="0"/>
              </a:spcBef>
              <a:buFont typeface="Arial" panose="020B0604020202020204" pitchFamily="34" charset="0"/>
              <a:buChar char="•"/>
            </a:pPr>
            <a:r>
              <a:rPr lang="en-GB" dirty="0"/>
              <a:t>Implement a different technique for encrypting traffic, such as IPSEC over wireless.</a:t>
            </a:r>
          </a:p>
          <a:p>
            <a:pPr algn="just">
              <a:lnSpc>
                <a:spcPct val="100000"/>
              </a:lnSpc>
              <a:spcBef>
                <a:spcPts val="0"/>
              </a:spcBef>
              <a:buFont typeface="Arial" panose="020B0604020202020204" pitchFamily="34" charset="0"/>
              <a:buChar char="•"/>
            </a:pPr>
            <a:r>
              <a:rPr lang="en-GB" dirty="0"/>
              <a:t>Choose </a:t>
            </a:r>
            <a:r>
              <a:rPr lang="en-GB" dirty="0" err="1"/>
              <a:t>Wi-FI</a:t>
            </a:r>
            <a:r>
              <a:rPr lang="en-GB" dirty="0"/>
              <a:t> Protected Access (WPA) instead of WEP</a:t>
            </a:r>
          </a:p>
          <a:p>
            <a:pPr algn="just">
              <a:lnSpc>
                <a:spcPct val="100000"/>
              </a:lnSpc>
              <a:spcBef>
                <a:spcPts val="0"/>
              </a:spcBef>
              <a:buFont typeface="Arial" panose="020B0604020202020204" pitchFamily="34" charset="0"/>
              <a:buChar char="•"/>
            </a:pPr>
            <a:r>
              <a:rPr lang="en-GB" dirty="0"/>
              <a:t>Implement WPA2 enterprise wherever possible</a:t>
            </a:r>
          </a:p>
          <a:p>
            <a:pPr algn="just">
              <a:lnSpc>
                <a:spcPct val="100000"/>
              </a:lnSpc>
              <a:spcBef>
                <a:spcPts val="0"/>
              </a:spcBef>
              <a:buFont typeface="Arial" panose="020B0604020202020204" pitchFamily="34" charset="0"/>
              <a:buChar char="•"/>
            </a:pPr>
            <a:r>
              <a:rPr lang="en-GB" dirty="0"/>
              <a:t>Disable the network when not required</a:t>
            </a:r>
          </a:p>
          <a:p>
            <a:pPr algn="just">
              <a:lnSpc>
                <a:spcPct val="100000"/>
              </a:lnSpc>
              <a:spcBef>
                <a:spcPts val="0"/>
              </a:spcBef>
              <a:buFont typeface="Arial" panose="020B0604020202020204" pitchFamily="34" charset="0"/>
              <a:buChar char="•"/>
            </a:pPr>
            <a:r>
              <a:rPr lang="en-GB" dirty="0"/>
              <a:t>Place wireless access points in a secured location</a:t>
            </a:r>
          </a:p>
          <a:p>
            <a:pPr algn="just">
              <a:lnSpc>
                <a:spcPct val="100000"/>
              </a:lnSpc>
              <a:spcBef>
                <a:spcPts val="0"/>
              </a:spcBef>
              <a:buFont typeface="Arial" panose="020B0604020202020204" pitchFamily="34" charset="0"/>
              <a:buChar char="•"/>
            </a:pPr>
            <a:r>
              <a:rPr lang="en-GB" dirty="0"/>
              <a:t>Keep </a:t>
            </a:r>
            <a:r>
              <a:rPr lang="en-GB" dirty="0" smtClean="0"/>
              <a:t>drivers </a:t>
            </a:r>
            <a:r>
              <a:rPr lang="en-GB" dirty="0"/>
              <a:t>on all wireless equipment updated</a:t>
            </a:r>
          </a:p>
          <a:p>
            <a:pPr algn="just">
              <a:lnSpc>
                <a:spcPct val="100000"/>
              </a:lnSpc>
              <a:spcBef>
                <a:spcPts val="0"/>
              </a:spcBef>
              <a:buFont typeface="Arial" panose="020B0604020202020204" pitchFamily="34" charset="0"/>
              <a:buChar char="•"/>
            </a:pPr>
            <a:r>
              <a:rPr lang="en-GB" dirty="0"/>
              <a:t>Use a centralised server for authentication</a:t>
            </a:r>
          </a:p>
          <a:p>
            <a:endParaRPr lang="en-US" dirty="0"/>
          </a:p>
        </p:txBody>
      </p:sp>
    </p:spTree>
    <p:extLst>
      <p:ext uri="{BB962C8B-B14F-4D97-AF65-F5344CB8AC3E}">
        <p14:creationId xmlns:p14="http://schemas.microsoft.com/office/powerpoint/2010/main" val="1413798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867" y="188913"/>
            <a:ext cx="8145462" cy="493258"/>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728210" y="998538"/>
            <a:ext cx="7940675" cy="4386262"/>
          </a:xfrm>
        </p:spPr>
        <p:txBody>
          <a:bodyPr/>
          <a:lstStyle/>
          <a:p>
            <a:pPr>
              <a:buFont typeface="Arial" panose="020B0604020202020204" pitchFamily="34" charset="0"/>
              <a:buChar char="•"/>
            </a:pPr>
            <a:r>
              <a:rPr lang="en-US" altLang="en-US" sz="2800" dirty="0"/>
              <a:t>Anti-</a:t>
            </a:r>
            <a:r>
              <a:rPr lang="en-US" altLang="en-US" sz="2800" dirty="0" err="1"/>
              <a:t>wardriving</a:t>
            </a:r>
            <a:r>
              <a:rPr lang="en-US" altLang="en-US" sz="2800" dirty="0"/>
              <a:t> software makes it more difficult for attackers to discover your wireless LAN</a:t>
            </a:r>
          </a:p>
          <a:p>
            <a:pPr marL="800100" lvl="1" indent="-342900">
              <a:buFont typeface="Wingdings" panose="05000000000000000000" pitchFamily="2" charset="2"/>
              <a:buChar char="§"/>
            </a:pPr>
            <a:r>
              <a:rPr lang="en-US" altLang="en-US" sz="2400" dirty="0"/>
              <a:t>Honeypots</a:t>
            </a:r>
          </a:p>
          <a:p>
            <a:pPr marL="1257300" lvl="2" indent="-342900">
              <a:buFont typeface="Courier New" panose="02070309020205020404" pitchFamily="49" charset="0"/>
              <a:buChar char="o"/>
            </a:pPr>
            <a:r>
              <a:rPr lang="en-US" altLang="en-US" sz="2400" dirty="0"/>
              <a:t>Servers with fake data to snare intruders</a:t>
            </a:r>
          </a:p>
          <a:p>
            <a:pPr marL="800100" lvl="1" indent="-342900">
              <a:buFont typeface="Wingdings" panose="05000000000000000000" pitchFamily="2" charset="2"/>
              <a:buChar char="§"/>
            </a:pPr>
            <a:r>
              <a:rPr lang="en-US" altLang="en-US" sz="2400" dirty="0" err="1"/>
              <a:t>Fakeap</a:t>
            </a:r>
            <a:r>
              <a:rPr lang="en-US" altLang="en-US" sz="2400" dirty="0"/>
              <a:t> and Black Alchemy Fake AP</a:t>
            </a:r>
          </a:p>
          <a:p>
            <a:pPr marL="1257300" lvl="2" indent="-342900">
              <a:buFont typeface="Courier New" panose="02070309020205020404" pitchFamily="49" charset="0"/>
              <a:buChar char="o"/>
            </a:pPr>
            <a:r>
              <a:rPr lang="en-US" altLang="en-US" sz="2400" dirty="0"/>
              <a:t>Software that makes fake Access Points</a:t>
            </a:r>
          </a:p>
          <a:p>
            <a:pPr marL="1597025" lvl="3" indent="-342900">
              <a:buFont typeface="Arial" panose="020B0604020202020204" pitchFamily="34" charset="0"/>
              <a:buChar char="•"/>
            </a:pPr>
            <a:r>
              <a:rPr lang="en-US" altLang="en-US" sz="2400" dirty="0"/>
              <a:t>Link </a:t>
            </a:r>
            <a:r>
              <a:rPr lang="en-US" altLang="en-US" sz="2400" dirty="0" err="1"/>
              <a:t>Ch</a:t>
            </a:r>
            <a:r>
              <a:rPr lang="en-US" altLang="en-US" sz="2400" dirty="0"/>
              <a:t> 11s</a:t>
            </a:r>
          </a:p>
          <a:p>
            <a:pPr>
              <a:buFont typeface="Arial" panose="020B0604020202020204" pitchFamily="34" charset="0"/>
              <a:buChar char="•"/>
            </a:pPr>
            <a:endParaRPr lang="en-US" dirty="0"/>
          </a:p>
        </p:txBody>
      </p:sp>
    </p:spTree>
    <p:extLst>
      <p:ext uri="{BB962C8B-B14F-4D97-AF65-F5344CB8AC3E}">
        <p14:creationId xmlns:p14="http://schemas.microsoft.com/office/powerpoint/2010/main" val="366909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515" y="159895"/>
            <a:ext cx="7959266" cy="652916"/>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742723" y="899885"/>
            <a:ext cx="7940675" cy="4164013"/>
          </a:xfrm>
        </p:spPr>
        <p:txBody>
          <a:bodyPr/>
          <a:lstStyle/>
          <a:p>
            <a:pPr algn="just">
              <a:buFont typeface="Arial" panose="020B0604020202020204" pitchFamily="34" charset="0"/>
              <a:buChar char="•"/>
            </a:pPr>
            <a:r>
              <a:rPr lang="en-US" altLang="en-US" sz="2600" dirty="0"/>
              <a:t>Use special paint to stop radio from escaping your building</a:t>
            </a:r>
          </a:p>
          <a:p>
            <a:pPr algn="just">
              <a:buFont typeface="Arial" panose="020B0604020202020204" pitchFamily="34" charset="0"/>
              <a:buChar char="•"/>
            </a:pPr>
            <a:r>
              <a:rPr lang="en-US" altLang="en-US" sz="2600" dirty="0"/>
              <a:t>Allow only predetermined MAC addresses and IP addresses to have access to the wireless LAN</a:t>
            </a:r>
          </a:p>
          <a:p>
            <a:pPr algn="just">
              <a:buFont typeface="Arial" panose="020B0604020202020204" pitchFamily="34" charset="0"/>
              <a:buChar char="•"/>
            </a:pPr>
            <a:r>
              <a:rPr lang="en-US" altLang="en-US" sz="2600" dirty="0"/>
              <a:t>Use an authentication server instead of relying on a wireless device to authenticate </a:t>
            </a:r>
            <a:r>
              <a:rPr lang="en-US" altLang="en-US" sz="2600" dirty="0" smtClean="0"/>
              <a:t>users</a:t>
            </a:r>
          </a:p>
          <a:p>
            <a:pPr algn="just">
              <a:buFont typeface="Arial" panose="020B0604020202020204" pitchFamily="34" charset="0"/>
              <a:buChar char="•"/>
            </a:pPr>
            <a:r>
              <a:rPr lang="en-GB" altLang="en-US" sz="2600" dirty="0" smtClean="0"/>
              <a:t>Use a router to filter unauthorized MAC and IP addresses and prevent them from having network access.</a:t>
            </a:r>
            <a:endParaRPr lang="en-US" altLang="en-US" sz="2600" dirty="0"/>
          </a:p>
          <a:p>
            <a:pPr algn="just">
              <a:buFont typeface="Arial" panose="020B0604020202020204" pitchFamily="34" charset="0"/>
              <a:buChar char="•"/>
            </a:pPr>
            <a:endParaRPr lang="en-US" sz="2800" dirty="0"/>
          </a:p>
        </p:txBody>
      </p:sp>
    </p:spTree>
    <p:extLst>
      <p:ext uri="{BB962C8B-B14F-4D97-AF65-F5344CB8AC3E}">
        <p14:creationId xmlns:p14="http://schemas.microsoft.com/office/powerpoint/2010/main" val="3204203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52" y="348570"/>
            <a:ext cx="8145462" cy="551316"/>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1018495" y="1100138"/>
            <a:ext cx="7940675" cy="3571875"/>
          </a:xfrm>
        </p:spPr>
        <p:txBody>
          <a:bodyPr/>
          <a:lstStyle/>
          <a:p>
            <a:pPr>
              <a:buFont typeface="Arial" panose="020B0604020202020204" pitchFamily="34" charset="0"/>
              <a:buChar char="•"/>
            </a:pPr>
            <a:r>
              <a:rPr lang="en-US" altLang="en-US" sz="2800" dirty="0"/>
              <a:t>Use an EAP authentication protocol</a:t>
            </a:r>
          </a:p>
          <a:p>
            <a:pPr>
              <a:buFont typeface="Arial" panose="020B0604020202020204" pitchFamily="34" charset="0"/>
              <a:buChar char="•"/>
            </a:pPr>
            <a:r>
              <a:rPr lang="en-US" altLang="en-US" sz="2800" dirty="0"/>
              <a:t>If you use WEP, use 104-bit encryption rather than 40-bit encryption</a:t>
            </a:r>
          </a:p>
          <a:p>
            <a:pPr marL="800100" lvl="1" indent="-342900">
              <a:buFont typeface="Wingdings" panose="05000000000000000000" pitchFamily="2" charset="2"/>
              <a:buChar char="§"/>
            </a:pPr>
            <a:r>
              <a:rPr lang="en-US" altLang="en-US" sz="2400" dirty="0"/>
              <a:t>But just use </a:t>
            </a:r>
            <a:r>
              <a:rPr lang="en-US" altLang="en-US" sz="2400" dirty="0" smtClean="0"/>
              <a:t>WPA2 </a:t>
            </a:r>
            <a:r>
              <a:rPr lang="en-US" altLang="en-US" sz="2400" dirty="0"/>
              <a:t>instead</a:t>
            </a:r>
          </a:p>
          <a:p>
            <a:pPr>
              <a:buFont typeface="Arial" panose="020B0604020202020204" pitchFamily="34" charset="0"/>
              <a:buChar char="•"/>
            </a:pPr>
            <a:r>
              <a:rPr lang="en-US" altLang="en-US" sz="2800" dirty="0"/>
              <a:t>Assign static IP addresses to wireless clients instead of using DHCP</a:t>
            </a:r>
          </a:p>
          <a:p>
            <a:pPr>
              <a:buFont typeface="Arial" panose="020B0604020202020204" pitchFamily="34" charset="0"/>
              <a:buChar char="•"/>
            </a:pPr>
            <a:r>
              <a:rPr lang="en-US" altLang="en-US" sz="2800" dirty="0"/>
              <a:t>Don’t broadcast the SSID</a:t>
            </a:r>
          </a:p>
          <a:p>
            <a:endParaRPr lang="en-US" dirty="0"/>
          </a:p>
        </p:txBody>
      </p:sp>
    </p:spTree>
    <p:extLst>
      <p:ext uri="{BB962C8B-B14F-4D97-AF65-F5344CB8AC3E}">
        <p14:creationId xmlns:p14="http://schemas.microsoft.com/office/powerpoint/2010/main" val="1745040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971" y="203439"/>
            <a:ext cx="7814128" cy="623887"/>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786267" y="1143681"/>
            <a:ext cx="7940675" cy="3571875"/>
          </a:xfrm>
        </p:spPr>
        <p:txBody>
          <a:bodyPr/>
          <a:lstStyle/>
          <a:p>
            <a:pPr>
              <a:buFont typeface="Arial" panose="020B0604020202020204" pitchFamily="34" charset="0"/>
              <a:buChar char="•"/>
            </a:pPr>
            <a:r>
              <a:rPr lang="en-US" altLang="en-US" dirty="0"/>
              <a:t>Place the AP in the demilitarized zone (DMZ) </a:t>
            </a:r>
            <a:r>
              <a:rPr lang="en-US" altLang="en-US" sz="1600" dirty="0"/>
              <a:t>(image from </a:t>
            </a:r>
            <a:r>
              <a:rPr lang="en-US" altLang="en-US" sz="1600" dirty="0" err="1"/>
              <a:t>wikipedia</a:t>
            </a:r>
            <a:r>
              <a:rPr lang="en-US" altLang="en-US" sz="1600" dirty="0"/>
              <a:t>)</a:t>
            </a:r>
          </a:p>
          <a:p>
            <a:endParaRPr lang="en-US" dirty="0"/>
          </a:p>
        </p:txBody>
      </p:sp>
      <p:pic>
        <p:nvPicPr>
          <p:cNvPr id="4" name="Picture 4"/>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82912" y="1799546"/>
            <a:ext cx="6887029" cy="3943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639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238" y="73296"/>
            <a:ext cx="7772400" cy="714976"/>
          </a:xfrm>
        </p:spPr>
        <p:txBody>
          <a:bodyPr/>
          <a:lstStyle/>
          <a:p>
            <a:r>
              <a:rPr lang="en-GB" dirty="0" smtClean="0"/>
              <a:t>Other Defensive Measures</a:t>
            </a:r>
            <a:endParaRPr lang="en-US" dirty="0"/>
          </a:p>
        </p:txBody>
      </p:sp>
      <p:sp>
        <p:nvSpPr>
          <p:cNvPr id="3" name="Content Placeholder 2"/>
          <p:cNvSpPr>
            <a:spLocks noGrp="1"/>
          </p:cNvSpPr>
          <p:nvPr>
            <p:ph idx="1"/>
          </p:nvPr>
        </p:nvSpPr>
        <p:spPr>
          <a:xfrm>
            <a:off x="970949" y="958249"/>
            <a:ext cx="7940675" cy="4118248"/>
          </a:xfrm>
        </p:spPr>
        <p:txBody>
          <a:bodyPr/>
          <a:lstStyle/>
          <a:p>
            <a:pPr>
              <a:buFont typeface="Arial" panose="020B0604020202020204" pitchFamily="34" charset="0"/>
              <a:buChar char="•"/>
            </a:pPr>
            <a:r>
              <a:rPr lang="en-GB" dirty="0" smtClean="0"/>
              <a:t>Antenna Placement</a:t>
            </a:r>
          </a:p>
          <a:p>
            <a:pPr marL="800100" lvl="1" indent="-342900">
              <a:buFont typeface="Wingdings" panose="05000000000000000000" pitchFamily="2" charset="2"/>
              <a:buChar char="§"/>
            </a:pPr>
            <a:r>
              <a:rPr lang="en-GB" dirty="0" smtClean="0"/>
              <a:t>Aps should be located near the middle of the coverage area</a:t>
            </a:r>
          </a:p>
          <a:p>
            <a:pPr marL="800100" lvl="1" indent="-342900">
              <a:buFont typeface="Wingdings" panose="05000000000000000000" pitchFamily="2" charset="2"/>
              <a:buChar char="§"/>
            </a:pPr>
            <a:r>
              <a:rPr lang="en-GB" dirty="0" smtClean="0"/>
              <a:t>Ensure minimal amount of signal reaches beyond the security perimeter of the building or campus.</a:t>
            </a:r>
          </a:p>
          <a:p>
            <a:pPr>
              <a:buFont typeface="Arial" panose="020B0604020202020204" pitchFamily="34" charset="0"/>
              <a:buChar char="•"/>
            </a:pPr>
            <a:r>
              <a:rPr lang="en-GB" dirty="0" smtClean="0"/>
              <a:t>Power Level Controls</a:t>
            </a:r>
          </a:p>
          <a:p>
            <a:pPr marL="800100" lvl="1" indent="-342900">
              <a:buFont typeface="Wingdings" panose="05000000000000000000" pitchFamily="2" charset="2"/>
              <a:buChar char="§"/>
            </a:pPr>
            <a:r>
              <a:rPr lang="en-GB" dirty="0" smtClean="0"/>
              <a:t>Adjust power signal so that less of the signal leaves the premises and reaches outsiders</a:t>
            </a:r>
            <a:endParaRPr lang="en-GB" dirty="0"/>
          </a:p>
          <a:p>
            <a:pPr>
              <a:buFont typeface="Arial" panose="020B0604020202020204" pitchFamily="34" charset="0"/>
              <a:buChar char="•"/>
            </a:pPr>
            <a:endParaRPr lang="en-GB"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214027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392113"/>
            <a:ext cx="7538358" cy="565830"/>
          </a:xfrm>
        </p:spPr>
        <p:txBody>
          <a:bodyPr/>
          <a:lstStyle/>
          <a:p>
            <a:r>
              <a:rPr lang="en-GB" dirty="0" smtClean="0"/>
              <a:t>Attacking and auditing tools</a:t>
            </a:r>
            <a:endParaRPr lang="en-US" dirty="0"/>
          </a:p>
        </p:txBody>
      </p:sp>
      <p:sp>
        <p:nvSpPr>
          <p:cNvPr id="4" name="Content Placeholder 2"/>
          <p:cNvSpPr>
            <a:spLocks noGrp="1"/>
          </p:cNvSpPr>
          <p:nvPr>
            <p:ph idx="1"/>
          </p:nvPr>
        </p:nvSpPr>
        <p:spPr>
          <a:xfrm>
            <a:off x="4498864" y="1328546"/>
            <a:ext cx="4068960" cy="3705275"/>
          </a:xfrm>
        </p:spPr>
        <p:txBody>
          <a:bodyPr>
            <a:normAutofit/>
          </a:bodyPr>
          <a:lstStyle/>
          <a:p>
            <a:pPr marL="0" indent="0">
              <a:buNone/>
            </a:pPr>
            <a:r>
              <a:rPr lang="en-GB" dirty="0" smtClean="0"/>
              <a:t>Auditing tools:</a:t>
            </a:r>
          </a:p>
          <a:p>
            <a:pPr>
              <a:buFont typeface="Arial" panose="020B0604020202020204" pitchFamily="34" charset="0"/>
              <a:buChar char="•"/>
            </a:pPr>
            <a:r>
              <a:rPr lang="en-GB" dirty="0" err="1" smtClean="0"/>
              <a:t>AirMagent</a:t>
            </a:r>
            <a:r>
              <a:rPr lang="en-GB" dirty="0" smtClean="0"/>
              <a:t> </a:t>
            </a:r>
            <a:r>
              <a:rPr lang="en-GB" dirty="0" err="1" smtClean="0"/>
              <a:t>WiFi</a:t>
            </a:r>
            <a:r>
              <a:rPr lang="en-GB" dirty="0" smtClean="0"/>
              <a:t> </a:t>
            </a:r>
            <a:r>
              <a:rPr lang="en-GB" dirty="0" err="1" smtClean="0"/>
              <a:t>Analyzer</a:t>
            </a:r>
            <a:endParaRPr lang="en-GB" dirty="0" smtClean="0"/>
          </a:p>
          <a:p>
            <a:pPr>
              <a:buFont typeface="Arial" panose="020B0604020202020204" pitchFamily="34" charset="0"/>
              <a:buChar char="•"/>
            </a:pPr>
            <a:r>
              <a:rPr lang="en-GB" dirty="0" err="1" smtClean="0"/>
              <a:t>AirDefense</a:t>
            </a:r>
            <a:endParaRPr lang="en-GB" dirty="0" smtClean="0"/>
          </a:p>
          <a:p>
            <a:pPr>
              <a:buFont typeface="Arial" panose="020B0604020202020204" pitchFamily="34" charset="0"/>
              <a:buChar char="•"/>
            </a:pPr>
            <a:r>
              <a:rPr lang="en-GB" dirty="0" smtClean="0"/>
              <a:t>Adaptive Wireless IPS</a:t>
            </a:r>
          </a:p>
          <a:p>
            <a:pPr>
              <a:buFont typeface="Arial" panose="020B0604020202020204" pitchFamily="34" charset="0"/>
              <a:buChar char="•"/>
            </a:pPr>
            <a:r>
              <a:rPr lang="en-GB" dirty="0" smtClean="0"/>
              <a:t>Aruba Protect WIPS</a:t>
            </a:r>
          </a:p>
        </p:txBody>
      </p:sp>
      <p:sp>
        <p:nvSpPr>
          <p:cNvPr id="5" name="Content Placeholder 2"/>
          <p:cNvSpPr txBox="1">
            <a:spLocks/>
          </p:cNvSpPr>
          <p:nvPr/>
        </p:nvSpPr>
        <p:spPr>
          <a:xfrm>
            <a:off x="910229" y="1328546"/>
            <a:ext cx="4024064" cy="37052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smtClean="0"/>
              <a:t>inSSIDer</a:t>
            </a:r>
            <a:endParaRPr lang="en-GB" sz="2400" dirty="0" smtClean="0"/>
          </a:p>
          <a:p>
            <a:r>
              <a:rPr lang="en-GB" sz="2400" dirty="0" err="1" smtClean="0"/>
              <a:t>NetSurveyor</a:t>
            </a:r>
            <a:endParaRPr lang="en-GB" sz="2400" dirty="0" smtClean="0"/>
          </a:p>
          <a:p>
            <a:r>
              <a:rPr lang="en-GB" sz="2400" dirty="0" err="1" smtClean="0"/>
              <a:t>NetStumbler</a:t>
            </a:r>
            <a:endParaRPr lang="en-GB" sz="2400" dirty="0" smtClean="0"/>
          </a:p>
          <a:p>
            <a:r>
              <a:rPr lang="en-GB" sz="2400" dirty="0" err="1" smtClean="0"/>
              <a:t>Vistmbler</a:t>
            </a:r>
            <a:endParaRPr lang="en-GB" sz="2400" dirty="0" smtClean="0"/>
          </a:p>
          <a:p>
            <a:r>
              <a:rPr lang="en-GB" sz="2400" dirty="0" err="1" smtClean="0"/>
              <a:t>Aircrack-ng</a:t>
            </a:r>
            <a:r>
              <a:rPr lang="en-GB" sz="2400" dirty="0" smtClean="0"/>
              <a:t> Suite</a:t>
            </a:r>
          </a:p>
          <a:p>
            <a:r>
              <a:rPr lang="en-GB" sz="2400" dirty="0" err="1" smtClean="0"/>
              <a:t>KisMAC</a:t>
            </a:r>
            <a:endParaRPr lang="en-GB" sz="2400" dirty="0" smtClean="0"/>
          </a:p>
          <a:p>
            <a:r>
              <a:rPr lang="en-GB" sz="2400" dirty="0" err="1" smtClean="0"/>
              <a:t>KisMet</a:t>
            </a:r>
            <a:endParaRPr lang="en-GB" sz="2400" dirty="0"/>
          </a:p>
        </p:txBody>
      </p:sp>
    </p:spTree>
    <p:extLst>
      <p:ext uri="{BB962C8B-B14F-4D97-AF65-F5344CB8AC3E}">
        <p14:creationId xmlns:p14="http://schemas.microsoft.com/office/powerpoint/2010/main" val="50789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08" y="44625"/>
            <a:ext cx="8964488" cy="5543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97947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81959" y="168894"/>
            <a:ext cx="7068770" cy="524789"/>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79768" y="738726"/>
            <a:ext cx="8200571" cy="5181602"/>
          </a:xfrm>
        </p:spPr>
        <p:txBody>
          <a:bodyPr/>
          <a:lstStyle/>
          <a:p>
            <a:r>
              <a:rPr lang="en-US" sz="2000" dirty="0" smtClean="0"/>
              <a:t>Additional </a:t>
            </a:r>
            <a:r>
              <a:rPr lang="en-US" sz="2000" dirty="0"/>
              <a:t>SSIDs can be used to segregate the level of network access defined by which SSID is in use</a:t>
            </a:r>
            <a:r>
              <a:rPr lang="en-US" sz="2000" dirty="0" smtClean="0"/>
              <a:t>.</a:t>
            </a:r>
          </a:p>
          <a:p>
            <a:r>
              <a:rPr lang="en-US" sz="2000" dirty="0" smtClean="0"/>
              <a:t>An </a:t>
            </a:r>
            <a:r>
              <a:rPr lang="en-US" sz="2000" dirty="0"/>
              <a:t>STA first authenticates with an AP, and then associates with that AP. </a:t>
            </a:r>
          </a:p>
          <a:p>
            <a:r>
              <a:rPr lang="en-US" sz="2000" dirty="0"/>
              <a:t>The 802.11i/WPA2 authentication standard should be used. </a:t>
            </a:r>
            <a:r>
              <a:rPr lang="en-US" sz="2000" dirty="0" smtClean="0"/>
              <a:t>Use the AES encryption </a:t>
            </a:r>
            <a:r>
              <a:rPr lang="en-US" sz="2000" dirty="0"/>
              <a:t>method </a:t>
            </a:r>
            <a:r>
              <a:rPr lang="en-US" sz="2000" dirty="0" smtClean="0"/>
              <a:t>with </a:t>
            </a:r>
            <a:r>
              <a:rPr lang="en-US" sz="2000" dirty="0"/>
              <a:t>WPA2.</a:t>
            </a:r>
          </a:p>
          <a:p>
            <a:r>
              <a:rPr lang="en-US" sz="2000" dirty="0" smtClean="0"/>
              <a:t>Wireless </a:t>
            </a:r>
            <a:r>
              <a:rPr lang="en-US" sz="2000" dirty="0"/>
              <a:t>networks are specifically susceptible to threats such as wireless intruders, rogue APs, data interception, and DoS attacks. Cisco has developed a range of solutions to mitigate against these types of threats.</a:t>
            </a:r>
          </a:p>
          <a:p>
            <a:pPr marL="0" indent="0" eaLnBrk="1" hangingPunct="1">
              <a:buNone/>
              <a:defRPr/>
            </a:pP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19400"/>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b="1" dirty="0" smtClean="0"/>
              <a:t>Questions?</a:t>
            </a:r>
            <a:endParaRPr lang="en-US" sz="44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28100</TotalTime>
  <Pages>28</Pages>
  <Words>1079</Words>
  <Application>Microsoft Office PowerPoint</Application>
  <PresentationFormat>On-screen Show (4:3)</PresentationFormat>
  <Paragraphs>147</Paragraphs>
  <Slides>26</Slides>
  <Notes>12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26</vt:i4>
      </vt:variant>
    </vt:vector>
  </HeadingPairs>
  <TitlesOfParts>
    <vt:vector size="32" baseType="lpstr">
      <vt:lpstr>MS PGothic</vt:lpstr>
      <vt:lpstr>Arial</vt:lpstr>
      <vt:lpstr>Courier New</vt:lpstr>
      <vt:lpstr>Wingdings</vt:lpstr>
      <vt:lpstr>PPT-TMPLT-WHT_C</vt:lpstr>
      <vt:lpstr>NetAcad-4F_PPT-WHT_060408</vt:lpstr>
      <vt:lpstr>Internet Security</vt:lpstr>
      <vt:lpstr>Content</vt:lpstr>
      <vt:lpstr>Introduction</vt:lpstr>
      <vt:lpstr>Introduction</vt:lpstr>
      <vt:lpstr>Layers of Interest</vt:lpstr>
      <vt:lpstr>Layers of Interest</vt:lpstr>
      <vt:lpstr>Layers of Interest</vt:lpstr>
      <vt:lpstr>Other Layers of Interest</vt:lpstr>
      <vt:lpstr>Wireless Threat</vt:lpstr>
      <vt:lpstr> Wireless Threats</vt:lpstr>
      <vt:lpstr> DoS Attack</vt:lpstr>
      <vt:lpstr> Rogue Access Points</vt:lpstr>
      <vt:lpstr> Management Frame DoS Attacks</vt:lpstr>
      <vt:lpstr> Man-in-the-Middle Attack</vt:lpstr>
      <vt:lpstr> Types of Wireless Encryption</vt:lpstr>
      <vt:lpstr>PowerPoint Presentation</vt:lpstr>
      <vt:lpstr>Defend Against Wireless Attacks</vt:lpstr>
      <vt:lpstr>Countermeasures for Wireless Attacks</vt:lpstr>
      <vt:lpstr>Countermeasures for Wireless Attacks</vt:lpstr>
      <vt:lpstr>Countermeasures for Wireless Attacks</vt:lpstr>
      <vt:lpstr>Countermeasures for Wireless Attacks</vt:lpstr>
      <vt:lpstr>Other Defensive Measures</vt:lpstr>
      <vt:lpstr>Attacking and auditing tools</vt:lpstr>
      <vt:lpstr>PowerPoint Presentation</vt:lpstr>
      <vt:lpstr>Summary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1482</cp:revision>
  <cp:lastPrinted>1999-01-27T00:54:54Z</cp:lastPrinted>
  <dcterms:created xsi:type="dcterms:W3CDTF">2006-10-23T15:07:30Z</dcterms:created>
  <dcterms:modified xsi:type="dcterms:W3CDTF">2016-11-22T10:37:02Z</dcterms:modified>
</cp:coreProperties>
</file>