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6"/>
  </p:notesMasterIdLst>
  <p:sldIdLst>
    <p:sldId id="257" r:id="rId2"/>
    <p:sldId id="529" r:id="rId3"/>
    <p:sldId id="521" r:id="rId4"/>
    <p:sldId id="258" r:id="rId5"/>
    <p:sldId id="262" r:id="rId6"/>
    <p:sldId id="263" r:id="rId7"/>
    <p:sldId id="537" r:id="rId8"/>
    <p:sldId id="534" r:id="rId9"/>
    <p:sldId id="548" r:id="rId10"/>
    <p:sldId id="549" r:id="rId11"/>
    <p:sldId id="550" r:id="rId12"/>
    <p:sldId id="552" r:id="rId13"/>
    <p:sldId id="551" r:id="rId14"/>
    <p:sldId id="53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008" autoAdjust="0"/>
    <p:restoredTop sz="50061" autoAdjust="0"/>
  </p:normalViewPr>
  <p:slideViewPr>
    <p:cSldViewPr snapToGrid="0" snapToObjects="1">
      <p:cViewPr varScale="1">
        <p:scale>
          <a:sx n="97" d="100"/>
          <a:sy n="97" d="100"/>
        </p:scale>
        <p:origin x="1288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-3438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2/13/23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132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2/13/23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i.jone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page/view.php?id=362493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hyperlink" Target="https://librarysearch.uwtsd.ac.uk/discovery/fulldisplay?docid=alma99100431193802421&amp;context=L&amp;vid=44WHELF_UWTSD:44WHELF_UWTSD_VU1&amp;lang=en&amp;search_scope=MyInst_and_CI&amp;adaptor=Local%20Search%20Engine&amp;isFrbr=true&amp;tab=Everything&amp;query=any%2Ccontains%2CBiggam&amp;sortby=date_d&amp;facet=frbrgroupid%2Cinclude%2C9050354457951302668&amp;offset=0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4934" y="717918"/>
            <a:ext cx="8738171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Doctorate in Education (EdD)</a:t>
            </a:r>
          </a:p>
          <a:p>
            <a:pPr algn="ctr"/>
            <a:endParaRPr lang="en-GB" sz="3200" b="1" dirty="0">
              <a:solidFill>
                <a:schemeClr val="tx2"/>
              </a:solidFill>
            </a:endParaRPr>
          </a:p>
          <a:p>
            <a:pPr algn="ctr"/>
            <a:r>
              <a:rPr lang="en-GB" sz="3200" b="1" dirty="0">
                <a:solidFill>
                  <a:schemeClr val="tx2"/>
                </a:solidFill>
              </a:rPr>
              <a:t>ECDE7016   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>
                <a:solidFill>
                  <a:srgbClr val="00B050"/>
                </a:solidFill>
                <a:effectLst/>
                <a:ea typeface="Arial" panose="020B0604020202020204" pitchFamily="34" charset="0"/>
              </a:rPr>
              <a:t>Writing a Critical Literature Review in Education</a:t>
            </a:r>
            <a:endParaRPr lang="en-GB" sz="3200" b="1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556591" y="3703351"/>
            <a:ext cx="809708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Welcome to Session 3 : 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Monday 13 February 2023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Dr Iain Jones</a:t>
            </a:r>
          </a:p>
          <a:p>
            <a:r>
              <a:rPr lang="en-GB" sz="3200" b="1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i.jones@uwtsd.ac.uk</a:t>
            </a:r>
            <a:endParaRPr lang="en-GB" sz="3200" b="1" dirty="0">
              <a:solidFill>
                <a:schemeClr val="tx2"/>
              </a:solidFill>
            </a:endParaRP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801" y="323687"/>
            <a:ext cx="87073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Re-cap: Purposes of the EdD and of 7012 and 7016?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424071" y="970020"/>
            <a:ext cx="8004312" cy="5036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200000"/>
              </a:lnSpc>
            </a:pPr>
            <a:r>
              <a:rPr lang="en-GB" sz="2800" b="1" dirty="0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From project to your thesis </a:t>
            </a:r>
          </a:p>
          <a:p>
            <a:pPr marL="914400" lvl="1" indent="-457200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Refining your possible gap?</a:t>
            </a:r>
            <a:endParaRPr lang="en-GB" sz="28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914400" lvl="1" indent="-457200">
              <a:lnSpc>
                <a:spcPct val="200000"/>
              </a:lnSpc>
              <a:buFont typeface="Wingdings" pitchFamily="2" charset="2"/>
              <a:buChar char="Ø"/>
            </a:pPr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Your unique contribution?</a:t>
            </a:r>
            <a:endParaRPr lang="en-GB" sz="28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/>
            <a:endParaRPr lang="en-GB" sz="2800" b="1" dirty="0">
              <a:solidFill>
                <a:srgbClr val="00B050"/>
              </a:solidFill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/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You cannot explore, find and understand </a:t>
            </a:r>
            <a:r>
              <a:rPr lang="en-GB" sz="2800" dirty="0">
                <a:ea typeface="Verdana" panose="020B0604030504040204" pitchFamily="34" charset="0"/>
                <a:cs typeface="Verdana" panose="020B0604030504040204" pitchFamily="34" charset="0"/>
              </a:rPr>
              <a:t>your gap and contribution </a:t>
            </a:r>
            <a:r>
              <a:rPr lang="en-GB" sz="28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without reading </a:t>
            </a:r>
            <a:r>
              <a:rPr lang="en-GB" sz="2800" dirty="0">
                <a:ea typeface="Verdana" panose="020B0604030504040204" pitchFamily="34" charset="0"/>
                <a:cs typeface="Verdana" panose="020B0604030504040204" pitchFamily="34" charset="0"/>
              </a:rPr>
              <a:t>what others have written 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337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0775" y="163756"/>
            <a:ext cx="78424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2"/>
                </a:solidFill>
              </a:rPr>
              <a:t>Re-cap: From ECDE7002 and 7015 to 7012 and 7016</a:t>
            </a:r>
          </a:p>
          <a:p>
            <a:pPr algn="ctr"/>
            <a:endParaRPr lang="en-GB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172278" y="702365"/>
            <a:ext cx="8839200" cy="56092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GB" sz="2400" b="1" dirty="0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7002 and 7015 you began to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Explore theories that have shaped educational research/ your possible theoretical framework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Develop literature searches and preliminary literature reviews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Critically analyse policy contexts</a:t>
            </a:r>
          </a:p>
          <a:p>
            <a:pPr lvl="1">
              <a:lnSpc>
                <a:spcPct val="150000"/>
              </a:lnSpc>
            </a:pP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2400" b="1" dirty="0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7012 and 7016 you will have opportunity to</a:t>
            </a:r>
          </a:p>
          <a:p>
            <a:pPr marL="800100" lvl="1" indent="-342900">
              <a:buFont typeface="Wingdings" pitchFamily="2" charset="2"/>
              <a:buChar char="ü"/>
            </a:pPr>
            <a:r>
              <a:rPr lang="en-GB" sz="2400" dirty="0"/>
              <a:t>Critically reflect upon the </a:t>
            </a:r>
            <a:r>
              <a:rPr lang="en-GB" sz="2400" b="1" dirty="0">
                <a:solidFill>
                  <a:srgbClr val="00B050"/>
                </a:solidFill>
              </a:rPr>
              <a:t>design and methodology </a:t>
            </a:r>
            <a:r>
              <a:rPr lang="en-GB" sz="2400" dirty="0"/>
              <a:t>required to engage with your academic research project.</a:t>
            </a:r>
            <a:endParaRPr lang="en-GB" sz="2400" b="1" dirty="0">
              <a:solidFill>
                <a:srgbClr val="00B050"/>
              </a:solidFill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Understand how to </a:t>
            </a:r>
            <a:r>
              <a:rPr lang="en-GB" sz="2400" b="1" dirty="0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develop and design </a:t>
            </a:r>
            <a:r>
              <a:rPr lang="en-GB" sz="2400" dirty="0">
                <a:ea typeface="Verdana" panose="020B0604030504040204" pitchFamily="34" charset="0"/>
                <a:cs typeface="Verdana" panose="020B0604030504040204" pitchFamily="34" charset="0"/>
              </a:rPr>
              <a:t>your literature review</a:t>
            </a:r>
          </a:p>
          <a:p>
            <a:pPr lvl="1">
              <a:lnSpc>
                <a:spcPct val="150000"/>
              </a:lnSpc>
            </a:pPr>
            <a:endParaRPr lang="en-GB" sz="2400" dirty="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1"/>
            <a:endParaRPr lang="en-GB" sz="105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5122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8702" y="1196108"/>
            <a:ext cx="8907694" cy="5146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This module builds </a:t>
            </a:r>
            <a:r>
              <a:rPr lang="en-GB" sz="2800" b="1" dirty="0">
                <a:solidFill>
                  <a:srgbClr val="FF0000"/>
                </a:solidFill>
              </a:rPr>
              <a:t>on ECDE7002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and 7015 </a:t>
            </a:r>
            <a:r>
              <a:rPr lang="en-GB" sz="2800" dirty="0"/>
              <a:t>and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/>
              <a:t>your work as Doctoral students</a:t>
            </a:r>
            <a:endParaRPr lang="en-GB" sz="24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AIM(S)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To develop the higher-level critical and analytical skills required to </a:t>
            </a:r>
            <a:r>
              <a:rPr lang="en-GB" sz="24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build argument within a literature review. </a:t>
            </a:r>
            <a:endParaRPr lang="en-GB" sz="2400" b="1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marL="457200">
              <a:lnSpc>
                <a:spcPct val="107000"/>
              </a:lnSpc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To </a:t>
            </a:r>
            <a:r>
              <a:rPr lang="en-GB" sz="24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critically evaluate existing literature 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related to a research study and </a:t>
            </a:r>
            <a:r>
              <a:rPr lang="en-GB" sz="24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identify gap(s) in this literature. </a:t>
            </a:r>
            <a:endParaRPr lang="en-GB" sz="2400" b="1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marL="457200">
              <a:lnSpc>
                <a:spcPct val="107000"/>
              </a:lnSpc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itchFamily="2" charset="2"/>
              <a:buChar char="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To </a:t>
            </a:r>
            <a:r>
              <a:rPr lang="en-GB" sz="24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compose a literature review 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which has </a:t>
            </a:r>
            <a:r>
              <a:rPr lang="en-GB" sz="24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argument, criticality and clarity focusing on a specific research area.</a:t>
            </a:r>
            <a:endParaRPr lang="en-GB" sz="2400" b="1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9DC4D3-FE07-2049-08BD-FD352E839815}"/>
              </a:ext>
            </a:extLst>
          </p:cNvPr>
          <p:cNvSpPr txBox="1"/>
          <p:nvPr/>
        </p:nvSpPr>
        <p:spPr>
          <a:xfrm>
            <a:off x="1313793" y="297603"/>
            <a:ext cx="65164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Re-cap: Aims of ECDE7016</a:t>
            </a:r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7663" y="51591"/>
            <a:ext cx="804879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Re-cap: ECDE7016: Design. </a:t>
            </a:r>
            <a:r>
              <a:rPr lang="en-US" sz="3200" b="1" dirty="0">
                <a:solidFill>
                  <a:schemeClr val="tx2"/>
                </a:solidFill>
              </a:rPr>
              <a:t>Dates &amp; Times</a:t>
            </a:r>
            <a:endParaRPr lang="en-GB" sz="3200" dirty="0">
              <a:solidFill>
                <a:schemeClr val="tx2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9EF1E78-0DED-0152-E997-19EDDDE7B9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829511"/>
              </p:ext>
            </p:extLst>
          </p:nvPr>
        </p:nvGraphicFramePr>
        <p:xfrm>
          <a:off x="182880" y="759477"/>
          <a:ext cx="8759952" cy="5093931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1123483">
                  <a:extLst>
                    <a:ext uri="{9D8B030D-6E8A-4147-A177-3AD203B41FA5}">
                      <a16:colId xmlns:a16="http://schemas.microsoft.com/office/drawing/2014/main" val="3443680822"/>
                    </a:ext>
                  </a:extLst>
                </a:gridCol>
                <a:gridCol w="2643393">
                  <a:extLst>
                    <a:ext uri="{9D8B030D-6E8A-4147-A177-3AD203B41FA5}">
                      <a16:colId xmlns:a16="http://schemas.microsoft.com/office/drawing/2014/main" val="1699023407"/>
                    </a:ext>
                  </a:extLst>
                </a:gridCol>
                <a:gridCol w="4993076">
                  <a:extLst>
                    <a:ext uri="{9D8B030D-6E8A-4147-A177-3AD203B41FA5}">
                      <a16:colId xmlns:a16="http://schemas.microsoft.com/office/drawing/2014/main" val="2825572243"/>
                    </a:ext>
                  </a:extLst>
                </a:gridCol>
              </a:tblGrid>
              <a:tr h="524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0" dirty="0">
                          <a:effectLst/>
                        </a:rPr>
                        <a:t>16 Jan 2023</a:t>
                      </a:r>
                      <a:endParaRPr lang="en-GB" sz="20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</a:rPr>
                        <a:t>11.00-1.00 : 2 hours Teams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65201169"/>
                  </a:ext>
                </a:extLst>
              </a:tr>
              <a:tr h="4060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23 Jan 2023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b="1" dirty="0">
                          <a:effectLst/>
                        </a:rPr>
                        <a:t>Activity 1 </a:t>
                      </a:r>
                      <a:r>
                        <a:rPr lang="en-GB" sz="2000" dirty="0">
                          <a:effectLst/>
                        </a:rPr>
                        <a:t>: 2 hours : Post to </a:t>
                      </a:r>
                      <a:r>
                        <a:rPr lang="en-GB" sz="2000" dirty="0" err="1">
                          <a:effectLst/>
                        </a:rPr>
                        <a:t>moodle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41076004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30 Jan 2023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10.00-4.00 : </a:t>
                      </a:r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</a:rPr>
                        <a:t>5 hours Face-to-face</a:t>
                      </a:r>
                      <a:endParaRPr lang="en-GB" sz="20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32799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6 Feb 2023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Activity 2</a:t>
                      </a:r>
                      <a:r>
                        <a:rPr lang="en-GB" sz="2000" dirty="0">
                          <a:effectLst/>
                        </a:rPr>
                        <a:t>: 2 hours : Post to </a:t>
                      </a:r>
                      <a:r>
                        <a:rPr lang="en-GB" sz="2000" dirty="0" err="1">
                          <a:effectLst/>
                        </a:rPr>
                        <a:t>moodle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146645962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13 Feb 2023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11.00 -1.00: 2 hours Teams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8877087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0" dirty="0">
                          <a:effectLst/>
                        </a:rPr>
                        <a:t> 20 Feb</a:t>
                      </a:r>
                      <a:endParaRPr lang="en-GB" sz="20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Activity 3: : </a:t>
                      </a:r>
                      <a:r>
                        <a:rPr lang="en-GB" sz="2000" b="0" dirty="0">
                          <a:effectLst/>
                        </a:rPr>
                        <a:t>30 min individual tutorial. To review plan for presentation</a:t>
                      </a:r>
                      <a:endParaRPr lang="en-GB" sz="20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46682535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B050"/>
                          </a:solidFill>
                          <a:effectLst/>
                        </a:rPr>
                        <a:t>27 Feb 2023</a:t>
                      </a:r>
                      <a:endParaRPr lang="en-GB" sz="2000" b="1" dirty="0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No session : Your preparation for presentation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410195373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b="1" dirty="0">
                          <a:solidFill>
                            <a:srgbClr val="00B050"/>
                          </a:solidFill>
                          <a:effectLst/>
                        </a:rPr>
                        <a:t>6 March 2023</a:t>
                      </a:r>
                      <a:endParaRPr lang="en-GB" sz="2000" b="1" dirty="0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B050"/>
                          </a:solidFill>
                          <a:effectLst/>
                        </a:rPr>
                        <a:t>10.00-4.00 : 5 hours Face-to-face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Assessment 1: Individual Presentations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027771787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13 March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</a:rPr>
                        <a:t>11.00-1.00 : 2 hours Teams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622029680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20 March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Activity 4</a:t>
                      </a:r>
                      <a:r>
                        <a:rPr lang="en-GB" sz="2000" dirty="0">
                          <a:effectLst/>
                        </a:rPr>
                        <a:t>: 2 hours :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419706690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27 March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10.00-4.00: </a:t>
                      </a:r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</a:rPr>
                        <a:t>5 hours Face-to-face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09976997"/>
                  </a:ext>
                </a:extLst>
              </a:tr>
              <a:tr h="3518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24 April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Assessment 2 : Submit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32686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0180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1" y="402336"/>
            <a:ext cx="8375904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tx2"/>
                </a:solidFill>
              </a:rPr>
              <a:t>Re-cap: ECDE7016. Details of Assessment  </a:t>
            </a:r>
          </a:p>
          <a:p>
            <a:pPr algn="ctr"/>
            <a:endParaRPr lang="en-GB" sz="2800" b="1" dirty="0">
              <a:solidFill>
                <a:schemeClr val="tx2"/>
              </a:solidFill>
            </a:endParaRPr>
          </a:p>
          <a:p>
            <a:pPr algn="ctr"/>
            <a:endParaRPr lang="en-GB" b="1" dirty="0"/>
          </a:p>
          <a:p>
            <a:r>
              <a:rPr lang="en-GB" sz="2400" b="1" dirty="0"/>
              <a:t>Assessment Component 1  ( 20%)</a:t>
            </a:r>
          </a:p>
          <a:p>
            <a:r>
              <a:rPr lang="en-GB" sz="2400" b="1" dirty="0"/>
              <a:t>Individual presentation </a:t>
            </a:r>
          </a:p>
          <a:p>
            <a:r>
              <a:rPr lang="en-GB" sz="2400" dirty="0"/>
              <a:t>Tutorials on 20 Feb and presentation on 6 March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Assessment Component 2  (80%)</a:t>
            </a:r>
          </a:p>
          <a:p>
            <a:r>
              <a:rPr lang="en-GB" sz="2400" b="1" dirty="0"/>
              <a:t>6,500 word literature review</a:t>
            </a:r>
          </a:p>
          <a:p>
            <a:endParaRPr lang="en-GB" sz="2400" b="1" dirty="0"/>
          </a:p>
          <a:p>
            <a:r>
              <a:rPr lang="en-GB" sz="2400" dirty="0"/>
              <a:t>Plan by 22 March- tutorials on 27 March and submit by 24 April  (after three week Easter holiday)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375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801" y="323687"/>
            <a:ext cx="87073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How to develop your critical literature review?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0CA26C-BFD7-6BDC-95DC-FFEC8E23187A}"/>
              </a:ext>
            </a:extLst>
          </p:cNvPr>
          <p:cNvSpPr txBox="1"/>
          <p:nvPr/>
        </p:nvSpPr>
        <p:spPr>
          <a:xfrm>
            <a:off x="424070" y="908462"/>
            <a:ext cx="8540130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Your emerging understanding of your gap and unique contribution 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l" fontAlgn="base">
              <a:buFontTx/>
              <a:buChar char="-"/>
            </a:pPr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Recurring loop : 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Reading-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notemaking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&amp; thinking 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4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 fontAlgn="base"/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- Your reading plan: </a:t>
            </a: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How do you gather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store- and critique? By reading-making notes and writing &amp; re-writing </a:t>
            </a:r>
          </a:p>
          <a:p>
            <a:pPr algn="l" fontAlgn="base"/>
            <a:endParaRPr lang="en-GB" sz="24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 fontAlgn="base"/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Schedule for reading &amp; </a:t>
            </a:r>
            <a:r>
              <a:rPr lang="en-GB" sz="2400" b="1" i="0" dirty="0" err="1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notemaking</a:t>
            </a:r>
            <a:r>
              <a:rPr lang="en-GB" sz="24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EdD is job and your taught sessions are Mon and Thursday: P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times when you will read</a:t>
            </a:r>
          </a:p>
        </p:txBody>
      </p:sp>
    </p:spTree>
    <p:extLst>
      <p:ext uri="{BB962C8B-B14F-4D97-AF65-F5344CB8AC3E}">
        <p14:creationId xmlns:p14="http://schemas.microsoft.com/office/powerpoint/2010/main" val="2603120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4C0FAA-9303-8F42-AAD5-4ABFD4FD5D1A}"/>
              </a:ext>
            </a:extLst>
          </p:cNvPr>
          <p:cNvSpPr txBox="1"/>
          <p:nvPr/>
        </p:nvSpPr>
        <p:spPr>
          <a:xfrm>
            <a:off x="371061" y="172278"/>
            <a:ext cx="8388890" cy="61750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Activities : Preparation before session 2 on 30 January</a:t>
            </a:r>
            <a:r>
              <a:rPr lang="en-US" sz="2800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Post your notes to module </a:t>
            </a:r>
            <a:r>
              <a:rPr lang="en-US" sz="2400" b="1" dirty="0" err="1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moodle</a:t>
            </a:r>
            <a:r>
              <a:rPr lang="en-US" sz="2400" b="1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 page by</a:t>
            </a:r>
            <a:r>
              <a:rPr lang="en-US" sz="2400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 </a:t>
            </a:r>
            <a:r>
              <a:rPr lang="en-US" sz="2400" b="1" dirty="0">
                <a:solidFill>
                  <a:schemeClr val="tx2"/>
                </a:solidFill>
                <a:effectLst/>
                <a:ea typeface="Calibri" panose="020F0502020204030204" pitchFamily="34" charset="0"/>
              </a:rPr>
              <a:t>Wed 25 January</a:t>
            </a:r>
            <a:endParaRPr lang="en-GB" sz="2400" dirty="0">
              <a:solidFill>
                <a:schemeClr val="tx2"/>
              </a:solidFill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Task 1 : Post a 250 word summary of what you plan to research and why.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ü"/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Task 2 : How to  write a critique? Write 250 words that </a:t>
            </a:r>
            <a:r>
              <a:rPr lang="en-US" sz="2400" b="1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summarises</a:t>
            </a: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one or more of the authors’ recommendations</a:t>
            </a:r>
            <a:r>
              <a:rPr lang="en-US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 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1257300" lvl="2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GB" sz="24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Yunpeng</a:t>
            </a:r>
            <a:r>
              <a:rPr lang="en-GB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: </a:t>
            </a:r>
            <a:r>
              <a:rPr lang="en-GB" sz="24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Biggam</a:t>
            </a:r>
            <a:r>
              <a:rPr lang="en-GB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</a:t>
            </a:r>
          </a:p>
          <a:p>
            <a:pPr marL="1257300" lvl="2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He: Lambert</a:t>
            </a:r>
          </a:p>
          <a:p>
            <a:pPr marL="1257300" lvl="2" indent="-342900">
              <a:lnSpc>
                <a:spcPct val="107000"/>
              </a:lnSpc>
              <a:spcAft>
                <a:spcPts val="800"/>
              </a:spcAft>
              <a:buFont typeface="Wingdings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Fan and Yi : Wallace and Wray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solidFill>
                <a:srgbClr val="000000"/>
              </a:solidFill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65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649356" y="755374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</a:rPr>
              <a:t>Activity 2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516836" y="1550502"/>
            <a:ext cx="821634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Please start by making notes on the following: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Your area of interest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Map out ( in visual notes) and/or write notes that are your first draft short </a:t>
            </a:r>
            <a:r>
              <a:rPr lang="en-GB" sz="2400" dirty="0">
                <a:hlinkClick r:id="rId2" tooltip="Introduction"/>
              </a:rPr>
              <a:t>introduction</a:t>
            </a:r>
            <a:r>
              <a:rPr lang="en-GB" sz="2400" dirty="0"/>
              <a:t> to your Critical Literature Review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Plan a draft of the sections for your review( given your emerging research questions)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What are the key definitions (and keywords) you will need to search for?</a:t>
            </a:r>
          </a:p>
        </p:txBody>
      </p:sp>
    </p:spTree>
    <p:extLst>
      <p:ext uri="{BB962C8B-B14F-4D97-AF65-F5344CB8AC3E}">
        <p14:creationId xmlns:p14="http://schemas.microsoft.com/office/powerpoint/2010/main" val="464365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649356" y="755374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</a:rPr>
              <a:t>Activity 2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649356" y="1192697"/>
            <a:ext cx="808382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Please start by making notes on the following: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What are the debates- ideas- and concepts you may need to consider?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An additional question to that in the handbook:</a:t>
            </a:r>
            <a:r>
              <a:rPr lang="en-GB" sz="2400" dirty="0"/>
              <a:t> Based on your first reading of 2 or 3 journal articles what are the different perspectives of different authors on the debates, ideas and concepts you are interested in?</a:t>
            </a:r>
          </a:p>
        </p:txBody>
      </p:sp>
    </p:spTree>
    <p:extLst>
      <p:ext uri="{BB962C8B-B14F-4D97-AF65-F5344CB8AC3E}">
        <p14:creationId xmlns:p14="http://schemas.microsoft.com/office/powerpoint/2010/main" val="2677314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C9B3A7-05F5-432D-9FF6-B55D912C3EF0}"/>
              </a:ext>
            </a:extLst>
          </p:cNvPr>
          <p:cNvSpPr txBox="1"/>
          <p:nvPr/>
        </p:nvSpPr>
        <p:spPr>
          <a:xfrm>
            <a:off x="954158" y="556591"/>
            <a:ext cx="723568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</a:rPr>
              <a:t>Activity 3: </a:t>
            </a:r>
          </a:p>
          <a:p>
            <a:r>
              <a:rPr lang="en-US" sz="3200" b="1" dirty="0">
                <a:solidFill>
                  <a:srgbClr val="00B050"/>
                </a:solidFill>
              </a:rPr>
              <a:t>Preparation for your tutorial next Monday 20 Feb and </a:t>
            </a:r>
          </a:p>
          <a:p>
            <a:r>
              <a:rPr lang="en-US" sz="3200" b="1" dirty="0">
                <a:solidFill>
                  <a:srgbClr val="00B050"/>
                </a:solidFill>
              </a:rPr>
              <a:t>Presentation on 6 March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D2CE30-9894-0AA1-6D5D-59B033B4ED6F}"/>
              </a:ext>
            </a:extLst>
          </p:cNvPr>
          <p:cNvSpPr txBox="1"/>
          <p:nvPr/>
        </p:nvSpPr>
        <p:spPr>
          <a:xfrm>
            <a:off x="954157" y="2618694"/>
            <a:ext cx="7818782" cy="2860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Tutorials bookable via TEAMS: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 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20 Feb</a:t>
            </a:r>
            <a:r>
              <a:rPr lang="en-GB" sz="2400" dirty="0">
                <a:solidFill>
                  <a:srgbClr val="000000"/>
                </a:solidFill>
                <a:ea typeface="Calibri" panose="020F0502020204030204" pitchFamily="34" charset="0"/>
              </a:rPr>
              <a:t> : </a:t>
            </a: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Activity 3 before session 4 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30 min per student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See Module Handbook and p 8-9</a:t>
            </a:r>
            <a:endParaRPr lang="en-GB" sz="24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773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F12CAAA-C992-7F80-956A-FA872896249D}"/>
              </a:ext>
            </a:extLst>
          </p:cNvPr>
          <p:cNvSpPr txBox="1"/>
          <p:nvPr/>
        </p:nvSpPr>
        <p:spPr>
          <a:xfrm>
            <a:off x="172278" y="410818"/>
            <a:ext cx="8971722" cy="4672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Assessment 1: Individual presentations</a:t>
            </a:r>
            <a:endParaRPr lang="en-GB" sz="2400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Assessment Component 1 – 20% </a:t>
            </a:r>
            <a:endParaRPr lang="en-GB" sz="2400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Presentation: 15 minutes with 5-10 further minutes for questions</a:t>
            </a:r>
            <a:endParaRPr lang="en-GB" sz="2400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b="1" i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Provide a short introduction (5 mins).</a:t>
            </a:r>
            <a:r>
              <a:rPr lang="en-US" sz="2000" b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 </a:t>
            </a:r>
            <a:r>
              <a:rPr lang="en-US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Select an issue in education that you wish to explore. Justify why the issue is important to you as an educational practitioner and/or the educational community, what you aim to find out and establish the gap in the literature your research will try to fill, making a case for and outlining your specific research questions.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Then outline the nature of the key reading </a:t>
            </a:r>
            <a:r>
              <a:rPr lang="en-US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you will be discussing in the main literature review (educational debates/ideas/concepts/theoretical frameworks in the area). 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0593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E477C20-BF05-3018-3B04-FBDBEF80C3FC}"/>
              </a:ext>
            </a:extLst>
          </p:cNvPr>
          <p:cNvSpPr txBox="1"/>
          <p:nvPr/>
        </p:nvSpPr>
        <p:spPr>
          <a:xfrm>
            <a:off x="344557" y="265042"/>
            <a:ext cx="8560904" cy="57166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i="1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Focus on part of your final literature review (10 mins).</a:t>
            </a:r>
            <a:r>
              <a:rPr lang="en-US" sz="2400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 </a:t>
            </a:r>
            <a:endParaRPr lang="en-GB" sz="2400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Choose one (or two) sections of your literature review (e.g., a sub-section). Provide a title for the section(s) and a critical analysis of the background literature, relating this clearly to your project and your specific research question(s).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You may wish to critically highlight the conceptual underpinnings of your research project; you may also wish to give attention to key definitions or debates in the literature for the section chosen.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End with a brief summary and a reference list slide. (Do remember to reference (Harvard) throughout and refer to the background literature as you proceed, as well as providing a reference list at the end.)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085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7285" y="1639089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400" dirty="0"/>
          </a:p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118153" y="805645"/>
            <a:ext cx="8876871" cy="4196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Biggam,J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.(2021)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sz="1800" b="1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Succeeding with your master's dissertation : a step-by-step handbook</a:t>
            </a:r>
            <a:endParaRPr lang="en-GB" sz="1800" b="1" dirty="0">
              <a:solidFill>
                <a:srgbClr val="1F4D78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5</a:t>
            </a:r>
            <a:r>
              <a:rPr lang="en-US" sz="18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edn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Maidenhead : Open University Press, McGraw Hill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Read the chapter on Literature reviews. (e-book, UWTSD library).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Lambert, M. (2021). </a:t>
            </a:r>
            <a:r>
              <a:rPr lang="en-US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Top Tips on Writing a Literature Review for Your Education Research Project.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Available from: </a:t>
            </a:r>
            <a:r>
              <a:rPr lang="en-US" sz="18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https://www.academia.edu/5195702/Top_Tips_on_Writing_a_Literature_Review_for_Your_Education_Research_Project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Wallace, M. and Wray, A. (2021). </a:t>
            </a:r>
            <a:r>
              <a:rPr lang="en-US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Critical reading and writing for postgraduates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London : Sage Publications Limited.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359595" y="120994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Resources and references </a:t>
            </a:r>
          </a:p>
        </p:txBody>
      </p:sp>
    </p:spTree>
    <p:extLst>
      <p:ext uri="{BB962C8B-B14F-4D97-AF65-F5344CB8AC3E}">
        <p14:creationId xmlns:p14="http://schemas.microsoft.com/office/powerpoint/2010/main" val="203014338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434</TotalTime>
  <Words>1130</Words>
  <Application>Microsoft Macintosh PowerPoint</Application>
  <PresentationFormat>On-screen Show (4:3)</PresentationFormat>
  <Paragraphs>143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Symbol</vt:lpstr>
      <vt:lpstr>Wingdings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Iain Jones</cp:lastModifiedBy>
  <cp:revision>343</cp:revision>
  <dcterms:created xsi:type="dcterms:W3CDTF">2017-02-08T11:33:06Z</dcterms:created>
  <dcterms:modified xsi:type="dcterms:W3CDTF">2023-02-13T11:11:36Z</dcterms:modified>
</cp:coreProperties>
</file>