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0" r:id="rId1"/>
  </p:sldMasterIdLst>
  <p:sldIdLst>
    <p:sldId id="256" r:id="rId2"/>
    <p:sldId id="257" r:id="rId3"/>
    <p:sldId id="258" r:id="rId4"/>
    <p:sldId id="264" r:id="rId5"/>
    <p:sldId id="260" r:id="rId6"/>
    <p:sldId id="261" r:id="rId7"/>
    <p:sldId id="267" r:id="rId8"/>
    <p:sldId id="266" r:id="rId9"/>
    <p:sldId id="265" r:id="rId10"/>
    <p:sldId id="268" r:id="rId11"/>
    <p:sldId id="262" r:id="rId12"/>
    <p:sldId id="263" r:id="rId13"/>
    <p:sldId id="25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CADF39-312E-B540-889B-0C6169234B55}" v="27" dt="2023-02-26T10:57:40.5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94646"/>
  </p:normalViewPr>
  <p:slideViewPr>
    <p:cSldViewPr snapToGrid="0" snapToObjects="1">
      <p:cViewPr varScale="1">
        <p:scale>
          <a:sx n="65" d="100"/>
          <a:sy n="65" d="100"/>
        </p:scale>
        <p:origin x="216" y="10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Reynolds (2006000)" userId="69bc75c1-67f1-49dc-85e4-c1baabd6491a" providerId="ADAL" clId="{4ECADF39-312E-B540-889B-0C6169234B55}"/>
    <pc:docChg chg="undo custSel addSld modSld sldOrd">
      <pc:chgData name="Shannon Reynolds (2006000)" userId="69bc75c1-67f1-49dc-85e4-c1baabd6491a" providerId="ADAL" clId="{4ECADF39-312E-B540-889B-0C6169234B55}" dt="2023-02-26T11:09:19.952" v="4268" actId="26606"/>
      <pc:docMkLst>
        <pc:docMk/>
      </pc:docMkLst>
      <pc:sldChg chg="modSp mod">
        <pc:chgData name="Shannon Reynolds (2006000)" userId="69bc75c1-67f1-49dc-85e4-c1baabd6491a" providerId="ADAL" clId="{4ECADF39-312E-B540-889B-0C6169234B55}" dt="2023-02-26T11:07:41.816" v="4164" actId="404"/>
        <pc:sldMkLst>
          <pc:docMk/>
          <pc:sldMk cId="4239058625" sldId="259"/>
        </pc:sldMkLst>
        <pc:spChg chg="mod">
          <ac:chgData name="Shannon Reynolds (2006000)" userId="69bc75c1-67f1-49dc-85e4-c1baabd6491a" providerId="ADAL" clId="{4ECADF39-312E-B540-889B-0C6169234B55}" dt="2023-02-26T11:07:41.816" v="4164" actId="404"/>
          <ac:spMkLst>
            <pc:docMk/>
            <pc:sldMk cId="4239058625" sldId="259"/>
            <ac:spMk id="4" creationId="{19D795E3-0D92-6149-B26A-DE0D8238C9A9}"/>
          </ac:spMkLst>
        </pc:spChg>
      </pc:sldChg>
      <pc:sldChg chg="addSp delSp modSp mod ord setBg">
        <pc:chgData name="Shannon Reynolds (2006000)" userId="69bc75c1-67f1-49dc-85e4-c1baabd6491a" providerId="ADAL" clId="{4ECADF39-312E-B540-889B-0C6169234B55}" dt="2023-02-24T18:13:11.302" v="3859" actId="403"/>
        <pc:sldMkLst>
          <pc:docMk/>
          <pc:sldMk cId="2700606316" sldId="262"/>
        </pc:sldMkLst>
        <pc:spChg chg="mod ord">
          <ac:chgData name="Shannon Reynolds (2006000)" userId="69bc75c1-67f1-49dc-85e4-c1baabd6491a" providerId="ADAL" clId="{4ECADF39-312E-B540-889B-0C6169234B55}" dt="2023-02-24T18:11:50.625" v="3851" actId="26606"/>
          <ac:spMkLst>
            <pc:docMk/>
            <pc:sldMk cId="2700606316" sldId="262"/>
            <ac:spMk id="4" creationId="{724C466C-59DC-DE40-86B5-FD711448B622}"/>
          </ac:spMkLst>
        </pc:spChg>
        <pc:spChg chg="add del mod">
          <ac:chgData name="Shannon Reynolds (2006000)" userId="69bc75c1-67f1-49dc-85e4-c1baabd6491a" providerId="ADAL" clId="{4ECADF39-312E-B540-889B-0C6169234B55}" dt="2023-02-24T18:13:11.302" v="3859" actId="403"/>
          <ac:spMkLst>
            <pc:docMk/>
            <pc:sldMk cId="2700606316" sldId="262"/>
            <ac:spMk id="5" creationId="{A2CDCEA0-C6B4-3645-B3CD-33DD670E7779}"/>
          </ac:spMkLst>
        </pc:spChg>
        <pc:spChg chg="add del">
          <ac:chgData name="Shannon Reynolds (2006000)" userId="69bc75c1-67f1-49dc-85e4-c1baabd6491a" providerId="ADAL" clId="{4ECADF39-312E-B540-889B-0C6169234B55}" dt="2023-02-24T18:10:59.983" v="3841" actId="26606"/>
          <ac:spMkLst>
            <pc:docMk/>
            <pc:sldMk cId="2700606316" sldId="262"/>
            <ac:spMk id="10" creationId="{8DF4D7F6-81B5-452A-9CE6-76D81F91D41B}"/>
          </ac:spMkLst>
        </pc:spChg>
        <pc:spChg chg="add del">
          <ac:chgData name="Shannon Reynolds (2006000)" userId="69bc75c1-67f1-49dc-85e4-c1baabd6491a" providerId="ADAL" clId="{4ECADF39-312E-B540-889B-0C6169234B55}" dt="2023-02-24T18:10:59.983" v="3841" actId="26606"/>
          <ac:spMkLst>
            <pc:docMk/>
            <pc:sldMk cId="2700606316" sldId="262"/>
            <ac:spMk id="12" creationId="{4600514D-20FB-4559-97DC-D1DC39E6C3DE}"/>
          </ac:spMkLst>
        </pc:spChg>
        <pc:spChg chg="add del">
          <ac:chgData name="Shannon Reynolds (2006000)" userId="69bc75c1-67f1-49dc-85e4-c1baabd6491a" providerId="ADAL" clId="{4ECADF39-312E-B540-889B-0C6169234B55}" dt="2023-02-24T18:10:59.983" v="3841" actId="26606"/>
          <ac:spMkLst>
            <pc:docMk/>
            <pc:sldMk cId="2700606316" sldId="262"/>
            <ac:spMk id="14" creationId="{266F638A-E405-4AC0-B984-72E5813B0DD1}"/>
          </ac:spMkLst>
        </pc:spChg>
        <pc:spChg chg="add del">
          <ac:chgData name="Shannon Reynolds (2006000)" userId="69bc75c1-67f1-49dc-85e4-c1baabd6491a" providerId="ADAL" clId="{4ECADF39-312E-B540-889B-0C6169234B55}" dt="2023-02-24T18:10:59.983" v="3841" actId="26606"/>
          <ac:spMkLst>
            <pc:docMk/>
            <pc:sldMk cId="2700606316" sldId="262"/>
            <ac:spMk id="20" creationId="{27B538D5-95DB-47ED-9CB4-34AE5BF78E6B}"/>
          </ac:spMkLst>
        </pc:spChg>
        <pc:spChg chg="add del">
          <ac:chgData name="Shannon Reynolds (2006000)" userId="69bc75c1-67f1-49dc-85e4-c1baabd6491a" providerId="ADAL" clId="{4ECADF39-312E-B540-889B-0C6169234B55}" dt="2023-02-24T18:11:50.625" v="3851" actId="26606"/>
          <ac:spMkLst>
            <pc:docMk/>
            <pc:sldMk cId="2700606316" sldId="262"/>
            <ac:spMk id="22" creationId="{DD6BC9EB-F181-48AB-BCA2-3D1DB20D2D87}"/>
          </ac:spMkLst>
        </pc:spChg>
        <pc:spChg chg="add del">
          <ac:chgData name="Shannon Reynolds (2006000)" userId="69bc75c1-67f1-49dc-85e4-c1baabd6491a" providerId="ADAL" clId="{4ECADF39-312E-B540-889B-0C6169234B55}" dt="2023-02-24T18:11:50.625" v="3851" actId="26606"/>
          <ac:spMkLst>
            <pc:docMk/>
            <pc:sldMk cId="2700606316" sldId="262"/>
            <ac:spMk id="24" creationId="{D33AAA80-39DC-4020-9BFF-0718F35C7661}"/>
          </ac:spMkLst>
        </pc:spChg>
        <pc:spChg chg="add del">
          <ac:chgData name="Shannon Reynolds (2006000)" userId="69bc75c1-67f1-49dc-85e4-c1baabd6491a" providerId="ADAL" clId="{4ECADF39-312E-B540-889B-0C6169234B55}" dt="2023-02-24T18:11:50.625" v="3851" actId="26606"/>
          <ac:spMkLst>
            <pc:docMk/>
            <pc:sldMk cId="2700606316" sldId="262"/>
            <ac:spMk id="28" creationId="{1177F295-741F-4EFF-B0CA-BE69295ADA07}"/>
          </ac:spMkLst>
        </pc:spChg>
        <pc:spChg chg="add del">
          <ac:chgData name="Shannon Reynolds (2006000)" userId="69bc75c1-67f1-49dc-85e4-c1baabd6491a" providerId="ADAL" clId="{4ECADF39-312E-B540-889B-0C6169234B55}" dt="2023-02-24T18:11:45.862" v="3848" actId="26606"/>
          <ac:spMkLst>
            <pc:docMk/>
            <pc:sldMk cId="2700606316" sldId="262"/>
            <ac:spMk id="33" creationId="{E80B86A7-A1EC-475B-9166-88902B033A38}"/>
          </ac:spMkLst>
        </pc:spChg>
        <pc:spChg chg="add del">
          <ac:chgData name="Shannon Reynolds (2006000)" userId="69bc75c1-67f1-49dc-85e4-c1baabd6491a" providerId="ADAL" clId="{4ECADF39-312E-B540-889B-0C6169234B55}" dt="2023-02-24T18:11:45.862" v="3848" actId="26606"/>
          <ac:spMkLst>
            <pc:docMk/>
            <pc:sldMk cId="2700606316" sldId="262"/>
            <ac:spMk id="35" creationId="{C2C29CB1-9F74-4879-A6AF-AEA67B6F1F4D}"/>
          </ac:spMkLst>
        </pc:spChg>
        <pc:spChg chg="add del">
          <ac:chgData name="Shannon Reynolds (2006000)" userId="69bc75c1-67f1-49dc-85e4-c1baabd6491a" providerId="ADAL" clId="{4ECADF39-312E-B540-889B-0C6169234B55}" dt="2023-02-24T18:11:45.862" v="3848" actId="26606"/>
          <ac:spMkLst>
            <pc:docMk/>
            <pc:sldMk cId="2700606316" sldId="262"/>
            <ac:spMk id="37" creationId="{7E2C7115-5336-410C-AD71-0F0952A2E5A7}"/>
          </ac:spMkLst>
        </pc:spChg>
        <pc:grpChg chg="add del">
          <ac:chgData name="Shannon Reynolds (2006000)" userId="69bc75c1-67f1-49dc-85e4-c1baabd6491a" providerId="ADAL" clId="{4ECADF39-312E-B540-889B-0C6169234B55}" dt="2023-02-24T18:11:50.625" v="3851" actId="26606"/>
          <ac:grpSpMkLst>
            <pc:docMk/>
            <pc:sldMk cId="2700606316" sldId="262"/>
            <ac:grpSpMk id="7" creationId="{28460BD8-AE3F-4AC9-9D0B-717052AA5D3A}"/>
          </ac:grpSpMkLst>
        </pc:grpChg>
        <pc:cxnChg chg="add del">
          <ac:chgData name="Shannon Reynolds (2006000)" userId="69bc75c1-67f1-49dc-85e4-c1baabd6491a" providerId="ADAL" clId="{4ECADF39-312E-B540-889B-0C6169234B55}" dt="2023-02-24T18:10:59.983" v="3841" actId="26606"/>
          <ac:cxnSpMkLst>
            <pc:docMk/>
            <pc:sldMk cId="2700606316" sldId="262"/>
            <ac:cxnSpMk id="16" creationId="{7D1CBE93-B17D-4509-843C-82287C38032A}"/>
          </ac:cxnSpMkLst>
        </pc:cxnChg>
        <pc:cxnChg chg="add del">
          <ac:chgData name="Shannon Reynolds (2006000)" userId="69bc75c1-67f1-49dc-85e4-c1baabd6491a" providerId="ADAL" clId="{4ECADF39-312E-B540-889B-0C6169234B55}" dt="2023-02-24T18:10:59.983" v="3841" actId="26606"/>
          <ac:cxnSpMkLst>
            <pc:docMk/>
            <pc:sldMk cId="2700606316" sldId="262"/>
            <ac:cxnSpMk id="18" creationId="{AE6277B4-6A43-48AB-89B2-3442221619CC}"/>
          </ac:cxnSpMkLst>
        </pc:cxnChg>
        <pc:cxnChg chg="add del">
          <ac:chgData name="Shannon Reynolds (2006000)" userId="69bc75c1-67f1-49dc-85e4-c1baabd6491a" providerId="ADAL" clId="{4ECADF39-312E-B540-889B-0C6169234B55}" dt="2023-02-24T18:11:50.625" v="3851" actId="26606"/>
          <ac:cxnSpMkLst>
            <pc:docMk/>
            <pc:sldMk cId="2700606316" sldId="262"/>
            <ac:cxnSpMk id="26" creationId="{C9C5D90B-7EE3-4D26-AB7D-A5A3A6E11203}"/>
          </ac:cxnSpMkLst>
        </pc:cxnChg>
      </pc:sldChg>
      <pc:sldChg chg="addSp modSp mod setBg">
        <pc:chgData name="Shannon Reynolds (2006000)" userId="69bc75c1-67f1-49dc-85e4-c1baabd6491a" providerId="ADAL" clId="{4ECADF39-312E-B540-889B-0C6169234B55}" dt="2023-02-26T11:09:19.952" v="4268" actId="26606"/>
        <pc:sldMkLst>
          <pc:docMk/>
          <pc:sldMk cId="4274751137" sldId="263"/>
        </pc:sldMkLst>
        <pc:spChg chg="mod">
          <ac:chgData name="Shannon Reynolds (2006000)" userId="69bc75c1-67f1-49dc-85e4-c1baabd6491a" providerId="ADAL" clId="{4ECADF39-312E-B540-889B-0C6169234B55}" dt="2023-02-26T11:09:19.952" v="4268" actId="26606"/>
          <ac:spMkLst>
            <pc:docMk/>
            <pc:sldMk cId="4274751137" sldId="263"/>
            <ac:spMk id="5" creationId="{53BC4E2D-C62B-A045-8F69-791E8E160AB1}"/>
          </ac:spMkLst>
        </pc:spChg>
        <pc:spChg chg="add mod">
          <ac:chgData name="Shannon Reynolds (2006000)" userId="69bc75c1-67f1-49dc-85e4-c1baabd6491a" providerId="ADAL" clId="{4ECADF39-312E-B540-889B-0C6169234B55}" dt="2023-02-26T11:09:19.952" v="4268" actId="26606"/>
          <ac:spMkLst>
            <pc:docMk/>
            <pc:sldMk cId="4274751137" sldId="263"/>
            <ac:spMk id="6" creationId="{B3EF7461-9EE9-1B42-8554-CAF1C11B7117}"/>
          </ac:spMkLst>
        </pc:spChg>
        <pc:spChg chg="add">
          <ac:chgData name="Shannon Reynolds (2006000)" userId="69bc75c1-67f1-49dc-85e4-c1baabd6491a" providerId="ADAL" clId="{4ECADF39-312E-B540-889B-0C6169234B55}" dt="2023-02-26T11:09:19.952" v="4268" actId="26606"/>
          <ac:spMkLst>
            <pc:docMk/>
            <pc:sldMk cId="4274751137" sldId="263"/>
            <ac:spMk id="11" creationId="{603AE127-802C-459A-A612-DB85B67F0DC0}"/>
          </ac:spMkLst>
        </pc:spChg>
        <pc:spChg chg="add">
          <ac:chgData name="Shannon Reynolds (2006000)" userId="69bc75c1-67f1-49dc-85e4-c1baabd6491a" providerId="ADAL" clId="{4ECADF39-312E-B540-889B-0C6169234B55}" dt="2023-02-26T11:09:19.952" v="4268" actId="26606"/>
          <ac:spMkLst>
            <pc:docMk/>
            <pc:sldMk cId="4274751137" sldId="263"/>
            <ac:spMk id="13" creationId="{9323D83D-50D6-4040-A58B-FCEA340F886A}"/>
          </ac:spMkLst>
        </pc:spChg>
        <pc:spChg chg="add">
          <ac:chgData name="Shannon Reynolds (2006000)" userId="69bc75c1-67f1-49dc-85e4-c1baabd6491a" providerId="ADAL" clId="{4ECADF39-312E-B540-889B-0C6169234B55}" dt="2023-02-26T11:09:19.952" v="4268" actId="26606"/>
          <ac:spMkLst>
            <pc:docMk/>
            <pc:sldMk cId="4274751137" sldId="263"/>
            <ac:spMk id="17" creationId="{F10FD715-4DCE-4779-B634-EC78315EA213}"/>
          </ac:spMkLst>
        </pc:spChg>
        <pc:cxnChg chg="add">
          <ac:chgData name="Shannon Reynolds (2006000)" userId="69bc75c1-67f1-49dc-85e4-c1baabd6491a" providerId="ADAL" clId="{4ECADF39-312E-B540-889B-0C6169234B55}" dt="2023-02-26T11:09:19.952" v="4268" actId="26606"/>
          <ac:cxnSpMkLst>
            <pc:docMk/>
            <pc:sldMk cId="4274751137" sldId="263"/>
            <ac:cxnSpMk id="15" creationId="{1A1FE6BB-DFB2-4080-9B5E-076EF5DDE67B}"/>
          </ac:cxnSpMkLst>
        </pc:cxnChg>
      </pc:sldChg>
      <pc:sldChg chg="addSp delSp modSp new mod ord">
        <pc:chgData name="Shannon Reynolds (2006000)" userId="69bc75c1-67f1-49dc-85e4-c1baabd6491a" providerId="ADAL" clId="{4ECADF39-312E-B540-889B-0C6169234B55}" dt="2023-02-24T17:48:24.645" v="3107" actId="14100"/>
        <pc:sldMkLst>
          <pc:docMk/>
          <pc:sldMk cId="4085971304" sldId="265"/>
        </pc:sldMkLst>
        <pc:spChg chg="mod">
          <ac:chgData name="Shannon Reynolds (2006000)" userId="69bc75c1-67f1-49dc-85e4-c1baabd6491a" providerId="ADAL" clId="{4ECADF39-312E-B540-889B-0C6169234B55}" dt="2023-02-24T15:23:24.464" v="49" actId="1076"/>
          <ac:spMkLst>
            <pc:docMk/>
            <pc:sldMk cId="4085971304" sldId="265"/>
            <ac:spMk id="2" creationId="{0BB56BA3-23E3-D843-AB41-069B13EB931C}"/>
          </ac:spMkLst>
        </pc:spChg>
        <pc:spChg chg="del">
          <ac:chgData name="Shannon Reynolds (2006000)" userId="69bc75c1-67f1-49dc-85e4-c1baabd6491a" providerId="ADAL" clId="{4ECADF39-312E-B540-889B-0C6169234B55}" dt="2023-02-24T15:23:28.516" v="50" actId="478"/>
          <ac:spMkLst>
            <pc:docMk/>
            <pc:sldMk cId="4085971304" sldId="265"/>
            <ac:spMk id="3" creationId="{588246AD-4870-1644-A221-C8DFC8193522}"/>
          </ac:spMkLst>
        </pc:spChg>
        <pc:spChg chg="add del mod">
          <ac:chgData name="Shannon Reynolds (2006000)" userId="69bc75c1-67f1-49dc-85e4-c1baabd6491a" providerId="ADAL" clId="{4ECADF39-312E-B540-889B-0C6169234B55}" dt="2023-02-24T15:33:03.258" v="243"/>
          <ac:spMkLst>
            <pc:docMk/>
            <pc:sldMk cId="4085971304" sldId="265"/>
            <ac:spMk id="4" creationId="{68A4EC3C-7370-314D-A47B-CEFB2F89D564}"/>
          </ac:spMkLst>
        </pc:spChg>
        <pc:graphicFrameChg chg="add mod modGraphic">
          <ac:chgData name="Shannon Reynolds (2006000)" userId="69bc75c1-67f1-49dc-85e4-c1baabd6491a" providerId="ADAL" clId="{4ECADF39-312E-B540-889B-0C6169234B55}" dt="2023-02-24T17:48:24.645" v="3107" actId="14100"/>
          <ac:graphicFrameMkLst>
            <pc:docMk/>
            <pc:sldMk cId="4085971304" sldId="265"/>
            <ac:graphicFrameMk id="5" creationId="{F77842C9-174B-544D-9350-5DDCC6675B61}"/>
          </ac:graphicFrameMkLst>
        </pc:graphicFrameChg>
      </pc:sldChg>
      <pc:sldChg chg="addSp delSp modSp new mod ord">
        <pc:chgData name="Shannon Reynolds (2006000)" userId="69bc75c1-67f1-49dc-85e4-c1baabd6491a" providerId="ADAL" clId="{4ECADF39-312E-B540-889B-0C6169234B55}" dt="2023-02-24T17:48:38.289" v="3108" actId="2165"/>
        <pc:sldMkLst>
          <pc:docMk/>
          <pc:sldMk cId="1674756371" sldId="266"/>
        </pc:sldMkLst>
        <pc:spChg chg="mod">
          <ac:chgData name="Shannon Reynolds (2006000)" userId="69bc75c1-67f1-49dc-85e4-c1baabd6491a" providerId="ADAL" clId="{4ECADF39-312E-B540-889B-0C6169234B55}" dt="2023-02-24T15:32:32.972" v="239" actId="20577"/>
          <ac:spMkLst>
            <pc:docMk/>
            <pc:sldMk cId="1674756371" sldId="266"/>
            <ac:spMk id="2" creationId="{DD830F40-24C7-2748-B10C-1D30CDFCE599}"/>
          </ac:spMkLst>
        </pc:spChg>
        <pc:spChg chg="del mod">
          <ac:chgData name="Shannon Reynolds (2006000)" userId="69bc75c1-67f1-49dc-85e4-c1baabd6491a" providerId="ADAL" clId="{4ECADF39-312E-B540-889B-0C6169234B55}" dt="2023-02-24T15:33:00.381" v="241" actId="478"/>
          <ac:spMkLst>
            <pc:docMk/>
            <pc:sldMk cId="1674756371" sldId="266"/>
            <ac:spMk id="3" creationId="{771EA5A4-F6AA-6D4D-B1E0-D14E2C22318B}"/>
          </ac:spMkLst>
        </pc:spChg>
        <pc:graphicFrameChg chg="add mod modGraphic">
          <ac:chgData name="Shannon Reynolds (2006000)" userId="69bc75c1-67f1-49dc-85e4-c1baabd6491a" providerId="ADAL" clId="{4ECADF39-312E-B540-889B-0C6169234B55}" dt="2023-02-24T17:48:38.289" v="3108" actId="2165"/>
          <ac:graphicFrameMkLst>
            <pc:docMk/>
            <pc:sldMk cId="1674756371" sldId="266"/>
            <ac:graphicFrameMk id="4" creationId="{F01B1BBD-498C-F944-AB9C-5AFDE77BCDF7}"/>
          </ac:graphicFrameMkLst>
        </pc:graphicFrameChg>
      </pc:sldChg>
      <pc:sldChg chg="addSp delSp modSp new mod ord setBg setClrOvrMap">
        <pc:chgData name="Shannon Reynolds (2006000)" userId="69bc75c1-67f1-49dc-85e4-c1baabd6491a" providerId="ADAL" clId="{4ECADF39-312E-B540-889B-0C6169234B55}" dt="2023-02-24T16:33:54.115" v="1964" actId="26606"/>
        <pc:sldMkLst>
          <pc:docMk/>
          <pc:sldMk cId="2433706898" sldId="267"/>
        </pc:sldMkLst>
        <pc:spChg chg="mod">
          <ac:chgData name="Shannon Reynolds (2006000)" userId="69bc75c1-67f1-49dc-85e4-c1baabd6491a" providerId="ADAL" clId="{4ECADF39-312E-B540-889B-0C6169234B55}" dt="2023-02-24T16:33:54.115" v="1964" actId="26606"/>
          <ac:spMkLst>
            <pc:docMk/>
            <pc:sldMk cId="2433706898" sldId="267"/>
            <ac:spMk id="2" creationId="{F3F8516B-C762-0D43-964C-B6F6E9E005D2}"/>
          </ac:spMkLst>
        </pc:spChg>
        <pc:spChg chg="del">
          <ac:chgData name="Shannon Reynolds (2006000)" userId="69bc75c1-67f1-49dc-85e4-c1baabd6491a" providerId="ADAL" clId="{4ECADF39-312E-B540-889B-0C6169234B55}" dt="2023-02-24T16:25:25.800" v="1015" actId="478"/>
          <ac:spMkLst>
            <pc:docMk/>
            <pc:sldMk cId="2433706898" sldId="267"/>
            <ac:spMk id="3" creationId="{021305CC-B03C-1D4C-8D93-033CCC162980}"/>
          </ac:spMkLst>
        </pc:spChg>
        <pc:spChg chg="add mod">
          <ac:chgData name="Shannon Reynolds (2006000)" userId="69bc75c1-67f1-49dc-85e4-c1baabd6491a" providerId="ADAL" clId="{4ECADF39-312E-B540-889B-0C6169234B55}" dt="2023-02-24T16:33:54.115" v="1964" actId="26606"/>
          <ac:spMkLst>
            <pc:docMk/>
            <pc:sldMk cId="2433706898" sldId="267"/>
            <ac:spMk id="4" creationId="{3B7427DC-570B-3048-A4E8-1F11B9844D25}"/>
          </ac:spMkLst>
        </pc:spChg>
        <pc:spChg chg="add">
          <ac:chgData name="Shannon Reynolds (2006000)" userId="69bc75c1-67f1-49dc-85e4-c1baabd6491a" providerId="ADAL" clId="{4ECADF39-312E-B540-889B-0C6169234B55}" dt="2023-02-24T16:33:54.115" v="1964" actId="26606"/>
          <ac:spMkLst>
            <pc:docMk/>
            <pc:sldMk cId="2433706898" sldId="267"/>
            <ac:spMk id="9" creationId="{A65AC7D1-EAA9-48F5-B509-60A7F50BF703}"/>
          </ac:spMkLst>
        </pc:spChg>
        <pc:spChg chg="add">
          <ac:chgData name="Shannon Reynolds (2006000)" userId="69bc75c1-67f1-49dc-85e4-c1baabd6491a" providerId="ADAL" clId="{4ECADF39-312E-B540-889B-0C6169234B55}" dt="2023-02-24T16:33:54.115" v="1964" actId="26606"/>
          <ac:spMkLst>
            <pc:docMk/>
            <pc:sldMk cId="2433706898" sldId="267"/>
            <ac:spMk id="11" creationId="{D6320AF9-619A-4175-865B-5663E1AEF4C5}"/>
          </ac:spMkLst>
        </pc:spChg>
        <pc:spChg chg="add">
          <ac:chgData name="Shannon Reynolds (2006000)" userId="69bc75c1-67f1-49dc-85e4-c1baabd6491a" providerId="ADAL" clId="{4ECADF39-312E-B540-889B-0C6169234B55}" dt="2023-02-24T16:33:54.115" v="1964" actId="26606"/>
          <ac:spMkLst>
            <pc:docMk/>
            <pc:sldMk cId="2433706898" sldId="267"/>
            <ac:spMk id="17" creationId="{7E018740-5C2B-4A41-AC1A-7E68D1EC1954}"/>
          </ac:spMkLst>
        </pc:spChg>
        <pc:spChg chg="add">
          <ac:chgData name="Shannon Reynolds (2006000)" userId="69bc75c1-67f1-49dc-85e4-c1baabd6491a" providerId="ADAL" clId="{4ECADF39-312E-B540-889B-0C6169234B55}" dt="2023-02-24T16:33:54.115" v="1964" actId="26606"/>
          <ac:spMkLst>
            <pc:docMk/>
            <pc:sldMk cId="2433706898" sldId="267"/>
            <ac:spMk id="19" creationId="{166F75A4-C475-4941-8EE2-B80A06A2C1BB}"/>
          </ac:spMkLst>
        </pc:spChg>
        <pc:spChg chg="add">
          <ac:chgData name="Shannon Reynolds (2006000)" userId="69bc75c1-67f1-49dc-85e4-c1baabd6491a" providerId="ADAL" clId="{4ECADF39-312E-B540-889B-0C6169234B55}" dt="2023-02-24T16:33:54.115" v="1964" actId="26606"/>
          <ac:spMkLst>
            <pc:docMk/>
            <pc:sldMk cId="2433706898" sldId="267"/>
            <ac:spMk id="21" creationId="{A032553A-72E8-4B0D-8405-FF9771C9AF05}"/>
          </ac:spMkLst>
        </pc:spChg>
        <pc:spChg chg="add">
          <ac:chgData name="Shannon Reynolds (2006000)" userId="69bc75c1-67f1-49dc-85e4-c1baabd6491a" providerId="ADAL" clId="{4ECADF39-312E-B540-889B-0C6169234B55}" dt="2023-02-24T16:33:54.115" v="1964" actId="26606"/>
          <ac:spMkLst>
            <pc:docMk/>
            <pc:sldMk cId="2433706898" sldId="267"/>
            <ac:spMk id="23" creationId="{765800AC-C3B9-498E-87BC-29FAE4C76B21}"/>
          </ac:spMkLst>
        </pc:spChg>
        <pc:spChg chg="add">
          <ac:chgData name="Shannon Reynolds (2006000)" userId="69bc75c1-67f1-49dc-85e4-c1baabd6491a" providerId="ADAL" clId="{4ECADF39-312E-B540-889B-0C6169234B55}" dt="2023-02-24T16:33:54.115" v="1964" actId="26606"/>
          <ac:spMkLst>
            <pc:docMk/>
            <pc:sldMk cId="2433706898" sldId="267"/>
            <ac:spMk id="25" creationId="{1F9D6ACB-2FF4-49F9-978A-E0D5327FC635}"/>
          </ac:spMkLst>
        </pc:spChg>
        <pc:spChg chg="add">
          <ac:chgData name="Shannon Reynolds (2006000)" userId="69bc75c1-67f1-49dc-85e4-c1baabd6491a" providerId="ADAL" clId="{4ECADF39-312E-B540-889B-0C6169234B55}" dt="2023-02-24T16:33:54.115" v="1964" actId="26606"/>
          <ac:spMkLst>
            <pc:docMk/>
            <pc:sldMk cId="2433706898" sldId="267"/>
            <ac:spMk id="27" creationId="{142BFA2A-77A0-4F60-A32A-685681C84889}"/>
          </ac:spMkLst>
        </pc:spChg>
        <pc:cxnChg chg="add">
          <ac:chgData name="Shannon Reynolds (2006000)" userId="69bc75c1-67f1-49dc-85e4-c1baabd6491a" providerId="ADAL" clId="{4ECADF39-312E-B540-889B-0C6169234B55}" dt="2023-02-24T16:33:54.115" v="1964" actId="26606"/>
          <ac:cxnSpMkLst>
            <pc:docMk/>
            <pc:sldMk cId="2433706898" sldId="267"/>
            <ac:cxnSpMk id="13" creationId="{063B6EC6-D752-4EE7-908B-F8F19E8C7FEA}"/>
          </ac:cxnSpMkLst>
        </pc:cxnChg>
        <pc:cxnChg chg="add">
          <ac:chgData name="Shannon Reynolds (2006000)" userId="69bc75c1-67f1-49dc-85e4-c1baabd6491a" providerId="ADAL" clId="{4ECADF39-312E-B540-889B-0C6169234B55}" dt="2023-02-24T16:33:54.115" v="1964" actId="26606"/>
          <ac:cxnSpMkLst>
            <pc:docMk/>
            <pc:sldMk cId="2433706898" sldId="267"/>
            <ac:cxnSpMk id="15" creationId="{EFECD4E8-AD3E-4228-82A2-9461958EA94D}"/>
          </ac:cxnSpMkLst>
        </pc:cxnChg>
      </pc:sldChg>
      <pc:sldChg chg="addSp delSp modSp new mod">
        <pc:chgData name="Shannon Reynolds (2006000)" userId="69bc75c1-67f1-49dc-85e4-c1baabd6491a" providerId="ADAL" clId="{4ECADF39-312E-B540-889B-0C6169234B55}" dt="2023-02-24T17:47:48.054" v="3103" actId="2165"/>
        <pc:sldMkLst>
          <pc:docMk/>
          <pc:sldMk cId="319268035" sldId="268"/>
        </pc:sldMkLst>
        <pc:spChg chg="mod">
          <ac:chgData name="Shannon Reynolds (2006000)" userId="69bc75c1-67f1-49dc-85e4-c1baabd6491a" providerId="ADAL" clId="{4ECADF39-312E-B540-889B-0C6169234B55}" dt="2023-02-24T16:34:27.300" v="1980" actId="20577"/>
          <ac:spMkLst>
            <pc:docMk/>
            <pc:sldMk cId="319268035" sldId="268"/>
            <ac:spMk id="2" creationId="{990D2497-D5B1-CD42-A487-0809A8A8D8D7}"/>
          </ac:spMkLst>
        </pc:spChg>
        <pc:spChg chg="del">
          <ac:chgData name="Shannon Reynolds (2006000)" userId="69bc75c1-67f1-49dc-85e4-c1baabd6491a" providerId="ADAL" clId="{4ECADF39-312E-B540-889B-0C6169234B55}" dt="2023-02-24T16:34:28.987" v="1981" actId="478"/>
          <ac:spMkLst>
            <pc:docMk/>
            <pc:sldMk cId="319268035" sldId="268"/>
            <ac:spMk id="3" creationId="{B3B7535A-85E4-A54F-9C1D-DDBCAA1C5B10}"/>
          </ac:spMkLst>
        </pc:spChg>
        <pc:graphicFrameChg chg="add del mod modGraphic">
          <ac:chgData name="Shannon Reynolds (2006000)" userId="69bc75c1-67f1-49dc-85e4-c1baabd6491a" providerId="ADAL" clId="{4ECADF39-312E-B540-889B-0C6169234B55}" dt="2023-02-24T16:38:46.571" v="1989" actId="478"/>
          <ac:graphicFrameMkLst>
            <pc:docMk/>
            <pc:sldMk cId="319268035" sldId="268"/>
            <ac:graphicFrameMk id="4" creationId="{DCD70A2E-40DE-2742-9E09-B9F8B85C9BAC}"/>
          </ac:graphicFrameMkLst>
        </pc:graphicFrameChg>
        <pc:graphicFrameChg chg="add mod modGraphic">
          <ac:chgData name="Shannon Reynolds (2006000)" userId="69bc75c1-67f1-49dc-85e4-c1baabd6491a" providerId="ADAL" clId="{4ECADF39-312E-B540-889B-0C6169234B55}" dt="2023-02-24T17:47:48.054" v="3103" actId="2165"/>
          <ac:graphicFrameMkLst>
            <pc:docMk/>
            <pc:sldMk cId="319268035" sldId="268"/>
            <ac:graphicFrameMk id="5" creationId="{C6173DA7-902E-0F43-9543-6329CBD16D66}"/>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5F28AE-0B4C-443E-A2A9-C02A1D7DFE9C}"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5A9B7DF2-9625-4AC7-93BC-3A1202B9F2FD}">
      <dgm:prSet/>
      <dgm:spPr/>
      <dgm:t>
        <a:bodyPr/>
        <a:lstStyle/>
        <a:p>
          <a:r>
            <a:rPr lang="en-US"/>
            <a:t>long intervals (&gt;45s)</a:t>
          </a:r>
        </a:p>
      </dgm:t>
    </dgm:pt>
    <dgm:pt modelId="{BEC38931-CEA2-4347-A6D4-8C9240801918}" type="parTrans" cxnId="{46A60BAB-D17A-46E6-BD75-C9B2ACB929E2}">
      <dgm:prSet/>
      <dgm:spPr/>
      <dgm:t>
        <a:bodyPr/>
        <a:lstStyle/>
        <a:p>
          <a:endParaRPr lang="en-US"/>
        </a:p>
      </dgm:t>
    </dgm:pt>
    <dgm:pt modelId="{279EE364-6D34-47B9-9276-6EB5F5CA2E51}" type="sibTrans" cxnId="{46A60BAB-D17A-46E6-BD75-C9B2ACB929E2}">
      <dgm:prSet/>
      <dgm:spPr/>
      <dgm:t>
        <a:bodyPr/>
        <a:lstStyle/>
        <a:p>
          <a:endParaRPr lang="en-US"/>
        </a:p>
      </dgm:t>
    </dgm:pt>
    <dgm:pt modelId="{ED5D2E52-B63D-4332-8526-8A03A625D0BB}">
      <dgm:prSet/>
      <dgm:spPr/>
      <dgm:t>
        <a:bodyPr/>
        <a:lstStyle/>
        <a:p>
          <a:r>
            <a:rPr lang="en-US"/>
            <a:t>Short intervals (&lt;45s)</a:t>
          </a:r>
        </a:p>
      </dgm:t>
    </dgm:pt>
    <dgm:pt modelId="{21975BE7-CEE8-4F5D-8982-4854FED18EF4}" type="parTrans" cxnId="{83FBC41B-4D72-4D8A-A7C7-AD88790D429F}">
      <dgm:prSet/>
      <dgm:spPr/>
      <dgm:t>
        <a:bodyPr/>
        <a:lstStyle/>
        <a:p>
          <a:endParaRPr lang="en-US"/>
        </a:p>
      </dgm:t>
    </dgm:pt>
    <dgm:pt modelId="{DE9FDC56-5BDB-453D-BEB3-73F6E9D92111}" type="sibTrans" cxnId="{83FBC41B-4D72-4D8A-A7C7-AD88790D429F}">
      <dgm:prSet/>
      <dgm:spPr/>
      <dgm:t>
        <a:bodyPr/>
        <a:lstStyle/>
        <a:p>
          <a:endParaRPr lang="en-US"/>
        </a:p>
      </dgm:t>
    </dgm:pt>
    <dgm:pt modelId="{EF6B091B-110A-4680-9E82-2C2F0C1BA23B}">
      <dgm:prSet/>
      <dgm:spPr/>
      <dgm:t>
        <a:bodyPr/>
        <a:lstStyle/>
        <a:p>
          <a:r>
            <a:rPr lang="en-US"/>
            <a:t>Repeated sprint training - &lt;10s, all out sprints, interspersed with recovery periods</a:t>
          </a:r>
        </a:p>
      </dgm:t>
    </dgm:pt>
    <dgm:pt modelId="{21ADE714-45A5-41F4-B892-3C3DEBFB70EA}" type="parTrans" cxnId="{2086DCC5-9521-4C33-BDDF-F85773820AF6}">
      <dgm:prSet/>
      <dgm:spPr/>
      <dgm:t>
        <a:bodyPr/>
        <a:lstStyle/>
        <a:p>
          <a:endParaRPr lang="en-US"/>
        </a:p>
      </dgm:t>
    </dgm:pt>
    <dgm:pt modelId="{C19AA649-5C53-4A41-8CCB-3993086F94BE}" type="sibTrans" cxnId="{2086DCC5-9521-4C33-BDDF-F85773820AF6}">
      <dgm:prSet/>
      <dgm:spPr/>
      <dgm:t>
        <a:bodyPr/>
        <a:lstStyle/>
        <a:p>
          <a:endParaRPr lang="en-US"/>
        </a:p>
      </dgm:t>
    </dgm:pt>
    <dgm:pt modelId="{4D2C2050-15B4-4799-90D1-81F17E12911B}">
      <dgm:prSet/>
      <dgm:spPr/>
      <dgm:t>
        <a:bodyPr/>
        <a:lstStyle/>
        <a:p>
          <a:r>
            <a:rPr lang="en-US"/>
            <a:t>Sprint interval training – 20-30s all out sprints, interspersed with recovery periods</a:t>
          </a:r>
        </a:p>
      </dgm:t>
    </dgm:pt>
    <dgm:pt modelId="{D309E202-A11A-4B17-B719-0245417D37FB}" type="parTrans" cxnId="{A1B69371-7A82-4487-BBF1-9076E3541612}">
      <dgm:prSet/>
      <dgm:spPr/>
      <dgm:t>
        <a:bodyPr/>
        <a:lstStyle/>
        <a:p>
          <a:endParaRPr lang="en-US"/>
        </a:p>
      </dgm:t>
    </dgm:pt>
    <dgm:pt modelId="{AA8924BE-453B-48DA-A844-5FDFBD05EB1E}" type="sibTrans" cxnId="{A1B69371-7A82-4487-BBF1-9076E3541612}">
      <dgm:prSet/>
      <dgm:spPr/>
      <dgm:t>
        <a:bodyPr/>
        <a:lstStyle/>
        <a:p>
          <a:endParaRPr lang="en-US"/>
        </a:p>
      </dgm:t>
    </dgm:pt>
    <dgm:pt modelId="{05A9292B-FD9C-7A4A-8E0F-5D44B465D96B}" type="pres">
      <dgm:prSet presAssocID="{AC5F28AE-0B4C-443E-A2A9-C02A1D7DFE9C}" presName="matrix" presStyleCnt="0">
        <dgm:presLayoutVars>
          <dgm:chMax val="1"/>
          <dgm:dir/>
          <dgm:resizeHandles val="exact"/>
        </dgm:presLayoutVars>
      </dgm:prSet>
      <dgm:spPr/>
    </dgm:pt>
    <dgm:pt modelId="{9852AFF9-07B5-E942-9F7A-D39C76BAD24A}" type="pres">
      <dgm:prSet presAssocID="{AC5F28AE-0B4C-443E-A2A9-C02A1D7DFE9C}" presName="diamond" presStyleLbl="bgShp" presStyleIdx="0" presStyleCnt="1"/>
      <dgm:spPr/>
    </dgm:pt>
    <dgm:pt modelId="{85818E7B-3C1F-4F40-8B2E-6367FEFB7697}" type="pres">
      <dgm:prSet presAssocID="{AC5F28AE-0B4C-443E-A2A9-C02A1D7DFE9C}" presName="quad1" presStyleLbl="node1" presStyleIdx="0" presStyleCnt="4">
        <dgm:presLayoutVars>
          <dgm:chMax val="0"/>
          <dgm:chPref val="0"/>
          <dgm:bulletEnabled val="1"/>
        </dgm:presLayoutVars>
      </dgm:prSet>
      <dgm:spPr/>
    </dgm:pt>
    <dgm:pt modelId="{42469A08-36CE-E545-B6E7-59CE7FE1FF6C}" type="pres">
      <dgm:prSet presAssocID="{AC5F28AE-0B4C-443E-A2A9-C02A1D7DFE9C}" presName="quad2" presStyleLbl="node1" presStyleIdx="1" presStyleCnt="4">
        <dgm:presLayoutVars>
          <dgm:chMax val="0"/>
          <dgm:chPref val="0"/>
          <dgm:bulletEnabled val="1"/>
        </dgm:presLayoutVars>
      </dgm:prSet>
      <dgm:spPr/>
    </dgm:pt>
    <dgm:pt modelId="{C2CB2E87-2773-5544-ACAC-AE2C49B6C712}" type="pres">
      <dgm:prSet presAssocID="{AC5F28AE-0B4C-443E-A2A9-C02A1D7DFE9C}" presName="quad3" presStyleLbl="node1" presStyleIdx="2" presStyleCnt="4">
        <dgm:presLayoutVars>
          <dgm:chMax val="0"/>
          <dgm:chPref val="0"/>
          <dgm:bulletEnabled val="1"/>
        </dgm:presLayoutVars>
      </dgm:prSet>
      <dgm:spPr/>
    </dgm:pt>
    <dgm:pt modelId="{B58A97EA-FEF4-0449-92BD-640EE7977515}" type="pres">
      <dgm:prSet presAssocID="{AC5F28AE-0B4C-443E-A2A9-C02A1D7DFE9C}" presName="quad4" presStyleLbl="node1" presStyleIdx="3" presStyleCnt="4">
        <dgm:presLayoutVars>
          <dgm:chMax val="0"/>
          <dgm:chPref val="0"/>
          <dgm:bulletEnabled val="1"/>
        </dgm:presLayoutVars>
      </dgm:prSet>
      <dgm:spPr/>
    </dgm:pt>
  </dgm:ptLst>
  <dgm:cxnLst>
    <dgm:cxn modelId="{83FBC41B-4D72-4D8A-A7C7-AD88790D429F}" srcId="{AC5F28AE-0B4C-443E-A2A9-C02A1D7DFE9C}" destId="{ED5D2E52-B63D-4332-8526-8A03A625D0BB}" srcOrd="1" destOrd="0" parTransId="{21975BE7-CEE8-4F5D-8982-4854FED18EF4}" sibTransId="{DE9FDC56-5BDB-453D-BEB3-73F6E9D92111}"/>
    <dgm:cxn modelId="{82D25264-E0C7-9D4F-84BE-286AB5044991}" type="presOf" srcId="{4D2C2050-15B4-4799-90D1-81F17E12911B}" destId="{B58A97EA-FEF4-0449-92BD-640EE7977515}" srcOrd="0" destOrd="0" presId="urn:microsoft.com/office/officeart/2005/8/layout/matrix3"/>
    <dgm:cxn modelId="{EB2A606B-5436-4141-A65D-1A1F4D25731A}" type="presOf" srcId="{AC5F28AE-0B4C-443E-A2A9-C02A1D7DFE9C}" destId="{05A9292B-FD9C-7A4A-8E0F-5D44B465D96B}" srcOrd="0" destOrd="0" presId="urn:microsoft.com/office/officeart/2005/8/layout/matrix3"/>
    <dgm:cxn modelId="{A1B69371-7A82-4487-BBF1-9076E3541612}" srcId="{AC5F28AE-0B4C-443E-A2A9-C02A1D7DFE9C}" destId="{4D2C2050-15B4-4799-90D1-81F17E12911B}" srcOrd="3" destOrd="0" parTransId="{D309E202-A11A-4B17-B719-0245417D37FB}" sibTransId="{AA8924BE-453B-48DA-A844-5FDFBD05EB1E}"/>
    <dgm:cxn modelId="{3765838F-3495-6B45-8B61-C387A0203E7E}" type="presOf" srcId="{5A9B7DF2-9625-4AC7-93BC-3A1202B9F2FD}" destId="{85818E7B-3C1F-4F40-8B2E-6367FEFB7697}" srcOrd="0" destOrd="0" presId="urn:microsoft.com/office/officeart/2005/8/layout/matrix3"/>
    <dgm:cxn modelId="{8E081698-4849-454E-A067-E39B62B22931}" type="presOf" srcId="{EF6B091B-110A-4680-9E82-2C2F0C1BA23B}" destId="{C2CB2E87-2773-5544-ACAC-AE2C49B6C712}" srcOrd="0" destOrd="0" presId="urn:microsoft.com/office/officeart/2005/8/layout/matrix3"/>
    <dgm:cxn modelId="{46A60BAB-D17A-46E6-BD75-C9B2ACB929E2}" srcId="{AC5F28AE-0B4C-443E-A2A9-C02A1D7DFE9C}" destId="{5A9B7DF2-9625-4AC7-93BC-3A1202B9F2FD}" srcOrd="0" destOrd="0" parTransId="{BEC38931-CEA2-4347-A6D4-8C9240801918}" sibTransId="{279EE364-6D34-47B9-9276-6EB5F5CA2E51}"/>
    <dgm:cxn modelId="{2086DCC5-9521-4C33-BDDF-F85773820AF6}" srcId="{AC5F28AE-0B4C-443E-A2A9-C02A1D7DFE9C}" destId="{EF6B091B-110A-4680-9E82-2C2F0C1BA23B}" srcOrd="2" destOrd="0" parTransId="{21ADE714-45A5-41F4-B892-3C3DEBFB70EA}" sibTransId="{C19AA649-5C53-4A41-8CCB-3993086F94BE}"/>
    <dgm:cxn modelId="{9855B7E2-959B-B742-A5C1-0EFF4A70BBCD}" type="presOf" srcId="{ED5D2E52-B63D-4332-8526-8A03A625D0BB}" destId="{42469A08-36CE-E545-B6E7-59CE7FE1FF6C}" srcOrd="0" destOrd="0" presId="urn:microsoft.com/office/officeart/2005/8/layout/matrix3"/>
    <dgm:cxn modelId="{8A9B93A1-C143-364F-BB6D-AE7059AFC6A6}" type="presParOf" srcId="{05A9292B-FD9C-7A4A-8E0F-5D44B465D96B}" destId="{9852AFF9-07B5-E942-9F7A-D39C76BAD24A}" srcOrd="0" destOrd="0" presId="urn:microsoft.com/office/officeart/2005/8/layout/matrix3"/>
    <dgm:cxn modelId="{8271571D-E759-EB45-BAC1-68506F5279B5}" type="presParOf" srcId="{05A9292B-FD9C-7A4A-8E0F-5D44B465D96B}" destId="{85818E7B-3C1F-4F40-8B2E-6367FEFB7697}" srcOrd="1" destOrd="0" presId="urn:microsoft.com/office/officeart/2005/8/layout/matrix3"/>
    <dgm:cxn modelId="{9C095303-A4E6-7A41-9C0E-2063E44DCEBD}" type="presParOf" srcId="{05A9292B-FD9C-7A4A-8E0F-5D44B465D96B}" destId="{42469A08-36CE-E545-B6E7-59CE7FE1FF6C}" srcOrd="2" destOrd="0" presId="urn:microsoft.com/office/officeart/2005/8/layout/matrix3"/>
    <dgm:cxn modelId="{507DEF7A-85EA-5F48-BC7E-DC32B36714CA}" type="presParOf" srcId="{05A9292B-FD9C-7A4A-8E0F-5D44B465D96B}" destId="{C2CB2E87-2773-5544-ACAC-AE2C49B6C712}" srcOrd="3" destOrd="0" presId="urn:microsoft.com/office/officeart/2005/8/layout/matrix3"/>
    <dgm:cxn modelId="{E43986AC-73F2-F94B-9269-FFCA424581FE}" type="presParOf" srcId="{05A9292B-FD9C-7A4A-8E0F-5D44B465D96B}" destId="{B58A97EA-FEF4-0449-92BD-640EE7977515}"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2AFF9-07B5-E942-9F7A-D39C76BAD24A}">
      <dsp:nvSpPr>
        <dsp:cNvPr id="0" name=""/>
        <dsp:cNvSpPr/>
      </dsp:nvSpPr>
      <dsp:spPr>
        <a:xfrm>
          <a:off x="2384873" y="0"/>
          <a:ext cx="4630668" cy="4630668"/>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818E7B-3C1F-4F40-8B2E-6367FEFB7697}">
      <dsp:nvSpPr>
        <dsp:cNvPr id="0" name=""/>
        <dsp:cNvSpPr/>
      </dsp:nvSpPr>
      <dsp:spPr>
        <a:xfrm>
          <a:off x="2824786" y="439913"/>
          <a:ext cx="1805960" cy="180596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long intervals (&gt;45s)</a:t>
          </a:r>
        </a:p>
      </dsp:txBody>
      <dsp:txXfrm>
        <a:off x="2912946" y="528073"/>
        <a:ext cx="1629640" cy="1629640"/>
      </dsp:txXfrm>
    </dsp:sp>
    <dsp:sp modelId="{42469A08-36CE-E545-B6E7-59CE7FE1FF6C}">
      <dsp:nvSpPr>
        <dsp:cNvPr id="0" name=""/>
        <dsp:cNvSpPr/>
      </dsp:nvSpPr>
      <dsp:spPr>
        <a:xfrm>
          <a:off x="4769667" y="439913"/>
          <a:ext cx="1805960" cy="1805960"/>
        </a:xfrm>
        <a:prstGeom prst="roundRect">
          <a:avLst/>
        </a:prstGeom>
        <a:solidFill>
          <a:schemeClr val="accent5">
            <a:hueOff val="2003568"/>
            <a:satOff val="-8793"/>
            <a:lumOff val="26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Short intervals (&lt;45s)</a:t>
          </a:r>
        </a:p>
      </dsp:txBody>
      <dsp:txXfrm>
        <a:off x="4857827" y="528073"/>
        <a:ext cx="1629640" cy="1629640"/>
      </dsp:txXfrm>
    </dsp:sp>
    <dsp:sp modelId="{C2CB2E87-2773-5544-ACAC-AE2C49B6C712}">
      <dsp:nvSpPr>
        <dsp:cNvPr id="0" name=""/>
        <dsp:cNvSpPr/>
      </dsp:nvSpPr>
      <dsp:spPr>
        <a:xfrm>
          <a:off x="2824786" y="2384794"/>
          <a:ext cx="1805960" cy="1805960"/>
        </a:xfrm>
        <a:prstGeom prst="roundRect">
          <a:avLst/>
        </a:prstGeom>
        <a:solidFill>
          <a:schemeClr val="accent5">
            <a:hueOff val="4007135"/>
            <a:satOff val="-17587"/>
            <a:lumOff val="52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Repeated sprint training - &lt;10s, all out sprints, interspersed with recovery periods</a:t>
          </a:r>
        </a:p>
      </dsp:txBody>
      <dsp:txXfrm>
        <a:off x="2912946" y="2472954"/>
        <a:ext cx="1629640" cy="1629640"/>
      </dsp:txXfrm>
    </dsp:sp>
    <dsp:sp modelId="{B58A97EA-FEF4-0449-92BD-640EE7977515}">
      <dsp:nvSpPr>
        <dsp:cNvPr id="0" name=""/>
        <dsp:cNvSpPr/>
      </dsp:nvSpPr>
      <dsp:spPr>
        <a:xfrm>
          <a:off x="4769667" y="2384794"/>
          <a:ext cx="1805960" cy="1805960"/>
        </a:xfrm>
        <a:prstGeom prst="roundRect">
          <a:avLst/>
        </a:prstGeom>
        <a:solidFill>
          <a:schemeClr val="accent5">
            <a:hueOff val="6010703"/>
            <a:satOff val="-26380"/>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Sprint interval training – 20-30s all out sprints, interspersed with recovery periods</a:t>
          </a:r>
        </a:p>
      </dsp:txBody>
      <dsp:txXfrm>
        <a:off x="4857827" y="2472954"/>
        <a:ext cx="1629640" cy="1629640"/>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2/22/23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001666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2/22/23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32042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2/22/23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35987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2/22/23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12946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2/22/23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12730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2/22/23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75733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2/22/23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94092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2/22/23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60232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5" name="Date Placeholder 4"/>
          <p:cNvSpPr>
            <a:spLocks noGrp="1"/>
          </p:cNvSpPr>
          <p:nvPr>
            <p:ph type="dt" sz="half" idx="10"/>
          </p:nvPr>
        </p:nvSpPr>
        <p:spPr/>
        <p:txBody>
          <a:bodyPr/>
          <a:lstStyle/>
          <a:p>
            <a:fld id="{D4605E03-BC17-41A7-854C-DFAB672737DC}" type="datetime1">
              <a:rPr lang="en-US" smtClean="0"/>
              <a:t>2/22/23</a:t>
            </a:fld>
            <a:endParaRPr lang="en-US" dirty="0"/>
          </a:p>
        </p:txBody>
      </p:sp>
    </p:spTree>
    <p:extLst>
      <p:ext uri="{BB962C8B-B14F-4D97-AF65-F5344CB8AC3E}">
        <p14:creationId xmlns:p14="http://schemas.microsoft.com/office/powerpoint/2010/main" val="2064089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3762693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2450503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8853651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2928880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218862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2/22/23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753885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2/22/23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157063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4408324-A84C-4A45-93B6-78D079CCE772}" type="datetime1">
              <a:rPr lang="en-US" smtClean="0"/>
              <a:t>2/22/23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92784182"/>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3" descr="An abstract genetic concept">
            <a:extLst>
              <a:ext uri="{FF2B5EF4-FFF2-40B4-BE49-F238E27FC236}">
                <a16:creationId xmlns:a16="http://schemas.microsoft.com/office/drawing/2014/main" id="{7B8E1635-57BD-69D7-9654-24DDFCF1C805}"/>
              </a:ext>
            </a:extLst>
          </p:cNvPr>
          <p:cNvPicPr>
            <a:picLocks noChangeAspect="1"/>
          </p:cNvPicPr>
          <p:nvPr/>
        </p:nvPicPr>
        <p:blipFill rotWithShape="1">
          <a:blip r:embed="rId2">
            <a:duotone>
              <a:schemeClr val="accent1">
                <a:shade val="45000"/>
                <a:satMod val="135000"/>
              </a:schemeClr>
              <a:prstClr val="white"/>
            </a:duotone>
          </a:blip>
          <a:srcRect l="9091" t="27283" b="21580"/>
          <a:stretch/>
        </p:blipFill>
        <p:spPr>
          <a:xfrm>
            <a:off x="1" y="10"/>
            <a:ext cx="12191999" cy="6857990"/>
          </a:xfrm>
          <a:prstGeom prst="rect">
            <a:avLst/>
          </a:prstGeom>
        </p:spPr>
      </p:pic>
      <p:sp>
        <p:nvSpPr>
          <p:cNvPr id="48" name="Isosceles Triangle 28">
            <a:extLst>
              <a:ext uri="{FF2B5EF4-FFF2-40B4-BE49-F238E27FC236}">
                <a16:creationId xmlns:a16="http://schemas.microsoft.com/office/drawing/2014/main" id="{F5F0CD5C-72F3-4090-8A69-8E15CB432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Parallelogram 30">
            <a:extLst>
              <a:ext uri="{FF2B5EF4-FFF2-40B4-BE49-F238E27FC236}">
                <a16:creationId xmlns:a16="http://schemas.microsoft.com/office/drawing/2014/main" id="{217496A2-9394-4FB7-BA0E-717D2D2E7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52" name="Straight Connector 32">
            <a:extLst>
              <a:ext uri="{FF2B5EF4-FFF2-40B4-BE49-F238E27FC236}">
                <a16:creationId xmlns:a16="http://schemas.microsoft.com/office/drawing/2014/main" id="{D02CF681-4765-4E88-802F-B2474DCD51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7" name="Straight Connector 34">
            <a:extLst>
              <a:ext uri="{FF2B5EF4-FFF2-40B4-BE49-F238E27FC236}">
                <a16:creationId xmlns:a16="http://schemas.microsoft.com/office/drawing/2014/main" id="{3D57B2BA-243C-45C7-A5D8-46CA7194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8" name="Rectangle 23">
            <a:extLst>
              <a:ext uri="{FF2B5EF4-FFF2-40B4-BE49-F238E27FC236}">
                <a16:creationId xmlns:a16="http://schemas.microsoft.com/office/drawing/2014/main" id="{67374FB5-CBB7-46FF-95B5-2251BC685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5">
            <a:extLst>
              <a:ext uri="{FF2B5EF4-FFF2-40B4-BE49-F238E27FC236}">
                <a16:creationId xmlns:a16="http://schemas.microsoft.com/office/drawing/2014/main" id="{34BCEAB7-D9E0-40A4-9254-8593BD346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40">
            <a:extLst>
              <a:ext uri="{FF2B5EF4-FFF2-40B4-BE49-F238E27FC236}">
                <a16:creationId xmlns:a16="http://schemas.microsoft.com/office/drawing/2014/main" id="{D567A354-BB63-405C-8E5F-2F510E67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8842A28-11A5-4748-8024-B64431E2934F}"/>
              </a:ext>
            </a:extLst>
          </p:cNvPr>
          <p:cNvSpPr>
            <a:spLocks noGrp="1"/>
          </p:cNvSpPr>
          <p:nvPr>
            <p:ph type="ctrTitle"/>
          </p:nvPr>
        </p:nvSpPr>
        <p:spPr>
          <a:xfrm>
            <a:off x="4791450" y="1678665"/>
            <a:ext cx="4482553" cy="2369131"/>
          </a:xfrm>
        </p:spPr>
        <p:txBody>
          <a:bodyPr>
            <a:normAutofit/>
          </a:bodyPr>
          <a:lstStyle/>
          <a:p>
            <a:pPr>
              <a:lnSpc>
                <a:spcPct val="90000"/>
              </a:lnSpc>
            </a:pPr>
            <a:r>
              <a:rPr lang="en-US" sz="4600">
                <a:latin typeface="Arial Rounded MT Bold" panose="020F0704030504030204" pitchFamily="34" charset="77"/>
              </a:rPr>
              <a:t>The Effectiveness of HIT Training </a:t>
            </a:r>
          </a:p>
        </p:txBody>
      </p:sp>
      <p:sp>
        <p:nvSpPr>
          <p:cNvPr id="3" name="Subtitle 2">
            <a:extLst>
              <a:ext uri="{FF2B5EF4-FFF2-40B4-BE49-F238E27FC236}">
                <a16:creationId xmlns:a16="http://schemas.microsoft.com/office/drawing/2014/main" id="{1D58AE9B-BBB2-5142-80CD-F298B5A04F59}"/>
              </a:ext>
            </a:extLst>
          </p:cNvPr>
          <p:cNvSpPr>
            <a:spLocks noGrp="1"/>
          </p:cNvSpPr>
          <p:nvPr>
            <p:ph type="subTitle" idx="1"/>
          </p:nvPr>
        </p:nvSpPr>
        <p:spPr>
          <a:xfrm>
            <a:off x="4788276" y="4050832"/>
            <a:ext cx="4485725" cy="1096899"/>
          </a:xfrm>
        </p:spPr>
        <p:txBody>
          <a:bodyPr>
            <a:normAutofit/>
          </a:bodyPr>
          <a:lstStyle/>
          <a:p>
            <a:r>
              <a:rPr lang="en-US">
                <a:latin typeface="Arial Rounded MT Bold" panose="020F0704030504030204" pitchFamily="34" charset="77"/>
              </a:rPr>
              <a:t>Assignment 1 – Evidence Based Practice in Exercise Science</a:t>
            </a:r>
          </a:p>
        </p:txBody>
      </p:sp>
      <p:sp>
        <p:nvSpPr>
          <p:cNvPr id="61" name="Rectangle 27">
            <a:extLst>
              <a:ext uri="{FF2B5EF4-FFF2-40B4-BE49-F238E27FC236}">
                <a16:creationId xmlns:a16="http://schemas.microsoft.com/office/drawing/2014/main" id="{9185A8D7-2F20-4F7A-97BE-21DB1654C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8">
            <a:extLst>
              <a:ext uri="{FF2B5EF4-FFF2-40B4-BE49-F238E27FC236}">
                <a16:creationId xmlns:a16="http://schemas.microsoft.com/office/drawing/2014/main" id="{CB65BD56-22B3-4E13-BFCA-B8E8BEB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9">
            <a:extLst>
              <a:ext uri="{FF2B5EF4-FFF2-40B4-BE49-F238E27FC236}">
                <a16:creationId xmlns:a16="http://schemas.microsoft.com/office/drawing/2014/main" id="{6790ED68-BCA0-4247-A72F-1CB85DF0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DD0F2B3F-DC55-4FA7-B667-1ACD07920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79282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153FA-B5AC-4247-95AD-AF4E7601DBCA}"/>
              </a:ext>
            </a:extLst>
          </p:cNvPr>
          <p:cNvSpPr>
            <a:spLocks noGrp="1"/>
          </p:cNvSpPr>
          <p:nvPr>
            <p:ph type="title"/>
          </p:nvPr>
        </p:nvSpPr>
        <p:spPr>
          <a:xfrm>
            <a:off x="1043950" y="1179151"/>
            <a:ext cx="3300646" cy="4463889"/>
          </a:xfrm>
        </p:spPr>
        <p:txBody>
          <a:bodyPr vert="horz" lIns="91440" tIns="45720" rIns="91440" bIns="45720" rtlCol="0" anchor="ctr">
            <a:normAutofit/>
          </a:bodyPr>
          <a:lstStyle/>
          <a:p>
            <a:r>
              <a:rPr lang="en-US"/>
              <a:t>Client Profile</a:t>
            </a:r>
          </a:p>
        </p:txBody>
      </p:sp>
      <p:sp>
        <p:nvSpPr>
          <p:cNvPr id="55" name="Isosceles Triangle 54">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57" name="Straight Connector 56">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5BF6CB9-2ABC-1641-B33A-9BF1CDC1F917}"/>
              </a:ext>
            </a:extLst>
          </p:cNvPr>
          <p:cNvSpPr txBox="1"/>
          <p:nvPr/>
        </p:nvSpPr>
        <p:spPr>
          <a:xfrm>
            <a:off x="4978918" y="1109145"/>
            <a:ext cx="6341016" cy="4603900"/>
          </a:xfrm>
          <a:prstGeom prst="rect">
            <a:avLst/>
          </a:prstGeom>
        </p:spPr>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Age – 21</a:t>
            </a:r>
          </a:p>
          <a:p>
            <a:pPr>
              <a:spcBef>
                <a:spcPts val="1000"/>
              </a:spcBef>
              <a:buClr>
                <a:schemeClr val="accent1"/>
              </a:buClr>
              <a:buSzPct val="80000"/>
              <a:buFont typeface="Wingdings 3" charset="2"/>
              <a:buChar char=""/>
            </a:pPr>
            <a:r>
              <a:rPr lang="en-US" dirty="0">
                <a:solidFill>
                  <a:schemeClr val="tx1">
                    <a:lumMod val="75000"/>
                    <a:lumOff val="25000"/>
                  </a:schemeClr>
                </a:solidFill>
              </a:rPr>
              <a:t>Gender – Female</a:t>
            </a:r>
          </a:p>
          <a:p>
            <a:pPr>
              <a:spcBef>
                <a:spcPts val="1000"/>
              </a:spcBef>
              <a:buClr>
                <a:schemeClr val="accent1"/>
              </a:buClr>
              <a:buSzPct val="80000"/>
              <a:buFont typeface="Wingdings 3" charset="2"/>
              <a:buChar char=""/>
            </a:pPr>
            <a:r>
              <a:rPr lang="en-US" dirty="0">
                <a:solidFill>
                  <a:schemeClr val="tx1">
                    <a:lumMod val="75000"/>
                    <a:lumOff val="25000"/>
                  </a:schemeClr>
                </a:solidFill>
              </a:rPr>
              <a:t>Training background – currently not training for anything specific, just exercises for general health, fitness and wellbeing. Mainly focuses on running and cycling as this is what the client enjoys most and has taken part in running competitions in the past. </a:t>
            </a:r>
          </a:p>
          <a:p>
            <a:pPr>
              <a:spcBef>
                <a:spcPts val="1000"/>
              </a:spcBef>
              <a:buClr>
                <a:schemeClr val="accent1"/>
              </a:buClr>
              <a:buSzPct val="80000"/>
              <a:buFont typeface="Wingdings 3" charset="2"/>
              <a:buChar char=""/>
            </a:pPr>
            <a:r>
              <a:rPr lang="en-US" dirty="0">
                <a:solidFill>
                  <a:schemeClr val="tx1">
                    <a:lumMod val="75000"/>
                    <a:lumOff val="25000"/>
                  </a:schemeClr>
                </a:solidFill>
              </a:rPr>
              <a:t>Fitness levels – the client is fit and healthy, has a well-balanced diet and tries to keep active as regular as possible.</a:t>
            </a:r>
          </a:p>
          <a:p>
            <a:pPr>
              <a:spcBef>
                <a:spcPts val="1000"/>
              </a:spcBef>
              <a:buClr>
                <a:schemeClr val="accent1"/>
              </a:buClr>
              <a:buSzPct val="80000"/>
              <a:buFont typeface="Wingdings 3" charset="2"/>
              <a:buChar char=""/>
            </a:pPr>
            <a:r>
              <a:rPr lang="en-US" dirty="0">
                <a:solidFill>
                  <a:schemeClr val="tx1">
                    <a:lumMod val="75000"/>
                    <a:lumOff val="25000"/>
                  </a:schemeClr>
                </a:solidFill>
              </a:rPr>
              <a:t>Goals – the client wants to improve their cardiovascular fitness levels to generally improve their health.    </a:t>
            </a:r>
          </a:p>
        </p:txBody>
      </p:sp>
      <p:sp>
        <p:nvSpPr>
          <p:cNvPr id="59" name="Isosceles Triangle 58">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16581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23">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35" name="Rectangle 34">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1E40581-4162-6C43-A0DD-E51ED1DAAB6B}"/>
              </a:ext>
            </a:extLst>
          </p:cNvPr>
          <p:cNvSpPr txBox="1"/>
          <p:nvPr/>
        </p:nvSpPr>
        <p:spPr>
          <a:xfrm>
            <a:off x="677334" y="1253067"/>
            <a:ext cx="6155266" cy="4351866"/>
          </a:xfrm>
          <a:prstGeom prst="rect">
            <a:avLst/>
          </a:prstGeom>
        </p:spPr>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Various forms of high-intensity interval training (HIT) are currently among the most efficient ways to enhance metabolic and cardiorespiratory health, which in turn improves an athlete's physical performance. HIT entails a series of short to long bursts of moderately intense exercise separated by rest periods. Sprints and all-out attempts can be incorporated into HIT </a:t>
            </a:r>
            <a:r>
              <a:rPr lang="en-US" dirty="0" err="1">
                <a:solidFill>
                  <a:schemeClr val="tx1">
                    <a:lumMod val="75000"/>
                    <a:lumOff val="25000"/>
                  </a:schemeClr>
                </a:solidFill>
              </a:rPr>
              <a:t>programes</a:t>
            </a:r>
            <a:r>
              <a:rPr lang="en-US" dirty="0">
                <a:solidFill>
                  <a:schemeClr val="tx1">
                    <a:lumMod val="75000"/>
                    <a:lumOff val="25000"/>
                  </a:schemeClr>
                </a:solidFill>
              </a:rPr>
              <a:t> to benefit players of team and racquet sports. A stimulus where athletes spend at least several minutes every session in their "red zone," which is typically defined as reaching at least 90% of their maximum oxygen absorption, is thought to be the best stimulus to elicit both maximal cardiovascular and peripheral adaptations (VO2max) (</a:t>
            </a:r>
            <a:r>
              <a:rPr lang="en-US" dirty="0" err="1">
                <a:solidFill>
                  <a:schemeClr val="tx1">
                    <a:lumMod val="75000"/>
                    <a:lumOff val="25000"/>
                  </a:schemeClr>
                </a:solidFill>
              </a:rPr>
              <a:t>Buchheit</a:t>
            </a:r>
            <a:r>
              <a:rPr lang="en-US" dirty="0">
                <a:solidFill>
                  <a:schemeClr val="tx1">
                    <a:lumMod val="75000"/>
                    <a:lumOff val="25000"/>
                  </a:schemeClr>
                </a:solidFill>
              </a:rPr>
              <a:t>, </a:t>
            </a:r>
            <a:r>
              <a:rPr lang="en-US" dirty="0" err="1">
                <a:solidFill>
                  <a:schemeClr val="tx1">
                    <a:lumMod val="75000"/>
                    <a:lumOff val="25000"/>
                  </a:schemeClr>
                </a:solidFill>
              </a:rPr>
              <a:t>Laursen</a:t>
            </a:r>
            <a:r>
              <a:rPr lang="en-US" dirty="0">
                <a:solidFill>
                  <a:schemeClr val="tx1">
                    <a:lumMod val="75000"/>
                    <a:lumOff val="25000"/>
                  </a:schemeClr>
                </a:solidFill>
              </a:rPr>
              <a:t> 2013).</a:t>
            </a:r>
          </a:p>
        </p:txBody>
      </p:sp>
      <p:sp>
        <p:nvSpPr>
          <p:cNvPr id="37" name="Rectangle 36">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9" name="Straight Connector 38">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54">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491D330A-1A40-0744-8ABD-70A8AC5D10A9}"/>
              </a:ext>
            </a:extLst>
          </p:cNvPr>
          <p:cNvSpPr txBox="1"/>
          <p:nvPr/>
        </p:nvSpPr>
        <p:spPr>
          <a:xfrm>
            <a:off x="7829658" y="1253067"/>
            <a:ext cx="3371742" cy="4351866"/>
          </a:xfrm>
          <a:prstGeom prst="rect">
            <a:avLst/>
          </a:prstGeom>
        </p:spPr>
        <p:txBody>
          <a:bodyPr vert="horz" lIns="91440" tIns="45720" rIns="91440" bIns="45720" rtlCol="0" anchor="ctr">
            <a:normAutofit/>
          </a:bodyPr>
          <a:lstStyle/>
          <a:p>
            <a:pPr>
              <a:spcBef>
                <a:spcPct val="0"/>
              </a:spcBef>
              <a:spcAft>
                <a:spcPts val="600"/>
              </a:spcAft>
            </a:pPr>
            <a:r>
              <a:rPr lang="en-US" sz="3600">
                <a:solidFill>
                  <a:schemeClr val="bg1"/>
                </a:solidFill>
                <a:latin typeface="+mj-lt"/>
                <a:ea typeface="+mj-ea"/>
                <a:cs typeface="+mj-cs"/>
              </a:rPr>
              <a:t>What is HIT Training?</a:t>
            </a:r>
          </a:p>
        </p:txBody>
      </p:sp>
    </p:spTree>
    <p:extLst>
      <p:ext uri="{BB962C8B-B14F-4D97-AF65-F5344CB8AC3E}">
        <p14:creationId xmlns:p14="http://schemas.microsoft.com/office/powerpoint/2010/main" val="1308887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D36DB-1FA9-FD42-A478-4352510AB4AB}"/>
              </a:ext>
            </a:extLst>
          </p:cNvPr>
          <p:cNvSpPr>
            <a:spLocks noGrp="1"/>
          </p:cNvSpPr>
          <p:nvPr>
            <p:ph type="title"/>
          </p:nvPr>
        </p:nvSpPr>
        <p:spPr>
          <a:xfrm>
            <a:off x="677334" y="609600"/>
            <a:ext cx="8596668" cy="1320800"/>
          </a:xfrm>
        </p:spPr>
        <p:txBody>
          <a:bodyPr>
            <a:normAutofit/>
          </a:bodyPr>
          <a:lstStyle/>
          <a:p>
            <a:r>
              <a:rPr lang="en-US" dirty="0"/>
              <a:t>Different types of HIT</a:t>
            </a:r>
          </a:p>
        </p:txBody>
      </p:sp>
      <p:graphicFrame>
        <p:nvGraphicFramePr>
          <p:cNvPr id="7" name="Content Placeholder 2">
            <a:extLst>
              <a:ext uri="{FF2B5EF4-FFF2-40B4-BE49-F238E27FC236}">
                <a16:creationId xmlns:a16="http://schemas.microsoft.com/office/drawing/2014/main" id="{A5783B91-6AED-8689-1B1B-607AD66B070F}"/>
              </a:ext>
            </a:extLst>
          </p:cNvPr>
          <p:cNvGraphicFramePr>
            <a:graphicFrameLocks noGrp="1"/>
          </p:cNvGraphicFramePr>
          <p:nvPr>
            <p:ph idx="1"/>
            <p:extLst>
              <p:ext uri="{D42A27DB-BD31-4B8C-83A1-F6EECF244321}">
                <p14:modId xmlns:p14="http://schemas.microsoft.com/office/powerpoint/2010/main" val="2631952340"/>
              </p:ext>
            </p:extLst>
          </p:nvPr>
        </p:nvGraphicFramePr>
        <p:xfrm>
          <a:off x="677334" y="1617732"/>
          <a:ext cx="9400415" cy="4630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0686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75B066-06FD-9749-90D7-662C8CE4E427}"/>
              </a:ext>
            </a:extLst>
          </p:cNvPr>
          <p:cNvSpPr txBox="1"/>
          <p:nvPr/>
        </p:nvSpPr>
        <p:spPr>
          <a:xfrm>
            <a:off x="2822714" y="297888"/>
            <a:ext cx="4924878" cy="1212861"/>
          </a:xfrm>
          <a:prstGeom prst="rect">
            <a:avLst/>
          </a:prstGeom>
        </p:spPr>
        <p:txBody>
          <a:bodyPr vert="horz" lIns="91440" tIns="45720" rIns="91440" bIns="45720" rtlCol="0" anchor="ctr">
            <a:normAutofit lnSpcReduction="10000"/>
          </a:bodyPr>
          <a:lstStyle/>
          <a:p>
            <a:pPr>
              <a:spcBef>
                <a:spcPct val="0"/>
              </a:spcBef>
              <a:spcAft>
                <a:spcPts val="600"/>
              </a:spcAft>
            </a:pPr>
            <a:r>
              <a:rPr lang="en-US" sz="3600" dirty="0">
                <a:solidFill>
                  <a:schemeClr val="accent1"/>
                </a:solidFill>
                <a:latin typeface="+mj-lt"/>
                <a:ea typeface="+mj-ea"/>
                <a:cs typeface="+mj-cs"/>
              </a:rPr>
              <a:t>Heart Rate and RPE during HIT.</a:t>
            </a:r>
          </a:p>
          <a:p>
            <a:pPr>
              <a:spcBef>
                <a:spcPct val="0"/>
              </a:spcBef>
              <a:spcAft>
                <a:spcPts val="600"/>
              </a:spcAft>
            </a:pPr>
            <a:endParaRPr lang="en-US" sz="3600" dirty="0">
              <a:solidFill>
                <a:schemeClr val="accent1"/>
              </a:solidFill>
              <a:latin typeface="+mj-lt"/>
              <a:ea typeface="+mj-ea"/>
              <a:cs typeface="+mj-cs"/>
            </a:endParaRPr>
          </a:p>
        </p:txBody>
      </p:sp>
      <p:pic>
        <p:nvPicPr>
          <p:cNvPr id="9" name="Graphic 8" descr="Heart with Pulse">
            <a:extLst>
              <a:ext uri="{FF2B5EF4-FFF2-40B4-BE49-F238E27FC236}">
                <a16:creationId xmlns:a16="http://schemas.microsoft.com/office/drawing/2014/main" id="{0CDD831A-FE4F-DA86-9AD8-EE141DFFB96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8903" y="1928191"/>
            <a:ext cx="3001617" cy="3001617"/>
          </a:xfrm>
          <a:prstGeom prst="rect">
            <a:avLst/>
          </a:prstGeom>
        </p:spPr>
      </p:pic>
      <p:sp>
        <p:nvSpPr>
          <p:cNvPr id="5" name="TextBox 4">
            <a:extLst>
              <a:ext uri="{FF2B5EF4-FFF2-40B4-BE49-F238E27FC236}">
                <a16:creationId xmlns:a16="http://schemas.microsoft.com/office/drawing/2014/main" id="{38D1B82F-63C0-6643-87BC-0F26BADFAC24}"/>
              </a:ext>
            </a:extLst>
          </p:cNvPr>
          <p:cNvSpPr txBox="1"/>
          <p:nvPr/>
        </p:nvSpPr>
        <p:spPr>
          <a:xfrm>
            <a:off x="2822714" y="1311965"/>
            <a:ext cx="7971182" cy="5327374"/>
          </a:xfrm>
          <a:prstGeom prst="rect">
            <a:avLst/>
          </a:prstGeom>
        </p:spPr>
        <p:txBody>
          <a:bodyPr vert="horz" lIns="91440" tIns="45720" rIns="91440" bIns="45720" rtlCol="0">
            <a:normAutofit lnSpcReduction="10000"/>
          </a:bodyPr>
          <a:lstStyle/>
          <a:p>
            <a:pPr>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rPr>
              <a:t>Because it is so straightforward and could require no HR monitoring, and is so flexible, prescribing the intensity of HIT bouts using the rating of perceived exertion (RPE) technique is quite appealing (Dishman, et al. 1987). With this method, coaches typically prescribe independent factors like work distance or duration and rest periods. The athlete can control their own level of exercise intensity in exchange. Based on the athlete's experience, the session aim, and external factors connected to training periodization, the intensity chosen is normally the maximum intensity of exercise viewed as sustainable ('hard’ to 'very hard’) (</a:t>
            </a:r>
            <a:r>
              <a:rPr lang="en-US" sz="2000" dirty="0">
                <a:solidFill>
                  <a:schemeClr val="tx1">
                    <a:lumMod val="75000"/>
                    <a:lumOff val="25000"/>
                  </a:schemeClr>
                </a:solidFill>
                <a:effectLst/>
              </a:rPr>
              <a:t>Seiler S, </a:t>
            </a:r>
            <a:r>
              <a:rPr lang="en-US" sz="2000" dirty="0" err="1">
                <a:solidFill>
                  <a:schemeClr val="tx1">
                    <a:lumMod val="75000"/>
                    <a:lumOff val="25000"/>
                  </a:schemeClr>
                </a:solidFill>
                <a:effectLst/>
              </a:rPr>
              <a:t>Sjursen</a:t>
            </a:r>
            <a:r>
              <a:rPr lang="en-US" sz="2000" dirty="0">
                <a:solidFill>
                  <a:schemeClr val="tx1">
                    <a:lumMod val="75000"/>
                    <a:lumOff val="25000"/>
                  </a:schemeClr>
                </a:solidFill>
                <a:effectLst/>
              </a:rPr>
              <a:t> JE, 2004).</a:t>
            </a:r>
          </a:p>
          <a:p>
            <a:pPr>
              <a:lnSpc>
                <a:spcPct val="90000"/>
              </a:lnSpc>
              <a:spcBef>
                <a:spcPts val="1000"/>
              </a:spcBef>
              <a:buClr>
                <a:schemeClr val="accent1"/>
              </a:buClr>
              <a:buSzPct val="80000"/>
              <a:buFont typeface="Wingdings 3" charset="2"/>
              <a:buChar char=""/>
            </a:pPr>
            <a:endParaRPr lang="en-US" sz="20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rPr>
              <a:t>The most frequently seen physiological indicator for regulating exercise intensity in the field is heart rate (</a:t>
            </a:r>
            <a:r>
              <a:rPr lang="en-US" sz="2000" dirty="0" err="1">
                <a:solidFill>
                  <a:schemeClr val="tx1">
                    <a:lumMod val="75000"/>
                    <a:lumOff val="25000"/>
                  </a:schemeClr>
                </a:solidFill>
                <a:effectLst/>
              </a:rPr>
              <a:t>Achten</a:t>
            </a:r>
            <a:r>
              <a:rPr lang="en-US" sz="2000" dirty="0">
                <a:solidFill>
                  <a:schemeClr val="tx1">
                    <a:lumMod val="75000"/>
                    <a:lumOff val="25000"/>
                  </a:schemeClr>
                </a:solidFill>
                <a:effectLst/>
              </a:rPr>
              <a:t> J, </a:t>
            </a:r>
            <a:r>
              <a:rPr lang="en-US" sz="2000" dirty="0" err="1">
                <a:solidFill>
                  <a:schemeClr val="tx1">
                    <a:lumMod val="75000"/>
                    <a:lumOff val="25000"/>
                  </a:schemeClr>
                </a:solidFill>
                <a:effectLst/>
              </a:rPr>
              <a:t>Jeukendrup</a:t>
            </a:r>
            <a:r>
              <a:rPr lang="en-US" sz="2000" dirty="0">
                <a:solidFill>
                  <a:schemeClr val="tx1">
                    <a:lumMod val="75000"/>
                    <a:lumOff val="25000"/>
                  </a:schemeClr>
                </a:solidFill>
                <a:effectLst/>
              </a:rPr>
              <a:t> AE, 2003).</a:t>
            </a:r>
            <a:r>
              <a:rPr lang="en-US" sz="2000" dirty="0">
                <a:solidFill>
                  <a:schemeClr val="tx1">
                    <a:lumMod val="75000"/>
                    <a:lumOff val="25000"/>
                  </a:schemeClr>
                </a:solidFill>
              </a:rPr>
              <a:t> HR zones are a good way to regulate exercise intensity during extended, sub-maximal exercise sessions, but their usefulness for regulating or modifying an HIT session may be restricted. A significant number of HIT prescriptions involve physical activity that is conducted above the speed/power associated with V O2max, which HR cannot accurately predict (</a:t>
            </a:r>
            <a:r>
              <a:rPr lang="en-US" sz="2000" dirty="0" err="1">
                <a:solidFill>
                  <a:schemeClr val="tx1">
                    <a:lumMod val="75000"/>
                    <a:lumOff val="25000"/>
                  </a:schemeClr>
                </a:solidFill>
              </a:rPr>
              <a:t>Billat</a:t>
            </a:r>
            <a:r>
              <a:rPr lang="en-US" sz="2000" dirty="0">
                <a:solidFill>
                  <a:schemeClr val="tx1">
                    <a:lumMod val="75000"/>
                    <a:lumOff val="25000"/>
                  </a:schemeClr>
                </a:solidFill>
              </a:rPr>
              <a:t> LV et at. 2003).</a:t>
            </a:r>
          </a:p>
        </p:txBody>
      </p:sp>
    </p:spTree>
    <p:extLst>
      <p:ext uri="{BB962C8B-B14F-4D97-AF65-F5344CB8AC3E}">
        <p14:creationId xmlns:p14="http://schemas.microsoft.com/office/powerpoint/2010/main" val="1242700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4D3FB2C-2E88-ED4F-8DFE-CC9E8312959B}"/>
              </a:ext>
            </a:extLst>
          </p:cNvPr>
          <p:cNvSpPr txBox="1"/>
          <p:nvPr/>
        </p:nvSpPr>
        <p:spPr>
          <a:xfrm>
            <a:off x="677334" y="609600"/>
            <a:ext cx="8596668" cy="1320800"/>
          </a:xfrm>
          <a:prstGeom prst="rect">
            <a:avLst/>
          </a:prstGeom>
        </p:spPr>
        <p:txBody>
          <a:bodyPr vert="horz" lIns="91440" tIns="45720" rIns="91440" bIns="45720" rtlCol="0" anchor="t">
            <a:normAutofit/>
          </a:bodyPr>
          <a:lstStyle/>
          <a:p>
            <a:pPr>
              <a:spcBef>
                <a:spcPct val="0"/>
              </a:spcBef>
              <a:spcAft>
                <a:spcPts val="600"/>
              </a:spcAft>
            </a:pPr>
            <a:r>
              <a:rPr lang="en-US" sz="3600">
                <a:solidFill>
                  <a:schemeClr val="accent1"/>
                </a:solidFill>
                <a:latin typeface="+mj-lt"/>
                <a:ea typeface="+mj-ea"/>
                <a:cs typeface="+mj-cs"/>
              </a:rPr>
              <a:t>why have I chosen to use the training method HIT for this particular client?</a:t>
            </a:r>
          </a:p>
        </p:txBody>
      </p:sp>
      <p:sp>
        <p:nvSpPr>
          <p:cNvPr id="4" name="TextBox 3">
            <a:extLst>
              <a:ext uri="{FF2B5EF4-FFF2-40B4-BE49-F238E27FC236}">
                <a16:creationId xmlns:a16="http://schemas.microsoft.com/office/drawing/2014/main" id="{3AAAFD69-3D4D-4944-BF3A-170BBC587111}"/>
              </a:ext>
            </a:extLst>
          </p:cNvPr>
          <p:cNvSpPr txBox="1"/>
          <p:nvPr/>
        </p:nvSpPr>
        <p:spPr>
          <a:xfrm>
            <a:off x="677334" y="2160590"/>
            <a:ext cx="5220430" cy="3701270"/>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r>
              <a:rPr lang="en-US" sz="1700" dirty="0">
                <a:solidFill>
                  <a:schemeClr val="tx1">
                    <a:lumMod val="75000"/>
                    <a:lumOff val="25000"/>
                  </a:schemeClr>
                </a:solidFill>
              </a:rPr>
              <a:t>I have chosen HIT for this client as she wants to improve her cardiovascular endurance, it can improve:</a:t>
            </a:r>
          </a:p>
          <a:p>
            <a:pPr marL="285750" indent="-285750">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rPr>
              <a:t>VO2max, which means the heart and lungs are able to deliver oxygen to working muscles more efficiently.  </a:t>
            </a:r>
          </a:p>
          <a:p>
            <a:pPr marL="285750" indent="-285750">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rPr>
              <a:t>HIT leads to improvements in both aerobic and anerobic fitness. </a:t>
            </a:r>
          </a:p>
          <a:p>
            <a:pPr marL="285750" indent="-285750">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rPr>
              <a:t>Higher improvement in endurance performance than just endurance training (</a:t>
            </a:r>
            <a:r>
              <a:rPr lang="en-US" sz="1700" b="0" i="0" u="none" strike="noStrike" dirty="0" err="1">
                <a:solidFill>
                  <a:schemeClr val="tx1">
                    <a:lumMod val="75000"/>
                    <a:lumOff val="25000"/>
                  </a:schemeClr>
                </a:solidFill>
                <a:effectLst/>
              </a:rPr>
              <a:t>Laursen</a:t>
            </a:r>
            <a:r>
              <a:rPr lang="en-US" sz="1700" dirty="0">
                <a:solidFill>
                  <a:schemeClr val="tx1">
                    <a:lumMod val="75000"/>
                    <a:lumOff val="25000"/>
                  </a:schemeClr>
                </a:solidFill>
              </a:rPr>
              <a:t>, </a:t>
            </a:r>
            <a:r>
              <a:rPr lang="en-US" sz="1700" b="0" i="0" u="none" strike="noStrike" dirty="0">
                <a:solidFill>
                  <a:schemeClr val="tx1">
                    <a:lumMod val="75000"/>
                    <a:lumOff val="25000"/>
                  </a:schemeClr>
                </a:solidFill>
                <a:effectLst/>
              </a:rPr>
              <a:t>Jenkins, 2002).</a:t>
            </a:r>
            <a:endParaRPr lang="en-US" sz="1700" dirty="0">
              <a:solidFill>
                <a:schemeClr val="tx1">
                  <a:lumMod val="75000"/>
                  <a:lumOff val="25000"/>
                </a:schemeClr>
              </a:solidFill>
            </a:endParaRPr>
          </a:p>
          <a:p>
            <a:pPr marL="285750" indent="-285750">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rPr>
              <a:t>HIT also reduces the risk of cardiovascular disease. </a:t>
            </a:r>
          </a:p>
        </p:txBody>
      </p:sp>
      <p:pic>
        <p:nvPicPr>
          <p:cNvPr id="9" name="Graphic 8" descr="Running">
            <a:extLst>
              <a:ext uri="{FF2B5EF4-FFF2-40B4-BE49-F238E27FC236}">
                <a16:creationId xmlns:a16="http://schemas.microsoft.com/office/drawing/2014/main" id="{26CD3A5F-CCAF-B11D-086A-FFAE0FF703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87417" y="2159000"/>
            <a:ext cx="3145536" cy="3145536"/>
          </a:xfrm>
          <a:prstGeom prst="rect">
            <a:avLst/>
          </a:prstGeom>
        </p:spPr>
      </p:pic>
    </p:spTree>
    <p:extLst>
      <p:ext uri="{BB962C8B-B14F-4D97-AF65-F5344CB8AC3E}">
        <p14:creationId xmlns:p14="http://schemas.microsoft.com/office/powerpoint/2010/main" val="286092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F8516B-C762-0D43-964C-B6F6E9E005D2}"/>
              </a:ext>
            </a:extLst>
          </p:cNvPr>
          <p:cNvSpPr>
            <a:spLocks noGrp="1"/>
          </p:cNvSpPr>
          <p:nvPr>
            <p:ph type="title"/>
          </p:nvPr>
        </p:nvSpPr>
        <p:spPr>
          <a:xfrm>
            <a:off x="677334" y="609599"/>
            <a:ext cx="3843375" cy="5545667"/>
          </a:xfrm>
        </p:spPr>
        <p:txBody>
          <a:bodyPr vert="horz" lIns="91440" tIns="45720" rIns="91440" bIns="45720" rtlCol="0" anchor="ctr">
            <a:normAutofit/>
          </a:bodyPr>
          <a:lstStyle/>
          <a:p>
            <a:r>
              <a:rPr lang="en-US">
                <a:solidFill>
                  <a:schemeClr val="tx1">
                    <a:lumMod val="85000"/>
                    <a:lumOff val="15000"/>
                  </a:schemeClr>
                </a:solidFill>
              </a:rPr>
              <a:t>HIT Training Program</a:t>
            </a:r>
          </a:p>
        </p:txBody>
      </p:sp>
      <p:sp>
        <p:nvSpPr>
          <p:cNvPr id="4" name="TextBox 3">
            <a:extLst>
              <a:ext uri="{FF2B5EF4-FFF2-40B4-BE49-F238E27FC236}">
                <a16:creationId xmlns:a16="http://schemas.microsoft.com/office/drawing/2014/main" id="{3B7427DC-570B-3048-A4E8-1F11B9844D25}"/>
              </a:ext>
            </a:extLst>
          </p:cNvPr>
          <p:cNvSpPr txBox="1"/>
          <p:nvPr/>
        </p:nvSpPr>
        <p:spPr>
          <a:xfrm>
            <a:off x="6116084" y="609600"/>
            <a:ext cx="5511296" cy="5545667"/>
          </a:xfrm>
          <a:prstGeom prst="rect">
            <a:avLst/>
          </a:prstGeom>
        </p:spPr>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dirty="0">
                <a:solidFill>
                  <a:srgbClr val="FFFFFF"/>
                </a:solidFill>
              </a:rPr>
              <a:t>During the HIT sessions I am doing to me measuring the clients Heart Rate (HR) and Rating of Perceived Exertion (RPE). </a:t>
            </a:r>
          </a:p>
          <a:p>
            <a:pPr>
              <a:spcBef>
                <a:spcPts val="1000"/>
              </a:spcBef>
              <a:buClr>
                <a:schemeClr val="accent1"/>
              </a:buClr>
              <a:buSzPct val="80000"/>
              <a:buFont typeface="Wingdings 3" charset="2"/>
              <a:buChar char=""/>
            </a:pPr>
            <a:endParaRPr lang="en-US" dirty="0">
              <a:solidFill>
                <a:srgbClr val="FFFFFF"/>
              </a:solidFill>
            </a:endParaRPr>
          </a:p>
          <a:p>
            <a:pPr>
              <a:spcBef>
                <a:spcPts val="1000"/>
              </a:spcBef>
              <a:buClr>
                <a:schemeClr val="accent1"/>
              </a:buClr>
              <a:buSzPct val="80000"/>
              <a:buFont typeface="Wingdings 3" charset="2"/>
              <a:buChar char=""/>
            </a:pPr>
            <a:r>
              <a:rPr lang="en-US" dirty="0">
                <a:solidFill>
                  <a:srgbClr val="FFFFFF"/>
                </a:solidFill>
              </a:rPr>
              <a:t>The training program will consist of 20 second all out sprints uphill with a 2-minute recovery. This will be repeated 3 times with the 2-minute recovery in between each 20 second sprint. </a:t>
            </a:r>
          </a:p>
          <a:p>
            <a:pPr>
              <a:spcBef>
                <a:spcPts val="1000"/>
              </a:spcBef>
              <a:buClr>
                <a:schemeClr val="accent1"/>
              </a:buClr>
              <a:buSzPct val="80000"/>
              <a:buFont typeface="Wingdings 3" charset="2"/>
              <a:buChar char=""/>
            </a:pPr>
            <a:endParaRPr lang="en-US" dirty="0">
              <a:solidFill>
                <a:srgbClr val="FFFFFF"/>
              </a:solidFill>
            </a:endParaRPr>
          </a:p>
          <a:p>
            <a:pPr>
              <a:spcBef>
                <a:spcPts val="1000"/>
              </a:spcBef>
              <a:buClr>
                <a:schemeClr val="accent1"/>
              </a:buClr>
              <a:buSzPct val="80000"/>
              <a:buFont typeface="Wingdings 3" charset="2"/>
              <a:buChar char=""/>
            </a:pPr>
            <a:r>
              <a:rPr lang="en-US" dirty="0">
                <a:solidFill>
                  <a:srgbClr val="FFFFFF"/>
                </a:solidFill>
              </a:rPr>
              <a:t>This session will be completed once a week, spread over 3 weeks. It will be kept the same over the 3 weeks so that I am able to see if there are any improvements with the clients HR or RPE. </a:t>
            </a:r>
          </a:p>
          <a:p>
            <a:pPr>
              <a:spcBef>
                <a:spcPts val="1000"/>
              </a:spcBef>
              <a:buClr>
                <a:schemeClr val="accent1"/>
              </a:buClr>
              <a:buSzPct val="80000"/>
              <a:buFont typeface="Wingdings 3" charset="2"/>
              <a:buChar char=""/>
            </a:pPr>
            <a:endParaRPr lang="en-US" dirty="0">
              <a:solidFill>
                <a:srgbClr val="FFFFFF"/>
              </a:solidFill>
            </a:endParaRPr>
          </a:p>
          <a:p>
            <a:pPr>
              <a:spcBef>
                <a:spcPts val="1000"/>
              </a:spcBef>
              <a:buClr>
                <a:schemeClr val="accent1"/>
              </a:buClr>
              <a:buSzPct val="80000"/>
              <a:buFont typeface="Wingdings 3" charset="2"/>
              <a:buChar char=""/>
            </a:pPr>
            <a:r>
              <a:rPr lang="en-US" dirty="0">
                <a:solidFill>
                  <a:srgbClr val="FFFFFF"/>
                </a:solidFill>
              </a:rPr>
              <a:t>The client does keep fit in her own time, going on runs, walking and generally keeping fit, so this could also have an impact on the end results. </a:t>
            </a:r>
          </a:p>
        </p:txBody>
      </p:sp>
    </p:spTree>
    <p:extLst>
      <p:ext uri="{BB962C8B-B14F-4D97-AF65-F5344CB8AC3E}">
        <p14:creationId xmlns:p14="http://schemas.microsoft.com/office/powerpoint/2010/main" val="243370689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30F40-24C7-2748-B10C-1D30CDFCE599}"/>
              </a:ext>
            </a:extLst>
          </p:cNvPr>
          <p:cNvSpPr>
            <a:spLocks noGrp="1"/>
          </p:cNvSpPr>
          <p:nvPr>
            <p:ph type="title"/>
          </p:nvPr>
        </p:nvSpPr>
        <p:spPr/>
        <p:txBody>
          <a:bodyPr/>
          <a:lstStyle/>
          <a:p>
            <a:r>
              <a:rPr lang="en-US" dirty="0"/>
              <a:t>Warm up before HIT</a:t>
            </a:r>
          </a:p>
        </p:txBody>
      </p:sp>
      <p:graphicFrame>
        <p:nvGraphicFramePr>
          <p:cNvPr id="4" name="Table 4">
            <a:extLst>
              <a:ext uri="{FF2B5EF4-FFF2-40B4-BE49-F238E27FC236}">
                <a16:creationId xmlns:a16="http://schemas.microsoft.com/office/drawing/2014/main" id="{F01B1BBD-498C-F944-AB9C-5AFDE77BCDF7}"/>
              </a:ext>
            </a:extLst>
          </p:cNvPr>
          <p:cNvGraphicFramePr>
            <a:graphicFrameLocks noGrp="1"/>
          </p:cNvGraphicFramePr>
          <p:nvPr>
            <p:extLst>
              <p:ext uri="{D42A27DB-BD31-4B8C-83A1-F6EECF244321}">
                <p14:modId xmlns:p14="http://schemas.microsoft.com/office/powerpoint/2010/main" val="1210543715"/>
              </p:ext>
            </p:extLst>
          </p:nvPr>
        </p:nvGraphicFramePr>
        <p:xfrm>
          <a:off x="655983" y="1508539"/>
          <a:ext cx="8149351" cy="2834640"/>
        </p:xfrm>
        <a:graphic>
          <a:graphicData uri="http://schemas.openxmlformats.org/drawingml/2006/table">
            <a:tbl>
              <a:tblPr firstRow="1" bandRow="1">
                <a:tableStyleId>{5C22544A-7EE6-4342-B048-85BDC9FD1C3A}</a:tableStyleId>
              </a:tblPr>
              <a:tblGrid>
                <a:gridCol w="2053351">
                  <a:extLst>
                    <a:ext uri="{9D8B030D-6E8A-4147-A177-3AD203B41FA5}">
                      <a16:colId xmlns:a16="http://schemas.microsoft.com/office/drawing/2014/main" val="3425919436"/>
                    </a:ext>
                  </a:extLst>
                </a:gridCol>
                <a:gridCol w="2032000">
                  <a:extLst>
                    <a:ext uri="{9D8B030D-6E8A-4147-A177-3AD203B41FA5}">
                      <a16:colId xmlns:a16="http://schemas.microsoft.com/office/drawing/2014/main" val="1580353318"/>
                    </a:ext>
                  </a:extLst>
                </a:gridCol>
                <a:gridCol w="2032000">
                  <a:extLst>
                    <a:ext uri="{9D8B030D-6E8A-4147-A177-3AD203B41FA5}">
                      <a16:colId xmlns:a16="http://schemas.microsoft.com/office/drawing/2014/main" val="806800263"/>
                    </a:ext>
                  </a:extLst>
                </a:gridCol>
                <a:gridCol w="2032000">
                  <a:extLst>
                    <a:ext uri="{9D8B030D-6E8A-4147-A177-3AD203B41FA5}">
                      <a16:colId xmlns:a16="http://schemas.microsoft.com/office/drawing/2014/main" val="2771730701"/>
                    </a:ext>
                  </a:extLst>
                </a:gridCol>
              </a:tblGrid>
              <a:tr h="370840">
                <a:tc>
                  <a:txBody>
                    <a:bodyPr/>
                    <a:lstStyle/>
                    <a:p>
                      <a:r>
                        <a:rPr lang="en-US" dirty="0"/>
                        <a:t>Round 1 – Raise (15s on each)</a:t>
                      </a:r>
                    </a:p>
                  </a:txBody>
                  <a:tcPr/>
                </a:tc>
                <a:tc>
                  <a:txBody>
                    <a:bodyPr/>
                    <a:lstStyle/>
                    <a:p>
                      <a:r>
                        <a:rPr lang="en-US" dirty="0"/>
                        <a:t>Round 2 – activate (15s on each)</a:t>
                      </a:r>
                    </a:p>
                  </a:txBody>
                  <a:tcPr/>
                </a:tc>
                <a:tc>
                  <a:txBody>
                    <a:bodyPr/>
                    <a:lstStyle/>
                    <a:p>
                      <a:r>
                        <a:rPr lang="en-US" dirty="0"/>
                        <a:t>Round 3 – </a:t>
                      </a:r>
                      <a:r>
                        <a:rPr lang="en-US" dirty="0" err="1"/>
                        <a:t>Mobilise</a:t>
                      </a:r>
                      <a:r>
                        <a:rPr lang="en-US" dirty="0"/>
                        <a:t> (15s on each)</a:t>
                      </a:r>
                    </a:p>
                  </a:txBody>
                  <a:tcPr/>
                </a:tc>
                <a:tc>
                  <a:txBody>
                    <a:bodyPr/>
                    <a:lstStyle/>
                    <a:p>
                      <a:r>
                        <a:rPr lang="en-US" dirty="0"/>
                        <a:t>Round 4 – potentiate (15s on each)</a:t>
                      </a:r>
                    </a:p>
                  </a:txBody>
                  <a:tcPr/>
                </a:tc>
                <a:extLst>
                  <a:ext uri="{0D108BD9-81ED-4DB2-BD59-A6C34878D82A}">
                    <a16:rowId xmlns:a16="http://schemas.microsoft.com/office/drawing/2014/main" val="2187813324"/>
                  </a:ext>
                </a:extLst>
              </a:tr>
              <a:tr h="370840">
                <a:tc>
                  <a:txBody>
                    <a:bodyPr/>
                    <a:lstStyle/>
                    <a:p>
                      <a:r>
                        <a:rPr lang="en-US" dirty="0"/>
                        <a:t>Star jumps </a:t>
                      </a:r>
                    </a:p>
                  </a:txBody>
                  <a:tcPr/>
                </a:tc>
                <a:tc>
                  <a:txBody>
                    <a:bodyPr/>
                    <a:lstStyle/>
                    <a:p>
                      <a:r>
                        <a:rPr lang="en-US" dirty="0"/>
                        <a:t>Walk knee to chest</a:t>
                      </a:r>
                    </a:p>
                  </a:txBody>
                  <a:tcPr/>
                </a:tc>
                <a:tc>
                  <a:txBody>
                    <a:bodyPr/>
                    <a:lstStyle/>
                    <a:p>
                      <a:r>
                        <a:rPr lang="en-US" dirty="0"/>
                        <a:t>Inch worms</a:t>
                      </a:r>
                    </a:p>
                  </a:txBody>
                  <a:tcPr/>
                </a:tc>
                <a:tc>
                  <a:txBody>
                    <a:bodyPr/>
                    <a:lstStyle/>
                    <a:p>
                      <a:r>
                        <a:rPr lang="en-US" dirty="0"/>
                        <a:t>Squats </a:t>
                      </a:r>
                    </a:p>
                  </a:txBody>
                  <a:tcPr/>
                </a:tc>
                <a:extLst>
                  <a:ext uri="{0D108BD9-81ED-4DB2-BD59-A6C34878D82A}">
                    <a16:rowId xmlns:a16="http://schemas.microsoft.com/office/drawing/2014/main" val="3690705318"/>
                  </a:ext>
                </a:extLst>
              </a:tr>
              <a:tr h="370840">
                <a:tc>
                  <a:txBody>
                    <a:bodyPr/>
                    <a:lstStyle/>
                    <a:p>
                      <a:r>
                        <a:rPr lang="en-US" dirty="0"/>
                        <a:t>High knees </a:t>
                      </a:r>
                    </a:p>
                  </a:txBody>
                  <a:tcPr/>
                </a:tc>
                <a:tc>
                  <a:txBody>
                    <a:bodyPr/>
                    <a:lstStyle/>
                    <a:p>
                      <a:r>
                        <a:rPr lang="en-US" dirty="0"/>
                        <a:t>Open and close gate</a:t>
                      </a:r>
                    </a:p>
                  </a:txBody>
                  <a:tcPr/>
                </a:tc>
                <a:tc>
                  <a:txBody>
                    <a:bodyPr/>
                    <a:lstStyle/>
                    <a:p>
                      <a:r>
                        <a:rPr lang="en-US" dirty="0"/>
                        <a:t>Hamstring stretch </a:t>
                      </a:r>
                    </a:p>
                  </a:txBody>
                  <a:tcPr/>
                </a:tc>
                <a:tc>
                  <a:txBody>
                    <a:bodyPr/>
                    <a:lstStyle/>
                    <a:p>
                      <a:r>
                        <a:rPr lang="en-US" dirty="0"/>
                        <a:t>Lunges</a:t>
                      </a:r>
                    </a:p>
                  </a:txBody>
                  <a:tcPr/>
                </a:tc>
                <a:extLst>
                  <a:ext uri="{0D108BD9-81ED-4DB2-BD59-A6C34878D82A}">
                    <a16:rowId xmlns:a16="http://schemas.microsoft.com/office/drawing/2014/main" val="1989457820"/>
                  </a:ext>
                </a:extLst>
              </a:tr>
              <a:tr h="591048">
                <a:tc>
                  <a:txBody>
                    <a:bodyPr/>
                    <a:lstStyle/>
                    <a:p>
                      <a:r>
                        <a:rPr lang="en-US" dirty="0"/>
                        <a:t>Side-step </a:t>
                      </a:r>
                    </a:p>
                  </a:txBody>
                  <a:tcPr/>
                </a:tc>
                <a:tc>
                  <a:txBody>
                    <a:bodyPr/>
                    <a:lstStyle/>
                    <a:p>
                      <a:r>
                        <a:rPr lang="en-US" dirty="0"/>
                        <a:t>Walking lunge</a:t>
                      </a:r>
                    </a:p>
                  </a:txBody>
                  <a:tcPr/>
                </a:tc>
                <a:tc>
                  <a:txBody>
                    <a:bodyPr/>
                    <a:lstStyle/>
                    <a:p>
                      <a:r>
                        <a:rPr lang="en-US" dirty="0"/>
                        <a:t>Lunging hip flexor stretch</a:t>
                      </a:r>
                    </a:p>
                  </a:txBody>
                  <a:tcPr/>
                </a:tc>
                <a:tc>
                  <a:txBody>
                    <a:bodyPr/>
                    <a:lstStyle/>
                    <a:p>
                      <a:r>
                        <a:rPr lang="en-US" dirty="0"/>
                        <a:t>Jump squat</a:t>
                      </a:r>
                    </a:p>
                  </a:txBody>
                  <a:tcPr/>
                </a:tc>
                <a:extLst>
                  <a:ext uri="{0D108BD9-81ED-4DB2-BD59-A6C34878D82A}">
                    <a16:rowId xmlns:a16="http://schemas.microsoft.com/office/drawing/2014/main" val="578298518"/>
                  </a:ext>
                </a:extLst>
              </a:tr>
            </a:tbl>
          </a:graphicData>
        </a:graphic>
      </p:graphicFrame>
    </p:spTree>
    <p:extLst>
      <p:ext uri="{BB962C8B-B14F-4D97-AF65-F5344CB8AC3E}">
        <p14:creationId xmlns:p14="http://schemas.microsoft.com/office/powerpoint/2010/main" val="1674756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56BA3-23E3-D843-AB41-069B13EB931C}"/>
              </a:ext>
            </a:extLst>
          </p:cNvPr>
          <p:cNvSpPr>
            <a:spLocks noGrp="1"/>
          </p:cNvSpPr>
          <p:nvPr>
            <p:ph type="title"/>
          </p:nvPr>
        </p:nvSpPr>
        <p:spPr>
          <a:xfrm>
            <a:off x="677334" y="231913"/>
            <a:ext cx="3914544" cy="781878"/>
          </a:xfrm>
        </p:spPr>
        <p:txBody>
          <a:bodyPr/>
          <a:lstStyle/>
          <a:p>
            <a:r>
              <a:rPr lang="en-US" dirty="0"/>
              <a:t>Training Program  </a:t>
            </a:r>
          </a:p>
        </p:txBody>
      </p:sp>
      <p:graphicFrame>
        <p:nvGraphicFramePr>
          <p:cNvPr id="5" name="Table 5">
            <a:extLst>
              <a:ext uri="{FF2B5EF4-FFF2-40B4-BE49-F238E27FC236}">
                <a16:creationId xmlns:a16="http://schemas.microsoft.com/office/drawing/2014/main" id="{F77842C9-174B-544D-9350-5DDCC6675B61}"/>
              </a:ext>
            </a:extLst>
          </p:cNvPr>
          <p:cNvGraphicFramePr>
            <a:graphicFrameLocks noGrp="1"/>
          </p:cNvGraphicFramePr>
          <p:nvPr>
            <p:extLst>
              <p:ext uri="{D42A27DB-BD31-4B8C-83A1-F6EECF244321}">
                <p14:modId xmlns:p14="http://schemas.microsoft.com/office/powerpoint/2010/main" val="2276003219"/>
              </p:ext>
            </p:extLst>
          </p:nvPr>
        </p:nvGraphicFramePr>
        <p:xfrm>
          <a:off x="675860" y="1176866"/>
          <a:ext cx="7239416" cy="4028440"/>
        </p:xfrm>
        <a:graphic>
          <a:graphicData uri="http://schemas.openxmlformats.org/drawingml/2006/table">
            <a:tbl>
              <a:tblPr firstRow="1" bandRow="1">
                <a:tableStyleId>{5C22544A-7EE6-4342-B048-85BDC9FD1C3A}</a:tableStyleId>
              </a:tblPr>
              <a:tblGrid>
                <a:gridCol w="2414596">
                  <a:extLst>
                    <a:ext uri="{9D8B030D-6E8A-4147-A177-3AD203B41FA5}">
                      <a16:colId xmlns:a16="http://schemas.microsoft.com/office/drawing/2014/main" val="688751852"/>
                    </a:ext>
                  </a:extLst>
                </a:gridCol>
                <a:gridCol w="2412410">
                  <a:extLst>
                    <a:ext uri="{9D8B030D-6E8A-4147-A177-3AD203B41FA5}">
                      <a16:colId xmlns:a16="http://schemas.microsoft.com/office/drawing/2014/main" val="4176774765"/>
                    </a:ext>
                  </a:extLst>
                </a:gridCol>
                <a:gridCol w="2412410">
                  <a:extLst>
                    <a:ext uri="{9D8B030D-6E8A-4147-A177-3AD203B41FA5}">
                      <a16:colId xmlns:a16="http://schemas.microsoft.com/office/drawing/2014/main" val="3391627382"/>
                    </a:ext>
                  </a:extLst>
                </a:gridCol>
              </a:tblGrid>
              <a:tr h="370840">
                <a:tc>
                  <a:txBody>
                    <a:bodyPr/>
                    <a:lstStyle/>
                    <a:p>
                      <a:r>
                        <a:rPr lang="en-US" dirty="0"/>
                        <a:t>Week 1 </a:t>
                      </a:r>
                    </a:p>
                  </a:txBody>
                  <a:tcPr/>
                </a:tc>
                <a:tc>
                  <a:txBody>
                    <a:bodyPr/>
                    <a:lstStyle/>
                    <a:p>
                      <a:r>
                        <a:rPr lang="en-US" dirty="0"/>
                        <a:t>Week 2 </a:t>
                      </a:r>
                    </a:p>
                  </a:txBody>
                  <a:tcPr/>
                </a:tc>
                <a:tc>
                  <a:txBody>
                    <a:bodyPr/>
                    <a:lstStyle/>
                    <a:p>
                      <a:r>
                        <a:rPr lang="en-US" dirty="0"/>
                        <a:t>Week 3</a:t>
                      </a:r>
                    </a:p>
                  </a:txBody>
                  <a:tcPr/>
                </a:tc>
                <a:extLst>
                  <a:ext uri="{0D108BD9-81ED-4DB2-BD59-A6C34878D82A}">
                    <a16:rowId xmlns:a16="http://schemas.microsoft.com/office/drawing/2014/main" val="1541307351"/>
                  </a:ext>
                </a:extLst>
              </a:tr>
              <a:tr h="370840">
                <a:tc>
                  <a:txBody>
                    <a:bodyPr/>
                    <a:lstStyle/>
                    <a:p>
                      <a:r>
                        <a:rPr lang="en-US" dirty="0"/>
                        <a:t>Session 1 – </a:t>
                      </a:r>
                    </a:p>
                    <a:p>
                      <a:endParaRPr lang="en-US" dirty="0"/>
                    </a:p>
                    <a:p>
                      <a:r>
                        <a:rPr lang="en-US" dirty="0"/>
                        <a:t>20 second all out sprint uphill.</a:t>
                      </a:r>
                    </a:p>
                    <a:p>
                      <a:endParaRPr lang="en-US" dirty="0"/>
                    </a:p>
                    <a:p>
                      <a:r>
                        <a:rPr lang="en-US" dirty="0"/>
                        <a:t>2-minute recovery. </a:t>
                      </a:r>
                    </a:p>
                    <a:p>
                      <a:endParaRPr lang="en-US" dirty="0"/>
                    </a:p>
                    <a:p>
                      <a:r>
                        <a:rPr lang="en-US" dirty="0"/>
                        <a:t>Repeat this 3 times with 2-minute recover in between each 20 second sprint.</a:t>
                      </a:r>
                    </a:p>
                  </a:txBody>
                  <a:tcPr/>
                </a:tc>
                <a:tc>
                  <a:txBody>
                    <a:bodyPr/>
                    <a:lstStyle/>
                    <a:p>
                      <a:r>
                        <a:rPr lang="en-US" dirty="0"/>
                        <a:t>Session 2 –</a:t>
                      </a:r>
                    </a:p>
                    <a:p>
                      <a:r>
                        <a:rPr lang="en-US" dirty="0"/>
                        <a:t> </a:t>
                      </a:r>
                    </a:p>
                    <a:p>
                      <a:r>
                        <a:rPr lang="en-US" dirty="0"/>
                        <a:t>20 second all out sprint uphill.</a:t>
                      </a:r>
                    </a:p>
                    <a:p>
                      <a:endParaRPr lang="en-US" dirty="0"/>
                    </a:p>
                    <a:p>
                      <a:r>
                        <a:rPr lang="en-US" dirty="0"/>
                        <a:t>2-minute recovery. </a:t>
                      </a:r>
                    </a:p>
                    <a:p>
                      <a:endParaRPr lang="en-US" dirty="0"/>
                    </a:p>
                    <a:p>
                      <a:r>
                        <a:rPr lang="en-US" dirty="0"/>
                        <a:t>Repeat this 3 times with 2-minute recover in between each 20 second sprint.</a:t>
                      </a:r>
                    </a:p>
                    <a:p>
                      <a:endParaRPr lang="en-US" dirty="0"/>
                    </a:p>
                  </a:txBody>
                  <a:tcPr/>
                </a:tc>
                <a:tc>
                  <a:txBody>
                    <a:bodyPr/>
                    <a:lstStyle/>
                    <a:p>
                      <a:r>
                        <a:rPr lang="en-US" dirty="0"/>
                        <a:t>Session 3 –</a:t>
                      </a:r>
                    </a:p>
                    <a:p>
                      <a:endParaRPr lang="en-US" dirty="0"/>
                    </a:p>
                    <a:p>
                      <a:r>
                        <a:rPr lang="en-US" dirty="0"/>
                        <a:t>20 second all out sprint uphill.</a:t>
                      </a:r>
                    </a:p>
                    <a:p>
                      <a:endParaRPr lang="en-US" dirty="0"/>
                    </a:p>
                    <a:p>
                      <a:r>
                        <a:rPr lang="en-US" dirty="0"/>
                        <a:t>2-minute recovery. </a:t>
                      </a:r>
                    </a:p>
                    <a:p>
                      <a:endParaRPr lang="en-US" dirty="0"/>
                    </a:p>
                    <a:p>
                      <a:r>
                        <a:rPr lang="en-US" dirty="0"/>
                        <a:t>Repeat this 3 times with 2-minute recover in between each 20 second sprint.</a:t>
                      </a:r>
                    </a:p>
                    <a:p>
                      <a:endParaRPr lang="en-US" dirty="0"/>
                    </a:p>
                  </a:txBody>
                  <a:tcPr/>
                </a:tc>
                <a:extLst>
                  <a:ext uri="{0D108BD9-81ED-4DB2-BD59-A6C34878D82A}">
                    <a16:rowId xmlns:a16="http://schemas.microsoft.com/office/drawing/2014/main" val="3949293631"/>
                  </a:ext>
                </a:extLst>
              </a:tr>
            </a:tbl>
          </a:graphicData>
        </a:graphic>
      </p:graphicFrame>
    </p:spTree>
    <p:extLst>
      <p:ext uri="{BB962C8B-B14F-4D97-AF65-F5344CB8AC3E}">
        <p14:creationId xmlns:p14="http://schemas.microsoft.com/office/powerpoint/2010/main" val="4085971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D2497-D5B1-CD42-A487-0809A8A8D8D7}"/>
              </a:ext>
            </a:extLst>
          </p:cNvPr>
          <p:cNvSpPr>
            <a:spLocks noGrp="1"/>
          </p:cNvSpPr>
          <p:nvPr>
            <p:ph type="title"/>
          </p:nvPr>
        </p:nvSpPr>
        <p:spPr/>
        <p:txBody>
          <a:bodyPr/>
          <a:lstStyle/>
          <a:p>
            <a:r>
              <a:rPr lang="en-US" dirty="0"/>
              <a:t>Results</a:t>
            </a:r>
          </a:p>
        </p:txBody>
      </p:sp>
      <p:graphicFrame>
        <p:nvGraphicFramePr>
          <p:cNvPr id="5" name="Table 5">
            <a:extLst>
              <a:ext uri="{FF2B5EF4-FFF2-40B4-BE49-F238E27FC236}">
                <a16:creationId xmlns:a16="http://schemas.microsoft.com/office/drawing/2014/main" id="{C6173DA7-902E-0F43-9543-6329CBD16D66}"/>
              </a:ext>
            </a:extLst>
          </p:cNvPr>
          <p:cNvGraphicFramePr>
            <a:graphicFrameLocks noGrp="1"/>
          </p:cNvGraphicFramePr>
          <p:nvPr>
            <p:extLst>
              <p:ext uri="{D42A27DB-BD31-4B8C-83A1-F6EECF244321}">
                <p14:modId xmlns:p14="http://schemas.microsoft.com/office/powerpoint/2010/main" val="850864078"/>
              </p:ext>
            </p:extLst>
          </p:nvPr>
        </p:nvGraphicFramePr>
        <p:xfrm>
          <a:off x="677334" y="1269999"/>
          <a:ext cx="8596670" cy="3029689"/>
        </p:xfrm>
        <a:graphic>
          <a:graphicData uri="http://schemas.openxmlformats.org/drawingml/2006/table">
            <a:tbl>
              <a:tblPr firstRow="1" bandRow="1">
                <a:tableStyleId>{5C22544A-7EE6-4342-B048-85BDC9FD1C3A}</a:tableStyleId>
              </a:tblPr>
              <a:tblGrid>
                <a:gridCol w="1078502">
                  <a:extLst>
                    <a:ext uri="{9D8B030D-6E8A-4147-A177-3AD203B41FA5}">
                      <a16:colId xmlns:a16="http://schemas.microsoft.com/office/drawing/2014/main" val="1433317340"/>
                    </a:ext>
                  </a:extLst>
                </a:gridCol>
                <a:gridCol w="1078502">
                  <a:extLst>
                    <a:ext uri="{9D8B030D-6E8A-4147-A177-3AD203B41FA5}">
                      <a16:colId xmlns:a16="http://schemas.microsoft.com/office/drawing/2014/main" val="1015062131"/>
                    </a:ext>
                  </a:extLst>
                </a:gridCol>
                <a:gridCol w="1078502">
                  <a:extLst>
                    <a:ext uri="{9D8B030D-6E8A-4147-A177-3AD203B41FA5}">
                      <a16:colId xmlns:a16="http://schemas.microsoft.com/office/drawing/2014/main" val="3157958615"/>
                    </a:ext>
                  </a:extLst>
                </a:gridCol>
                <a:gridCol w="1268215">
                  <a:extLst>
                    <a:ext uri="{9D8B030D-6E8A-4147-A177-3AD203B41FA5}">
                      <a16:colId xmlns:a16="http://schemas.microsoft.com/office/drawing/2014/main" val="3345468872"/>
                    </a:ext>
                  </a:extLst>
                </a:gridCol>
                <a:gridCol w="1299258">
                  <a:extLst>
                    <a:ext uri="{9D8B030D-6E8A-4147-A177-3AD203B41FA5}">
                      <a16:colId xmlns:a16="http://schemas.microsoft.com/office/drawing/2014/main" val="4190895426"/>
                    </a:ext>
                  </a:extLst>
                </a:gridCol>
                <a:gridCol w="1311965">
                  <a:extLst>
                    <a:ext uri="{9D8B030D-6E8A-4147-A177-3AD203B41FA5}">
                      <a16:colId xmlns:a16="http://schemas.microsoft.com/office/drawing/2014/main" val="2822616134"/>
                    </a:ext>
                  </a:extLst>
                </a:gridCol>
                <a:gridCol w="1481726">
                  <a:extLst>
                    <a:ext uri="{9D8B030D-6E8A-4147-A177-3AD203B41FA5}">
                      <a16:colId xmlns:a16="http://schemas.microsoft.com/office/drawing/2014/main" val="3137493888"/>
                    </a:ext>
                  </a:extLst>
                </a:gridCol>
              </a:tblGrid>
              <a:tr h="422075">
                <a:tc>
                  <a:txBody>
                    <a:bodyPr/>
                    <a:lstStyle/>
                    <a:p>
                      <a:endParaRPr lang="en-US" dirty="0"/>
                    </a:p>
                  </a:txBody>
                  <a:tcPr/>
                </a:tc>
                <a:tc gridSpan="2">
                  <a:txBody>
                    <a:bodyPr/>
                    <a:lstStyle/>
                    <a:p>
                      <a:r>
                        <a:rPr lang="en-US" dirty="0"/>
                        <a:t>Week 1 – session 1 </a:t>
                      </a:r>
                    </a:p>
                  </a:txBody>
                  <a:tcPr/>
                </a:tc>
                <a:tc hMerge="1">
                  <a:txBody>
                    <a:bodyPr/>
                    <a:lstStyle/>
                    <a:p>
                      <a:endParaRPr lang="en-US"/>
                    </a:p>
                  </a:txBody>
                  <a:tcPr/>
                </a:tc>
                <a:tc gridSpan="2">
                  <a:txBody>
                    <a:bodyPr/>
                    <a:lstStyle/>
                    <a:p>
                      <a:r>
                        <a:rPr lang="en-US" dirty="0"/>
                        <a:t>Week 2 – session 1 </a:t>
                      </a:r>
                    </a:p>
                  </a:txBody>
                  <a:tcPr/>
                </a:tc>
                <a:tc hMerge="1">
                  <a:txBody>
                    <a:bodyPr/>
                    <a:lstStyle/>
                    <a:p>
                      <a:endParaRPr lang="en-US"/>
                    </a:p>
                  </a:txBody>
                  <a:tcPr/>
                </a:tc>
                <a:tc gridSpan="2">
                  <a:txBody>
                    <a:bodyPr/>
                    <a:lstStyle/>
                    <a:p>
                      <a:r>
                        <a:rPr lang="en-US" dirty="0"/>
                        <a:t>Week 3 – session 3 </a:t>
                      </a:r>
                    </a:p>
                  </a:txBody>
                  <a:tcPr/>
                </a:tc>
                <a:tc hMerge="1">
                  <a:txBody>
                    <a:bodyPr/>
                    <a:lstStyle/>
                    <a:p>
                      <a:endParaRPr lang="en-US"/>
                    </a:p>
                  </a:txBody>
                  <a:tcPr/>
                </a:tc>
                <a:extLst>
                  <a:ext uri="{0D108BD9-81ED-4DB2-BD59-A6C34878D82A}">
                    <a16:rowId xmlns:a16="http://schemas.microsoft.com/office/drawing/2014/main" val="3350193562"/>
                  </a:ext>
                </a:extLst>
              </a:tr>
              <a:tr h="422075">
                <a:tc>
                  <a:txBody>
                    <a:bodyPr/>
                    <a:lstStyle/>
                    <a:p>
                      <a:r>
                        <a:rPr lang="en-US" dirty="0"/>
                        <a:t> </a:t>
                      </a:r>
                    </a:p>
                  </a:txBody>
                  <a:tcPr/>
                </a:tc>
                <a:tc>
                  <a:txBody>
                    <a:bodyPr/>
                    <a:lstStyle/>
                    <a:p>
                      <a:r>
                        <a:rPr lang="en-US" b="1" dirty="0"/>
                        <a:t>HR</a:t>
                      </a:r>
                    </a:p>
                  </a:txBody>
                  <a:tcPr/>
                </a:tc>
                <a:tc>
                  <a:txBody>
                    <a:bodyPr/>
                    <a:lstStyle/>
                    <a:p>
                      <a:r>
                        <a:rPr lang="en-US" b="1" dirty="0"/>
                        <a:t>RPE</a:t>
                      </a:r>
                    </a:p>
                  </a:txBody>
                  <a:tcPr/>
                </a:tc>
                <a:tc>
                  <a:txBody>
                    <a:bodyPr/>
                    <a:lstStyle/>
                    <a:p>
                      <a:r>
                        <a:rPr lang="en-US" b="1" dirty="0"/>
                        <a:t>HR</a:t>
                      </a:r>
                    </a:p>
                  </a:txBody>
                  <a:tcPr/>
                </a:tc>
                <a:tc>
                  <a:txBody>
                    <a:bodyPr/>
                    <a:lstStyle/>
                    <a:p>
                      <a:r>
                        <a:rPr lang="en-US" b="1" dirty="0"/>
                        <a:t>RPE</a:t>
                      </a:r>
                    </a:p>
                  </a:txBody>
                  <a:tcPr/>
                </a:tc>
                <a:tc>
                  <a:txBody>
                    <a:bodyPr/>
                    <a:lstStyle/>
                    <a:p>
                      <a:r>
                        <a:rPr lang="en-US" b="1" dirty="0"/>
                        <a:t>HR</a:t>
                      </a:r>
                    </a:p>
                  </a:txBody>
                  <a:tcPr/>
                </a:tc>
                <a:tc>
                  <a:txBody>
                    <a:bodyPr/>
                    <a:lstStyle/>
                    <a:p>
                      <a:r>
                        <a:rPr lang="en-US" b="1" dirty="0"/>
                        <a:t>RPE</a:t>
                      </a:r>
                    </a:p>
                  </a:txBody>
                  <a:tcPr/>
                </a:tc>
                <a:extLst>
                  <a:ext uri="{0D108BD9-81ED-4DB2-BD59-A6C34878D82A}">
                    <a16:rowId xmlns:a16="http://schemas.microsoft.com/office/drawing/2014/main" val="1833977313"/>
                  </a:ext>
                </a:extLst>
              </a:tr>
              <a:tr h="728513">
                <a:tc>
                  <a:txBody>
                    <a:bodyPr/>
                    <a:lstStyle/>
                    <a:p>
                      <a:r>
                        <a:rPr lang="en-US" b="1" dirty="0"/>
                        <a:t>1</a:t>
                      </a:r>
                      <a:r>
                        <a:rPr lang="en-US" b="1" baseline="30000" dirty="0"/>
                        <a:t>st</a:t>
                      </a:r>
                      <a:r>
                        <a:rPr lang="en-US" b="1" dirty="0"/>
                        <a:t> 20s interval</a:t>
                      </a:r>
                    </a:p>
                  </a:txBody>
                  <a:tcPr/>
                </a:tc>
                <a:tc>
                  <a:txBody>
                    <a:bodyPr/>
                    <a:lstStyle/>
                    <a:p>
                      <a:r>
                        <a:rPr lang="en-US" dirty="0"/>
                        <a:t>103bpm</a:t>
                      </a:r>
                    </a:p>
                  </a:txBody>
                  <a:tcPr/>
                </a:tc>
                <a:tc>
                  <a:txBody>
                    <a:bodyPr/>
                    <a:lstStyle/>
                    <a:p>
                      <a:r>
                        <a:rPr lang="en-US" dirty="0"/>
                        <a:t>11</a:t>
                      </a:r>
                    </a:p>
                  </a:txBody>
                  <a:tcPr/>
                </a:tc>
                <a:tc>
                  <a:txBody>
                    <a:bodyPr/>
                    <a:lstStyle/>
                    <a:p>
                      <a:r>
                        <a:rPr lang="en-US" dirty="0"/>
                        <a:t>98bpm</a:t>
                      </a:r>
                    </a:p>
                  </a:txBody>
                  <a:tcPr/>
                </a:tc>
                <a:tc>
                  <a:txBody>
                    <a:bodyPr/>
                    <a:lstStyle/>
                    <a:p>
                      <a:r>
                        <a:rPr lang="en-US" dirty="0"/>
                        <a:t>9</a:t>
                      </a:r>
                    </a:p>
                  </a:txBody>
                  <a:tcPr/>
                </a:tc>
                <a:tc>
                  <a:txBody>
                    <a:bodyPr/>
                    <a:lstStyle/>
                    <a:p>
                      <a:r>
                        <a:rPr lang="en-US" dirty="0"/>
                        <a:t>96bpm</a:t>
                      </a:r>
                    </a:p>
                  </a:txBody>
                  <a:tcPr/>
                </a:tc>
                <a:tc>
                  <a:txBody>
                    <a:bodyPr/>
                    <a:lstStyle/>
                    <a:p>
                      <a:r>
                        <a:rPr lang="en-US" dirty="0"/>
                        <a:t>7</a:t>
                      </a:r>
                    </a:p>
                  </a:txBody>
                  <a:tcPr/>
                </a:tc>
                <a:extLst>
                  <a:ext uri="{0D108BD9-81ED-4DB2-BD59-A6C34878D82A}">
                    <a16:rowId xmlns:a16="http://schemas.microsoft.com/office/drawing/2014/main" val="3414200216"/>
                  </a:ext>
                </a:extLst>
              </a:tr>
              <a:tr h="728513">
                <a:tc>
                  <a:txBody>
                    <a:bodyPr/>
                    <a:lstStyle/>
                    <a:p>
                      <a:r>
                        <a:rPr lang="en-US" b="1" dirty="0"/>
                        <a:t>2</a:t>
                      </a:r>
                      <a:r>
                        <a:rPr lang="en-US" b="1" baseline="30000" dirty="0"/>
                        <a:t>nd</a:t>
                      </a:r>
                      <a:r>
                        <a:rPr lang="en-US" b="1" dirty="0"/>
                        <a:t> 20s interval </a:t>
                      </a:r>
                    </a:p>
                  </a:txBody>
                  <a:tcPr/>
                </a:tc>
                <a:tc>
                  <a:txBody>
                    <a:bodyPr/>
                    <a:lstStyle/>
                    <a:p>
                      <a:r>
                        <a:rPr lang="en-US" dirty="0"/>
                        <a:t>105bpm</a:t>
                      </a:r>
                    </a:p>
                  </a:txBody>
                  <a:tcPr/>
                </a:tc>
                <a:tc>
                  <a:txBody>
                    <a:bodyPr/>
                    <a:lstStyle/>
                    <a:p>
                      <a:r>
                        <a:rPr lang="en-US" dirty="0"/>
                        <a:t>12</a:t>
                      </a:r>
                    </a:p>
                  </a:txBody>
                  <a:tcPr/>
                </a:tc>
                <a:tc>
                  <a:txBody>
                    <a:bodyPr/>
                    <a:lstStyle/>
                    <a:p>
                      <a:r>
                        <a:rPr lang="en-US" dirty="0"/>
                        <a:t>103bmp</a:t>
                      </a:r>
                    </a:p>
                  </a:txBody>
                  <a:tcPr/>
                </a:tc>
                <a:tc>
                  <a:txBody>
                    <a:bodyPr/>
                    <a:lstStyle/>
                    <a:p>
                      <a:r>
                        <a:rPr lang="en-US" dirty="0"/>
                        <a:t>11</a:t>
                      </a:r>
                    </a:p>
                  </a:txBody>
                  <a:tcPr/>
                </a:tc>
                <a:tc>
                  <a:txBody>
                    <a:bodyPr/>
                    <a:lstStyle/>
                    <a:p>
                      <a:r>
                        <a:rPr lang="en-US" dirty="0"/>
                        <a:t>104bpm</a:t>
                      </a:r>
                    </a:p>
                  </a:txBody>
                  <a:tcPr/>
                </a:tc>
                <a:tc>
                  <a:txBody>
                    <a:bodyPr/>
                    <a:lstStyle/>
                    <a:p>
                      <a:r>
                        <a:rPr lang="en-US" dirty="0"/>
                        <a:t>11</a:t>
                      </a:r>
                    </a:p>
                  </a:txBody>
                  <a:tcPr/>
                </a:tc>
                <a:extLst>
                  <a:ext uri="{0D108BD9-81ED-4DB2-BD59-A6C34878D82A}">
                    <a16:rowId xmlns:a16="http://schemas.microsoft.com/office/drawing/2014/main" val="1590967928"/>
                  </a:ext>
                </a:extLst>
              </a:tr>
              <a:tr h="728513">
                <a:tc>
                  <a:txBody>
                    <a:bodyPr/>
                    <a:lstStyle/>
                    <a:p>
                      <a:r>
                        <a:rPr lang="en-US" b="1" dirty="0"/>
                        <a:t>3</a:t>
                      </a:r>
                      <a:r>
                        <a:rPr lang="en-US" b="1" baseline="30000" dirty="0"/>
                        <a:t>rd</a:t>
                      </a:r>
                      <a:r>
                        <a:rPr lang="en-US" b="1" dirty="0"/>
                        <a:t> 20s interval</a:t>
                      </a:r>
                    </a:p>
                  </a:txBody>
                  <a:tcPr/>
                </a:tc>
                <a:tc>
                  <a:txBody>
                    <a:bodyPr/>
                    <a:lstStyle/>
                    <a:p>
                      <a:r>
                        <a:rPr lang="en-US" dirty="0"/>
                        <a:t>104bpm</a:t>
                      </a:r>
                    </a:p>
                  </a:txBody>
                  <a:tcPr/>
                </a:tc>
                <a:tc>
                  <a:txBody>
                    <a:bodyPr/>
                    <a:lstStyle/>
                    <a:p>
                      <a:r>
                        <a:rPr lang="en-US" dirty="0"/>
                        <a:t>13</a:t>
                      </a:r>
                    </a:p>
                  </a:txBody>
                  <a:tcPr/>
                </a:tc>
                <a:tc>
                  <a:txBody>
                    <a:bodyPr/>
                    <a:lstStyle/>
                    <a:p>
                      <a:r>
                        <a:rPr lang="en-US" dirty="0"/>
                        <a:t>106bpm</a:t>
                      </a:r>
                    </a:p>
                  </a:txBody>
                  <a:tcPr/>
                </a:tc>
                <a:tc>
                  <a:txBody>
                    <a:bodyPr/>
                    <a:lstStyle/>
                    <a:p>
                      <a:r>
                        <a:rPr lang="en-US" dirty="0"/>
                        <a:t>13</a:t>
                      </a:r>
                    </a:p>
                  </a:txBody>
                  <a:tcPr/>
                </a:tc>
                <a:tc>
                  <a:txBody>
                    <a:bodyPr/>
                    <a:lstStyle/>
                    <a:p>
                      <a:r>
                        <a:rPr lang="en-US" dirty="0"/>
                        <a:t>106bpm</a:t>
                      </a:r>
                    </a:p>
                  </a:txBody>
                  <a:tcPr/>
                </a:tc>
                <a:tc>
                  <a:txBody>
                    <a:bodyPr/>
                    <a:lstStyle/>
                    <a:p>
                      <a:r>
                        <a:rPr lang="en-US" dirty="0"/>
                        <a:t>11</a:t>
                      </a:r>
                    </a:p>
                  </a:txBody>
                  <a:tcPr/>
                </a:tc>
                <a:extLst>
                  <a:ext uri="{0D108BD9-81ED-4DB2-BD59-A6C34878D82A}">
                    <a16:rowId xmlns:a16="http://schemas.microsoft.com/office/drawing/2014/main" val="481013797"/>
                  </a:ext>
                </a:extLst>
              </a:tr>
            </a:tbl>
          </a:graphicData>
        </a:graphic>
      </p:graphicFrame>
    </p:spTree>
    <p:extLst>
      <p:ext uri="{BB962C8B-B14F-4D97-AF65-F5344CB8AC3E}">
        <p14:creationId xmlns:p14="http://schemas.microsoft.com/office/powerpoint/2010/main" val="319268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24C466C-59DC-DE40-86B5-FD711448B622}"/>
              </a:ext>
            </a:extLst>
          </p:cNvPr>
          <p:cNvSpPr txBox="1"/>
          <p:nvPr/>
        </p:nvSpPr>
        <p:spPr>
          <a:xfrm>
            <a:off x="496956" y="795131"/>
            <a:ext cx="9422296" cy="6463308"/>
          </a:xfrm>
          <a:prstGeom prst="rect">
            <a:avLst/>
          </a:prstGeom>
          <a:noFill/>
        </p:spPr>
        <p:txBody>
          <a:bodyPr wrap="square" rtlCol="0">
            <a:spAutoFit/>
          </a:bodyPr>
          <a:lstStyle/>
          <a:p>
            <a:r>
              <a:rPr lang="en-US"/>
              <a:t>From the results I can see that even just after 3 weeks of sprint interval HIT training there has been improvements in HR and RPE. </a:t>
            </a:r>
          </a:p>
          <a:p>
            <a:endParaRPr lang="en-US"/>
          </a:p>
          <a:p>
            <a:r>
              <a:rPr lang="en-US"/>
              <a:t>The clients HR didn’t significantly improve or have any drastic changes but there was an improvement. Whereas REP did have good improvements, at the end of the 3 weeks the client went from finding it ’somewhat hard’ to ‘light’, which means the client feels like her body is working less hard. This also could have a lot to do with the fact that the client is also taking part in other activities. This could have an impact on the results as one week the client may feel more fatigued than usual or could have more energy one week, this would impact RPE.  </a:t>
            </a:r>
          </a:p>
          <a:p>
            <a:endParaRPr lang="en-US"/>
          </a:p>
          <a:p>
            <a:r>
              <a:rPr lang="en-US"/>
              <a:t>Gist et al. completed a study and found that when compared to no exercise, HIT clearly has a positive impact on the aerobic fitness of healthy young adults. The training improves those with lower initial fitness, Therefore this effect is tempered by initial fitness, which is consistent with low-volume HIT programs.</a:t>
            </a:r>
          </a:p>
          <a:p>
            <a:endParaRPr lang="en-US"/>
          </a:p>
          <a:p>
            <a:r>
              <a:rPr lang="en-US"/>
              <a:t>Another study by Helgerud et al. found that </a:t>
            </a:r>
            <a:r>
              <a:rPr lang="en-GB" sz="1800">
                <a:effectLst/>
              </a:rPr>
              <a:t>High–aerobic intensity endurance interval training is significantly more effective than performing the same total work at either lactate threshold or at 70% HRmax, in improving VO2max. From these studies its clear to see that HIT can have massive improvements and have the same benefits has long interval training.   </a:t>
            </a:r>
            <a:endParaRPr lang="en-GB"/>
          </a:p>
          <a:p>
            <a:endParaRPr lang="en-US"/>
          </a:p>
          <a:p>
            <a:r>
              <a:rPr lang="en-US"/>
              <a:t> </a:t>
            </a:r>
            <a:endParaRPr lang="en-US" dirty="0"/>
          </a:p>
        </p:txBody>
      </p:sp>
      <p:sp>
        <p:nvSpPr>
          <p:cNvPr id="5" name="TextBox 4">
            <a:extLst>
              <a:ext uri="{FF2B5EF4-FFF2-40B4-BE49-F238E27FC236}">
                <a16:creationId xmlns:a16="http://schemas.microsoft.com/office/drawing/2014/main" id="{A2CDCEA0-C6B4-3645-B3CD-33DD670E7779}"/>
              </a:ext>
            </a:extLst>
          </p:cNvPr>
          <p:cNvSpPr txBox="1"/>
          <p:nvPr/>
        </p:nvSpPr>
        <p:spPr>
          <a:xfrm>
            <a:off x="496956" y="258418"/>
            <a:ext cx="6182139" cy="523220"/>
          </a:xfrm>
          <a:prstGeom prst="rect">
            <a:avLst/>
          </a:prstGeom>
          <a:noFill/>
        </p:spPr>
        <p:txBody>
          <a:bodyPr wrap="square" rtlCol="0">
            <a:spAutoFit/>
          </a:bodyPr>
          <a:lstStyle/>
          <a:p>
            <a:r>
              <a:rPr lang="en-US" sz="2800" b="1" dirty="0">
                <a:solidFill>
                  <a:schemeClr val="tx2">
                    <a:lumMod val="60000"/>
                    <a:lumOff val="40000"/>
                  </a:schemeClr>
                </a:solidFill>
                <a:latin typeface="+mj-lt"/>
              </a:rPr>
              <a:t>How effective is HIT?</a:t>
            </a:r>
          </a:p>
        </p:txBody>
      </p:sp>
    </p:spTree>
    <p:extLst>
      <p:ext uri="{BB962C8B-B14F-4D97-AF65-F5344CB8AC3E}">
        <p14:creationId xmlns:p14="http://schemas.microsoft.com/office/powerpoint/2010/main" val="2700606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3BC4E2D-C62B-A045-8F69-791E8E160AB1}"/>
              </a:ext>
            </a:extLst>
          </p:cNvPr>
          <p:cNvSpPr txBox="1"/>
          <p:nvPr/>
        </p:nvSpPr>
        <p:spPr>
          <a:xfrm>
            <a:off x="1043950" y="1179151"/>
            <a:ext cx="3300646" cy="4463889"/>
          </a:xfrm>
          <a:prstGeom prst="rect">
            <a:avLst/>
          </a:prstGeom>
        </p:spPr>
        <p:txBody>
          <a:bodyPr vert="horz" lIns="91440" tIns="45720" rIns="91440" bIns="45720" rtlCol="0" anchor="ctr">
            <a:normAutofit/>
          </a:bodyPr>
          <a:lstStyle/>
          <a:p>
            <a:pPr>
              <a:spcBef>
                <a:spcPct val="0"/>
              </a:spcBef>
              <a:spcAft>
                <a:spcPts val="600"/>
              </a:spcAft>
            </a:pPr>
            <a:r>
              <a:rPr lang="en-US" sz="3600">
                <a:solidFill>
                  <a:schemeClr val="accent1"/>
                </a:solidFill>
                <a:latin typeface="+mj-lt"/>
                <a:ea typeface="+mj-ea"/>
                <a:cs typeface="+mj-cs"/>
              </a:rPr>
              <a:t>Strengths and limitations of HIT.</a:t>
            </a:r>
          </a:p>
        </p:txBody>
      </p:sp>
      <p:sp>
        <p:nvSpPr>
          <p:cNvPr id="13" name="Isosceles Triangle 12">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5" name="Straight Connector 14">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3EF7461-9EE9-1B42-8554-CAF1C11B7117}"/>
              </a:ext>
            </a:extLst>
          </p:cNvPr>
          <p:cNvSpPr txBox="1"/>
          <p:nvPr/>
        </p:nvSpPr>
        <p:spPr>
          <a:xfrm>
            <a:off x="4978918" y="1109145"/>
            <a:ext cx="6341016" cy="4603900"/>
          </a:xfrm>
          <a:prstGeom prst="rect">
            <a:avLst/>
          </a:prstGeom>
        </p:spPr>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Strengths </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Time efficient</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Efficient and effective</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Burns calories</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Can be done anywhere</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No need for </a:t>
            </a:r>
            <a:r>
              <a:rPr lang="en-US" dirty="0" err="1">
                <a:solidFill>
                  <a:schemeClr val="tx1">
                    <a:lumMod val="75000"/>
                    <a:lumOff val="25000"/>
                  </a:schemeClr>
                </a:solidFill>
              </a:rPr>
              <a:t>equiptment</a:t>
            </a: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Weaknesses</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Vey demanding on the body</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can be a high chance of injury</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Muscle </a:t>
            </a:r>
            <a:r>
              <a:rPr lang="en-US" dirty="0" err="1">
                <a:solidFill>
                  <a:schemeClr val="tx1">
                    <a:lumMod val="75000"/>
                    <a:lumOff val="25000"/>
                  </a:schemeClr>
                </a:solidFill>
              </a:rPr>
              <a:t>sorness</a:t>
            </a: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sp>
        <p:nvSpPr>
          <p:cNvPr id="17" name="Isosceles Triangle 16">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74751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9D795E3-0D92-6149-B26A-DE0D8238C9A9}"/>
              </a:ext>
            </a:extLst>
          </p:cNvPr>
          <p:cNvSpPr txBox="1"/>
          <p:nvPr/>
        </p:nvSpPr>
        <p:spPr>
          <a:xfrm>
            <a:off x="397566" y="576470"/>
            <a:ext cx="11290852" cy="6278642"/>
          </a:xfrm>
          <a:prstGeom prst="rect">
            <a:avLst/>
          </a:prstGeom>
          <a:noFill/>
        </p:spPr>
        <p:txBody>
          <a:bodyPr wrap="square" rtlCol="0">
            <a:spAutoFit/>
          </a:bodyPr>
          <a:lstStyle/>
          <a:p>
            <a:r>
              <a:rPr lang="en-US" sz="1400" dirty="0"/>
              <a:t>Reference list</a:t>
            </a:r>
          </a:p>
          <a:p>
            <a:endParaRPr lang="en-US" sz="1400" dirty="0"/>
          </a:p>
          <a:p>
            <a:r>
              <a:rPr lang="en-US" sz="1400" dirty="0"/>
              <a:t>Martin </a:t>
            </a:r>
            <a:r>
              <a:rPr lang="en-US" sz="1400" dirty="0" err="1"/>
              <a:t>Buchheit</a:t>
            </a:r>
            <a:r>
              <a:rPr lang="en-US" sz="1400" dirty="0"/>
              <a:t>, Paul B. </a:t>
            </a:r>
            <a:r>
              <a:rPr lang="en-US" sz="1400" dirty="0" err="1"/>
              <a:t>Laursen</a:t>
            </a:r>
            <a:r>
              <a:rPr lang="en-US" sz="1400" dirty="0"/>
              <a:t>. High-Intensity Interval Training, </a:t>
            </a:r>
            <a:r>
              <a:rPr lang="en-US" sz="1400" dirty="0" err="1"/>
              <a:t>Soulutions</a:t>
            </a:r>
            <a:r>
              <a:rPr lang="en-US" sz="1400" dirty="0"/>
              <a:t> to the Programming Puzzle. (2013). </a:t>
            </a:r>
          </a:p>
          <a:p>
            <a:endParaRPr lang="en-US" sz="1400" dirty="0"/>
          </a:p>
          <a:p>
            <a:r>
              <a:rPr lang="en-GB" sz="1400" dirty="0">
                <a:effectLst/>
              </a:rPr>
              <a:t>Seiler S, </a:t>
            </a:r>
            <a:r>
              <a:rPr lang="en-GB" sz="1400" dirty="0" err="1">
                <a:effectLst/>
              </a:rPr>
              <a:t>Sjursen</a:t>
            </a:r>
            <a:r>
              <a:rPr lang="en-GB" sz="1400" dirty="0">
                <a:effectLst/>
              </a:rPr>
              <a:t> JE. Effect of work duration on physiological and rating scale of perceived exertion responses during self- paced interval training. </a:t>
            </a:r>
            <a:r>
              <a:rPr lang="en-GB" sz="1400" dirty="0" err="1">
                <a:effectLst/>
              </a:rPr>
              <a:t>Scand</a:t>
            </a:r>
            <a:r>
              <a:rPr lang="en-GB" sz="1400" dirty="0">
                <a:effectLst/>
              </a:rPr>
              <a:t> J Med Sci Sports. 2004.</a:t>
            </a:r>
          </a:p>
          <a:p>
            <a:endParaRPr lang="en-GB" sz="1400" dirty="0"/>
          </a:p>
          <a:p>
            <a:r>
              <a:rPr lang="en-GB" sz="1400" dirty="0">
                <a:effectLst/>
              </a:rPr>
              <a:t>Dishman RK, Patton RW, Smith J, et al. Using perceived exertion to prescribe and monitor exercise training heart rate. Int J Sports Med. 1987.</a:t>
            </a:r>
          </a:p>
          <a:p>
            <a:endParaRPr lang="en-GB" sz="1400" dirty="0"/>
          </a:p>
          <a:p>
            <a:r>
              <a:rPr lang="en-GB" sz="1400" dirty="0" err="1">
                <a:effectLst/>
              </a:rPr>
              <a:t>Achten</a:t>
            </a:r>
            <a:r>
              <a:rPr lang="en-GB" sz="1400" dirty="0">
                <a:effectLst/>
              </a:rPr>
              <a:t> J, </a:t>
            </a:r>
            <a:r>
              <a:rPr lang="en-GB" sz="1400" dirty="0" err="1">
                <a:effectLst/>
              </a:rPr>
              <a:t>Jeukendrup</a:t>
            </a:r>
            <a:r>
              <a:rPr lang="en-GB" sz="1400" dirty="0">
                <a:effectLst/>
              </a:rPr>
              <a:t> AE. Heart rate monitoring: applications and limitations. Sports Med. 2003. </a:t>
            </a:r>
          </a:p>
          <a:p>
            <a:endParaRPr lang="en-GB" sz="1400" dirty="0"/>
          </a:p>
          <a:p>
            <a:r>
              <a:rPr lang="en-GB" sz="1400" dirty="0" err="1">
                <a:effectLst/>
              </a:rPr>
              <a:t>Billat</a:t>
            </a:r>
            <a:r>
              <a:rPr lang="en-GB" sz="1400" dirty="0">
                <a:effectLst/>
              </a:rPr>
              <a:t> LV. Interval training for performance: a scientific and empirical practice: special recommendations for middle- and long-distance running. Part I: aerobic interval training. Sports Med. 2001. </a:t>
            </a:r>
          </a:p>
          <a:p>
            <a:endParaRPr lang="en-GB" sz="1400" dirty="0"/>
          </a:p>
          <a:p>
            <a:r>
              <a:rPr lang="en-GB" sz="1400" dirty="0">
                <a:effectLst/>
              </a:rPr>
              <a:t> </a:t>
            </a:r>
            <a:r>
              <a:rPr lang="en-GB" sz="1400" dirty="0" err="1">
                <a:effectLst/>
              </a:rPr>
              <a:t>Laursen</a:t>
            </a:r>
            <a:r>
              <a:rPr lang="en-GB" sz="1400" dirty="0">
                <a:effectLst/>
              </a:rPr>
              <a:t> PB, Jenkins DG. The scientific basis for high-intensity interval training: optimising training programmes and maxi- </a:t>
            </a:r>
            <a:r>
              <a:rPr lang="en-GB" sz="1400" dirty="0" err="1">
                <a:effectLst/>
              </a:rPr>
              <a:t>mising</a:t>
            </a:r>
            <a:r>
              <a:rPr lang="en-GB" sz="1400" dirty="0">
                <a:effectLst/>
              </a:rPr>
              <a:t> performance in highly trained endurance athletes. Sports Med. 2002</a:t>
            </a:r>
          </a:p>
          <a:p>
            <a:r>
              <a:rPr lang="en-GB" sz="1400" dirty="0">
                <a:effectLst/>
              </a:rPr>
              <a:t>. </a:t>
            </a:r>
            <a:endParaRPr lang="en-GB" sz="1400" dirty="0"/>
          </a:p>
          <a:p>
            <a:r>
              <a:rPr lang="en-GB" sz="1400" b="0" i="0" u="none" strike="noStrike" dirty="0" err="1">
                <a:solidFill>
                  <a:srgbClr val="333333"/>
                </a:solidFill>
                <a:effectLst/>
              </a:rPr>
              <a:t>Laursen</a:t>
            </a:r>
            <a:r>
              <a:rPr lang="en-GB" sz="1400" b="0" i="0" u="none" strike="noStrike" dirty="0">
                <a:solidFill>
                  <a:srgbClr val="333333"/>
                </a:solidFill>
                <a:effectLst/>
              </a:rPr>
              <a:t> PB, Jenkins DG. The scientific basis for high-intensity interval training: optimising training programmes and maximising performance in highly trained endurance athletes. Sports Med. 2002.\</a:t>
            </a:r>
          </a:p>
          <a:p>
            <a:endParaRPr lang="en-GB" sz="1400" dirty="0">
              <a:solidFill>
                <a:srgbClr val="333333"/>
              </a:solidFill>
            </a:endParaRPr>
          </a:p>
          <a:p>
            <a:r>
              <a:rPr lang="en-GB" sz="1400" b="0" i="0" u="none" strike="noStrike" dirty="0">
                <a:solidFill>
                  <a:srgbClr val="333333"/>
                </a:solidFill>
                <a:effectLst/>
              </a:rPr>
              <a:t>Gist NH, </a:t>
            </a:r>
            <a:r>
              <a:rPr lang="en-GB" sz="1400" b="0" i="0" u="none" strike="noStrike" dirty="0" err="1">
                <a:solidFill>
                  <a:srgbClr val="333333"/>
                </a:solidFill>
                <a:effectLst/>
              </a:rPr>
              <a:t>Fedewa</a:t>
            </a:r>
            <a:r>
              <a:rPr lang="en-GB" sz="1400" b="0" i="0" u="none" strike="noStrike" dirty="0">
                <a:solidFill>
                  <a:srgbClr val="333333"/>
                </a:solidFill>
                <a:effectLst/>
              </a:rPr>
              <a:t> MV, Dishman RK, et al. Sprint interval training effects on aerobic capacity: a systematic review and meta-analysis. Sports Med. 2014.</a:t>
            </a:r>
          </a:p>
          <a:p>
            <a:endParaRPr lang="en-GB" sz="1400" dirty="0">
              <a:solidFill>
                <a:srgbClr val="333333"/>
              </a:solidFill>
            </a:endParaRPr>
          </a:p>
          <a:p>
            <a:r>
              <a:rPr lang="en-GB" sz="1400" dirty="0" err="1">
                <a:effectLst/>
              </a:rPr>
              <a:t>Helgerud</a:t>
            </a:r>
            <a:r>
              <a:rPr lang="en-GB" sz="1400" dirty="0">
                <a:effectLst/>
              </a:rPr>
              <a:t>, J. Maximal oxygen uptake, anaerobic threshold and running economy in women and men with similar performances level in marathons. Eur. J. Appl. Physiol. 1994. </a:t>
            </a:r>
          </a:p>
          <a:p>
            <a:endParaRPr lang="en-GB" dirty="0"/>
          </a:p>
          <a:p>
            <a:endParaRPr lang="en-US" sz="2000" dirty="0"/>
          </a:p>
        </p:txBody>
      </p:sp>
    </p:spTree>
    <p:extLst>
      <p:ext uri="{BB962C8B-B14F-4D97-AF65-F5344CB8AC3E}">
        <p14:creationId xmlns:p14="http://schemas.microsoft.com/office/powerpoint/2010/main" val="4239058625"/>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{61F2AC71-F14D-E847-BD4D-DE99ACE3DFA3}tf10001060_mac</Template>
  <TotalTime>5574</TotalTime>
  <Words>1504</Words>
  <Application>Microsoft Macintosh PowerPoint</Application>
  <PresentationFormat>Widescreen</PresentationFormat>
  <Paragraphs>148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Arial Rounded MT Bold</vt:lpstr>
      <vt:lpstr>Trebuchet MS</vt:lpstr>
      <vt:lpstr>Wingdings 3</vt:lpstr>
      <vt:lpstr>Facet</vt:lpstr>
      <vt:lpstr>The Effectiveness of HIT Training </vt:lpstr>
      <vt:lpstr>Client Profile</vt:lpstr>
      <vt:lpstr>PowerPoint Presentation</vt:lpstr>
      <vt:lpstr>Different types of HIT</vt:lpstr>
      <vt:lpstr>PowerPoint Presentation</vt:lpstr>
      <vt:lpstr>PowerPoint Presentation</vt:lpstr>
      <vt:lpstr>HIT Training Program</vt:lpstr>
      <vt:lpstr>Warm up before HIT</vt:lpstr>
      <vt:lpstr>Training Program  </vt:lpstr>
      <vt:lpstr>Results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Effectiveness of HIT Training </dc:title>
  <dc:creator>Shannon Reynolds (2006000)</dc:creator>
  <cp:lastModifiedBy>Shannon Reynolds (2006000)</cp:lastModifiedBy>
  <cp:revision>1</cp:revision>
  <dcterms:created xsi:type="dcterms:W3CDTF">2023-02-22T14:14:59Z</dcterms:created>
  <dcterms:modified xsi:type="dcterms:W3CDTF">2023-02-26T11:09:30Z</dcterms:modified>
</cp:coreProperties>
</file>