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432274-15D5-4802-B280-9D7AB2BAAA7A}" v="12" dt="2024-01-05T21:11:51.1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matoulie Baldeh (2022866)" userId="376d578e-651e-4a2b-8d46-f96892a82244" providerId="ADAL" clId="{48432274-15D5-4802-B280-9D7AB2BAAA7A}"/>
    <pc:docChg chg="custSel modSld">
      <pc:chgData name="Ramatoulie Baldeh (2022866)" userId="376d578e-651e-4a2b-8d46-f96892a82244" providerId="ADAL" clId="{48432274-15D5-4802-B280-9D7AB2BAAA7A}" dt="2024-01-05T21:11:51.118" v="11"/>
      <pc:docMkLst>
        <pc:docMk/>
      </pc:docMkLst>
      <pc:sldChg chg="delSp modSp mod">
        <pc:chgData name="Ramatoulie Baldeh (2022866)" userId="376d578e-651e-4a2b-8d46-f96892a82244" providerId="ADAL" clId="{48432274-15D5-4802-B280-9D7AB2BAAA7A}" dt="2024-01-05T21:11:51.118" v="11"/>
        <pc:sldMkLst>
          <pc:docMk/>
          <pc:sldMk cId="2917207616" sldId="256"/>
        </pc:sldMkLst>
        <pc:spChg chg="mod">
          <ac:chgData name="Ramatoulie Baldeh (2022866)" userId="376d578e-651e-4a2b-8d46-f96892a82244" providerId="ADAL" clId="{48432274-15D5-4802-B280-9D7AB2BAAA7A}" dt="2024-01-05T21:11:51.118" v="11"/>
          <ac:spMkLst>
            <pc:docMk/>
            <pc:sldMk cId="2917207616" sldId="256"/>
            <ac:spMk id="13" creationId="{B80E96CB-7EDD-8E83-9B7B-78975C0B7909}"/>
          </ac:spMkLst>
        </pc:spChg>
        <pc:spChg chg="del mod">
          <ac:chgData name="Ramatoulie Baldeh (2022866)" userId="376d578e-651e-4a2b-8d46-f96892a82244" providerId="ADAL" clId="{48432274-15D5-4802-B280-9D7AB2BAAA7A}" dt="2024-01-05T21:09:44.170" v="4" actId="478"/>
          <ac:spMkLst>
            <pc:docMk/>
            <pc:sldMk cId="2917207616" sldId="256"/>
            <ac:spMk id="51" creationId="{DA016682-5366-2E8C-B4DE-158E2661C403}"/>
          </ac:spMkLst>
        </pc:spChg>
      </pc:sldChg>
      <pc:sldChg chg="addSp delSp modSp mod">
        <pc:chgData name="Ramatoulie Baldeh (2022866)" userId="376d578e-651e-4a2b-8d46-f96892a82244" providerId="ADAL" clId="{48432274-15D5-4802-B280-9D7AB2BAAA7A}" dt="2024-01-05T21:11:41.460" v="10" actId="1076"/>
        <pc:sldMkLst>
          <pc:docMk/>
          <pc:sldMk cId="309651048" sldId="257"/>
        </pc:sldMkLst>
        <pc:spChg chg="add del mod">
          <ac:chgData name="Ramatoulie Baldeh (2022866)" userId="376d578e-651e-4a2b-8d46-f96892a82244" providerId="ADAL" clId="{48432274-15D5-4802-B280-9D7AB2BAAA7A}" dt="2024-01-05T21:10:31.439" v="8" actId="21"/>
          <ac:spMkLst>
            <pc:docMk/>
            <pc:sldMk cId="309651048" sldId="257"/>
            <ac:spMk id="3" creationId="{32C49DB3-08EF-7B56-7570-BA0FFBC98D4F}"/>
          </ac:spMkLst>
        </pc:spChg>
        <pc:spChg chg="add mod">
          <ac:chgData name="Ramatoulie Baldeh (2022866)" userId="376d578e-651e-4a2b-8d46-f96892a82244" providerId="ADAL" clId="{48432274-15D5-4802-B280-9D7AB2BAAA7A}" dt="2024-01-05T21:11:41.460" v="10" actId="1076"/>
          <ac:spMkLst>
            <pc:docMk/>
            <pc:sldMk cId="309651048" sldId="257"/>
            <ac:spMk id="6" creationId="{E446B2E0-87FC-BFBC-47CF-76C652E20DB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4DEE6-5346-DD62-944D-50BFC5E9A8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938BF6-71B0-DF21-A712-F7FD6DE0A6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D7484EF-866A-C031-1E1D-604E1C23E215}"/>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5" name="Footer Placeholder 4">
            <a:extLst>
              <a:ext uri="{FF2B5EF4-FFF2-40B4-BE49-F238E27FC236}">
                <a16:creationId xmlns:a16="http://schemas.microsoft.com/office/drawing/2014/main" id="{6907C8F4-B623-416E-1B7A-67B2ADF90B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625BD9-379B-BB87-9477-2386BE07827E}"/>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1240019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0A196-6AEC-DB2B-AEE5-15BAC05DAF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E7D97E-3A97-6AC1-C354-2E278856D6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1D34CC-7845-2EE1-9D14-64F1D797981A}"/>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5" name="Footer Placeholder 4">
            <a:extLst>
              <a:ext uri="{FF2B5EF4-FFF2-40B4-BE49-F238E27FC236}">
                <a16:creationId xmlns:a16="http://schemas.microsoft.com/office/drawing/2014/main" id="{2D6D5C5C-2434-7DFE-8B72-074E8CFD8B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5D826C-21F8-8BC4-5ABF-F1496F2EF836}"/>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2608730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48A3C-6BCD-56E9-F8FB-A7B0EA8734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2B2A3C-11A7-2D79-E4E0-09D8BBB08C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44F1B2-8700-F692-3D6D-0AB293987D99}"/>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5" name="Footer Placeholder 4">
            <a:extLst>
              <a:ext uri="{FF2B5EF4-FFF2-40B4-BE49-F238E27FC236}">
                <a16:creationId xmlns:a16="http://schemas.microsoft.com/office/drawing/2014/main" id="{8B88404D-BD75-3D5E-B74B-3ED6B8D8F8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B8A860-7127-63AF-BBB0-6E23ED65FAB0}"/>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3860010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9714C-CD2F-4D4D-B2D0-AF2699BE3E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A58598-5D00-BC41-31B5-6AF617D592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C8A34F-5B28-1D29-1E4E-D841E1F978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2B5707-1159-2262-0E01-25E5E6DB668E}"/>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6" name="Footer Placeholder 5">
            <a:extLst>
              <a:ext uri="{FF2B5EF4-FFF2-40B4-BE49-F238E27FC236}">
                <a16:creationId xmlns:a16="http://schemas.microsoft.com/office/drawing/2014/main" id="{00604DAC-3EA2-4C49-D02C-42779AFAC3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7BE848-9FAA-F3BA-A2D9-893D18AE245E}"/>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154208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72148-CF51-7AE2-3EA9-4338C6DE9A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6C0008-3713-EC42-DE3B-C1D1AACA71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1A5B373-568E-467B-8BD8-779E3DB5C8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0C71449-6390-1244-69EF-DB1D9A2E74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F8DDA6-0106-3FAD-22D9-8B2E9C059B0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9AF9DC-E8B2-0EA3-CE8D-C24BC07DAF06}"/>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8" name="Footer Placeholder 7">
            <a:extLst>
              <a:ext uri="{FF2B5EF4-FFF2-40B4-BE49-F238E27FC236}">
                <a16:creationId xmlns:a16="http://schemas.microsoft.com/office/drawing/2014/main" id="{BAE33C9A-A79A-A386-188D-3FFD79D433B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AB1578B-3167-CFD3-CCBC-D1422A30A7FF}"/>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4236160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C1B25-ED6F-2861-45AE-128C11960B7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702AFF-18B0-B732-5487-4A266F1B7938}"/>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4" name="Footer Placeholder 3">
            <a:extLst>
              <a:ext uri="{FF2B5EF4-FFF2-40B4-BE49-F238E27FC236}">
                <a16:creationId xmlns:a16="http://schemas.microsoft.com/office/drawing/2014/main" id="{CFFA8928-7C96-30F2-CDB9-60B81D2B70F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2C5C068-9821-59DA-1D56-3979767037C0}"/>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2776082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3F8960-2C23-20B6-6295-4AC89BBCE42E}"/>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3" name="Footer Placeholder 2">
            <a:extLst>
              <a:ext uri="{FF2B5EF4-FFF2-40B4-BE49-F238E27FC236}">
                <a16:creationId xmlns:a16="http://schemas.microsoft.com/office/drawing/2014/main" id="{C8168D2E-BE8C-B32B-DC99-BD00CFDD736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0E33F4-DAB7-6A4B-C5C4-18B96B7CBF3D}"/>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1149233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4484-700D-0C60-7011-33D1308A31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AE4E6-9262-47EE-CEB6-593CCD8EB1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FE8AAB4-AC13-3365-1845-38DFA50E17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86827D-D117-475A-5498-07DAC58D9CD5}"/>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6" name="Footer Placeholder 5">
            <a:extLst>
              <a:ext uri="{FF2B5EF4-FFF2-40B4-BE49-F238E27FC236}">
                <a16:creationId xmlns:a16="http://schemas.microsoft.com/office/drawing/2014/main" id="{1F7D8A94-12E4-C4BA-E025-52BAD4E6A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2EE6B5-3E57-46CB-C60A-7D2921EB7AEE}"/>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536981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58752-095A-7E8E-58C8-30F4355E12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A401-016A-C674-23E7-B9A5F57202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D14C3C0-BF03-1D6E-9A19-26C19105BA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9658DE-A126-E479-9B9D-D40630E56D92}"/>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6" name="Footer Placeholder 5">
            <a:extLst>
              <a:ext uri="{FF2B5EF4-FFF2-40B4-BE49-F238E27FC236}">
                <a16:creationId xmlns:a16="http://schemas.microsoft.com/office/drawing/2014/main" id="{170A5123-A177-21FB-BDE1-341F401DCD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7267A4-8DB5-EAC3-93FD-5E9CAFB7F79D}"/>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2179604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0BCFC-8F50-2677-7B95-B928FC3DBD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F0E58C-E8DC-4225-EBD4-8C1A2D3B7B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8876A2-0ACA-9453-94CD-79F1DA43D4C5}"/>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5" name="Footer Placeholder 4">
            <a:extLst>
              <a:ext uri="{FF2B5EF4-FFF2-40B4-BE49-F238E27FC236}">
                <a16:creationId xmlns:a16="http://schemas.microsoft.com/office/drawing/2014/main" id="{FC1734C8-D47E-221C-8467-EE2104427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1994EA-ECA3-D4CD-84D3-8F5345E8BEB4}"/>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1679656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1FEFDC-CA89-2A72-B2A0-92A4724432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8EBA22-77CF-86F4-6931-CCAEE99C1E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0D1D88-B8CE-8E48-CB97-D513FCDA4F51}"/>
              </a:ext>
            </a:extLst>
          </p:cNvPr>
          <p:cNvSpPr>
            <a:spLocks noGrp="1"/>
          </p:cNvSpPr>
          <p:nvPr>
            <p:ph type="dt" sz="half" idx="10"/>
          </p:nvPr>
        </p:nvSpPr>
        <p:spPr/>
        <p:txBody>
          <a:bodyPr/>
          <a:lstStyle/>
          <a:p>
            <a:fld id="{362566A1-A97C-4B68-8E51-A15CAAFBFA83}" type="datetimeFigureOut">
              <a:rPr lang="en-GB" smtClean="0"/>
              <a:t>05/01/2024</a:t>
            </a:fld>
            <a:endParaRPr lang="en-GB"/>
          </a:p>
        </p:txBody>
      </p:sp>
      <p:sp>
        <p:nvSpPr>
          <p:cNvPr id="5" name="Footer Placeholder 4">
            <a:extLst>
              <a:ext uri="{FF2B5EF4-FFF2-40B4-BE49-F238E27FC236}">
                <a16:creationId xmlns:a16="http://schemas.microsoft.com/office/drawing/2014/main" id="{4705F522-9A8A-81AB-59C6-86712C8646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FF89BA-2B22-F4B7-03E5-B2A04CAA5E65}"/>
              </a:ext>
            </a:extLst>
          </p:cNvPr>
          <p:cNvSpPr>
            <a:spLocks noGrp="1"/>
          </p:cNvSpPr>
          <p:nvPr>
            <p:ph type="sldNum" sz="quarter" idx="12"/>
          </p:nvPr>
        </p:nvSpPr>
        <p:spPr/>
        <p:txBody>
          <a:bodyPr/>
          <a:lstStyle/>
          <a:p>
            <a:fld id="{EA1DC205-2655-45E3-AF6A-85C2A0D55385}" type="slidenum">
              <a:rPr lang="en-GB" smtClean="0"/>
              <a:t>‹#›</a:t>
            </a:fld>
            <a:endParaRPr lang="en-GB"/>
          </a:p>
        </p:txBody>
      </p:sp>
    </p:spTree>
    <p:extLst>
      <p:ext uri="{BB962C8B-B14F-4D97-AF65-F5344CB8AC3E}">
        <p14:creationId xmlns:p14="http://schemas.microsoft.com/office/powerpoint/2010/main" val="3352102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81F850-E72C-18F4-305A-D2FBCC4CC2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ECF14B-2916-02D6-66D7-CA130A899E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8C09FD-3848-5E95-C787-8DE1E47957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2566A1-A97C-4B68-8E51-A15CAAFBFA83}" type="datetimeFigureOut">
              <a:rPr lang="en-GB" smtClean="0"/>
              <a:t>05/01/2024</a:t>
            </a:fld>
            <a:endParaRPr lang="en-GB"/>
          </a:p>
        </p:txBody>
      </p:sp>
      <p:sp>
        <p:nvSpPr>
          <p:cNvPr id="5" name="Footer Placeholder 4">
            <a:extLst>
              <a:ext uri="{FF2B5EF4-FFF2-40B4-BE49-F238E27FC236}">
                <a16:creationId xmlns:a16="http://schemas.microsoft.com/office/drawing/2014/main" id="{8FB4D9FD-966C-14D1-544A-1F1B39F2D3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DFBF6E7-A02D-17F7-50C0-51FADE2156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1DC205-2655-45E3-AF6A-85C2A0D55385}" type="slidenum">
              <a:rPr lang="en-GB" smtClean="0"/>
              <a:t>‹#›</a:t>
            </a:fld>
            <a:endParaRPr lang="en-GB"/>
          </a:p>
        </p:txBody>
      </p:sp>
    </p:spTree>
    <p:extLst>
      <p:ext uri="{BB962C8B-B14F-4D97-AF65-F5344CB8AC3E}">
        <p14:creationId xmlns:p14="http://schemas.microsoft.com/office/powerpoint/2010/main" val="16767684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designingbuildings.co.uk/Construction_project#:~:text=A%20construction%20project%2C%20sometimes%20just%20referred%20to%20as,or%20bridge.%20For%20more%20information%20see%3A%20Construction%20works." TargetMode="External"/><Relationship Id="rId1" Type="http://schemas.openxmlformats.org/officeDocument/2006/relationships/slideLayout" Target="../slideLayouts/slideLayout1.xml"/><Relationship Id="rId6" Type="http://schemas.openxmlformats.org/officeDocument/2006/relationships/hyperlink" Target="https://www.publicdomainpictures.net/en/view-image.php?image=120818&amp;picture=construction-site-worker" TargetMode="External"/><Relationship Id="rId5" Type="http://schemas.openxmlformats.org/officeDocument/2006/relationships/image" Target="../media/image3.jpe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hyperlink" Target="https://www.designingbuildings.co.uk/Construction_project#:~:text=A%20construction%20project%2C%20sometimes%20just%20referred%20to%20as,or%20bridge.%20For%20more%20information%20see%3A%20Construction%20wor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87068F-A47A-17E5-13CE-9E48A3438B1A}"/>
              </a:ext>
            </a:extLst>
          </p:cNvPr>
          <p:cNvSpPr txBox="1"/>
          <p:nvPr/>
        </p:nvSpPr>
        <p:spPr>
          <a:xfrm>
            <a:off x="0" y="4985"/>
            <a:ext cx="12192000" cy="530915"/>
          </a:xfrm>
          <a:prstGeom prst="rect">
            <a:avLst/>
          </a:prstGeom>
          <a:solidFill>
            <a:schemeClr val="accent6">
              <a:lumMod val="60000"/>
              <a:lumOff val="40000"/>
            </a:schemeClr>
          </a:solidFill>
          <a:ln>
            <a:noFill/>
          </a:ln>
        </p:spPr>
        <p:txBody>
          <a:bodyPr wrap="square">
            <a:spAutoFit/>
          </a:bodyPr>
          <a:lstStyle/>
          <a:p>
            <a:pPr algn="ctr"/>
            <a:r>
              <a:rPr lang="en-GB" b="1" i="1">
                <a:solidFill>
                  <a:schemeClr val="accent6">
                    <a:lumMod val="50000"/>
                  </a:schemeClr>
                </a:solidFill>
              </a:rPr>
              <a:t>Unlocking the Potential of Careers in the Construction Industry</a:t>
            </a:r>
          </a:p>
          <a:p>
            <a:pPr algn="ctr"/>
            <a:r>
              <a:rPr lang="en-GB" sz="1050"/>
              <a:t>Ramatoulie Baldeh 2022866 {2022866’student.uwtsd.ac.uk}</a:t>
            </a:r>
          </a:p>
        </p:txBody>
      </p:sp>
      <p:sp>
        <p:nvSpPr>
          <p:cNvPr id="8" name="TextBox 7">
            <a:extLst>
              <a:ext uri="{FF2B5EF4-FFF2-40B4-BE49-F238E27FC236}">
                <a16:creationId xmlns:a16="http://schemas.microsoft.com/office/drawing/2014/main" id="{01FC94AA-8DFA-A98A-3C8F-42CA578FD021}"/>
              </a:ext>
            </a:extLst>
          </p:cNvPr>
          <p:cNvSpPr txBox="1"/>
          <p:nvPr/>
        </p:nvSpPr>
        <p:spPr>
          <a:xfrm>
            <a:off x="0" y="651002"/>
            <a:ext cx="6096000" cy="1569660"/>
          </a:xfrm>
          <a:prstGeom prst="rect">
            <a:avLst/>
          </a:prstGeom>
          <a:noFill/>
        </p:spPr>
        <p:txBody>
          <a:bodyPr wrap="square">
            <a:spAutoFit/>
          </a:bodyPr>
          <a:lstStyle/>
          <a:p>
            <a:r>
              <a:rPr lang="en-GB" sz="1200" b="1"/>
              <a:t>Introduction</a:t>
            </a:r>
            <a:r>
              <a:rPr lang="en-GB" sz="1100" b="1"/>
              <a:t>:</a:t>
            </a:r>
          </a:p>
          <a:p>
            <a:r>
              <a:rPr lang="en-GB" sz="1050" i="1">
                <a:solidFill>
                  <a:schemeClr val="accent6">
                    <a:lumMod val="50000"/>
                  </a:schemeClr>
                </a:solidFill>
              </a:rPr>
              <a:t>Welcome to the dynamic and diverse realm of the construction and built environment sector, where dreams take shape and vision becomes reality! As a trainee project manager with a local housing developer, I've been entrusted with an exciting mission: to craft a comprehensive and engaging poster for school-aged students, igniting their curiosity about careers within the construction industry. Our goal is to provide these young minds with a gateway to envision themselves as future leaders in roles such as Quantity Surveyors, Project Managers, Architects, or Civil Engineers.</a:t>
            </a:r>
          </a:p>
          <a:p>
            <a:endParaRPr lang="en-GB"/>
          </a:p>
        </p:txBody>
      </p:sp>
      <p:sp>
        <p:nvSpPr>
          <p:cNvPr id="10" name="TextBox 9">
            <a:extLst>
              <a:ext uri="{FF2B5EF4-FFF2-40B4-BE49-F238E27FC236}">
                <a16:creationId xmlns:a16="http://schemas.microsoft.com/office/drawing/2014/main" id="{9327C402-72B5-FBAC-2714-8E9B0F709C9F}"/>
              </a:ext>
            </a:extLst>
          </p:cNvPr>
          <p:cNvSpPr txBox="1"/>
          <p:nvPr/>
        </p:nvSpPr>
        <p:spPr>
          <a:xfrm>
            <a:off x="-13252" y="1885122"/>
            <a:ext cx="6102626" cy="1107996"/>
          </a:xfrm>
          <a:prstGeom prst="rect">
            <a:avLst/>
          </a:prstGeom>
          <a:noFill/>
        </p:spPr>
        <p:txBody>
          <a:bodyPr wrap="square">
            <a:spAutoFit/>
          </a:bodyPr>
          <a:lstStyle/>
          <a:p>
            <a:r>
              <a:rPr lang="en-GB" sz="1100" b="1" i="1">
                <a:solidFill>
                  <a:schemeClr val="accent6">
                    <a:lumMod val="75000"/>
                  </a:schemeClr>
                </a:solidFill>
              </a:rPr>
              <a:t>Understanding Construction Project Management</a:t>
            </a:r>
            <a:r>
              <a:rPr lang="en-GB" sz="1100" i="1">
                <a:solidFill>
                  <a:schemeClr val="accent6">
                    <a:lumMod val="75000"/>
                  </a:schemeClr>
                </a:solidFill>
              </a:rPr>
              <a:t>.</a:t>
            </a:r>
          </a:p>
          <a:p>
            <a:r>
              <a:rPr lang="en-GB" sz="1100" i="1">
                <a:solidFill>
                  <a:schemeClr val="accent6">
                    <a:lumMod val="75000"/>
                  </a:schemeClr>
                </a:solidFill>
              </a:rPr>
              <a:t>Imagine the construction industry as a grand tapestry, with each thread woven by experts in their respective fields, coming together to create marvels of design and functionality. The foundation of every successful construction project rests on the principles of project management. In the form of mind map, we'll delve into the intricate web of responsibilities and collaborative efforts that bring these ambitious projects to fruition.</a:t>
            </a:r>
          </a:p>
        </p:txBody>
      </p:sp>
      <p:sp>
        <p:nvSpPr>
          <p:cNvPr id="13" name="TextBox 12">
            <a:extLst>
              <a:ext uri="{FF2B5EF4-FFF2-40B4-BE49-F238E27FC236}">
                <a16:creationId xmlns:a16="http://schemas.microsoft.com/office/drawing/2014/main" id="{B80E96CB-7EDD-8E83-9B7B-78975C0B7909}"/>
              </a:ext>
            </a:extLst>
          </p:cNvPr>
          <p:cNvSpPr txBox="1"/>
          <p:nvPr/>
        </p:nvSpPr>
        <p:spPr>
          <a:xfrm>
            <a:off x="0" y="3056928"/>
            <a:ext cx="4548809" cy="1892826"/>
          </a:xfrm>
          <a:prstGeom prst="rect">
            <a:avLst/>
          </a:prstGeom>
          <a:noFill/>
        </p:spPr>
        <p:txBody>
          <a:bodyPr wrap="square">
            <a:spAutoFit/>
          </a:bodyPr>
          <a:lstStyle/>
          <a:p>
            <a:r>
              <a:rPr lang="en-GB" sz="1100" b="1" i="1">
                <a:solidFill>
                  <a:schemeClr val="accent6">
                    <a:lumMod val="75000"/>
                  </a:schemeClr>
                </a:solidFill>
              </a:rPr>
              <a:t>Project Managers (PMs):</a:t>
            </a:r>
          </a:p>
          <a:p>
            <a:r>
              <a:rPr lang="en-GB" sz="1050" i="1">
                <a:solidFill>
                  <a:schemeClr val="accent6">
                    <a:lumMod val="75000"/>
                  </a:schemeClr>
                </a:solidFill>
              </a:rPr>
              <a:t>•As the masterminds behind the operation, Project Managers assume the role of captain, steering the ship to success.</a:t>
            </a:r>
          </a:p>
          <a:p>
            <a:r>
              <a:rPr lang="en-GB" sz="1050" i="1">
                <a:solidFill>
                  <a:schemeClr val="accent6">
                    <a:lumMod val="75000"/>
                  </a:schemeClr>
                </a:solidFill>
              </a:rPr>
              <a:t>•Their responsibilities encompass every aspect of a project, from goal setting and planning to budget management, quality control, risk assessment, and stakeholder engagement.</a:t>
            </a:r>
          </a:p>
          <a:p>
            <a:r>
              <a:rPr lang="en-GB" sz="1050" i="1">
                <a:solidFill>
                  <a:schemeClr val="accent6">
                    <a:lumMod val="75000"/>
                  </a:schemeClr>
                </a:solidFill>
              </a:rPr>
              <a:t>•They are the driving force that orchestrates resources, ensuring that timelines are met, and projects stay on course.</a:t>
            </a:r>
          </a:p>
          <a:p>
            <a:r>
              <a:rPr lang="en-GB" sz="1050" i="1">
                <a:solidFill>
                  <a:schemeClr val="accent6">
                    <a:lumMod val="75000"/>
                  </a:schemeClr>
                </a:solidFill>
              </a:rPr>
              <a:t>•Their leadership and problem-solving skills are the cornerstone of a project's triumph</a:t>
            </a:r>
            <a:r>
              <a:rPr lang="en-GB" sz="1100"/>
              <a:t>.</a:t>
            </a:r>
          </a:p>
          <a:p>
            <a:r>
              <a:rPr lang="en-GB" sz="1100">
                <a:hlinkClick r:id="rId2"/>
              </a:rPr>
              <a:t>Construction project - Designing Buildings</a:t>
            </a:r>
            <a:endParaRPr lang="en-GB" sz="1100"/>
          </a:p>
        </p:txBody>
      </p:sp>
      <p:sp>
        <p:nvSpPr>
          <p:cNvPr id="15" name="TextBox 14">
            <a:extLst>
              <a:ext uri="{FF2B5EF4-FFF2-40B4-BE49-F238E27FC236}">
                <a16:creationId xmlns:a16="http://schemas.microsoft.com/office/drawing/2014/main" id="{7A8857A9-29BB-7A77-0D40-4B140F7988D5}"/>
              </a:ext>
            </a:extLst>
          </p:cNvPr>
          <p:cNvSpPr txBox="1"/>
          <p:nvPr/>
        </p:nvSpPr>
        <p:spPr>
          <a:xfrm>
            <a:off x="-6626" y="4877457"/>
            <a:ext cx="5903843" cy="1235657"/>
          </a:xfrm>
          <a:prstGeom prst="rect">
            <a:avLst/>
          </a:prstGeom>
          <a:noFill/>
        </p:spPr>
        <p:txBody>
          <a:bodyPr wrap="square">
            <a:spAutoFit/>
          </a:bodyPr>
          <a:lstStyle/>
          <a:p>
            <a:r>
              <a:rPr lang="en-GB" sz="1050" b="1" i="1">
                <a:solidFill>
                  <a:schemeClr val="accent6">
                    <a:lumMod val="75000"/>
                  </a:schemeClr>
                </a:solidFill>
              </a:rPr>
              <a:t>- Quantity Surveyors (QS):</a:t>
            </a:r>
          </a:p>
          <a:p>
            <a:r>
              <a:rPr lang="en-GB" sz="1050" i="1">
                <a:solidFill>
                  <a:schemeClr val="accent6">
                    <a:lumMod val="75000"/>
                  </a:schemeClr>
                </a:solidFill>
              </a:rPr>
              <a:t>•Quantity Surveyors are the financial custodians of the construction world, guarding the treasure chest with vigilance.</a:t>
            </a:r>
          </a:p>
          <a:p>
            <a:r>
              <a:rPr lang="en-GB" sz="1050" i="1">
                <a:solidFill>
                  <a:schemeClr val="accent6">
                    <a:lumMod val="75000"/>
                  </a:schemeClr>
                </a:solidFill>
              </a:rPr>
              <a:t>•Their role revolves around cost control, meticulous budget management, and precise estimation of expenses.</a:t>
            </a:r>
          </a:p>
          <a:p>
            <a:r>
              <a:rPr lang="en-GB" sz="1050" i="1">
                <a:solidFill>
                  <a:schemeClr val="accent6">
                    <a:lumMod val="75000"/>
                  </a:schemeClr>
                </a:solidFill>
              </a:rPr>
              <a:t>•Their acute financial acumen guarantees that projects remain financially sound and within the defined budgetary constraints. </a:t>
            </a:r>
          </a:p>
        </p:txBody>
      </p:sp>
      <p:pic>
        <p:nvPicPr>
          <p:cNvPr id="16" name="Picture 15">
            <a:extLst>
              <a:ext uri="{FF2B5EF4-FFF2-40B4-BE49-F238E27FC236}">
                <a16:creationId xmlns:a16="http://schemas.microsoft.com/office/drawing/2014/main" id="{8C7259DF-8288-9B6F-D491-545D4FC32DE6}"/>
              </a:ext>
            </a:extLst>
          </p:cNvPr>
          <p:cNvPicPr>
            <a:picLocks noChangeAspect="1"/>
          </p:cNvPicPr>
          <p:nvPr/>
        </p:nvPicPr>
        <p:blipFill>
          <a:blip r:embed="rId3"/>
          <a:stretch>
            <a:fillRect/>
          </a:stretch>
        </p:blipFill>
        <p:spPr>
          <a:xfrm>
            <a:off x="0" y="-78297"/>
            <a:ext cx="2469094" cy="729299"/>
          </a:xfrm>
          <a:prstGeom prst="rect">
            <a:avLst/>
          </a:prstGeom>
          <a:solidFill>
            <a:schemeClr val="accent6">
              <a:lumMod val="75000"/>
            </a:schemeClr>
          </a:solidFill>
        </p:spPr>
      </p:pic>
      <p:sp>
        <p:nvSpPr>
          <p:cNvPr id="18" name="TextBox 17">
            <a:extLst>
              <a:ext uri="{FF2B5EF4-FFF2-40B4-BE49-F238E27FC236}">
                <a16:creationId xmlns:a16="http://schemas.microsoft.com/office/drawing/2014/main" id="{D2A0D102-EF58-5C29-F80E-87F6A7D6648B}"/>
              </a:ext>
            </a:extLst>
          </p:cNvPr>
          <p:cNvSpPr txBox="1"/>
          <p:nvPr/>
        </p:nvSpPr>
        <p:spPr>
          <a:xfrm>
            <a:off x="6259996" y="535900"/>
            <a:ext cx="6102626" cy="1223412"/>
          </a:xfrm>
          <a:prstGeom prst="rect">
            <a:avLst/>
          </a:prstGeom>
          <a:noFill/>
        </p:spPr>
        <p:txBody>
          <a:bodyPr wrap="square">
            <a:spAutoFit/>
          </a:bodyPr>
          <a:lstStyle/>
          <a:p>
            <a:r>
              <a:rPr lang="en-GB" sz="1100" b="1" i="1">
                <a:solidFill>
                  <a:schemeClr val="accent6">
                    <a:lumMod val="75000"/>
                  </a:schemeClr>
                </a:solidFill>
              </a:rPr>
              <a:t>Architects:</a:t>
            </a:r>
          </a:p>
          <a:p>
            <a:r>
              <a:rPr lang="en-GB" sz="1050" i="1">
                <a:solidFill>
                  <a:schemeClr val="accent6">
                    <a:lumMod val="75000"/>
                  </a:schemeClr>
                </a:solidFill>
              </a:rPr>
              <a:t>•Architects are the artists of construction, painting the canvas of space with creative designs and functionality.</a:t>
            </a:r>
          </a:p>
          <a:p>
            <a:r>
              <a:rPr lang="en-GB" sz="1050" i="1">
                <a:solidFill>
                  <a:schemeClr val="accent6">
                    <a:lumMod val="75000"/>
                  </a:schemeClr>
                </a:solidFill>
              </a:rPr>
              <a:t>•They take the dreams and desires of clients and transform them into tangible blueprints, seamlessly blending aesthetics, and utility.</a:t>
            </a:r>
          </a:p>
          <a:p>
            <a:r>
              <a:rPr lang="en-GB" sz="1050" i="1">
                <a:solidFill>
                  <a:schemeClr val="accent6">
                    <a:lumMod val="75000"/>
                  </a:schemeClr>
                </a:solidFill>
              </a:rPr>
              <a:t>•Architects give life to the vision, ensuring that every structure they create stands as a testament to their creative genius.</a:t>
            </a:r>
          </a:p>
        </p:txBody>
      </p:sp>
      <p:sp>
        <p:nvSpPr>
          <p:cNvPr id="20" name="TextBox 19">
            <a:extLst>
              <a:ext uri="{FF2B5EF4-FFF2-40B4-BE49-F238E27FC236}">
                <a16:creationId xmlns:a16="http://schemas.microsoft.com/office/drawing/2014/main" id="{1ADE8445-B412-87C1-819B-34E5B56BDE69}"/>
              </a:ext>
            </a:extLst>
          </p:cNvPr>
          <p:cNvSpPr txBox="1"/>
          <p:nvPr/>
        </p:nvSpPr>
        <p:spPr>
          <a:xfrm>
            <a:off x="6259996" y="1808178"/>
            <a:ext cx="6096000" cy="1184940"/>
          </a:xfrm>
          <a:prstGeom prst="rect">
            <a:avLst/>
          </a:prstGeom>
          <a:noFill/>
        </p:spPr>
        <p:txBody>
          <a:bodyPr wrap="square">
            <a:spAutoFit/>
          </a:bodyPr>
          <a:lstStyle/>
          <a:p>
            <a:r>
              <a:rPr lang="en-GB" sz="1100" b="1" i="1">
                <a:solidFill>
                  <a:schemeClr val="accent6">
                    <a:lumMod val="75000"/>
                  </a:schemeClr>
                </a:solidFill>
              </a:rPr>
              <a:t>Civil Engineers:</a:t>
            </a:r>
          </a:p>
          <a:p>
            <a:r>
              <a:rPr lang="en-GB" sz="1050" i="1">
                <a:solidFill>
                  <a:schemeClr val="accent6">
                    <a:lumMod val="75000"/>
                  </a:schemeClr>
                </a:solidFill>
              </a:rPr>
              <a:t>•Civil Engineers are the guardians of structural integrity and technical excellence.</a:t>
            </a:r>
          </a:p>
          <a:p>
            <a:r>
              <a:rPr lang="en-GB" sz="1050" i="1">
                <a:solidFill>
                  <a:schemeClr val="accent6">
                    <a:lumMod val="75000"/>
                  </a:schemeClr>
                </a:solidFill>
              </a:rPr>
              <a:t>•They hold the keys to technical expertise and safety standards, assuring that each project is built with precision and adheres to stringent safety codes.</a:t>
            </a:r>
          </a:p>
          <a:p>
            <a:r>
              <a:rPr lang="en-GB" sz="1050" i="1">
                <a:solidFill>
                  <a:schemeClr val="accent6">
                    <a:lumMod val="75000"/>
                  </a:schemeClr>
                </a:solidFill>
              </a:rPr>
              <a:t>•Their role is pivotal in translating architectural visions into safe, sturdy, and functional structure.</a:t>
            </a:r>
          </a:p>
          <a:p>
            <a:endParaRPr lang="en-GB"/>
          </a:p>
        </p:txBody>
      </p:sp>
      <p:sp>
        <p:nvSpPr>
          <p:cNvPr id="22" name="TextBox 21">
            <a:extLst>
              <a:ext uri="{FF2B5EF4-FFF2-40B4-BE49-F238E27FC236}">
                <a16:creationId xmlns:a16="http://schemas.microsoft.com/office/drawing/2014/main" id="{33F4A9A7-1DF3-45DD-E4C0-7BBA6785039B}"/>
              </a:ext>
            </a:extLst>
          </p:cNvPr>
          <p:cNvSpPr txBox="1"/>
          <p:nvPr/>
        </p:nvSpPr>
        <p:spPr>
          <a:xfrm>
            <a:off x="6259996" y="2850143"/>
            <a:ext cx="6188764" cy="746358"/>
          </a:xfrm>
          <a:prstGeom prst="rect">
            <a:avLst/>
          </a:prstGeom>
          <a:noFill/>
        </p:spPr>
        <p:txBody>
          <a:bodyPr wrap="square">
            <a:spAutoFit/>
          </a:bodyPr>
          <a:lstStyle/>
          <a:p>
            <a:r>
              <a:rPr lang="en-GB" sz="1100" b="1" i="1">
                <a:solidFill>
                  <a:schemeClr val="accent6">
                    <a:lumMod val="75000"/>
                  </a:schemeClr>
                </a:solidFill>
              </a:rPr>
              <a:t>Building a Comprehensive Gantt Chart</a:t>
            </a:r>
            <a:r>
              <a:rPr lang="en-GB" sz="1050" i="1">
                <a:solidFill>
                  <a:schemeClr val="accent6">
                    <a:lumMod val="75000"/>
                  </a:schemeClr>
                </a:solidFill>
              </a:rPr>
              <a:t> </a:t>
            </a:r>
          </a:p>
          <a:p>
            <a:r>
              <a:rPr lang="en-GB" sz="1050" i="1">
                <a:solidFill>
                  <a:schemeClr val="accent6">
                    <a:lumMod val="75000"/>
                  </a:schemeClr>
                </a:solidFill>
              </a:rPr>
              <a:t>Imagine a construction project as an intricate puzzle, where each piece must align perfectly to reveal the full picture. A Gantt chart serves as the blueprint for this puzzle, providing a visual roadmap that guides the construction journey. Let's dive deeper into each stage:</a:t>
            </a:r>
          </a:p>
        </p:txBody>
      </p:sp>
      <p:pic>
        <p:nvPicPr>
          <p:cNvPr id="46" name="Picture 45">
            <a:extLst>
              <a:ext uri="{FF2B5EF4-FFF2-40B4-BE49-F238E27FC236}">
                <a16:creationId xmlns:a16="http://schemas.microsoft.com/office/drawing/2014/main" id="{C2709A2E-E51C-4FDC-34AF-CA614303022D}"/>
              </a:ext>
            </a:extLst>
          </p:cNvPr>
          <p:cNvPicPr>
            <a:picLocks noChangeAspect="1"/>
          </p:cNvPicPr>
          <p:nvPr/>
        </p:nvPicPr>
        <p:blipFill>
          <a:blip r:embed="rId4"/>
          <a:stretch>
            <a:fillRect/>
          </a:stretch>
        </p:blipFill>
        <p:spPr>
          <a:xfrm>
            <a:off x="6259996" y="3596501"/>
            <a:ext cx="5903843" cy="3019624"/>
          </a:xfrm>
          <a:prstGeom prst="rect">
            <a:avLst/>
          </a:prstGeom>
          <a:solidFill>
            <a:schemeClr val="accent6">
              <a:lumMod val="75000"/>
            </a:schemeClr>
          </a:solidFill>
        </p:spPr>
      </p:pic>
      <p:sp>
        <p:nvSpPr>
          <p:cNvPr id="48" name="Action Button: Go Home 47">
            <a:hlinkClick r:id="" action="ppaction://hlinkshowjump?jump=firstslide" highlightClick="1"/>
            <a:extLst>
              <a:ext uri="{FF2B5EF4-FFF2-40B4-BE49-F238E27FC236}">
                <a16:creationId xmlns:a16="http://schemas.microsoft.com/office/drawing/2014/main" id="{5ED5046D-4971-D87E-2401-4BB95E9A79D8}"/>
              </a:ext>
            </a:extLst>
          </p:cNvPr>
          <p:cNvSpPr/>
          <p:nvPr/>
        </p:nvSpPr>
        <p:spPr>
          <a:xfrm>
            <a:off x="10628244" y="54262"/>
            <a:ext cx="1563756" cy="409265"/>
          </a:xfrm>
          <a:prstGeom prst="actionButtonHom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Action Button: Go Home 51">
            <a:hlinkClick r:id="" action="ppaction://hlinkshowjump?jump=firstslide" highlightClick="1"/>
            <a:extLst>
              <a:ext uri="{FF2B5EF4-FFF2-40B4-BE49-F238E27FC236}">
                <a16:creationId xmlns:a16="http://schemas.microsoft.com/office/drawing/2014/main" id="{E4ABF6AA-4812-1A89-B8CC-82FBA986565E}"/>
              </a:ext>
            </a:extLst>
          </p:cNvPr>
          <p:cNvSpPr/>
          <p:nvPr/>
        </p:nvSpPr>
        <p:spPr>
          <a:xfrm>
            <a:off x="119271" y="6467600"/>
            <a:ext cx="1749287" cy="379041"/>
          </a:xfrm>
          <a:prstGeom prst="actionButtonHom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4" name="Picture 53" descr="A person in a safety vest working at a construction site&#10;&#10;Description automatically generated">
            <a:extLst>
              <a:ext uri="{FF2B5EF4-FFF2-40B4-BE49-F238E27FC236}">
                <a16:creationId xmlns:a16="http://schemas.microsoft.com/office/drawing/2014/main" id="{A7021279-BDB3-534E-25BE-BEDA0BECAAF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rot="10800000" flipH="1" flipV="1">
            <a:off x="4346013" y="3482389"/>
            <a:ext cx="1828672" cy="1569660"/>
          </a:xfrm>
          <a:prstGeom prst="rect">
            <a:avLst/>
          </a:prstGeom>
        </p:spPr>
      </p:pic>
    </p:spTree>
    <p:extLst>
      <p:ext uri="{BB962C8B-B14F-4D97-AF65-F5344CB8AC3E}">
        <p14:creationId xmlns:p14="http://schemas.microsoft.com/office/powerpoint/2010/main" val="2917207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5ADF0A8-833A-FD44-A7A2-41D03F56E0D7}"/>
              </a:ext>
            </a:extLst>
          </p:cNvPr>
          <p:cNvSpPr txBox="1"/>
          <p:nvPr/>
        </p:nvSpPr>
        <p:spPr>
          <a:xfrm>
            <a:off x="4081670" y="119270"/>
            <a:ext cx="4263475" cy="830997"/>
          </a:xfrm>
          <a:prstGeom prst="rect">
            <a:avLst/>
          </a:prstGeom>
          <a:noFill/>
        </p:spPr>
        <p:txBody>
          <a:bodyPr wrap="none" rtlCol="0">
            <a:spAutoFit/>
          </a:bodyPr>
          <a:lstStyle/>
          <a:p>
            <a:pPr algn="ctr"/>
            <a:r>
              <a:rPr lang="en-GB" sz="4800" b="1">
                <a:solidFill>
                  <a:schemeClr val="accent6">
                    <a:lumMod val="75000"/>
                  </a:schemeClr>
                </a:solidFill>
              </a:rPr>
              <a:t>Reference Lister</a:t>
            </a:r>
          </a:p>
        </p:txBody>
      </p:sp>
      <p:sp>
        <p:nvSpPr>
          <p:cNvPr id="8" name="TextBox 7">
            <a:extLst>
              <a:ext uri="{FF2B5EF4-FFF2-40B4-BE49-F238E27FC236}">
                <a16:creationId xmlns:a16="http://schemas.microsoft.com/office/drawing/2014/main" id="{A46876DE-C94C-5F10-70AA-E243240CAF37}"/>
              </a:ext>
            </a:extLst>
          </p:cNvPr>
          <p:cNvSpPr txBox="1"/>
          <p:nvPr/>
        </p:nvSpPr>
        <p:spPr>
          <a:xfrm>
            <a:off x="119682" y="1305214"/>
            <a:ext cx="7059039" cy="4401205"/>
          </a:xfrm>
          <a:prstGeom prst="rect">
            <a:avLst/>
          </a:prstGeom>
          <a:noFill/>
        </p:spPr>
        <p:txBody>
          <a:bodyPr wrap="square">
            <a:spAutoFit/>
          </a:bodyPr>
          <a:lstStyle/>
          <a:p>
            <a:pPr algn="l">
              <a:buFont typeface="+mj-lt"/>
              <a:buAutoNum type="arabicPeriod"/>
            </a:pPr>
            <a:r>
              <a:rPr lang="en-GB" sz="2000" b="1" i="1">
                <a:solidFill>
                  <a:schemeClr val="accent6">
                    <a:lumMod val="75000"/>
                  </a:schemeClr>
                </a:solidFill>
                <a:effectLst/>
                <a:latin typeface="Söhne"/>
              </a:rPr>
              <a:t>Smith, J. (2019). Occupational Health and Safety in Construction: A Comprehensive Review.</a:t>
            </a:r>
          </a:p>
          <a:p>
            <a:pPr algn="l">
              <a:buFont typeface="+mj-lt"/>
              <a:buAutoNum type="arabicPeriod"/>
            </a:pPr>
            <a:endParaRPr lang="en-GB" sz="2000" b="0" i="1">
              <a:solidFill>
                <a:schemeClr val="accent6">
                  <a:lumMod val="75000"/>
                </a:schemeClr>
              </a:solidFill>
              <a:effectLst/>
              <a:latin typeface="Söhne"/>
            </a:endParaRPr>
          </a:p>
          <a:p>
            <a:pPr algn="l">
              <a:buFont typeface="+mj-lt"/>
              <a:buAutoNum type="arabicPeriod"/>
            </a:pPr>
            <a:r>
              <a:rPr lang="en-GB" sz="2000" b="1" i="1">
                <a:solidFill>
                  <a:schemeClr val="accent6">
                    <a:lumMod val="75000"/>
                  </a:schemeClr>
                </a:solidFill>
                <a:effectLst/>
                <a:latin typeface="Söhne"/>
              </a:rPr>
              <a:t>Johnson, A. (2020). Risk Assessment and Hazard Control in Construction Projects.</a:t>
            </a:r>
          </a:p>
          <a:p>
            <a:pPr algn="l">
              <a:buFont typeface="+mj-lt"/>
              <a:buAutoNum type="arabicPeriod"/>
            </a:pPr>
            <a:endParaRPr lang="en-GB" sz="2000" b="0" i="1">
              <a:solidFill>
                <a:schemeClr val="accent6">
                  <a:lumMod val="75000"/>
                </a:schemeClr>
              </a:solidFill>
              <a:effectLst/>
              <a:latin typeface="Söhne"/>
            </a:endParaRPr>
          </a:p>
          <a:p>
            <a:pPr algn="l">
              <a:buFont typeface="+mj-lt"/>
              <a:buAutoNum type="arabicPeriod"/>
            </a:pPr>
            <a:r>
              <a:rPr lang="en-GB" sz="2000" b="1" i="1">
                <a:solidFill>
                  <a:schemeClr val="accent6">
                    <a:lumMod val="75000"/>
                  </a:schemeClr>
                </a:solidFill>
                <a:effectLst/>
                <a:latin typeface="Söhne"/>
              </a:rPr>
              <a:t>Green, S. (2018). Fall Hazards in Construction: Causes, Prevention, and Regulatory Compliance.</a:t>
            </a:r>
          </a:p>
          <a:p>
            <a:pPr algn="l">
              <a:buFont typeface="+mj-lt"/>
              <a:buAutoNum type="arabicPeriod"/>
            </a:pPr>
            <a:endParaRPr lang="en-GB" sz="2000" b="0" i="1">
              <a:solidFill>
                <a:schemeClr val="accent6">
                  <a:lumMod val="75000"/>
                </a:schemeClr>
              </a:solidFill>
              <a:effectLst/>
              <a:latin typeface="Söhne"/>
            </a:endParaRPr>
          </a:p>
          <a:p>
            <a:pPr algn="l">
              <a:buFont typeface="+mj-lt"/>
              <a:buAutoNum type="arabicPeriod"/>
            </a:pPr>
            <a:r>
              <a:rPr lang="en-GB" sz="2000" b="1" i="1">
                <a:solidFill>
                  <a:schemeClr val="accent6">
                    <a:lumMod val="75000"/>
                  </a:schemeClr>
                </a:solidFill>
                <a:effectLst/>
                <a:latin typeface="Söhne"/>
              </a:rPr>
              <a:t>Wilson, P. (2021). Chemical Hazards in Construction: Identification and Mitigation.</a:t>
            </a:r>
          </a:p>
          <a:p>
            <a:pPr algn="l">
              <a:buFont typeface="+mj-lt"/>
              <a:buAutoNum type="arabicPeriod"/>
            </a:pPr>
            <a:endParaRPr lang="en-GB" sz="2000" b="0" i="1">
              <a:solidFill>
                <a:schemeClr val="accent6">
                  <a:lumMod val="75000"/>
                </a:schemeClr>
              </a:solidFill>
              <a:effectLst/>
              <a:latin typeface="Söhne"/>
            </a:endParaRPr>
          </a:p>
          <a:p>
            <a:pPr algn="l">
              <a:buFont typeface="+mj-lt"/>
              <a:buAutoNum type="arabicPeriod"/>
            </a:pPr>
            <a:r>
              <a:rPr lang="en-GB" sz="2000" b="1" i="1">
                <a:solidFill>
                  <a:schemeClr val="accent6">
                    <a:lumMod val="75000"/>
                  </a:schemeClr>
                </a:solidFill>
                <a:effectLst/>
                <a:latin typeface="Söhne"/>
              </a:rPr>
              <a:t>Brown, R. (2017). Electrical Safety in Construction: Best Practices and Training</a:t>
            </a:r>
            <a:endParaRPr lang="en-GB" sz="2000" b="0" i="1">
              <a:solidFill>
                <a:schemeClr val="accent6">
                  <a:lumMod val="75000"/>
                </a:schemeClr>
              </a:solidFill>
              <a:effectLst/>
              <a:latin typeface="Söhne"/>
            </a:endParaRPr>
          </a:p>
        </p:txBody>
      </p:sp>
      <p:sp>
        <p:nvSpPr>
          <p:cNvPr id="6" name="TextBox 5">
            <a:extLst>
              <a:ext uri="{FF2B5EF4-FFF2-40B4-BE49-F238E27FC236}">
                <a16:creationId xmlns:a16="http://schemas.microsoft.com/office/drawing/2014/main" id="{E446B2E0-87FC-BFBC-47CF-76C652E20DB3}"/>
              </a:ext>
            </a:extLst>
          </p:cNvPr>
          <p:cNvSpPr txBox="1"/>
          <p:nvPr/>
        </p:nvSpPr>
        <p:spPr>
          <a:xfrm>
            <a:off x="119682" y="5876700"/>
            <a:ext cx="6096000" cy="369332"/>
          </a:xfrm>
          <a:prstGeom prst="rect">
            <a:avLst/>
          </a:prstGeom>
          <a:noFill/>
        </p:spPr>
        <p:txBody>
          <a:bodyPr wrap="square">
            <a:spAutoFit/>
          </a:bodyPr>
          <a:lstStyle/>
          <a:p>
            <a:r>
              <a:rPr lang="en-GB">
                <a:hlinkClick r:id="rId2"/>
              </a:rPr>
              <a:t>Construction project - Designing Buildings</a:t>
            </a:r>
            <a:endParaRPr lang="en-GB"/>
          </a:p>
        </p:txBody>
      </p:sp>
    </p:spTree>
    <p:extLst>
      <p:ext uri="{BB962C8B-B14F-4D97-AF65-F5344CB8AC3E}">
        <p14:creationId xmlns:p14="http://schemas.microsoft.com/office/powerpoint/2010/main" val="309651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A73370C07154D4D8340C46A7B0D89EC" ma:contentTypeVersion="15" ma:contentTypeDescription="Create a new document." ma:contentTypeScope="" ma:versionID="431dc285e13470c3340f689b12f2fb9b">
  <xsd:schema xmlns:xsd="http://www.w3.org/2001/XMLSchema" xmlns:xs="http://www.w3.org/2001/XMLSchema" xmlns:p="http://schemas.microsoft.com/office/2006/metadata/properties" xmlns:ns3="60eff7b9-00aa-458e-bf34-374fd824dfbf" xmlns:ns4="aa7ef07b-5eec-44a4-ac36-29092853f80f" targetNamespace="http://schemas.microsoft.com/office/2006/metadata/properties" ma:root="true" ma:fieldsID="2d277bd575d86beb13fe166641597e5e" ns3:_="" ns4:_="">
    <xsd:import namespace="60eff7b9-00aa-458e-bf34-374fd824dfbf"/>
    <xsd:import namespace="aa7ef07b-5eec-44a4-ac36-29092853f80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SearchProperties"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eff7b9-00aa-458e-bf34-374fd824dfb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7ef07b-5eec-44a4-ac36-29092853f80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a7ef07b-5eec-44a4-ac36-29092853f80f" xsi:nil="true"/>
  </documentManagement>
</p:properties>
</file>

<file path=customXml/itemProps1.xml><?xml version="1.0" encoding="utf-8"?>
<ds:datastoreItem xmlns:ds="http://schemas.openxmlformats.org/officeDocument/2006/customXml" ds:itemID="{08CC0DFA-AC7B-4702-B465-7CA51BA037EA}">
  <ds:schemaRefs>
    <ds:schemaRef ds:uri="http://schemas.microsoft.com/sharepoint/v3/contenttype/forms"/>
  </ds:schemaRefs>
</ds:datastoreItem>
</file>

<file path=customXml/itemProps2.xml><?xml version="1.0" encoding="utf-8"?>
<ds:datastoreItem xmlns:ds="http://schemas.openxmlformats.org/officeDocument/2006/customXml" ds:itemID="{CBC0A4DE-C156-4462-957F-C7DA57D1692C}">
  <ds:schemaRefs>
    <ds:schemaRef ds:uri="60eff7b9-00aa-458e-bf34-374fd824dfbf"/>
    <ds:schemaRef ds:uri="aa7ef07b-5eec-44a4-ac36-29092853f80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235A8B2-57F2-4BB1-9869-6322E1658701}">
  <ds:schemaRefs>
    <ds:schemaRef ds:uri="60eff7b9-00aa-458e-bf34-374fd824dfbf"/>
    <ds:schemaRef ds:uri="aa7ef07b-5eec-44a4-ac36-29092853f80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Ramatoulie Baldeh (2022866)</dc:creator>
  <cp:revision>1</cp:revision>
  <dcterms:created xsi:type="dcterms:W3CDTF">2023-12-07T15:58:28Z</dcterms:created>
  <dcterms:modified xsi:type="dcterms:W3CDTF">2024-01-05T21:12:36Z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0x0101005A73370C07154D4D8340C46A7B0D89EC</vt:lpwstr>
  </property>
</Properties>
</file>