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6" r:id="rId2"/>
    <p:sldId id="401" r:id="rId3"/>
    <p:sldId id="347" r:id="rId4"/>
    <p:sldId id="421" r:id="rId5"/>
    <p:sldId id="422" r:id="rId6"/>
    <p:sldId id="423" r:id="rId7"/>
    <p:sldId id="424" r:id="rId8"/>
    <p:sldId id="425" r:id="rId9"/>
    <p:sldId id="426" r:id="rId10"/>
    <p:sldId id="331" r:id="rId11"/>
    <p:sldId id="327" r:id="rId12"/>
    <p:sldId id="329" r:id="rId13"/>
    <p:sldId id="328" r:id="rId14"/>
    <p:sldId id="427" r:id="rId15"/>
    <p:sldId id="428" r:id="rId16"/>
    <p:sldId id="330" r:id="rId17"/>
    <p:sldId id="429" r:id="rId18"/>
    <p:sldId id="430" r:id="rId19"/>
    <p:sldId id="377" r:id="rId20"/>
    <p:sldId id="356" r:id="rId21"/>
    <p:sldId id="28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660066"/>
    <a:srgbClr val="FF3300"/>
    <a:srgbClr val="D60093"/>
    <a:srgbClr val="CC3300"/>
    <a:srgbClr val="22A641"/>
    <a:srgbClr val="D2A000"/>
    <a:srgbClr val="E91135"/>
    <a:srgbClr val="FFFF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1FAD7F-86F4-44C4-88F3-982040F003F9}" v="100" dt="2021-07-27T21:07:15.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775" autoAdjust="0"/>
  </p:normalViewPr>
  <p:slideViewPr>
    <p:cSldViewPr snapToGrid="0">
      <p:cViewPr varScale="1">
        <p:scale>
          <a:sx n="62" d="100"/>
          <a:sy n="62" d="100"/>
        </p:scale>
        <p:origin x="162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81FAD7F-86F4-44C4-88F3-982040F003F9}"/>
    <pc:docChg chg="custSel addSld delSld modSld">
      <pc:chgData name="Paul Tinkler" userId="bcebf29c-73c2-433d-80d2-6bad896374bf" providerId="ADAL" clId="{C81FAD7F-86F4-44C4-88F3-982040F003F9}" dt="2021-07-27T21:53:40.423" v="165" actId="20577"/>
      <pc:docMkLst>
        <pc:docMk/>
      </pc:docMkLst>
      <pc:sldChg chg="modSp mod">
        <pc:chgData name="Paul Tinkler" userId="bcebf29c-73c2-433d-80d2-6bad896374bf" providerId="ADAL" clId="{C81FAD7F-86F4-44C4-88F3-982040F003F9}" dt="2021-07-27T21:13:06.765" v="163" actId="113"/>
        <pc:sldMkLst>
          <pc:docMk/>
          <pc:sldMk cId="2272133430" sldId="256"/>
        </pc:sldMkLst>
        <pc:spChg chg="mod">
          <ac:chgData name="Paul Tinkler" userId="bcebf29c-73c2-433d-80d2-6bad896374bf" providerId="ADAL" clId="{C81FAD7F-86F4-44C4-88F3-982040F003F9}" dt="2021-07-27T21:13:06.765" v="163" actId="113"/>
          <ac:spMkLst>
            <pc:docMk/>
            <pc:sldMk cId="2272133430" sldId="256"/>
            <ac:spMk id="2" creationId="{A772A3F5-175B-44B7-ACFC-410A5EA2A62C}"/>
          </ac:spMkLst>
        </pc:spChg>
      </pc:sldChg>
      <pc:sldChg chg="modSp modAnim">
        <pc:chgData name="Paul Tinkler" userId="bcebf29c-73c2-433d-80d2-6bad896374bf" providerId="ADAL" clId="{C81FAD7F-86F4-44C4-88F3-982040F003F9}" dt="2021-07-27T21:06:55.312" v="138" actId="20577"/>
        <pc:sldMkLst>
          <pc:docMk/>
          <pc:sldMk cId="3145801150" sldId="347"/>
        </pc:sldMkLst>
        <pc:spChg chg="mod">
          <ac:chgData name="Paul Tinkler" userId="bcebf29c-73c2-433d-80d2-6bad896374bf" providerId="ADAL" clId="{C81FAD7F-86F4-44C4-88F3-982040F003F9}" dt="2021-07-27T21:06:55.312" v="138" actId="20577"/>
          <ac:spMkLst>
            <pc:docMk/>
            <pc:sldMk cId="3145801150" sldId="347"/>
            <ac:spMk id="3" creationId="{0761D143-44CA-4AAF-A754-A32BEFFDE9EC}"/>
          </ac:spMkLst>
        </pc:spChg>
      </pc:sldChg>
      <pc:sldChg chg="del">
        <pc:chgData name="Paul Tinkler" userId="bcebf29c-73c2-433d-80d2-6bad896374bf" providerId="ADAL" clId="{C81FAD7F-86F4-44C4-88F3-982040F003F9}" dt="2021-07-27T21:02:34.938" v="3" actId="47"/>
        <pc:sldMkLst>
          <pc:docMk/>
          <pc:sldMk cId="3189192737" sldId="348"/>
        </pc:sldMkLst>
      </pc:sldChg>
      <pc:sldChg chg="add">
        <pc:chgData name="Paul Tinkler" userId="bcebf29c-73c2-433d-80d2-6bad896374bf" providerId="ADAL" clId="{C81FAD7F-86F4-44C4-88F3-982040F003F9}" dt="2021-07-27T21:07:15.324" v="139"/>
        <pc:sldMkLst>
          <pc:docMk/>
          <pc:sldMk cId="169947048" sldId="356"/>
        </pc:sldMkLst>
      </pc:sldChg>
      <pc:sldChg chg="delSp mod">
        <pc:chgData name="Paul Tinkler" userId="bcebf29c-73c2-433d-80d2-6bad896374bf" providerId="ADAL" clId="{C81FAD7F-86F4-44C4-88F3-982040F003F9}" dt="2021-07-24T22:37:41.433" v="2" actId="478"/>
        <pc:sldMkLst>
          <pc:docMk/>
          <pc:sldMk cId="2058534929" sldId="377"/>
        </pc:sldMkLst>
        <pc:spChg chg="del">
          <ac:chgData name="Paul Tinkler" userId="bcebf29c-73c2-433d-80d2-6bad896374bf" providerId="ADAL" clId="{C81FAD7F-86F4-44C4-88F3-982040F003F9}" dt="2021-07-24T22:37:41.433" v="2" actId="478"/>
          <ac:spMkLst>
            <pc:docMk/>
            <pc:sldMk cId="2058534929" sldId="377"/>
            <ac:spMk id="4" creationId="{9B1590A9-85E1-44C4-8875-F82C6BB63C21}"/>
          </ac:spMkLst>
        </pc:spChg>
      </pc:sldChg>
      <pc:sldChg chg="addSp delSp modSp mod modAnim">
        <pc:chgData name="Paul Tinkler" userId="bcebf29c-73c2-433d-80d2-6bad896374bf" providerId="ADAL" clId="{C81FAD7F-86F4-44C4-88F3-982040F003F9}" dt="2021-07-27T21:05:01.514" v="43" actId="1076"/>
        <pc:sldMkLst>
          <pc:docMk/>
          <pc:sldMk cId="714621174" sldId="401"/>
        </pc:sldMkLst>
        <pc:spChg chg="mod">
          <ac:chgData name="Paul Tinkler" userId="bcebf29c-73c2-433d-80d2-6bad896374bf" providerId="ADAL" clId="{C81FAD7F-86F4-44C4-88F3-982040F003F9}" dt="2021-07-27T21:03:22.483" v="21" actId="20577"/>
          <ac:spMkLst>
            <pc:docMk/>
            <pc:sldMk cId="714621174" sldId="401"/>
            <ac:spMk id="2" creationId="{2FB9A943-CA74-406F-9834-1DA9C56D6D2B}"/>
          </ac:spMkLst>
        </pc:spChg>
        <pc:spChg chg="mod">
          <ac:chgData name="Paul Tinkler" userId="bcebf29c-73c2-433d-80d2-6bad896374bf" providerId="ADAL" clId="{C81FAD7F-86F4-44C4-88F3-982040F003F9}" dt="2021-07-27T21:03:48.470" v="26" actId="1076"/>
          <ac:spMkLst>
            <pc:docMk/>
            <pc:sldMk cId="714621174" sldId="401"/>
            <ac:spMk id="3" creationId="{2A4335A4-21C7-42AA-9462-7BB405F7938D}"/>
          </ac:spMkLst>
        </pc:spChg>
        <pc:spChg chg="del">
          <ac:chgData name="Paul Tinkler" userId="bcebf29c-73c2-433d-80d2-6bad896374bf" providerId="ADAL" clId="{C81FAD7F-86F4-44C4-88F3-982040F003F9}" dt="2021-07-27T21:03:44.589" v="23" actId="478"/>
          <ac:spMkLst>
            <pc:docMk/>
            <pc:sldMk cId="714621174" sldId="401"/>
            <ac:spMk id="4" creationId="{E0B984C9-33D4-4F40-A69D-32E7C5406C3E}"/>
          </ac:spMkLst>
        </pc:spChg>
        <pc:spChg chg="add mod">
          <ac:chgData name="Paul Tinkler" userId="bcebf29c-73c2-433d-80d2-6bad896374bf" providerId="ADAL" clId="{C81FAD7F-86F4-44C4-88F3-982040F003F9}" dt="2021-07-27T21:05:01.514" v="43" actId="1076"/>
          <ac:spMkLst>
            <pc:docMk/>
            <pc:sldMk cId="714621174" sldId="401"/>
            <ac:spMk id="5" creationId="{1BE2824B-A3DE-4FCC-B92A-BFBA8FE09869}"/>
          </ac:spMkLst>
        </pc:spChg>
        <pc:spChg chg="del mod">
          <ac:chgData name="Paul Tinkler" userId="bcebf29c-73c2-433d-80d2-6bad896374bf" providerId="ADAL" clId="{C81FAD7F-86F4-44C4-88F3-982040F003F9}" dt="2021-07-27T21:03:44.595" v="25"/>
          <ac:spMkLst>
            <pc:docMk/>
            <pc:sldMk cId="714621174" sldId="401"/>
            <ac:spMk id="6" creationId="{36DA047C-9219-4CF9-871B-E54EBA5A4D4C}"/>
          </ac:spMkLst>
        </pc:spChg>
      </pc:sldChg>
      <pc:sldChg chg="delSp modSp del mod">
        <pc:chgData name="Paul Tinkler" userId="bcebf29c-73c2-433d-80d2-6bad896374bf" providerId="ADAL" clId="{C81FAD7F-86F4-44C4-88F3-982040F003F9}" dt="2021-07-27T21:52:36.896" v="164" actId="47"/>
        <pc:sldMkLst>
          <pc:docMk/>
          <pc:sldMk cId="2916405599" sldId="420"/>
        </pc:sldMkLst>
        <pc:spChg chg="del mod">
          <ac:chgData name="Paul Tinkler" userId="bcebf29c-73c2-433d-80d2-6bad896374bf" providerId="ADAL" clId="{C81FAD7F-86F4-44C4-88F3-982040F003F9}" dt="2021-07-27T21:11:03.192" v="142"/>
          <ac:spMkLst>
            <pc:docMk/>
            <pc:sldMk cId="2916405599" sldId="420"/>
            <ac:spMk id="6" creationId="{36DA047C-9219-4CF9-871B-E54EBA5A4D4C}"/>
          </ac:spMkLst>
        </pc:spChg>
      </pc:sldChg>
      <pc:sldChg chg="modNotesTx">
        <pc:chgData name="Paul Tinkler" userId="bcebf29c-73c2-433d-80d2-6bad896374bf" providerId="ADAL" clId="{C81FAD7F-86F4-44C4-88F3-982040F003F9}" dt="2021-07-27T21:53:40.423" v="165" actId="20577"/>
        <pc:sldMkLst>
          <pc:docMk/>
          <pc:sldMk cId="3804388143" sldId="426"/>
        </pc:sldMkLst>
      </pc:sldChg>
      <pc:sldChg chg="modSp mod">
        <pc:chgData name="Paul Tinkler" userId="bcebf29c-73c2-433d-80d2-6bad896374bf" providerId="ADAL" clId="{C81FAD7F-86F4-44C4-88F3-982040F003F9}" dt="2021-07-24T22:25:51.319" v="1" actId="207"/>
        <pc:sldMkLst>
          <pc:docMk/>
          <pc:sldMk cId="24820539" sldId="428"/>
        </pc:sldMkLst>
        <pc:spChg chg="mod">
          <ac:chgData name="Paul Tinkler" userId="bcebf29c-73c2-433d-80d2-6bad896374bf" providerId="ADAL" clId="{C81FAD7F-86F4-44C4-88F3-982040F003F9}" dt="2021-07-24T22:25:51.319" v="1" actId="207"/>
          <ac:spMkLst>
            <pc:docMk/>
            <pc:sldMk cId="24820539" sldId="428"/>
            <ac:spMk id="3" creationId="{F76EAFD5-3809-4A4A-924E-08F59ACFEE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27/07/2021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topic we covered in Module BMSK6001 was ‘leadership’ – so the students should have had a rich reservoir of ideas to draw upon.  </a:t>
            </a:r>
            <a:r>
              <a:rPr lang="en-GB" b="1" dirty="0"/>
              <a:t>Explain that their research will help inform discussions at various points throughout this session – </a:t>
            </a:r>
            <a:r>
              <a:rPr lang="en-GB" b="1" i="1" u="sng" dirty="0"/>
              <a:t>do not discuss their findings at this point</a:t>
            </a:r>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u="sng" dirty="0"/>
              <a:t>Tutor to facilitate a discussion in response to these two questions </a:t>
            </a:r>
            <a:r>
              <a:rPr lang="en-GB" dirty="0"/>
              <a:t>– asking for the students to call upon their research and their knowledge of leadership theory and concepts from Module BMSK6001</a:t>
            </a:r>
          </a:p>
        </p:txBody>
      </p:sp>
      <p:sp>
        <p:nvSpPr>
          <p:cNvPr id="4" name="Slide Number Placeholder 3"/>
          <p:cNvSpPr>
            <a:spLocks noGrp="1"/>
          </p:cNvSpPr>
          <p:nvPr>
            <p:ph type="sldNum" sz="quarter" idx="5"/>
          </p:nvPr>
        </p:nvSpPr>
        <p:spPr/>
        <p:txBody>
          <a:bodyPr/>
          <a:lstStyle/>
          <a:p>
            <a:fld id="{5A651D80-B2C2-482F-8142-881402B33ACC}" type="slidenum">
              <a:rPr lang="en-GB" smtClean="0"/>
              <a:t>4</a:t>
            </a:fld>
            <a:endParaRPr lang="en-GB"/>
          </a:p>
        </p:txBody>
      </p:sp>
    </p:spTree>
    <p:extLst>
      <p:ext uri="{BB962C8B-B14F-4D97-AF65-F5344CB8AC3E}">
        <p14:creationId xmlns:p14="http://schemas.microsoft.com/office/powerpoint/2010/main" val="720084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level of technical and creative problem solving skills among leaders appears to be a significant predictor of creative performance.  Leaders need to act as idea advocates by sensing and moving ideas around the organisation, so that they c</a:t>
            </a:r>
          </a:p>
          <a:p>
            <a:r>
              <a:rPr lang="en-GB" dirty="0"/>
              <a:t>an attract resources and gain acceptance.  They also need to evaluate other employees’ ideas and provide effective feedback (as we discussed in an earlier session).  </a:t>
            </a:r>
            <a:r>
              <a:rPr lang="en-GB" b="1" i="1" u="sng" dirty="0"/>
              <a:t>A leader, therefore, needs to be a very competent facilitator</a:t>
            </a:r>
            <a:r>
              <a:rPr lang="en-GB" dirty="0"/>
              <a:t>. </a:t>
            </a:r>
          </a:p>
          <a:p>
            <a:r>
              <a:rPr lang="en-GB" dirty="0"/>
              <a:t>2. Good leaders are characterised by their ability to inspire others to buy-in to their vision – this needs clarity and explanation….</a:t>
            </a:r>
            <a:r>
              <a:rPr lang="en-GB" b="1" i="1" u="sng" dirty="0"/>
              <a:t>and walking the talk.</a:t>
            </a:r>
          </a:p>
          <a:p>
            <a:r>
              <a:rPr lang="en-GB" dirty="0"/>
              <a:t>3. Leaders are responsible for managing resources and coordinating teams to translate ideas into action – products, services or process improvements.  This requires an in-depth understanding of the organisation and the markets it operates in… </a:t>
            </a:r>
            <a:r>
              <a:rPr lang="en-GB" i="1" dirty="0"/>
              <a:t>or could operate in</a:t>
            </a:r>
            <a:r>
              <a:rPr lang="en-GB" dirty="0"/>
              <a:t>.</a:t>
            </a:r>
          </a:p>
          <a:p>
            <a:r>
              <a:rPr lang="en-GB" dirty="0"/>
              <a:t>4. Powers of persuasion are essential to mobilise and focus creative activities and creative employees.  Emotional intelligence is a key component of this.</a:t>
            </a:r>
          </a:p>
          <a:p>
            <a:r>
              <a:rPr lang="en-GB" dirty="0"/>
              <a:t>5. Communication is vital to the creative process, and cross-fertilisation of ideas can lead to even bigger, better ideas.  Leaders need to persuade employees to engage in communications openly and frequently.</a:t>
            </a:r>
          </a:p>
          <a:p>
            <a:r>
              <a:rPr lang="en-GB" dirty="0"/>
              <a:t>6. Creative employees will often be motivated by interesting and complicated problems that require considerable intellectual skills.  Leaders need to help employees pursue projects that encourage intellectual engagement, a sense of personal achievement, and a feeling of control over their professional lives.</a:t>
            </a:r>
          </a:p>
          <a:p>
            <a:r>
              <a:rPr lang="en-GB" dirty="0"/>
              <a:t>7. Leaders need to encourage involvement of employees – often allowing them to choose the ideas they wish to pursue…from the pool of accepted ideas and projects…or just provide employees with attractive and challenging opportunities.</a:t>
            </a:r>
          </a:p>
          <a:p>
            <a:r>
              <a:rPr lang="en-GB" dirty="0"/>
              <a:t>8. Creative people and the process of creating need room to manoeuvre – they need freedom to think and act, but they must accept accountability.  Too much freedom and lack of control can be as problematic as too much control….so the balance is always between freedom but with </a:t>
            </a:r>
            <a:r>
              <a:rPr lang="en-GB" dirty="0" err="1"/>
              <a:t>accountqability</a:t>
            </a:r>
            <a:r>
              <a:rPr lang="en-GB" dirty="0"/>
              <a:t>.</a:t>
            </a:r>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3716322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create a culture of innovation and creativity requires a focus upon development – development of the team, as well as oneself.  It is about being a ‘learning organisation’.</a:t>
            </a:r>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3733552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Tidd and Bessant’s view of innovation leadership focuses upon three main areas of attention in establishing a creative and innovative climate through ‘Innovation Leadership’ – Task, People and, vitally, Change!  Similarities with Adair’s model but a fundamental difference – </a:t>
            </a:r>
            <a:r>
              <a:rPr lang="en-GB" b="1" i="1" u="sng" dirty="0"/>
              <a:t>change!</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8066964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need to show the video – unless you have time - but explain that the students should watch it during their study time, as Gary Hamel addresses the need for management to re-evaluate itself and make itself fit for purpose.</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414154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Gary Hamel uses this pyramid to show how little of our employees’ talent and abilities managers are utilising. – we are squandering talent.  This needs to change, as it is a criminal waste of ‘unlimited potential’ for creative and innovative ideas.</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494599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ties back to our discussion on leadership and the need for leaders/managers to make work stimulating, such that employees can exercise autonomy and accountability in pursuit of organisational goals.  This will then align with customer needs and, by implication, drive profitability up…..creating wealth for all stakeholders.</a:t>
            </a:r>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1676142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Monopsony (one buyer) for new ideas – all the money for investment is in the hand of one or two key individuals – senior in the organisation – and if they aren’t convinced by your idea, then the resources aren’t made available to move it forward.  Such individuals can act as a choking hold on the creativity</a:t>
            </a:r>
          </a:p>
          <a:p>
            <a:endParaRPr lang="en-GB" dirty="0"/>
          </a:p>
          <a:p>
            <a:r>
              <a:rPr lang="en-GB" dirty="0"/>
              <a:t>In many organisations, very few first level employees have been given the tools for business innovation and innovation.</a:t>
            </a:r>
          </a:p>
        </p:txBody>
      </p:sp>
      <p:sp>
        <p:nvSpPr>
          <p:cNvPr id="4" name="Slide Number Placeholder 3"/>
          <p:cNvSpPr>
            <a:spLocks noGrp="1"/>
          </p:cNvSpPr>
          <p:nvPr>
            <p:ph type="sldNum" sz="quarter" idx="5"/>
          </p:nvPr>
        </p:nvSpPr>
        <p:spPr/>
        <p:txBody>
          <a:bodyPr/>
          <a:lstStyle/>
          <a:p>
            <a:fld id="{5A651D80-B2C2-482F-8142-881402B33ACC}" type="slidenum">
              <a:rPr lang="en-GB" smtClean="0"/>
              <a:t>16</a:t>
            </a:fld>
            <a:endParaRPr lang="en-GB"/>
          </a:p>
        </p:txBody>
      </p:sp>
    </p:spTree>
    <p:extLst>
      <p:ext uri="{BB962C8B-B14F-4D97-AF65-F5344CB8AC3E}">
        <p14:creationId xmlns:p14="http://schemas.microsoft.com/office/powerpoint/2010/main" val="4104783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cute-pictures.blogspot.com/2010/06/women-eyes-wallpapers-photos.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blogs.edf.org/innovation/2011/02/16/future-of-green-podcast-barriers-gamechangers/"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lFkJw6T7ZKw?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theconversation.com/the-seventh-megatrend-why-australia-must-embrace-innovation-41232"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managementexchange.com/feature/what-matters-now"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429000"/>
            <a:ext cx="7772400" cy="1470025"/>
          </a:xfrm>
        </p:spPr>
        <p:txBody>
          <a:bodyPr>
            <a:normAutofit fontScale="90000"/>
          </a:bodyPr>
          <a:lstStyle/>
          <a:p>
            <a:r>
              <a:rPr lang="en-GB" b="1" dirty="0">
                <a:solidFill>
                  <a:srgbClr val="0000FF"/>
                </a:solidFill>
              </a:rPr>
              <a:t>BMSK6002  Developing Innovation and Creativity for Business Advantage</a:t>
            </a:r>
            <a:br>
              <a:rPr lang="en-GB" b="1" dirty="0">
                <a:solidFill>
                  <a:srgbClr val="0000FF"/>
                </a:solidFill>
              </a:rPr>
            </a:br>
            <a:br>
              <a:rPr lang="en-GB" b="1"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Session Eight</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Reflect on a Quote</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646548" y="1133476"/>
            <a:ext cx="4752974" cy="2628078"/>
          </a:xfrm>
        </p:spPr>
        <p:txBody>
          <a:bodyPr>
            <a:noAutofit/>
          </a:bodyPr>
          <a:lstStyle/>
          <a:p>
            <a:pPr marL="0" indent="0">
              <a:buNone/>
            </a:pPr>
            <a:endParaRPr lang="en-GB" dirty="0">
              <a:solidFill>
                <a:srgbClr val="660066"/>
              </a:solidFill>
            </a:endParaRPr>
          </a:p>
          <a:p>
            <a:r>
              <a:rPr lang="en-GB" dirty="0">
                <a:solidFill>
                  <a:srgbClr val="660066"/>
                </a:solidFill>
              </a:rPr>
              <a:t>The role of leadership in establishing, and sustaining, a climate and culture of creativity and innovation</a:t>
            </a:r>
          </a:p>
        </p:txBody>
      </p:sp>
      <p:pic>
        <p:nvPicPr>
          <p:cNvPr id="7" name="Picture 6">
            <a:extLst>
              <a:ext uri="{FF2B5EF4-FFF2-40B4-BE49-F238E27FC236}">
                <a16:creationId xmlns:a16="http://schemas.microsoft.com/office/drawing/2014/main" id="{FF7842E9-1C08-4577-970C-4DA5BCAC963E}"/>
              </a:ext>
            </a:extLst>
          </p:cNvPr>
          <p:cNvPicPr>
            <a:picLocks noChangeAspect="1"/>
          </p:cNvPicPr>
          <p:nvPr/>
        </p:nvPicPr>
        <p:blipFill>
          <a:blip r:embed="rId3"/>
          <a:stretch>
            <a:fillRect/>
          </a:stretch>
        </p:blipFill>
        <p:spPr>
          <a:xfrm>
            <a:off x="6442931" y="737714"/>
            <a:ext cx="2701070" cy="2764774"/>
          </a:xfrm>
          <a:prstGeom prst="rect">
            <a:avLst/>
          </a:prstGeom>
        </p:spPr>
      </p:pic>
      <p:pic>
        <p:nvPicPr>
          <p:cNvPr id="8" name="Picture 7">
            <a:extLst>
              <a:ext uri="{FF2B5EF4-FFF2-40B4-BE49-F238E27FC236}">
                <a16:creationId xmlns:a16="http://schemas.microsoft.com/office/drawing/2014/main" id="{875CE9F7-5908-431E-98BB-652D6A0EDDD6}"/>
              </a:ext>
            </a:extLst>
          </p:cNvPr>
          <p:cNvPicPr>
            <a:picLocks noChangeAspect="1"/>
          </p:cNvPicPr>
          <p:nvPr/>
        </p:nvPicPr>
        <p:blipFill>
          <a:blip r:embed="rId4"/>
          <a:stretch>
            <a:fillRect/>
          </a:stretch>
        </p:blipFill>
        <p:spPr>
          <a:xfrm>
            <a:off x="0" y="3986511"/>
            <a:ext cx="2333625" cy="1738013"/>
          </a:xfrm>
          <a:prstGeom prst="rect">
            <a:avLst/>
          </a:prstGeom>
        </p:spPr>
      </p:pic>
      <p:sp>
        <p:nvSpPr>
          <p:cNvPr id="5" name="TextBox 4">
            <a:extLst>
              <a:ext uri="{FF2B5EF4-FFF2-40B4-BE49-F238E27FC236}">
                <a16:creationId xmlns:a16="http://schemas.microsoft.com/office/drawing/2014/main" id="{1BE2824B-A3DE-4FCC-B92A-BFBA8FE09869}"/>
              </a:ext>
            </a:extLst>
          </p:cNvPr>
          <p:cNvSpPr txBox="1"/>
          <p:nvPr/>
        </p:nvSpPr>
        <p:spPr>
          <a:xfrm>
            <a:off x="4504623" y="4350618"/>
            <a:ext cx="2196435" cy="646331"/>
          </a:xfrm>
          <a:prstGeom prst="rect">
            <a:avLst/>
          </a:prstGeom>
          <a:noFill/>
        </p:spPr>
        <p:txBody>
          <a:bodyPr wrap="none" rtlCol="0">
            <a:spAutoFit/>
          </a:bodyPr>
          <a:lstStyle/>
          <a:p>
            <a:r>
              <a:rPr lang="en-GB" sz="3600" b="1" dirty="0"/>
              <a:t>Discussion</a:t>
            </a:r>
          </a:p>
        </p:txBody>
      </p:sp>
    </p:spTree>
    <p:extLst>
      <p:ext uri="{BB962C8B-B14F-4D97-AF65-F5344CB8AC3E}">
        <p14:creationId xmlns:p14="http://schemas.microsoft.com/office/powerpoint/2010/main" val="71462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72979" y="1632283"/>
            <a:ext cx="4837195" cy="3549317"/>
          </a:xfrm>
        </p:spPr>
        <p:txBody>
          <a:bodyPr/>
          <a:lstStyle/>
          <a:p>
            <a:r>
              <a:rPr lang="en-GB" dirty="0">
                <a:solidFill>
                  <a:srgbClr val="7030A0"/>
                </a:solidFill>
              </a:rPr>
              <a:t>Leading creativity and innovation</a:t>
            </a:r>
          </a:p>
          <a:p>
            <a:r>
              <a:rPr lang="en-GB" dirty="0">
                <a:solidFill>
                  <a:srgbClr val="7030A0"/>
                </a:solidFill>
              </a:rPr>
              <a:t>Leadership style</a:t>
            </a:r>
          </a:p>
          <a:p>
            <a:r>
              <a:rPr lang="en-GB" dirty="0">
                <a:solidFill>
                  <a:srgbClr val="7030A0"/>
                </a:solidFill>
              </a:rPr>
              <a:t>Three dimensions of innovation leadership</a:t>
            </a:r>
          </a:p>
          <a:p>
            <a:r>
              <a:rPr lang="en-GB" dirty="0">
                <a:solidFill>
                  <a:srgbClr val="7030A0"/>
                </a:solidFill>
              </a:rPr>
              <a:t>Gary Hamel – Management innovation</a:t>
            </a:r>
          </a:p>
          <a:p>
            <a:r>
              <a:rPr lang="en-GB" dirty="0">
                <a:solidFill>
                  <a:srgbClr val="7030A0"/>
                </a:solidFill>
              </a:rPr>
              <a:t>Four challenges</a:t>
            </a:r>
          </a:p>
          <a:p>
            <a:endParaRPr lang="en-GB" dirty="0"/>
          </a:p>
        </p:txBody>
      </p:sp>
      <p:pic>
        <p:nvPicPr>
          <p:cNvPr id="4" name="Picture 3">
            <a:extLst>
              <a:ext uri="{FF2B5EF4-FFF2-40B4-BE49-F238E27FC236}">
                <a16:creationId xmlns:a16="http://schemas.microsoft.com/office/drawing/2014/main" id="{9F02FF42-2003-4A90-AFD5-7F4772E96046}"/>
              </a:ext>
            </a:extLst>
          </p:cNvPr>
          <p:cNvPicPr>
            <a:picLocks noChangeAspect="1"/>
          </p:cNvPicPr>
          <p:nvPr/>
        </p:nvPicPr>
        <p:blipFill>
          <a:blip r:embed="rId2"/>
          <a:stretch>
            <a:fillRect/>
          </a:stretch>
        </p:blipFill>
        <p:spPr>
          <a:xfrm>
            <a:off x="5325749" y="2705100"/>
            <a:ext cx="3818251" cy="28098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896100" y="13795"/>
            <a:ext cx="2247900" cy="1618488"/>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CB1AE-11D8-446D-A387-46AAE5494F59}"/>
              </a:ext>
            </a:extLst>
          </p:cNvPr>
          <p:cNvSpPr>
            <a:spLocks noGrp="1"/>
          </p:cNvSpPr>
          <p:nvPr>
            <p:ph type="title"/>
          </p:nvPr>
        </p:nvSpPr>
        <p:spPr/>
        <p:txBody>
          <a:bodyPr/>
          <a:lstStyle/>
          <a:p>
            <a:r>
              <a:rPr lang="en-GB" dirty="0"/>
              <a:t>Leading Creativity and Innovation</a:t>
            </a:r>
          </a:p>
        </p:txBody>
      </p:sp>
      <p:sp>
        <p:nvSpPr>
          <p:cNvPr id="3" name="Content Placeholder 2">
            <a:extLst>
              <a:ext uri="{FF2B5EF4-FFF2-40B4-BE49-F238E27FC236}">
                <a16:creationId xmlns:a16="http://schemas.microsoft.com/office/drawing/2014/main" id="{E68E21F3-914F-47E1-98FF-FCD338509559}"/>
              </a:ext>
            </a:extLst>
          </p:cNvPr>
          <p:cNvSpPr>
            <a:spLocks noGrp="1"/>
          </p:cNvSpPr>
          <p:nvPr>
            <p:ph idx="1"/>
          </p:nvPr>
        </p:nvSpPr>
        <p:spPr>
          <a:xfrm>
            <a:off x="76200" y="1253331"/>
            <a:ext cx="8943975" cy="3852069"/>
          </a:xfrm>
        </p:spPr>
        <p:txBody>
          <a:bodyPr/>
          <a:lstStyle/>
          <a:p>
            <a:r>
              <a:rPr lang="en-GB" i="1" dirty="0">
                <a:solidFill>
                  <a:srgbClr val="660066"/>
                </a:solidFill>
              </a:rPr>
              <a:t>“Leadership is also one of the factors that authors agree can considerably enhance or inhibit creativity within the working environment.” </a:t>
            </a:r>
          </a:p>
          <a:p>
            <a:pPr marL="457200" lvl="1" indent="0">
              <a:buNone/>
            </a:pPr>
            <a:r>
              <a:rPr lang="en-GB" sz="2000" dirty="0">
                <a:solidFill>
                  <a:srgbClr val="002060"/>
                </a:solidFill>
              </a:rPr>
              <a:t>Mumford et al, (2002) in Dawson, P. &amp; Andriopoulos, C. (2017) p.519</a:t>
            </a:r>
          </a:p>
          <a:p>
            <a:r>
              <a:rPr lang="en-GB" dirty="0">
                <a:solidFill>
                  <a:srgbClr val="002060"/>
                </a:solidFill>
              </a:rPr>
              <a:t> If creative potential, within a workforce’s employees, can be nurtured or stifled, dependent upon the leadership qualities exhibited by management then…</a:t>
            </a:r>
          </a:p>
          <a:p>
            <a:r>
              <a:rPr lang="en-GB" dirty="0"/>
              <a:t>Question:  What style of leadership do you believe would nurture creativity?  And, what style would stifle it?</a:t>
            </a:r>
          </a:p>
        </p:txBody>
      </p:sp>
      <p:sp>
        <p:nvSpPr>
          <p:cNvPr id="5" name="TextBox 4">
            <a:extLst>
              <a:ext uri="{FF2B5EF4-FFF2-40B4-BE49-F238E27FC236}">
                <a16:creationId xmlns:a16="http://schemas.microsoft.com/office/drawing/2014/main" id="{3F487994-C5BE-4D47-8187-7825F4579ED4}"/>
              </a:ext>
            </a:extLst>
          </p:cNvPr>
          <p:cNvSpPr txBox="1"/>
          <p:nvPr/>
        </p:nvSpPr>
        <p:spPr>
          <a:xfrm>
            <a:off x="3485474" y="4896783"/>
            <a:ext cx="2361544" cy="707886"/>
          </a:xfrm>
          <a:prstGeom prst="rect">
            <a:avLst/>
          </a:prstGeom>
          <a:noFill/>
        </p:spPr>
        <p:txBody>
          <a:bodyPr wrap="none" rtlCol="0">
            <a:spAutoFit/>
          </a:bodyPr>
          <a:lstStyle/>
          <a:p>
            <a:r>
              <a:rPr lang="en-GB" sz="4000" dirty="0">
                <a:solidFill>
                  <a:srgbClr val="0000FF"/>
                </a:solidFill>
              </a:rPr>
              <a:t>Discussion</a:t>
            </a:r>
          </a:p>
        </p:txBody>
      </p:sp>
    </p:spTree>
    <p:extLst>
      <p:ext uri="{BB962C8B-B14F-4D97-AF65-F5344CB8AC3E}">
        <p14:creationId xmlns:p14="http://schemas.microsoft.com/office/powerpoint/2010/main" val="159938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Effect transition="in" filter="fade">
                                      <p:cBhvr>
                                        <p:cTn id="23"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90D023-9DA4-4B98-892E-C5533F8C94CC}"/>
              </a:ext>
            </a:extLst>
          </p:cNvPr>
          <p:cNvPicPr>
            <a:picLocks noChangeAspect="1"/>
          </p:cNvPicPr>
          <p:nvPr/>
        </p:nvPicPr>
        <p:blipFill>
          <a:blip r:embed="rId2"/>
          <a:stretch>
            <a:fillRect/>
          </a:stretch>
        </p:blipFill>
        <p:spPr>
          <a:xfrm>
            <a:off x="6210300" y="3698384"/>
            <a:ext cx="2933700" cy="2018333"/>
          </a:xfrm>
          <a:prstGeom prst="rect">
            <a:avLst/>
          </a:prstGeom>
        </p:spPr>
      </p:pic>
      <p:sp>
        <p:nvSpPr>
          <p:cNvPr id="2" name="Title 1">
            <a:extLst>
              <a:ext uri="{FF2B5EF4-FFF2-40B4-BE49-F238E27FC236}">
                <a16:creationId xmlns:a16="http://schemas.microsoft.com/office/drawing/2014/main" id="{7991ECE3-C31D-4BE6-83F8-EF53061C719A}"/>
              </a:ext>
            </a:extLst>
          </p:cNvPr>
          <p:cNvSpPr>
            <a:spLocks noGrp="1"/>
          </p:cNvSpPr>
          <p:nvPr>
            <p:ph type="title"/>
          </p:nvPr>
        </p:nvSpPr>
        <p:spPr>
          <a:xfrm>
            <a:off x="628650" y="117476"/>
            <a:ext cx="7886700" cy="673100"/>
          </a:xfrm>
        </p:spPr>
        <p:txBody>
          <a:bodyPr/>
          <a:lstStyle/>
          <a:p>
            <a:pPr algn="ctr"/>
            <a:r>
              <a:rPr lang="en-GB" dirty="0"/>
              <a:t>Leadership Style</a:t>
            </a:r>
          </a:p>
        </p:txBody>
      </p:sp>
      <p:sp>
        <p:nvSpPr>
          <p:cNvPr id="3" name="Content Placeholder 2">
            <a:extLst>
              <a:ext uri="{FF2B5EF4-FFF2-40B4-BE49-F238E27FC236}">
                <a16:creationId xmlns:a16="http://schemas.microsoft.com/office/drawing/2014/main" id="{05CC2640-D9A0-46CA-8941-3201C4DE047A}"/>
              </a:ext>
            </a:extLst>
          </p:cNvPr>
          <p:cNvSpPr>
            <a:spLocks noGrp="1"/>
          </p:cNvSpPr>
          <p:nvPr>
            <p:ph idx="1"/>
          </p:nvPr>
        </p:nvSpPr>
        <p:spPr>
          <a:xfrm>
            <a:off x="52386" y="790576"/>
            <a:ext cx="9039225" cy="3765550"/>
          </a:xfrm>
        </p:spPr>
        <p:txBody>
          <a:bodyPr/>
          <a:lstStyle/>
          <a:p>
            <a:r>
              <a:rPr lang="en-GB" dirty="0">
                <a:solidFill>
                  <a:srgbClr val="0000FF"/>
                </a:solidFill>
              </a:rPr>
              <a:t>A ‘supportive style’ more effective than a ‘controlling style’</a:t>
            </a:r>
          </a:p>
          <a:p>
            <a:r>
              <a:rPr lang="en-GB" dirty="0">
                <a:solidFill>
                  <a:srgbClr val="660066"/>
                </a:solidFill>
              </a:rPr>
              <a:t>Individual motivation more likely with a ‘supportive style’</a:t>
            </a:r>
          </a:p>
          <a:p>
            <a:r>
              <a:rPr lang="en-GB" dirty="0">
                <a:solidFill>
                  <a:srgbClr val="0000FF"/>
                </a:solidFill>
              </a:rPr>
              <a:t>‘Open forum’ versus ‘tight rules and guidelines’</a:t>
            </a:r>
          </a:p>
          <a:p>
            <a:r>
              <a:rPr lang="en-GB" dirty="0">
                <a:solidFill>
                  <a:srgbClr val="660066"/>
                </a:solidFill>
              </a:rPr>
              <a:t>Maximise factors that nurture creativity – encouragement, stimulating work, autonomy, etc.</a:t>
            </a:r>
          </a:p>
          <a:p>
            <a:r>
              <a:rPr lang="en-GB" dirty="0">
                <a:solidFill>
                  <a:srgbClr val="0000FF"/>
                </a:solidFill>
              </a:rPr>
              <a:t>Minimise, or eliminate, factors that don’t!</a:t>
            </a:r>
          </a:p>
        </p:txBody>
      </p:sp>
      <p:pic>
        <p:nvPicPr>
          <p:cNvPr id="5" name="Picture 4">
            <a:extLst>
              <a:ext uri="{FF2B5EF4-FFF2-40B4-BE49-F238E27FC236}">
                <a16:creationId xmlns:a16="http://schemas.microsoft.com/office/drawing/2014/main" id="{14D5700A-5C33-4058-B56F-9BF98428FCE7}"/>
              </a:ext>
            </a:extLst>
          </p:cNvPr>
          <p:cNvPicPr>
            <a:picLocks noChangeAspect="1"/>
          </p:cNvPicPr>
          <p:nvPr/>
        </p:nvPicPr>
        <p:blipFill>
          <a:blip r:embed="rId3"/>
          <a:stretch>
            <a:fillRect/>
          </a:stretch>
        </p:blipFill>
        <p:spPr>
          <a:xfrm>
            <a:off x="-1" y="3660446"/>
            <a:ext cx="2486026" cy="2056271"/>
          </a:xfrm>
          <a:prstGeom prst="rect">
            <a:avLst/>
          </a:prstGeom>
        </p:spPr>
      </p:pic>
    </p:spTree>
    <p:extLst>
      <p:ext uri="{BB962C8B-B14F-4D97-AF65-F5344CB8AC3E}">
        <p14:creationId xmlns:p14="http://schemas.microsoft.com/office/powerpoint/2010/main" val="1892077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A942-563B-4558-9F6D-0DEDC35D33D8}"/>
              </a:ext>
            </a:extLst>
          </p:cNvPr>
          <p:cNvSpPr>
            <a:spLocks noGrp="1"/>
          </p:cNvSpPr>
          <p:nvPr>
            <p:ph type="title"/>
          </p:nvPr>
        </p:nvSpPr>
        <p:spPr>
          <a:xfrm>
            <a:off x="214312" y="127000"/>
            <a:ext cx="8715375" cy="777875"/>
          </a:xfrm>
        </p:spPr>
        <p:txBody>
          <a:bodyPr/>
          <a:lstStyle/>
          <a:p>
            <a:pPr algn="ctr"/>
            <a:r>
              <a:rPr lang="en-GB" sz="4000" dirty="0"/>
              <a:t>For Creativity and Innovation to Flourish</a:t>
            </a:r>
            <a:endParaRPr lang="en-GB" dirty="0"/>
          </a:p>
        </p:txBody>
      </p:sp>
      <p:sp>
        <p:nvSpPr>
          <p:cNvPr id="3" name="Content Placeholder 2">
            <a:extLst>
              <a:ext uri="{FF2B5EF4-FFF2-40B4-BE49-F238E27FC236}">
                <a16:creationId xmlns:a16="http://schemas.microsoft.com/office/drawing/2014/main" id="{84F34469-700B-4E76-B57B-323041627FDA}"/>
              </a:ext>
            </a:extLst>
          </p:cNvPr>
          <p:cNvSpPr>
            <a:spLocks noGrp="1"/>
          </p:cNvSpPr>
          <p:nvPr>
            <p:ph idx="1"/>
          </p:nvPr>
        </p:nvSpPr>
        <p:spPr>
          <a:xfrm>
            <a:off x="214312" y="1558925"/>
            <a:ext cx="8815388" cy="4022725"/>
          </a:xfrm>
        </p:spPr>
        <p:txBody>
          <a:bodyPr/>
          <a:lstStyle/>
          <a:p>
            <a:pPr marL="514350" indent="-514350">
              <a:buFont typeface="+mj-lt"/>
              <a:buAutoNum type="arabicPeriod"/>
            </a:pPr>
            <a:r>
              <a:rPr lang="en-GB" dirty="0">
                <a:solidFill>
                  <a:srgbClr val="002060"/>
                </a:solidFill>
              </a:rPr>
              <a:t>Expertise and technical skills</a:t>
            </a:r>
          </a:p>
          <a:p>
            <a:pPr marL="514350" indent="-514350">
              <a:buFont typeface="+mj-lt"/>
              <a:buAutoNum type="arabicPeriod"/>
            </a:pPr>
            <a:r>
              <a:rPr lang="en-GB" dirty="0">
                <a:solidFill>
                  <a:srgbClr val="002060"/>
                </a:solidFill>
              </a:rPr>
              <a:t>To create and articulate a vision</a:t>
            </a:r>
          </a:p>
          <a:p>
            <a:pPr marL="514350" indent="-514350">
              <a:buFont typeface="+mj-lt"/>
              <a:buAutoNum type="arabicPeriod"/>
            </a:pPr>
            <a:r>
              <a:rPr lang="en-GB" dirty="0">
                <a:solidFill>
                  <a:srgbClr val="002060"/>
                </a:solidFill>
              </a:rPr>
              <a:t>To set the direction</a:t>
            </a:r>
          </a:p>
          <a:p>
            <a:pPr marL="514350" indent="-514350">
              <a:buFont typeface="+mj-lt"/>
              <a:buAutoNum type="arabicPeriod"/>
            </a:pPr>
            <a:r>
              <a:rPr lang="en-GB" dirty="0">
                <a:solidFill>
                  <a:srgbClr val="002060"/>
                </a:solidFill>
              </a:rPr>
              <a:t>Powers of persuasion</a:t>
            </a:r>
          </a:p>
          <a:p>
            <a:pPr marL="514350" indent="-514350">
              <a:buFont typeface="+mj-lt"/>
              <a:buAutoNum type="arabicPeriod"/>
            </a:pPr>
            <a:r>
              <a:rPr lang="en-GB" dirty="0">
                <a:solidFill>
                  <a:srgbClr val="002060"/>
                </a:solidFill>
              </a:rPr>
              <a:t>To encourage communication and information exchange</a:t>
            </a:r>
          </a:p>
          <a:p>
            <a:pPr marL="514350" indent="-514350">
              <a:buFont typeface="+mj-lt"/>
              <a:buAutoNum type="arabicPeriod"/>
            </a:pPr>
            <a:r>
              <a:rPr lang="en-GB" dirty="0">
                <a:solidFill>
                  <a:srgbClr val="002060"/>
                </a:solidFill>
              </a:rPr>
              <a:t>To provide intellectual stimulation</a:t>
            </a:r>
          </a:p>
          <a:p>
            <a:pPr marL="514350" indent="-514350">
              <a:buFont typeface="+mj-lt"/>
              <a:buAutoNum type="arabicPeriod"/>
            </a:pPr>
            <a:r>
              <a:rPr lang="en-GB" dirty="0">
                <a:solidFill>
                  <a:srgbClr val="002060"/>
                </a:solidFill>
              </a:rPr>
              <a:t>Encourage the involvement of employees</a:t>
            </a:r>
          </a:p>
          <a:p>
            <a:pPr marL="514350" indent="-514350">
              <a:buFont typeface="+mj-lt"/>
              <a:buAutoNum type="arabicPeriod"/>
            </a:pPr>
            <a:r>
              <a:rPr lang="en-GB" dirty="0">
                <a:solidFill>
                  <a:srgbClr val="002060"/>
                </a:solidFill>
              </a:rPr>
              <a:t>To provide for autonomy…but with accountability</a:t>
            </a:r>
          </a:p>
        </p:txBody>
      </p:sp>
      <p:sp>
        <p:nvSpPr>
          <p:cNvPr id="4" name="TextBox 3">
            <a:extLst>
              <a:ext uri="{FF2B5EF4-FFF2-40B4-BE49-F238E27FC236}">
                <a16:creationId xmlns:a16="http://schemas.microsoft.com/office/drawing/2014/main" id="{1877D854-F778-4A52-8B57-287F73FD8B64}"/>
              </a:ext>
            </a:extLst>
          </p:cNvPr>
          <p:cNvSpPr txBox="1"/>
          <p:nvPr/>
        </p:nvSpPr>
        <p:spPr>
          <a:xfrm>
            <a:off x="419100" y="866775"/>
            <a:ext cx="2949846" cy="584775"/>
          </a:xfrm>
          <a:prstGeom prst="rect">
            <a:avLst/>
          </a:prstGeom>
          <a:noFill/>
        </p:spPr>
        <p:txBody>
          <a:bodyPr wrap="none" rtlCol="0">
            <a:spAutoFit/>
          </a:bodyPr>
          <a:lstStyle/>
          <a:p>
            <a:r>
              <a:rPr lang="en-GB" sz="3200" dirty="0">
                <a:solidFill>
                  <a:srgbClr val="0000FF"/>
                </a:solidFill>
              </a:rPr>
              <a:t>A leader needs…</a:t>
            </a:r>
          </a:p>
        </p:txBody>
      </p:sp>
      <p:pic>
        <p:nvPicPr>
          <p:cNvPr id="5" name="Picture 4">
            <a:extLst>
              <a:ext uri="{FF2B5EF4-FFF2-40B4-BE49-F238E27FC236}">
                <a16:creationId xmlns:a16="http://schemas.microsoft.com/office/drawing/2014/main" id="{FE0D4D18-81AE-4CF8-99B9-32D7B871DCB2}"/>
              </a:ext>
            </a:extLst>
          </p:cNvPr>
          <p:cNvPicPr>
            <a:picLocks noChangeAspect="1"/>
          </p:cNvPicPr>
          <p:nvPr/>
        </p:nvPicPr>
        <p:blipFill>
          <a:blip r:embed="rId3"/>
          <a:stretch>
            <a:fillRect/>
          </a:stretch>
        </p:blipFill>
        <p:spPr>
          <a:xfrm>
            <a:off x="5534025" y="1276350"/>
            <a:ext cx="3609975" cy="1816411"/>
          </a:xfrm>
          <a:prstGeom prst="rect">
            <a:avLst/>
          </a:prstGeom>
        </p:spPr>
      </p:pic>
    </p:spTree>
    <p:extLst>
      <p:ext uri="{BB962C8B-B14F-4D97-AF65-F5344CB8AC3E}">
        <p14:creationId xmlns:p14="http://schemas.microsoft.com/office/powerpoint/2010/main" val="1412577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B7FE-F189-4F3E-9BED-1654A6F5CB25}"/>
              </a:ext>
            </a:extLst>
          </p:cNvPr>
          <p:cNvSpPr>
            <a:spLocks noGrp="1"/>
          </p:cNvSpPr>
          <p:nvPr>
            <p:ph type="title"/>
          </p:nvPr>
        </p:nvSpPr>
        <p:spPr/>
        <p:txBody>
          <a:bodyPr/>
          <a:lstStyle/>
          <a:p>
            <a:r>
              <a:rPr lang="en-GB" dirty="0"/>
              <a:t>Leaders must therefore be….</a:t>
            </a:r>
          </a:p>
        </p:txBody>
      </p:sp>
      <p:sp>
        <p:nvSpPr>
          <p:cNvPr id="3" name="Content Placeholder 2">
            <a:extLst>
              <a:ext uri="{FF2B5EF4-FFF2-40B4-BE49-F238E27FC236}">
                <a16:creationId xmlns:a16="http://schemas.microsoft.com/office/drawing/2014/main" id="{FBFBFB87-7347-42B6-88A4-FB4EF5059C36}"/>
              </a:ext>
            </a:extLst>
          </p:cNvPr>
          <p:cNvSpPr>
            <a:spLocks noGrp="1"/>
          </p:cNvSpPr>
          <p:nvPr>
            <p:ph idx="1"/>
          </p:nvPr>
        </p:nvSpPr>
        <p:spPr>
          <a:xfrm>
            <a:off x="352425" y="2529681"/>
            <a:ext cx="4105275" cy="3086100"/>
          </a:xfrm>
        </p:spPr>
        <p:txBody>
          <a:bodyPr/>
          <a:lstStyle/>
          <a:p>
            <a:pPr marL="0" indent="0">
              <a:buNone/>
            </a:pPr>
            <a:r>
              <a:rPr lang="en-GB" dirty="0">
                <a:solidFill>
                  <a:srgbClr val="0000FF"/>
                </a:solidFill>
              </a:rPr>
              <a:t>They need to be…</a:t>
            </a:r>
          </a:p>
          <a:p>
            <a:r>
              <a:rPr lang="en-GB" dirty="0">
                <a:solidFill>
                  <a:srgbClr val="0000FF"/>
                </a:solidFill>
              </a:rPr>
              <a:t>Coaches</a:t>
            </a:r>
          </a:p>
          <a:p>
            <a:r>
              <a:rPr lang="en-GB" dirty="0">
                <a:solidFill>
                  <a:srgbClr val="0000FF"/>
                </a:solidFill>
              </a:rPr>
              <a:t>Mentors</a:t>
            </a:r>
          </a:p>
          <a:p>
            <a:pPr marL="0" indent="0">
              <a:buNone/>
            </a:pPr>
            <a:r>
              <a:rPr lang="en-GB" dirty="0">
                <a:solidFill>
                  <a:srgbClr val="0000FF"/>
                </a:solidFill>
              </a:rPr>
              <a:t>And they need to practice and encourage…</a:t>
            </a:r>
          </a:p>
          <a:p>
            <a:r>
              <a:rPr lang="en-GB" dirty="0">
                <a:solidFill>
                  <a:srgbClr val="0000FF"/>
                </a:solidFill>
              </a:rPr>
              <a:t>360° feedback</a:t>
            </a:r>
          </a:p>
        </p:txBody>
      </p:sp>
      <p:pic>
        <p:nvPicPr>
          <p:cNvPr id="4" name="Picture 3">
            <a:extLst>
              <a:ext uri="{FF2B5EF4-FFF2-40B4-BE49-F238E27FC236}">
                <a16:creationId xmlns:a16="http://schemas.microsoft.com/office/drawing/2014/main" id="{DB25950C-D41F-42F9-99D9-CDD7E7E38DA6}"/>
              </a:ext>
            </a:extLst>
          </p:cNvPr>
          <p:cNvPicPr>
            <a:picLocks noChangeAspect="1"/>
          </p:cNvPicPr>
          <p:nvPr/>
        </p:nvPicPr>
        <p:blipFill>
          <a:blip r:embed="rId3"/>
          <a:stretch>
            <a:fillRect/>
          </a:stretch>
        </p:blipFill>
        <p:spPr>
          <a:xfrm>
            <a:off x="4524375" y="2638425"/>
            <a:ext cx="4619625" cy="3086100"/>
          </a:xfrm>
          <a:prstGeom prst="rect">
            <a:avLst/>
          </a:prstGeom>
        </p:spPr>
      </p:pic>
      <p:sp>
        <p:nvSpPr>
          <p:cNvPr id="6" name="TextBox 5">
            <a:extLst>
              <a:ext uri="{FF2B5EF4-FFF2-40B4-BE49-F238E27FC236}">
                <a16:creationId xmlns:a16="http://schemas.microsoft.com/office/drawing/2014/main" id="{4EC415C3-28F8-4A40-A4E9-65CAB9A419B7}"/>
              </a:ext>
            </a:extLst>
          </p:cNvPr>
          <p:cNvSpPr txBox="1"/>
          <p:nvPr/>
        </p:nvSpPr>
        <p:spPr>
          <a:xfrm>
            <a:off x="352424" y="1409481"/>
            <a:ext cx="8677275" cy="523220"/>
          </a:xfrm>
          <a:prstGeom prst="rect">
            <a:avLst/>
          </a:prstGeom>
          <a:noFill/>
        </p:spPr>
        <p:txBody>
          <a:bodyPr wrap="square">
            <a:spAutoFit/>
          </a:bodyPr>
          <a:lstStyle/>
          <a:p>
            <a:r>
              <a:rPr lang="en-GB" sz="2800" dirty="0">
                <a:solidFill>
                  <a:srgbClr val="0000FF"/>
                </a:solidFill>
              </a:rPr>
              <a:t>….</a:t>
            </a:r>
            <a:r>
              <a:rPr lang="en-GB" sz="2800" b="1" dirty="0">
                <a:solidFill>
                  <a:srgbClr val="0000FF"/>
                </a:solidFill>
              </a:rPr>
              <a:t>Agents for change</a:t>
            </a:r>
            <a:r>
              <a:rPr lang="en-GB" sz="2800" dirty="0">
                <a:solidFill>
                  <a:srgbClr val="0000FF"/>
                </a:solidFill>
              </a:rPr>
              <a:t>! </a:t>
            </a:r>
            <a:r>
              <a:rPr lang="en-GB" sz="2000" i="1" dirty="0">
                <a:solidFill>
                  <a:srgbClr val="002060"/>
                </a:solidFill>
              </a:rPr>
              <a:t>(we will cover this in another module)</a:t>
            </a:r>
          </a:p>
        </p:txBody>
      </p:sp>
    </p:spTree>
    <p:extLst>
      <p:ext uri="{BB962C8B-B14F-4D97-AF65-F5344CB8AC3E}">
        <p14:creationId xmlns:p14="http://schemas.microsoft.com/office/powerpoint/2010/main" val="2823689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posing for the camera&#10;&#10;Description automatically generated">
            <a:extLst>
              <a:ext uri="{FF2B5EF4-FFF2-40B4-BE49-F238E27FC236}">
                <a16:creationId xmlns:a16="http://schemas.microsoft.com/office/drawing/2014/main" id="{159645C4-DF37-4A7F-A967-EC4C6BD36C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99822" y="-1"/>
            <a:ext cx="2544178" cy="1933575"/>
          </a:xfrm>
          <a:prstGeom prst="rect">
            <a:avLst/>
          </a:prstGeom>
        </p:spPr>
      </p:pic>
      <p:sp>
        <p:nvSpPr>
          <p:cNvPr id="2" name="Title 1">
            <a:extLst>
              <a:ext uri="{FF2B5EF4-FFF2-40B4-BE49-F238E27FC236}">
                <a16:creationId xmlns:a16="http://schemas.microsoft.com/office/drawing/2014/main" id="{2E5307D3-D8AA-443F-98F5-59AF831A86D5}"/>
              </a:ext>
            </a:extLst>
          </p:cNvPr>
          <p:cNvSpPr>
            <a:spLocks noGrp="1"/>
          </p:cNvSpPr>
          <p:nvPr>
            <p:ph type="title"/>
          </p:nvPr>
        </p:nvSpPr>
        <p:spPr/>
        <p:txBody>
          <a:bodyPr/>
          <a:lstStyle/>
          <a:p>
            <a:r>
              <a:rPr lang="en-GB" dirty="0"/>
              <a:t>As Peter Senge explains…</a:t>
            </a:r>
          </a:p>
        </p:txBody>
      </p:sp>
      <p:sp>
        <p:nvSpPr>
          <p:cNvPr id="3" name="Content Placeholder 2">
            <a:extLst>
              <a:ext uri="{FF2B5EF4-FFF2-40B4-BE49-F238E27FC236}">
                <a16:creationId xmlns:a16="http://schemas.microsoft.com/office/drawing/2014/main" id="{CFAB19CB-BA2F-45C5-A2E0-7D5758E6AAAD}"/>
              </a:ext>
            </a:extLst>
          </p:cNvPr>
          <p:cNvSpPr>
            <a:spLocks noGrp="1"/>
          </p:cNvSpPr>
          <p:nvPr>
            <p:ph idx="1"/>
          </p:nvPr>
        </p:nvSpPr>
        <p:spPr>
          <a:xfrm>
            <a:off x="200025" y="1454150"/>
            <a:ext cx="7629525" cy="3327400"/>
          </a:xfrm>
        </p:spPr>
        <p:txBody>
          <a:bodyPr/>
          <a:lstStyle/>
          <a:p>
            <a:pPr marL="0" indent="0">
              <a:buNone/>
            </a:pPr>
            <a:r>
              <a:rPr lang="en-GB" i="1" dirty="0">
                <a:solidFill>
                  <a:srgbClr val="7030A0"/>
                </a:solidFill>
              </a:rPr>
              <a:t>“The new view of leadership in learning organisations centres on subtler and more important tasks.  In a learning organisation, leaders are designers, stewards, and teachers.  They are responsible for building organisations where people continually expand their capabilities to understand complexity, clarify vision, and improve shared mental models – that is, they are responsible for learning.”</a:t>
            </a:r>
          </a:p>
          <a:p>
            <a:pPr marL="0" indent="0">
              <a:buNone/>
            </a:pPr>
            <a:r>
              <a:rPr lang="en-GB" dirty="0">
                <a:solidFill>
                  <a:srgbClr val="002060"/>
                </a:solidFill>
              </a:rPr>
              <a:t>Senge, P. M. (1999), p.340</a:t>
            </a:r>
          </a:p>
        </p:txBody>
      </p:sp>
    </p:spTree>
    <p:extLst>
      <p:ext uri="{BB962C8B-B14F-4D97-AF65-F5344CB8AC3E}">
        <p14:creationId xmlns:p14="http://schemas.microsoft.com/office/powerpoint/2010/main" val="3703187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5A6E04-90E7-4E86-B947-7894786469D9}"/>
              </a:ext>
            </a:extLst>
          </p:cNvPr>
          <p:cNvSpPr>
            <a:spLocks noGrp="1"/>
          </p:cNvSpPr>
          <p:nvPr>
            <p:ph type="title"/>
          </p:nvPr>
        </p:nvSpPr>
        <p:spPr>
          <a:xfrm>
            <a:off x="628650" y="365126"/>
            <a:ext cx="7886700" cy="673100"/>
          </a:xfrm>
        </p:spPr>
        <p:txBody>
          <a:bodyPr/>
          <a:lstStyle/>
          <a:p>
            <a:pPr algn="ctr"/>
            <a:r>
              <a:rPr lang="en-GB" dirty="0"/>
              <a:t>Three Dimensions of Innovation Leadership</a:t>
            </a:r>
          </a:p>
        </p:txBody>
      </p:sp>
      <p:sp>
        <p:nvSpPr>
          <p:cNvPr id="6" name="Oval 5">
            <a:extLst>
              <a:ext uri="{FF2B5EF4-FFF2-40B4-BE49-F238E27FC236}">
                <a16:creationId xmlns:a16="http://schemas.microsoft.com/office/drawing/2014/main" id="{9B0774E6-698F-4A7A-B74A-A027C47D263B}"/>
              </a:ext>
            </a:extLst>
          </p:cNvPr>
          <p:cNvSpPr/>
          <p:nvPr/>
        </p:nvSpPr>
        <p:spPr>
          <a:xfrm>
            <a:off x="2457450" y="2889250"/>
            <a:ext cx="2667000" cy="23431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00FF"/>
              </a:solidFill>
            </a:endParaRPr>
          </a:p>
        </p:txBody>
      </p:sp>
      <p:sp>
        <p:nvSpPr>
          <p:cNvPr id="8" name="Oval 7">
            <a:extLst>
              <a:ext uri="{FF2B5EF4-FFF2-40B4-BE49-F238E27FC236}">
                <a16:creationId xmlns:a16="http://schemas.microsoft.com/office/drawing/2014/main" id="{468CBFE9-CC04-4088-A679-8D98A61AF9B8}"/>
              </a:ext>
            </a:extLst>
          </p:cNvPr>
          <p:cNvSpPr/>
          <p:nvPr/>
        </p:nvSpPr>
        <p:spPr>
          <a:xfrm>
            <a:off x="3448050" y="2889250"/>
            <a:ext cx="2667000" cy="23431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00FF"/>
              </a:solidFill>
            </a:endParaRPr>
          </a:p>
        </p:txBody>
      </p:sp>
      <p:sp>
        <p:nvSpPr>
          <p:cNvPr id="10" name="Oval 9">
            <a:extLst>
              <a:ext uri="{FF2B5EF4-FFF2-40B4-BE49-F238E27FC236}">
                <a16:creationId xmlns:a16="http://schemas.microsoft.com/office/drawing/2014/main" id="{73F6F77B-0A83-4902-BCA7-ACD6E530C1C1}"/>
              </a:ext>
            </a:extLst>
          </p:cNvPr>
          <p:cNvSpPr/>
          <p:nvPr/>
        </p:nvSpPr>
        <p:spPr>
          <a:xfrm>
            <a:off x="2952750" y="1625600"/>
            <a:ext cx="2667000" cy="23431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Change</a:t>
            </a:r>
          </a:p>
          <a:p>
            <a:pPr algn="ctr"/>
            <a:endParaRPr lang="en-GB" dirty="0">
              <a:solidFill>
                <a:srgbClr val="0000FF"/>
              </a:solidFill>
            </a:endParaRPr>
          </a:p>
          <a:p>
            <a:pPr algn="ctr"/>
            <a:endParaRPr lang="en-GB" dirty="0">
              <a:solidFill>
                <a:srgbClr val="0000FF"/>
              </a:solidFill>
            </a:endParaRPr>
          </a:p>
          <a:p>
            <a:pPr algn="ctr"/>
            <a:endParaRPr lang="en-GB" dirty="0">
              <a:solidFill>
                <a:srgbClr val="0000FF"/>
              </a:solidFill>
            </a:endParaRPr>
          </a:p>
        </p:txBody>
      </p:sp>
      <p:sp>
        <p:nvSpPr>
          <p:cNvPr id="11" name="TextBox 10">
            <a:extLst>
              <a:ext uri="{FF2B5EF4-FFF2-40B4-BE49-F238E27FC236}">
                <a16:creationId xmlns:a16="http://schemas.microsoft.com/office/drawing/2014/main" id="{04247DA3-52B2-47AE-A6FF-9AB33EF8B7B3}"/>
              </a:ext>
            </a:extLst>
          </p:cNvPr>
          <p:cNvSpPr txBox="1"/>
          <p:nvPr/>
        </p:nvSpPr>
        <p:spPr>
          <a:xfrm>
            <a:off x="2539720" y="3937000"/>
            <a:ext cx="826060" cy="369332"/>
          </a:xfrm>
          <a:prstGeom prst="rect">
            <a:avLst/>
          </a:prstGeom>
          <a:noFill/>
        </p:spPr>
        <p:txBody>
          <a:bodyPr wrap="none" rtlCol="0">
            <a:spAutoFit/>
          </a:bodyPr>
          <a:lstStyle/>
          <a:p>
            <a:r>
              <a:rPr lang="en-GB" dirty="0">
                <a:solidFill>
                  <a:srgbClr val="0000FF"/>
                </a:solidFill>
              </a:rPr>
              <a:t>People</a:t>
            </a:r>
          </a:p>
        </p:txBody>
      </p:sp>
      <p:sp>
        <p:nvSpPr>
          <p:cNvPr id="13" name="TextBox 12">
            <a:extLst>
              <a:ext uri="{FF2B5EF4-FFF2-40B4-BE49-F238E27FC236}">
                <a16:creationId xmlns:a16="http://schemas.microsoft.com/office/drawing/2014/main" id="{3A52222B-B9FD-4E64-97BE-7DBA91E00056}"/>
              </a:ext>
            </a:extLst>
          </p:cNvPr>
          <p:cNvSpPr txBox="1"/>
          <p:nvPr/>
        </p:nvSpPr>
        <p:spPr>
          <a:xfrm>
            <a:off x="5203265" y="3911084"/>
            <a:ext cx="583429" cy="369332"/>
          </a:xfrm>
          <a:prstGeom prst="rect">
            <a:avLst/>
          </a:prstGeom>
          <a:noFill/>
        </p:spPr>
        <p:txBody>
          <a:bodyPr wrap="none" rtlCol="0">
            <a:spAutoFit/>
          </a:bodyPr>
          <a:lstStyle/>
          <a:p>
            <a:r>
              <a:rPr lang="en-GB" dirty="0">
                <a:solidFill>
                  <a:srgbClr val="0000FF"/>
                </a:solidFill>
              </a:rPr>
              <a:t>Task</a:t>
            </a:r>
          </a:p>
        </p:txBody>
      </p:sp>
      <p:sp>
        <p:nvSpPr>
          <p:cNvPr id="14" name="TextBox 13">
            <a:extLst>
              <a:ext uri="{FF2B5EF4-FFF2-40B4-BE49-F238E27FC236}">
                <a16:creationId xmlns:a16="http://schemas.microsoft.com/office/drawing/2014/main" id="{3B4EC4FB-DA7C-4CF6-9748-B8FBE3FD2087}"/>
              </a:ext>
            </a:extLst>
          </p:cNvPr>
          <p:cNvSpPr txBox="1"/>
          <p:nvPr/>
        </p:nvSpPr>
        <p:spPr>
          <a:xfrm>
            <a:off x="3700111" y="3168045"/>
            <a:ext cx="1268489" cy="646331"/>
          </a:xfrm>
          <a:prstGeom prst="rect">
            <a:avLst/>
          </a:prstGeom>
          <a:noFill/>
        </p:spPr>
        <p:txBody>
          <a:bodyPr wrap="none" rtlCol="0">
            <a:spAutoFit/>
          </a:bodyPr>
          <a:lstStyle/>
          <a:p>
            <a:pPr algn="ctr"/>
            <a:r>
              <a:rPr lang="en-GB" b="1" dirty="0">
                <a:solidFill>
                  <a:srgbClr val="0000FF"/>
                </a:solidFill>
              </a:rPr>
              <a:t>Innovation </a:t>
            </a:r>
          </a:p>
          <a:p>
            <a:pPr algn="ctr"/>
            <a:r>
              <a:rPr lang="en-GB" b="1" dirty="0">
                <a:solidFill>
                  <a:srgbClr val="0000FF"/>
                </a:solidFill>
              </a:rPr>
              <a:t>Leadership</a:t>
            </a:r>
          </a:p>
        </p:txBody>
      </p:sp>
      <p:sp>
        <p:nvSpPr>
          <p:cNvPr id="16" name="TextBox 15">
            <a:extLst>
              <a:ext uri="{FF2B5EF4-FFF2-40B4-BE49-F238E27FC236}">
                <a16:creationId xmlns:a16="http://schemas.microsoft.com/office/drawing/2014/main" id="{42B709CC-0D78-4493-896F-38C7B7A730AF}"/>
              </a:ext>
            </a:extLst>
          </p:cNvPr>
          <p:cNvSpPr txBox="1"/>
          <p:nvPr/>
        </p:nvSpPr>
        <p:spPr>
          <a:xfrm>
            <a:off x="5619750" y="5301476"/>
            <a:ext cx="3429000" cy="369332"/>
          </a:xfrm>
          <a:prstGeom prst="rect">
            <a:avLst/>
          </a:prstGeom>
          <a:noFill/>
        </p:spPr>
        <p:txBody>
          <a:bodyPr wrap="square">
            <a:spAutoFit/>
          </a:bodyPr>
          <a:lstStyle/>
          <a:p>
            <a:r>
              <a:rPr lang="en-GB" sz="1800" dirty="0"/>
              <a:t>Tidd, J. &amp; Bessant, J. (2018)</a:t>
            </a:r>
          </a:p>
        </p:txBody>
      </p:sp>
    </p:spTree>
    <p:extLst>
      <p:ext uri="{BB962C8B-B14F-4D97-AF65-F5344CB8AC3E}">
        <p14:creationId xmlns:p14="http://schemas.microsoft.com/office/powerpoint/2010/main" val="3804388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01E1-AA19-4CF2-BFF3-6CE74C13DB01}"/>
              </a:ext>
            </a:extLst>
          </p:cNvPr>
          <p:cNvSpPr>
            <a:spLocks noGrp="1"/>
          </p:cNvSpPr>
          <p:nvPr>
            <p:ph type="title"/>
          </p:nvPr>
        </p:nvSpPr>
        <p:spPr>
          <a:xfrm>
            <a:off x="1029861" y="69003"/>
            <a:ext cx="6838949" cy="628650"/>
          </a:xfrm>
        </p:spPr>
        <p:txBody>
          <a:bodyPr>
            <a:normAutofit fontScale="90000"/>
          </a:bodyPr>
          <a:lstStyle/>
          <a:p>
            <a:pPr algn="ctr"/>
            <a:r>
              <a:rPr lang="en-GB" sz="3600" dirty="0"/>
              <a:t>Gary Hamel – Management Innovation</a:t>
            </a:r>
          </a:p>
        </p:txBody>
      </p:sp>
      <p:pic>
        <p:nvPicPr>
          <p:cNvPr id="4" name="Online Media 3" title="Gary Hamel - Management Innovation">
            <a:hlinkClick r:id="" action="ppaction://media"/>
            <a:extLst>
              <a:ext uri="{FF2B5EF4-FFF2-40B4-BE49-F238E27FC236}">
                <a16:creationId xmlns:a16="http://schemas.microsoft.com/office/drawing/2014/main" id="{71444A44-E6D4-404C-A844-788050E0C266}"/>
              </a:ext>
            </a:extLst>
          </p:cNvPr>
          <p:cNvPicPr>
            <a:picLocks noRot="1" noChangeAspect="1"/>
          </p:cNvPicPr>
          <p:nvPr>
            <a:videoFile r:link="rId1"/>
          </p:nvPr>
        </p:nvPicPr>
        <p:blipFill>
          <a:blip r:embed="rId4"/>
          <a:stretch>
            <a:fillRect/>
          </a:stretch>
        </p:blipFill>
        <p:spPr>
          <a:xfrm>
            <a:off x="903249" y="697653"/>
            <a:ext cx="7092175" cy="5000620"/>
          </a:xfrm>
          <a:prstGeom prst="rect">
            <a:avLst/>
          </a:prstGeom>
        </p:spPr>
      </p:pic>
    </p:spTree>
    <p:extLst>
      <p:ext uri="{BB962C8B-B14F-4D97-AF65-F5344CB8AC3E}">
        <p14:creationId xmlns:p14="http://schemas.microsoft.com/office/powerpoint/2010/main" val="423163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6A3A-A6EF-4EE9-B7F7-97E717CD765D}"/>
              </a:ext>
            </a:extLst>
          </p:cNvPr>
          <p:cNvSpPr>
            <a:spLocks noGrp="1"/>
          </p:cNvSpPr>
          <p:nvPr>
            <p:ph type="title"/>
          </p:nvPr>
        </p:nvSpPr>
        <p:spPr/>
        <p:txBody>
          <a:bodyPr>
            <a:normAutofit/>
          </a:bodyPr>
          <a:lstStyle/>
          <a:p>
            <a:pPr algn="ctr"/>
            <a:r>
              <a:rPr lang="en-GB" dirty="0"/>
              <a:t>Gary Hamel – Management Innovation</a:t>
            </a:r>
          </a:p>
        </p:txBody>
      </p:sp>
      <p:pic>
        <p:nvPicPr>
          <p:cNvPr id="4" name="Picture 3">
            <a:extLst>
              <a:ext uri="{FF2B5EF4-FFF2-40B4-BE49-F238E27FC236}">
                <a16:creationId xmlns:a16="http://schemas.microsoft.com/office/drawing/2014/main" id="{9C522D50-39BC-428A-A5C8-FDD4AD1B12A0}"/>
              </a:ext>
            </a:extLst>
          </p:cNvPr>
          <p:cNvPicPr>
            <a:picLocks noChangeAspect="1"/>
          </p:cNvPicPr>
          <p:nvPr/>
        </p:nvPicPr>
        <p:blipFill>
          <a:blip r:embed="rId3"/>
          <a:stretch>
            <a:fillRect/>
          </a:stretch>
        </p:blipFill>
        <p:spPr>
          <a:xfrm>
            <a:off x="145282" y="1815154"/>
            <a:ext cx="4361909" cy="3227693"/>
          </a:xfrm>
          <a:prstGeom prst="rect">
            <a:avLst/>
          </a:prstGeom>
        </p:spPr>
      </p:pic>
      <p:sp>
        <p:nvSpPr>
          <p:cNvPr id="5" name="Isosceles Triangle 4">
            <a:extLst>
              <a:ext uri="{FF2B5EF4-FFF2-40B4-BE49-F238E27FC236}">
                <a16:creationId xmlns:a16="http://schemas.microsoft.com/office/drawing/2014/main" id="{AFF2EF83-310C-474E-8444-E7CEEB1B1C6A}"/>
              </a:ext>
            </a:extLst>
          </p:cNvPr>
          <p:cNvSpPr/>
          <p:nvPr/>
        </p:nvSpPr>
        <p:spPr>
          <a:xfrm>
            <a:off x="4922555" y="1920479"/>
            <a:ext cx="4076163" cy="30322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Passion &amp; Zeal</a:t>
            </a:r>
          </a:p>
          <a:p>
            <a:pPr algn="ctr"/>
            <a:endParaRPr lang="en-GB" sz="1350" dirty="0"/>
          </a:p>
          <a:p>
            <a:pPr algn="ctr"/>
            <a:r>
              <a:rPr lang="en-GB" sz="1350" dirty="0"/>
              <a:t>Human Creativity</a:t>
            </a:r>
          </a:p>
          <a:p>
            <a:pPr algn="ctr"/>
            <a:endParaRPr lang="en-GB" sz="1350" dirty="0"/>
          </a:p>
          <a:p>
            <a:pPr algn="ctr"/>
            <a:r>
              <a:rPr lang="en-GB" sz="1350" dirty="0"/>
              <a:t>Initiative</a:t>
            </a:r>
          </a:p>
          <a:p>
            <a:pPr algn="ctr"/>
            <a:endParaRPr lang="en-GB" sz="1350" dirty="0"/>
          </a:p>
          <a:p>
            <a:pPr algn="ctr"/>
            <a:r>
              <a:rPr lang="en-GB" sz="1350" dirty="0"/>
              <a:t>Intellect</a:t>
            </a:r>
          </a:p>
          <a:p>
            <a:pPr algn="ctr"/>
            <a:endParaRPr lang="en-GB" sz="1350" dirty="0"/>
          </a:p>
          <a:p>
            <a:pPr algn="ctr"/>
            <a:r>
              <a:rPr lang="en-GB" sz="1350" dirty="0"/>
              <a:t>Diligence</a:t>
            </a:r>
          </a:p>
          <a:p>
            <a:pPr algn="ctr"/>
            <a:endParaRPr lang="en-GB" sz="1350" dirty="0"/>
          </a:p>
          <a:p>
            <a:pPr algn="ctr"/>
            <a:r>
              <a:rPr lang="en-GB" sz="1350" dirty="0"/>
              <a:t>Obedience</a:t>
            </a:r>
          </a:p>
          <a:p>
            <a:pPr algn="ctr"/>
            <a:endParaRPr lang="en-GB" sz="1350" dirty="0"/>
          </a:p>
          <a:p>
            <a:pPr algn="ctr"/>
            <a:endParaRPr lang="en-GB" sz="1350" dirty="0"/>
          </a:p>
          <a:p>
            <a:pPr algn="ctr"/>
            <a:endParaRPr lang="en-GB" sz="1350" dirty="0"/>
          </a:p>
          <a:p>
            <a:pPr algn="ctr"/>
            <a:endParaRPr lang="en-GB" sz="1350" dirty="0"/>
          </a:p>
        </p:txBody>
      </p:sp>
      <p:sp>
        <p:nvSpPr>
          <p:cNvPr id="6" name="TextBox 5">
            <a:extLst>
              <a:ext uri="{FF2B5EF4-FFF2-40B4-BE49-F238E27FC236}">
                <a16:creationId xmlns:a16="http://schemas.microsoft.com/office/drawing/2014/main" id="{08444F36-5E76-40D7-AD7D-C0A931223C75}"/>
              </a:ext>
            </a:extLst>
          </p:cNvPr>
          <p:cNvSpPr txBox="1"/>
          <p:nvPr/>
        </p:nvSpPr>
        <p:spPr>
          <a:xfrm>
            <a:off x="299435" y="1979907"/>
            <a:ext cx="1516487" cy="715581"/>
          </a:xfrm>
          <a:prstGeom prst="rect">
            <a:avLst/>
          </a:prstGeom>
          <a:noFill/>
        </p:spPr>
        <p:txBody>
          <a:bodyPr wrap="square" rtlCol="0">
            <a:spAutoFit/>
          </a:bodyPr>
          <a:lstStyle/>
          <a:p>
            <a:r>
              <a:rPr lang="en-GB" sz="1350" b="1" dirty="0">
                <a:solidFill>
                  <a:srgbClr val="FF0000"/>
                </a:solidFill>
              </a:rPr>
              <a:t>Maslow’s Hierarchy of Needs</a:t>
            </a:r>
          </a:p>
        </p:txBody>
      </p:sp>
      <p:sp>
        <p:nvSpPr>
          <p:cNvPr id="7" name="TextBox 6">
            <a:extLst>
              <a:ext uri="{FF2B5EF4-FFF2-40B4-BE49-F238E27FC236}">
                <a16:creationId xmlns:a16="http://schemas.microsoft.com/office/drawing/2014/main" id="{7A338BF5-A9AB-4FD1-9CF6-B29B28F6B34C}"/>
              </a:ext>
            </a:extLst>
          </p:cNvPr>
          <p:cNvSpPr txBox="1"/>
          <p:nvPr/>
        </p:nvSpPr>
        <p:spPr>
          <a:xfrm>
            <a:off x="4661344" y="1979907"/>
            <a:ext cx="1516487" cy="507831"/>
          </a:xfrm>
          <a:prstGeom prst="rect">
            <a:avLst/>
          </a:prstGeom>
          <a:noFill/>
        </p:spPr>
        <p:txBody>
          <a:bodyPr wrap="square" rtlCol="0">
            <a:spAutoFit/>
          </a:bodyPr>
          <a:lstStyle/>
          <a:p>
            <a:r>
              <a:rPr lang="en-GB" sz="1350" b="1" dirty="0">
                <a:solidFill>
                  <a:srgbClr val="FF0000"/>
                </a:solidFill>
              </a:rPr>
              <a:t>Gary’s Hierarchy of Capabilities</a:t>
            </a:r>
          </a:p>
        </p:txBody>
      </p:sp>
      <p:cxnSp>
        <p:nvCxnSpPr>
          <p:cNvPr id="9" name="Straight Connector 8">
            <a:extLst>
              <a:ext uri="{FF2B5EF4-FFF2-40B4-BE49-F238E27FC236}">
                <a16:creationId xmlns:a16="http://schemas.microsoft.com/office/drawing/2014/main" id="{FC5B1670-8D24-4061-82A6-9DEFC1717202}"/>
              </a:ext>
            </a:extLst>
          </p:cNvPr>
          <p:cNvCxnSpPr/>
          <p:nvPr/>
        </p:nvCxnSpPr>
        <p:spPr>
          <a:xfrm flipV="1">
            <a:off x="4879918" y="1920478"/>
            <a:ext cx="1989786" cy="2916344"/>
          </a:xfrm>
          <a:prstGeom prst="line">
            <a:avLst/>
          </a:prstGeom>
          <a:ln w="28575">
            <a:headEnd type="triangle" w="med" len="med"/>
            <a:tailEnd type="triangle" w="med" len="med"/>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FCBAC18C-239F-417B-8BC4-14E6C21FC4AF}"/>
              </a:ext>
            </a:extLst>
          </p:cNvPr>
          <p:cNvSpPr txBox="1"/>
          <p:nvPr/>
        </p:nvSpPr>
        <p:spPr>
          <a:xfrm>
            <a:off x="6257143" y="1839934"/>
            <a:ext cx="633507" cy="300082"/>
          </a:xfrm>
          <a:prstGeom prst="rect">
            <a:avLst/>
          </a:prstGeom>
          <a:noFill/>
        </p:spPr>
        <p:txBody>
          <a:bodyPr wrap="none" rtlCol="0">
            <a:spAutoFit/>
          </a:bodyPr>
          <a:lstStyle/>
          <a:p>
            <a:r>
              <a:rPr lang="en-GB" sz="1350" b="1" dirty="0"/>
              <a:t>120%</a:t>
            </a:r>
          </a:p>
        </p:txBody>
      </p:sp>
      <p:sp>
        <p:nvSpPr>
          <p:cNvPr id="11" name="TextBox 10">
            <a:extLst>
              <a:ext uri="{FF2B5EF4-FFF2-40B4-BE49-F238E27FC236}">
                <a16:creationId xmlns:a16="http://schemas.microsoft.com/office/drawing/2014/main" id="{B48EDED0-BE38-48B1-B565-FC6ACAA10C13}"/>
              </a:ext>
            </a:extLst>
          </p:cNvPr>
          <p:cNvSpPr txBox="1"/>
          <p:nvPr/>
        </p:nvSpPr>
        <p:spPr>
          <a:xfrm>
            <a:off x="4470696" y="4559823"/>
            <a:ext cx="534121" cy="300082"/>
          </a:xfrm>
          <a:prstGeom prst="rect">
            <a:avLst/>
          </a:prstGeom>
          <a:noFill/>
        </p:spPr>
        <p:txBody>
          <a:bodyPr wrap="none" rtlCol="0">
            <a:spAutoFit/>
          </a:bodyPr>
          <a:lstStyle/>
          <a:p>
            <a:r>
              <a:rPr lang="en-GB" sz="1350" b="1" dirty="0"/>
              <a:t>20%</a:t>
            </a:r>
          </a:p>
        </p:txBody>
      </p:sp>
      <p:sp>
        <p:nvSpPr>
          <p:cNvPr id="12" name="TextBox 11">
            <a:extLst>
              <a:ext uri="{FF2B5EF4-FFF2-40B4-BE49-F238E27FC236}">
                <a16:creationId xmlns:a16="http://schemas.microsoft.com/office/drawing/2014/main" id="{F81AAB05-E45A-4B50-9168-41D1EBC2EB4B}"/>
              </a:ext>
            </a:extLst>
          </p:cNvPr>
          <p:cNvSpPr txBox="1"/>
          <p:nvPr/>
        </p:nvSpPr>
        <p:spPr>
          <a:xfrm>
            <a:off x="4470696" y="3378650"/>
            <a:ext cx="1401025" cy="300082"/>
          </a:xfrm>
          <a:prstGeom prst="rect">
            <a:avLst/>
          </a:prstGeom>
          <a:noFill/>
        </p:spPr>
        <p:txBody>
          <a:bodyPr wrap="none" rtlCol="0">
            <a:spAutoFit/>
          </a:bodyPr>
          <a:lstStyle/>
          <a:p>
            <a:r>
              <a:rPr lang="en-GB" sz="1350" b="1" dirty="0"/>
              <a:t>“Average 55%”</a:t>
            </a:r>
          </a:p>
        </p:txBody>
      </p:sp>
      <p:cxnSp>
        <p:nvCxnSpPr>
          <p:cNvPr id="14" name="Straight Connector 13">
            <a:extLst>
              <a:ext uri="{FF2B5EF4-FFF2-40B4-BE49-F238E27FC236}">
                <a16:creationId xmlns:a16="http://schemas.microsoft.com/office/drawing/2014/main" id="{B1BEC1B5-6F86-45E5-BD4E-7F4117F3025F}"/>
              </a:ext>
            </a:extLst>
          </p:cNvPr>
          <p:cNvCxnSpPr/>
          <p:nvPr/>
        </p:nvCxnSpPr>
        <p:spPr>
          <a:xfrm>
            <a:off x="6257142" y="2933439"/>
            <a:ext cx="136181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C4E0A46-20B7-4713-A359-109D1ABB609F}"/>
              </a:ext>
            </a:extLst>
          </p:cNvPr>
          <p:cNvCxnSpPr>
            <a:stCxn id="5" idx="1"/>
            <a:endCxn id="5" idx="5"/>
          </p:cNvCxnSpPr>
          <p:nvPr/>
        </p:nvCxnSpPr>
        <p:spPr>
          <a:xfrm>
            <a:off x="5941596" y="3436605"/>
            <a:ext cx="2038082" cy="0"/>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972DD4E0-2A72-4137-8560-295E21EF225C}"/>
              </a:ext>
            </a:extLst>
          </p:cNvPr>
          <p:cNvCxnSpPr/>
          <p:nvPr/>
        </p:nvCxnSpPr>
        <p:spPr>
          <a:xfrm>
            <a:off x="5721264" y="3788341"/>
            <a:ext cx="2517731" cy="0"/>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9689B281-6040-481C-A9A2-61BE6A9CFD00}"/>
              </a:ext>
            </a:extLst>
          </p:cNvPr>
          <p:cNvCxnSpPr/>
          <p:nvPr/>
        </p:nvCxnSpPr>
        <p:spPr>
          <a:xfrm>
            <a:off x="5419587" y="4182911"/>
            <a:ext cx="3035482" cy="0"/>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0AF64302-2786-46DF-A358-0127E2558FDA}"/>
              </a:ext>
            </a:extLst>
          </p:cNvPr>
          <p:cNvCxnSpPr>
            <a:cxnSpLocks/>
          </p:cNvCxnSpPr>
          <p:nvPr/>
        </p:nvCxnSpPr>
        <p:spPr>
          <a:xfrm>
            <a:off x="5206249" y="4559823"/>
            <a:ext cx="3480551"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9584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par>
                          <p:cTn id="16" fill="hold">
                            <p:stCondLst>
                              <p:cond delay="500"/>
                            </p:stCondLst>
                            <p:childTnLst>
                              <p:par>
                                <p:cTn id="17" presetID="10" presetClass="entr" presetSubtype="0"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1000"/>
                            </p:stCondLst>
                            <p:childTnLst>
                              <p:par>
                                <p:cTn id="21" presetID="10" presetClass="entr" presetSubtype="0" fill="hold"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par>
                          <p:cTn id="24" fill="hold">
                            <p:stCondLst>
                              <p:cond delay="1500"/>
                            </p:stCondLst>
                            <p:childTnLst>
                              <p:par>
                                <p:cTn id="25" presetID="10" presetClass="entr" presetSubtype="0" fill="hold"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par>
                          <p:cTn id="28" fill="hold">
                            <p:stCondLst>
                              <p:cond delay="2000"/>
                            </p:stCondLst>
                            <p:childTnLst>
                              <p:par>
                                <p:cTn id="29" presetID="10" presetClass="entr" presetSubtype="0"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par>
                          <p:cTn id="32" fill="hold">
                            <p:stCondLst>
                              <p:cond delay="2500"/>
                            </p:stCondLst>
                            <p:childTnLst>
                              <p:par>
                                <p:cTn id="33" presetID="10" presetClass="entr" presetSubtype="0" fill="hold" nodeType="after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Effect transition="in" filter="fade">
                                      <p:cBhvr>
                                        <p:cTn id="4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9FCD-06D2-4820-AF5F-D75864AF42D4}"/>
              </a:ext>
            </a:extLst>
          </p:cNvPr>
          <p:cNvSpPr>
            <a:spLocks noGrp="1"/>
          </p:cNvSpPr>
          <p:nvPr>
            <p:ph type="title"/>
          </p:nvPr>
        </p:nvSpPr>
        <p:spPr/>
        <p:txBody>
          <a:bodyPr/>
          <a:lstStyle/>
          <a:p>
            <a:r>
              <a:rPr lang="en-GB" dirty="0"/>
              <a:t>Management Innovation</a:t>
            </a:r>
          </a:p>
        </p:txBody>
      </p:sp>
      <p:sp>
        <p:nvSpPr>
          <p:cNvPr id="3" name="Content Placeholder 2">
            <a:extLst>
              <a:ext uri="{FF2B5EF4-FFF2-40B4-BE49-F238E27FC236}">
                <a16:creationId xmlns:a16="http://schemas.microsoft.com/office/drawing/2014/main" id="{939129CE-0B5C-4E78-8B7B-58339AFB1BF6}"/>
              </a:ext>
            </a:extLst>
          </p:cNvPr>
          <p:cNvSpPr>
            <a:spLocks noGrp="1"/>
          </p:cNvSpPr>
          <p:nvPr>
            <p:ph idx="1"/>
          </p:nvPr>
        </p:nvSpPr>
        <p:spPr>
          <a:xfrm>
            <a:off x="143340" y="1270534"/>
            <a:ext cx="6133170" cy="3846249"/>
          </a:xfrm>
        </p:spPr>
        <p:txBody>
          <a:bodyPr>
            <a:normAutofit/>
          </a:bodyPr>
          <a:lstStyle/>
          <a:p>
            <a:r>
              <a:rPr lang="en-GB" dirty="0">
                <a:solidFill>
                  <a:srgbClr val="0000FF"/>
                </a:solidFill>
              </a:rPr>
              <a:t>Challenge 1</a:t>
            </a:r>
          </a:p>
          <a:p>
            <a:pPr lvl="1"/>
            <a:r>
              <a:rPr lang="en-GB" dirty="0">
                <a:solidFill>
                  <a:srgbClr val="0000FF"/>
                </a:solidFill>
              </a:rPr>
              <a:t>Embrace New Challenges</a:t>
            </a:r>
          </a:p>
          <a:p>
            <a:r>
              <a:rPr lang="en-GB" dirty="0">
                <a:solidFill>
                  <a:srgbClr val="002060"/>
                </a:solidFill>
              </a:rPr>
              <a:t>Challenge 2</a:t>
            </a:r>
          </a:p>
          <a:p>
            <a:pPr lvl="1"/>
            <a:r>
              <a:rPr lang="en-GB" dirty="0">
                <a:solidFill>
                  <a:srgbClr val="002060"/>
                </a:solidFill>
              </a:rPr>
              <a:t>Deconstruct Management Orthodoxies</a:t>
            </a:r>
          </a:p>
          <a:p>
            <a:r>
              <a:rPr lang="en-GB" dirty="0">
                <a:solidFill>
                  <a:srgbClr val="0000FF"/>
                </a:solidFill>
              </a:rPr>
              <a:t>Challenge 3</a:t>
            </a:r>
          </a:p>
          <a:p>
            <a:pPr lvl="1"/>
            <a:r>
              <a:rPr lang="en-GB" dirty="0">
                <a:solidFill>
                  <a:srgbClr val="0000FF"/>
                </a:solidFill>
              </a:rPr>
              <a:t>Search For New Principles and Exemplars</a:t>
            </a:r>
          </a:p>
          <a:p>
            <a:r>
              <a:rPr lang="en-GB" dirty="0">
                <a:solidFill>
                  <a:srgbClr val="002060"/>
                </a:solidFill>
              </a:rPr>
              <a:t>Challenge 4</a:t>
            </a:r>
          </a:p>
          <a:p>
            <a:pPr lvl="1"/>
            <a:r>
              <a:rPr lang="en-GB" dirty="0">
                <a:solidFill>
                  <a:srgbClr val="002060"/>
                </a:solidFill>
              </a:rPr>
              <a:t>Experiment</a:t>
            </a:r>
          </a:p>
        </p:txBody>
      </p:sp>
      <p:pic>
        <p:nvPicPr>
          <p:cNvPr id="5" name="Picture 4" descr="A person standing next to a tree&#10;&#10;Description generated with high confidence">
            <a:extLst>
              <a:ext uri="{FF2B5EF4-FFF2-40B4-BE49-F238E27FC236}">
                <a16:creationId xmlns:a16="http://schemas.microsoft.com/office/drawing/2014/main" id="{842EB036-D17F-4E0F-AAE8-A2ED9815D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0507" y="1974266"/>
            <a:ext cx="3133493" cy="1881678"/>
          </a:xfrm>
          <a:prstGeom prst="rect">
            <a:avLst/>
          </a:prstGeom>
        </p:spPr>
      </p:pic>
    </p:spTree>
    <p:extLst>
      <p:ext uri="{BB962C8B-B14F-4D97-AF65-F5344CB8AC3E}">
        <p14:creationId xmlns:p14="http://schemas.microsoft.com/office/powerpoint/2010/main" val="118655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a suit and tie&#10;&#10;Description generated with very high confidence">
            <a:extLst>
              <a:ext uri="{FF2B5EF4-FFF2-40B4-BE49-F238E27FC236}">
                <a16:creationId xmlns:a16="http://schemas.microsoft.com/office/drawing/2014/main" id="{7336EBB0-8644-42B2-95A7-D32E107B69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03976" y="2222500"/>
            <a:ext cx="3027136" cy="3027136"/>
          </a:xfrm>
          <a:prstGeom prst="rect">
            <a:avLst/>
          </a:prstGeom>
        </p:spPr>
      </p:pic>
      <p:sp>
        <p:nvSpPr>
          <p:cNvPr id="2" name="Title 1">
            <a:extLst>
              <a:ext uri="{FF2B5EF4-FFF2-40B4-BE49-F238E27FC236}">
                <a16:creationId xmlns:a16="http://schemas.microsoft.com/office/drawing/2014/main" id="{F3EDA49C-4B1A-479B-83DB-365A1535096A}"/>
              </a:ext>
            </a:extLst>
          </p:cNvPr>
          <p:cNvSpPr>
            <a:spLocks noGrp="1"/>
          </p:cNvSpPr>
          <p:nvPr>
            <p:ph type="title"/>
          </p:nvPr>
        </p:nvSpPr>
        <p:spPr>
          <a:xfrm>
            <a:off x="1276350" y="740569"/>
            <a:ext cx="6267450" cy="994172"/>
          </a:xfrm>
        </p:spPr>
        <p:txBody>
          <a:bodyPr>
            <a:normAutofit/>
          </a:bodyPr>
          <a:lstStyle/>
          <a:p>
            <a:r>
              <a:rPr lang="en-GB" dirty="0"/>
              <a:t>Challenge 1 - Key question</a:t>
            </a:r>
          </a:p>
        </p:txBody>
      </p:sp>
      <p:sp>
        <p:nvSpPr>
          <p:cNvPr id="3" name="Content Placeholder 2">
            <a:extLst>
              <a:ext uri="{FF2B5EF4-FFF2-40B4-BE49-F238E27FC236}">
                <a16:creationId xmlns:a16="http://schemas.microsoft.com/office/drawing/2014/main" id="{7E6E326C-E085-47E5-8206-4918C7EC21DD}"/>
              </a:ext>
            </a:extLst>
          </p:cNvPr>
          <p:cNvSpPr>
            <a:spLocks noGrp="1"/>
          </p:cNvSpPr>
          <p:nvPr>
            <p:ph idx="1"/>
          </p:nvPr>
        </p:nvSpPr>
        <p:spPr>
          <a:xfrm>
            <a:off x="628650" y="2226469"/>
            <a:ext cx="3096127" cy="1373981"/>
          </a:xfrm>
        </p:spPr>
        <p:txBody>
          <a:bodyPr>
            <a:normAutofit/>
          </a:bodyPr>
          <a:lstStyle/>
          <a:p>
            <a:r>
              <a:rPr lang="en-GB" sz="1500"/>
              <a:t>“How do I create an organisation that allows people to serve their goal whilst simultaneously serving customers and creating wealth?”  </a:t>
            </a:r>
            <a:r>
              <a:rPr lang="en-GB" sz="1500" i="1"/>
              <a:t>Gary Hamel</a:t>
            </a:r>
          </a:p>
        </p:txBody>
      </p:sp>
    </p:spTree>
    <p:extLst>
      <p:ext uri="{BB962C8B-B14F-4D97-AF65-F5344CB8AC3E}">
        <p14:creationId xmlns:p14="http://schemas.microsoft.com/office/powerpoint/2010/main" val="409592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BED6D-D30A-4EDB-83C7-DB9AB51C7DE2}"/>
              </a:ext>
            </a:extLst>
          </p:cNvPr>
          <p:cNvSpPr>
            <a:spLocks noGrp="1"/>
          </p:cNvSpPr>
          <p:nvPr>
            <p:ph type="title"/>
          </p:nvPr>
        </p:nvSpPr>
        <p:spPr>
          <a:xfrm>
            <a:off x="628650" y="88900"/>
            <a:ext cx="8124825" cy="1131887"/>
          </a:xfrm>
        </p:spPr>
        <p:txBody>
          <a:bodyPr/>
          <a:lstStyle/>
          <a:p>
            <a:r>
              <a:rPr lang="en-GB" sz="3600" dirty="0"/>
              <a:t>Challenge 2 - Deconstruct Management Orthodoxies</a:t>
            </a:r>
            <a:br>
              <a:rPr lang="en-GB" sz="3600" dirty="0">
                <a:solidFill>
                  <a:srgbClr val="C00000"/>
                </a:solidFill>
              </a:rPr>
            </a:br>
            <a:endParaRPr lang="en-GB" sz="3600" dirty="0"/>
          </a:p>
        </p:txBody>
      </p:sp>
      <p:sp>
        <p:nvSpPr>
          <p:cNvPr id="3" name="Content Placeholder 2">
            <a:extLst>
              <a:ext uri="{FF2B5EF4-FFF2-40B4-BE49-F238E27FC236}">
                <a16:creationId xmlns:a16="http://schemas.microsoft.com/office/drawing/2014/main" id="{C2E9E315-D919-4522-809A-32A540FCCFC1}"/>
              </a:ext>
            </a:extLst>
          </p:cNvPr>
          <p:cNvSpPr>
            <a:spLocks noGrp="1"/>
          </p:cNvSpPr>
          <p:nvPr>
            <p:ph idx="1"/>
          </p:nvPr>
        </p:nvSpPr>
        <p:spPr>
          <a:xfrm>
            <a:off x="628650" y="1220787"/>
            <a:ext cx="7886700" cy="3670300"/>
          </a:xfrm>
        </p:spPr>
        <p:txBody>
          <a:bodyPr/>
          <a:lstStyle/>
          <a:p>
            <a:r>
              <a:rPr lang="en-GB" dirty="0">
                <a:solidFill>
                  <a:srgbClr val="002060"/>
                </a:solidFill>
              </a:rPr>
              <a:t>We need to challenge assumptions and perceived realities.</a:t>
            </a:r>
          </a:p>
          <a:p>
            <a:r>
              <a:rPr lang="en-GB" dirty="0">
                <a:solidFill>
                  <a:srgbClr val="002060"/>
                </a:solidFill>
              </a:rPr>
              <a:t>“It takes a crisis to change a large company….and it takes a change in leadership.”</a:t>
            </a:r>
          </a:p>
          <a:p>
            <a:r>
              <a:rPr lang="en-GB" dirty="0">
                <a:solidFill>
                  <a:srgbClr val="002060"/>
                </a:solidFill>
              </a:rPr>
              <a:t>“Is this a law of physics or an act of God, or is this truth merely an artifact of how we have chosen to organise and to lead?”</a:t>
            </a:r>
          </a:p>
          <a:p>
            <a:r>
              <a:rPr lang="en-GB" dirty="0">
                <a:solidFill>
                  <a:srgbClr val="002060"/>
                </a:solidFill>
              </a:rPr>
              <a:t>“Most large companies seem to have borrowed their change model from poorly governed third-world dictatorships.”</a:t>
            </a:r>
          </a:p>
          <a:p>
            <a:endParaRPr lang="en-GB" dirty="0"/>
          </a:p>
        </p:txBody>
      </p:sp>
    </p:spTree>
    <p:extLst>
      <p:ext uri="{BB962C8B-B14F-4D97-AF65-F5344CB8AC3E}">
        <p14:creationId xmlns:p14="http://schemas.microsoft.com/office/powerpoint/2010/main" val="2356773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90983-B0C2-4C86-9D8C-481B8DA85331}"/>
              </a:ext>
            </a:extLst>
          </p:cNvPr>
          <p:cNvSpPr>
            <a:spLocks noGrp="1"/>
          </p:cNvSpPr>
          <p:nvPr>
            <p:ph type="title"/>
          </p:nvPr>
        </p:nvSpPr>
        <p:spPr>
          <a:xfrm>
            <a:off x="628650" y="88900"/>
            <a:ext cx="7886700" cy="1325563"/>
          </a:xfrm>
        </p:spPr>
        <p:txBody>
          <a:bodyPr/>
          <a:lstStyle/>
          <a:p>
            <a:pPr algn="ctr"/>
            <a:r>
              <a:rPr lang="en-GB" dirty="0">
                <a:solidFill>
                  <a:srgbClr val="0000FF"/>
                </a:solidFill>
              </a:rPr>
              <a:t>Challenge 3 - Search For New Principles and Exemplars</a:t>
            </a:r>
            <a:br>
              <a:rPr lang="en-GB" dirty="0">
                <a:solidFill>
                  <a:srgbClr val="0000FF"/>
                </a:solidFill>
              </a:rPr>
            </a:br>
            <a:endParaRPr lang="en-GB" dirty="0"/>
          </a:p>
        </p:txBody>
      </p:sp>
      <p:sp>
        <p:nvSpPr>
          <p:cNvPr id="3" name="Content Placeholder 2">
            <a:extLst>
              <a:ext uri="{FF2B5EF4-FFF2-40B4-BE49-F238E27FC236}">
                <a16:creationId xmlns:a16="http://schemas.microsoft.com/office/drawing/2014/main" id="{F76EAFD5-3809-4A4A-924E-08F59ACFEE43}"/>
              </a:ext>
            </a:extLst>
          </p:cNvPr>
          <p:cNvSpPr>
            <a:spLocks noGrp="1"/>
          </p:cNvSpPr>
          <p:nvPr>
            <p:ph idx="1"/>
          </p:nvPr>
        </p:nvSpPr>
        <p:spPr>
          <a:xfrm>
            <a:off x="209549" y="1414463"/>
            <a:ext cx="8524875" cy="4351338"/>
          </a:xfrm>
        </p:spPr>
        <p:txBody>
          <a:bodyPr/>
          <a:lstStyle/>
          <a:p>
            <a:r>
              <a:rPr lang="en-GB" dirty="0"/>
              <a:t>“You can’t solve the new problems using the old principles.”</a:t>
            </a:r>
          </a:p>
          <a:p>
            <a:r>
              <a:rPr lang="en-GB" dirty="0"/>
              <a:t>“Modern management was designed to solve the problem of efficiency and replication.”</a:t>
            </a:r>
          </a:p>
          <a:p>
            <a:r>
              <a:rPr lang="en-GB" dirty="0"/>
              <a:t>Not the problem we are wrestling with today, we are wrestling with the problem of </a:t>
            </a:r>
            <a:r>
              <a:rPr lang="en-GB" i="1" dirty="0">
                <a:solidFill>
                  <a:srgbClr val="0000FF"/>
                </a:solidFill>
              </a:rPr>
              <a:t>how do you build companies that are adaptable, innovative, and enormously engaging places to work….that DESERVE to have people bring their creativity and passion.</a:t>
            </a:r>
            <a:r>
              <a:rPr lang="en-GB" dirty="0"/>
              <a:t>”</a:t>
            </a:r>
          </a:p>
        </p:txBody>
      </p:sp>
    </p:spTree>
    <p:extLst>
      <p:ext uri="{BB962C8B-B14F-4D97-AF65-F5344CB8AC3E}">
        <p14:creationId xmlns:p14="http://schemas.microsoft.com/office/powerpoint/2010/main" val="24820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D15B9-8412-419A-8BB6-F79F4EAEFEAF}"/>
              </a:ext>
            </a:extLst>
          </p:cNvPr>
          <p:cNvSpPr>
            <a:spLocks noGrp="1"/>
          </p:cNvSpPr>
          <p:nvPr>
            <p:ph type="title"/>
          </p:nvPr>
        </p:nvSpPr>
        <p:spPr>
          <a:xfrm>
            <a:off x="628650" y="365126"/>
            <a:ext cx="7886700" cy="768350"/>
          </a:xfrm>
        </p:spPr>
        <p:txBody>
          <a:bodyPr/>
          <a:lstStyle/>
          <a:p>
            <a:r>
              <a:rPr lang="en-GB" sz="4400" dirty="0"/>
              <a:t>A ‘Key’ limiting factor…</a:t>
            </a:r>
            <a:br>
              <a:rPr lang="en-GB" sz="4400" dirty="0"/>
            </a:br>
            <a:endParaRPr lang="en-GB" dirty="0"/>
          </a:p>
        </p:txBody>
      </p:sp>
      <p:sp>
        <p:nvSpPr>
          <p:cNvPr id="7" name="TextBox 6">
            <a:extLst>
              <a:ext uri="{FF2B5EF4-FFF2-40B4-BE49-F238E27FC236}">
                <a16:creationId xmlns:a16="http://schemas.microsoft.com/office/drawing/2014/main" id="{2D65CFC9-A865-4A03-B018-3E3B214B3649}"/>
              </a:ext>
            </a:extLst>
          </p:cNvPr>
          <p:cNvSpPr txBox="1"/>
          <p:nvPr/>
        </p:nvSpPr>
        <p:spPr>
          <a:xfrm>
            <a:off x="5065166" y="2807971"/>
            <a:ext cx="2621872" cy="646331"/>
          </a:xfrm>
          <a:prstGeom prst="rect">
            <a:avLst/>
          </a:prstGeom>
          <a:noFill/>
        </p:spPr>
        <p:txBody>
          <a:bodyPr wrap="none" rtlCol="0">
            <a:spAutoFit/>
          </a:bodyPr>
          <a:lstStyle/>
          <a:p>
            <a:r>
              <a:rPr lang="en-GB" sz="3600" b="1" i="1" dirty="0">
                <a:solidFill>
                  <a:srgbClr val="0000FF"/>
                </a:solidFill>
              </a:rPr>
              <a:t>Monopsony!</a:t>
            </a:r>
          </a:p>
        </p:txBody>
      </p:sp>
      <p:pic>
        <p:nvPicPr>
          <p:cNvPr id="12" name="Picture 11">
            <a:extLst>
              <a:ext uri="{FF2B5EF4-FFF2-40B4-BE49-F238E27FC236}">
                <a16:creationId xmlns:a16="http://schemas.microsoft.com/office/drawing/2014/main" id="{445BF9C9-0535-4D30-A479-AD54F11B7169}"/>
              </a:ext>
            </a:extLst>
          </p:cNvPr>
          <p:cNvPicPr>
            <a:picLocks noChangeAspect="1"/>
          </p:cNvPicPr>
          <p:nvPr/>
        </p:nvPicPr>
        <p:blipFill>
          <a:blip r:embed="rId3"/>
          <a:stretch>
            <a:fillRect/>
          </a:stretch>
        </p:blipFill>
        <p:spPr>
          <a:xfrm>
            <a:off x="252870" y="1973565"/>
            <a:ext cx="3457526" cy="3344875"/>
          </a:xfrm>
          <a:prstGeom prst="rect">
            <a:avLst/>
          </a:prstGeom>
        </p:spPr>
      </p:pic>
    </p:spTree>
    <p:extLst>
      <p:ext uri="{BB962C8B-B14F-4D97-AF65-F5344CB8AC3E}">
        <p14:creationId xmlns:p14="http://schemas.microsoft.com/office/powerpoint/2010/main" val="1573315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C996F-5EF6-4465-A1B7-51A5B69A1AFB}"/>
              </a:ext>
            </a:extLst>
          </p:cNvPr>
          <p:cNvSpPr>
            <a:spLocks noGrp="1"/>
          </p:cNvSpPr>
          <p:nvPr>
            <p:ph type="title"/>
          </p:nvPr>
        </p:nvSpPr>
        <p:spPr>
          <a:xfrm>
            <a:off x="628650" y="365126"/>
            <a:ext cx="7886700" cy="730250"/>
          </a:xfrm>
        </p:spPr>
        <p:txBody>
          <a:bodyPr/>
          <a:lstStyle/>
          <a:p>
            <a:r>
              <a:rPr lang="en-GB" dirty="0"/>
              <a:t>Challenge 4 - Experiment</a:t>
            </a:r>
          </a:p>
        </p:txBody>
      </p:sp>
      <p:sp>
        <p:nvSpPr>
          <p:cNvPr id="3" name="Content Placeholder 2">
            <a:extLst>
              <a:ext uri="{FF2B5EF4-FFF2-40B4-BE49-F238E27FC236}">
                <a16:creationId xmlns:a16="http://schemas.microsoft.com/office/drawing/2014/main" id="{9BD5A9C0-6CDA-4A77-8C77-CE42EB6A66F8}"/>
              </a:ext>
            </a:extLst>
          </p:cNvPr>
          <p:cNvSpPr>
            <a:spLocks noGrp="1"/>
          </p:cNvSpPr>
          <p:nvPr>
            <p:ph idx="1"/>
          </p:nvPr>
        </p:nvSpPr>
        <p:spPr>
          <a:xfrm>
            <a:off x="628650" y="1253331"/>
            <a:ext cx="7886700" cy="4351338"/>
          </a:xfrm>
        </p:spPr>
        <p:txBody>
          <a:bodyPr/>
          <a:lstStyle/>
          <a:p>
            <a:r>
              <a:rPr lang="en-GB" dirty="0"/>
              <a:t>“You have to be experimental”</a:t>
            </a:r>
          </a:p>
          <a:p>
            <a:r>
              <a:rPr lang="en-GB" dirty="0"/>
              <a:t>Organisations have to try new approaches – changes in behaviour, structure, business processes, and more, in order to find what works for them</a:t>
            </a:r>
          </a:p>
          <a:p>
            <a:r>
              <a:rPr lang="en-GB" dirty="0"/>
              <a:t>There is no ‘silver bullet’, but a lot of the principles discussed in these sessions, and ideas you have read about in your research, give us an idea of what is needed.</a:t>
            </a:r>
          </a:p>
          <a:p>
            <a:endParaRPr lang="en-GB" dirty="0"/>
          </a:p>
        </p:txBody>
      </p:sp>
    </p:spTree>
    <p:extLst>
      <p:ext uri="{BB962C8B-B14F-4D97-AF65-F5344CB8AC3E}">
        <p14:creationId xmlns:p14="http://schemas.microsoft.com/office/powerpoint/2010/main" val="3687136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DC347-9FA2-4076-96AB-862B5DEE3310}"/>
              </a:ext>
            </a:extLst>
          </p:cNvPr>
          <p:cNvSpPr>
            <a:spLocks noGrp="1"/>
          </p:cNvSpPr>
          <p:nvPr>
            <p:ph type="title"/>
          </p:nvPr>
        </p:nvSpPr>
        <p:spPr>
          <a:xfrm>
            <a:off x="628650" y="365125"/>
            <a:ext cx="7886700" cy="796925"/>
          </a:xfrm>
        </p:spPr>
        <p:txBody>
          <a:bodyPr/>
          <a:lstStyle/>
          <a:p>
            <a:pPr algn="ctr"/>
            <a:r>
              <a:rPr lang="en-GB" dirty="0"/>
              <a:t>Recap</a:t>
            </a:r>
          </a:p>
        </p:txBody>
      </p:sp>
      <p:sp>
        <p:nvSpPr>
          <p:cNvPr id="3" name="Content Placeholder 2">
            <a:extLst>
              <a:ext uri="{FF2B5EF4-FFF2-40B4-BE49-F238E27FC236}">
                <a16:creationId xmlns:a16="http://schemas.microsoft.com/office/drawing/2014/main" id="{D4D05100-ABD7-4E52-88E7-DECB840E2BE1}"/>
              </a:ext>
            </a:extLst>
          </p:cNvPr>
          <p:cNvSpPr>
            <a:spLocks noGrp="1"/>
          </p:cNvSpPr>
          <p:nvPr>
            <p:ph idx="1"/>
          </p:nvPr>
        </p:nvSpPr>
        <p:spPr>
          <a:xfrm>
            <a:off x="628650" y="1162050"/>
            <a:ext cx="7886700" cy="4351338"/>
          </a:xfrm>
        </p:spPr>
        <p:txBody>
          <a:bodyPr/>
          <a:lstStyle/>
          <a:p>
            <a:r>
              <a:rPr lang="en-GB" dirty="0">
                <a:solidFill>
                  <a:srgbClr val="002060"/>
                </a:solidFill>
              </a:rPr>
              <a:t>Leading creativity and innovation</a:t>
            </a:r>
          </a:p>
          <a:p>
            <a:r>
              <a:rPr lang="en-GB" dirty="0">
                <a:solidFill>
                  <a:srgbClr val="0000FF"/>
                </a:solidFill>
              </a:rPr>
              <a:t>Leadership styles</a:t>
            </a:r>
          </a:p>
          <a:p>
            <a:r>
              <a:rPr lang="en-GB" dirty="0">
                <a:solidFill>
                  <a:srgbClr val="002060"/>
                </a:solidFill>
              </a:rPr>
              <a:t>Leadership needs a number of key attributes</a:t>
            </a:r>
          </a:p>
          <a:p>
            <a:r>
              <a:rPr lang="en-GB" dirty="0">
                <a:solidFill>
                  <a:srgbClr val="0000FF"/>
                </a:solidFill>
              </a:rPr>
              <a:t>Leaders/managers must be agents of change…and ‘enablers’ for the workforce</a:t>
            </a:r>
          </a:p>
          <a:p>
            <a:r>
              <a:rPr lang="en-GB" dirty="0">
                <a:solidFill>
                  <a:srgbClr val="002060"/>
                </a:solidFill>
              </a:rPr>
              <a:t>Three dimensions of innovation leadership</a:t>
            </a:r>
          </a:p>
          <a:p>
            <a:r>
              <a:rPr lang="en-GB" dirty="0">
                <a:solidFill>
                  <a:srgbClr val="0000FF"/>
                </a:solidFill>
              </a:rPr>
              <a:t>Gary Hamel – management Innovation</a:t>
            </a:r>
          </a:p>
          <a:p>
            <a:endParaRPr lang="en-GB" dirty="0"/>
          </a:p>
        </p:txBody>
      </p:sp>
    </p:spTree>
    <p:extLst>
      <p:ext uri="{BB962C8B-B14F-4D97-AF65-F5344CB8AC3E}">
        <p14:creationId xmlns:p14="http://schemas.microsoft.com/office/powerpoint/2010/main" val="315238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B19D-D34A-40DA-BEFD-5171D5BA2C09}"/>
              </a:ext>
            </a:extLst>
          </p:cNvPr>
          <p:cNvSpPr>
            <a:spLocks noGrp="1"/>
          </p:cNvSpPr>
          <p:nvPr>
            <p:ph type="title"/>
          </p:nvPr>
        </p:nvSpPr>
        <p:spPr/>
        <p:txBody>
          <a:bodyPr/>
          <a:lstStyle/>
          <a:p>
            <a:pPr algn="ctr"/>
            <a:r>
              <a:rPr lang="en-GB" dirty="0"/>
              <a:t>Tea/Coffee Break</a:t>
            </a:r>
          </a:p>
        </p:txBody>
      </p:sp>
      <p:pic>
        <p:nvPicPr>
          <p:cNvPr id="7" name="Content Placeholder 6" descr="Powdered doughnuts with stuffing">
            <a:extLst>
              <a:ext uri="{FF2B5EF4-FFF2-40B4-BE49-F238E27FC236}">
                <a16:creationId xmlns:a16="http://schemas.microsoft.com/office/drawing/2014/main" id="{25D38AD1-F42C-44F1-95E6-FD84A55824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7369" y="1184041"/>
            <a:ext cx="5529262" cy="3686175"/>
          </a:xfrm>
        </p:spPr>
      </p:pic>
      <p:sp>
        <p:nvSpPr>
          <p:cNvPr id="8" name="TextBox 7">
            <a:extLst>
              <a:ext uri="{FF2B5EF4-FFF2-40B4-BE49-F238E27FC236}">
                <a16:creationId xmlns:a16="http://schemas.microsoft.com/office/drawing/2014/main" id="{500B0FAA-97BB-4206-AB11-D70833F923B4}"/>
              </a:ext>
            </a:extLst>
          </p:cNvPr>
          <p:cNvSpPr txBox="1"/>
          <p:nvPr/>
        </p:nvSpPr>
        <p:spPr>
          <a:xfrm>
            <a:off x="2945331" y="4904518"/>
            <a:ext cx="3253338" cy="769441"/>
          </a:xfrm>
          <a:prstGeom prst="rect">
            <a:avLst/>
          </a:prstGeom>
          <a:noFill/>
        </p:spPr>
        <p:txBody>
          <a:bodyPr wrap="square" rtlCol="0">
            <a:spAutoFit/>
          </a:bodyPr>
          <a:lstStyle/>
          <a:p>
            <a:pPr algn="ctr"/>
            <a:r>
              <a:rPr lang="en-GB" sz="4400" dirty="0">
                <a:solidFill>
                  <a:srgbClr val="0000FF"/>
                </a:solidFill>
              </a:rPr>
              <a:t>15 mins</a:t>
            </a:r>
          </a:p>
        </p:txBody>
      </p:sp>
    </p:spTree>
    <p:extLst>
      <p:ext uri="{BB962C8B-B14F-4D97-AF65-F5344CB8AC3E}">
        <p14:creationId xmlns:p14="http://schemas.microsoft.com/office/powerpoint/2010/main" val="1699470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800219"/>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(BMSK6002)</a:t>
            </a: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8A322D7-5393-43FE-ACBC-D0E00F2F3EE0}"/>
              </a:ext>
            </a:extLst>
          </p:cNvPr>
          <p:cNvSpPr txBox="1"/>
          <p:nvPr/>
        </p:nvSpPr>
        <p:spPr>
          <a:xfrm>
            <a:off x="695325" y="1397675"/>
            <a:ext cx="8039100" cy="2308324"/>
          </a:xfrm>
          <a:prstGeom prst="rect">
            <a:avLst/>
          </a:prstGeom>
          <a:noFill/>
        </p:spPr>
        <p:txBody>
          <a:bodyPr wrap="square">
            <a:spAutoFit/>
          </a:bodyPr>
          <a:lstStyle/>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Maund, A. (2018). </a:t>
            </a:r>
            <a:r>
              <a:rPr lang="en-GB" i="1" dirty="0">
                <a:latin typeface="Times New Roman" panose="02020603050405020304" pitchFamily="18" charset="0"/>
                <a:ea typeface="Times New Roman" panose="02020603050405020304" pitchFamily="18" charset="0"/>
                <a:cs typeface="Times New Roman" panose="02020603050405020304" pitchFamily="18" charset="0"/>
              </a:rPr>
              <a:t>BA in leadership and management: Skills for the workplace student yearbook: Final year</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Sage Publications, pp.97-156.</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(2017).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3</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rd</a:t>
            </a:r>
            <a:r>
              <a:rPr lang="en-GB" dirty="0">
                <a:latin typeface="Times New Roman" panose="02020603050405020304" pitchFamily="18" charset="0"/>
                <a:ea typeface="Times New Roman" panose="02020603050405020304" pitchFamily="18" charset="0"/>
                <a:cs typeface="Times New Roman" panose="02020603050405020304" pitchFamily="18" charset="0"/>
              </a:rPr>
              <a:t> edn. Thousand Oaks: SAGE Publications.</a:t>
            </a: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Senge, P. M. (1999) </a:t>
            </a:r>
            <a:r>
              <a:rPr lang="en-GB" i="1" dirty="0">
                <a:latin typeface="Times New Roman" panose="02020603050405020304" pitchFamily="18" charset="0"/>
                <a:ea typeface="Times New Roman" panose="02020603050405020304" pitchFamily="18" charset="0"/>
                <a:cs typeface="Times New Roman" panose="02020603050405020304" pitchFamily="18" charset="0"/>
              </a:rPr>
              <a:t>The fifth discipline: The art and practice of the learning organisation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London: Random House Business Books</a:t>
            </a:r>
            <a:endParaRPr lang="en-GB"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Tidd, J. and Bessant, J. (2012). </a:t>
            </a:r>
            <a:r>
              <a:rPr lang="en-GB" i="1" dirty="0">
                <a:latin typeface="Times New Roman" panose="02020603050405020304" pitchFamily="18" charset="0"/>
                <a:ea typeface="Times New Roman" panose="02020603050405020304" pitchFamily="18" charset="0"/>
                <a:cs typeface="Times New Roman" panose="02020603050405020304" pitchFamily="18" charset="0"/>
              </a:rPr>
              <a:t>Managing innovation</a:t>
            </a:r>
            <a:r>
              <a:rPr lang="en-GB" dirty="0">
                <a:latin typeface="Times New Roman" panose="02020603050405020304" pitchFamily="18" charset="0"/>
                <a:ea typeface="Times New Roman" panose="02020603050405020304" pitchFamily="18" charset="0"/>
                <a:cs typeface="Times New Roman" panose="02020603050405020304" pitchFamily="18" charset="0"/>
              </a:rPr>
              <a:t>. 6</a:t>
            </a:r>
            <a:r>
              <a:rPr lang="en-GB"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dirty="0">
                <a:latin typeface="Times New Roman" panose="02020603050405020304" pitchFamily="18" charset="0"/>
                <a:ea typeface="Times New Roman" panose="02020603050405020304" pitchFamily="18" charset="0"/>
                <a:cs typeface="Times New Roman" panose="02020603050405020304" pitchFamily="18" charset="0"/>
              </a:rPr>
              <a:t> edn. West Sussex: John Wiley &amp; Sons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18275</TotalTime>
  <Words>1708</Words>
  <Application>Microsoft Office PowerPoint</Application>
  <PresentationFormat>On-screen Show (4:3)</PresentationFormat>
  <Paragraphs>145</Paragraphs>
  <Slides>21</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Default Theme</vt:lpstr>
      <vt:lpstr>BMSK6002  Developing Innovation and Creativity for Business Advantage  Virtual Conference Session Eight</vt:lpstr>
      <vt:lpstr>Reflect on a Quote</vt:lpstr>
      <vt:lpstr>Agenda</vt:lpstr>
      <vt:lpstr>Leading Creativity and Innovation</vt:lpstr>
      <vt:lpstr>Leadership Style</vt:lpstr>
      <vt:lpstr>For Creativity and Innovation to Flourish</vt:lpstr>
      <vt:lpstr>Leaders must therefore be….</vt:lpstr>
      <vt:lpstr>As Peter Senge explains…</vt:lpstr>
      <vt:lpstr>Three Dimensions of Innovation Leadership</vt:lpstr>
      <vt:lpstr>Gary Hamel – Management Innovation</vt:lpstr>
      <vt:lpstr>Gary Hamel – Management Innovation</vt:lpstr>
      <vt:lpstr>Management Innovation</vt:lpstr>
      <vt:lpstr>Challenge 1 - Key question</vt:lpstr>
      <vt:lpstr>Challenge 2 - Deconstruct Management Orthodoxies </vt:lpstr>
      <vt:lpstr>Challenge 3 - Search For New Principles and Exemplars </vt:lpstr>
      <vt:lpstr>A ‘Key’ limiting factor… </vt:lpstr>
      <vt:lpstr>Challenge 4 - Experiment</vt:lpstr>
      <vt:lpstr>Recap</vt:lpstr>
      <vt:lpstr>Summary</vt:lpstr>
      <vt:lpstr>Tea/Coffee Break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67</cp:revision>
  <dcterms:created xsi:type="dcterms:W3CDTF">2018-08-01T10:48:06Z</dcterms:created>
  <dcterms:modified xsi:type="dcterms:W3CDTF">2021-07-27T21:53:52Z</dcterms:modified>
</cp:coreProperties>
</file>