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0" d="100"/>
          <a:sy n="60" d="100"/>
        </p:scale>
        <p:origin x="72" y="12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FEE684D1-A379-4B12-B52C-0473EC5CFA11}" type="datetimeFigureOut">
              <a:rPr lang="en-GB" smtClean="0"/>
              <a:t>06/12/2023</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126259067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E684D1-A379-4B12-B52C-0473EC5CFA11}"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1522957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684D1-A379-4B12-B52C-0473EC5CFA11}"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1454525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E684D1-A379-4B12-B52C-0473EC5CFA11}" type="datetimeFigureOut">
              <a:rPr lang="en-GB" smtClean="0"/>
              <a:t>06/12/2023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2229598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E684D1-A379-4B12-B52C-0473EC5CFA11}" type="datetimeFigureOut">
              <a:rPr lang="en-GB" smtClean="0"/>
              <a:t>06/12/2023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916727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E684D1-A379-4B12-B52C-0473EC5CFA11}" type="datetimeFigureOut">
              <a:rPr lang="en-GB" smtClean="0"/>
              <a:t>06/12/2023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3331523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FEE684D1-A379-4B12-B52C-0473EC5CFA11}" type="datetimeFigureOut">
              <a:rPr lang="en-GB" smtClean="0"/>
              <a:t>06/12/2023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199347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E684D1-A379-4B12-B52C-0473EC5CFA11}" type="datetimeFigureOut">
              <a:rPr lang="en-GB" smtClean="0"/>
              <a:t>06/12/2023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1567415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E684D1-A379-4B12-B52C-0473EC5CFA11}" type="datetimeFigureOut">
              <a:rPr lang="en-GB" smtClean="0"/>
              <a:t>06/12/2023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2898055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E684D1-A379-4B12-B52C-0473EC5CFA11}" type="datetimeFigureOut">
              <a:rPr lang="en-GB" smtClean="0"/>
              <a:t>06/12/2023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2221453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684D1-A379-4B12-B52C-0473EC5CFA11}"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213468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684D1-A379-4B12-B52C-0473EC5CFA11}"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7514640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684D1-A379-4B12-B52C-0473EC5CFA11}"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93202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684D1-A379-4B12-B52C-0473EC5CFA11}"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4204596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684D1-A379-4B12-B52C-0473EC5CFA11}"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28344885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E684D1-A379-4B12-B52C-0473EC5CFA11}"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C9E826-51B6-4E79-8EC4-66F4A41FAD05}"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27851006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E684D1-A379-4B12-B52C-0473EC5CFA11}"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C9E826-51B6-4E79-8EC4-66F4A41FAD05}" type="slidenum">
              <a:rPr lang="en-GB" smtClean="0"/>
              <a:t>‹#›</a:t>
            </a:fld>
            <a:endParaRPr lang="en-GB"/>
          </a:p>
        </p:txBody>
      </p:sp>
    </p:spTree>
    <p:extLst>
      <p:ext uri="{BB962C8B-B14F-4D97-AF65-F5344CB8AC3E}">
        <p14:creationId xmlns:p14="http://schemas.microsoft.com/office/powerpoint/2010/main" val="223108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EE684D1-A379-4B12-B52C-0473EC5CFA11}" type="datetimeFigureOut">
              <a:rPr lang="en-GB" smtClean="0"/>
              <a:t>06/12/2023</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CC9E826-51B6-4E79-8EC4-66F4A41FAD05}" type="slidenum">
              <a:rPr lang="en-GB" smtClean="0"/>
              <a:t>‹#›</a:t>
            </a:fld>
            <a:endParaRPr lang="en-GB"/>
          </a:p>
        </p:txBody>
      </p:sp>
    </p:spTree>
    <p:extLst>
      <p:ext uri="{BB962C8B-B14F-4D97-AF65-F5344CB8AC3E}">
        <p14:creationId xmlns:p14="http://schemas.microsoft.com/office/powerpoint/2010/main" val="143939692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5CB1-75B8-85C9-426F-E53DBD4A3416}"/>
              </a:ext>
            </a:extLst>
          </p:cNvPr>
          <p:cNvSpPr>
            <a:spLocks noGrp="1"/>
          </p:cNvSpPr>
          <p:nvPr>
            <p:ph type="ctrTitle"/>
          </p:nvPr>
        </p:nvSpPr>
        <p:spPr/>
        <p:txBody>
          <a:bodyPr/>
          <a:lstStyle/>
          <a:p>
            <a:r>
              <a:rPr lang="en-GB" dirty="0"/>
              <a:t>Week 9 presentation</a:t>
            </a:r>
          </a:p>
        </p:txBody>
      </p:sp>
      <p:sp>
        <p:nvSpPr>
          <p:cNvPr id="3" name="Subtitle 2">
            <a:extLst>
              <a:ext uri="{FF2B5EF4-FFF2-40B4-BE49-F238E27FC236}">
                <a16:creationId xmlns:a16="http://schemas.microsoft.com/office/drawing/2014/main" id="{72BF892C-CBD8-0555-F498-211A6E26BCCE}"/>
              </a:ext>
            </a:extLst>
          </p:cNvPr>
          <p:cNvSpPr>
            <a:spLocks noGrp="1"/>
          </p:cNvSpPr>
          <p:nvPr>
            <p:ph type="subTitle" idx="1"/>
          </p:nvPr>
        </p:nvSpPr>
        <p:spPr/>
        <p:txBody>
          <a:bodyPr/>
          <a:lstStyle/>
          <a:p>
            <a:r>
              <a:rPr lang="en-GB" dirty="0"/>
              <a:t>Group 1</a:t>
            </a:r>
          </a:p>
        </p:txBody>
      </p:sp>
    </p:spTree>
    <p:extLst>
      <p:ext uri="{BB962C8B-B14F-4D97-AF65-F5344CB8AC3E}">
        <p14:creationId xmlns:p14="http://schemas.microsoft.com/office/powerpoint/2010/main" val="2358407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E38A-8DEB-B65E-D96A-FB642EAFC2AC}"/>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FA058F6B-6EA4-ED08-8B4D-0888C34BC46B}"/>
              </a:ext>
            </a:extLst>
          </p:cNvPr>
          <p:cNvSpPr>
            <a:spLocks noGrp="1"/>
          </p:cNvSpPr>
          <p:nvPr>
            <p:ph idx="1"/>
          </p:nvPr>
        </p:nvSpPr>
        <p:spPr/>
        <p:txBody>
          <a:bodyPr/>
          <a:lstStyle/>
          <a:p>
            <a:r>
              <a:rPr lang="en-GB" dirty="0"/>
              <a:t>What is an InfoSec framework?</a:t>
            </a:r>
          </a:p>
          <a:p>
            <a:r>
              <a:rPr lang="en-GB" dirty="0"/>
              <a:t>What is an InfoSec Blueprint?</a:t>
            </a:r>
          </a:p>
          <a:p>
            <a:r>
              <a:rPr lang="en-GB" dirty="0"/>
              <a:t>How might an organisation create a security blueprint?</a:t>
            </a:r>
          </a:p>
          <a:p>
            <a:r>
              <a:rPr lang="en-GB" dirty="0"/>
              <a:t>How might an InfoSec professional use a security model? </a:t>
            </a:r>
          </a:p>
          <a:p>
            <a:r>
              <a:rPr lang="en-GB" dirty="0"/>
              <a:t>Which international InfoSec standards have evolved from the BS7799 model?</a:t>
            </a:r>
          </a:p>
          <a:p>
            <a:r>
              <a:rPr lang="en-GB" dirty="0"/>
              <a:t>And what do the BS7799 model include?</a:t>
            </a:r>
          </a:p>
        </p:txBody>
      </p:sp>
    </p:spTree>
    <p:extLst>
      <p:ext uri="{BB962C8B-B14F-4D97-AF65-F5344CB8AC3E}">
        <p14:creationId xmlns:p14="http://schemas.microsoft.com/office/powerpoint/2010/main" val="2684171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F4D9F-FFDF-89C0-ADD4-655B89018514}"/>
              </a:ext>
            </a:extLst>
          </p:cNvPr>
          <p:cNvSpPr>
            <a:spLocks noGrp="1"/>
          </p:cNvSpPr>
          <p:nvPr>
            <p:ph type="title"/>
          </p:nvPr>
        </p:nvSpPr>
        <p:spPr/>
        <p:txBody>
          <a:bodyPr/>
          <a:lstStyle/>
          <a:p>
            <a:r>
              <a:rPr lang="en-GB" dirty="0"/>
              <a:t>What is an InfoSec Framework?</a:t>
            </a:r>
          </a:p>
        </p:txBody>
      </p:sp>
      <p:sp>
        <p:nvSpPr>
          <p:cNvPr id="3" name="Content Placeholder 2">
            <a:extLst>
              <a:ext uri="{FF2B5EF4-FFF2-40B4-BE49-F238E27FC236}">
                <a16:creationId xmlns:a16="http://schemas.microsoft.com/office/drawing/2014/main" id="{EEFBF470-C61D-1668-69D9-9E2CE22FA30A}"/>
              </a:ext>
            </a:extLst>
          </p:cNvPr>
          <p:cNvSpPr>
            <a:spLocks noGrp="1"/>
          </p:cNvSpPr>
          <p:nvPr>
            <p:ph idx="1"/>
          </p:nvPr>
        </p:nvSpPr>
        <p:spPr/>
        <p:txBody>
          <a:bodyPr/>
          <a:lstStyle/>
          <a:p>
            <a:r>
              <a:rPr lang="en-GB" dirty="0"/>
              <a:t>An InfoSec framework is structured set of guidelines and best practise designed to help organizations manage and secure their information assets from potential issues with confidentiality, integrity and availability.</a:t>
            </a:r>
          </a:p>
          <a:p>
            <a:r>
              <a:rPr lang="en-GB" dirty="0"/>
              <a:t>It will outline policies, processes and standards that address potential cybersecurity risks that an organization could/will face. </a:t>
            </a:r>
          </a:p>
          <a:p>
            <a:r>
              <a:rPr lang="en-GB" dirty="0"/>
              <a:t>The implementation of such a framework within a company can limit the potential damage that could be caused in face of adversity that the company may face.</a:t>
            </a:r>
          </a:p>
        </p:txBody>
      </p:sp>
    </p:spTree>
    <p:extLst>
      <p:ext uri="{BB962C8B-B14F-4D97-AF65-F5344CB8AC3E}">
        <p14:creationId xmlns:p14="http://schemas.microsoft.com/office/powerpoint/2010/main" val="638338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E56E6-64E0-8524-CA4E-CD8B131988B7}"/>
              </a:ext>
            </a:extLst>
          </p:cNvPr>
          <p:cNvSpPr>
            <a:spLocks noGrp="1"/>
          </p:cNvSpPr>
          <p:nvPr>
            <p:ph type="title"/>
          </p:nvPr>
        </p:nvSpPr>
        <p:spPr/>
        <p:txBody>
          <a:bodyPr/>
          <a:lstStyle/>
          <a:p>
            <a:r>
              <a:rPr lang="en-GB" dirty="0"/>
              <a:t>What is an InfoSec Blueprint?</a:t>
            </a:r>
            <a:br>
              <a:rPr lang="en-GB" dirty="0"/>
            </a:br>
            <a:endParaRPr lang="en-GB" dirty="0"/>
          </a:p>
        </p:txBody>
      </p:sp>
      <p:sp>
        <p:nvSpPr>
          <p:cNvPr id="3" name="Content Placeholder 2">
            <a:extLst>
              <a:ext uri="{FF2B5EF4-FFF2-40B4-BE49-F238E27FC236}">
                <a16:creationId xmlns:a16="http://schemas.microsoft.com/office/drawing/2014/main" id="{4918F924-0C30-B05C-E404-148AE65D61B1}"/>
              </a:ext>
            </a:extLst>
          </p:cNvPr>
          <p:cNvSpPr>
            <a:spLocks noGrp="1"/>
          </p:cNvSpPr>
          <p:nvPr>
            <p:ph idx="1"/>
          </p:nvPr>
        </p:nvSpPr>
        <p:spPr/>
        <p:txBody>
          <a:bodyPr/>
          <a:lstStyle/>
          <a:p>
            <a:r>
              <a:rPr lang="en-GB" dirty="0"/>
              <a:t>An InfoSec blueprint is plan that outlines the design, selection and implementation of all subsequent security controls within an organisation. </a:t>
            </a:r>
          </a:p>
          <a:p>
            <a:r>
              <a:rPr lang="en-GB" dirty="0"/>
              <a:t>It can include the companies' policies, training around physical and digital security and technology controls that can be implemented by a system administrator within the organisation.</a:t>
            </a:r>
          </a:p>
          <a:p>
            <a:r>
              <a:rPr lang="en-GB" dirty="0"/>
              <a:t>It should outline potential difficulties an organisation could face and how the organisation will act in accordance.</a:t>
            </a:r>
          </a:p>
        </p:txBody>
      </p:sp>
    </p:spTree>
    <p:extLst>
      <p:ext uri="{BB962C8B-B14F-4D97-AF65-F5344CB8AC3E}">
        <p14:creationId xmlns:p14="http://schemas.microsoft.com/office/powerpoint/2010/main" val="3938831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E43C7-975A-6675-BF3B-1DF89499CD67}"/>
              </a:ext>
            </a:extLst>
          </p:cNvPr>
          <p:cNvSpPr>
            <a:spLocks noGrp="1"/>
          </p:cNvSpPr>
          <p:nvPr>
            <p:ph type="title"/>
          </p:nvPr>
        </p:nvSpPr>
        <p:spPr/>
        <p:txBody>
          <a:bodyPr>
            <a:normAutofit fontScale="90000"/>
          </a:bodyPr>
          <a:lstStyle/>
          <a:p>
            <a:r>
              <a:rPr lang="en-GB" dirty="0"/>
              <a:t>How might an organisation create a security blueprint?</a:t>
            </a:r>
            <a:br>
              <a:rPr lang="en-GB" dirty="0"/>
            </a:br>
            <a:endParaRPr lang="en-GB" dirty="0"/>
          </a:p>
        </p:txBody>
      </p:sp>
      <p:sp>
        <p:nvSpPr>
          <p:cNvPr id="3" name="Content Placeholder 2">
            <a:extLst>
              <a:ext uri="{FF2B5EF4-FFF2-40B4-BE49-F238E27FC236}">
                <a16:creationId xmlns:a16="http://schemas.microsoft.com/office/drawing/2014/main" id="{D8578A2F-E10B-ED21-CF43-57CDDB7315C3}"/>
              </a:ext>
            </a:extLst>
          </p:cNvPr>
          <p:cNvSpPr>
            <a:spLocks noGrp="1"/>
          </p:cNvSpPr>
          <p:nvPr>
            <p:ph idx="1"/>
          </p:nvPr>
        </p:nvSpPr>
        <p:spPr/>
        <p:txBody>
          <a:bodyPr>
            <a:normAutofit/>
          </a:bodyPr>
          <a:lstStyle/>
          <a:p>
            <a:r>
              <a:rPr lang="en-GB" dirty="0"/>
              <a:t>Bitdefender a top of the line consumer anti-virus company outlines a best practice on creating a security blueprint for an organisation:</a:t>
            </a:r>
          </a:p>
          <a:p>
            <a:r>
              <a:rPr lang="en-GB" dirty="0"/>
              <a:t>“it’s essential to build a series of technology layers that form a cybersecurity foundation. Including elements like risk analytics, hardening and reducing attack surfaces. Having around-the –clock threat prevent and threat hunting proactively discover lurking attackers.”</a:t>
            </a:r>
          </a:p>
          <a:p>
            <a:r>
              <a:rPr lang="en-GB" dirty="0"/>
              <a:t>“building a unified security solution will enable an organisation to incorporate as many technology layers as possible into a solution.”</a:t>
            </a:r>
          </a:p>
          <a:p>
            <a:r>
              <a:rPr lang="en-GB" dirty="0"/>
              <a:t>“making sure that solutions </a:t>
            </a:r>
            <a:r>
              <a:rPr lang="en-GB" dirty="0" err="1"/>
              <a:t>intergrat</a:t>
            </a:r>
            <a:r>
              <a:rPr lang="en-GB" dirty="0"/>
              <a:t> and communicate with one another effectively is crucial to the success of your security blueprint.”</a:t>
            </a:r>
          </a:p>
        </p:txBody>
      </p:sp>
    </p:spTree>
    <p:extLst>
      <p:ext uri="{BB962C8B-B14F-4D97-AF65-F5344CB8AC3E}">
        <p14:creationId xmlns:p14="http://schemas.microsoft.com/office/powerpoint/2010/main" val="456626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6422B-3FA4-286F-46E6-217C42BC425D}"/>
              </a:ext>
            </a:extLst>
          </p:cNvPr>
          <p:cNvSpPr>
            <a:spLocks noGrp="1"/>
          </p:cNvSpPr>
          <p:nvPr>
            <p:ph type="title"/>
          </p:nvPr>
        </p:nvSpPr>
        <p:spPr/>
        <p:txBody>
          <a:bodyPr>
            <a:normAutofit fontScale="90000"/>
          </a:bodyPr>
          <a:lstStyle/>
          <a:p>
            <a:r>
              <a:rPr lang="en-GB" dirty="0"/>
              <a:t>How might an InfoSec professional use a security model? </a:t>
            </a:r>
            <a:br>
              <a:rPr lang="en-GB" dirty="0"/>
            </a:br>
            <a:endParaRPr lang="en-GB" dirty="0"/>
          </a:p>
        </p:txBody>
      </p:sp>
      <p:sp>
        <p:nvSpPr>
          <p:cNvPr id="3" name="Content Placeholder 2">
            <a:extLst>
              <a:ext uri="{FF2B5EF4-FFF2-40B4-BE49-F238E27FC236}">
                <a16:creationId xmlns:a16="http://schemas.microsoft.com/office/drawing/2014/main" id="{672ACE44-CDC5-68DF-117A-BAE38EEC508F}"/>
              </a:ext>
            </a:extLst>
          </p:cNvPr>
          <p:cNvSpPr>
            <a:spLocks noGrp="1"/>
          </p:cNvSpPr>
          <p:nvPr>
            <p:ph idx="1"/>
          </p:nvPr>
        </p:nvSpPr>
        <p:spPr/>
        <p:txBody>
          <a:bodyPr>
            <a:normAutofit/>
          </a:bodyPr>
          <a:lstStyle/>
          <a:p>
            <a:r>
              <a:rPr lang="en-GB" dirty="0"/>
              <a:t>An InfoSec professional could make use of security model to cater to the organisation's security needs. This could vary based on dependant on for example does the organisation use ecommerce? They would need additional different needs to say a social media company.</a:t>
            </a:r>
          </a:p>
          <a:p>
            <a:endParaRPr lang="en-GB" dirty="0"/>
          </a:p>
          <a:p>
            <a:r>
              <a:rPr lang="en-GB" dirty="0"/>
              <a:t>A professional may choice from a variety of models dependant on the needs of an organisation: NIST, ISO 2700, OSI, CIA Triad, Zero </a:t>
            </a:r>
            <a:r>
              <a:rPr lang="en-GB" dirty="0" err="1"/>
              <a:t>Trust,etc</a:t>
            </a:r>
            <a:r>
              <a:rPr lang="en-GB" dirty="0"/>
              <a:t>.</a:t>
            </a:r>
          </a:p>
          <a:p>
            <a:r>
              <a:rPr lang="en-GB" dirty="0"/>
              <a:t>The InfoSec professional would need to make sure that the model has full coverage and balanced approach otherwise weaker areas within the model outline may leave the organisation vulnerable.</a:t>
            </a:r>
          </a:p>
        </p:txBody>
      </p:sp>
    </p:spTree>
    <p:extLst>
      <p:ext uri="{BB962C8B-B14F-4D97-AF65-F5344CB8AC3E}">
        <p14:creationId xmlns:p14="http://schemas.microsoft.com/office/powerpoint/2010/main" val="3680252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2E82-FB83-F5D1-2F66-1BF986D95470}"/>
              </a:ext>
            </a:extLst>
          </p:cNvPr>
          <p:cNvSpPr>
            <a:spLocks noGrp="1"/>
          </p:cNvSpPr>
          <p:nvPr>
            <p:ph type="title"/>
          </p:nvPr>
        </p:nvSpPr>
        <p:spPr/>
        <p:txBody>
          <a:bodyPr>
            <a:normAutofit fontScale="90000"/>
          </a:bodyPr>
          <a:lstStyle/>
          <a:p>
            <a:r>
              <a:rPr lang="en-GB" dirty="0"/>
              <a:t>Which international InfoSec standards have evolved from the BS7799 model?</a:t>
            </a:r>
            <a:br>
              <a:rPr lang="en-GB" dirty="0"/>
            </a:br>
            <a:endParaRPr lang="en-GB" dirty="0"/>
          </a:p>
        </p:txBody>
      </p:sp>
      <p:sp>
        <p:nvSpPr>
          <p:cNvPr id="3" name="Content Placeholder 2">
            <a:extLst>
              <a:ext uri="{FF2B5EF4-FFF2-40B4-BE49-F238E27FC236}">
                <a16:creationId xmlns:a16="http://schemas.microsoft.com/office/drawing/2014/main" id="{E87DAEB9-0F1F-9592-4546-454C312182B6}"/>
              </a:ext>
            </a:extLst>
          </p:cNvPr>
          <p:cNvSpPr>
            <a:spLocks noGrp="1"/>
          </p:cNvSpPr>
          <p:nvPr>
            <p:ph idx="1"/>
          </p:nvPr>
        </p:nvSpPr>
        <p:spPr/>
        <p:txBody>
          <a:bodyPr/>
          <a:lstStyle/>
          <a:p>
            <a:r>
              <a:rPr lang="en-GB" dirty="0"/>
              <a:t>BS7799 model </a:t>
            </a:r>
            <a:r>
              <a:rPr lang="en-GB" dirty="0" err="1"/>
              <a:t>servered</a:t>
            </a:r>
            <a:r>
              <a:rPr lang="en-GB" dirty="0"/>
              <a:t> as a foundation for the development of the ISO/IEC 27000 series which has become a mainstream standard for organisations to follow when considering there security approaches.</a:t>
            </a:r>
          </a:p>
          <a:p>
            <a:r>
              <a:rPr lang="en-GB" dirty="0"/>
              <a:t>The most notable standard that evolved from BS7799 was the ISO/IEC 27001 standard. </a:t>
            </a:r>
          </a:p>
        </p:txBody>
      </p:sp>
    </p:spTree>
    <p:extLst>
      <p:ext uri="{BB962C8B-B14F-4D97-AF65-F5344CB8AC3E}">
        <p14:creationId xmlns:p14="http://schemas.microsoft.com/office/powerpoint/2010/main" val="2596713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F261F-69DA-9586-8733-5572F2CB37A2}"/>
              </a:ext>
            </a:extLst>
          </p:cNvPr>
          <p:cNvSpPr>
            <a:spLocks noGrp="1"/>
          </p:cNvSpPr>
          <p:nvPr>
            <p:ph type="title"/>
          </p:nvPr>
        </p:nvSpPr>
        <p:spPr/>
        <p:txBody>
          <a:bodyPr/>
          <a:lstStyle/>
          <a:p>
            <a:r>
              <a:rPr lang="en-GB" dirty="0"/>
              <a:t>And what do the BS7799 model include?</a:t>
            </a:r>
            <a:br>
              <a:rPr lang="en-GB" dirty="0"/>
            </a:br>
            <a:endParaRPr lang="en-GB" dirty="0"/>
          </a:p>
        </p:txBody>
      </p:sp>
      <p:sp>
        <p:nvSpPr>
          <p:cNvPr id="3" name="Content Placeholder 2">
            <a:extLst>
              <a:ext uri="{FF2B5EF4-FFF2-40B4-BE49-F238E27FC236}">
                <a16:creationId xmlns:a16="http://schemas.microsoft.com/office/drawing/2014/main" id="{4182C3B5-F787-2B93-064F-92B4CFF6A0BC}"/>
              </a:ext>
            </a:extLst>
          </p:cNvPr>
          <p:cNvSpPr>
            <a:spLocks noGrp="1"/>
          </p:cNvSpPr>
          <p:nvPr>
            <p:ph idx="1"/>
          </p:nvPr>
        </p:nvSpPr>
        <p:spPr/>
        <p:txBody>
          <a:bodyPr/>
          <a:lstStyle/>
          <a:p>
            <a:r>
              <a:rPr lang="en-GB" dirty="0"/>
              <a:t>BS7799 model included Risk Assessment, Security Policy, Asset Management, Access Management, Access controls, Physical and environmental security and incident Management. </a:t>
            </a:r>
          </a:p>
          <a:p>
            <a:r>
              <a:rPr lang="en-GB" dirty="0"/>
              <a:t>The standard </a:t>
            </a:r>
            <a:r>
              <a:rPr lang="en-GB" dirty="0" err="1"/>
              <a:t>laided</a:t>
            </a:r>
            <a:r>
              <a:rPr lang="en-GB" dirty="0"/>
              <a:t> the groundwork for systematic and risk-based approach to information security management with the main concepts of the standard would then be further </a:t>
            </a:r>
            <a:r>
              <a:rPr lang="en-GB" dirty="0" err="1"/>
              <a:t>devolped</a:t>
            </a:r>
            <a:r>
              <a:rPr lang="en-GB" dirty="0"/>
              <a:t> via ISO/IEC 27001 series.</a:t>
            </a:r>
          </a:p>
        </p:txBody>
      </p:sp>
    </p:spTree>
    <p:extLst>
      <p:ext uri="{BB962C8B-B14F-4D97-AF65-F5344CB8AC3E}">
        <p14:creationId xmlns:p14="http://schemas.microsoft.com/office/powerpoint/2010/main" val="8297548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87</TotalTime>
  <Words>582</Words>
  <Application>Microsoft Office PowerPoint</Application>
  <PresentationFormat>Widescreen</PresentationFormat>
  <Paragraphs>33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Celestial</vt:lpstr>
      <vt:lpstr>Week 9 presentation</vt:lpstr>
      <vt:lpstr>Contents</vt:lpstr>
      <vt:lpstr>What is an InfoSec Framework?</vt:lpstr>
      <vt:lpstr>What is an InfoSec Blueprint? </vt:lpstr>
      <vt:lpstr>How might an organisation create a security blueprint? </vt:lpstr>
      <vt:lpstr>How might an InfoSec professional use a security model?  </vt:lpstr>
      <vt:lpstr>Which international InfoSec standards have evolved from the BS7799 model? </vt:lpstr>
      <vt:lpstr>And what do the BS7799 model include?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9 presentation</dc:title>
  <dc:creator>Connor Wilson (2011592)</dc:creator>
  <cp:lastModifiedBy>Connor Wilson (2011592)</cp:lastModifiedBy>
  <cp:revision>2</cp:revision>
  <dcterms:created xsi:type="dcterms:W3CDTF">2023-12-06T14:32:23Z</dcterms:created>
  <dcterms:modified xsi:type="dcterms:W3CDTF">2023-12-06T15:59:30Z</dcterms:modified>
</cp:coreProperties>
</file>