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handoutMasterIdLst>
    <p:handoutMasterId r:id="rId19"/>
  </p:handoutMasterIdLst>
  <p:sldIdLst>
    <p:sldId id="298" r:id="rId3"/>
    <p:sldId id="268" r:id="rId4"/>
    <p:sldId id="285" r:id="rId5"/>
    <p:sldId id="286" r:id="rId6"/>
    <p:sldId id="287" r:id="rId7"/>
    <p:sldId id="288" r:id="rId8"/>
    <p:sldId id="289" r:id="rId9"/>
    <p:sldId id="292" r:id="rId10"/>
    <p:sldId id="290" r:id="rId11"/>
    <p:sldId id="291" r:id="rId12"/>
    <p:sldId id="293" r:id="rId13"/>
    <p:sldId id="296" r:id="rId14"/>
    <p:sldId id="294" r:id="rId15"/>
    <p:sldId id="295" r:id="rId16"/>
    <p:sldId id="29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veRkeHt2L6KnRnlf8HLTA==" hashData="zNZXsGBvVFlheRCyf/7hhpYwXYLFH6kqvC4aBUYTAjpQ5whVP5KMhP66a+risNe604RSZj81S+d1UVEabFTVB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1656" autoAdjust="0"/>
  </p:normalViewPr>
  <p:slideViewPr>
    <p:cSldViewPr snapToGrid="0">
      <p:cViewPr varScale="1">
        <p:scale>
          <a:sx n="35" d="100"/>
          <a:sy n="35" d="100"/>
        </p:scale>
        <p:origin x="1868" y="3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police power relating to the requirement for the production of a driving licence, certificate of insurance, MOT Test Certificate and registration document.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police power to require an individual’s date of birth relating to the use of a motor vehicle on a road.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police power to seize vehicles under Section 165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process of issuing form HORT/1 and what is required of the recipient.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789199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rgbClr val="0000FF"/>
                </a:solidFill>
                <a:latin typeface="Arial" panose="020B0604020202020204" pitchFamily="34" charset="0"/>
                <a:cs typeface="Arial" panose="020B0604020202020204" pitchFamily="34" charset="0"/>
              </a:rPr>
              <a:t>Section 164 Road Traffic Act 1988 </a:t>
            </a:r>
            <a:r>
              <a:rPr lang="en-GB" sz="1100" dirty="0">
                <a:latin typeface="Arial" panose="020B0604020202020204" pitchFamily="34" charset="0"/>
                <a:cs typeface="Arial" panose="020B0604020202020204" pitchFamily="34" charset="0"/>
              </a:rPr>
              <a:t>provides constables with a power to require the production of a driving licence.</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181022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08138" y="217488"/>
            <a:ext cx="3465512" cy="1949450"/>
          </a:xfrm>
        </p:spPr>
      </p:sp>
      <p:sp>
        <p:nvSpPr>
          <p:cNvPr id="3" name="Notes Placeholder 2"/>
          <p:cNvSpPr>
            <a:spLocks noGrp="1"/>
          </p:cNvSpPr>
          <p:nvPr>
            <p:ph type="body" idx="1"/>
          </p:nvPr>
        </p:nvSpPr>
        <p:spPr>
          <a:xfrm>
            <a:off x="696686" y="2419350"/>
            <a:ext cx="5486400" cy="3600450"/>
          </a:xfrm>
        </p:spPr>
        <p:txBody>
          <a:bodyPr/>
          <a:lstStyle/>
          <a:p>
            <a:r>
              <a:rPr lang="en-GB" sz="1100" b="1" dirty="0">
                <a:solidFill>
                  <a:srgbClr val="0000FF"/>
                </a:solidFill>
                <a:latin typeface="Arial" panose="020B0604020202020204" pitchFamily="34" charset="0"/>
                <a:cs typeface="Arial" panose="020B0604020202020204" pitchFamily="34" charset="0"/>
              </a:rPr>
              <a:t>Section 165 of the Road Traffic Act 1988 </a:t>
            </a:r>
            <a:r>
              <a:rPr lang="en-GB" sz="1100" dirty="0">
                <a:latin typeface="Arial" panose="020B0604020202020204" pitchFamily="34" charset="0"/>
                <a:cs typeface="Arial" panose="020B0604020202020204" pitchFamily="34" charset="0"/>
              </a:rPr>
              <a:t>creates the power for a constable or vehicle examiner to obtain the names and addresses of drivers and owners of vehicles and require them to produce their certificates of insurance or security or test certificates</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69405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69888"/>
            <a:ext cx="5486400" cy="3086100"/>
          </a:xfrm>
        </p:spPr>
      </p:sp>
      <p:sp>
        <p:nvSpPr>
          <p:cNvPr id="3" name="Notes Placeholder 2"/>
          <p:cNvSpPr>
            <a:spLocks noGrp="1"/>
          </p:cNvSpPr>
          <p:nvPr>
            <p:ph type="body" idx="1"/>
          </p:nvPr>
        </p:nvSpPr>
        <p:spPr>
          <a:xfrm>
            <a:off x="685800" y="3856264"/>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031554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049367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68313"/>
            <a:ext cx="5486400" cy="3086100"/>
          </a:xfrm>
        </p:spPr>
      </p:sp>
      <p:sp>
        <p:nvSpPr>
          <p:cNvPr id="3" name="Notes Placeholder 2"/>
          <p:cNvSpPr>
            <a:spLocks noGrp="1"/>
          </p:cNvSpPr>
          <p:nvPr>
            <p:ph type="body" idx="1"/>
          </p:nvPr>
        </p:nvSpPr>
        <p:spPr>
          <a:xfrm>
            <a:off x="685800" y="3888921"/>
            <a:ext cx="5486400" cy="3600450"/>
          </a:xfrm>
        </p:spPr>
        <p:txBody>
          <a:bodyPr/>
          <a:lstStyle/>
          <a:p>
            <a:r>
              <a:rPr lang="en-GB" sz="1100" b="1" dirty="0">
                <a:solidFill>
                  <a:srgbClr val="0000FF"/>
                </a:solidFill>
                <a:latin typeface="Arial" panose="020B0604020202020204" pitchFamily="34" charset="0"/>
                <a:cs typeface="Arial" panose="020B0604020202020204" pitchFamily="34" charset="0"/>
              </a:rPr>
              <a:t>Section 28A of the Vehicle Excise and Registration Act 1994 </a:t>
            </a:r>
            <a:r>
              <a:rPr lang="en-GB" sz="1100" dirty="0">
                <a:latin typeface="Arial" panose="020B0604020202020204" pitchFamily="34" charset="0"/>
                <a:cs typeface="Arial" panose="020B0604020202020204" pitchFamily="34" charset="0"/>
              </a:rPr>
              <a:t>provides constables and authorised persons with a power to require the person using a vehicle to produce its registration document on demand</a:t>
            </a:r>
          </a:p>
          <a:p>
            <a:endParaRPr lang="en-GB"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Note that as with insurance and test certificates, this relates to a person </a:t>
            </a:r>
            <a:r>
              <a:rPr lang="en-US" altLang="en-US" sz="1100" dirty="0">
                <a:solidFill>
                  <a:srgbClr val="FF0000"/>
                </a:solidFill>
                <a:effectLst>
                  <a:outerShdw blurRad="38100" dist="38100" dir="2700000" algn="tl">
                    <a:srgbClr val="000000"/>
                  </a:outerShdw>
                </a:effectLst>
                <a:latin typeface="Arial" panose="020B0604020202020204" pitchFamily="34" charset="0"/>
                <a:cs typeface="Arial" panose="020B0604020202020204" pitchFamily="34" charset="0"/>
              </a:rPr>
              <a:t>‘using</a:t>
            </a:r>
            <a:r>
              <a:rPr lang="en-US" altLang="en-US" sz="1100" dirty="0">
                <a:effectLst>
                  <a:outerShdw blurRad="38100" dist="38100" dir="2700000" algn="tl">
                    <a:srgbClr val="000000"/>
                  </a:outerShdw>
                </a:effectLst>
                <a:latin typeface="Arial" panose="020B0604020202020204" pitchFamily="34" charset="0"/>
                <a:cs typeface="Arial" panose="020B0604020202020204" pitchFamily="34" charset="0"/>
              </a:rPr>
              <a:t>’</a:t>
            </a:r>
            <a:r>
              <a:rPr lang="en-US" altLang="en-US" sz="1100" dirty="0">
                <a:latin typeface="Arial" panose="020B0604020202020204" pitchFamily="34" charset="0"/>
                <a:cs typeface="Arial" panose="020B0604020202020204" pitchFamily="34" charset="0"/>
              </a:rPr>
              <a:t> a vehicle and is not simply restricted to the act of driving.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50596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68313"/>
            <a:ext cx="5486400" cy="3086100"/>
          </a:xfrm>
        </p:spPr>
      </p:sp>
      <p:sp>
        <p:nvSpPr>
          <p:cNvPr id="3" name="Notes Placeholder 2"/>
          <p:cNvSpPr>
            <a:spLocks noGrp="1"/>
          </p:cNvSpPr>
          <p:nvPr>
            <p:ph type="body" idx="1"/>
          </p:nvPr>
        </p:nvSpPr>
        <p:spPr>
          <a:xfrm>
            <a:off x="685800" y="3888921"/>
            <a:ext cx="5486400" cy="4471308"/>
          </a:xfrm>
        </p:spPr>
        <p:txBody>
          <a:bodyPr/>
          <a:lstStyle/>
          <a:p>
            <a:r>
              <a:rPr lang="en-GB" sz="1100" b="1" dirty="0">
                <a:solidFill>
                  <a:srgbClr val="0000FF"/>
                </a:solidFill>
                <a:latin typeface="Arial" panose="020B0604020202020204" pitchFamily="34" charset="0"/>
                <a:cs typeface="Arial" panose="020B0604020202020204" pitchFamily="34" charset="0"/>
              </a:rPr>
              <a:t>Exceptions to the requirement to produce within 7 days</a:t>
            </a:r>
          </a:p>
          <a:p>
            <a:endParaRPr lang="en-GB" sz="1100" b="1" dirty="0">
              <a:solidFill>
                <a:srgbClr val="0000FF"/>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when the documents are produced at the specified police station as soon as was reasonably practicable</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 the case of registration document only where the person has reasonable grounds for believing, or it is reasonable for them to expect that the person from whom the vehicle has been leased or hired is able to produce, or require the production of the registration document,</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when it was not reasonably practicable to produce them at the specified police station before proceedings were commenced</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where a current receipt issued under Section 56 of the Road Traffic Offenders Act is produced (following the issue of an </a:t>
            </a:r>
            <a:r>
              <a:rPr lang="en-GB" sz="1100" dirty="0" err="1">
                <a:latin typeface="Arial" panose="020B0604020202020204" pitchFamily="34" charset="0"/>
                <a:cs typeface="Arial" panose="020B0604020202020204" pitchFamily="34" charset="0"/>
              </a:rPr>
              <a:t>endorsable</a:t>
            </a:r>
            <a:r>
              <a:rPr lang="en-GB" sz="1100" dirty="0">
                <a:latin typeface="Arial" panose="020B0604020202020204" pitchFamily="34" charset="0"/>
                <a:cs typeface="Arial" panose="020B0604020202020204" pitchFamily="34" charset="0"/>
              </a:rPr>
              <a:t> fixed penalty ticket).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168694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68313"/>
            <a:ext cx="5486400" cy="3086100"/>
          </a:xfrm>
        </p:spPr>
      </p:sp>
      <p:sp>
        <p:nvSpPr>
          <p:cNvPr id="3" name="Notes Placeholder 2"/>
          <p:cNvSpPr>
            <a:spLocks noGrp="1"/>
          </p:cNvSpPr>
          <p:nvPr>
            <p:ph type="body" idx="1"/>
          </p:nvPr>
        </p:nvSpPr>
        <p:spPr>
          <a:xfrm>
            <a:off x="685800" y="3888921"/>
            <a:ext cx="5486400" cy="4471308"/>
          </a:xfrm>
        </p:spPr>
        <p:txBody>
          <a:bodyPr/>
          <a:lstStyle/>
          <a:p>
            <a:r>
              <a:rPr lang="en-GB" sz="1100" i="0" dirty="0">
                <a:latin typeface="Arial" panose="020B0604020202020204" pitchFamily="34" charset="0"/>
                <a:cs typeface="Arial" panose="020B0604020202020204" pitchFamily="34" charset="0"/>
              </a:rPr>
              <a:t>The words "as soon as is reasonably practicable" have been held to mean precisely what they say.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What period of time satisfies this test will obviously differ in each case depending on the defendant's circumstances.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The question of whether a defendant produced documents "as soon as was reasonably practicable" will be a question of fact for the magistrates in each case.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It may not be reasonably practicable for a driver to produce the required document within a certain period of time for any number of reasons.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For example, he may have lost his certificate, and, despite his best efforts, been unable to obtain a copy.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On the other hand he may have some convincing explanation as to why he was unable to take the required document to the police station. </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A defendant may not always be able to establish a defence but such factors may act as powerful mitigation. </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598908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68313"/>
            <a:ext cx="5486400" cy="3086100"/>
          </a:xfrm>
        </p:spPr>
      </p:sp>
      <p:sp>
        <p:nvSpPr>
          <p:cNvPr id="3" name="Notes Placeholder 2"/>
          <p:cNvSpPr>
            <a:spLocks noGrp="1"/>
          </p:cNvSpPr>
          <p:nvPr>
            <p:ph type="body" idx="1"/>
          </p:nvPr>
        </p:nvSpPr>
        <p:spPr>
          <a:xfrm>
            <a:off x="685800" y="3888920"/>
            <a:ext cx="5486400" cy="4264479"/>
          </a:xfrm>
        </p:spPr>
        <p:txBody>
          <a:bodyPr/>
          <a:lstStyle/>
          <a:p>
            <a:r>
              <a:rPr lang="en-GB" sz="1100" dirty="0">
                <a:latin typeface="Arial" panose="020B0604020202020204" pitchFamily="34" charset="0"/>
                <a:cs typeface="Arial" panose="020B0604020202020204" pitchFamily="34" charset="0"/>
              </a:rPr>
              <a:t>Driving licences must be produced in person.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Many insurance companies do not issue paper copies of insurance certificates as the information is stored electronically.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the purposes of the legislation, a person will be treated as having produced the relevant certificate if:</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Using electronic equipment provided by him or made available to him by the constable or the examiner, he provides the constable or the examiner with electronic access on the website in question to a copy of the certificate.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Note, however, that there is nothing in legislation that requires a constable or examiner to provide a person with electronic equipment for the purpose of compliance with a requirement to produce documentation.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motorcyclist producing a provisional driving licence must also produce a valid certificate of completion of a Compulsory Basic Training (CBT) course as this is a requirement for individuals wishing to ride a motorcycle on a road under the terms of a provisional driving licence.</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384987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68313"/>
            <a:ext cx="5486400" cy="3086100"/>
          </a:xfrm>
        </p:spPr>
      </p:sp>
      <p:sp>
        <p:nvSpPr>
          <p:cNvPr id="3" name="Notes Placeholder 2"/>
          <p:cNvSpPr>
            <a:spLocks noGrp="1"/>
          </p:cNvSpPr>
          <p:nvPr>
            <p:ph type="body" idx="1"/>
          </p:nvPr>
        </p:nvSpPr>
        <p:spPr>
          <a:xfrm>
            <a:off x="685800" y="3888920"/>
            <a:ext cx="5486400" cy="4264479"/>
          </a:xfrm>
        </p:spPr>
        <p:txBody>
          <a:bodyPr/>
          <a:lstStyle/>
          <a:p>
            <a:r>
              <a:rPr lang="en-GB" sz="1100" dirty="0">
                <a:latin typeface="Arial" panose="020B0604020202020204" pitchFamily="34" charset="0"/>
                <a:cs typeface="Arial" panose="020B0604020202020204" pitchFamily="34" charset="0"/>
              </a:rPr>
              <a:t>A person required by a constable to produce his licence must in prescribed circumstances, on being so required by the constable, state his date of birth.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prescribed circumstances are: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where that person fails to produce forthwith for examination his licence on being required to do so by a police constable under that section; or</a:t>
            </a:r>
          </a:p>
          <a:p>
            <a:r>
              <a:rPr lang="en-GB" sz="1100" dirty="0">
                <a:latin typeface="Arial" panose="020B0604020202020204" pitchFamily="34" charset="0"/>
                <a:cs typeface="Arial" panose="020B0604020202020204" pitchFamily="34" charset="0"/>
              </a:rPr>
              <a:t>(b) where, on being so required, that person produces a licence: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which the police constable in question has reason to suspect was not granted to that person, was granted to that person in error or contains an alteration in the particulars entered on the licence (other than as described in paragraph (ii) made with intent to deceive; or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(ii) in which the driver number has been altered, removed or defaced;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 where that person is a person supervising a provisional licence holder and is reasonably suspected to be under 21 years of age.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421138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75" y="185738"/>
            <a:ext cx="5048250" cy="2840037"/>
          </a:xfrm>
        </p:spPr>
      </p:sp>
      <p:sp>
        <p:nvSpPr>
          <p:cNvPr id="3" name="Notes Placeholder 2"/>
          <p:cNvSpPr>
            <a:spLocks noGrp="1"/>
          </p:cNvSpPr>
          <p:nvPr>
            <p:ph type="body" idx="1"/>
          </p:nvPr>
        </p:nvSpPr>
        <p:spPr>
          <a:xfrm>
            <a:off x="685800" y="3366405"/>
            <a:ext cx="5486400" cy="5461909"/>
          </a:xfrm>
        </p:spPr>
        <p:txBody>
          <a:bodyPr/>
          <a:lstStyle/>
          <a:p>
            <a:r>
              <a:rPr lang="en-GB" sz="1100" dirty="0">
                <a:latin typeface="Arial" panose="020B0604020202020204" pitchFamily="34" charset="0"/>
                <a:cs typeface="Arial" panose="020B0604020202020204" pitchFamily="34" charset="0"/>
              </a:rPr>
              <a:t>Information supplied to PNC by the Motor Insurance Database which comes from the Motor Insurers’ Information Centre.  Not all insurance companies are part of this organisation so if the PNC operator tells you ‘not held’ it doesn’t necessarily mean the vehicle isn’t insured.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information is only searchable under sect 165 – not as part of a routine check.  Operator will carry out vehicle check in the normal manner and when asked for insurance details will change the transaction code to bring up an extra page of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operator should tell you if the insurance relating to the vehicle you are checking has expired in the last 7 days – again if the company involved subscribes to the database.</a:t>
            </a:r>
          </a:p>
          <a:p>
            <a:r>
              <a:rPr lang="en-GB" sz="1100" dirty="0">
                <a:latin typeface="Arial" panose="020B0604020202020204" pitchFamily="34" charset="0"/>
                <a:cs typeface="Arial" panose="020B0604020202020204" pitchFamily="34" charset="0"/>
              </a:rPr>
              <a:t>Details on PNC within 48 hours.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MIB can be accessed via FIS – Guidance – MIB police website</a:t>
            </a:r>
          </a:p>
          <a:p>
            <a:r>
              <a:rPr lang="en-GB" sz="1100" dirty="0">
                <a:latin typeface="Arial" panose="020B0604020202020204" pitchFamily="34" charset="0"/>
                <a:cs typeface="Arial" panose="020B0604020202020204" pitchFamily="34" charset="0"/>
              </a:rPr>
              <a:t>Insurance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vehicles insurance status may be checked against the Motor Insurance Database (MID) within the vehicle enquiry transaction # VE or its multiple counterpart #VM. </a:t>
            </a:r>
          </a:p>
          <a:p>
            <a:r>
              <a:rPr lang="en-GB" sz="1100" dirty="0">
                <a:latin typeface="Arial" panose="020B0604020202020204" pitchFamily="34" charset="0"/>
                <a:cs typeface="Arial" panose="020B0604020202020204" pitchFamily="34" charset="0"/>
              </a:rPr>
              <a:t>The option to view insurance details is provided if the vehicle summary screen indicates that the MID holds an Insurance record for the VRM. </a:t>
            </a:r>
          </a:p>
          <a:p>
            <a:r>
              <a:rPr lang="en-GB" sz="1100" dirty="0">
                <a:latin typeface="Arial" panose="020B0604020202020204" pitchFamily="34" charset="0"/>
                <a:cs typeface="Arial" panose="020B0604020202020204" pitchFamily="34" charset="0"/>
              </a:rPr>
              <a:t>The Motor Insurers Information Centre (MIIC) maintains this data collection and all insurance agencies supply current insurance information through the Association of British Insurers (ABI).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there is no record of insurance returned to the operator performing the enquiry it does not necessarily mean that the driver is uninsured. The database may not yet have been updated with the current cover so if in doubt issue a HORT1. </a:t>
            </a:r>
          </a:p>
          <a:p>
            <a:r>
              <a:rPr lang="en-GB" sz="1100" dirty="0">
                <a:latin typeface="Arial" panose="020B0604020202020204" pitchFamily="34" charset="0"/>
                <a:cs typeface="Arial" panose="020B0604020202020204" pitchFamily="34" charset="0"/>
              </a:rPr>
              <a:t>Insurance can only be viewed in accordance with Section 165 of the Road Traffic Act 1988.</a:t>
            </a:r>
          </a:p>
          <a:p>
            <a:r>
              <a:rPr lang="en-GB" sz="1100" dirty="0">
                <a:latin typeface="Arial" panose="020B0604020202020204" pitchFamily="34" charset="0"/>
                <a:cs typeface="Arial" panose="020B0604020202020204" pitchFamily="34" charset="0"/>
              </a:rPr>
              <a:t>This is the legislation that empowers you to issue a HORT1.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072535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75" y="185738"/>
            <a:ext cx="5048250" cy="2840037"/>
          </a:xfrm>
        </p:spPr>
      </p:sp>
      <p:sp>
        <p:nvSpPr>
          <p:cNvPr id="3" name="Notes Placeholder 2"/>
          <p:cNvSpPr>
            <a:spLocks noGrp="1"/>
          </p:cNvSpPr>
          <p:nvPr>
            <p:ph type="body" idx="1"/>
          </p:nvPr>
        </p:nvSpPr>
        <p:spPr>
          <a:xfrm>
            <a:off x="685800" y="3366405"/>
            <a:ext cx="5486400" cy="5461909"/>
          </a:xfrm>
        </p:spPr>
        <p:txBody>
          <a:bodyPr/>
          <a:lstStyle/>
          <a:p>
            <a:r>
              <a:rPr lang="en-GB" sz="1100" dirty="0">
                <a:latin typeface="Arial" panose="020B0604020202020204" pitchFamily="34" charset="0"/>
                <a:cs typeface="Arial" panose="020B0604020202020204" pitchFamily="34" charset="0"/>
              </a:rPr>
              <a:t>Information supplied to PNC by the Motor Insurance Database which comes from the Motor Insurers’ Information Centre.  Not all insurance companies are part of this organisation so if the PNC operator tells you ‘not held’ it doesn’t necessarily mean the vehicle isn’t insured.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information is only searchable under sect 165 – not as part of a routine check.  Operator will carry out vehicle check in the normal manner and when asked for insurance details will change the transaction code to bring up an extra page of information.</a:t>
            </a:r>
          </a:p>
          <a:p>
            <a:r>
              <a:rPr lang="en-GB" sz="1100" dirty="0">
                <a:latin typeface="Arial" panose="020B0604020202020204" pitchFamily="34" charset="0"/>
                <a:cs typeface="Arial" panose="020B0604020202020204" pitchFamily="34" charset="0"/>
              </a:rPr>
              <a:t>The operator should tell you if the insurance relating to the vehicle you are checking has expired in the last 7 days – again if the company involved subscribes to the database.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Details on PNC within 48 hours.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MIB can be accessed via FIS – Guidance – MIB police website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Insurance</a:t>
            </a:r>
          </a:p>
          <a:p>
            <a:r>
              <a:rPr lang="en-GB" sz="1100" dirty="0">
                <a:latin typeface="Arial" panose="020B0604020202020204" pitchFamily="34" charset="0"/>
                <a:cs typeface="Arial" panose="020B0604020202020204" pitchFamily="34" charset="0"/>
              </a:rPr>
              <a:t>A vehicles insurance status may be checked against the Motor Insurance Database (MID) within the vehicle enquiry transaction # VE or its multiple counterpart #VM. </a:t>
            </a:r>
          </a:p>
          <a:p>
            <a:r>
              <a:rPr lang="en-GB" sz="1100" dirty="0">
                <a:latin typeface="Arial" panose="020B0604020202020204" pitchFamily="34" charset="0"/>
                <a:cs typeface="Arial" panose="020B0604020202020204" pitchFamily="34" charset="0"/>
              </a:rPr>
              <a:t>The option to view insurance details is provided if the vehicle summary screen indicates that the MID holds an Insurance record for the VRM. </a:t>
            </a:r>
          </a:p>
          <a:p>
            <a:r>
              <a:rPr lang="en-GB" sz="1100" dirty="0">
                <a:latin typeface="Arial" panose="020B0604020202020204" pitchFamily="34" charset="0"/>
                <a:cs typeface="Arial" panose="020B0604020202020204" pitchFamily="34" charset="0"/>
              </a:rPr>
              <a:t>The Motor Insurers Information Centre (MIIC) maintains this data collection and all insurance agencies supply current insurance information through the Association of British Insurers (ABI).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there is no record of insurance returned to the operator performing the enquiry it does not necessarily mean that the driver is uninsured. The database may not yet have been updated with the current cover so if in doubt issue a HORT1. </a:t>
            </a:r>
          </a:p>
          <a:p>
            <a:r>
              <a:rPr lang="en-GB" sz="1100" dirty="0">
                <a:latin typeface="Arial" panose="020B0604020202020204" pitchFamily="34" charset="0"/>
                <a:cs typeface="Arial" panose="020B0604020202020204" pitchFamily="34" charset="0"/>
              </a:rPr>
              <a:t>Insurance can only be viewed in accordance with Section 165 of the Road Traffic Act 1988.</a:t>
            </a:r>
          </a:p>
          <a:p>
            <a:r>
              <a:rPr lang="en-GB" sz="1100" dirty="0">
                <a:latin typeface="Arial" panose="020B0604020202020204" pitchFamily="34" charset="0"/>
                <a:cs typeface="Arial" panose="020B0604020202020204" pitchFamily="34" charset="0"/>
              </a:rPr>
              <a:t>This is the legislation that empowers you to issue a HORT1.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031166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185738"/>
            <a:ext cx="4876800" cy="2743200"/>
          </a:xfrm>
        </p:spPr>
      </p:sp>
      <p:sp>
        <p:nvSpPr>
          <p:cNvPr id="3" name="Notes Placeholder 2"/>
          <p:cNvSpPr>
            <a:spLocks noGrp="1"/>
          </p:cNvSpPr>
          <p:nvPr>
            <p:ph type="body" idx="1"/>
          </p:nvPr>
        </p:nvSpPr>
        <p:spPr>
          <a:xfrm>
            <a:off x="685800" y="3223304"/>
            <a:ext cx="5486400" cy="5461909"/>
          </a:xfrm>
        </p:spPr>
        <p:txBody>
          <a:bodyPr/>
          <a:lstStyle/>
          <a:p>
            <a:r>
              <a:rPr lang="en-GB" sz="1100" b="1" dirty="0">
                <a:solidFill>
                  <a:srgbClr val="0000FF"/>
                </a:solidFill>
                <a:latin typeface="Arial" panose="020B0604020202020204" pitchFamily="34" charset="0"/>
                <a:cs typeface="Arial" panose="020B0604020202020204" pitchFamily="34" charset="0"/>
              </a:rPr>
              <a:t>Section 165A Road Traffic Act 1988 </a:t>
            </a:r>
            <a:r>
              <a:rPr lang="en-GB" sz="1100" dirty="0">
                <a:latin typeface="Arial" panose="020B0604020202020204" pitchFamily="34" charset="0"/>
                <a:cs typeface="Arial" panose="020B0604020202020204" pitchFamily="34" charset="0"/>
              </a:rPr>
              <a:t>deals with an additional power to seize a vehicle, and if necessary, enter premises to do so, if certain conditions apply.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Private dwelling house does not include any garage or other structure occupied with the dwelling house or any land belonging to the dwelling.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the constable is unable to seize the vehicle immediately, because the person driving it has failed to stop as requested or driven off, the constable may seize it at any time within 24 hours starting from when the original condition was first satisfied.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Upon seizing the vehicle the officer will issue a seizure notice to the driver, unless the circumstances make it impracticable to do so.</a:t>
            </a:r>
          </a:p>
          <a:p>
            <a:r>
              <a:rPr lang="en-GB" sz="1100" dirty="0">
                <a:latin typeface="Arial" panose="020B0604020202020204" pitchFamily="34" charset="0"/>
                <a:cs typeface="Arial" panose="020B0604020202020204" pitchFamily="34" charset="0"/>
              </a:rPr>
              <a:t>A further seizure notice is sent later by registered post to the registered owner/keeper, where it appears that they are someone different.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vehicle can be released if the registered owner/keeper of the vehicle pays the charges in respect of its seizure and produces a valid certificate of insurance and driving licence at a police station specified in the notice.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Charges are payable for the seizure and for the detention at a set rate for each 24 hour period or part thereof that the vehicle has been in custody.</a:t>
            </a:r>
          </a:p>
          <a:p>
            <a:r>
              <a:rPr lang="en-GB" sz="1100" dirty="0">
                <a:latin typeface="Arial" panose="020B0604020202020204" pitchFamily="34" charset="0"/>
                <a:cs typeface="Arial" panose="020B0604020202020204" pitchFamily="34" charset="0"/>
              </a:rPr>
              <a:t>Obviously the owner/keeper will not be liable to such charges if they prove that they were not driving the vehicle at the time it was seized and they did not know, had not consented to and could not have prevented it being driven.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After certain time restrictions, the vehicle can be disposed of if the owner/keeper fail to comply with any requirement on the seizure notice, or a seizure notice was not able to be given, despite reasonable steps having been taken.</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7909801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185738"/>
            <a:ext cx="4876800" cy="2743200"/>
          </a:xfrm>
        </p:spPr>
      </p:sp>
      <p:sp>
        <p:nvSpPr>
          <p:cNvPr id="3" name="Notes Placeholder 2"/>
          <p:cNvSpPr>
            <a:spLocks noGrp="1"/>
          </p:cNvSpPr>
          <p:nvPr>
            <p:ph type="body" idx="1"/>
          </p:nvPr>
        </p:nvSpPr>
        <p:spPr>
          <a:xfrm>
            <a:off x="685800" y="3223304"/>
            <a:ext cx="5486400" cy="5461909"/>
          </a:xfrm>
        </p:spPr>
        <p:txBody>
          <a:bodyPr/>
          <a:lstStyle/>
          <a:p>
            <a:r>
              <a:rPr lang="en-GB" sz="1100" dirty="0">
                <a:latin typeface="Arial" panose="020B0604020202020204" pitchFamily="34" charset="0"/>
                <a:cs typeface="Arial" panose="020B0604020202020204" pitchFamily="34" charset="0"/>
              </a:rPr>
              <a:t>Before seizing the motor vehicle, the constable must warn the person by whom it appears that the vehicle is or was being driven that the officer will seize it.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person must be warned that if they do not immediately produce the required documentation, i.e. driving licence and counterpart, or documentation showing that the vehicle was not being driven without insurance, then the vehicle will be seized.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 is no requirement for the officer to give such a warning if the circumstances make it impracticable to do so.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604251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185738"/>
            <a:ext cx="4876800" cy="2743200"/>
          </a:xfrm>
        </p:spPr>
      </p:sp>
      <p:sp>
        <p:nvSpPr>
          <p:cNvPr id="3" name="Notes Placeholder 2"/>
          <p:cNvSpPr>
            <a:spLocks noGrp="1"/>
          </p:cNvSpPr>
          <p:nvPr>
            <p:ph type="body" idx="1"/>
          </p:nvPr>
        </p:nvSpPr>
        <p:spPr>
          <a:xfrm>
            <a:off x="685800" y="3223304"/>
            <a:ext cx="5486400" cy="5461909"/>
          </a:xfrm>
        </p:spPr>
        <p:txBody>
          <a:bodyPr/>
          <a:lstStyle/>
          <a:p>
            <a:r>
              <a:rPr lang="en-GB" dirty="0"/>
              <a:t>Before seizing the motor vehicle, the constable must warn the person by whom it appears that the vehicle is or was being driven that the officer will seize it.</a:t>
            </a:r>
          </a:p>
          <a:p>
            <a:endParaRPr lang="en-GB" dirty="0"/>
          </a:p>
          <a:p>
            <a:r>
              <a:rPr lang="en-GB" dirty="0"/>
              <a:t>The person must be warned that if they do not immediately produce the required documentation, i.e. driving licence and counterpart, or documentation showing that the vehicle was not being driven without insurance, then the vehicle will be seized.</a:t>
            </a:r>
          </a:p>
          <a:p>
            <a:endParaRPr lang="en-GB" dirty="0"/>
          </a:p>
          <a:p>
            <a:r>
              <a:rPr lang="en-GB" dirty="0"/>
              <a:t>There is no requirement for the officer to give such a warning if the circumstances make it impracticable to do so.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511479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15901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6335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70648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97530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5567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945129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02301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00134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599953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05002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6359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097305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HORT 1</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14368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052604" y="0"/>
            <a:ext cx="10058400" cy="5016758"/>
          </a:xfrm>
          <a:prstGeom prst="rect">
            <a:avLst/>
          </a:prstGeom>
        </p:spPr>
        <p:txBody>
          <a:bodyPr wrap="square">
            <a:spAutoFit/>
          </a:bodyPr>
          <a:lstStyle/>
          <a:p>
            <a:endParaRPr lang="en-GB" sz="1600" dirty="0"/>
          </a:p>
          <a:p>
            <a:endParaRPr lang="en-GB" sz="1600" dirty="0"/>
          </a:p>
          <a:p>
            <a:r>
              <a:rPr lang="en-GB" sz="1600" dirty="0"/>
              <a:t>Any of the following persons -</a:t>
            </a:r>
          </a:p>
          <a:p>
            <a:endParaRPr lang="en-GB" sz="1600" dirty="0"/>
          </a:p>
          <a:p>
            <a:r>
              <a:rPr lang="en-GB" sz="1600" dirty="0"/>
              <a:t>(a) a person driving a motor vehicle on a road,</a:t>
            </a:r>
          </a:p>
          <a:p>
            <a:r>
              <a:rPr lang="en-GB" sz="1600" dirty="0"/>
              <a:t>(b) a person whom a police constable or vehicle examiner has reasonable cause to believe to have been the driver of a motor vehicle at a time when an accident occurred owing to its presence on a road,</a:t>
            </a:r>
          </a:p>
          <a:p>
            <a:r>
              <a:rPr lang="en-GB" sz="1600" dirty="0"/>
              <a:t>(c) a person whom a constable or vehicle examiner has reasonable cause to believe to have committed an offence in relation to the use of a motor vehicle on a road, or</a:t>
            </a:r>
          </a:p>
          <a:p>
            <a:r>
              <a:rPr lang="en-GB" sz="1600" dirty="0"/>
              <a:t>(d) a person -</a:t>
            </a:r>
          </a:p>
          <a:p>
            <a:endParaRPr lang="en-GB" sz="1600" dirty="0"/>
          </a:p>
          <a:p>
            <a:r>
              <a:rPr lang="en-GB" sz="1600" dirty="0"/>
              <a:t>(</a:t>
            </a:r>
            <a:r>
              <a:rPr lang="en-GB" sz="1600" dirty="0" err="1"/>
              <a:t>i</a:t>
            </a:r>
            <a:r>
              <a:rPr lang="en-GB" sz="1600" dirty="0"/>
              <a:t>) who supervises the holder of a provisional licence while the holder is driving a motor vehicle on a road, or</a:t>
            </a:r>
          </a:p>
          <a:p>
            <a:r>
              <a:rPr lang="en-GB" sz="1600" dirty="0"/>
              <a:t>(ii) whom a constable or vehicle examiner has reasonable cause to believe was supervising the holder of a provisional licence while driving, at a time when an accident occurred owing to the presence of the vehicle on a road or at a time when an offence is suspected of having been committed by the holder of the provisional licence in relation to the use of the vehicle on a road,</a:t>
            </a:r>
          </a:p>
          <a:p>
            <a:endParaRPr lang="en-GB" sz="1600" dirty="0"/>
          </a:p>
          <a:p>
            <a:r>
              <a:rPr lang="en-GB" sz="1600" dirty="0"/>
              <a:t>must, on being so required by a constable or vehicle examiner, produce his licence for examination, so as to enable the constable or vehicle examiner to ascertain the name and address of the holder of the licence, the date of issue, and the authority by which it was issued.</a:t>
            </a:r>
          </a:p>
        </p:txBody>
      </p:sp>
      <p:sp>
        <p:nvSpPr>
          <p:cNvPr id="9" name="TextBox 8"/>
          <p:cNvSpPr txBox="1"/>
          <p:nvPr/>
        </p:nvSpPr>
        <p:spPr>
          <a:xfrm>
            <a:off x="3650915" y="5279667"/>
            <a:ext cx="4861778" cy="400110"/>
          </a:xfrm>
          <a:prstGeom prst="rect">
            <a:avLst/>
          </a:prstGeom>
          <a:solidFill>
            <a:schemeClr val="accent1">
              <a:lumMod val="20000"/>
              <a:lumOff val="80000"/>
            </a:schemeClr>
          </a:solidFill>
        </p:spPr>
        <p:txBody>
          <a:bodyPr wrap="square" rtlCol="0">
            <a:spAutoFit/>
          </a:bodyPr>
          <a:lstStyle/>
          <a:p>
            <a:pPr algn="ctr"/>
            <a:r>
              <a:rPr lang="en-GB" sz="2000" b="1" dirty="0">
                <a:solidFill>
                  <a:srgbClr val="002060"/>
                </a:solidFill>
              </a:rPr>
              <a:t>Section 164 Road Traffic Act 1988</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2" end="12"/>
                                            </p:txEl>
                                          </p:spTgt>
                                        </p:tgtEl>
                                        <p:attrNameLst>
                                          <p:attrName>style.visibility</p:attrName>
                                        </p:attrNameLst>
                                      </p:cBhvr>
                                      <p:to>
                                        <p:strVal val="visible"/>
                                      </p:to>
                                    </p:set>
                                    <p:animEffect transition="in" filter="fade">
                                      <p:cBhvr>
                                        <p:cTn id="7" dur="500"/>
                                        <p:tgtEl>
                                          <p:spTgt spid="8">
                                            <p:txEl>
                                              <p:pRg st="12" end="1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109709" y="454711"/>
            <a:ext cx="10022889" cy="4524315"/>
          </a:xfrm>
          <a:prstGeom prst="rect">
            <a:avLst/>
          </a:prstGeom>
        </p:spPr>
        <p:txBody>
          <a:bodyPr wrap="square">
            <a:spAutoFit/>
          </a:bodyPr>
          <a:lstStyle/>
          <a:p>
            <a:endParaRPr lang="en-GB" dirty="0"/>
          </a:p>
          <a:p>
            <a:r>
              <a:rPr lang="en-GB" dirty="0"/>
              <a:t>Any of the following persons -</a:t>
            </a:r>
          </a:p>
          <a:p>
            <a:endParaRPr lang="en-GB" dirty="0"/>
          </a:p>
          <a:p>
            <a:r>
              <a:rPr lang="en-GB" dirty="0"/>
              <a:t>(a) a person driving a motor vehicle (other than an invalid carriage) on a road, or</a:t>
            </a:r>
          </a:p>
          <a:p>
            <a:r>
              <a:rPr lang="en-GB" dirty="0"/>
              <a:t>(b) a person whom a constable or vehicle examiner has reasonable cause to believe to have been the driver of a motor vehicle (other than an invalid carriage) at a time when an accident occurred owing to its presence on a road or other public place, or</a:t>
            </a:r>
          </a:p>
          <a:p>
            <a:r>
              <a:rPr lang="en-GB" dirty="0"/>
              <a:t>(c) a person whom a constable or vehicle examiner has reasonable cause to believe to have committed an offence in relation to the use on a road of a motor vehicle (other than an invalid carriage),</a:t>
            </a:r>
          </a:p>
          <a:p>
            <a:endParaRPr lang="en-GB" dirty="0"/>
          </a:p>
          <a:p>
            <a:r>
              <a:rPr lang="en-GB" dirty="0"/>
              <a:t>must, on being so required by a constable or vehicle examiner, give his name and address and the name and address of the owner of the vehicle and produce the following documents for examination.</a:t>
            </a:r>
          </a:p>
          <a:p>
            <a:endParaRPr lang="en-GB" dirty="0"/>
          </a:p>
          <a:p>
            <a:pPr marL="285750" indent="-285750">
              <a:buFont typeface="Arial" panose="020B0604020202020204" pitchFamily="34" charset="0"/>
              <a:buChar char="•"/>
            </a:pPr>
            <a:r>
              <a:rPr lang="en-GB" dirty="0"/>
              <a:t>A relevant certificate of insurance</a:t>
            </a:r>
          </a:p>
          <a:p>
            <a:endParaRPr lang="en-GB" dirty="0"/>
          </a:p>
          <a:p>
            <a:pPr marL="285750" indent="-285750">
              <a:buFont typeface="Arial" panose="020B0604020202020204" pitchFamily="34" charset="0"/>
              <a:buChar char="•"/>
            </a:pPr>
            <a:r>
              <a:rPr lang="en-GB" dirty="0"/>
              <a:t>A valid test certificate</a:t>
            </a:r>
          </a:p>
        </p:txBody>
      </p:sp>
      <p:sp>
        <p:nvSpPr>
          <p:cNvPr id="8" name="TextBox 7"/>
          <p:cNvSpPr txBox="1"/>
          <p:nvPr/>
        </p:nvSpPr>
        <p:spPr>
          <a:xfrm>
            <a:off x="3876871" y="5369644"/>
            <a:ext cx="4718343" cy="400110"/>
          </a:xfrm>
          <a:prstGeom prst="rect">
            <a:avLst/>
          </a:prstGeom>
          <a:solidFill>
            <a:schemeClr val="accent1">
              <a:lumMod val="20000"/>
              <a:lumOff val="80000"/>
            </a:schemeClr>
          </a:solidFill>
        </p:spPr>
        <p:txBody>
          <a:bodyPr wrap="square" rtlCol="0">
            <a:spAutoFit/>
          </a:bodyPr>
          <a:lstStyle/>
          <a:p>
            <a:pPr algn="ctr"/>
            <a:r>
              <a:rPr lang="en-GB" sz="2000" b="1" dirty="0">
                <a:solidFill>
                  <a:srgbClr val="002060"/>
                </a:solidFill>
              </a:rPr>
              <a:t>Section 165 Road Traffic Act 1988</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7" end="7"/>
                                            </p:txEl>
                                          </p:spTgt>
                                        </p:tgtEl>
                                        <p:attrNameLst>
                                          <p:attrName>style.visibility</p:attrName>
                                        </p:attrNameLst>
                                      </p:cBhvr>
                                      <p:to>
                                        <p:strVal val="visible"/>
                                      </p:to>
                                    </p:set>
                                    <p:animEffect transition="in" filter="fade">
                                      <p:cBhvr>
                                        <p:cTn id="7" dur="500"/>
                                        <p:tgtEl>
                                          <p:spTgt spid="6">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9" end="9"/>
                                            </p:txEl>
                                          </p:spTgt>
                                        </p:tgtEl>
                                        <p:attrNameLst>
                                          <p:attrName>style.visibility</p:attrName>
                                        </p:attrNameLst>
                                      </p:cBhvr>
                                      <p:to>
                                        <p:strVal val="visible"/>
                                      </p:to>
                                    </p:set>
                                    <p:animEffect transition="in" filter="fade">
                                      <p:cBhvr>
                                        <p:cTn id="12" dur="500"/>
                                        <p:tgtEl>
                                          <p:spTgt spid="6">
                                            <p:txEl>
                                              <p:pRg st="9" end="9"/>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1" end="11"/>
                                            </p:txEl>
                                          </p:spTgt>
                                        </p:tgtEl>
                                        <p:attrNameLst>
                                          <p:attrName>style.visibility</p:attrName>
                                        </p:attrNameLst>
                                      </p:cBhvr>
                                      <p:to>
                                        <p:strVal val="visible"/>
                                      </p:to>
                                    </p:set>
                                    <p:animEffect transition="in" filter="fade">
                                      <p:cBhvr>
                                        <p:cTn id="17" dur="500"/>
                                        <p:tgtEl>
                                          <p:spTgt spid="6">
                                            <p:txEl>
                                              <p:pRg st="11" end="1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7464" y="1374851"/>
            <a:ext cx="9925235" cy="4154984"/>
          </a:xfrm>
          <a:prstGeom prst="rect">
            <a:avLst/>
          </a:prstGeom>
        </p:spPr>
        <p:txBody>
          <a:bodyPr wrap="square">
            <a:spAutoFit/>
          </a:bodyPr>
          <a:lstStyle/>
          <a:p>
            <a:r>
              <a:rPr lang="en-GB" sz="2400" dirty="0"/>
              <a:t>The difference between a driving licence and insurance or test certificates concerns the word </a:t>
            </a:r>
            <a:r>
              <a:rPr lang="en-GB" sz="2400" dirty="0">
                <a:solidFill>
                  <a:srgbClr val="FF0000"/>
                </a:solidFill>
              </a:rPr>
              <a:t>‘user’. </a:t>
            </a:r>
          </a:p>
          <a:p>
            <a:endParaRPr lang="en-GB" sz="2400" dirty="0"/>
          </a:p>
          <a:p>
            <a:r>
              <a:rPr lang="en-GB" sz="2400" dirty="0"/>
              <a:t>For the production of insurance and test certificates, when you believe an offence has been committed, you are not only concerned with someone ‘driving’, </a:t>
            </a:r>
            <a:r>
              <a:rPr lang="en-GB" sz="2400" u="sng" dirty="0">
                <a:solidFill>
                  <a:srgbClr val="FF0000"/>
                </a:solidFill>
              </a:rPr>
              <a:t>but also with the ‘user’ of the vehicle.</a:t>
            </a:r>
          </a:p>
          <a:p>
            <a:endParaRPr lang="en-GB" sz="2400" dirty="0"/>
          </a:p>
          <a:p>
            <a:r>
              <a:rPr lang="en-GB" sz="2400" dirty="0"/>
              <a:t>For example………, if a vehicle is parked on the road but there is no ‘driver’ in the car, and if you have reasonable cause to believe an offence has been committed, you can require the owner of the vehicle to produce insurance and test certificates.</a:t>
            </a:r>
          </a:p>
        </p:txBody>
      </p:sp>
      <p:sp>
        <p:nvSpPr>
          <p:cNvPr id="5" name="TextBox 4"/>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Driving Licence v Insurance &amp; Test Certificate</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83076" y="1374851"/>
            <a:ext cx="10031767" cy="4154984"/>
          </a:xfrm>
          <a:prstGeom prst="rect">
            <a:avLst/>
          </a:prstGeom>
        </p:spPr>
        <p:txBody>
          <a:bodyPr wrap="square">
            <a:spAutoFit/>
          </a:bodyPr>
          <a:lstStyle/>
          <a:p>
            <a:r>
              <a:rPr lang="en-GB" sz="2400" dirty="0"/>
              <a:t>The difference between a driving licence and insurance or test certificates concerns the word </a:t>
            </a:r>
            <a:r>
              <a:rPr lang="en-GB" sz="2400" dirty="0">
                <a:solidFill>
                  <a:srgbClr val="FF0000"/>
                </a:solidFill>
              </a:rPr>
              <a:t>‘owner’. </a:t>
            </a:r>
          </a:p>
          <a:p>
            <a:endParaRPr lang="en-GB" sz="2400" dirty="0"/>
          </a:p>
          <a:p>
            <a:r>
              <a:rPr lang="en-GB" sz="2400" dirty="0"/>
              <a:t>For the production of insurance and test certificates, when you believe an offence has been committed, you are not only concerned with someone ‘driving’, </a:t>
            </a:r>
            <a:r>
              <a:rPr lang="en-GB" sz="2400" u="sng" dirty="0">
                <a:solidFill>
                  <a:srgbClr val="FF0000"/>
                </a:solidFill>
              </a:rPr>
              <a:t>but also with the ‘owner’ of the vehicle.</a:t>
            </a:r>
          </a:p>
          <a:p>
            <a:endParaRPr lang="en-GB" sz="2400" dirty="0"/>
          </a:p>
          <a:p>
            <a:r>
              <a:rPr lang="en-GB" sz="2400" dirty="0"/>
              <a:t>For example………, if a vehicle is parked on the road but there is no ‘driver’ in the car, and if you have reasonable cause to believe an offence has been committed, you can require the </a:t>
            </a:r>
            <a:r>
              <a:rPr lang="en-GB" sz="2400" u="sng" dirty="0">
                <a:solidFill>
                  <a:srgbClr val="FF0000"/>
                </a:solidFill>
              </a:rPr>
              <a:t>owner</a:t>
            </a:r>
            <a:r>
              <a:rPr lang="en-GB" sz="2400" dirty="0">
                <a:solidFill>
                  <a:srgbClr val="FF0000"/>
                </a:solidFill>
              </a:rPr>
              <a:t> </a:t>
            </a:r>
            <a:r>
              <a:rPr lang="en-GB" sz="2400" dirty="0"/>
              <a:t>of the vehicle to produce insurance and test certificates.</a:t>
            </a:r>
          </a:p>
        </p:txBody>
      </p:sp>
      <p:sp>
        <p:nvSpPr>
          <p:cNvPr id="5" name="TextBox 4"/>
          <p:cNvSpPr txBox="1"/>
          <p:nvPr/>
        </p:nvSpPr>
        <p:spPr>
          <a:xfrm>
            <a:off x="1603426" y="438870"/>
            <a:ext cx="8991065" cy="584775"/>
          </a:xfrm>
          <a:prstGeom prst="rect">
            <a:avLst/>
          </a:prstGeom>
          <a:solidFill>
            <a:srgbClr val="002060"/>
          </a:solidFill>
        </p:spPr>
        <p:txBody>
          <a:bodyPr wrap="square" rtlCol="0">
            <a:spAutoFit/>
          </a:bodyPr>
          <a:lstStyle/>
          <a:p>
            <a:pPr algn="ctr"/>
            <a:r>
              <a:rPr lang="en-GB" sz="3200" b="1" dirty="0">
                <a:solidFill>
                  <a:schemeClr val="bg1"/>
                </a:solidFill>
              </a:rPr>
              <a:t>Driving Licence v Insurance &amp; Test Certificate</a:t>
            </a:r>
          </a:p>
        </p:txBody>
      </p:sp>
    </p:spTree>
    <p:extLst>
      <p:ext uri="{BB962C8B-B14F-4D97-AF65-F5344CB8AC3E}">
        <p14:creationId xmlns:p14="http://schemas.microsoft.com/office/powerpoint/2010/main" val="67707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129553" y="1316549"/>
            <a:ext cx="9905391" cy="3046988"/>
          </a:xfrm>
          <a:prstGeom prst="rect">
            <a:avLst/>
          </a:prstGeom>
        </p:spPr>
        <p:txBody>
          <a:bodyPr wrap="square">
            <a:spAutoFit/>
          </a:bodyPr>
          <a:lstStyle/>
          <a:p>
            <a:r>
              <a:rPr lang="en-GB" sz="2400" dirty="0"/>
              <a:t>A person </a:t>
            </a:r>
            <a:r>
              <a:rPr lang="en-GB" sz="2400" dirty="0">
                <a:solidFill>
                  <a:srgbClr val="FF0000"/>
                </a:solidFill>
              </a:rPr>
              <a:t>using </a:t>
            </a:r>
            <a:r>
              <a:rPr lang="en-GB" sz="2400" dirty="0"/>
              <a:t>a vehicle in respect of which a registration document has been issued must produce the document for inspection on being so required by -</a:t>
            </a:r>
          </a:p>
          <a:p>
            <a:endParaRPr lang="en-GB" sz="2400" dirty="0"/>
          </a:p>
          <a:p>
            <a:r>
              <a:rPr lang="en-GB" sz="2400" dirty="0"/>
              <a:t>(a) a constable, or</a:t>
            </a:r>
          </a:p>
          <a:p>
            <a:r>
              <a:rPr lang="en-GB" sz="2400" dirty="0"/>
              <a:t>(b) a person authorised by the Secretary of State for the purposes of this section (an authorised person).</a:t>
            </a:r>
          </a:p>
          <a:p>
            <a:endParaRPr lang="en-GB" sz="2400" dirty="0"/>
          </a:p>
          <a:p>
            <a:r>
              <a:rPr lang="en-GB" sz="2400" dirty="0"/>
              <a:t>A person is guilty of an offence if he fails to do so</a:t>
            </a:r>
          </a:p>
        </p:txBody>
      </p:sp>
      <p:sp>
        <p:nvSpPr>
          <p:cNvPr id="9" name="TextBox 8"/>
          <p:cNvSpPr txBox="1"/>
          <p:nvPr/>
        </p:nvSpPr>
        <p:spPr>
          <a:xfrm>
            <a:off x="2193566" y="4772438"/>
            <a:ext cx="7912443" cy="461665"/>
          </a:xfrm>
          <a:prstGeom prst="rect">
            <a:avLst/>
          </a:prstGeom>
          <a:solidFill>
            <a:schemeClr val="accent1">
              <a:lumMod val="20000"/>
              <a:lumOff val="80000"/>
            </a:schemeClr>
          </a:solidFill>
        </p:spPr>
        <p:txBody>
          <a:bodyPr wrap="square" rtlCol="0">
            <a:spAutoFit/>
          </a:bodyPr>
          <a:lstStyle/>
          <a:p>
            <a:pPr algn="ctr"/>
            <a:r>
              <a:rPr lang="en-GB" sz="2400" b="1" dirty="0">
                <a:solidFill>
                  <a:srgbClr val="002060"/>
                </a:solidFill>
                <a:ea typeface="Tahoma" panose="020B0604030504040204" pitchFamily="34" charset="0"/>
                <a:cs typeface="Tahoma" panose="020B0604030504040204" pitchFamily="34" charset="0"/>
              </a:rPr>
              <a:t>Section 28A Vehicle Excise and Registration Act 1994</a:t>
            </a:r>
          </a:p>
        </p:txBody>
      </p:sp>
      <p:sp>
        <p:nvSpPr>
          <p:cNvPr id="6" name="TextBox 5"/>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Registration Documents</a:t>
            </a:r>
          </a:p>
        </p:txBody>
      </p:sp>
    </p:spTree>
    <p:extLst>
      <p:ext uri="{BB962C8B-B14F-4D97-AF65-F5344CB8AC3E}">
        <p14:creationId xmlns:p14="http://schemas.microsoft.com/office/powerpoint/2010/main" val="1439259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fade">
                                      <p:cBhvr>
                                        <p:cTn id="22" dur="500"/>
                                        <p:tgtEl>
                                          <p:spTgt spid="8">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95589" y="1242208"/>
            <a:ext cx="10976920" cy="4524315"/>
          </a:xfrm>
          <a:prstGeom prst="rect">
            <a:avLst/>
          </a:prstGeom>
        </p:spPr>
        <p:txBody>
          <a:bodyPr wrap="square">
            <a:spAutoFit/>
          </a:bodyPr>
          <a:lstStyle/>
          <a:p>
            <a:r>
              <a:rPr lang="en-GB" sz="2400" dirty="0"/>
              <a:t>Documents must be produced at the time or if the driver is not able to produce at the time, within 7 clear days (not including the day the requirement was made, i.e. up until midnight on the seventh day), at a police station specified by them.</a:t>
            </a:r>
          </a:p>
          <a:p>
            <a:endParaRPr lang="en-GB" sz="2400" dirty="0"/>
          </a:p>
          <a:p>
            <a:pPr algn="ctr"/>
            <a:r>
              <a:rPr lang="en-GB" sz="2400" dirty="0"/>
              <a:t>Failure to do so is an offence, unless the person can show that</a:t>
            </a:r>
          </a:p>
          <a:p>
            <a:pPr algn="ctr"/>
            <a:endParaRPr lang="en-GB" sz="2400" dirty="0"/>
          </a:p>
          <a:p>
            <a:pPr algn="ctr"/>
            <a:r>
              <a:rPr lang="en-GB" sz="2400" dirty="0"/>
              <a:t>It was produced there as soon was as reasonably practicable</a:t>
            </a:r>
          </a:p>
          <a:p>
            <a:pPr algn="ctr"/>
            <a:endParaRPr lang="en-GB" sz="2400" dirty="0"/>
          </a:p>
          <a:p>
            <a:pPr algn="ctr"/>
            <a:r>
              <a:rPr lang="en-GB" sz="2400" dirty="0"/>
              <a:t>Or</a:t>
            </a:r>
          </a:p>
          <a:p>
            <a:pPr algn="ctr"/>
            <a:endParaRPr lang="en-GB" sz="2400" dirty="0"/>
          </a:p>
          <a:p>
            <a:pPr algn="ctr"/>
            <a:r>
              <a:rPr lang="en-GB" sz="2400" dirty="0"/>
              <a:t>It was not reasonably practicable for it to be produced there before the day on which proceedings were commenced</a:t>
            </a:r>
          </a:p>
        </p:txBody>
      </p:sp>
      <p:sp>
        <p:nvSpPr>
          <p:cNvPr id="6" name="TextBox 5"/>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Production of Documents</a:t>
            </a:r>
          </a:p>
        </p:txBody>
      </p:sp>
    </p:spTree>
    <p:extLst>
      <p:ext uri="{BB962C8B-B14F-4D97-AF65-F5344CB8AC3E}">
        <p14:creationId xmlns:p14="http://schemas.microsoft.com/office/powerpoint/2010/main" val="12388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500"/>
                                        <p:tgtEl>
                                          <p:spTgt spid="5">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8" end="8"/>
                                            </p:txEl>
                                          </p:spTgt>
                                        </p:tgtEl>
                                        <p:attrNameLst>
                                          <p:attrName>style.visibility</p:attrName>
                                        </p:attrNameLst>
                                      </p:cBhvr>
                                      <p:to>
                                        <p:strVal val="visible"/>
                                      </p:to>
                                    </p:set>
                                    <p:animEffect transition="in" filter="fade">
                                      <p:cBhvr>
                                        <p:cTn id="2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86712" y="1073532"/>
            <a:ext cx="10976920" cy="4524315"/>
          </a:xfrm>
          <a:prstGeom prst="rect">
            <a:avLst/>
          </a:prstGeom>
        </p:spPr>
        <p:txBody>
          <a:bodyPr wrap="square">
            <a:spAutoFit/>
          </a:bodyPr>
          <a:lstStyle/>
          <a:p>
            <a:r>
              <a:rPr lang="en-GB" sz="2400" dirty="0"/>
              <a:t>Documents must be produced at the time or if the driver is not able to produce at the time, within 7 clear days (not including the day the requirement was made, i.e. up until midnight on the seventh day), at a police station specified by them.</a:t>
            </a:r>
          </a:p>
          <a:p>
            <a:pPr algn="ctr"/>
            <a:endParaRPr lang="en-GB" sz="2400" dirty="0"/>
          </a:p>
          <a:p>
            <a:pPr algn="ctr"/>
            <a:r>
              <a:rPr lang="en-GB" sz="2400" dirty="0"/>
              <a:t>Failure to do so is an offence, unless the person can show that</a:t>
            </a:r>
          </a:p>
          <a:p>
            <a:pPr algn="ctr"/>
            <a:endParaRPr lang="en-GB" sz="2400" dirty="0"/>
          </a:p>
          <a:p>
            <a:pPr algn="ctr"/>
            <a:r>
              <a:rPr lang="en-GB" sz="2400" dirty="0"/>
              <a:t>It was produced there as soon was as reasonably practicable</a:t>
            </a:r>
          </a:p>
          <a:p>
            <a:pPr algn="ctr"/>
            <a:endParaRPr lang="en-GB" sz="2400" dirty="0"/>
          </a:p>
          <a:p>
            <a:pPr algn="ctr"/>
            <a:r>
              <a:rPr lang="en-GB" sz="2400" dirty="0"/>
              <a:t>Or</a:t>
            </a:r>
          </a:p>
          <a:p>
            <a:pPr algn="ctr"/>
            <a:endParaRPr lang="en-GB" sz="2400" dirty="0"/>
          </a:p>
          <a:p>
            <a:pPr algn="ctr"/>
            <a:r>
              <a:rPr lang="en-GB" sz="2400" dirty="0"/>
              <a:t>It was not reasonably practicable for it to be produced there before the day on which proceedings were commenced</a:t>
            </a:r>
          </a:p>
        </p:txBody>
      </p:sp>
      <p:sp>
        <p:nvSpPr>
          <p:cNvPr id="6" name="TextBox 5"/>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Production of Documents</a:t>
            </a:r>
          </a:p>
        </p:txBody>
      </p:sp>
    </p:spTree>
    <p:extLst>
      <p:ext uri="{BB962C8B-B14F-4D97-AF65-F5344CB8AC3E}">
        <p14:creationId xmlns:p14="http://schemas.microsoft.com/office/powerpoint/2010/main" val="201308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500"/>
                                        <p:tgtEl>
                                          <p:spTgt spid="5">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8" end="8"/>
                                            </p:txEl>
                                          </p:spTgt>
                                        </p:tgtEl>
                                        <p:attrNameLst>
                                          <p:attrName>style.visibility</p:attrName>
                                        </p:attrNameLst>
                                      </p:cBhvr>
                                      <p:to>
                                        <p:strVal val="visible"/>
                                      </p:to>
                                    </p:set>
                                    <p:animEffect transition="in" filter="fade">
                                      <p:cBhvr>
                                        <p:cTn id="2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93150" y="2017884"/>
            <a:ext cx="9296312" cy="2677656"/>
          </a:xfrm>
          <a:prstGeom prst="rect">
            <a:avLst/>
          </a:prstGeom>
        </p:spPr>
        <p:txBody>
          <a:bodyPr wrap="square">
            <a:spAutoFit/>
          </a:bodyPr>
          <a:lstStyle/>
          <a:p>
            <a:pPr algn="ctr"/>
            <a:r>
              <a:rPr lang="en-GB" sz="2400" dirty="0"/>
              <a:t>Driving licences, unlike insurance certificates and test certificates, </a:t>
            </a:r>
          </a:p>
          <a:p>
            <a:pPr algn="ctr"/>
            <a:r>
              <a:rPr lang="en-GB" sz="2400" b="1" dirty="0">
                <a:solidFill>
                  <a:srgbClr val="FF0000"/>
                </a:solidFill>
              </a:rPr>
              <a:t>must</a:t>
            </a:r>
            <a:r>
              <a:rPr lang="en-GB" sz="2400" dirty="0"/>
              <a:t> be produced in person by the licence holder.</a:t>
            </a:r>
          </a:p>
          <a:p>
            <a:pPr algn="ctr"/>
            <a:endParaRPr lang="en-GB" sz="2400" dirty="0"/>
          </a:p>
          <a:p>
            <a:pPr algn="ctr"/>
            <a:r>
              <a:rPr lang="en-GB" sz="2400" dirty="0"/>
              <a:t>A motorcyclist who produces a provisional driving licence is also required to produce</a:t>
            </a:r>
          </a:p>
          <a:p>
            <a:pPr algn="ctr"/>
            <a:r>
              <a:rPr lang="en-GB" sz="2400" dirty="0"/>
              <a:t>a certificate of completion of a compulsory basic  training course for motorcyclists.</a:t>
            </a:r>
          </a:p>
        </p:txBody>
      </p:sp>
      <p:sp>
        <p:nvSpPr>
          <p:cNvPr id="5" name="TextBox 4"/>
          <p:cNvSpPr txBox="1"/>
          <p:nvPr/>
        </p:nvSpPr>
        <p:spPr>
          <a:xfrm>
            <a:off x="1645774" y="634179"/>
            <a:ext cx="8991065" cy="584775"/>
          </a:xfrm>
          <a:prstGeom prst="rect">
            <a:avLst/>
          </a:prstGeom>
          <a:solidFill>
            <a:srgbClr val="002060"/>
          </a:solidFill>
        </p:spPr>
        <p:txBody>
          <a:bodyPr wrap="square" rtlCol="0">
            <a:spAutoFit/>
          </a:bodyPr>
          <a:lstStyle/>
          <a:p>
            <a:pPr algn="ctr"/>
            <a:r>
              <a:rPr lang="en-GB" sz="3200" b="1" dirty="0">
                <a:solidFill>
                  <a:schemeClr val="bg1"/>
                </a:solidFill>
              </a:rPr>
              <a:t>Production of Documents</a:t>
            </a:r>
          </a:p>
        </p:txBody>
      </p:sp>
    </p:spTree>
    <p:extLst>
      <p:ext uri="{BB962C8B-B14F-4D97-AF65-F5344CB8AC3E}">
        <p14:creationId xmlns:p14="http://schemas.microsoft.com/office/powerpoint/2010/main" val="180593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7482" y="795152"/>
            <a:ext cx="10219765" cy="4801314"/>
          </a:xfrm>
          <a:prstGeom prst="rect">
            <a:avLst/>
          </a:prstGeom>
        </p:spPr>
        <p:txBody>
          <a:bodyPr wrap="square">
            <a:spAutoFit/>
          </a:bodyPr>
          <a:lstStyle/>
          <a:p>
            <a:r>
              <a:rPr lang="en-GB" dirty="0"/>
              <a:t>A person required by a constable to produce his licence must in prescribed circumstances, on being so required by the constable, state his date of birth. </a:t>
            </a:r>
          </a:p>
          <a:p>
            <a:endParaRPr lang="en-GB" dirty="0"/>
          </a:p>
          <a:p>
            <a:r>
              <a:rPr lang="en-GB" dirty="0"/>
              <a:t>The prescribed circumstances are:</a:t>
            </a:r>
          </a:p>
          <a:p>
            <a:endParaRPr lang="en-GB" dirty="0"/>
          </a:p>
          <a:p>
            <a:r>
              <a:rPr lang="en-GB" dirty="0"/>
              <a:t>(a) where that person fails to produce forthwith for examination his licence on being required to do so by a police constable under that section; or</a:t>
            </a:r>
          </a:p>
          <a:p>
            <a:r>
              <a:rPr lang="en-GB" dirty="0"/>
              <a:t>(b) where, on being so required, that person produces a licence:</a:t>
            </a:r>
          </a:p>
          <a:p>
            <a:endParaRPr lang="en-GB" dirty="0"/>
          </a:p>
          <a:p>
            <a:r>
              <a:rPr lang="en-GB" dirty="0"/>
              <a:t>(</a:t>
            </a:r>
            <a:r>
              <a:rPr lang="en-GB" dirty="0" err="1"/>
              <a:t>i</a:t>
            </a:r>
            <a:r>
              <a:rPr lang="en-GB" dirty="0"/>
              <a:t>) which the police constable in question has reason to suspect was not granted to that person, was granted to that person in error or contains an alteration in the particulars entered on the licence (other than as described in paragraph (ii) made with intent to deceive; or</a:t>
            </a:r>
          </a:p>
          <a:p>
            <a:endParaRPr lang="en-GB" dirty="0"/>
          </a:p>
          <a:p>
            <a:r>
              <a:rPr lang="en-GB" dirty="0"/>
              <a:t>(ii) in which the driver number has been altered, removed or defaced;</a:t>
            </a:r>
          </a:p>
          <a:p>
            <a:endParaRPr lang="en-GB" dirty="0"/>
          </a:p>
          <a:p>
            <a:r>
              <a:rPr lang="en-GB" dirty="0"/>
              <a:t>(c) where that person is a person supervising a provisional licence holder and is reasonably suspected to be under 21 years of age.</a:t>
            </a:r>
          </a:p>
        </p:txBody>
      </p:sp>
      <p:sp>
        <p:nvSpPr>
          <p:cNvPr id="6" name="TextBox 5"/>
          <p:cNvSpPr txBox="1"/>
          <p:nvPr/>
        </p:nvSpPr>
        <p:spPr>
          <a:xfrm>
            <a:off x="3546694" y="5627244"/>
            <a:ext cx="5581135" cy="369332"/>
          </a:xfrm>
          <a:prstGeom prst="rect">
            <a:avLst/>
          </a:prstGeom>
          <a:solidFill>
            <a:schemeClr val="accent1">
              <a:lumMod val="20000"/>
              <a:lumOff val="80000"/>
            </a:schemeClr>
          </a:solidFill>
        </p:spPr>
        <p:txBody>
          <a:bodyPr wrap="square" rtlCol="0">
            <a:spAutoFit/>
          </a:bodyPr>
          <a:lstStyle/>
          <a:p>
            <a:pPr algn="ctr"/>
            <a:r>
              <a:rPr lang="en-GB" b="1" dirty="0">
                <a:solidFill>
                  <a:srgbClr val="002060"/>
                </a:solidFill>
                <a:ea typeface="Tahoma" panose="020B0604030504040204" pitchFamily="34" charset="0"/>
                <a:cs typeface="Tahoma" panose="020B0604030504040204" pitchFamily="34" charset="0"/>
              </a:rPr>
              <a:t>Section 164 Road Traffic Act 1988</a:t>
            </a:r>
          </a:p>
        </p:txBody>
      </p:sp>
      <p:sp>
        <p:nvSpPr>
          <p:cNvPr id="7" name="TextBox 6"/>
          <p:cNvSpPr txBox="1"/>
          <p:nvPr/>
        </p:nvSpPr>
        <p:spPr>
          <a:xfrm>
            <a:off x="1761831" y="148821"/>
            <a:ext cx="8991065" cy="523220"/>
          </a:xfrm>
          <a:prstGeom prst="rect">
            <a:avLst/>
          </a:prstGeom>
          <a:solidFill>
            <a:srgbClr val="002060"/>
          </a:solidFill>
        </p:spPr>
        <p:txBody>
          <a:bodyPr wrap="square" rtlCol="0">
            <a:spAutoFit/>
          </a:bodyPr>
          <a:lstStyle/>
          <a:p>
            <a:pPr algn="ctr"/>
            <a:r>
              <a:rPr lang="en-GB" sz="2800" b="1" dirty="0">
                <a:solidFill>
                  <a:schemeClr val="bg1"/>
                </a:solidFill>
              </a:rPr>
              <a:t>Power to Require Date of Birth</a:t>
            </a:r>
          </a:p>
        </p:txBody>
      </p:sp>
    </p:spTree>
    <p:extLst>
      <p:ext uri="{BB962C8B-B14F-4D97-AF65-F5344CB8AC3E}">
        <p14:creationId xmlns:p14="http://schemas.microsoft.com/office/powerpoint/2010/main" val="87117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500"/>
                                        <p:tgtEl>
                                          <p:spTgt spid="5">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5" end="5"/>
                                            </p:txEl>
                                          </p:spTgt>
                                        </p:tgtEl>
                                        <p:attrNameLst>
                                          <p:attrName>style.visibility</p:attrName>
                                        </p:attrNameLst>
                                      </p:cBhvr>
                                      <p:to>
                                        <p:strVal val="visible"/>
                                      </p:to>
                                    </p:set>
                                    <p:animEffect transition="in" filter="fade">
                                      <p:cBhvr>
                                        <p:cTn id="10" dur="500"/>
                                        <p:tgtEl>
                                          <p:spTgt spid="5">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animEffect transition="in" filter="fade">
                                      <p:cBhvr>
                                        <p:cTn id="15" dur="500"/>
                                        <p:tgtEl>
                                          <p:spTgt spid="5">
                                            <p:txEl>
                                              <p:pRg st="7" end="7"/>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9" end="9"/>
                                            </p:txEl>
                                          </p:spTgt>
                                        </p:tgtEl>
                                        <p:attrNameLst>
                                          <p:attrName>style.visibility</p:attrName>
                                        </p:attrNameLst>
                                      </p:cBhvr>
                                      <p:to>
                                        <p:strVal val="visible"/>
                                      </p:to>
                                    </p:set>
                                    <p:animEffect transition="in" filter="fade">
                                      <p:cBhvr>
                                        <p:cTn id="20" dur="500"/>
                                        <p:tgtEl>
                                          <p:spTgt spid="5">
                                            <p:txEl>
                                              <p:pRg st="9" end="9"/>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11" end="11"/>
                                            </p:txEl>
                                          </p:spTgt>
                                        </p:tgtEl>
                                        <p:attrNameLst>
                                          <p:attrName>style.visibility</p:attrName>
                                        </p:attrNameLst>
                                      </p:cBhvr>
                                      <p:to>
                                        <p:strVal val="visible"/>
                                      </p:to>
                                    </p:set>
                                    <p:animEffect transition="in" filter="fade">
                                      <p:cBhvr>
                                        <p:cTn id="25" dur="500"/>
                                        <p:tgtEl>
                                          <p:spTgt spid="5">
                                            <p:txEl>
                                              <p:pRg st="11" end="1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645775" y="1416558"/>
            <a:ext cx="8991065" cy="3539430"/>
          </a:xfrm>
          <a:prstGeom prst="rect">
            <a:avLst/>
          </a:prstGeom>
        </p:spPr>
        <p:txBody>
          <a:bodyPr wrap="square">
            <a:spAutoFit/>
          </a:bodyPr>
          <a:lstStyle/>
          <a:p>
            <a:r>
              <a:rPr lang="en-GB" sz="2800" dirty="0"/>
              <a:t>If a person cannot produce driving or vehicle documents at the time you should first check PNC to ascertain if all documentation is in order as driving licence, insurance and M.O.T details </a:t>
            </a:r>
            <a:r>
              <a:rPr lang="en-GB" sz="2800" u="sng" dirty="0">
                <a:solidFill>
                  <a:srgbClr val="FF0000"/>
                </a:solidFill>
              </a:rPr>
              <a:t>may</a:t>
            </a:r>
            <a:r>
              <a:rPr lang="en-GB" sz="2800" dirty="0">
                <a:solidFill>
                  <a:srgbClr val="FF0000"/>
                </a:solidFill>
              </a:rPr>
              <a:t> </a:t>
            </a:r>
            <a:r>
              <a:rPr lang="en-GB" sz="2800" dirty="0"/>
              <a:t>be held.  </a:t>
            </a:r>
          </a:p>
          <a:p>
            <a:endParaRPr lang="en-GB" sz="2800" dirty="0"/>
          </a:p>
          <a:p>
            <a:r>
              <a:rPr lang="en-GB" sz="2800" dirty="0"/>
              <a:t>If you are unable to ascertain these details, you should issue them with the HO/RT 1 form to be produced with them at a police station.</a:t>
            </a:r>
          </a:p>
        </p:txBody>
      </p:sp>
      <p:sp>
        <p:nvSpPr>
          <p:cNvPr id="5" name="TextBox 4"/>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HO/RT 1</a:t>
            </a:r>
          </a:p>
        </p:txBody>
      </p:sp>
    </p:spTree>
    <p:extLst>
      <p:ext uri="{BB962C8B-B14F-4D97-AF65-F5344CB8AC3E}">
        <p14:creationId xmlns:p14="http://schemas.microsoft.com/office/powerpoint/2010/main" val="223488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4552" y="1727039"/>
            <a:ext cx="8991065" cy="3471720"/>
          </a:xfrm>
          <a:prstGeom prst="rect">
            <a:avLst/>
          </a:prstGeom>
        </p:spPr>
        <p:txBody>
          <a:bodyPr wrap="square">
            <a:spAutoFit/>
          </a:bodyPr>
          <a:lstStyle/>
          <a:p>
            <a:pPr>
              <a:lnSpc>
                <a:spcPct val="90000"/>
              </a:lnSpc>
            </a:pPr>
            <a:r>
              <a:rPr lang="en-US" altLang="en-US" sz="2000" dirty="0">
                <a:latin typeface="Arial" panose="020B0604020202020204" pitchFamily="34" charset="0"/>
                <a:cs typeface="Arial" panose="020B0604020202020204" pitchFamily="34" charset="0"/>
              </a:rPr>
              <a:t>When the person produces the documents together with the form HO/RT 1 at the police station the officer or station officer records the required details on a form HO/RT 2. </a:t>
            </a:r>
          </a:p>
          <a:p>
            <a:pPr>
              <a:lnSpc>
                <a:spcPct val="90000"/>
              </a:lnSpc>
            </a:pPr>
            <a:endParaRPr lang="en-US" altLang="en-US" sz="2000" dirty="0">
              <a:latin typeface="Arial" panose="020B0604020202020204" pitchFamily="34" charset="0"/>
              <a:cs typeface="Arial" panose="020B0604020202020204" pitchFamily="34" charset="0"/>
            </a:endParaRPr>
          </a:p>
          <a:p>
            <a:pPr>
              <a:lnSpc>
                <a:spcPct val="90000"/>
              </a:lnSpc>
            </a:pPr>
            <a:r>
              <a:rPr lang="en-US" altLang="en-US" sz="2000" dirty="0">
                <a:latin typeface="Arial" panose="020B0604020202020204" pitchFamily="34" charset="0"/>
                <a:cs typeface="Arial" panose="020B0604020202020204" pitchFamily="34" charset="0"/>
              </a:rPr>
              <a:t>If offences are disclosed when the documents are produced at the police station the officer or station officer will report the person for the offence(s).</a:t>
            </a:r>
          </a:p>
          <a:p>
            <a:pPr>
              <a:lnSpc>
                <a:spcPct val="90000"/>
              </a:lnSpc>
            </a:pPr>
            <a:endParaRPr lang="en-US" altLang="en-US" sz="2000" dirty="0">
              <a:latin typeface="Arial" panose="020B0604020202020204" pitchFamily="34" charset="0"/>
              <a:cs typeface="Arial" panose="020B0604020202020204" pitchFamily="34" charset="0"/>
            </a:endParaRPr>
          </a:p>
          <a:p>
            <a:pPr>
              <a:lnSpc>
                <a:spcPct val="90000"/>
              </a:lnSpc>
            </a:pPr>
            <a:r>
              <a:rPr lang="en-US" altLang="en-US" sz="2000" dirty="0">
                <a:latin typeface="Arial" panose="020B0604020202020204" pitchFamily="34" charset="0"/>
                <a:cs typeface="Arial" panose="020B0604020202020204" pitchFamily="34" charset="0"/>
              </a:rPr>
              <a:t>This document will be forwarded to the relevant prosecutions department with your force who will inform the originating officer of the offence(s) (i.e. the officer who issued the HO/RT 1) and a statement will then be required for prosecution.</a:t>
            </a:r>
          </a:p>
          <a:p>
            <a:pPr algn="ctr">
              <a:lnSpc>
                <a:spcPct val="90000"/>
              </a:lnSpc>
            </a:pPr>
            <a:endParaRPr lang="en-US" altLang="en-US" sz="2400" dirty="0"/>
          </a:p>
        </p:txBody>
      </p:sp>
      <p:sp>
        <p:nvSpPr>
          <p:cNvPr id="5" name="TextBox 4"/>
          <p:cNvSpPr txBox="1"/>
          <p:nvPr/>
        </p:nvSpPr>
        <p:spPr>
          <a:xfrm>
            <a:off x="1610265" y="483259"/>
            <a:ext cx="8991065" cy="584775"/>
          </a:xfrm>
          <a:prstGeom prst="rect">
            <a:avLst/>
          </a:prstGeom>
          <a:solidFill>
            <a:srgbClr val="002060"/>
          </a:solidFill>
        </p:spPr>
        <p:txBody>
          <a:bodyPr wrap="square" rtlCol="0">
            <a:spAutoFit/>
          </a:bodyPr>
          <a:lstStyle/>
          <a:p>
            <a:pPr algn="ctr"/>
            <a:r>
              <a:rPr lang="en-GB" sz="3200" b="1" dirty="0">
                <a:solidFill>
                  <a:schemeClr val="bg1"/>
                </a:solidFill>
              </a:rPr>
              <a:t>HO/RT 2</a:t>
            </a:r>
          </a:p>
        </p:txBody>
      </p:sp>
    </p:spTree>
    <p:extLst>
      <p:ext uri="{BB962C8B-B14F-4D97-AF65-F5344CB8AC3E}">
        <p14:creationId xmlns:p14="http://schemas.microsoft.com/office/powerpoint/2010/main" val="273100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994299" y="1648532"/>
            <a:ext cx="7350711" cy="370438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a:t>Sec 165A Road Traffic Act 1988 states that, if any of the </a:t>
            </a:r>
            <a:r>
              <a:rPr lang="en-GB" sz="2200" b="1" dirty="0">
                <a:solidFill>
                  <a:srgbClr val="FF0000"/>
                </a:solidFill>
              </a:rPr>
              <a:t>specified conditions</a:t>
            </a:r>
            <a:r>
              <a:rPr lang="en-GB" sz="2200" dirty="0">
                <a:solidFill>
                  <a:srgbClr val="2042A0"/>
                </a:solidFill>
              </a:rPr>
              <a:t> </a:t>
            </a:r>
            <a:r>
              <a:rPr lang="en-GB" sz="2200" dirty="0"/>
              <a:t>are satisfied in relation to a vehicle, a constable may:</a:t>
            </a:r>
          </a:p>
          <a:p>
            <a:endParaRPr lang="en-GB" sz="2200" dirty="0"/>
          </a:p>
          <a:p>
            <a:r>
              <a:rPr lang="en-GB" sz="2200" dirty="0"/>
              <a:t>Seize the vehicle</a:t>
            </a:r>
          </a:p>
          <a:p>
            <a:endParaRPr lang="en-GB" sz="2200" dirty="0"/>
          </a:p>
          <a:p>
            <a:r>
              <a:rPr lang="en-GB" sz="2200" dirty="0"/>
              <a:t>Remove the vehicle</a:t>
            </a:r>
          </a:p>
          <a:p>
            <a:endParaRPr lang="en-GB" sz="2200" dirty="0"/>
          </a:p>
          <a:p>
            <a:r>
              <a:rPr lang="en-GB" sz="2200" dirty="0"/>
              <a:t>Enter any premises other than a private dwelling house on which he/she has reasonable grounds for believing the vehicle to be</a:t>
            </a:r>
            <a:r>
              <a:rPr lang="en-GB" dirty="0"/>
              <a:t>.</a:t>
            </a:r>
            <a:endParaRPr lang="en-GB" sz="2200" dirty="0"/>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4048" y="2129122"/>
            <a:ext cx="2671482" cy="2743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Seizure of Vehicles</a:t>
            </a:r>
          </a:p>
        </p:txBody>
      </p:sp>
    </p:spTree>
    <p:extLst>
      <p:ext uri="{BB962C8B-B14F-4D97-AF65-F5344CB8AC3E}">
        <p14:creationId xmlns:p14="http://schemas.microsoft.com/office/powerpoint/2010/main" val="410562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fade">
                                      <p:cBhvr>
                                        <p:cTn id="1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a:spLocks/>
          </p:cNvSpPr>
          <p:nvPr/>
        </p:nvSpPr>
        <p:spPr>
          <a:xfrm>
            <a:off x="2026507" y="1211087"/>
            <a:ext cx="8229600" cy="4713387"/>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Requirement to produce driving licence</a:t>
            </a:r>
          </a:p>
          <a:p>
            <a:r>
              <a:rPr lang="en-GB" dirty="0"/>
              <a:t>Fails to produce licence</a:t>
            </a:r>
          </a:p>
          <a:p>
            <a:r>
              <a:rPr lang="en-GB" dirty="0"/>
              <a:t>Reasonable grounds to suspect vehicle being driven otherwise than in accordance with a licence</a:t>
            </a:r>
          </a:p>
          <a:p>
            <a:endParaRPr lang="en-GB" dirty="0"/>
          </a:p>
          <a:p>
            <a:pPr marL="0" indent="0">
              <a:buFont typeface="Arial" panose="020B0604020202020204" pitchFamily="34" charset="0"/>
              <a:buNone/>
            </a:pPr>
            <a:r>
              <a:rPr lang="en-GB" dirty="0"/>
              <a:t>Requirement to produce insurance</a:t>
            </a:r>
          </a:p>
          <a:p>
            <a:r>
              <a:rPr lang="en-GB" dirty="0"/>
              <a:t>Fails to produce insurance</a:t>
            </a:r>
          </a:p>
          <a:p>
            <a:r>
              <a:rPr lang="en-GB" dirty="0"/>
              <a:t>Reasonable grounds to suspect vehicle being driven without insurance</a:t>
            </a:r>
          </a:p>
          <a:p>
            <a:pPr marL="0" indent="0">
              <a:buNone/>
            </a:pPr>
            <a:endParaRPr lang="en-GB" dirty="0"/>
          </a:p>
          <a:p>
            <a:pPr marL="0" indent="0">
              <a:buFont typeface="Arial" panose="020B0604020202020204" pitchFamily="34" charset="0"/>
              <a:buNone/>
            </a:pPr>
            <a:r>
              <a:rPr lang="en-GB" dirty="0"/>
              <a:t>Requirement for vehicle to stop</a:t>
            </a:r>
          </a:p>
          <a:p>
            <a:r>
              <a:rPr lang="en-GB" dirty="0"/>
              <a:t>Fails to stop </a:t>
            </a:r>
          </a:p>
          <a:p>
            <a:r>
              <a:rPr lang="en-GB" dirty="0"/>
              <a:t>Reasonable grounds to suspect vehicle being driven without licence/insurance</a:t>
            </a:r>
          </a:p>
          <a:p>
            <a:pPr marL="0" indent="0">
              <a:buFont typeface="Arial" panose="020B0604020202020204" pitchFamily="34" charset="0"/>
              <a:buNone/>
            </a:pPr>
            <a:endParaRPr lang="en-GB" dirty="0"/>
          </a:p>
        </p:txBody>
      </p:sp>
      <p:sp>
        <p:nvSpPr>
          <p:cNvPr id="8" name="TextBox 7"/>
          <p:cNvSpPr txBox="1"/>
          <p:nvPr/>
        </p:nvSpPr>
        <p:spPr>
          <a:xfrm>
            <a:off x="1645775" y="261317"/>
            <a:ext cx="8991065" cy="584775"/>
          </a:xfrm>
          <a:prstGeom prst="rect">
            <a:avLst/>
          </a:prstGeom>
          <a:solidFill>
            <a:srgbClr val="002060"/>
          </a:solidFill>
        </p:spPr>
        <p:txBody>
          <a:bodyPr wrap="square" rtlCol="0">
            <a:spAutoFit/>
          </a:bodyPr>
          <a:lstStyle/>
          <a:p>
            <a:pPr algn="ctr"/>
            <a:r>
              <a:rPr lang="en-GB" sz="3200" b="1" dirty="0">
                <a:solidFill>
                  <a:schemeClr val="bg1"/>
                </a:solidFill>
              </a:rPr>
              <a:t>Seizure of Vehicles – Specified Conditions</a:t>
            </a:r>
          </a:p>
        </p:txBody>
      </p:sp>
    </p:spTree>
    <p:extLst>
      <p:ext uri="{BB962C8B-B14F-4D97-AF65-F5344CB8AC3E}">
        <p14:creationId xmlns:p14="http://schemas.microsoft.com/office/powerpoint/2010/main" val="343984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xEl>
                                              <p:pRg st="4" end="4"/>
                                            </p:txEl>
                                          </p:spTgt>
                                        </p:tgtEl>
                                        <p:attrNameLst>
                                          <p:attrName>style.visibility</p:attrName>
                                        </p:attrNameLst>
                                      </p:cBhvr>
                                      <p:to>
                                        <p:strVal val="visible"/>
                                      </p:to>
                                    </p:set>
                                    <p:animEffect transition="in" filter="fade">
                                      <p:cBhvr>
                                        <p:cTn id="18" dur="500"/>
                                        <p:tgtEl>
                                          <p:spTgt spid="7">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animEffect transition="in" filter="fade">
                                      <p:cBhvr>
                                        <p:cTn id="21" dur="500"/>
                                        <p:tgtEl>
                                          <p:spTgt spid="7">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Effect transition="in" filter="fade">
                                      <p:cBhvr>
                                        <p:cTn id="24" dur="500"/>
                                        <p:tgtEl>
                                          <p:spTgt spid="7">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7">
                                            <p:txEl>
                                              <p:pRg st="8" end="8"/>
                                            </p:txEl>
                                          </p:spTgt>
                                        </p:tgtEl>
                                        <p:attrNameLst>
                                          <p:attrName>style.visibility</p:attrName>
                                        </p:attrNameLst>
                                      </p:cBhvr>
                                      <p:to>
                                        <p:strVal val="visible"/>
                                      </p:to>
                                    </p:set>
                                    <p:animEffect transition="in" filter="fade">
                                      <p:cBhvr>
                                        <p:cTn id="29" dur="500"/>
                                        <p:tgtEl>
                                          <p:spTgt spid="7">
                                            <p:txEl>
                                              <p:pRg st="8" end="8"/>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fade">
                                      <p:cBhvr>
                                        <p:cTn id="32" dur="500"/>
                                        <p:tgtEl>
                                          <p:spTgt spid="7">
                                            <p:txEl>
                                              <p:pRg st="9" end="9"/>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7">
                                            <p:txEl>
                                              <p:pRg st="10" end="10"/>
                                            </p:txEl>
                                          </p:spTgt>
                                        </p:tgtEl>
                                        <p:attrNameLst>
                                          <p:attrName>style.visibility</p:attrName>
                                        </p:attrNameLst>
                                      </p:cBhvr>
                                      <p:to>
                                        <p:strVal val="visible"/>
                                      </p:to>
                                    </p:set>
                                    <p:animEffect transition="in" filter="fade">
                                      <p:cBhvr>
                                        <p:cTn id="35"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191177" y="949354"/>
            <a:ext cx="5944115" cy="4340728"/>
          </a:xfrm>
          <a:prstGeom prst="rect">
            <a:avLst/>
          </a:prstGeom>
        </p:spPr>
      </p:pic>
    </p:spTree>
    <p:extLst>
      <p:ext uri="{BB962C8B-B14F-4D97-AF65-F5344CB8AC3E}">
        <p14:creationId xmlns:p14="http://schemas.microsoft.com/office/powerpoint/2010/main" val="1664970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TotalTime>
  <Words>3481</Words>
  <Application>Microsoft Office PowerPoint</Application>
  <PresentationFormat>Widescreen</PresentationFormat>
  <Paragraphs>249</Paragraphs>
  <Slides>15</Slides>
  <Notes>15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64</cp:revision>
  <dcterms:created xsi:type="dcterms:W3CDTF">2018-01-30T11:09:50Z</dcterms:created>
  <dcterms:modified xsi:type="dcterms:W3CDTF">2022-06-30T10:28:32Z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fe56ea2a-68c6-459c-b462-1c6b6230f791</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2022-06-23T09:26:12Z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7af4c128-d84f-4bc3-b7b4-500f72b5abd8</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