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58" r:id="rId4"/>
    <p:sldId id="282" r:id="rId5"/>
    <p:sldId id="261" r:id="rId6"/>
    <p:sldId id="283" r:id="rId7"/>
    <p:sldId id="263" r:id="rId8"/>
    <p:sldId id="284" r:id="rId9"/>
    <p:sldId id="265" r:id="rId10"/>
    <p:sldId id="285" r:id="rId11"/>
    <p:sldId id="294" r:id="rId12"/>
    <p:sldId id="267" r:id="rId13"/>
    <p:sldId id="286" r:id="rId14"/>
    <p:sldId id="269" r:id="rId15"/>
    <p:sldId id="287" r:id="rId16"/>
    <p:sldId id="288" r:id="rId17"/>
    <p:sldId id="289" r:id="rId18"/>
    <p:sldId id="291" r:id="rId19"/>
    <p:sldId id="292" r:id="rId20"/>
    <p:sldId id="293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26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581115-97ED-4383-AEC7-FDF0041EC5F9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5A0411-8447-4C02-B0C9-F926F8E28DA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446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A0411-8447-4C02-B0C9-F926F8E28DA9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3677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ACDF6120-F1F0-4C60-9FE9-39AC71A9C79D}" type="datetimeFigureOut">
              <a:rPr lang="en-US" smtClean="0"/>
              <a:pPr/>
              <a:t>10/13/2017</a:t>
            </a:fld>
            <a:endParaRPr lang="en-US" sz="160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CDF6120-F1F0-4C60-9FE9-39AC71A9C79D}" type="datetimeFigureOut">
              <a:rPr lang="en-US" smtClean="0"/>
              <a:pPr/>
              <a:t>10/13/2017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endParaRPr kumimoji="0" lang="en-US" sz="14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l" eaLnBrk="1" latinLnBrk="0" hangingPunct="1"/>
            <a:fld id="{EA7C8D44-3667-46F6-9772-CC52308E2A7F}" type="slidenum">
              <a:rPr kumimoji="0" lang="en-US" smtClean="0"/>
              <a:pPr algn="l" eaLnBrk="1" latinLnBrk="0" hangingPunct="1"/>
              <a:t>‹#›</a:t>
            </a:fld>
            <a:endParaRPr kumimoji="0" lang="en-US" sz="1600" dirty="0">
              <a:solidFill>
                <a:schemeClr val="tx2"/>
              </a:solidFill>
            </a:endParaRPr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070C0"/>
                </a:solidFill>
              </a:rPr>
              <a:t>Lecture 3</a:t>
            </a:r>
            <a:endParaRPr lang="en-US" sz="3600" b="1" dirty="0">
              <a:solidFill>
                <a:srgbClr val="0070C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4953000"/>
            <a:ext cx="7239000" cy="1504950"/>
          </a:xfrm>
        </p:spPr>
        <p:txBody>
          <a:bodyPr>
            <a:noAutofit/>
          </a:bodyPr>
          <a:lstStyle/>
          <a:p>
            <a:r>
              <a:rPr lang="en-US" sz="2400" b="1" dirty="0" smtClean="0"/>
              <a:t>Descriptive Statistics: Understanding description of numbers</a:t>
            </a:r>
          </a:p>
        </p:txBody>
      </p:sp>
      <p:sp>
        <p:nvSpPr>
          <p:cNvPr id="4" name="Rectangle 3"/>
          <p:cNvSpPr/>
          <p:nvPr/>
        </p:nvSpPr>
        <p:spPr>
          <a:xfrm>
            <a:off x="1295400" y="1219200"/>
            <a:ext cx="70866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 smtClean="0">
                <a:solidFill>
                  <a:srgbClr val="0070C0"/>
                </a:solidFill>
              </a:rPr>
              <a:t>Statistics: A Gentle Introduction</a:t>
            </a:r>
          </a:p>
          <a:p>
            <a:pPr algn="ctr"/>
            <a:endParaRPr lang="en-US" sz="2400" b="1" dirty="0" smtClean="0"/>
          </a:p>
          <a:p>
            <a:pPr algn="ctr"/>
            <a:r>
              <a:rPr lang="en-US" sz="2400" b="1" dirty="0" smtClean="0"/>
              <a:t>Frederick L. Coolidge, Ph.D.</a:t>
            </a:r>
          </a:p>
          <a:p>
            <a:pPr algn="ctr"/>
            <a:r>
              <a:rPr lang="en-US" sz="2400" b="1" dirty="0" smtClean="0"/>
              <a:t>Sage Publications</a:t>
            </a:r>
            <a:endParaRPr lang="en-US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304800"/>
            <a:ext cx="8229600" cy="990600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 smtClean="0">
                <a:solidFill>
                  <a:srgbClr val="0070C0"/>
                </a:solidFill>
              </a:rPr>
              <a:t>OVERVIEW</a:t>
            </a:r>
            <a:endParaRPr lang="en-US" sz="3600" b="1" dirty="0">
              <a:solidFill>
                <a:srgbClr val="0070C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381000" y="14478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Functions of graphs and tables</a:t>
            </a:r>
          </a:p>
          <a:p>
            <a:pPr lvl="1"/>
            <a:r>
              <a:rPr lang="en-US" sz="2900" dirty="0" smtClean="0">
                <a:solidFill>
                  <a:schemeClr val="tx1"/>
                </a:solidFill>
              </a:rPr>
              <a:t>Examples of good graphs (e.g. stopping cholera) and bad graphs (e.g. Challenger explosion)</a:t>
            </a:r>
          </a:p>
          <a:p>
            <a:r>
              <a:rPr lang="en-US" sz="3200" dirty="0" smtClean="0"/>
              <a:t>Graphical cautions</a:t>
            </a:r>
          </a:p>
          <a:p>
            <a:r>
              <a:rPr lang="en-US" sz="3200" dirty="0" smtClean="0"/>
              <a:t>Types and shapes of distribution</a:t>
            </a:r>
          </a:p>
          <a:p>
            <a:r>
              <a:rPr lang="en-US" sz="3200" dirty="0" smtClean="0"/>
              <a:t>Grouping data</a:t>
            </a:r>
          </a:p>
          <a:p>
            <a:r>
              <a:rPr lang="en-US" sz="3200" dirty="0" smtClean="0"/>
              <a:t>Stem-and-leaf plots</a:t>
            </a:r>
          </a:p>
          <a:p>
            <a:r>
              <a:rPr lang="en-US" sz="3200" dirty="0" smtClean="0"/>
              <a:t>Good versus bad graphs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GRAPHS AND TABLES: GOOD ONES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937760"/>
          </a:xfrm>
        </p:spPr>
        <p:txBody>
          <a:bodyPr>
            <a:no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Making arguments and informed decisions</a:t>
            </a:r>
            <a:endParaRPr lang="en-US" sz="3200" dirty="0" smtClean="0"/>
          </a:p>
          <a:p>
            <a:pPr lvl="1"/>
            <a:r>
              <a:rPr lang="en-US" sz="2800" dirty="0" smtClean="0">
                <a:solidFill>
                  <a:schemeClr val="tx1"/>
                </a:solidFill>
              </a:rPr>
              <a:t>Florence Nightingale’s bar graph comparing British men and British soldiers</a:t>
            </a:r>
          </a:p>
          <a:p>
            <a:pPr lvl="2"/>
            <a:r>
              <a:rPr lang="en-US" sz="2500" dirty="0" smtClean="0">
                <a:solidFill>
                  <a:schemeClr val="tx1"/>
                </a:solidFill>
              </a:rPr>
              <a:t>	</a:t>
            </a:r>
          </a:p>
          <a:p>
            <a:pPr lvl="2"/>
            <a:endParaRPr lang="en-US" sz="2500" dirty="0" smtClean="0"/>
          </a:p>
          <a:p>
            <a:pPr lvl="2"/>
            <a:endParaRPr lang="en-US" sz="2500" dirty="0" smtClean="0">
              <a:solidFill>
                <a:schemeClr val="tx1"/>
              </a:solidFill>
            </a:endParaRPr>
          </a:p>
          <a:p>
            <a:pPr lvl="2"/>
            <a:endParaRPr lang="en-US" sz="2500" dirty="0" smtClean="0">
              <a:solidFill>
                <a:schemeClr val="tx1"/>
              </a:solidFill>
            </a:endParaRPr>
          </a:p>
          <a:p>
            <a:pPr lvl="2"/>
            <a:endParaRPr lang="en-US" sz="2500" dirty="0" smtClean="0">
              <a:solidFill>
                <a:schemeClr val="tx1"/>
              </a:solidFill>
            </a:endParaRPr>
          </a:p>
          <a:p>
            <a:pPr lvl="2"/>
            <a:endParaRPr lang="en-US" sz="2500" dirty="0" smtClean="0">
              <a:solidFill>
                <a:schemeClr val="tx1"/>
              </a:solidFill>
            </a:endParaRPr>
          </a:p>
          <a:p>
            <a:pPr lvl="1"/>
            <a:r>
              <a:rPr lang="en-US" sz="2800" dirty="0" smtClean="0">
                <a:solidFill>
                  <a:schemeClr val="tx1"/>
                </a:solidFill>
              </a:rPr>
              <a:t>John Snow’s cholera graph stopped an epidemic</a:t>
            </a:r>
          </a:p>
        </p:txBody>
      </p:sp>
      <p:pic>
        <p:nvPicPr>
          <p:cNvPr id="1028" name="Picture 4" descr="C:\Users\kkoscielak\Desktop\Fig 2.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3048000"/>
            <a:ext cx="5943600" cy="25291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GRAPHS AND TABLES: BAD ONES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937760"/>
          </a:xfrm>
        </p:spPr>
        <p:txBody>
          <a:bodyPr>
            <a:no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Weakens arguments and may result in disasters</a:t>
            </a:r>
            <a:endParaRPr lang="en-US" sz="3200" dirty="0" smtClean="0"/>
          </a:p>
          <a:p>
            <a:pPr lvl="1"/>
            <a:r>
              <a:rPr lang="en-US" sz="2800" dirty="0" smtClean="0">
                <a:solidFill>
                  <a:schemeClr val="tx1"/>
                </a:solidFill>
              </a:rPr>
              <a:t>Graphs and tables for </a:t>
            </a:r>
            <a:r>
              <a:rPr lang="en-US" sz="2800" i="1" dirty="0" smtClean="0">
                <a:solidFill>
                  <a:schemeClr val="tx1"/>
                </a:solidFill>
              </a:rPr>
              <a:t>Challenger</a:t>
            </a:r>
            <a:r>
              <a:rPr lang="en-US" sz="2800" dirty="0" smtClean="0">
                <a:solidFill>
                  <a:schemeClr val="tx1"/>
                </a:solidFill>
              </a:rPr>
              <a:t> did not present argument clearly in 1986</a:t>
            </a:r>
            <a:endParaRPr lang="en-US" sz="2500" dirty="0" smtClean="0">
              <a:solidFill>
                <a:schemeClr val="tx1"/>
              </a:solidFill>
            </a:endParaRPr>
          </a:p>
          <a:p>
            <a:pPr lvl="1"/>
            <a:r>
              <a:rPr lang="en-US" sz="2800" dirty="0" smtClean="0">
                <a:solidFill>
                  <a:schemeClr val="tx1"/>
                </a:solidFill>
              </a:rPr>
              <a:t>Misrepresentation and misdirection in graphs, tables and presentations in </a:t>
            </a:r>
            <a:r>
              <a:rPr lang="en-US" sz="2800" i="1" dirty="0" smtClean="0">
                <a:solidFill>
                  <a:schemeClr val="tx1"/>
                </a:solidFill>
              </a:rPr>
              <a:t>Columbia</a:t>
            </a:r>
            <a:r>
              <a:rPr lang="en-US" sz="2800" dirty="0" smtClean="0">
                <a:solidFill>
                  <a:schemeClr val="tx1"/>
                </a:solidFill>
              </a:rPr>
              <a:t> disaster in 2003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PURPOSE OF GRAPHS AND TABLES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47800"/>
            <a:ext cx="8229600" cy="4937760"/>
          </a:xfrm>
        </p:spPr>
        <p:txBody>
          <a:bodyPr>
            <a:normAutofit/>
          </a:bodyPr>
          <a:lstStyle/>
          <a:p>
            <a:r>
              <a:rPr lang="en-US" sz="2800" dirty="0" smtClean="0">
                <a:solidFill>
                  <a:srgbClr val="0070C0"/>
                </a:solidFill>
              </a:rPr>
              <a:t>Document sources of statistical data and their characteristics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</a:rPr>
              <a:t>Stating argument strongly and effectively</a:t>
            </a:r>
          </a:p>
          <a:p>
            <a:r>
              <a:rPr lang="en-US" sz="2800" dirty="0" smtClean="0">
                <a:solidFill>
                  <a:srgbClr val="0070C0"/>
                </a:solidFill>
              </a:rPr>
              <a:t>Making appropriate comparisons</a:t>
            </a:r>
          </a:p>
          <a:p>
            <a:pPr lvl="1"/>
            <a:r>
              <a:rPr lang="en-US" sz="2500" dirty="0" smtClean="0">
                <a:solidFill>
                  <a:schemeClr val="tx1"/>
                </a:solidFill>
              </a:rPr>
              <a:t>Relevant comparisons to eliminate doubts about rival explanations</a:t>
            </a:r>
          </a:p>
          <a:p>
            <a:r>
              <a:rPr lang="en-US" sz="2800" dirty="0" smtClean="0">
                <a:solidFill>
                  <a:srgbClr val="0070C0"/>
                </a:solidFill>
              </a:rPr>
              <a:t>Demonstrate cause and effect</a:t>
            </a:r>
          </a:p>
          <a:p>
            <a:pPr lvl="1"/>
            <a:r>
              <a:rPr lang="en-US" sz="2500" dirty="0" smtClean="0">
                <a:solidFill>
                  <a:schemeClr val="tx1"/>
                </a:solidFill>
              </a:rPr>
              <a:t>Example: Helicobacter pylori and ulcers</a:t>
            </a:r>
          </a:p>
          <a:p>
            <a:pPr>
              <a:buNone/>
            </a:pPr>
            <a:endParaRPr lang="en-US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PURPOSE OF GRAPHS AND TABLES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47800"/>
            <a:ext cx="8229600" cy="4937760"/>
          </a:xfrm>
        </p:spPr>
        <p:txBody>
          <a:bodyPr>
            <a:normAutofit/>
          </a:bodyPr>
          <a:lstStyle/>
          <a:p>
            <a:r>
              <a:rPr lang="en-US" sz="2800" dirty="0" smtClean="0">
                <a:solidFill>
                  <a:srgbClr val="0070C0"/>
                </a:solidFill>
              </a:rPr>
              <a:t>Recognize multivariate (more than one cause) nature of analytical problems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</a:rPr>
              <a:t>Common in psychology; example: effects of drugs on criminal behavior in society</a:t>
            </a:r>
          </a:p>
          <a:p>
            <a:r>
              <a:rPr lang="en-US" sz="2800" dirty="0" smtClean="0">
                <a:solidFill>
                  <a:srgbClr val="0070C0"/>
                </a:solidFill>
              </a:rPr>
              <a:t>Inspect and evaluate alternative hypotheses</a:t>
            </a:r>
          </a:p>
          <a:p>
            <a:pPr lvl="1"/>
            <a:r>
              <a:rPr lang="en-US" sz="2500" dirty="0" smtClean="0">
                <a:solidFill>
                  <a:schemeClr val="tx1"/>
                </a:solidFill>
              </a:rPr>
              <a:t>Noting rival hypotheses in introduction and discussion</a:t>
            </a:r>
          </a:p>
          <a:p>
            <a:pPr>
              <a:buNone/>
            </a:pPr>
            <a:endParaRPr lang="en-US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GRAPHICAL CAUTIONS</a:t>
            </a:r>
            <a:br>
              <a:rPr lang="en-US" b="1" dirty="0" smtClean="0">
                <a:solidFill>
                  <a:srgbClr val="0070C0"/>
                </a:solidFill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4478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Important to note the scale to avoid misleading information</a:t>
            </a:r>
            <a:endParaRPr lang="en-US" sz="3200" dirty="0" smtClean="0"/>
          </a:p>
          <a:p>
            <a:pPr lvl="1"/>
            <a:r>
              <a:rPr lang="en-US" sz="2800" dirty="0" smtClean="0"/>
              <a:t>What is wrong with following graph?</a:t>
            </a:r>
          </a:p>
        </p:txBody>
      </p:sp>
      <p:pic>
        <p:nvPicPr>
          <p:cNvPr id="2050" name="Picture 2" descr="K:\Our Documents\Research Methods Team Folder\BOOKS GO HERE\In Production\Coolidge, Statistics 3e\Ancillaries\Figures\Fig 2.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0" y="3101340"/>
            <a:ext cx="3733800" cy="31737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2860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GRAPHICAL CAUTIONS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447800"/>
            <a:ext cx="8229600" cy="4937760"/>
          </a:xfrm>
        </p:spPr>
        <p:txBody>
          <a:bodyPr>
            <a:normAutofit/>
          </a:bodyPr>
          <a:lstStyle/>
          <a:p>
            <a:pPr lvl="1"/>
            <a:r>
              <a:rPr lang="en-US" sz="3200" b="1" dirty="0" smtClean="0">
                <a:solidFill>
                  <a:srgbClr val="0070C0"/>
                </a:solidFill>
              </a:rPr>
              <a:t>Characteristics of a bad graph</a:t>
            </a:r>
            <a:endParaRPr lang="en-US" sz="3200" dirty="0" smtClean="0">
              <a:solidFill>
                <a:schemeClr val="tx1"/>
              </a:solidFill>
            </a:endParaRPr>
          </a:p>
          <a:p>
            <a:pPr lvl="2"/>
            <a:r>
              <a:rPr lang="en-US" sz="2800" dirty="0" smtClean="0">
                <a:solidFill>
                  <a:schemeClr val="tx1"/>
                </a:solidFill>
              </a:rPr>
              <a:t>Adjust the scale to make the point</a:t>
            </a:r>
          </a:p>
          <a:p>
            <a:pPr lvl="2"/>
            <a:r>
              <a:rPr lang="en-US" sz="2800" dirty="0" smtClean="0">
                <a:solidFill>
                  <a:schemeClr val="tx1"/>
                </a:solidFill>
              </a:rPr>
              <a:t>Show only part of the scale</a:t>
            </a:r>
          </a:p>
          <a:p>
            <a:pPr lvl="2"/>
            <a:r>
              <a:rPr lang="en-US" sz="2800" dirty="0" smtClean="0">
                <a:solidFill>
                  <a:schemeClr val="tx1"/>
                </a:solidFill>
              </a:rPr>
              <a:t>Omit the units of measure</a:t>
            </a:r>
          </a:p>
          <a:p>
            <a:pPr lvl="2"/>
            <a:r>
              <a:rPr lang="en-US" sz="2800" dirty="0" smtClean="0">
                <a:solidFill>
                  <a:schemeClr val="tx1"/>
                </a:solidFill>
              </a:rPr>
              <a:t>Change the scale along the graph</a:t>
            </a:r>
          </a:p>
          <a:p>
            <a:pPr lvl="2"/>
            <a:r>
              <a:rPr lang="en-US" sz="2800" dirty="0" smtClean="0">
                <a:solidFill>
                  <a:schemeClr val="tx1"/>
                </a:solidFill>
              </a:rPr>
              <a:t>Include too much junk</a:t>
            </a:r>
          </a:p>
          <a:p>
            <a:pPr lvl="2"/>
            <a:r>
              <a:rPr lang="en-US" sz="2800" dirty="0" smtClean="0">
                <a:solidFill>
                  <a:schemeClr val="tx1"/>
                </a:solidFill>
              </a:rPr>
              <a:t>Not enough to bother graphing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58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FREQUENCY DISTRIBUTION</a:t>
            </a:r>
            <a:br>
              <a:rPr lang="en-US" b="1" dirty="0" smtClean="0">
                <a:solidFill>
                  <a:srgbClr val="0070C0"/>
                </a:solidFill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4800" y="16002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Important graphic presentations in modern statistics in behavioral science</a:t>
            </a:r>
          </a:p>
          <a:p>
            <a:r>
              <a:rPr lang="en-US" sz="3200" dirty="0" smtClean="0"/>
              <a:t>Relevant for continuous line scale to measure dependent variable in interval/ratio scale</a:t>
            </a:r>
          </a:p>
          <a:p>
            <a:pPr lvl="1"/>
            <a:r>
              <a:rPr lang="en-US" sz="2500" dirty="0" smtClean="0"/>
              <a:t>Example: shoe size and frequency</a:t>
            </a:r>
          </a:p>
          <a:p>
            <a:pPr lvl="1">
              <a:buNone/>
            </a:pPr>
            <a:endParaRPr lang="en-US" sz="2800" dirty="0" smtClean="0"/>
          </a:p>
        </p:txBody>
      </p:sp>
      <p:pic>
        <p:nvPicPr>
          <p:cNvPr id="3074" name="Picture 2" descr="K:\Our Documents\Research Methods Team Folder\BOOKS GO HERE\In Production\Coolidge, Statistics 3e\Ancillaries\Figures\Table 2.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1" y="4114800"/>
            <a:ext cx="4419600" cy="2209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58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FREQUENCY DISTRIBUTION </a:t>
            </a:r>
            <a:br>
              <a:rPr lang="en-US" b="1" dirty="0" smtClean="0">
                <a:solidFill>
                  <a:srgbClr val="0070C0"/>
                </a:solidFill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K:\Our Documents\Research Methods Team Folder\BOOKS GO HERE\In Production\Coolidge, Statistics 3e\Ancillaries\Figures\Fig 2.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400" y="1524000"/>
            <a:ext cx="6788728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HISTOGRAM</a:t>
            </a:r>
            <a:endParaRPr lang="en-US" dirty="0"/>
          </a:p>
        </p:txBody>
      </p:sp>
      <p:pic>
        <p:nvPicPr>
          <p:cNvPr id="5122" name="Picture 2" descr="K:\Our Documents\Research Methods Team Folder\BOOKS GO HERE\In Production\Coolidge, Statistics 3e\Ancillaries\Figures\Fig 2.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7400" y="1219200"/>
            <a:ext cx="5105400" cy="49777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58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SHAPES OF FREQUENCY DISTRIBUTION</a:t>
            </a:r>
            <a:br>
              <a:rPr lang="en-US" b="1" dirty="0" smtClean="0">
                <a:solidFill>
                  <a:srgbClr val="0070C0"/>
                </a:solidFill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4800" y="16002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Normal distribution</a:t>
            </a:r>
          </a:p>
          <a:p>
            <a:pPr lvl="1"/>
            <a:r>
              <a:rPr lang="en-US" sz="2800" dirty="0" smtClean="0"/>
              <a:t>Bell curve</a:t>
            </a:r>
          </a:p>
          <a:p>
            <a:pPr lvl="2"/>
            <a:r>
              <a:rPr lang="en-US" sz="2800" dirty="0" smtClean="0"/>
              <a:t>A few data points at each extreme</a:t>
            </a:r>
          </a:p>
          <a:p>
            <a:pPr lvl="2"/>
            <a:r>
              <a:rPr lang="en-US" sz="2800" dirty="0" smtClean="0"/>
              <a:t>Most data points in the middle area</a:t>
            </a:r>
          </a:p>
          <a:p>
            <a:pPr lvl="1"/>
            <a:endParaRPr lang="en-US" sz="2800" dirty="0" smtClean="0"/>
          </a:p>
        </p:txBody>
      </p:sp>
      <p:pic>
        <p:nvPicPr>
          <p:cNvPr id="6146" name="Picture 2" descr="K:\Our Documents\Research Methods Team Folder\BOOKS GO HERE\In Production\Coolidge, Statistics 3e\Ancillaries\Figures\Fig 2.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19400" y="3657600"/>
            <a:ext cx="3417094" cy="2667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86868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VARIATIONS  OF NORMAL  DISTRIBUTION</a:t>
            </a:r>
            <a:br>
              <a:rPr lang="en-US" b="1" dirty="0" smtClean="0">
                <a:solidFill>
                  <a:srgbClr val="0070C0"/>
                </a:solidFill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4800" y="16002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Bimodal distribution (2 different frequently occurring scores)</a:t>
            </a:r>
          </a:p>
          <a:p>
            <a:r>
              <a:rPr lang="en-US" sz="3200" dirty="0" smtClean="0">
                <a:solidFill>
                  <a:srgbClr val="0070C0"/>
                </a:solidFill>
              </a:rPr>
              <a:t>Positively skewed (skewed right) distribution</a:t>
            </a:r>
          </a:p>
          <a:p>
            <a:r>
              <a:rPr lang="en-US" sz="3200" dirty="0" smtClean="0">
                <a:solidFill>
                  <a:srgbClr val="0070C0"/>
                </a:solidFill>
              </a:rPr>
              <a:t>Negatively skewed (skewed left) distribution</a:t>
            </a:r>
            <a:endParaRPr lang="en-US" sz="2500" dirty="0" smtClean="0"/>
          </a:p>
        </p:txBody>
      </p:sp>
      <p:pic>
        <p:nvPicPr>
          <p:cNvPr id="7170" name="Picture 2" descr="K:\Our Documents\Research Methods Team Folder\BOOKS GO HERE\In Production\Coolidge, Statistics 3e\Ancillaries\Figures\Fig 2.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0200" y="3733800"/>
            <a:ext cx="5867400" cy="2514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58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GROUPING DATA INTO INTERVALS</a:t>
            </a:r>
            <a:br>
              <a:rPr lang="en-US" b="1" dirty="0" smtClean="0">
                <a:solidFill>
                  <a:srgbClr val="0070C0"/>
                </a:solidFill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478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Organizing data to make it more manageable</a:t>
            </a:r>
          </a:p>
          <a:p>
            <a:pPr lvl="1"/>
            <a:r>
              <a:rPr lang="en-US" sz="2800" dirty="0" smtClean="0"/>
              <a:t>Choose interval widths to reduce data to 5 to 10 intervals</a:t>
            </a:r>
          </a:p>
          <a:p>
            <a:pPr lvl="1"/>
            <a:r>
              <a:rPr lang="en-US" sz="2800" dirty="0" smtClean="0"/>
              <a:t>Interval widths must be the same</a:t>
            </a:r>
          </a:p>
          <a:p>
            <a:pPr lvl="1"/>
            <a:r>
              <a:rPr lang="en-US" sz="2800" dirty="0" smtClean="0"/>
              <a:t>Intervals should not overlap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58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GROUPING DATA INTO INTERVALS</a:t>
            </a:r>
            <a:br>
              <a:rPr lang="en-US" b="1" dirty="0" smtClean="0">
                <a:solidFill>
                  <a:srgbClr val="0070C0"/>
                </a:solidFill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478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Example: Frequency distribution of achievement scores</a:t>
            </a:r>
          </a:p>
        </p:txBody>
      </p:sp>
      <p:pic>
        <p:nvPicPr>
          <p:cNvPr id="8194" name="Picture 2" descr="K:\Our Documents\Research Methods Team Folder\BOOKS GO HERE\In Production\Coolidge, Statistics 3e\Ancillaries\Figures\Table 2.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4600" y="2514600"/>
            <a:ext cx="4038600" cy="37089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58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GROUPING DATA INTO INTERVALS</a:t>
            </a:r>
            <a:br>
              <a:rPr lang="en-US" b="1" dirty="0" smtClean="0">
                <a:solidFill>
                  <a:srgbClr val="0070C0"/>
                </a:solidFill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478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Example: Intervalized frequency distribution of achievement scores</a:t>
            </a:r>
          </a:p>
        </p:txBody>
      </p:sp>
      <p:pic>
        <p:nvPicPr>
          <p:cNvPr id="9218" name="Picture 2" descr="K:\Our Documents\Research Methods Team Folder\BOOKS GO HERE\In Production\Coolidge, Statistics 3e\Ancillaries\Figures\Table 2.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2590800"/>
            <a:ext cx="8077200" cy="35208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GRAPHING GROUPED DATA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478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Example: Graph of grouped data</a:t>
            </a:r>
          </a:p>
        </p:txBody>
      </p:sp>
      <p:pic>
        <p:nvPicPr>
          <p:cNvPr id="10242" name="Picture 2" descr="K:\Our Documents\Research Methods Team Folder\BOOKS GO HERE\In Production\Coolidge, Statistics 3e\Ancillaries\Figures\Fig 2.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2200" y="1981200"/>
            <a:ext cx="4800600" cy="42423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CUMULATIVE FREQUENCY DISTRIBUTION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478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Parameter informs how many cases have been accounted for out of the total number of cases</a:t>
            </a:r>
          </a:p>
          <a:p>
            <a:pPr lvl="1"/>
            <a:r>
              <a:rPr lang="en-US" sz="2800" dirty="0" smtClean="0"/>
              <a:t>Example:</a:t>
            </a:r>
          </a:p>
        </p:txBody>
      </p:sp>
      <p:pic>
        <p:nvPicPr>
          <p:cNvPr id="11266" name="Picture 2" descr="K:\Our Documents\Research Methods Team Folder\BOOKS GO HERE\In Production\Coolidge, Statistics 3e\Ancillaries\Figures\Table 2.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2600" y="3048000"/>
            <a:ext cx="5791200" cy="3185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STEM-AND-LEAF PLOTS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478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Presents frequency of data points without losing information; horizontal presentation of data</a:t>
            </a:r>
          </a:p>
          <a:p>
            <a:pPr>
              <a:buNone/>
            </a:pPr>
            <a:r>
              <a:rPr lang="en-US" dirty="0" smtClean="0"/>
              <a:t>		Data set: 25, 27, 29</a:t>
            </a:r>
          </a:p>
          <a:p>
            <a:endParaRPr lang="en-US" dirty="0" smtClean="0"/>
          </a:p>
          <a:p>
            <a:pPr>
              <a:buNone/>
            </a:pPr>
            <a:r>
              <a:rPr lang="en-US" dirty="0" smtClean="0"/>
              <a:t>		Stem </a:t>
            </a:r>
            <a:r>
              <a:rPr lang="en-US" dirty="0" smtClean="0">
                <a:sym typeface="MT Symbol" pitchFamily="82" charset="2"/>
              </a:rPr>
              <a:t> 2   579  Leaves</a:t>
            </a:r>
            <a:endParaRPr 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	STEM-AND-LEAF PLOT PRACTICE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478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Let’s try it</a:t>
            </a:r>
          </a:p>
          <a:p>
            <a:pPr lvl="1"/>
            <a:r>
              <a:rPr lang="en-US" sz="2800" dirty="0" smtClean="0"/>
              <a:t>Dataset: 40, 43, 43, 45, 47, 48, 49</a:t>
            </a:r>
          </a:p>
          <a:p>
            <a:pPr lvl="1"/>
            <a:r>
              <a:rPr lang="en-US" sz="2800" dirty="0" smtClean="0"/>
              <a:t>Dataset: 6, 8, 9, 11, 14, 16, 18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416</TotalTime>
  <Words>478</Words>
  <Application>Microsoft Office PowerPoint</Application>
  <PresentationFormat>On-screen Show (4:3)</PresentationFormat>
  <Paragraphs>90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MT Symbol</vt:lpstr>
      <vt:lpstr>Bookman Old Style</vt:lpstr>
      <vt:lpstr>Calibri</vt:lpstr>
      <vt:lpstr>Gill Sans MT</vt:lpstr>
      <vt:lpstr>Wingdings</vt:lpstr>
      <vt:lpstr>Wingdings 3</vt:lpstr>
      <vt:lpstr>Origin</vt:lpstr>
      <vt:lpstr>Lecture 3</vt:lpstr>
      <vt:lpstr>OVERVIEW</vt:lpstr>
      <vt:lpstr>GRAPHS AND TABLES: GOOD ONES</vt:lpstr>
      <vt:lpstr>GRAPHS AND TABLES: BAD ONES</vt:lpstr>
      <vt:lpstr>PURPOSE OF GRAPHS AND TABLES</vt:lpstr>
      <vt:lpstr>PURPOSE OF GRAPHS AND TABLES</vt:lpstr>
      <vt:lpstr>GRAPHICAL CAUTIONS </vt:lpstr>
      <vt:lpstr>GRAPHICAL CAUTIONS</vt:lpstr>
      <vt:lpstr>FREQUENCY DISTRIBUTION </vt:lpstr>
      <vt:lpstr>FREQUENCY DISTRIBUTION  </vt:lpstr>
      <vt:lpstr>HISTOGRAM</vt:lpstr>
      <vt:lpstr>SHAPES OF FREQUENCY DISTRIBUTION </vt:lpstr>
      <vt:lpstr>VARIATIONS  OF NORMAL  DISTRIBUTION </vt:lpstr>
      <vt:lpstr>GROUPING DATA INTO INTERVALS </vt:lpstr>
      <vt:lpstr>GROUPING DATA INTO INTERVALS </vt:lpstr>
      <vt:lpstr>GROUPING DATA INTO INTERVALS </vt:lpstr>
      <vt:lpstr>GRAPHING GROUPED DATA</vt:lpstr>
      <vt:lpstr>CUMULATIVE FREQUENCY DISTRIBUTION</vt:lpstr>
      <vt:lpstr>STEM-AND-LEAF PLOTS</vt:lpstr>
      <vt:lpstr> STEM-AND-LEAF PLOT PRACTICE</vt:lpstr>
    </vt:vector>
  </TitlesOfParts>
  <Company>Widener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creator>Widener University</dc:creator>
  <cp:lastModifiedBy>SW444217</cp:lastModifiedBy>
  <cp:revision>62</cp:revision>
  <dcterms:created xsi:type="dcterms:W3CDTF">2012-03-18T19:22:06Z</dcterms:created>
  <dcterms:modified xsi:type="dcterms:W3CDTF">2017-10-13T09:46:30Z</dcterms:modified>
</cp:coreProperties>
</file>