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3" r:id="rId3"/>
    <p:sldId id="257" r:id="rId4"/>
    <p:sldId id="264" r:id="rId5"/>
    <p:sldId id="265" r:id="rId6"/>
    <p:sldId id="258" r:id="rId7"/>
    <p:sldId id="262" r:id="rId8"/>
    <p:sldId id="266" r:id="rId9"/>
    <p:sldId id="269" r:id="rId10"/>
    <p:sldId id="267" r:id="rId11"/>
    <p:sldId id="259" r:id="rId12"/>
    <p:sldId id="268" r:id="rId13"/>
    <p:sldId id="26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GB"/>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2/18/19</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4663760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Edit Master text styles
Second level
Third level
Fourth level
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2/18/19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0323108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GB"/>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Edit Master text styles
Second level
Third level
Fourth level
Fifth level</a:t>
            </a:r>
            <a:endParaRPr lang="en-US" dirty="0"/>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2/18/19</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3679167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GB"/>
              <a:t>Edit Master text styles
Second level
Third level
Fourth level
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GB"/>
              <a:t>Edit Master text styles
Second level
Third level
Fourth level
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2/18/19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5543945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GB"/>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
Second level
Third level
Fourth level
Fifth level</a:t>
            </a:r>
            <a:endParaRPr lang="en-US" dirty="0"/>
          </a:p>
        </p:txBody>
      </p:sp>
      <p:sp>
        <p:nvSpPr>
          <p:cNvPr id="4" name="Content Placeholder 3"/>
          <p:cNvSpPr>
            <a:spLocks noGrp="1"/>
          </p:cNvSpPr>
          <p:nvPr>
            <p:ph sz="half" idx="2"/>
          </p:nvPr>
        </p:nvSpPr>
        <p:spPr>
          <a:xfrm>
            <a:off x="685800" y="3132666"/>
            <a:ext cx="5311775" cy="3086019"/>
          </a:xfrm>
        </p:spPr>
        <p:txBody>
          <a:bodyPr/>
          <a:lstStyle/>
          <a:p>
            <a:pPr lvl="0"/>
            <a:r>
              <a:rPr lang="en-GB"/>
              <a:t>Edit Master text styles
Second level
Third level
Fourth level
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
Second level
Third level
Fourth level
Fifth level</a:t>
            </a:r>
            <a:endParaRPr lang="en-US" dirty="0"/>
          </a:p>
        </p:txBody>
      </p:sp>
      <p:sp>
        <p:nvSpPr>
          <p:cNvPr id="6" name="Content Placeholder 5"/>
          <p:cNvSpPr>
            <a:spLocks noGrp="1"/>
          </p:cNvSpPr>
          <p:nvPr>
            <p:ph sz="quarter" idx="4"/>
          </p:nvPr>
        </p:nvSpPr>
        <p:spPr>
          <a:xfrm>
            <a:off x="6172200" y="3132666"/>
            <a:ext cx="5334000" cy="3086019"/>
          </a:xfrm>
        </p:spPr>
        <p:txBody>
          <a:bodyPr/>
          <a:lstStyle/>
          <a:p>
            <a:pPr lvl="0"/>
            <a:r>
              <a:rPr lang="en-GB"/>
              <a:t>Edit Master text styles
Second level
Third level
Fourth level
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2/18/19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517377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2/18/19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4985856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2/18/19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2915118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GB"/>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GB"/>
              <a:t>Edit Master text styles
Second level
Third level
Fourth level
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
Second level
Third level
Fourth level
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2/18/19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060914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
Second level
Third level
Fourth level
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2/18/19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509418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
Second level
Third level
Fourth level
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2/18/19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9696583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
Second level
Third level
Fourth level
Fifth level</a:t>
            </a:r>
            <a:endParaRPr lang="en-US" dirty="0"/>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2/18/19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0183728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
Second level
Third level
Fourth level
Fifth level</a:t>
            </a:r>
            <a:endParaRPr lang="en-US" dirty="0"/>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
Second level
Third level
Fourth level
Fifth level</a:t>
            </a:r>
            <a:endParaRPr lang="en-US" dirty="0"/>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2/18/19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849886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
Second level
Third level
Fourth level
Fifth level</a:t>
            </a:r>
            <a:endParaRPr lang="en-US" dirty="0"/>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2/18/19</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6414850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GB"/>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
Second level
Third level
Fourth level
Fifth level</a:t>
            </a:r>
            <a:endParaRPr lang="en-US" dirty="0"/>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
Second level
Third level
Fourth level
Fifth level</a:t>
            </a:r>
            <a:endParaRPr lang="en-US" dirty="0"/>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
Second level
Third level
Fourth level
Fifth level</a:t>
            </a:r>
            <a:endParaRPr lang="en-US" dirty="0"/>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
Second level
Third level
Fourth level
Fifth level</a:t>
            </a:r>
            <a:endParaRPr lang="en-US" dirty="0"/>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
Second level
Third level
Fourth level
Fifth level</a:t>
            </a:r>
            <a:endParaRPr lang="en-US" dirty="0"/>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
Second level
Third level
Fourth level
Fifth level</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2/18/19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6159019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GB"/>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
Second level
Third level
Fourth level
Fifth level</a:t>
            </a:r>
            <a:endParaRPr lang="en-US" dirty="0"/>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
Second level
Third level
Fourth level
Fifth level</a:t>
            </a:r>
            <a:endParaRPr lang="en-US" dirty="0"/>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
Second level
Third level
Fourth level
Fifth level</a:t>
            </a:r>
            <a:endParaRPr lang="en-US" dirty="0"/>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
Second level
Third level
Fourth level
Fifth level</a:t>
            </a:r>
            <a:endParaRPr lang="en-US" dirty="0"/>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
Second level
Third level
Fourth level
Fifth level</a:t>
            </a:r>
            <a:endParaRPr lang="en-US" dirty="0"/>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
Second level
Third level
Fourth level
Fifth level</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2/18/19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2312825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GB"/>
              <a:t>Edit Master text styles
Second level
Third level
Fourth level
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2/18/19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3002520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GB"/>
              <a:t>Edit Master text styles
Second level
Third level
Fourth level
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2/18/19</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8418575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GB"/>
              <a:t>Edit Master text styles
Second level
Third level
Fourth level
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2/18/19</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extLst>
      <p:ext uri="{BB962C8B-B14F-4D97-AF65-F5344CB8AC3E}">
        <p14:creationId xmlns:p14="http://schemas.microsoft.com/office/powerpoint/2010/main" val="291231428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www.jrf.org.uk/sites/default/files/jrf/migrated/files/wales-education-poverty-summary.pdf" TargetMode="External"/><Relationship Id="rId3" Type="http://schemas.openxmlformats.org/officeDocument/2006/relationships/hyperlink" Target="http://www.healthscotland.scot/news/2018/july/poverty-affects-educational-attainment" TargetMode="External"/><Relationship Id="rId7" Type="http://schemas.openxmlformats.org/officeDocument/2006/relationships/hyperlink" Target="https://gov.wales/docs/caecd/research/2018/180718-qualitative-research-flying-start-families-wave-3-en.pdf" TargetMode="External"/><Relationship Id="rId2" Type="http://schemas.openxmlformats.org/officeDocument/2006/relationships/hyperlink" Target="https://seneddresearch.blog/2018/05/21/is-the-welsh-government-giving-a-flying-start-to-all-children-who-need-it/" TargetMode="External"/><Relationship Id="rId1" Type="http://schemas.openxmlformats.org/officeDocument/2006/relationships/slideLayout" Target="../slideLayouts/slideLayout2.xml"/><Relationship Id="rId6" Type="http://schemas.openxmlformats.org/officeDocument/2006/relationships/hyperlink" Target="https://dera.ioe.ac.uk/19094/1/131205-national-evaluation-flying-start-impact-report-en.pdf" TargetMode="External"/><Relationship Id="rId5" Type="http://schemas.openxmlformats.org/officeDocument/2006/relationships/hyperlink" Target="http://www.assembly.wales/Meeting%20Agenda%20Documents/Interim%20Evaluation%20of%20Flying%20Start%20(PDF,%20768KB)-12102010-198330/100715interimevaluationen-English.pdf" TargetMode="External"/><Relationship Id="rId4" Type="http://schemas.openxmlformats.org/officeDocument/2006/relationships/hyperlink" Target="https://familypoint.cymru/pembrokeshire/flying-start-pembrokeshire/" TargetMode="External"/><Relationship Id="rId9" Type="http://schemas.openxmlformats.org/officeDocument/2006/relationships/hyperlink" Target="http://interactioninstitute.org/illustrating-equality-vs-equit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D8F95-D13F-DA4E-AAE3-B4DDD2584E82}"/>
              </a:ext>
            </a:extLst>
          </p:cNvPr>
          <p:cNvSpPr>
            <a:spLocks noGrp="1"/>
          </p:cNvSpPr>
          <p:nvPr>
            <p:ph type="ctrTitle"/>
          </p:nvPr>
        </p:nvSpPr>
        <p:spPr/>
        <p:txBody>
          <a:bodyPr>
            <a:normAutofit fontScale="90000"/>
          </a:bodyPr>
          <a:lstStyle/>
          <a:p>
            <a:br>
              <a:rPr lang="en-GB" dirty="0"/>
            </a:br>
            <a:br>
              <a:rPr lang="en-GB" dirty="0"/>
            </a:br>
            <a:br>
              <a:rPr lang="en-GB" dirty="0"/>
            </a:br>
            <a:r>
              <a:rPr lang="en-GB" dirty="0"/>
              <a:t>FLYing Start</a:t>
            </a:r>
            <a:endParaRPr lang="en-US" dirty="0"/>
          </a:p>
        </p:txBody>
      </p:sp>
      <p:sp>
        <p:nvSpPr>
          <p:cNvPr id="3" name="Subtitle 2">
            <a:extLst>
              <a:ext uri="{FF2B5EF4-FFF2-40B4-BE49-F238E27FC236}">
                <a16:creationId xmlns:a16="http://schemas.microsoft.com/office/drawing/2014/main" id="{8D51F3EF-5322-7743-A075-168AAE13A6A9}"/>
              </a:ext>
            </a:extLst>
          </p:cNvPr>
          <p:cNvSpPr>
            <a:spLocks noGrp="1"/>
          </p:cNvSpPr>
          <p:nvPr>
            <p:ph type="subTitle" idx="1"/>
          </p:nvPr>
        </p:nvSpPr>
        <p:spPr>
          <a:xfrm>
            <a:off x="1030202" y="4355965"/>
            <a:ext cx="9448800" cy="685800"/>
          </a:xfrm>
        </p:spPr>
        <p:txBody>
          <a:bodyPr/>
          <a:lstStyle/>
          <a:p>
            <a:r>
              <a:rPr lang="en-GB" dirty="0"/>
              <a:t>Leah Hooper </a:t>
            </a:r>
            <a:endParaRPr lang="en-US" dirty="0"/>
          </a:p>
        </p:txBody>
      </p:sp>
    </p:spTree>
    <p:extLst>
      <p:ext uri="{BB962C8B-B14F-4D97-AF65-F5344CB8AC3E}">
        <p14:creationId xmlns:p14="http://schemas.microsoft.com/office/powerpoint/2010/main" val="30070566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0F575-35EC-F646-A1E9-1EABE7196CB9}"/>
              </a:ext>
            </a:extLst>
          </p:cNvPr>
          <p:cNvSpPr>
            <a:spLocks noGrp="1"/>
          </p:cNvSpPr>
          <p:nvPr>
            <p:ph type="title"/>
          </p:nvPr>
        </p:nvSpPr>
        <p:spPr/>
        <p:txBody>
          <a:bodyPr/>
          <a:lstStyle/>
          <a:p>
            <a:r>
              <a:rPr lang="en-GB" dirty="0"/>
              <a:t>Meaning of poverty </a:t>
            </a:r>
            <a:endParaRPr lang="en-US" dirty="0"/>
          </a:p>
        </p:txBody>
      </p:sp>
      <p:sp>
        <p:nvSpPr>
          <p:cNvPr id="3" name="Content Placeholder 2">
            <a:extLst>
              <a:ext uri="{FF2B5EF4-FFF2-40B4-BE49-F238E27FC236}">
                <a16:creationId xmlns:a16="http://schemas.microsoft.com/office/drawing/2014/main" id="{5A665150-2D3E-A04D-9798-92FFAB7D2263}"/>
              </a:ext>
            </a:extLst>
          </p:cNvPr>
          <p:cNvSpPr>
            <a:spLocks noGrp="1"/>
          </p:cNvSpPr>
          <p:nvPr>
            <p:ph idx="1"/>
          </p:nvPr>
        </p:nvSpPr>
        <p:spPr>
          <a:xfrm>
            <a:off x="917950" y="1798538"/>
            <a:ext cx="10820400" cy="4024125"/>
          </a:xfrm>
        </p:spPr>
        <p:txBody>
          <a:bodyPr>
            <a:normAutofit lnSpcReduction="10000"/>
          </a:bodyPr>
          <a:lstStyle/>
          <a:p>
            <a:r>
              <a:rPr lang="en-GB" dirty="0"/>
              <a:t>Poverty </a:t>
            </a:r>
          </a:p>
          <a:p>
            <a:r>
              <a:rPr lang="en-GB" dirty="0"/>
              <a:t>Stereo typical view – card board boxes, no food, ripped clothes , Brazilian shanty towns. </a:t>
            </a:r>
          </a:p>
          <a:p>
            <a:r>
              <a:rPr lang="en-GB" dirty="0"/>
              <a:t>In reality 14Million people live below the poverty (Less than £15,000 a year </a:t>
            </a:r>
            <a:r>
              <a:rPr lang="en-GB"/>
              <a:t>household income) </a:t>
            </a:r>
            <a:r>
              <a:rPr lang="en-GB" dirty="0"/>
              <a:t>child poverty action group. </a:t>
            </a:r>
          </a:p>
          <a:p>
            <a:r>
              <a:rPr lang="en-GB" dirty="0"/>
              <a:t>NHS Scotland - direct link between poverty and children’s educational results. </a:t>
            </a:r>
          </a:p>
          <a:p>
            <a:endParaRPr lang="en-GB" dirty="0"/>
          </a:p>
          <a:p>
            <a:r>
              <a:rPr lang="en-GB" dirty="0"/>
              <a:t>Effects on learners: </a:t>
            </a:r>
          </a:p>
          <a:p>
            <a:r>
              <a:rPr lang="en-GB" dirty="0"/>
              <a:t>Learners unable to see themselves as positive learners </a:t>
            </a:r>
          </a:p>
          <a:p>
            <a:r>
              <a:rPr lang="en-GB" dirty="0"/>
              <a:t>Unhealthy living conditions -</a:t>
            </a:r>
            <a:endParaRPr lang="en-US" dirty="0"/>
          </a:p>
        </p:txBody>
      </p:sp>
    </p:spTree>
    <p:extLst>
      <p:ext uri="{BB962C8B-B14F-4D97-AF65-F5344CB8AC3E}">
        <p14:creationId xmlns:p14="http://schemas.microsoft.com/office/powerpoint/2010/main" val="26519220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7117B-5A83-7345-9D37-66F140BEE955}"/>
              </a:ext>
            </a:extLst>
          </p:cNvPr>
          <p:cNvSpPr>
            <a:spLocks noGrp="1"/>
          </p:cNvSpPr>
          <p:nvPr>
            <p:ph type="title"/>
          </p:nvPr>
        </p:nvSpPr>
        <p:spPr/>
        <p:txBody>
          <a:bodyPr/>
          <a:lstStyle/>
          <a:p>
            <a:r>
              <a:rPr lang="en-GB" dirty="0"/>
              <a:t>General information </a:t>
            </a:r>
            <a:endParaRPr lang="en-US" dirty="0"/>
          </a:p>
        </p:txBody>
      </p:sp>
      <p:sp>
        <p:nvSpPr>
          <p:cNvPr id="3" name="Content Placeholder 2">
            <a:extLst>
              <a:ext uri="{FF2B5EF4-FFF2-40B4-BE49-F238E27FC236}">
                <a16:creationId xmlns:a16="http://schemas.microsoft.com/office/drawing/2014/main" id="{1FA3D23A-E44B-1540-8D93-D2F05781F225}"/>
              </a:ext>
            </a:extLst>
          </p:cNvPr>
          <p:cNvSpPr>
            <a:spLocks noGrp="1"/>
          </p:cNvSpPr>
          <p:nvPr>
            <p:ph idx="1"/>
          </p:nvPr>
        </p:nvSpPr>
        <p:spPr/>
        <p:txBody>
          <a:bodyPr/>
          <a:lstStyle/>
          <a:p>
            <a:r>
              <a:rPr lang="en-GB" dirty="0"/>
              <a:t>Introduced in Wales 2007</a:t>
            </a:r>
          </a:p>
          <a:p>
            <a:r>
              <a:rPr lang="en-GB" dirty="0"/>
              <a:t>Delivered by local authorities within certain areas. </a:t>
            </a:r>
          </a:p>
          <a:p>
            <a:r>
              <a:rPr lang="en-GB" dirty="0"/>
              <a:t>Flying start teams decide which areas need the help. </a:t>
            </a:r>
          </a:p>
          <a:p>
            <a:r>
              <a:rPr lang="en-GB" dirty="0"/>
              <a:t>Geographically tested not based on household income.</a:t>
            </a:r>
          </a:p>
          <a:p>
            <a:r>
              <a:rPr lang="en-GB" dirty="0"/>
              <a:t>Offers enhanced health visiting – significantly reduce caseloads and pressures. </a:t>
            </a:r>
          </a:p>
          <a:p>
            <a:r>
              <a:rPr lang="en-GB" dirty="0"/>
              <a:t>Being delivered to over 37,000 children under 4. </a:t>
            </a:r>
          </a:p>
          <a:p>
            <a:r>
              <a:rPr lang="en-GB" dirty="0"/>
              <a:t>25% of children under 4 in deprived areas wales. </a:t>
            </a:r>
          </a:p>
          <a:p>
            <a:endParaRPr lang="en-US" dirty="0"/>
          </a:p>
        </p:txBody>
      </p:sp>
    </p:spTree>
    <p:extLst>
      <p:ext uri="{BB962C8B-B14F-4D97-AF65-F5344CB8AC3E}">
        <p14:creationId xmlns:p14="http://schemas.microsoft.com/office/powerpoint/2010/main" val="7214409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9A3D2-E6B5-D043-BC54-C2E30A2359C3}"/>
              </a:ext>
            </a:extLst>
          </p:cNvPr>
          <p:cNvSpPr>
            <a:spLocks noGrp="1"/>
          </p:cNvSpPr>
          <p:nvPr>
            <p:ph type="title"/>
          </p:nvPr>
        </p:nvSpPr>
        <p:spPr/>
        <p:txBody>
          <a:bodyPr/>
          <a:lstStyle/>
          <a:p>
            <a:r>
              <a:rPr lang="en-GB" dirty="0"/>
              <a:t>How is an area chosen?  </a:t>
            </a:r>
            <a:endParaRPr lang="en-US" dirty="0"/>
          </a:p>
        </p:txBody>
      </p:sp>
      <p:sp>
        <p:nvSpPr>
          <p:cNvPr id="3" name="Content Placeholder 2">
            <a:extLst>
              <a:ext uri="{FF2B5EF4-FFF2-40B4-BE49-F238E27FC236}">
                <a16:creationId xmlns:a16="http://schemas.microsoft.com/office/drawing/2014/main" id="{521FED3A-9C7A-A143-BBA0-23DE367459E2}"/>
              </a:ext>
            </a:extLst>
          </p:cNvPr>
          <p:cNvSpPr>
            <a:spLocks noGrp="1"/>
          </p:cNvSpPr>
          <p:nvPr>
            <p:ph idx="1"/>
          </p:nvPr>
        </p:nvSpPr>
        <p:spPr/>
        <p:txBody>
          <a:bodyPr/>
          <a:lstStyle/>
          <a:p>
            <a:r>
              <a:rPr lang="en-GB" dirty="0"/>
              <a:t>Geographically tested. </a:t>
            </a:r>
          </a:p>
          <a:p>
            <a:r>
              <a:rPr lang="en-GB" dirty="0"/>
              <a:t>Not a universal programme. </a:t>
            </a:r>
          </a:p>
          <a:p>
            <a:r>
              <a:rPr lang="en-GB" dirty="0"/>
              <a:t>County’s broken up into smaller areas and targeting is based on the most deprived areas. </a:t>
            </a:r>
          </a:p>
          <a:p>
            <a:r>
              <a:rPr lang="en-GB" dirty="0"/>
              <a:t>Based on number of free school meals / income benefits in that area.</a:t>
            </a:r>
          </a:p>
          <a:p>
            <a:r>
              <a:rPr lang="en-GB" dirty="0"/>
              <a:t>Lower super output areas. </a:t>
            </a:r>
          </a:p>
          <a:p>
            <a:r>
              <a:rPr lang="en-GB" dirty="0"/>
              <a:t>Sometimes an outreach project can be offered for those outside the </a:t>
            </a:r>
            <a:r>
              <a:rPr lang="en-GB"/>
              <a:t>flying start areas. </a:t>
            </a:r>
          </a:p>
          <a:p>
            <a:endParaRPr lang="en-GB"/>
          </a:p>
          <a:p>
            <a:endParaRPr lang="en-US" dirty="0"/>
          </a:p>
        </p:txBody>
      </p:sp>
    </p:spTree>
    <p:extLst>
      <p:ext uri="{BB962C8B-B14F-4D97-AF65-F5344CB8AC3E}">
        <p14:creationId xmlns:p14="http://schemas.microsoft.com/office/powerpoint/2010/main" val="7748261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7D255-E2D9-3044-8B67-F6C420B08D21}"/>
              </a:ext>
            </a:extLst>
          </p:cNvPr>
          <p:cNvSpPr>
            <a:spLocks noGrp="1"/>
          </p:cNvSpPr>
          <p:nvPr>
            <p:ph type="title"/>
          </p:nvPr>
        </p:nvSpPr>
        <p:spPr/>
        <p:txBody>
          <a:bodyPr/>
          <a:lstStyle/>
          <a:p>
            <a:r>
              <a:rPr lang="en-GB" dirty="0"/>
              <a:t>Out reach element </a:t>
            </a:r>
            <a:endParaRPr lang="en-US" dirty="0"/>
          </a:p>
        </p:txBody>
      </p:sp>
      <p:sp>
        <p:nvSpPr>
          <p:cNvPr id="3" name="Content Placeholder 2">
            <a:extLst>
              <a:ext uri="{FF2B5EF4-FFF2-40B4-BE49-F238E27FC236}">
                <a16:creationId xmlns:a16="http://schemas.microsoft.com/office/drawing/2014/main" id="{40812355-221E-B54E-85C6-3BBD35DA0847}"/>
              </a:ext>
            </a:extLst>
          </p:cNvPr>
          <p:cNvSpPr>
            <a:spLocks noGrp="1"/>
          </p:cNvSpPr>
          <p:nvPr>
            <p:ph idx="1"/>
          </p:nvPr>
        </p:nvSpPr>
        <p:spPr/>
        <p:txBody>
          <a:bodyPr/>
          <a:lstStyle/>
          <a:p>
            <a:r>
              <a:rPr lang="en-GB" dirty="0"/>
              <a:t>Not all children in need live in the flying start areas.</a:t>
            </a:r>
          </a:p>
          <a:p>
            <a:r>
              <a:rPr lang="en-GB" dirty="0"/>
              <a:t>No access to other support before school age.</a:t>
            </a:r>
          </a:p>
          <a:p>
            <a:r>
              <a:rPr lang="en-GB" dirty="0"/>
              <a:t>Local authorise determine who is eligible.</a:t>
            </a:r>
          </a:p>
          <a:p>
            <a:r>
              <a:rPr lang="en-GB" dirty="0"/>
              <a:t>5% of budget to fund the out reach element of flying start. </a:t>
            </a:r>
          </a:p>
          <a:p>
            <a:r>
              <a:rPr lang="en-GB" dirty="0"/>
              <a:t>Dependent on whether or not there is sufficient numbers within the flying start area.</a:t>
            </a:r>
          </a:p>
          <a:p>
            <a:endParaRPr lang="en-US" dirty="0"/>
          </a:p>
        </p:txBody>
      </p:sp>
      <p:sp>
        <p:nvSpPr>
          <p:cNvPr id="4" name="TextBox 3">
            <a:extLst>
              <a:ext uri="{FF2B5EF4-FFF2-40B4-BE49-F238E27FC236}">
                <a16:creationId xmlns:a16="http://schemas.microsoft.com/office/drawing/2014/main" id="{7595910F-91E6-E94C-87B8-225CB8BB431A}"/>
              </a:ext>
            </a:extLst>
          </p:cNvPr>
          <p:cNvSpPr txBox="1"/>
          <p:nvPr/>
        </p:nvSpPr>
        <p:spPr>
          <a:xfrm>
            <a:off x="9375331" y="5849353"/>
            <a:ext cx="2300476" cy="369332"/>
          </a:xfrm>
          <a:prstGeom prst="rect">
            <a:avLst/>
          </a:prstGeom>
          <a:noFill/>
        </p:spPr>
        <p:txBody>
          <a:bodyPr wrap="square" rtlCol="0">
            <a:spAutoFit/>
          </a:bodyPr>
          <a:lstStyle/>
          <a:p>
            <a:pPr algn="l"/>
            <a:r>
              <a:rPr lang="en-GB" dirty="0"/>
              <a:t> (Welsh Govt 2018)</a:t>
            </a:r>
            <a:endParaRPr lang="en-US" dirty="0"/>
          </a:p>
        </p:txBody>
      </p:sp>
    </p:spTree>
    <p:extLst>
      <p:ext uri="{BB962C8B-B14F-4D97-AF65-F5344CB8AC3E}">
        <p14:creationId xmlns:p14="http://schemas.microsoft.com/office/powerpoint/2010/main" val="8929179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E0D8A-05FF-C24C-8084-09BF1D6A77BC}"/>
              </a:ext>
            </a:extLst>
          </p:cNvPr>
          <p:cNvSpPr>
            <a:spLocks noGrp="1"/>
          </p:cNvSpPr>
          <p:nvPr>
            <p:ph type="title"/>
          </p:nvPr>
        </p:nvSpPr>
        <p:spPr/>
        <p:txBody>
          <a:bodyPr/>
          <a:lstStyle/>
          <a:p>
            <a:r>
              <a:rPr lang="en-GB" dirty="0"/>
              <a:t>What is on offer? </a:t>
            </a:r>
            <a:endParaRPr lang="en-US" dirty="0"/>
          </a:p>
        </p:txBody>
      </p:sp>
      <p:sp>
        <p:nvSpPr>
          <p:cNvPr id="3" name="Content Placeholder 2">
            <a:extLst>
              <a:ext uri="{FF2B5EF4-FFF2-40B4-BE49-F238E27FC236}">
                <a16:creationId xmlns:a16="http://schemas.microsoft.com/office/drawing/2014/main" id="{6DBF6DBF-E46D-6F43-AC8C-D973EBED583D}"/>
              </a:ext>
            </a:extLst>
          </p:cNvPr>
          <p:cNvSpPr>
            <a:spLocks noGrp="1"/>
          </p:cNvSpPr>
          <p:nvPr>
            <p:ph idx="1"/>
          </p:nvPr>
        </p:nvSpPr>
        <p:spPr>
          <a:xfrm>
            <a:off x="849670" y="1921442"/>
            <a:ext cx="10820400" cy="4024125"/>
          </a:xfrm>
        </p:spPr>
        <p:txBody>
          <a:bodyPr/>
          <a:lstStyle/>
          <a:p>
            <a:r>
              <a:rPr lang="en-GB" dirty="0"/>
              <a:t>Free quality part time childcare for 2-3 year olds </a:t>
            </a:r>
          </a:p>
          <a:p>
            <a:r>
              <a:rPr lang="en-GB" dirty="0"/>
              <a:t>Enhanced health visiting </a:t>
            </a:r>
          </a:p>
          <a:p>
            <a:r>
              <a:rPr lang="en-GB" dirty="0"/>
              <a:t>Parenting support programmes </a:t>
            </a:r>
          </a:p>
          <a:p>
            <a:r>
              <a:rPr lang="en-GB" dirty="0"/>
              <a:t>Speech, language and communication provision. </a:t>
            </a:r>
          </a:p>
          <a:p>
            <a:r>
              <a:rPr lang="en-GB" dirty="0"/>
              <a:t>Communities of interest targeted </a:t>
            </a:r>
          </a:p>
          <a:p>
            <a:r>
              <a:rPr lang="en-GB" dirty="0"/>
              <a:t>Flying start teams have the freedom to decide which areas would benefit most. </a:t>
            </a:r>
          </a:p>
          <a:p>
            <a:r>
              <a:rPr lang="en-GB" dirty="0"/>
              <a:t>Out reach element – targets more children </a:t>
            </a:r>
          </a:p>
          <a:p>
            <a:endParaRPr lang="en-US" dirty="0"/>
          </a:p>
        </p:txBody>
      </p:sp>
      <p:sp>
        <p:nvSpPr>
          <p:cNvPr id="5" name="TextBox 4">
            <a:extLst>
              <a:ext uri="{FF2B5EF4-FFF2-40B4-BE49-F238E27FC236}">
                <a16:creationId xmlns:a16="http://schemas.microsoft.com/office/drawing/2014/main" id="{9FBD5167-11B2-A04C-8454-F4CE33814EC2}"/>
              </a:ext>
            </a:extLst>
          </p:cNvPr>
          <p:cNvSpPr txBox="1"/>
          <p:nvPr/>
        </p:nvSpPr>
        <p:spPr>
          <a:xfrm>
            <a:off x="9361674" y="5770461"/>
            <a:ext cx="2308395" cy="369332"/>
          </a:xfrm>
          <a:prstGeom prst="rect">
            <a:avLst/>
          </a:prstGeom>
          <a:noFill/>
        </p:spPr>
        <p:txBody>
          <a:bodyPr wrap="square" rtlCol="0">
            <a:spAutoFit/>
          </a:bodyPr>
          <a:lstStyle/>
          <a:p>
            <a:pPr algn="l"/>
            <a:r>
              <a:rPr lang="en-GB" dirty="0"/>
              <a:t> (Welsh Govt 2018)</a:t>
            </a:r>
            <a:endParaRPr lang="en-US" dirty="0"/>
          </a:p>
        </p:txBody>
      </p:sp>
    </p:spTree>
    <p:extLst>
      <p:ext uri="{BB962C8B-B14F-4D97-AF65-F5344CB8AC3E}">
        <p14:creationId xmlns:p14="http://schemas.microsoft.com/office/powerpoint/2010/main" val="38954521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98237-1D09-0B42-B12E-62E1BCBBFB47}"/>
              </a:ext>
            </a:extLst>
          </p:cNvPr>
          <p:cNvSpPr>
            <a:spLocks noGrp="1"/>
          </p:cNvSpPr>
          <p:nvPr>
            <p:ph type="title"/>
          </p:nvPr>
        </p:nvSpPr>
        <p:spPr/>
        <p:txBody>
          <a:bodyPr/>
          <a:lstStyle/>
          <a:p>
            <a:r>
              <a:rPr lang="en-GB" dirty="0"/>
              <a:t>Flying start funding. </a:t>
            </a:r>
            <a:endParaRPr lang="en-US" dirty="0"/>
          </a:p>
        </p:txBody>
      </p:sp>
      <p:sp>
        <p:nvSpPr>
          <p:cNvPr id="3" name="Content Placeholder 2">
            <a:extLst>
              <a:ext uri="{FF2B5EF4-FFF2-40B4-BE49-F238E27FC236}">
                <a16:creationId xmlns:a16="http://schemas.microsoft.com/office/drawing/2014/main" id="{2DFE2FAD-F056-F646-B5EB-3444E570A7E2}"/>
              </a:ext>
            </a:extLst>
          </p:cNvPr>
          <p:cNvSpPr>
            <a:spLocks noGrp="1"/>
          </p:cNvSpPr>
          <p:nvPr>
            <p:ph idx="1"/>
          </p:nvPr>
        </p:nvSpPr>
        <p:spPr/>
        <p:txBody>
          <a:bodyPr/>
          <a:lstStyle/>
          <a:p>
            <a:r>
              <a:rPr lang="en-GB" dirty="0"/>
              <a:t>£628 Million in revenue funding. (Welsh Govt 2018) </a:t>
            </a:r>
          </a:p>
          <a:p>
            <a:r>
              <a:rPr lang="en-GB" dirty="0"/>
              <a:t>£62.5 Million capital funding to develop infrastructure. (Welsh Govt 2018)</a:t>
            </a:r>
          </a:p>
          <a:p>
            <a:r>
              <a:rPr lang="en-GB" dirty="0"/>
              <a:t>5% of budget goes on out reach element if there is room for additional pupils in Flying Start areas. (Welsh Govt 2018)</a:t>
            </a:r>
          </a:p>
          <a:p>
            <a:r>
              <a:rPr lang="en-GB" dirty="0"/>
              <a:t>allocations of funding for Flying Start were consistent with the intention of the programme to focus on the issues facing children and their families in the most deprived areas of Wales. (Welsh Assembly 2010) </a:t>
            </a:r>
          </a:p>
          <a:p>
            <a:r>
              <a:rPr lang="en-GB" dirty="0"/>
              <a:t>Issues surrounding eligibility – numbers gone up budget barely increased. (Welsh Assembly 2010) </a:t>
            </a:r>
          </a:p>
        </p:txBody>
      </p:sp>
    </p:spTree>
    <p:extLst>
      <p:ext uri="{BB962C8B-B14F-4D97-AF65-F5344CB8AC3E}">
        <p14:creationId xmlns:p14="http://schemas.microsoft.com/office/powerpoint/2010/main" val="33658295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41000-C500-C644-BA0F-8031DAAFE68E}"/>
              </a:ext>
            </a:extLst>
          </p:cNvPr>
          <p:cNvSpPr>
            <a:spLocks noGrp="1"/>
          </p:cNvSpPr>
          <p:nvPr>
            <p:ph type="title"/>
          </p:nvPr>
        </p:nvSpPr>
        <p:spPr/>
        <p:txBody>
          <a:bodyPr/>
          <a:lstStyle/>
          <a:p>
            <a:r>
              <a:rPr lang="en-GB" dirty="0"/>
              <a:t>how is it monitored</a:t>
            </a:r>
            <a:endParaRPr lang="en-US" dirty="0"/>
          </a:p>
        </p:txBody>
      </p:sp>
      <p:sp>
        <p:nvSpPr>
          <p:cNvPr id="3" name="Content Placeholder 2">
            <a:extLst>
              <a:ext uri="{FF2B5EF4-FFF2-40B4-BE49-F238E27FC236}">
                <a16:creationId xmlns:a16="http://schemas.microsoft.com/office/drawing/2014/main" id="{7E449C50-2F53-9B4B-9879-1A2672AC0C90}"/>
              </a:ext>
            </a:extLst>
          </p:cNvPr>
          <p:cNvSpPr>
            <a:spLocks noGrp="1"/>
          </p:cNvSpPr>
          <p:nvPr>
            <p:ph idx="1"/>
          </p:nvPr>
        </p:nvSpPr>
        <p:spPr/>
        <p:txBody>
          <a:bodyPr/>
          <a:lstStyle/>
          <a:p>
            <a:r>
              <a:rPr lang="en-GB" dirty="0"/>
              <a:t>Wave 1(2015), Wave 2(2016) &amp; Wave 3(2017. </a:t>
            </a:r>
          </a:p>
          <a:p>
            <a:r>
              <a:rPr lang="en-GB" dirty="0" err="1"/>
              <a:t>Arad</a:t>
            </a:r>
            <a:r>
              <a:rPr lang="en-GB" dirty="0"/>
              <a:t> Research</a:t>
            </a:r>
          </a:p>
          <a:p>
            <a:r>
              <a:rPr lang="en-GB" dirty="0"/>
              <a:t>2013 impact report.</a:t>
            </a:r>
          </a:p>
          <a:p>
            <a:r>
              <a:rPr lang="en-GB" dirty="0"/>
              <a:t>Interim Evaluation of Flying Start 2010</a:t>
            </a:r>
          </a:p>
          <a:p>
            <a:r>
              <a:rPr lang="en-GB" dirty="0"/>
              <a:t>Comparisons between flying start families and those from non flying start areas. </a:t>
            </a:r>
          </a:p>
        </p:txBody>
      </p:sp>
    </p:spTree>
    <p:extLst>
      <p:ext uri="{BB962C8B-B14F-4D97-AF65-F5344CB8AC3E}">
        <p14:creationId xmlns:p14="http://schemas.microsoft.com/office/powerpoint/2010/main" val="21171685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AF6B2290-6021-9746-99A8-6AF948370E55}"/>
              </a:ext>
            </a:extLst>
          </p:cNvPr>
          <p:cNvPicPr>
            <a:picLocks noChangeAspect="1"/>
          </p:cNvPicPr>
          <p:nvPr/>
        </p:nvPicPr>
        <p:blipFill rotWithShape="1">
          <a:blip r:embed="rId2">
            <a:extLst>
              <a:ext uri="{28A0092B-C50C-407E-A947-70E740481C1C}">
                <a14:useLocalDpi xmlns:a14="http://schemas.microsoft.com/office/drawing/2010/main" val="0"/>
              </a:ext>
            </a:extLst>
          </a:blip>
          <a:srcRect l="16520" t="11289" r="17198" b="12966"/>
          <a:stretch/>
        </p:blipFill>
        <p:spPr>
          <a:xfrm>
            <a:off x="2927828" y="852318"/>
            <a:ext cx="6336344" cy="5434456"/>
          </a:xfrm>
          <a:prstGeom prst="rect">
            <a:avLst/>
          </a:prstGeom>
        </p:spPr>
      </p:pic>
      <p:sp>
        <p:nvSpPr>
          <p:cNvPr id="6" name="TextBox 5">
            <a:extLst>
              <a:ext uri="{FF2B5EF4-FFF2-40B4-BE49-F238E27FC236}">
                <a16:creationId xmlns:a16="http://schemas.microsoft.com/office/drawing/2014/main" id="{DA06257A-7D43-7B44-BAC7-0202DE4CD8BE}"/>
              </a:ext>
            </a:extLst>
          </p:cNvPr>
          <p:cNvSpPr txBox="1"/>
          <p:nvPr/>
        </p:nvSpPr>
        <p:spPr>
          <a:xfrm>
            <a:off x="9484578" y="5363444"/>
            <a:ext cx="1828800" cy="923330"/>
          </a:xfrm>
          <a:prstGeom prst="rect">
            <a:avLst/>
          </a:prstGeom>
          <a:noFill/>
        </p:spPr>
        <p:txBody>
          <a:bodyPr wrap="square" rtlCol="0">
            <a:spAutoFit/>
          </a:bodyPr>
          <a:lstStyle/>
          <a:p>
            <a:pPr algn="l"/>
            <a:r>
              <a:rPr lang="en-GB" dirty="0"/>
              <a:t>Welsh Assembly (2013)</a:t>
            </a:r>
            <a:endParaRPr lang="en-US" dirty="0"/>
          </a:p>
        </p:txBody>
      </p:sp>
    </p:spTree>
    <p:extLst>
      <p:ext uri="{BB962C8B-B14F-4D97-AF65-F5344CB8AC3E}">
        <p14:creationId xmlns:p14="http://schemas.microsoft.com/office/powerpoint/2010/main" val="13794863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4C0CE-559B-3549-AD4C-222D1322EA7A}"/>
              </a:ext>
            </a:extLst>
          </p:cNvPr>
          <p:cNvSpPr>
            <a:spLocks noGrp="1"/>
          </p:cNvSpPr>
          <p:nvPr>
            <p:ph type="title"/>
          </p:nvPr>
        </p:nvSpPr>
        <p:spPr/>
        <p:txBody>
          <a:bodyPr/>
          <a:lstStyle/>
          <a:p>
            <a:r>
              <a:rPr lang="en-GB" dirty="0"/>
              <a:t>Is it successful?</a:t>
            </a:r>
            <a:endParaRPr lang="en-US" dirty="0"/>
          </a:p>
        </p:txBody>
      </p:sp>
      <p:sp>
        <p:nvSpPr>
          <p:cNvPr id="3" name="Content Placeholder 2">
            <a:extLst>
              <a:ext uri="{FF2B5EF4-FFF2-40B4-BE49-F238E27FC236}">
                <a16:creationId xmlns:a16="http://schemas.microsoft.com/office/drawing/2014/main" id="{CDCBB3F2-A1FE-504A-B11B-796F273196A9}"/>
              </a:ext>
            </a:extLst>
          </p:cNvPr>
          <p:cNvSpPr>
            <a:spLocks noGrp="1"/>
          </p:cNvSpPr>
          <p:nvPr>
            <p:ph idx="1"/>
          </p:nvPr>
        </p:nvSpPr>
        <p:spPr>
          <a:xfrm>
            <a:off x="453649" y="1963728"/>
            <a:ext cx="10820400" cy="4024125"/>
          </a:xfrm>
        </p:spPr>
        <p:txBody>
          <a:bodyPr>
            <a:normAutofit/>
          </a:bodyPr>
          <a:lstStyle/>
          <a:p>
            <a:r>
              <a:rPr lang="en-GB" dirty="0"/>
              <a:t>I</a:t>
            </a:r>
            <a:r>
              <a:rPr lang="en-US" dirty="0" err="1"/>
              <a:t>ncreasing</a:t>
            </a:r>
            <a:r>
              <a:rPr lang="en-US" dirty="0"/>
              <a:t> engagement in wider services.</a:t>
            </a:r>
            <a:r>
              <a:rPr lang="en-GB" dirty="0"/>
              <a:t> </a:t>
            </a:r>
          </a:p>
          <a:p>
            <a:r>
              <a:rPr lang="en-GB" dirty="0"/>
              <a:t>Increased accessibility to services</a:t>
            </a:r>
          </a:p>
          <a:p>
            <a:r>
              <a:rPr lang="en-GB" dirty="0"/>
              <a:t>B</a:t>
            </a:r>
            <a:r>
              <a:rPr lang="en-US" dirty="0" err="1"/>
              <a:t>uilding</a:t>
            </a:r>
            <a:r>
              <a:rPr lang="en-US" dirty="0"/>
              <a:t> relationships</a:t>
            </a:r>
            <a:r>
              <a:rPr lang="en-GB" dirty="0"/>
              <a:t> with hard to reach families </a:t>
            </a:r>
          </a:p>
          <a:p>
            <a:r>
              <a:rPr lang="en-GB" dirty="0"/>
              <a:t>Report states two main reasons for flying starts success. </a:t>
            </a:r>
          </a:p>
          <a:p>
            <a:r>
              <a:rPr lang="en-GB" dirty="0"/>
              <a:t>T</a:t>
            </a:r>
            <a:r>
              <a:rPr lang="en-US" dirty="0"/>
              <a:t>he role of home visits </a:t>
            </a:r>
            <a:endParaRPr lang="en-GB" dirty="0"/>
          </a:p>
          <a:p>
            <a:r>
              <a:rPr lang="en-GB" dirty="0"/>
              <a:t>T</a:t>
            </a:r>
            <a:r>
              <a:rPr lang="en-US" dirty="0"/>
              <a:t>he </a:t>
            </a:r>
            <a:r>
              <a:rPr lang="en-US" dirty="0" err="1"/>
              <a:t>personalised</a:t>
            </a:r>
            <a:r>
              <a:rPr lang="en-US" dirty="0"/>
              <a:t> nature of service delivery</a:t>
            </a:r>
            <a:r>
              <a:rPr lang="en-GB"/>
              <a:t>. </a:t>
            </a:r>
            <a:endParaRPr lang="en-GB" dirty="0"/>
          </a:p>
          <a:p>
            <a:endParaRPr lang="en-US" dirty="0"/>
          </a:p>
        </p:txBody>
      </p:sp>
      <p:sp>
        <p:nvSpPr>
          <p:cNvPr id="4" name="TextBox 3">
            <a:extLst>
              <a:ext uri="{FF2B5EF4-FFF2-40B4-BE49-F238E27FC236}">
                <a16:creationId xmlns:a16="http://schemas.microsoft.com/office/drawing/2014/main" id="{1A7CF833-E9FA-F142-8860-8C2AF4B6E303}"/>
              </a:ext>
            </a:extLst>
          </p:cNvPr>
          <p:cNvSpPr txBox="1"/>
          <p:nvPr/>
        </p:nvSpPr>
        <p:spPr>
          <a:xfrm>
            <a:off x="10591800" y="5894179"/>
            <a:ext cx="1828800" cy="923330"/>
          </a:xfrm>
          <a:prstGeom prst="rect">
            <a:avLst/>
          </a:prstGeom>
          <a:noFill/>
        </p:spPr>
        <p:txBody>
          <a:bodyPr wrap="square" rtlCol="0">
            <a:spAutoFit/>
          </a:bodyPr>
          <a:lstStyle/>
          <a:p>
            <a:pPr algn="l"/>
            <a:r>
              <a:rPr lang="en-GB" dirty="0"/>
              <a:t>-Welsh Assembly 2010. </a:t>
            </a:r>
            <a:endParaRPr lang="en-US" dirty="0"/>
          </a:p>
        </p:txBody>
      </p:sp>
    </p:spTree>
    <p:extLst>
      <p:ext uri="{BB962C8B-B14F-4D97-AF65-F5344CB8AC3E}">
        <p14:creationId xmlns:p14="http://schemas.microsoft.com/office/powerpoint/2010/main" val="6202905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D7927-882E-1C41-87B0-20D9CF05BBC9}"/>
              </a:ext>
            </a:extLst>
          </p:cNvPr>
          <p:cNvSpPr>
            <a:spLocks noGrp="1"/>
          </p:cNvSpPr>
          <p:nvPr>
            <p:ph type="title"/>
          </p:nvPr>
        </p:nvSpPr>
        <p:spPr/>
        <p:txBody>
          <a:bodyPr/>
          <a:lstStyle/>
          <a:p>
            <a:r>
              <a:rPr lang="en-GB" dirty="0"/>
              <a:t>Children and Young people and education Committee </a:t>
            </a:r>
            <a:endParaRPr lang="en-US" dirty="0"/>
          </a:p>
        </p:txBody>
      </p:sp>
      <p:sp>
        <p:nvSpPr>
          <p:cNvPr id="3" name="Content Placeholder 2">
            <a:extLst>
              <a:ext uri="{FF2B5EF4-FFF2-40B4-BE49-F238E27FC236}">
                <a16:creationId xmlns:a16="http://schemas.microsoft.com/office/drawing/2014/main" id="{3D7F6947-584E-6D48-A346-098AB7B0AE52}"/>
              </a:ext>
            </a:extLst>
          </p:cNvPr>
          <p:cNvSpPr>
            <a:spLocks noGrp="1"/>
          </p:cNvSpPr>
          <p:nvPr>
            <p:ph idx="1"/>
          </p:nvPr>
        </p:nvSpPr>
        <p:spPr/>
        <p:txBody>
          <a:bodyPr/>
          <a:lstStyle/>
          <a:p>
            <a:r>
              <a:rPr lang="en-GB" dirty="0"/>
              <a:t>February 2018 flying start programme is a vital source of support for children that can benefit from it. </a:t>
            </a:r>
          </a:p>
          <a:p>
            <a:r>
              <a:rPr lang="en-GB" dirty="0"/>
              <a:t>Most children that need the help are based outside the geographical areas that are defined as deprived. </a:t>
            </a:r>
          </a:p>
          <a:p>
            <a:r>
              <a:rPr lang="en-GB" dirty="0"/>
              <a:t>Highly unlikely that the small proportion of flying start funding available for families reaches the children </a:t>
            </a:r>
            <a:r>
              <a:rPr lang="en-GB"/>
              <a:t>who need it most. </a:t>
            </a:r>
          </a:p>
          <a:p>
            <a:endParaRPr lang="en-US" dirty="0"/>
          </a:p>
        </p:txBody>
      </p:sp>
    </p:spTree>
    <p:extLst>
      <p:ext uri="{BB962C8B-B14F-4D97-AF65-F5344CB8AC3E}">
        <p14:creationId xmlns:p14="http://schemas.microsoft.com/office/powerpoint/2010/main" val="1707534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8B5D9D-6376-0D44-AED9-A11711D11F4D}"/>
              </a:ext>
            </a:extLst>
          </p:cNvPr>
          <p:cNvSpPr>
            <a:spLocks noGrp="1"/>
          </p:cNvSpPr>
          <p:nvPr>
            <p:ph type="title"/>
          </p:nvPr>
        </p:nvSpPr>
        <p:spPr/>
        <p:txBody>
          <a:bodyPr/>
          <a:lstStyle/>
          <a:p>
            <a:r>
              <a:rPr lang="en-GB" dirty="0"/>
              <a:t>Conclusion</a:t>
            </a:r>
            <a:endParaRPr lang="en-US" dirty="0"/>
          </a:p>
        </p:txBody>
      </p:sp>
      <p:sp>
        <p:nvSpPr>
          <p:cNvPr id="3" name="Content Placeholder 2">
            <a:extLst>
              <a:ext uri="{FF2B5EF4-FFF2-40B4-BE49-F238E27FC236}">
                <a16:creationId xmlns:a16="http://schemas.microsoft.com/office/drawing/2014/main" id="{3F625A96-E793-8043-AC6F-A1073EE3135A}"/>
              </a:ext>
            </a:extLst>
          </p:cNvPr>
          <p:cNvSpPr>
            <a:spLocks noGrp="1"/>
          </p:cNvSpPr>
          <p:nvPr>
            <p:ph idx="1"/>
          </p:nvPr>
        </p:nvSpPr>
        <p:spPr/>
        <p:txBody>
          <a:bodyPr/>
          <a:lstStyle/>
          <a:p>
            <a:r>
              <a:rPr lang="en-GB" dirty="0"/>
              <a:t>Overall seen as successful in reducing the gap between poverty and attainment. </a:t>
            </a:r>
          </a:p>
          <a:p>
            <a:r>
              <a:rPr lang="en-GB" dirty="0"/>
              <a:t>Cannot be said for sure but certainly encourages children to do well in school from the offset. </a:t>
            </a:r>
          </a:p>
          <a:p>
            <a:r>
              <a:rPr lang="en-GB" dirty="0"/>
              <a:t>By helping those in deprived areas with education it gives them the same chance of attainment as those who are in wealthier areas with a stable home life. </a:t>
            </a:r>
          </a:p>
          <a:p>
            <a:endParaRPr lang="en-US" dirty="0"/>
          </a:p>
        </p:txBody>
      </p:sp>
      <p:pic>
        <p:nvPicPr>
          <p:cNvPr id="4" name="Picture 4">
            <a:extLst>
              <a:ext uri="{FF2B5EF4-FFF2-40B4-BE49-F238E27FC236}">
                <a16:creationId xmlns:a16="http://schemas.microsoft.com/office/drawing/2014/main" id="{F0244473-1B99-EA4D-8054-3C24A94FF5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04050" y="4418120"/>
            <a:ext cx="2978228" cy="2227859"/>
          </a:xfrm>
          <a:prstGeom prst="rect">
            <a:avLst/>
          </a:prstGeom>
        </p:spPr>
      </p:pic>
    </p:spTree>
    <p:extLst>
      <p:ext uri="{BB962C8B-B14F-4D97-AF65-F5344CB8AC3E}">
        <p14:creationId xmlns:p14="http://schemas.microsoft.com/office/powerpoint/2010/main" val="42510547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C0719-307F-6440-85D4-CFB1649D9592}"/>
              </a:ext>
            </a:extLst>
          </p:cNvPr>
          <p:cNvSpPr>
            <a:spLocks noGrp="1"/>
          </p:cNvSpPr>
          <p:nvPr>
            <p:ph type="title"/>
          </p:nvPr>
        </p:nvSpPr>
        <p:spPr>
          <a:xfrm>
            <a:off x="1790700" y="254714"/>
            <a:ext cx="8610600" cy="1293028"/>
          </a:xfrm>
        </p:spPr>
        <p:txBody>
          <a:bodyPr/>
          <a:lstStyle/>
          <a:p>
            <a:r>
              <a:rPr lang="en-GB" dirty="0"/>
              <a:t>Reference list </a:t>
            </a:r>
            <a:endParaRPr lang="en-US" dirty="0"/>
          </a:p>
        </p:txBody>
      </p:sp>
      <p:sp>
        <p:nvSpPr>
          <p:cNvPr id="4" name="TextBox 3">
            <a:extLst>
              <a:ext uri="{FF2B5EF4-FFF2-40B4-BE49-F238E27FC236}">
                <a16:creationId xmlns:a16="http://schemas.microsoft.com/office/drawing/2014/main" id="{F7A1BC7F-E0C7-7449-B385-3492B8992522}"/>
              </a:ext>
            </a:extLst>
          </p:cNvPr>
          <p:cNvSpPr txBox="1"/>
          <p:nvPr/>
        </p:nvSpPr>
        <p:spPr>
          <a:xfrm>
            <a:off x="616833" y="5324743"/>
            <a:ext cx="10719347" cy="646331"/>
          </a:xfrm>
          <a:prstGeom prst="rect">
            <a:avLst/>
          </a:prstGeom>
          <a:noFill/>
        </p:spPr>
        <p:txBody>
          <a:bodyPr wrap="square" rtlCol="0">
            <a:spAutoFit/>
          </a:bodyPr>
          <a:lstStyle/>
          <a:p>
            <a:pPr algn="l"/>
            <a:r>
              <a:rPr lang="en-GB" sz="1200" dirty="0"/>
              <a:t>Thomas, S. (2018) </a:t>
            </a:r>
            <a:r>
              <a:rPr lang="en-GB" sz="1200" i="1" dirty="0"/>
              <a:t>Is the welsh government give a “Flying Start” to all children who need it? </a:t>
            </a:r>
            <a:r>
              <a:rPr lang="en-GB" sz="1200" dirty="0" err="1"/>
              <a:t>Senedd</a:t>
            </a:r>
            <a:r>
              <a:rPr lang="en-GB" sz="1200" dirty="0"/>
              <a:t> Research. Welsh Assembly. (Available on </a:t>
            </a:r>
            <a:r>
              <a:rPr lang="en-US" sz="1200" kern="1200" dirty="0">
                <a:solidFill>
                  <a:srgbClr val="FFFFFF"/>
                </a:solidFill>
                <a:effectLst/>
                <a:latin typeface="Century Gothic" panose="020B0502020202020204" pitchFamily="34" charset="0"/>
                <a:ea typeface="+mn-ea"/>
                <a:cs typeface="+mn-cs"/>
                <a:hlinkClick r:id="rId2"/>
              </a:rPr>
              <a:t>https://</a:t>
            </a:r>
            <a:r>
              <a:rPr lang="en-US" sz="1200" kern="1200" dirty="0" err="1">
                <a:solidFill>
                  <a:srgbClr val="FFFFFF"/>
                </a:solidFill>
                <a:effectLst/>
                <a:latin typeface="Century Gothic" panose="020B0502020202020204" pitchFamily="34" charset="0"/>
                <a:ea typeface="+mn-ea"/>
                <a:cs typeface="+mn-cs"/>
                <a:hlinkClick r:id="rId2"/>
              </a:rPr>
              <a:t>seneddresearch.blog</a:t>
            </a:r>
            <a:r>
              <a:rPr lang="en-US" sz="1200" kern="1200" dirty="0">
                <a:solidFill>
                  <a:srgbClr val="FFFFFF"/>
                </a:solidFill>
                <a:effectLst/>
                <a:latin typeface="Century Gothic" panose="020B0502020202020204" pitchFamily="34" charset="0"/>
                <a:ea typeface="+mn-ea"/>
                <a:cs typeface="+mn-cs"/>
                <a:hlinkClick r:id="rId2"/>
              </a:rPr>
              <a:t>/2018/05/21/is-the-welsh-government-giving-a-flying-start-to-all-children-who-need-it/</a:t>
            </a:r>
            <a:r>
              <a:rPr lang="en-US" sz="1200" dirty="0"/>
              <a:t> </a:t>
            </a:r>
            <a:r>
              <a:rPr lang="en-GB" sz="1200" dirty="0"/>
              <a:t>) (Accessed on January 31</a:t>
            </a:r>
            <a:r>
              <a:rPr lang="en-GB" sz="1200" baseline="30000" dirty="0"/>
              <a:t>st</a:t>
            </a:r>
            <a:r>
              <a:rPr lang="en-GB" sz="1200" dirty="0"/>
              <a:t> 2019) </a:t>
            </a:r>
          </a:p>
        </p:txBody>
      </p:sp>
      <p:sp>
        <p:nvSpPr>
          <p:cNvPr id="5" name="TextBox 4">
            <a:extLst>
              <a:ext uri="{FF2B5EF4-FFF2-40B4-BE49-F238E27FC236}">
                <a16:creationId xmlns:a16="http://schemas.microsoft.com/office/drawing/2014/main" id="{1C8A03D2-D49C-064B-9F6C-8D636EEA1CAB}"/>
              </a:ext>
            </a:extLst>
          </p:cNvPr>
          <p:cNvSpPr txBox="1"/>
          <p:nvPr/>
        </p:nvSpPr>
        <p:spPr>
          <a:xfrm flipH="1">
            <a:off x="616835" y="6058414"/>
            <a:ext cx="10719345" cy="461665"/>
          </a:xfrm>
          <a:prstGeom prst="rect">
            <a:avLst/>
          </a:prstGeom>
          <a:noFill/>
        </p:spPr>
        <p:txBody>
          <a:bodyPr wrap="square" rtlCol="0">
            <a:spAutoFit/>
          </a:bodyPr>
          <a:lstStyle/>
          <a:p>
            <a:pPr algn="l"/>
            <a:r>
              <a:rPr lang="en-GB" sz="1200" dirty="0"/>
              <a:t>White, J. (2018). </a:t>
            </a:r>
            <a:r>
              <a:rPr lang="en-GB" sz="1200" i="1" dirty="0"/>
              <a:t>Poverty affects education attainment. </a:t>
            </a:r>
            <a:r>
              <a:rPr lang="en-GB" sz="1200" dirty="0"/>
              <a:t>NHS Scotland. Scotland. (Available on </a:t>
            </a:r>
            <a:r>
              <a:rPr lang="en-GB" sz="1200" u="sng" dirty="0">
                <a:solidFill>
                  <a:srgbClr val="0563C1"/>
                </a:solidFill>
                <a:effectLst/>
                <a:ea typeface="Times New Roman" panose="02020603050405020304" pitchFamily="18" charset="0"/>
                <a:cs typeface="Times New Roman" panose="02020603050405020304" pitchFamily="18" charset="0"/>
                <a:hlinkClick r:id="rId3"/>
              </a:rPr>
              <a:t>http://</a:t>
            </a:r>
            <a:r>
              <a:rPr lang="en-GB" sz="1200" u="sng" dirty="0" err="1">
                <a:solidFill>
                  <a:srgbClr val="0563C1"/>
                </a:solidFill>
                <a:effectLst/>
                <a:ea typeface="Times New Roman" panose="02020603050405020304" pitchFamily="18" charset="0"/>
                <a:cs typeface="Times New Roman" panose="02020603050405020304" pitchFamily="18" charset="0"/>
                <a:hlinkClick r:id="rId3"/>
              </a:rPr>
              <a:t>www.healthscotland.scot</a:t>
            </a:r>
            <a:r>
              <a:rPr lang="en-GB" sz="1200" u="sng" dirty="0">
                <a:solidFill>
                  <a:srgbClr val="0563C1"/>
                </a:solidFill>
                <a:effectLst/>
                <a:ea typeface="Times New Roman" panose="02020603050405020304" pitchFamily="18" charset="0"/>
                <a:cs typeface="Times New Roman" panose="02020603050405020304" pitchFamily="18" charset="0"/>
                <a:hlinkClick r:id="rId3"/>
              </a:rPr>
              <a:t>/news/2018/</a:t>
            </a:r>
            <a:r>
              <a:rPr lang="en-GB" sz="1200" u="sng" dirty="0" err="1">
                <a:solidFill>
                  <a:srgbClr val="0563C1"/>
                </a:solidFill>
                <a:effectLst/>
                <a:ea typeface="Times New Roman" panose="02020603050405020304" pitchFamily="18" charset="0"/>
                <a:cs typeface="Times New Roman" panose="02020603050405020304" pitchFamily="18" charset="0"/>
                <a:hlinkClick r:id="rId3"/>
              </a:rPr>
              <a:t>july</a:t>
            </a:r>
            <a:r>
              <a:rPr lang="en-GB" sz="1200" u="sng" dirty="0">
                <a:solidFill>
                  <a:srgbClr val="0563C1"/>
                </a:solidFill>
                <a:effectLst/>
                <a:ea typeface="Times New Roman" panose="02020603050405020304" pitchFamily="18" charset="0"/>
                <a:cs typeface="Times New Roman" panose="02020603050405020304" pitchFamily="18" charset="0"/>
                <a:hlinkClick r:id="rId3"/>
              </a:rPr>
              <a:t>/poverty-affects-educational-attainment</a:t>
            </a:r>
            <a:r>
              <a:rPr lang="en-GB" sz="1200" dirty="0">
                <a:effectLst/>
              </a:rPr>
              <a:t> ) (Accessed on 31st January 2019) </a:t>
            </a:r>
            <a:endParaRPr lang="en-US" sz="1200" dirty="0"/>
          </a:p>
        </p:txBody>
      </p:sp>
      <p:sp>
        <p:nvSpPr>
          <p:cNvPr id="6" name="TextBox 5">
            <a:extLst>
              <a:ext uri="{FF2B5EF4-FFF2-40B4-BE49-F238E27FC236}">
                <a16:creationId xmlns:a16="http://schemas.microsoft.com/office/drawing/2014/main" id="{86A62ECD-440D-A84C-BFEC-BEE952988E67}"/>
              </a:ext>
            </a:extLst>
          </p:cNvPr>
          <p:cNvSpPr txBox="1"/>
          <p:nvPr/>
        </p:nvSpPr>
        <p:spPr>
          <a:xfrm>
            <a:off x="569037" y="2224712"/>
            <a:ext cx="10719345" cy="461665"/>
          </a:xfrm>
          <a:prstGeom prst="rect">
            <a:avLst/>
          </a:prstGeom>
          <a:noFill/>
        </p:spPr>
        <p:txBody>
          <a:bodyPr wrap="square" rtlCol="0">
            <a:spAutoFit/>
          </a:bodyPr>
          <a:lstStyle/>
          <a:p>
            <a:pPr algn="l"/>
            <a:r>
              <a:rPr lang="en-GB" sz="1200" dirty="0"/>
              <a:t>Family Point Cymru. (2017) </a:t>
            </a:r>
            <a:r>
              <a:rPr lang="en-GB" sz="1200" i="1" dirty="0"/>
              <a:t>Pembrokeshire Flying Start. (Available on </a:t>
            </a:r>
            <a:r>
              <a:rPr lang="en-GB" sz="1200" u="sng" kern="1200" dirty="0">
                <a:solidFill>
                  <a:srgbClr val="0563C1"/>
                </a:solidFill>
                <a:effectLst/>
                <a:latin typeface="Century Gothic" panose="020B0502020202020204" pitchFamily="34" charset="0"/>
                <a:ea typeface="Times New Roman" panose="02020603050405020304" pitchFamily="18" charset="0"/>
                <a:cs typeface="Times New Roman" panose="02020603050405020304" pitchFamily="18" charset="0"/>
                <a:hlinkClick r:id="rId4"/>
              </a:rPr>
              <a:t>https://</a:t>
            </a:r>
            <a:r>
              <a:rPr lang="en-GB" sz="1200" u="sng" kern="1200" dirty="0" err="1">
                <a:solidFill>
                  <a:srgbClr val="0563C1"/>
                </a:solidFill>
                <a:effectLst/>
                <a:latin typeface="Century Gothic" panose="020B0502020202020204" pitchFamily="34" charset="0"/>
                <a:ea typeface="Times New Roman" panose="02020603050405020304" pitchFamily="18" charset="0"/>
                <a:cs typeface="Times New Roman" panose="02020603050405020304" pitchFamily="18" charset="0"/>
                <a:hlinkClick r:id="rId4"/>
              </a:rPr>
              <a:t>familypoint.cymru</a:t>
            </a:r>
            <a:r>
              <a:rPr lang="en-GB" sz="1200" u="sng" kern="1200" dirty="0">
                <a:solidFill>
                  <a:srgbClr val="0563C1"/>
                </a:solidFill>
                <a:effectLst/>
                <a:latin typeface="Century Gothic" panose="020B0502020202020204" pitchFamily="34" charset="0"/>
                <a:ea typeface="Times New Roman" panose="02020603050405020304" pitchFamily="18" charset="0"/>
                <a:cs typeface="Times New Roman" panose="02020603050405020304" pitchFamily="18" charset="0"/>
                <a:hlinkClick r:id="rId4"/>
              </a:rPr>
              <a:t>/pembrokeshire/flying-start-pembrokeshire/</a:t>
            </a:r>
            <a:r>
              <a:rPr lang="en-GB" sz="1200" kern="1200" dirty="0">
                <a:solidFill>
                  <a:srgbClr val="FFFFFF"/>
                </a:solidFill>
                <a:effectLst/>
                <a:latin typeface="Century Gothic" panose="020B0502020202020204" pitchFamily="34" charset="0"/>
                <a:ea typeface="+mn-ea"/>
                <a:cs typeface="+mn-cs"/>
              </a:rPr>
              <a:t> ) (Accessed on 2</a:t>
            </a:r>
            <a:r>
              <a:rPr lang="en-GB" sz="1200" kern="1200" baseline="30000" dirty="0">
                <a:solidFill>
                  <a:srgbClr val="FFFFFF"/>
                </a:solidFill>
                <a:effectLst/>
                <a:latin typeface="Century Gothic" panose="020B0502020202020204" pitchFamily="34" charset="0"/>
                <a:ea typeface="+mn-ea"/>
                <a:cs typeface="+mn-cs"/>
              </a:rPr>
              <a:t>nd</a:t>
            </a:r>
            <a:r>
              <a:rPr lang="en-GB" sz="1200" kern="1200" dirty="0">
                <a:solidFill>
                  <a:srgbClr val="FFFFFF"/>
                </a:solidFill>
                <a:effectLst/>
                <a:latin typeface="Century Gothic" panose="020B0502020202020204" pitchFamily="34" charset="0"/>
                <a:ea typeface="+mn-ea"/>
                <a:cs typeface="+mn-cs"/>
              </a:rPr>
              <a:t> February 2019) </a:t>
            </a:r>
            <a:endParaRPr lang="en-US" sz="1200" dirty="0"/>
          </a:p>
        </p:txBody>
      </p:sp>
      <p:sp>
        <p:nvSpPr>
          <p:cNvPr id="7" name="TextBox 6">
            <a:extLst>
              <a:ext uri="{FF2B5EF4-FFF2-40B4-BE49-F238E27FC236}">
                <a16:creationId xmlns:a16="http://schemas.microsoft.com/office/drawing/2014/main" id="{7774BA13-FB81-BC4F-AC92-178282A47FEA}"/>
              </a:ext>
            </a:extLst>
          </p:cNvPr>
          <p:cNvSpPr txBox="1"/>
          <p:nvPr/>
        </p:nvSpPr>
        <p:spPr>
          <a:xfrm>
            <a:off x="569037" y="4559051"/>
            <a:ext cx="11617906" cy="646331"/>
          </a:xfrm>
          <a:prstGeom prst="rect">
            <a:avLst/>
          </a:prstGeom>
          <a:noFill/>
        </p:spPr>
        <p:txBody>
          <a:bodyPr wrap="square" rtlCol="0">
            <a:spAutoFit/>
          </a:bodyPr>
          <a:lstStyle/>
          <a:p>
            <a:pPr algn="l"/>
            <a:r>
              <a:rPr lang="en-GB" sz="1200" dirty="0" err="1"/>
              <a:t>McCrindle</a:t>
            </a:r>
            <a:r>
              <a:rPr lang="en-GB" sz="1200" dirty="0"/>
              <a:t>, L. &amp; White, G. (2010). </a:t>
            </a:r>
            <a:r>
              <a:rPr lang="en-GB" sz="1200" i="1" dirty="0"/>
              <a:t>Interim evaluation of Flying Start. </a:t>
            </a:r>
            <a:r>
              <a:rPr lang="en-GB" sz="1200" dirty="0"/>
              <a:t>Welsh Assembly. Cardiff. (Available on </a:t>
            </a:r>
            <a:r>
              <a:rPr lang="en-GB" sz="1200" dirty="0">
                <a:hlinkClick r:id="rId5"/>
              </a:rPr>
              <a:t>http://www.assembly.wales/Meeting%20Agenda%20Documents/Interim%20Evaluation%20of%20Flying%20Start%20(PDF,%20768KB)-12102010-198330/100715interimevaluationen-English.pdf</a:t>
            </a:r>
            <a:r>
              <a:rPr lang="en-GB" sz="1200" dirty="0"/>
              <a:t>) (Accessed on 31</a:t>
            </a:r>
            <a:r>
              <a:rPr lang="en-GB" sz="1200" baseline="30000" dirty="0"/>
              <a:t>st</a:t>
            </a:r>
            <a:r>
              <a:rPr lang="en-GB" sz="1200" dirty="0"/>
              <a:t> January 2019) </a:t>
            </a:r>
            <a:endParaRPr lang="en-US" sz="1200" dirty="0"/>
          </a:p>
        </p:txBody>
      </p:sp>
      <p:sp>
        <p:nvSpPr>
          <p:cNvPr id="8" name="TextBox 7">
            <a:extLst>
              <a:ext uri="{FF2B5EF4-FFF2-40B4-BE49-F238E27FC236}">
                <a16:creationId xmlns:a16="http://schemas.microsoft.com/office/drawing/2014/main" id="{22C0F073-FAE9-6F41-A0BD-2F63148E09DD}"/>
              </a:ext>
            </a:extLst>
          </p:cNvPr>
          <p:cNvSpPr txBox="1"/>
          <p:nvPr/>
        </p:nvSpPr>
        <p:spPr>
          <a:xfrm>
            <a:off x="569037" y="3979410"/>
            <a:ext cx="10719344" cy="461665"/>
          </a:xfrm>
          <a:prstGeom prst="rect">
            <a:avLst/>
          </a:prstGeom>
          <a:noFill/>
        </p:spPr>
        <p:txBody>
          <a:bodyPr wrap="square" rtlCol="0">
            <a:spAutoFit/>
          </a:bodyPr>
          <a:lstStyle/>
          <a:p>
            <a:pPr algn="l"/>
            <a:r>
              <a:rPr lang="en-GB" sz="1200" dirty="0" err="1"/>
              <a:t>Knibbs</a:t>
            </a:r>
            <a:r>
              <a:rPr lang="en-GB" sz="1200" dirty="0"/>
              <a:t>, S. et al. (2013) </a:t>
            </a:r>
            <a:r>
              <a:rPr lang="en-GB" sz="1200" i="1" dirty="0"/>
              <a:t>National Evaluation of Flying Start. </a:t>
            </a:r>
            <a:r>
              <a:rPr lang="en-GB" sz="1200" dirty="0"/>
              <a:t>Welsh Government Social Research. Welsh Government. Cardiff. (Available on </a:t>
            </a:r>
            <a:r>
              <a:rPr lang="en-GB" sz="1200" dirty="0">
                <a:hlinkClick r:id="rId6"/>
              </a:rPr>
              <a:t>https://</a:t>
            </a:r>
            <a:r>
              <a:rPr lang="en-GB" sz="1200" dirty="0" err="1">
                <a:hlinkClick r:id="rId6"/>
              </a:rPr>
              <a:t>dera.ioe.ac.uk</a:t>
            </a:r>
            <a:r>
              <a:rPr lang="en-GB" sz="1200" dirty="0">
                <a:hlinkClick r:id="rId6"/>
              </a:rPr>
              <a:t>/19094/1/131205-national-evaluation-flying-start-impact-report-en.pdf</a:t>
            </a:r>
            <a:r>
              <a:rPr lang="en-GB" sz="1200" dirty="0"/>
              <a:t> ) (Accessed on 5th February 2019) </a:t>
            </a:r>
            <a:endParaRPr lang="en-US" sz="1200" dirty="0"/>
          </a:p>
        </p:txBody>
      </p:sp>
      <p:sp>
        <p:nvSpPr>
          <p:cNvPr id="9" name="TextBox 8">
            <a:extLst>
              <a:ext uri="{FF2B5EF4-FFF2-40B4-BE49-F238E27FC236}">
                <a16:creationId xmlns:a16="http://schemas.microsoft.com/office/drawing/2014/main" id="{04A55135-BFC1-1D49-8C61-113C967F19EB}"/>
              </a:ext>
            </a:extLst>
          </p:cNvPr>
          <p:cNvSpPr txBox="1"/>
          <p:nvPr/>
        </p:nvSpPr>
        <p:spPr>
          <a:xfrm>
            <a:off x="569037" y="2789808"/>
            <a:ext cx="10569133" cy="461665"/>
          </a:xfrm>
          <a:prstGeom prst="rect">
            <a:avLst/>
          </a:prstGeom>
          <a:noFill/>
        </p:spPr>
        <p:txBody>
          <a:bodyPr wrap="square" rtlCol="0">
            <a:spAutoFit/>
          </a:bodyPr>
          <a:lstStyle/>
          <a:p>
            <a:r>
              <a:rPr lang="en-GB" sz="1200" dirty="0" err="1"/>
              <a:t>Glyn</a:t>
            </a:r>
            <a:r>
              <a:rPr lang="en-GB" sz="1200" dirty="0"/>
              <a:t>, E. et al. (2018) </a:t>
            </a:r>
            <a:r>
              <a:rPr lang="en-GB" sz="1200" i="1" dirty="0" err="1"/>
              <a:t>Qualative</a:t>
            </a:r>
            <a:r>
              <a:rPr lang="en-GB" sz="1200" i="1" dirty="0"/>
              <a:t> Research with Flying start: Wave 3. </a:t>
            </a:r>
            <a:r>
              <a:rPr lang="en-GB" sz="1200" dirty="0" err="1"/>
              <a:t>Arad</a:t>
            </a:r>
            <a:r>
              <a:rPr lang="en-GB" sz="1200" dirty="0"/>
              <a:t> Research. Welsh Assembly. Cardiff. (Available on  </a:t>
            </a:r>
            <a:r>
              <a:rPr lang="en-GB" sz="1200" dirty="0">
                <a:hlinkClick r:id="rId7"/>
              </a:rPr>
              <a:t>https://gov.wales/docs/</a:t>
            </a:r>
            <a:r>
              <a:rPr lang="en-GB" sz="1200" dirty="0" err="1">
                <a:hlinkClick r:id="rId7"/>
              </a:rPr>
              <a:t>caecd</a:t>
            </a:r>
            <a:r>
              <a:rPr lang="en-GB" sz="1200" dirty="0">
                <a:hlinkClick r:id="rId7"/>
              </a:rPr>
              <a:t>/research/2018/180718-qualitative-research-flying-start-families-wave-3-en.pdf</a:t>
            </a:r>
            <a:r>
              <a:rPr lang="en-GB" sz="1200" dirty="0"/>
              <a:t>) </a:t>
            </a:r>
          </a:p>
        </p:txBody>
      </p:sp>
      <p:sp>
        <p:nvSpPr>
          <p:cNvPr id="10" name="TextBox 9">
            <a:extLst>
              <a:ext uri="{FF2B5EF4-FFF2-40B4-BE49-F238E27FC236}">
                <a16:creationId xmlns:a16="http://schemas.microsoft.com/office/drawing/2014/main" id="{C9C39CDC-3EFA-2048-BED0-53CC12880EE8}"/>
              </a:ext>
            </a:extLst>
          </p:cNvPr>
          <p:cNvSpPr txBox="1"/>
          <p:nvPr/>
        </p:nvSpPr>
        <p:spPr>
          <a:xfrm>
            <a:off x="616833" y="1514582"/>
            <a:ext cx="10782162" cy="646331"/>
          </a:xfrm>
          <a:prstGeom prst="rect">
            <a:avLst/>
          </a:prstGeom>
          <a:noFill/>
        </p:spPr>
        <p:txBody>
          <a:bodyPr wrap="square" rtlCol="0">
            <a:spAutoFit/>
          </a:bodyPr>
          <a:lstStyle/>
          <a:p>
            <a:r>
              <a:rPr lang="en-GB" sz="1200" dirty="0"/>
              <a:t>Egan, D. (2013) </a:t>
            </a:r>
            <a:r>
              <a:rPr lang="en-GB" sz="1200" i="1" dirty="0"/>
              <a:t>Poverty and low educational achievement in Wales: student, family and community intervention. </a:t>
            </a:r>
            <a:r>
              <a:rPr lang="en-GB" sz="1200" dirty="0"/>
              <a:t>Jospeh Rowntree Foundation. (Available on </a:t>
            </a:r>
            <a:r>
              <a:rPr lang="en-GB" sz="1200" kern="1200" dirty="0">
                <a:solidFill>
                  <a:srgbClr val="FFFFFF"/>
                </a:solidFill>
                <a:effectLst/>
                <a:latin typeface="Century Gothic" panose="020B0502020202020204" pitchFamily="34" charset="0"/>
                <a:ea typeface="+mn-ea"/>
                <a:cs typeface="+mn-cs"/>
                <a:hlinkClick r:id="rId8"/>
              </a:rPr>
              <a:t>https://</a:t>
            </a:r>
            <a:r>
              <a:rPr lang="en-GB" sz="1200" kern="1200" dirty="0" err="1">
                <a:solidFill>
                  <a:srgbClr val="FFFFFF"/>
                </a:solidFill>
                <a:effectLst/>
                <a:latin typeface="Century Gothic" panose="020B0502020202020204" pitchFamily="34" charset="0"/>
                <a:ea typeface="+mn-ea"/>
                <a:cs typeface="+mn-cs"/>
                <a:hlinkClick r:id="rId8"/>
              </a:rPr>
              <a:t>www.jrf.org.uk</a:t>
            </a:r>
            <a:r>
              <a:rPr lang="en-GB" sz="1200" kern="1200" dirty="0">
                <a:solidFill>
                  <a:srgbClr val="FFFFFF"/>
                </a:solidFill>
                <a:effectLst/>
                <a:latin typeface="Century Gothic" panose="020B0502020202020204" pitchFamily="34" charset="0"/>
                <a:ea typeface="+mn-ea"/>
                <a:cs typeface="+mn-cs"/>
                <a:hlinkClick r:id="rId8"/>
              </a:rPr>
              <a:t>/sites/default/files/</a:t>
            </a:r>
            <a:r>
              <a:rPr lang="en-GB" sz="1200" kern="1200" dirty="0" err="1">
                <a:solidFill>
                  <a:srgbClr val="FFFFFF"/>
                </a:solidFill>
                <a:effectLst/>
                <a:latin typeface="Century Gothic" panose="020B0502020202020204" pitchFamily="34" charset="0"/>
                <a:ea typeface="+mn-ea"/>
                <a:cs typeface="+mn-cs"/>
                <a:hlinkClick r:id="rId8"/>
              </a:rPr>
              <a:t>jrf</a:t>
            </a:r>
            <a:r>
              <a:rPr lang="en-GB" sz="1200" kern="1200" dirty="0">
                <a:solidFill>
                  <a:srgbClr val="FFFFFF"/>
                </a:solidFill>
                <a:effectLst/>
                <a:latin typeface="Century Gothic" panose="020B0502020202020204" pitchFamily="34" charset="0"/>
                <a:ea typeface="+mn-ea"/>
                <a:cs typeface="+mn-cs"/>
                <a:hlinkClick r:id="rId8"/>
              </a:rPr>
              <a:t>/migrated/files/wales-education-poverty-summary.pdf</a:t>
            </a:r>
            <a:endParaRPr lang="en-GB" sz="1200" dirty="0">
              <a:effectLst/>
            </a:endParaRPr>
          </a:p>
          <a:p>
            <a:pPr algn="l"/>
            <a:r>
              <a:rPr lang="en-GB" sz="1200" dirty="0"/>
              <a:t>) (accessed on 7</a:t>
            </a:r>
            <a:r>
              <a:rPr lang="en-GB" sz="1200" baseline="30000" dirty="0"/>
              <a:t>th</a:t>
            </a:r>
            <a:r>
              <a:rPr lang="en-GB" sz="1200" dirty="0"/>
              <a:t> February 2019)</a:t>
            </a:r>
            <a:endParaRPr lang="en-US" sz="1200" dirty="0"/>
          </a:p>
        </p:txBody>
      </p:sp>
      <p:sp>
        <p:nvSpPr>
          <p:cNvPr id="11" name="TextBox 10">
            <a:extLst>
              <a:ext uri="{FF2B5EF4-FFF2-40B4-BE49-F238E27FC236}">
                <a16:creationId xmlns:a16="http://schemas.microsoft.com/office/drawing/2014/main" id="{2943FBCE-CCD8-6D42-9565-FA1C81F8E24F}"/>
              </a:ext>
            </a:extLst>
          </p:cNvPr>
          <p:cNvSpPr txBox="1"/>
          <p:nvPr/>
        </p:nvSpPr>
        <p:spPr>
          <a:xfrm>
            <a:off x="569037" y="3384609"/>
            <a:ext cx="10473538" cy="461665"/>
          </a:xfrm>
          <a:prstGeom prst="rect">
            <a:avLst/>
          </a:prstGeom>
          <a:noFill/>
        </p:spPr>
        <p:txBody>
          <a:bodyPr wrap="square" rtlCol="0">
            <a:spAutoFit/>
          </a:bodyPr>
          <a:lstStyle/>
          <a:p>
            <a:pPr algn="l"/>
            <a:r>
              <a:rPr lang="en-GB" sz="1200" dirty="0"/>
              <a:t>Illustrating Equality Vs Equity. (2016) (Available on </a:t>
            </a:r>
            <a:r>
              <a:rPr lang="en-GB" sz="1200" kern="1200" dirty="0">
                <a:solidFill>
                  <a:srgbClr val="FFFFFF"/>
                </a:solidFill>
                <a:effectLst/>
                <a:latin typeface="Century Gothic" panose="020B0502020202020204" pitchFamily="34" charset="0"/>
                <a:ea typeface="+mn-ea"/>
                <a:cs typeface="+mn-cs"/>
                <a:hlinkClick r:id="rId9"/>
              </a:rPr>
              <a:t>http://</a:t>
            </a:r>
            <a:r>
              <a:rPr lang="en-GB" sz="1200" kern="1200" dirty="0" err="1">
                <a:solidFill>
                  <a:srgbClr val="FFFFFF"/>
                </a:solidFill>
                <a:effectLst/>
                <a:latin typeface="Century Gothic" panose="020B0502020202020204" pitchFamily="34" charset="0"/>
                <a:ea typeface="+mn-ea"/>
                <a:cs typeface="+mn-cs"/>
                <a:hlinkClick r:id="rId9"/>
              </a:rPr>
              <a:t>interactioninstitute.org</a:t>
            </a:r>
            <a:r>
              <a:rPr lang="en-GB" sz="1200" kern="1200" dirty="0">
                <a:solidFill>
                  <a:srgbClr val="FFFFFF"/>
                </a:solidFill>
                <a:effectLst/>
                <a:latin typeface="Century Gothic" panose="020B0502020202020204" pitchFamily="34" charset="0"/>
                <a:ea typeface="+mn-ea"/>
                <a:cs typeface="+mn-cs"/>
                <a:hlinkClick r:id="rId9"/>
              </a:rPr>
              <a:t>/illustrating-equality-vs-equity/</a:t>
            </a:r>
            <a:r>
              <a:rPr lang="en-GB" sz="1200" kern="1200" dirty="0">
                <a:solidFill>
                  <a:srgbClr val="FFFFFF"/>
                </a:solidFill>
                <a:effectLst/>
                <a:latin typeface="Century Gothic" panose="020B0502020202020204" pitchFamily="34" charset="0"/>
                <a:ea typeface="+mn-ea"/>
                <a:cs typeface="+mn-cs"/>
              </a:rPr>
              <a:t> ) Accessed on 15</a:t>
            </a:r>
            <a:r>
              <a:rPr lang="en-GB" sz="1200" kern="1200" baseline="30000" dirty="0">
                <a:solidFill>
                  <a:srgbClr val="FFFFFF"/>
                </a:solidFill>
                <a:effectLst/>
                <a:latin typeface="Century Gothic" panose="020B0502020202020204" pitchFamily="34" charset="0"/>
                <a:ea typeface="+mn-ea"/>
                <a:cs typeface="+mn-cs"/>
              </a:rPr>
              <a:t>th</a:t>
            </a:r>
            <a:r>
              <a:rPr lang="en-GB" sz="1200" kern="1200" dirty="0">
                <a:solidFill>
                  <a:srgbClr val="FFFFFF"/>
                </a:solidFill>
                <a:effectLst/>
                <a:latin typeface="Century Gothic" panose="020B0502020202020204" pitchFamily="34" charset="0"/>
                <a:ea typeface="+mn-ea"/>
                <a:cs typeface="+mn-cs"/>
              </a:rPr>
              <a:t> February 2019)</a:t>
            </a:r>
            <a:endParaRPr lang="en-US" sz="1200" dirty="0"/>
          </a:p>
        </p:txBody>
      </p:sp>
    </p:spTree>
    <p:extLst>
      <p:ext uri="{BB962C8B-B14F-4D97-AF65-F5344CB8AC3E}">
        <p14:creationId xmlns:p14="http://schemas.microsoft.com/office/powerpoint/2010/main" val="3694844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Vapor Trail</vt:lpstr>
      <vt:lpstr>   FLYing Start</vt:lpstr>
      <vt:lpstr>Meaning of poverty </vt:lpstr>
      <vt:lpstr>General information </vt:lpstr>
      <vt:lpstr>How is an area chosen?  </vt:lpstr>
      <vt:lpstr>Out reach element </vt:lpstr>
      <vt:lpstr>What is on offer? </vt:lpstr>
      <vt:lpstr>Flying start funding. </vt:lpstr>
      <vt:lpstr>how is it monitored</vt:lpstr>
      <vt:lpstr>PowerPoint Presentation</vt:lpstr>
      <vt:lpstr>Is it successful?</vt:lpstr>
      <vt:lpstr>Children and Young people and education Committee </vt:lpstr>
      <vt:lpstr>Conclusion</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FLYing Start</dc:title>
  <dc:creator>Leah Hooper (1801100)</dc:creator>
  <cp:lastModifiedBy>Leah Hooper (1801100)</cp:lastModifiedBy>
  <cp:revision>36</cp:revision>
  <dcterms:created xsi:type="dcterms:W3CDTF">2019-02-01T16:14:18Z</dcterms:created>
  <dcterms:modified xsi:type="dcterms:W3CDTF">2019-02-18T00:26:00Z</dcterms:modified>
</cp:coreProperties>
</file>