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89"/>
  </p:notesMasterIdLst>
  <p:sldIdLst>
    <p:sldId id="258" r:id="rId2"/>
    <p:sldId id="282"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4" r:id="rId25"/>
    <p:sldId id="285" r:id="rId26"/>
    <p:sldId id="314" r:id="rId27"/>
    <p:sldId id="315" r:id="rId28"/>
    <p:sldId id="316" r:id="rId29"/>
    <p:sldId id="317" r:id="rId30"/>
    <p:sldId id="318" r:id="rId31"/>
    <p:sldId id="319" r:id="rId32"/>
    <p:sldId id="320" r:id="rId33"/>
    <p:sldId id="321" r:id="rId34"/>
    <p:sldId id="322" r:id="rId35"/>
    <p:sldId id="323" r:id="rId36"/>
    <p:sldId id="324" r:id="rId37"/>
    <p:sldId id="330" r:id="rId38"/>
    <p:sldId id="331" r:id="rId39"/>
    <p:sldId id="332" r:id="rId40"/>
    <p:sldId id="333" r:id="rId41"/>
    <p:sldId id="325" r:id="rId42"/>
    <p:sldId id="327" r:id="rId43"/>
    <p:sldId id="329" r:id="rId44"/>
    <p:sldId id="328" r:id="rId45"/>
    <p:sldId id="334" r:id="rId46"/>
    <p:sldId id="335" r:id="rId47"/>
    <p:sldId id="336" r:id="rId48"/>
    <p:sldId id="337" r:id="rId49"/>
    <p:sldId id="338" r:id="rId50"/>
    <p:sldId id="341" r:id="rId51"/>
    <p:sldId id="340" r:id="rId52"/>
    <p:sldId id="339" r:id="rId53"/>
    <p:sldId id="342" r:id="rId54"/>
    <p:sldId id="287" r:id="rId55"/>
    <p:sldId id="288" r:id="rId56"/>
    <p:sldId id="289" r:id="rId57"/>
    <p:sldId id="290" r:id="rId58"/>
    <p:sldId id="291" r:id="rId59"/>
    <p:sldId id="344" r:id="rId60"/>
    <p:sldId id="343" r:id="rId61"/>
    <p:sldId id="292" r:id="rId62"/>
    <p:sldId id="345" r:id="rId63"/>
    <p:sldId id="293" r:id="rId64"/>
    <p:sldId id="294" r:id="rId65"/>
    <p:sldId id="295" r:id="rId66"/>
    <p:sldId id="296" r:id="rId67"/>
    <p:sldId id="297" r:id="rId68"/>
    <p:sldId id="298" r:id="rId69"/>
    <p:sldId id="299" r:id="rId70"/>
    <p:sldId id="300" r:id="rId71"/>
    <p:sldId id="301" r:id="rId72"/>
    <p:sldId id="346" r:id="rId73"/>
    <p:sldId id="347" r:id="rId74"/>
    <p:sldId id="348" r:id="rId75"/>
    <p:sldId id="302" r:id="rId76"/>
    <p:sldId id="303" r:id="rId77"/>
    <p:sldId id="304" r:id="rId78"/>
    <p:sldId id="305" r:id="rId79"/>
    <p:sldId id="306" r:id="rId80"/>
    <p:sldId id="307" r:id="rId81"/>
    <p:sldId id="308" r:id="rId82"/>
    <p:sldId id="309" r:id="rId83"/>
    <p:sldId id="310" r:id="rId84"/>
    <p:sldId id="311" r:id="rId85"/>
    <p:sldId id="313" r:id="rId86"/>
    <p:sldId id="281" r:id="rId87"/>
    <p:sldId id="257" r:id="rId8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5" autoAdjust="0"/>
    <p:restoredTop sz="95984" autoAdjust="0"/>
  </p:normalViewPr>
  <p:slideViewPr>
    <p:cSldViewPr snapToGrid="0">
      <p:cViewPr varScale="1">
        <p:scale>
          <a:sx n="99" d="100"/>
          <a:sy n="99" d="100"/>
        </p:scale>
        <p:origin x="7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7DEFD-8A69-4D23-8F04-D6C44A43A46E}" type="datetimeFigureOut">
              <a:rPr lang="en-GB" smtClean="0"/>
              <a:t>04/11/2019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8ECA8F-1D90-40F2-B6B4-75B0F5198EDC}" type="slidenum">
              <a:rPr lang="en-GB" smtClean="0"/>
              <a:t>‹#›</a:t>
            </a:fld>
            <a:endParaRPr lang="en-GB"/>
          </a:p>
        </p:txBody>
      </p:sp>
    </p:spTree>
    <p:extLst>
      <p:ext uri="{BB962C8B-B14F-4D97-AF65-F5344CB8AC3E}">
        <p14:creationId xmlns:p14="http://schemas.microsoft.com/office/powerpoint/2010/main" val="2912420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IMPACT OF CULTURAL FESTIVALS ON TOURISM</a:t>
            </a:r>
          </a:p>
          <a:p>
            <a:endParaRPr lang="en-GB" dirty="0" smtClean="0"/>
          </a:p>
          <a:p>
            <a:r>
              <a:rPr lang="en-GB" dirty="0" smtClean="0"/>
              <a:t>ABSTRACT</a:t>
            </a:r>
          </a:p>
          <a:p>
            <a:endParaRPr lang="en-GB" dirty="0" smtClean="0"/>
          </a:p>
          <a:p>
            <a:r>
              <a:rPr lang="en-GB" dirty="0" smtClean="0"/>
              <a:t>This paper aims to investigate the impact of festivals concerning cultural tourism regarding the host community. The literature research in this paper focuses on an area of study related to cultural tourism and the role of festivals in the creation of opportunities for community orientated events and festivals.</a:t>
            </a:r>
          </a:p>
          <a:p>
            <a:endParaRPr lang="en-GB" dirty="0" smtClean="0"/>
          </a:p>
          <a:p>
            <a:r>
              <a:rPr lang="en-GB" dirty="0" smtClean="0"/>
              <a:t>The findings of this research show us that festivals have contributed in the development of cultural tourism. Festivals attract culture tourists to local community events to promote enriching exchanges between tourists and resident. It was found in the case studies of Edinburgh Festival and Leeds West Indian Carnival that festivals have become a major tourist attraction for the local, regional and international visitors.</a:t>
            </a:r>
          </a:p>
          <a:p>
            <a:endParaRPr lang="en-GB" dirty="0" smtClean="0"/>
          </a:p>
          <a:p>
            <a:r>
              <a:rPr lang="en-GB" dirty="0" smtClean="0"/>
              <a:t>Key Words: Impact, festivals, culture, tourism, local communities</a:t>
            </a:r>
          </a:p>
          <a:p>
            <a:endParaRPr lang="en-GB" dirty="0" smtClean="0"/>
          </a:p>
          <a:p>
            <a:r>
              <a:rPr lang="en-GB" dirty="0" err="1" smtClean="0"/>
              <a:t>Razaq</a:t>
            </a:r>
            <a:r>
              <a:rPr lang="en-GB" dirty="0" smtClean="0"/>
              <a:t> Raj </a:t>
            </a:r>
          </a:p>
          <a:p>
            <a:r>
              <a:rPr lang="en-GB" dirty="0" smtClean="0"/>
              <a:t>Senior Lecturer</a:t>
            </a:r>
          </a:p>
          <a:p>
            <a:r>
              <a:rPr lang="en-GB" dirty="0" smtClean="0"/>
              <a:t>Tourism, Hospitality and Events School</a:t>
            </a:r>
          </a:p>
          <a:p>
            <a:r>
              <a:rPr lang="en-GB" dirty="0" smtClean="0"/>
              <a:t>Leeds Metropolitan University</a:t>
            </a:r>
          </a:p>
          <a:p>
            <a:r>
              <a:rPr lang="en-GB" dirty="0" smtClean="0"/>
              <a:t>Civic Quarter</a:t>
            </a:r>
          </a:p>
          <a:p>
            <a:r>
              <a:rPr lang="en-GB" dirty="0" smtClean="0"/>
              <a:t>Leeds, LS1 3HE, UK</a:t>
            </a:r>
          </a:p>
          <a:p>
            <a:r>
              <a:rPr lang="en-GB" dirty="0" smtClean="0"/>
              <a:t>Tel: +44 (0)113 283 2600 Ext: 5877,  Fax: +44 (0)113 283 3111 </a:t>
            </a:r>
          </a:p>
          <a:p>
            <a:r>
              <a:rPr lang="en-GB" dirty="0" smtClean="0"/>
              <a:t>E-Mail: r.raj@leedsmet.ac.uk </a:t>
            </a:r>
          </a:p>
          <a:p>
            <a:endParaRPr lang="en-GB" dirty="0" smtClean="0"/>
          </a:p>
          <a:p>
            <a:r>
              <a:rPr lang="en-GB" dirty="0" smtClean="0"/>
              <a:t>THE IMPACT OF CULTURAL FESTIVALS ON TOURISM</a:t>
            </a:r>
          </a:p>
          <a:p>
            <a:endParaRPr lang="en-GB" dirty="0" smtClean="0"/>
          </a:p>
          <a:p>
            <a:r>
              <a:rPr lang="en-GB" dirty="0" smtClean="0"/>
              <a:t>ABSTRACT</a:t>
            </a:r>
          </a:p>
          <a:p>
            <a:endParaRPr lang="en-GB" dirty="0" smtClean="0"/>
          </a:p>
          <a:p>
            <a:r>
              <a:rPr lang="en-GB" dirty="0" smtClean="0"/>
              <a:t>This paper aims to investigate the impact of festivals concerning cultural tourism regarding the host community. The literature research in this paper focuses on an area of study related to cultural tourism and the role of festivals in the creation of opportunities for community orientated events and festivals.</a:t>
            </a:r>
          </a:p>
          <a:p>
            <a:endParaRPr lang="en-GB" dirty="0" smtClean="0"/>
          </a:p>
          <a:p>
            <a:r>
              <a:rPr lang="en-GB" dirty="0" smtClean="0"/>
              <a:t>The findings of this research show us that festivals have contributed in the development of cultural tourism. Festivals attract culture tourists to local community events to promote enriching exchanges between tourists and resident. It was found in the case studies of Edinburgh Festival and Leeds West Indian Carnival that festivals have become a major tourist attraction for the local, regional and international visitors.</a:t>
            </a:r>
          </a:p>
          <a:p>
            <a:endParaRPr lang="en-GB" dirty="0" smtClean="0"/>
          </a:p>
          <a:p>
            <a:r>
              <a:rPr lang="en-GB" dirty="0" smtClean="0"/>
              <a:t>Key Words: Impact, festivals, culture, tourism, local communities</a:t>
            </a:r>
          </a:p>
          <a:p>
            <a:r>
              <a:rPr lang="en-GB" dirty="0" smtClean="0"/>
              <a:t> </a:t>
            </a:r>
          </a:p>
          <a:p>
            <a:r>
              <a:rPr lang="en-GB" dirty="0" smtClean="0"/>
              <a:t>INTRODUCTION</a:t>
            </a:r>
          </a:p>
          <a:p>
            <a:endParaRPr lang="en-GB" dirty="0" smtClean="0"/>
          </a:p>
          <a:p>
            <a:r>
              <a:rPr lang="en-GB" dirty="0" smtClean="0"/>
              <a:t>Today festivals are considered to contribute significantly to the cultural and economic development wealth of the United Kingdom. Festivals have major impacts on the development of cultural tourism to the host communities. The festival organisers are now using the historical and cultural themes to develop the annual events to attract visitors and create cultural image in the host cities by holding festivals in the community settings.  The desire for festivals and events is not specifically designed to address the needs for any one particular group. The hosting of events is often developed because of the tourism and economic opportunities additional to social and cultural benefits. Many researchers have contested that local communities play vital roles in developing tourism through festivals. </a:t>
            </a:r>
          </a:p>
          <a:p>
            <a:endParaRPr lang="en-GB" dirty="0" smtClean="0"/>
          </a:p>
          <a:p>
            <a:r>
              <a:rPr lang="en-GB" dirty="0" smtClean="0"/>
              <a:t>Events have the potential to generate a vast amount of tourism when they cater to visitors from other generating zones plus the potential for grants, or sponsorships, (Getz, 1997) either by direct or indirect intent.  The government now support and promote events as part of their strategies for economic development, nation building and cultural tourism. The events in turn are seen as an important tool for attracting visitors and building the image within different communities. According to </a:t>
            </a:r>
            <a:r>
              <a:rPr lang="en-GB" dirty="0" err="1" smtClean="0"/>
              <a:t>Stiernstrand</a:t>
            </a:r>
            <a:r>
              <a:rPr lang="en-GB" dirty="0" smtClean="0"/>
              <a:t> (1996), the economic impact of tourism arises principally from the consumption of tourism products in a geographical area.  According to McDonnell, Allen and O’ </a:t>
            </a:r>
            <a:r>
              <a:rPr lang="en-GB" dirty="0" err="1" smtClean="0"/>
              <a:t>Toole</a:t>
            </a:r>
            <a:r>
              <a:rPr lang="en-GB" dirty="0" smtClean="0"/>
              <a:t> (1999), tourism related services, which include travel, accommodation, restaurants, shopping are the major beneficiaries of the event.  </a:t>
            </a:r>
          </a:p>
          <a:p>
            <a:endParaRPr lang="en-GB" dirty="0" smtClean="0"/>
          </a:p>
          <a:p>
            <a:r>
              <a:rPr lang="en-GB" dirty="0" smtClean="0"/>
              <a:t>As far as events and tourism is concerned, the roles and responsibilities of governments as well private sector and society in general have significantly changed over the last decade. The situations have been changed where the state had the key responsibility for tourism development and promotion to a world where the public sector is obliged to reinvent itself by relinquishing its traditional responsibilities and activities in favour of provincial, state and local authorities. This indicates the growing influence on the behaviour of governments and business in general of development of event and tourism industries. This suggests that festivals impact on the host population and stakeholders in a number of ways. These factors are primarily concerned with a plethora of impacts, social, cultural, physical, environmental, political and economic all of which can be both positive and negative.</a:t>
            </a:r>
          </a:p>
          <a:p>
            <a:endParaRPr lang="en-GB" dirty="0" smtClean="0"/>
          </a:p>
          <a:p>
            <a:r>
              <a:rPr lang="en-GB" dirty="0" smtClean="0"/>
              <a:t>This paper initially reviews literature related to cultural tourism and the role of festivals in the creation of opportunities for community orientated events and festivals which contrast with tourist orientated events which have tenuous links with local communities. Moreover, the paper will argue that community based events and festivals provide an opportunity for the celebration of local identity and community empowerment and create tourism for the local area. </a:t>
            </a:r>
          </a:p>
          <a:p>
            <a:endParaRPr lang="en-GB" dirty="0" smtClean="0"/>
          </a:p>
          <a:p>
            <a:r>
              <a:rPr lang="en-GB" dirty="0" smtClean="0"/>
              <a:t>The case studies within this paper explore the development of cultural tourism and multi-cultural festivals and events with the UK, and the positive contribution that these events play in solidifying community relations with development of the cultural tourism.    </a:t>
            </a:r>
          </a:p>
          <a:p>
            <a:endParaRPr lang="en-GB" dirty="0" smtClean="0"/>
          </a:p>
          <a:p>
            <a:r>
              <a:rPr lang="en-GB" dirty="0" smtClean="0"/>
              <a:t>CULTURAL TOURISM</a:t>
            </a:r>
          </a:p>
          <a:p>
            <a:endParaRPr lang="en-GB" dirty="0" smtClean="0"/>
          </a:p>
          <a:p>
            <a:r>
              <a:rPr lang="en-GB" dirty="0" smtClean="0"/>
              <a:t>Cultural tourism is defined by international Cultural Tourism Charter professionals as </a:t>
            </a:r>
          </a:p>
          <a:p>
            <a:endParaRPr lang="en-GB" dirty="0" smtClean="0"/>
          </a:p>
          <a:p>
            <a:r>
              <a:rPr lang="en-GB" dirty="0" smtClean="0"/>
              <a:t>" Domestic and international tourism continues to be among the foremost vehicles for cultural exchange, providing a personal experience, not only of that which has survived from the past, but of the contemporary life and society of others.." </a:t>
            </a:r>
          </a:p>
          <a:p>
            <a:r>
              <a:rPr lang="en-GB" dirty="0" smtClean="0"/>
              <a:t>http://www.icomos.org/tourism/charter.html</a:t>
            </a:r>
          </a:p>
          <a:p>
            <a:r>
              <a:rPr lang="en-GB" dirty="0" smtClean="0"/>
              <a:t>The culture is an identity and the importance that individual people place on local and national social organisations, such as local governments, education institutions, religious communities, work and leisure.  Cultural tourism describes tourist who take part in the cultural activities while away from their home cities. Cultural tourism is that form of tourism whose purpose is to discover heritage sites and cultural monuments on their travels. </a:t>
            </a:r>
            <a:r>
              <a:rPr lang="en-GB" dirty="0" err="1" smtClean="0"/>
              <a:t>Keillor</a:t>
            </a:r>
            <a:r>
              <a:rPr lang="en-GB" dirty="0" smtClean="0"/>
              <a:t> (1995) in an address to the White House Conference on Travel &amp; Tourism, best described cultural tourism by saying, </a:t>
            </a:r>
          </a:p>
          <a:p>
            <a:endParaRPr lang="en-GB" dirty="0" smtClean="0"/>
          </a:p>
          <a:p>
            <a:r>
              <a:rPr lang="en-GB" dirty="0" smtClean="0"/>
              <a:t>"We need to think about cultural tourism because really there is no other kind of tourism. It's what tourism is...People don't come to America for our airports, people don't come to America for our hotels, or the recreation facilities....They come for our culture: high culture, low culture, middle culture, right, left, real or imagined -- they come here to see America."</a:t>
            </a:r>
          </a:p>
          <a:p>
            <a:r>
              <a:rPr lang="en-GB" dirty="0" smtClean="0"/>
              <a:t>http://www.nasaa-arts.org/artworks/ct_contents.shtml</a:t>
            </a:r>
          </a:p>
          <a:p>
            <a:endParaRPr lang="en-GB" dirty="0" smtClean="0"/>
          </a:p>
          <a:p>
            <a:r>
              <a:rPr lang="en-GB" dirty="0" smtClean="0"/>
              <a:t>The theme of culture has grown over the last two decades but no clear definition of culture has been accepted by the community has whole. Culture in modern day terms is seen as a product by governments, large organisations and individual people to develop their own standing in the given market. Wyman states that culture plays important part in the society:</a:t>
            </a:r>
          </a:p>
          <a:p>
            <a:endParaRPr lang="en-GB" dirty="0" smtClean="0"/>
          </a:p>
          <a:p>
            <a:r>
              <a:rPr lang="en-GB" dirty="0" smtClean="0"/>
              <a:t>"...In an economic climate where we hear so much about crisis in health and education, it is important to remember that culture, too, is an essential element of a healthy society. It's not an either-or situation. Health is necessary for life; culture makes life worth living...."</a:t>
            </a:r>
          </a:p>
          <a:p>
            <a:r>
              <a:rPr lang="en-GB" dirty="0" smtClean="0"/>
              <a:t>http://www.culturematters.ca/index.html</a:t>
            </a:r>
          </a:p>
          <a:p>
            <a:r>
              <a:rPr lang="en-GB" dirty="0" smtClean="0"/>
              <a:t>Moreover, cultural tourism relates to those individual groups of people who travel around the world, individual countries, local communities and individual events that seek to experience heritage, religious and art sites to develop knowledge of different communities way of life. This can include a very wide range of cultural tourist experiences.  It can include, for example, performing arts, festivals, visits to historic sites and monuments, educational tours, museums, natural heritage sites and religious festivals. </a:t>
            </a:r>
          </a:p>
          <a:p>
            <a:endParaRPr lang="en-GB" dirty="0" smtClean="0"/>
          </a:p>
          <a:p>
            <a:r>
              <a:rPr lang="en-GB" dirty="0" smtClean="0"/>
              <a:t>DEVELOPMENT OF CULTURAL TOURISM THROUGH FESTIVALS</a:t>
            </a:r>
          </a:p>
          <a:p>
            <a:endParaRPr lang="en-GB" dirty="0" smtClean="0"/>
          </a:p>
          <a:p>
            <a:r>
              <a:rPr lang="en-GB" dirty="0" smtClean="0"/>
              <a:t>Festivals have changed over the years, before festivals were associated with key calendar moments, linked specifically to particular seasons and heritage sites. Over the last decade these have been changed and developed upon, there is now a broad and diverse range of festivals events taking place all over the world. </a:t>
            </a:r>
          </a:p>
          <a:p>
            <a:endParaRPr lang="en-GB" dirty="0" smtClean="0"/>
          </a:p>
          <a:p>
            <a:r>
              <a:rPr lang="en-GB" dirty="0" smtClean="0"/>
              <a:t>Getz (1997, p.1) introduces festivals events as a: </a:t>
            </a:r>
          </a:p>
          <a:p>
            <a:r>
              <a:rPr lang="en-GB" dirty="0" smtClean="0"/>
              <a:t>“Events constitute one of the most exciting and fastest growing forms of leisure, business, and tourism-related phenomena.” </a:t>
            </a:r>
          </a:p>
          <a:p>
            <a:endParaRPr lang="en-GB" dirty="0" smtClean="0"/>
          </a:p>
          <a:p>
            <a:r>
              <a:rPr lang="en-GB" dirty="0" err="1" smtClean="0"/>
              <a:t>Goldblatt</a:t>
            </a:r>
            <a:r>
              <a:rPr lang="en-GB" dirty="0" smtClean="0"/>
              <a:t> (2002, p.1) introduces festivals events as a: </a:t>
            </a:r>
          </a:p>
          <a:p>
            <a:r>
              <a:rPr lang="en-GB" dirty="0" smtClean="0"/>
              <a:t>“Kaleidoscope of planned culture, sport, political, and business occasions: from mega-events like Olympics and World fairs to community festivals; from programs of events at parks and attractions to visits by dignitaries and intergovernmental assembles; from small meetings and parties to huge conventions and competitions.”</a:t>
            </a:r>
          </a:p>
          <a:p>
            <a:endParaRPr lang="en-GB" dirty="0" smtClean="0"/>
          </a:p>
          <a:p>
            <a:r>
              <a:rPr lang="en-GB" dirty="0" smtClean="0"/>
              <a:t>The revolution in festivals has been stimulated through commercial aspect to meet the changing demand of local community groups and increasing business opportunities for the event organisers and local businesses. Festivals play a major part in a city and local community.  Festivals are attractive to host communities, because it helps to develop local pride and identity for the local people.  In addition, festivals have an important role in the national and host community in context of destination planning, enhancing and linking tourism and commerce. Some aspects of this role include: events as image makers, economic impact generators, tourist attractions, overcoming seasonality, contributing to the development of local communities and businesses, and supporting key industrial sectors.</a:t>
            </a:r>
          </a:p>
          <a:p>
            <a:endParaRPr lang="en-GB" dirty="0" smtClean="0"/>
          </a:p>
          <a:p>
            <a:r>
              <a:rPr lang="en-GB" dirty="0" smtClean="0"/>
              <a:t>Festival organisers are now using historical and cultural themes to develop annual events to attract visitors and creating cultural image in the host cities by holding festivals within community settings. Festivals provide an opportunity for the local people to develop and share their culture, which create a sense of values and beliefs held by the individuals in a local community. Festivals provide the tourist the opportunity to see how the local communities celebrate their culture and help the visitors to interact with the host community and help people to enjoy and meet their leisure needs. </a:t>
            </a:r>
          </a:p>
          <a:p>
            <a:endParaRPr lang="en-GB" dirty="0" smtClean="0"/>
          </a:p>
          <a:p>
            <a:r>
              <a:rPr lang="en-GB" dirty="0" smtClean="0"/>
              <a:t>The peoples and communities that host the festival provide the visitors with a vibrant and valuable culture. In addition, culture is the personal expression of community heritage, community perspective, it provides cultural opportunities for the visitors to enjoy and experience local illumination and culture. The festivals also provide support to those who pursue economic opportunity related to sharing community culture with the broader world. UNEP (2002) suggest that cultural tourism is boosted through the development of festivals and events. Tourism can add to the vitality of communities in many ways. One example is that events and festivals of which local residents have been the primary participants and spectators are often rejuvenated and developed in response to tourist interest.</a:t>
            </a:r>
          </a:p>
          <a:p>
            <a:endParaRPr lang="en-GB" dirty="0" smtClean="0"/>
          </a:p>
          <a:p>
            <a:r>
              <a:rPr lang="en-GB" dirty="0" smtClean="0"/>
              <a:t>IMPACT OF FESTIVALS ON HOST COMMUNITY</a:t>
            </a:r>
          </a:p>
          <a:p>
            <a:endParaRPr lang="en-GB" dirty="0" smtClean="0"/>
          </a:p>
          <a:p>
            <a:r>
              <a:rPr lang="en-GB" dirty="0" smtClean="0"/>
              <a:t>Event organisers do not take into account the social and environmental impact into consideration. It is argued that there is a clear need to adopt a holistic approach:</a:t>
            </a:r>
          </a:p>
          <a:p>
            <a:endParaRPr lang="en-GB" dirty="0" smtClean="0"/>
          </a:p>
          <a:p>
            <a:r>
              <a:rPr lang="en-GB" dirty="0" smtClean="0"/>
              <a:t>“In any location, harmony must be sought between the needs of the visitor, the place and the host community.”</a:t>
            </a:r>
          </a:p>
          <a:p>
            <a:r>
              <a:rPr lang="en-GB" dirty="0" smtClean="0"/>
              <a:t>(English Heritage, 2000 p.29).</a:t>
            </a:r>
          </a:p>
          <a:p>
            <a:endParaRPr lang="en-GB" dirty="0" smtClean="0"/>
          </a:p>
          <a:p>
            <a:r>
              <a:rPr lang="en-GB" dirty="0" smtClean="0"/>
              <a:t>Host communities play a major role when running a major sporting event or any other large scale event.  Also, sporting events play a major role in host communities.  The work of Getz (1997) was concerned with the event manager gaining support and resources from the host area community, while also looking at the local benefits and costs, cultural meanings of their event and also the political factors.  If all this is taken into consideration then it can lead to a good event and even a good relationship between events and the local community.</a:t>
            </a:r>
          </a:p>
          <a:p>
            <a:endParaRPr lang="en-GB" dirty="0" smtClean="0"/>
          </a:p>
          <a:p>
            <a:r>
              <a:rPr lang="en-GB" dirty="0" smtClean="0"/>
              <a:t>A problem a host community may have with the event is the influx of people and it being unable to cope.  This may have a knock on effect in terms of traffic congestion, crime and vandalism.  Also Smith (1989) tells of how the socio-cultural impacts result from the interaction between ‘hosts’ and ‘guests’.  A number of factors may contribute to difficulties in this relationship.  The transitory nature of a visit to a historic centre may be too short to allow any understanding to be established.  Repeat visits may be more positive in this context.  Visitors, especially those on day visits, have temporal constraints and become more intolerant of ‘wasting time’, for example in finding somewhere to park.  Spontaneity may break down as ‘hospitality’ becomes a repetitive transaction for the host (Glasson et al 1995, pp.34-5).  </a:t>
            </a:r>
          </a:p>
          <a:p>
            <a:endParaRPr lang="en-GB" dirty="0" smtClean="0"/>
          </a:p>
          <a:p>
            <a:r>
              <a:rPr lang="en-GB" dirty="0" smtClean="0"/>
              <a:t>The impacts of events can greatly affect the quality of life of the local residents.  Therefore, it has been argued that strategies need to be adopted to take into account the social and environmental impacts of festivals into analysis when carrying out economic impact of the each individual event. The event organisers only takes into consideration the economic implications and ignores the residents perceptions, which provide important non-economic dimension for gauging how events benefit or impinge on the host community (</a:t>
            </a:r>
            <a:r>
              <a:rPr lang="en-GB" dirty="0" err="1" smtClean="0"/>
              <a:t>Jeong</a:t>
            </a:r>
            <a:r>
              <a:rPr lang="en-GB" dirty="0" smtClean="0"/>
              <a:t> and Faulkner, 1996; Hall, 1992). </a:t>
            </a:r>
          </a:p>
          <a:p>
            <a:endParaRPr lang="en-GB" dirty="0" smtClean="0"/>
          </a:p>
          <a:p>
            <a:r>
              <a:rPr lang="en-GB" dirty="0" smtClean="0"/>
              <a:t>Festivals have both positive and negative impacts on their host cities, but emphasis is often focused on the economic analysis. Hall (1992) suggests that the ability of major events perceived to attract economic benefits often provide the official justification for why the event is to be hosted. </a:t>
            </a:r>
          </a:p>
          <a:p>
            <a:endParaRPr lang="en-GB" dirty="0" smtClean="0"/>
          </a:p>
          <a:p>
            <a:r>
              <a:rPr lang="en-GB" dirty="0" smtClean="0"/>
              <a:t>“Economic analysis of events provides one aspect of why events are held and the effects that they have on a region. However, while many of the economics impacts of events are quite tangible many of the social are not.”</a:t>
            </a:r>
          </a:p>
          <a:p>
            <a:r>
              <a:rPr lang="en-GB" dirty="0" smtClean="0"/>
              <a:t>(Hall, 1992 p.10)</a:t>
            </a:r>
          </a:p>
          <a:p>
            <a:endParaRPr lang="en-GB" dirty="0" smtClean="0"/>
          </a:p>
          <a:p>
            <a:r>
              <a:rPr lang="en-GB" dirty="0" smtClean="0"/>
              <a:t>The community festivals now play a significant role in income generation for the local businesses and create tourism for the local area. The festivals are becoming more and more tourist attractions over the last 10 years, which have great economic impact on the host communities. This tradition has changed over the last decade, due to the fame and the size of the event. The event industry has developed over the years, due to the expansion of information technology and media network. The festival organisers now utilise these new communication tools to advertise their event to wider audience. According to McDonnell, Allen and O’ </a:t>
            </a:r>
            <a:r>
              <a:rPr lang="en-GB" dirty="0" err="1" smtClean="0"/>
              <a:t>Toole</a:t>
            </a:r>
            <a:r>
              <a:rPr lang="en-GB" dirty="0" smtClean="0"/>
              <a:t> (1999), </a:t>
            </a:r>
          </a:p>
          <a:p>
            <a:endParaRPr lang="en-GB" dirty="0" smtClean="0"/>
          </a:p>
          <a:p>
            <a:r>
              <a:rPr lang="en-GB" dirty="0" smtClean="0"/>
              <a:t>“The process is speeded up by the technology and the media, which have the power to bring significant local events to a worldwide audience, overcoming the barriers of national and cultural differences.”</a:t>
            </a:r>
          </a:p>
          <a:p>
            <a:r>
              <a:rPr lang="en-GB" dirty="0" smtClean="0"/>
              <a:t>				 					(1999 p. 54).</a:t>
            </a:r>
          </a:p>
          <a:p>
            <a:endParaRPr lang="en-GB" dirty="0" smtClean="0"/>
          </a:p>
          <a:p>
            <a:r>
              <a:rPr lang="en-GB" dirty="0" smtClean="0"/>
              <a:t>Festivals now attract visitors from all over the country and including people from other countries. The festival organisers now able to target wider audience through use of technology and media, this has considerable economic impact on the host community, which creates tourist to visit the area and stay longer in the area. </a:t>
            </a:r>
            <a:r>
              <a:rPr lang="en-GB" dirty="0" err="1" smtClean="0"/>
              <a:t>Goldblatt</a:t>
            </a:r>
            <a:r>
              <a:rPr lang="en-GB" dirty="0" smtClean="0"/>
              <a:t> believes that</a:t>
            </a:r>
          </a:p>
          <a:p>
            <a:endParaRPr lang="en-GB" dirty="0" smtClean="0"/>
          </a:p>
          <a:p>
            <a:r>
              <a:rPr lang="en-GB" dirty="0" smtClean="0"/>
              <a:t>“Some communities use these events to boost tourism during the low or off-season and others focus primarily on weekends to appeal to leisure travellers.”</a:t>
            </a:r>
          </a:p>
          <a:p>
            <a:r>
              <a:rPr lang="en-GB" dirty="0" smtClean="0"/>
              <a:t>(1997 p.7).</a:t>
            </a:r>
          </a:p>
          <a:p>
            <a:endParaRPr lang="en-GB" dirty="0" smtClean="0"/>
          </a:p>
          <a:p>
            <a:r>
              <a:rPr lang="en-GB" dirty="0" smtClean="0"/>
              <a:t>Economic values are often placed on the benefit of publicity obtained for the event, which may occur before, during and after its occurrence.  Column inches and advertising costs are used to quantify such impacts. </a:t>
            </a:r>
          </a:p>
          <a:p>
            <a:endParaRPr lang="en-GB" dirty="0" smtClean="0"/>
          </a:p>
          <a:p>
            <a:r>
              <a:rPr lang="en-GB" dirty="0" err="1" smtClean="0"/>
              <a:t>Boud-Bovy</a:t>
            </a:r>
            <a:r>
              <a:rPr lang="en-GB" dirty="0" smtClean="0"/>
              <a:t> &amp; Lawson, (1998); Key Leisure Markets, (2001) suggested the expenditure in the local economy is more likely to support supplier jobs in tourism-related sectors of the economy rather than create new jobs, however, many other factors will also have an impact.  UK Sport (1997) believe that a critical mass of events taking place in a local economy over a sustained period, is more reasonable to suggest that a job creation effect was linked to economic growth through events.</a:t>
            </a:r>
          </a:p>
          <a:p>
            <a:endParaRPr lang="en-GB" dirty="0" smtClean="0"/>
          </a:p>
          <a:p>
            <a:r>
              <a:rPr lang="en-GB" dirty="0" smtClean="0"/>
              <a:t>Economic impacts may be presented using results of benefit/cost analysis, input/output analysis, and simply economic benefits to local society. Getz’s model (See figure 1.0 below).  </a:t>
            </a:r>
          </a:p>
          <a:p>
            <a:endParaRPr lang="en-GB" dirty="0" smtClean="0"/>
          </a:p>
          <a:p>
            <a:r>
              <a:rPr lang="en-GB" dirty="0" smtClean="0"/>
              <a:t>Getz demonstrates the potential benefits of events below:</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Fig 1.0 Tourism-related roles of festivals and special events, Getz, 1991 p.6.</a:t>
            </a:r>
          </a:p>
          <a:p>
            <a:endParaRPr lang="en-GB" dirty="0" smtClean="0"/>
          </a:p>
          <a:p>
            <a:r>
              <a:rPr lang="en-GB" dirty="0" smtClean="0"/>
              <a:t>According to Getz (1997) economic impact assessments often include a multiplier calculation to demonstrate that incremental tourist expenditure has direct, indirect and induced benefits for the local economy.  At the most basic level, economic impact analysis techniques estimate average spend per person, multiplied by the total number of visitors/users to determine the direct spending associated and then applied multipliers to estimate secondary or indirect economic effects.  The multiplier usually used in tourism impact studies is the “income multiplier” which is basically a coefficient which expresses the amount of income generated in an area by an additional unit of tourist spending.</a:t>
            </a:r>
          </a:p>
          <a:p>
            <a:endParaRPr lang="en-GB" dirty="0" smtClean="0"/>
          </a:p>
          <a:p>
            <a:r>
              <a:rPr lang="en-GB" dirty="0" smtClean="0"/>
              <a:t>Case studies have been chosen of two outdoor festivals, which take place on an annual basis. The case studies are used to offer discussion points on the hosting of outdoor events and economic impact it brings to the host city. Case studies will compare the economic and cultural tourism impact assessment of Edinburgh Festival and Leeds Caribbean carnival. </a:t>
            </a:r>
          </a:p>
          <a:p>
            <a:endParaRPr lang="en-GB" dirty="0" smtClean="0"/>
          </a:p>
          <a:p>
            <a:r>
              <a:rPr lang="en-GB" dirty="0" smtClean="0"/>
              <a:t>EDINBURGH FESTIVAL </a:t>
            </a:r>
          </a:p>
          <a:p>
            <a:endParaRPr lang="en-GB" dirty="0" smtClean="0"/>
          </a:p>
          <a:p>
            <a:r>
              <a:rPr lang="en-GB" dirty="0" smtClean="0"/>
              <a:t>The Edinburgh Festival has become major calendar event for the city of Edinburgh, the festival has developed cultural tourism and created cultural image for all groups within the community.  The city has also long been world-renowned for its rich history, culture and heritage and for hosting leading international events giving it an excellent tourism infrastructure. </a:t>
            </a:r>
          </a:p>
          <a:p>
            <a:endParaRPr lang="en-GB" dirty="0" smtClean="0"/>
          </a:p>
          <a:p>
            <a:r>
              <a:rPr lang="en-GB" dirty="0" smtClean="0"/>
              <a:t>The Edinburgh Festival developed since the late 1940s and it has become a major hotspot for the artistic and tourists to enjoy multi-cultural events during the month of August each year.  The festival has developed the following programmes over the years to attract visitors from all over the world to demonstrate multi-cultural image.  Each summer it is host to the world’s largest arts festival, the Edinburgh International Festival and Fringe Festival which are merely the biggest and best known events from an annual list which includes the Edinburgh Military Tattoo, Hogmanay celebrations, International science festival, International book festival, Jazz festival and Film festival. </a:t>
            </a:r>
          </a:p>
          <a:p>
            <a:endParaRPr lang="en-GB" dirty="0" smtClean="0"/>
          </a:p>
          <a:p>
            <a:r>
              <a:rPr lang="en-GB" dirty="0" smtClean="0"/>
              <a:t>The Edinburgh Festival provides a phenomenal six weeks of arts and culture in the city. Festival Director Brian McMaster said: </a:t>
            </a:r>
          </a:p>
          <a:p>
            <a:endParaRPr lang="en-GB" dirty="0" smtClean="0"/>
          </a:p>
          <a:p>
            <a:endParaRPr lang="en-GB" dirty="0" smtClean="0"/>
          </a:p>
          <a:p>
            <a:endParaRPr lang="en-GB" dirty="0" smtClean="0"/>
          </a:p>
          <a:p>
            <a:r>
              <a:rPr lang="en-GB" dirty="0" smtClean="0"/>
              <a:t>'We are delighted at the response to this year's programmes. Reviews have been excellent, but, more importantly, our audiences are clearly having a very good time, and are trying out a wide range of familiar and less familiar events.”</a:t>
            </a:r>
          </a:p>
          <a:p>
            <a:r>
              <a:rPr lang="en-GB" dirty="0" smtClean="0"/>
              <a:t>		http://www.edinburgh-festivals.com/festivals.cfm?id=International</a:t>
            </a:r>
          </a:p>
          <a:p>
            <a:endParaRPr lang="en-GB" dirty="0" smtClean="0"/>
          </a:p>
          <a:p>
            <a:r>
              <a:rPr lang="en-GB" dirty="0" smtClean="0"/>
              <a:t>The Edinburgh International Festival has developed significantly over the years, yet the founders' original intentions are closely reflected in the current aims and objectives  This highlights the point that even though Edinburgh is a successful festival destination at present to remain competitive in the global marketplace it must continually invest in itself to retain and improve on its position. It has been estimated that tourism is worth over £1.1 billion per year to Edinburgh and supports over 27,000 jobs according to the Edinburgh Convention Bureau (ECB) and of this business tourism and conferencing accounts for around £120 million annually with its value increasing year on year. </a:t>
            </a:r>
          </a:p>
          <a:p>
            <a:endParaRPr lang="en-GB" dirty="0" smtClean="0"/>
          </a:p>
          <a:p>
            <a:r>
              <a:rPr lang="en-GB" dirty="0" smtClean="0"/>
              <a:t>The Edinburgh Festival attracts tourist from all over the world, over the last decade cultural tourism has increased in large numbers. According to official Edinburgh International Festival Audience Research (2002):</a:t>
            </a:r>
          </a:p>
          <a:p>
            <a:endParaRPr lang="en-GB" dirty="0" smtClean="0"/>
          </a:p>
          <a:p>
            <a:r>
              <a:rPr lang="en-GB" dirty="0" smtClean="0"/>
              <a:t>“43% of the Festival's audience comes from Edinburgh and the Lothians, 18% from the rest of Scotland, 21% from the rest of the UK and 17% from overseas. Visitors stay an average of 8 nights in Edinburgh.”</a:t>
            </a:r>
          </a:p>
          <a:p>
            <a:endParaRPr lang="en-GB" dirty="0" smtClean="0"/>
          </a:p>
          <a:p>
            <a:r>
              <a:rPr lang="en-GB" dirty="0" smtClean="0"/>
              <a:t>The success of Edinburgh as a festival destination can be attributed to a combination of factors. The visitors come to Edinburgh either specifically for the International Festival or its unique heritage and cultural history, Edinburgh is also renown for it conferencing destination.</a:t>
            </a:r>
          </a:p>
          <a:p>
            <a:endParaRPr lang="en-GB" dirty="0" smtClean="0"/>
          </a:p>
          <a:p>
            <a:r>
              <a:rPr lang="en-GB" dirty="0" smtClean="0"/>
              <a:t>A report carried out by the Business Tourism Forum and Business Tourism Advisory Committee highlights Edinburgh as a strong business tourism destination but detected certain infrastructure weaknesses including:</a:t>
            </a:r>
          </a:p>
          <a:p>
            <a:endParaRPr lang="en-GB" dirty="0" smtClean="0"/>
          </a:p>
          <a:p>
            <a:r>
              <a:rPr lang="en-GB" dirty="0" smtClean="0"/>
              <a:t>•	Insufficient number of direct flights and the lack of a direct transport link into the city centre.</a:t>
            </a:r>
          </a:p>
          <a:p>
            <a:r>
              <a:rPr lang="en-GB" dirty="0" smtClean="0"/>
              <a:t>•	Inadequate exhibition space attached to the Edinburgh International Conference Centre.</a:t>
            </a:r>
          </a:p>
          <a:p>
            <a:r>
              <a:rPr lang="en-GB" dirty="0" smtClean="0"/>
              <a:t>•	Need for an additional 400-500 bedroom hotel to act as a headquarters hotel.</a:t>
            </a:r>
          </a:p>
          <a:p>
            <a:endParaRPr lang="en-GB" dirty="0" smtClean="0"/>
          </a:p>
          <a:p>
            <a:r>
              <a:rPr lang="en-GB" dirty="0" smtClean="0"/>
              <a:t>Moreover, this increasing value of business tourism to the city can be attributed to Edinburgh becoming the UK’s leading conferencing destination according to the International Convention and Congress Association (ICCA).  In 1995 Edinburgh was outside ICCA’s destination league table’s top 20, yet jumped to 13th position in 1998 and in 2001 was placed 12th. This steady rise followed the opening of the EICC on 17 September 1995.</a:t>
            </a:r>
          </a:p>
          <a:p>
            <a:r>
              <a:rPr lang="en-GB" dirty="0" smtClean="0"/>
              <a:t>  </a:t>
            </a:r>
          </a:p>
          <a:p>
            <a:r>
              <a:rPr lang="en-GB" dirty="0" smtClean="0"/>
              <a:t> LEEDS WEST INDIAN CARNIVAL </a:t>
            </a:r>
          </a:p>
          <a:p>
            <a:endParaRPr lang="en-GB" dirty="0" smtClean="0"/>
          </a:p>
          <a:p>
            <a:r>
              <a:rPr lang="en-GB" dirty="0" smtClean="0"/>
              <a:t>The Caribbean carnival is an annual event celebrated in the city since the early 1960s. The carnival is one of the oldest Caribbean carnivals in Europe. In its earlier  days the Leeds West Indian Carnival used to go into the city centre, that tradition changed during the eighty's. The carnival has out grown its original setting since the early eighty's and now it take place around the local communities of </a:t>
            </a:r>
            <a:r>
              <a:rPr lang="en-GB" dirty="0" err="1" smtClean="0"/>
              <a:t>Chapletown</a:t>
            </a:r>
            <a:r>
              <a:rPr lang="en-GB" dirty="0" smtClean="0"/>
              <a:t> and </a:t>
            </a:r>
            <a:r>
              <a:rPr lang="en-GB" dirty="0" err="1" smtClean="0"/>
              <a:t>Harehills</a:t>
            </a:r>
            <a:r>
              <a:rPr lang="en-GB" dirty="0" smtClean="0"/>
              <a:t>. The carnival has created multi-cultural spirit for people of all races and nationalities attending the event during the August bank holiday each year since 1967. Carnival founder Arthur France said: </a:t>
            </a:r>
          </a:p>
          <a:p>
            <a:endParaRPr lang="en-GB" dirty="0" smtClean="0"/>
          </a:p>
          <a:p>
            <a:endParaRPr lang="en-GB" dirty="0" smtClean="0"/>
          </a:p>
          <a:p>
            <a:r>
              <a:rPr lang="en-GB" dirty="0" smtClean="0"/>
              <a:t>“This continues to be one of this city’s most important and enjoyable family attractions."</a:t>
            </a:r>
          </a:p>
          <a:p>
            <a:endParaRPr lang="en-GB" dirty="0" smtClean="0"/>
          </a:p>
          <a:p>
            <a:r>
              <a:rPr lang="en-GB" dirty="0" smtClean="0"/>
              <a:t>“Our events in the run up to Carnival Day provide something for everyone as well as giving the whole city the chance to come together in one big party.”</a:t>
            </a:r>
          </a:p>
          <a:p>
            <a:r>
              <a:rPr lang="en-GB" dirty="0" smtClean="0"/>
              <a:t>							(Yorkshire Evening Post, 2002).</a:t>
            </a:r>
          </a:p>
          <a:p>
            <a:endParaRPr lang="en-GB" dirty="0" smtClean="0"/>
          </a:p>
          <a:p>
            <a:r>
              <a:rPr lang="en-GB" dirty="0" smtClean="0"/>
              <a:t>Behind the colour and music of the carnival there is a deeper meaning rooted in the experiences of Caribbean people arriving in England around a time of great change in the late 1950s and early 1960s. So it was a search for identity, for community and belonging that led to the carnival being developed in the early 1960s in the area of Notting Hill in London. As stated by the William Stewart the founder of the initial Caribbean carnival in this country. </a:t>
            </a:r>
          </a:p>
          <a:p>
            <a:endParaRPr lang="en-GB" dirty="0" smtClean="0"/>
          </a:p>
          <a:p>
            <a:r>
              <a:rPr lang="en-GB" dirty="0" smtClean="0"/>
              <a:t>“This great festival began initially from the energies of black immigrants from the Caribbean, in particular, Trinidad, where the Carnival tradition is very strong, and from people living locally, who dreamed of creating a festival to bring together the people of Notting Hill, most of whom were facing racism, lack of working opportunities and poor housing conditions resulting in a general suppression of good self-esteem.”</a:t>
            </a:r>
          </a:p>
          <a:p>
            <a:r>
              <a:rPr lang="en-GB" dirty="0" smtClean="0"/>
              <a:t>Source: http://www.mynottinghill.co.uk/nottinghilltv/carnival-countdown.htm</a:t>
            </a:r>
          </a:p>
          <a:p>
            <a:endParaRPr lang="en-GB" dirty="0" smtClean="0"/>
          </a:p>
          <a:p>
            <a:r>
              <a:rPr lang="en-GB" dirty="0" smtClean="0"/>
              <a:t>The carnival has created that platform for the Caribbean people to come together and share their social and cultural differences with the local community from numerous backgrounds. It is about people coming together and people having fun. </a:t>
            </a:r>
          </a:p>
          <a:p>
            <a:endParaRPr lang="en-GB" dirty="0" smtClean="0"/>
          </a:p>
          <a:p>
            <a:r>
              <a:rPr lang="en-GB" dirty="0" smtClean="0"/>
              <a:t>The attendance at the event varies from 10,000 to 100,000. The attendance at the actual carnival site is 80,000, as procession leaves the </a:t>
            </a:r>
            <a:r>
              <a:rPr lang="en-GB" dirty="0" err="1" smtClean="0"/>
              <a:t>Potternewton</a:t>
            </a:r>
            <a:r>
              <a:rPr lang="en-GB" dirty="0" smtClean="0"/>
              <a:t> Park the numbers of carnival watchers grows in large numbers.  Over the last ten years the tourist to the area has grown in large numbers, because the event itself has attracted tourism to the area by its glorious and characteristic of the event. However, the other element is the image of the carnival expressing an invisible side of local and international culture being developed by the event over the years to attract more and more visitors to the area.  </a:t>
            </a:r>
          </a:p>
          <a:p>
            <a:endParaRPr lang="en-GB" dirty="0" smtClean="0"/>
          </a:p>
          <a:p>
            <a:r>
              <a:rPr lang="en-GB" dirty="0" smtClean="0"/>
              <a:t>The carnival has created a very special image for the city of Leeds, because it has brought local community together and enhance the local image which has attract tourism from all over the country and people come to the carnival as far as Caribbean Islands. Carnival founder Arthur France said: </a:t>
            </a:r>
          </a:p>
          <a:p>
            <a:endParaRPr lang="en-GB" dirty="0" smtClean="0"/>
          </a:p>
          <a:p>
            <a:r>
              <a:rPr lang="en-GB" dirty="0" smtClean="0"/>
              <a:t>“This continues to be one of this city’s most important and enjoyable family attractions. Our events in the run up to Carnival Day provide something for everyone as well as giving the whole city the chance to come together in one big party.”</a:t>
            </a:r>
          </a:p>
          <a:p>
            <a:r>
              <a:rPr lang="en-GB" dirty="0" smtClean="0"/>
              <a:t>	(Yorkshire Evening Post, 2002).</a:t>
            </a:r>
          </a:p>
          <a:p>
            <a:endParaRPr lang="en-GB" dirty="0" smtClean="0"/>
          </a:p>
          <a:p>
            <a:r>
              <a:rPr lang="en-GB" dirty="0" smtClean="0"/>
              <a:t>The carnival organisers suggested that the event is becoming more and more a tourist attraction, in the last decade have developed as a natural outgrowth and benefited the local economy. This is due to the better press coverage by the local and national press, previously carnival relied on local visitors over the years, but in last five years with the growth and size of the carnival increasing, it is now seen as one the major tourism attractions in the area.  In return it has had considerable economic and social impact on the local community of Leeds.  It is now strongly viewed by the local community and small businesses that carnival is a significant part of attracting tourism to the area and they value the tourist market as a vital tool for the development of the local economy. Therefore, carnival has been seen as a key development event which has generated tourist attraction to bring the local, national and international tourists to this unique event. </a:t>
            </a:r>
          </a:p>
          <a:p>
            <a:endParaRPr lang="en-GB" dirty="0" smtClean="0"/>
          </a:p>
          <a:p>
            <a:r>
              <a:rPr lang="en-GB" dirty="0" smtClean="0"/>
              <a:t>Leeds West Indian Carnival in the last decade have developed as a natural outgrowth and benefited the local economy. However, the economic development of this festival has impacted upon the local small and large businesses, during the period leading up to the event. The festivals have become centre piece events for the local economy each year. The local hotels, restaurants, taxis, public transports and small stall traders have planned their business activities around these events. Moreover, cultural tourism to the local area has increased over the last decade, visitors are attracted to these festivals as far as Asia and Caribbean Islands. The event-tourism has been increased, which has developed greater economic and cultural benefits to the local areas. </a:t>
            </a:r>
          </a:p>
          <a:p>
            <a:endParaRPr lang="en-GB" dirty="0" smtClean="0"/>
          </a:p>
          <a:p>
            <a:r>
              <a:rPr lang="en-GB" dirty="0" smtClean="0"/>
              <a:t> </a:t>
            </a:r>
          </a:p>
          <a:p>
            <a:r>
              <a:rPr lang="en-GB" dirty="0" smtClean="0"/>
              <a:t>CONCLUSION</a:t>
            </a:r>
          </a:p>
          <a:p>
            <a:endParaRPr lang="en-GB" dirty="0" smtClean="0"/>
          </a:p>
          <a:p>
            <a:r>
              <a:rPr lang="en-GB" dirty="0" smtClean="0"/>
              <a:t>The findings of this research show us that the festivals have contributed in the development of cultural tourism. Festivals attract culture tourists to local community events to promote cultural exchanges between tourists and resident. Cultural tourism brings benefits to the host cities, these benefits are not being analysed in greater depth. </a:t>
            </a:r>
          </a:p>
          <a:p>
            <a:endParaRPr lang="en-GB" dirty="0" smtClean="0"/>
          </a:p>
          <a:p>
            <a:r>
              <a:rPr lang="en-GB" dirty="0" smtClean="0"/>
              <a:t>The research suggests, there is no doubt that tourism festivals have major affects on the local economy directly and indirectly.  That the spending by visitors on local goods and services has a direct economic impact on local businesses and also these benefits pass more widely across the economy and the community.  On the other hand, cultural tourism does not take into account the loss of local beauty, environmental degradation and effects it creates on the local people of the host communities through their direct and indirect involvement with tourists. </a:t>
            </a:r>
          </a:p>
          <a:p>
            <a:endParaRPr lang="en-GB" dirty="0" smtClean="0"/>
          </a:p>
          <a:p>
            <a:r>
              <a:rPr lang="en-GB" dirty="0" smtClean="0"/>
              <a:t>The study also found that some leading authors, </a:t>
            </a:r>
            <a:r>
              <a:rPr lang="en-GB" dirty="0" err="1" smtClean="0"/>
              <a:t>Goldblatt</a:t>
            </a:r>
            <a:r>
              <a:rPr lang="en-GB" dirty="0" smtClean="0"/>
              <a:t> 2002, Getz 1997 and Hall, 1992 argue that the festival organiser and local government only take into account the economic impacts and ignore the implications of social impacts of festivals. They argue that greater attention should be paid to the social impacts of festival. </a:t>
            </a:r>
          </a:p>
          <a:p>
            <a:endParaRPr lang="en-GB" dirty="0" smtClean="0"/>
          </a:p>
          <a:p>
            <a:r>
              <a:rPr lang="en-GB" dirty="0" smtClean="0"/>
              <a:t>This research has also suggested that cultural tourism has been increased through development of local festivals and provided greater economic and cultural benefits to the local area.  </a:t>
            </a:r>
          </a:p>
          <a:p>
            <a:r>
              <a:rPr lang="en-GB" dirty="0" smtClean="0"/>
              <a:t>The visitors are attracted to these festivals from as far away as Europe and Caribbean Islands. It was found that social and economic factors contributed to culture tourism growth in these festivals. The Edinburgh Festival and Leeds West Indian Carnival festivals have become a major tourist attraction for the local, regional and international visitors.</a:t>
            </a:r>
          </a:p>
          <a:p>
            <a:endParaRPr lang="en-GB" dirty="0" smtClean="0"/>
          </a:p>
          <a:p>
            <a:r>
              <a:rPr lang="en-GB" dirty="0" smtClean="0"/>
              <a:t>This study highlighted in particular the Edinburgh Festival and Leeds West Indian Carnival festivals having economic impacts on the local economy and the community. Nevertheless, only an in-depth study can help us to understand the level of economic and social impacts these two festivals bring to local businesses and community in a wider scenario. </a:t>
            </a:r>
          </a:p>
          <a:p>
            <a:endParaRPr lang="en-GB" dirty="0" smtClean="0"/>
          </a:p>
          <a:p>
            <a:endParaRPr lang="en-GB" dirty="0" smtClean="0"/>
          </a:p>
          <a:p>
            <a:r>
              <a:rPr lang="en-GB" dirty="0" smtClean="0"/>
              <a:t> </a:t>
            </a:r>
          </a:p>
          <a:p>
            <a:r>
              <a:rPr lang="en-GB" dirty="0" smtClean="0"/>
              <a:t>REFERENCES </a:t>
            </a:r>
          </a:p>
          <a:p>
            <a:endParaRPr lang="en-GB" dirty="0" smtClean="0"/>
          </a:p>
          <a:p>
            <a:r>
              <a:rPr lang="en-GB" dirty="0" smtClean="0"/>
              <a:t>British Tourist Authority (BTA) 2001 [Internet] Available from &lt;http://www.visitbritain.com&gt; Accessed on [20/11/03]</a:t>
            </a:r>
          </a:p>
          <a:p>
            <a:endParaRPr lang="en-GB" dirty="0" smtClean="0"/>
          </a:p>
          <a:p>
            <a:r>
              <a:rPr lang="en-GB" dirty="0" smtClean="0"/>
              <a:t>Dwyer, L. et al  (2000) A Framework for Assessing “Tangible” and “Intangible” Impacts of Events and Conventions Event Management Vol. 6 pp.175-189</a:t>
            </a:r>
          </a:p>
          <a:p>
            <a:endParaRPr lang="en-GB" dirty="0" smtClean="0"/>
          </a:p>
          <a:p>
            <a:r>
              <a:rPr lang="en-GB" dirty="0" smtClean="0"/>
              <a:t>English Heritage (2000) Tourism Facts 2001 Swindon: English Heritage </a:t>
            </a:r>
          </a:p>
          <a:p>
            <a:endParaRPr lang="en-GB" dirty="0" smtClean="0"/>
          </a:p>
          <a:p>
            <a:r>
              <a:rPr lang="en-GB" dirty="0" smtClean="0"/>
              <a:t>English Tourism Board (1991) Tourism and the Environment: Maintaining the Balance English Tourist Board</a:t>
            </a:r>
          </a:p>
          <a:p>
            <a:endParaRPr lang="en-GB" dirty="0" smtClean="0"/>
          </a:p>
          <a:p>
            <a:r>
              <a:rPr lang="en-GB" dirty="0" smtClean="0"/>
              <a:t>English Tourism Council (2001) Time for action: a strategy for sustainable tourism in England London: English Tourist Board [Internet] Available from&lt; http://www.english tourism.org.uk &gt; Accessed on [02/12/03]</a:t>
            </a:r>
          </a:p>
          <a:p>
            <a:endParaRPr lang="en-GB" dirty="0" smtClean="0"/>
          </a:p>
          <a:p>
            <a:r>
              <a:rPr lang="en-GB" dirty="0" smtClean="0"/>
              <a:t>Edinburgh Convention Bureau (ECB) [Internet] Available from&lt; http://www.edinburgh-festivals.com/festivals.cfm?id=International &gt; Accessed on  [18/11/03]</a:t>
            </a:r>
          </a:p>
          <a:p>
            <a:endParaRPr lang="en-GB" dirty="0" smtClean="0"/>
          </a:p>
          <a:p>
            <a:r>
              <a:rPr lang="en-GB" dirty="0" smtClean="0"/>
              <a:t>Getz, D.  (1991) Festivals, Special Events and Tourism New </a:t>
            </a:r>
            <a:r>
              <a:rPr lang="en-GB" dirty="0" err="1" smtClean="0"/>
              <a:t>York:Van</a:t>
            </a:r>
            <a:r>
              <a:rPr lang="en-GB" dirty="0" smtClean="0"/>
              <a:t> </a:t>
            </a:r>
            <a:r>
              <a:rPr lang="en-GB" dirty="0" err="1" smtClean="0"/>
              <a:t>Nostrand</a:t>
            </a:r>
            <a:r>
              <a:rPr lang="en-GB" dirty="0" smtClean="0"/>
              <a:t> Reinhold</a:t>
            </a:r>
          </a:p>
          <a:p>
            <a:endParaRPr lang="en-GB" dirty="0" smtClean="0"/>
          </a:p>
          <a:p>
            <a:r>
              <a:rPr lang="en-GB" dirty="0" smtClean="0"/>
              <a:t>Getz, D. (1997). Event Management and Event Tourism. New York, Cognizant Communications Corporation</a:t>
            </a:r>
          </a:p>
          <a:p>
            <a:endParaRPr lang="en-GB" dirty="0" smtClean="0"/>
          </a:p>
          <a:p>
            <a:r>
              <a:rPr lang="en-GB" dirty="0" err="1" smtClean="0"/>
              <a:t>Glasson,J</a:t>
            </a:r>
            <a:r>
              <a:rPr lang="en-GB" dirty="0" smtClean="0"/>
              <a:t> et al (1995) Towards Visitor Impact Management : Visitor Impacts, Carrying Capacity and Management Responses in Europe’s Historic Towns and Cities, Aldershot, Avebury</a:t>
            </a:r>
          </a:p>
          <a:p>
            <a:endParaRPr lang="en-GB" dirty="0" smtClean="0"/>
          </a:p>
          <a:p>
            <a:r>
              <a:rPr lang="en-GB" dirty="0" err="1" smtClean="0"/>
              <a:t>Goldblatt</a:t>
            </a:r>
            <a:r>
              <a:rPr lang="en-GB" dirty="0" smtClean="0"/>
              <a:t>, J. (2002) Special Events Best Practices in Modern Event Management 3rd Ed. New York: International Thompson Publishing Company</a:t>
            </a:r>
          </a:p>
          <a:p>
            <a:endParaRPr lang="en-GB" dirty="0" smtClean="0"/>
          </a:p>
          <a:p>
            <a:r>
              <a:rPr lang="en-GB" dirty="0" smtClean="0"/>
              <a:t>Hall, C.  (1992) Hallmark Tourist Events: Impacts, Management and Planning Chichester: John Wiley and Sons Ltd </a:t>
            </a:r>
          </a:p>
          <a:p>
            <a:endParaRPr lang="en-GB" dirty="0" smtClean="0"/>
          </a:p>
          <a:p>
            <a:r>
              <a:rPr lang="en-GB" dirty="0" smtClean="0"/>
              <a:t>Hall, C. (1994) Tourism and Politics: Policy, Power and Place Chichester: John Wiley and Sons Ltd</a:t>
            </a:r>
          </a:p>
          <a:p>
            <a:endParaRPr lang="en-GB" dirty="0" smtClean="0"/>
          </a:p>
          <a:p>
            <a:r>
              <a:rPr lang="en-GB" dirty="0" smtClean="0"/>
              <a:t>ICOMOS&lt;http://www.icomos.org/tourism/charter.html/&gt; Accessed on [12/09/04]</a:t>
            </a:r>
          </a:p>
          <a:p>
            <a:endParaRPr lang="en-GB" dirty="0" smtClean="0"/>
          </a:p>
          <a:p>
            <a:r>
              <a:rPr lang="en-GB" dirty="0" smtClean="0"/>
              <a:t>International Festival Audience Research (2002) ) [Internet] Available from http://www.edinburgh-festivals.com/festivals.cfm?id=International &gt; Accessed on  [18/09/04]</a:t>
            </a:r>
          </a:p>
          <a:p>
            <a:endParaRPr lang="en-GB" dirty="0" smtClean="0"/>
          </a:p>
          <a:p>
            <a:r>
              <a:rPr lang="en-GB" dirty="0" err="1" smtClean="0"/>
              <a:t>Keillor</a:t>
            </a:r>
            <a:r>
              <a:rPr lang="en-GB" dirty="0" smtClean="0"/>
              <a:t>, G. (1995) [Internet] Available from&lt; http://www.nasaaarts.org/artworks/ct_contents.shtml&gt;  Accessed on [14/09/04]</a:t>
            </a:r>
          </a:p>
          <a:p>
            <a:endParaRPr lang="en-GB" dirty="0" smtClean="0"/>
          </a:p>
          <a:p>
            <a:r>
              <a:rPr lang="en-GB" dirty="0" smtClean="0"/>
              <a:t>Key Leisure Markets (2001) Tourism in the U.K. London: </a:t>
            </a:r>
            <a:r>
              <a:rPr lang="en-GB" dirty="0" err="1" smtClean="0"/>
              <a:t>MarketScape</a:t>
            </a:r>
            <a:r>
              <a:rPr lang="en-GB" dirty="0" smtClean="0"/>
              <a:t> Ltd</a:t>
            </a:r>
          </a:p>
          <a:p>
            <a:endParaRPr lang="en-GB" dirty="0" smtClean="0"/>
          </a:p>
          <a:p>
            <a:r>
              <a:rPr lang="en-GB" dirty="0" smtClean="0"/>
              <a:t>Leeds Civic Trust (2002) [Internet] Available from</a:t>
            </a:r>
          </a:p>
          <a:p>
            <a:r>
              <a:rPr lang="en-GB" dirty="0" smtClean="0"/>
              <a:t>&lt;http://www.leedscivictrust.org.uk&gt; Accessed on  [23/11/03]</a:t>
            </a:r>
          </a:p>
          <a:p>
            <a:endParaRPr lang="en-GB" dirty="0" smtClean="0"/>
          </a:p>
          <a:p>
            <a:r>
              <a:rPr lang="en-GB" dirty="0" smtClean="0"/>
              <a:t>Notting Hill Carnival (2001) [Internet] Available from</a:t>
            </a:r>
          </a:p>
          <a:p>
            <a:r>
              <a:rPr lang="en-GB" dirty="0" smtClean="0"/>
              <a:t>&lt;http://www.mynottinghill.co.uk/nottinghilltv/carnival-countdown.htm &gt; Accessed on  [18/11/03]</a:t>
            </a:r>
          </a:p>
          <a:p>
            <a:endParaRPr lang="en-GB" dirty="0" smtClean="0"/>
          </a:p>
          <a:p>
            <a:r>
              <a:rPr lang="en-GB" dirty="0" smtClean="0"/>
              <a:t>McDonnell, I. Allen, J. &amp; O’Toole, W. (1999) Festival and Special Event Management.  Brisbane: John Wiley and Sons Australia Ltd.</a:t>
            </a:r>
          </a:p>
          <a:p>
            <a:endParaRPr lang="en-GB" dirty="0" smtClean="0"/>
          </a:p>
          <a:p>
            <a:r>
              <a:rPr lang="en-GB" dirty="0" smtClean="0"/>
              <a:t>Ryan, C. (1991) Recreational Tourism: A Social Science Perspective London: Routledge.</a:t>
            </a:r>
          </a:p>
          <a:p>
            <a:endParaRPr lang="en-GB" dirty="0" smtClean="0"/>
          </a:p>
          <a:p>
            <a:r>
              <a:rPr lang="en-GB" dirty="0" smtClean="0"/>
              <a:t>Statistics on Tourism and Research –STAR UK 2001 [Internet] Available from &lt;http://www.staruk.org.uk//default.asp?ID=111&amp;parentid=17&gt; Accessed on [21/11/03]</a:t>
            </a:r>
          </a:p>
          <a:p>
            <a:endParaRPr lang="en-GB" dirty="0" smtClean="0"/>
          </a:p>
          <a:p>
            <a:r>
              <a:rPr lang="en-GB" dirty="0" err="1" smtClean="0"/>
              <a:t>Stiernstrand</a:t>
            </a:r>
            <a:r>
              <a:rPr lang="en-GB" dirty="0" smtClean="0"/>
              <a:t>, J. (1996) The Nordic Model: A Theoretical Model for Economic Impact Analysis of Event Tourism Festival Management &amp; Event Tourism Vol 3 pp.165-174</a:t>
            </a:r>
          </a:p>
          <a:p>
            <a:endParaRPr lang="en-GB" dirty="0" smtClean="0"/>
          </a:p>
          <a:p>
            <a:r>
              <a:rPr lang="en-GB" dirty="0" smtClean="0"/>
              <a:t>The Leeds Festival (2002)  [Internet] Available from &lt;http://www.leedsmusicfestival.co.uk/&gt; Accessed on  [02/12/03]</a:t>
            </a:r>
          </a:p>
          <a:p>
            <a:endParaRPr lang="en-GB" dirty="0" smtClean="0"/>
          </a:p>
          <a:p>
            <a:r>
              <a:rPr lang="en-GB" dirty="0" smtClean="0"/>
              <a:t>This is Leeds 2002 [Internet] Available from&lt; http://thisisleeds.co.uk/&gt; Accessed on [02/12/03]</a:t>
            </a:r>
          </a:p>
          <a:p>
            <a:endParaRPr lang="en-GB" dirty="0" smtClean="0"/>
          </a:p>
          <a:p>
            <a:r>
              <a:rPr lang="en-GB" dirty="0" smtClean="0"/>
              <a:t>Tribe, J. (1999) The Economics of Leisure and Tourism 2nd Ed. Oxford: Butterworth- Heinemann </a:t>
            </a:r>
          </a:p>
          <a:p>
            <a:endParaRPr lang="en-GB" dirty="0" smtClean="0"/>
          </a:p>
          <a:p>
            <a:r>
              <a:rPr lang="en-GB" dirty="0" smtClean="0"/>
              <a:t>UK Sport (1998) Public Opinion Survey - Importance and Measure of UK Sporting Success. London, UK Sport.</a:t>
            </a:r>
          </a:p>
          <a:p>
            <a:endParaRPr lang="en-GB" dirty="0" smtClean="0"/>
          </a:p>
          <a:p>
            <a:r>
              <a:rPr lang="en-GB" dirty="0" smtClean="0"/>
              <a:t>UK Sport (1999a). A UK Strategy: Major Events - A 'Blueprint' For Success. London, UK Sport.</a:t>
            </a:r>
          </a:p>
          <a:p>
            <a:endParaRPr lang="en-GB" dirty="0" smtClean="0"/>
          </a:p>
          <a:p>
            <a:r>
              <a:rPr lang="en-GB" dirty="0" smtClean="0"/>
              <a:t>UK Sport (2000a). UK Bids for World Stage (Internet) UK Sport press release, 15 June. </a:t>
            </a:r>
          </a:p>
          <a:p>
            <a:endParaRPr lang="en-GB" dirty="0" smtClean="0"/>
          </a:p>
          <a:p>
            <a:r>
              <a:rPr lang="en-GB" dirty="0" smtClean="0"/>
              <a:t>UNEP (2002) [Internet] Available from http://www.uneptie.org/pc/tourism &gt; Accessed on [29/11/03]</a:t>
            </a:r>
          </a:p>
          <a:p>
            <a:endParaRPr lang="en-GB" dirty="0" smtClean="0"/>
          </a:p>
          <a:p>
            <a:r>
              <a:rPr lang="en-GB" dirty="0" smtClean="0"/>
              <a:t>Williams, J and Lawson, R (2001) Community Issues and Resident Opinions of Tourism Annals of Tourism Research Vol. 28, No2 pp. 269-290</a:t>
            </a:r>
          </a:p>
          <a:p>
            <a:endParaRPr lang="en-GB" dirty="0" smtClean="0"/>
          </a:p>
          <a:p>
            <a:r>
              <a:rPr lang="en-GB" dirty="0" smtClean="0"/>
              <a:t>Wyman, M. (2003) (Officer of the Order of Canada) [Internet] Available from http://www.culturematters.ca/index.html &gt;Accessed on [29/11/03]</a:t>
            </a:r>
          </a:p>
          <a:p>
            <a:endParaRPr lang="en-GB" dirty="0" smtClean="0"/>
          </a:p>
          <a:p>
            <a:r>
              <a:rPr lang="en-GB" dirty="0" smtClean="0"/>
              <a:t>Yorkshire Tourist Board (2000). Love Parade at </a:t>
            </a:r>
            <a:r>
              <a:rPr lang="en-GB" dirty="0" err="1" smtClean="0"/>
              <a:t>Roundhay</a:t>
            </a:r>
            <a:r>
              <a:rPr lang="en-GB" dirty="0" smtClean="0"/>
              <a:t> Park, Leeds: Event Evaluation. York, Yorkshire Tourist Board Research Services.</a:t>
            </a:r>
          </a:p>
          <a:p>
            <a:endParaRPr lang="en-GB" dirty="0" smtClean="0"/>
          </a:p>
          <a:p>
            <a:r>
              <a:rPr lang="en-GB" dirty="0" smtClean="0"/>
              <a:t>Yorkshire Post Newspaper (2002) [Internet] Available from &lt;http://www.ypn.co.uK/&gt; Accessed on [29/11/03]</a:t>
            </a:r>
          </a:p>
          <a:p>
            <a:endParaRPr lang="en-GB" dirty="0" smtClean="0"/>
          </a:p>
          <a:p>
            <a:r>
              <a:rPr lang="en-GB" dirty="0" smtClean="0"/>
              <a:t>Yorkshire Evening Post (2002) [Internet] Available from &lt;http://www.thisisleeds.co.uK/&gt; Accessed on [02/12/03]</a:t>
            </a:r>
          </a:p>
          <a:p>
            <a:endParaRPr lang="en-GB" dirty="0"/>
          </a:p>
        </p:txBody>
      </p:sp>
      <p:sp>
        <p:nvSpPr>
          <p:cNvPr id="4" name="Slide Number Placeholder 3"/>
          <p:cNvSpPr>
            <a:spLocks noGrp="1"/>
          </p:cNvSpPr>
          <p:nvPr>
            <p:ph type="sldNum" sz="quarter" idx="10"/>
          </p:nvPr>
        </p:nvSpPr>
        <p:spPr/>
        <p:txBody>
          <a:bodyPr/>
          <a:lstStyle/>
          <a:p>
            <a:fld id="{A58ECA8F-1D90-40F2-B6B4-75B0F5198EDC}" type="slidenum">
              <a:rPr lang="en-GB" smtClean="0"/>
              <a:t>62</a:t>
            </a:fld>
            <a:endParaRPr lang="en-GB"/>
          </a:p>
        </p:txBody>
      </p:sp>
    </p:spTree>
    <p:extLst>
      <p:ext uri="{BB962C8B-B14F-4D97-AF65-F5344CB8AC3E}">
        <p14:creationId xmlns:p14="http://schemas.microsoft.com/office/powerpoint/2010/main" val="15880966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11/4/2019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11/4/2019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11/4/2019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11/4/2019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Outcomes">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1748351" y="1232519"/>
            <a:ext cx="9599807" cy="442818"/>
          </a:xfrm>
          <a:prstGeom prst="rect">
            <a:avLst/>
          </a:prstGeom>
        </p:spPr>
        <p:txBody>
          <a:bodyPr vert="horz" lIns="91440" tIns="45720" rIns="91440" bIns="45720" rtlCol="0" anchor="ctr">
            <a:noAutofit/>
          </a:bodyPr>
          <a:lstStyle/>
          <a:p>
            <a:pPr lvl="0"/>
            <a:r>
              <a:rPr lang="en-US"/>
              <a:t>Click to edit Master title style</a:t>
            </a:r>
            <a:endParaRPr lang="en-GB" dirty="0"/>
          </a:p>
        </p:txBody>
      </p:sp>
      <p:sp>
        <p:nvSpPr>
          <p:cNvPr id="3" name="Text Placeholder 2"/>
          <p:cNvSpPr>
            <a:spLocks noGrp="1"/>
          </p:cNvSpPr>
          <p:nvPr>
            <p:ph type="body" sz="quarter" idx="10"/>
          </p:nvPr>
        </p:nvSpPr>
        <p:spPr>
          <a:xfrm>
            <a:off x="1748367" y="1782763"/>
            <a:ext cx="9599084" cy="4297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66187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0"/>
            <a:ext cx="53848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0"/>
            <a:ext cx="53848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33B979ED-A9A4-4C5D-91C1-664072FB58C7}" type="slidenum">
              <a:rPr lang="en-GB" altLang="en-US"/>
              <a:pPr/>
              <a:t>‹#›</a:t>
            </a:fld>
            <a:endParaRPr lang="en-GB" altLang="en-US"/>
          </a:p>
        </p:txBody>
      </p:sp>
    </p:spTree>
    <p:extLst>
      <p:ext uri="{BB962C8B-B14F-4D97-AF65-F5344CB8AC3E}">
        <p14:creationId xmlns:p14="http://schemas.microsoft.com/office/powerpoint/2010/main" val="3848755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11/4/2019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s://www.fastcompany.com/40571590/british-royals-by-the-numbers-what-they-cost-and-bring-in"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hyperlink" Target="https://www.theguardian.com/membership/2019/jul/13/reporting-on-glastonbury-2019-its-a-cultural-event-unlike-any-other"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www.researchgate.net/profile/Greg_Richards3/publication/324031354_What_is_Cultural_Tourism/links/5aba259aaca272aac4c772b6/What-is-Cultural-Tourism.pdf"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www.icomos.org/tourism/charter.html"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www.encatc.org/media/287-tourism_festivals_and_cultural_events_in_times_of_crisis.pdf"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hyperlink" Target="https://www.oecd.org/cfe/tourism/Indicators%20for%20Measuring%20Competitiveness%20in%20Tourism.pdf" TargetMode="External"/><Relationship Id="rId2" Type="http://schemas.openxmlformats.org/officeDocument/2006/relationships/hyperlink" Target="https://www.visitbritain.org/sites/default/files/vb-corporate/40413193-260c_gb_tourist_annual_report_2018_fv-v3.pdf"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s://msu.edu/course/prr/840/econimpact/pdf/ecimpvol1.pdf"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hyperlink" Target="https://data.worldbank.org/indicator/ST.INT.XPND.CD"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hyperlink" Target="http://www.edinburghfestivals.co.uk/view_item.aspx?item_id=3003"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www.ehow.com/video_4458526_cultural-festivals-events-budapest.html"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hyperlink" Target="http://mro.massey.ac.nz/bitstream/handle/10179/1166/02_whole.pdf?sequence=4" TargetMode="Externa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p:txBody>
          <a:bodyPr/>
          <a:lstStyle/>
          <a:p>
            <a:pPr algn="ctr"/>
            <a:r>
              <a:rPr lang="en-GB" sz="2200" b="1" dirty="0" smtClean="0">
                <a:latin typeface="Arial"/>
                <a:cs typeface="Arial"/>
              </a:rPr>
              <a:t>Sustainable tourism</a:t>
            </a:r>
            <a:endParaRPr lang="en-GB" sz="2200" b="1" dirty="0">
              <a:latin typeface="Arial"/>
              <a:cs typeface="Arial"/>
            </a:endParaRPr>
          </a:p>
        </p:txBody>
      </p:sp>
      <p:sp>
        <p:nvSpPr>
          <p:cNvPr id="9" name="Text Placeholder 8"/>
          <p:cNvSpPr>
            <a:spLocks noGrp="1"/>
          </p:cNvSpPr>
          <p:nvPr>
            <p:ph type="subTitle" idx="1"/>
          </p:nvPr>
        </p:nvSpPr>
        <p:spPr/>
        <p:txBody>
          <a:bodyPr>
            <a:normAutofit lnSpcReduction="10000"/>
          </a:bodyPr>
          <a:lstStyle/>
          <a:p>
            <a:pPr marL="0" indent="0" algn="ctr">
              <a:buNone/>
            </a:pPr>
            <a:r>
              <a:rPr lang="en-GB" sz="2600" cap="all" dirty="0" smtClean="0">
                <a:latin typeface="Arial"/>
                <a:cs typeface="Arial"/>
              </a:rPr>
              <a:t>Dr </a:t>
            </a:r>
            <a:r>
              <a:rPr lang="en-GB" sz="2600" cap="all" dirty="0" err="1" smtClean="0">
                <a:latin typeface="Arial"/>
                <a:cs typeface="Arial"/>
              </a:rPr>
              <a:t>caroline</a:t>
            </a:r>
            <a:r>
              <a:rPr lang="en-GB" sz="2600" cap="all" dirty="0" smtClean="0">
                <a:latin typeface="Arial"/>
                <a:cs typeface="Arial"/>
              </a:rPr>
              <a:t> </a:t>
            </a:r>
            <a:r>
              <a:rPr lang="en-GB" sz="2600" cap="all" dirty="0" err="1" smtClean="0">
                <a:latin typeface="Arial"/>
                <a:cs typeface="Arial"/>
              </a:rPr>
              <a:t>jawad</a:t>
            </a:r>
            <a:r>
              <a:rPr lang="en-GB" sz="2600" cap="all" dirty="0" smtClean="0">
                <a:latin typeface="Arial"/>
                <a:cs typeface="Arial"/>
              </a:rPr>
              <a:t> 2019</a:t>
            </a:r>
            <a:endParaRPr lang="en-GB" sz="2600" cap="all" dirty="0">
              <a:latin typeface="Arial"/>
              <a:cs typeface="Arial"/>
            </a:endParaRPr>
          </a:p>
        </p:txBody>
      </p:sp>
    </p:spTree>
    <p:extLst>
      <p:ext uri="{BB962C8B-B14F-4D97-AF65-F5344CB8AC3E}">
        <p14:creationId xmlns:p14="http://schemas.microsoft.com/office/powerpoint/2010/main" val="467826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to be covered</a:t>
            </a:r>
            <a:endParaRPr lang="en-GB" dirty="0"/>
          </a:p>
        </p:txBody>
      </p:sp>
      <p:sp>
        <p:nvSpPr>
          <p:cNvPr id="3" name="Content Placeholder 2"/>
          <p:cNvSpPr>
            <a:spLocks noGrp="1"/>
          </p:cNvSpPr>
          <p:nvPr>
            <p:ph idx="1"/>
          </p:nvPr>
        </p:nvSpPr>
        <p:spPr/>
        <p:txBody>
          <a:bodyPr/>
          <a:lstStyle/>
          <a:p>
            <a:r>
              <a:rPr lang="en-GB" dirty="0"/>
              <a:t>Define sustainable tourism and identify natural and cultural tourism resources;</a:t>
            </a:r>
          </a:p>
          <a:p>
            <a:r>
              <a:rPr lang="en-GB" dirty="0"/>
              <a:t>Evaluate mass tourism, ecotourism and community based tourism and their potential for sustainable tourism development;</a:t>
            </a:r>
          </a:p>
          <a:p>
            <a:r>
              <a:rPr lang="en-GB" dirty="0"/>
              <a:t>Define pro-poor tourism (PPT) and explain some of the benefits of PPT for poor marginalized communities;</a:t>
            </a:r>
          </a:p>
          <a:p>
            <a:r>
              <a:rPr lang="en-GB" dirty="0"/>
              <a:t>Discuss the sustainable management of tourism resources and potential sustainability </a:t>
            </a:r>
            <a:r>
              <a:rPr lang="en-GB" dirty="0" smtClean="0"/>
              <a:t>tools.</a:t>
            </a:r>
            <a:endParaRPr lang="en-GB" dirty="0"/>
          </a:p>
        </p:txBody>
      </p:sp>
    </p:spTree>
    <p:extLst>
      <p:ext uri="{BB962C8B-B14F-4D97-AF65-F5344CB8AC3E}">
        <p14:creationId xmlns:p14="http://schemas.microsoft.com/office/powerpoint/2010/main" val="83588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30887"/>
          </a:xfrm>
          <a:prstGeom prst="rect">
            <a:avLst/>
          </a:prstGeom>
          <a:noFill/>
        </p:spPr>
        <p:txBody>
          <a:bodyPr wrap="square" rtlCol="0">
            <a:spAutoFit/>
          </a:bodyPr>
          <a:lstStyle/>
          <a:p>
            <a:r>
              <a:rPr lang="en-US" sz="2200" b="1" dirty="0">
                <a:latin typeface="Arial"/>
                <a:cs typeface="Arial"/>
              </a:rPr>
              <a:t>Sustainable tourism</a:t>
            </a:r>
          </a:p>
        </p:txBody>
      </p:sp>
      <p:sp>
        <p:nvSpPr>
          <p:cNvPr id="7" name="TextBox 6"/>
          <p:cNvSpPr txBox="1"/>
          <p:nvPr/>
        </p:nvSpPr>
        <p:spPr>
          <a:xfrm>
            <a:off x="2835263" y="1791222"/>
            <a:ext cx="7456956"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Aims to maintain a balance between protecting the environment;</a:t>
            </a:r>
          </a:p>
          <a:p>
            <a:pPr marL="342900" indent="-342900">
              <a:buFont typeface="Arial" panose="020B0604020202020204" pitchFamily="34" charset="0"/>
              <a:buChar char="•"/>
            </a:pPr>
            <a:r>
              <a:rPr lang="en-GB" sz="2400" dirty="0"/>
              <a:t>Maintains cultural integrity and establishes social justice;</a:t>
            </a:r>
          </a:p>
          <a:p>
            <a:pPr marL="342900" indent="-342900">
              <a:buFont typeface="Arial" panose="020B0604020202020204" pitchFamily="34" charset="0"/>
              <a:buChar char="•"/>
            </a:pPr>
            <a:r>
              <a:rPr lang="en-GB" sz="2400" dirty="0"/>
              <a:t>Promotes economic benefits;</a:t>
            </a:r>
          </a:p>
          <a:p>
            <a:pPr marL="342900" indent="-342900">
              <a:buFont typeface="Arial" panose="020B0604020202020204" pitchFamily="34" charset="0"/>
              <a:buChar char="•"/>
            </a:pPr>
            <a:r>
              <a:rPr lang="en-GB" sz="2400" dirty="0"/>
              <a:t>Meets the needs of the host population in terms of improving living standards both in the short and long term throughout the globe; and</a:t>
            </a:r>
          </a:p>
          <a:p>
            <a:pPr marL="342900" indent="-342900">
              <a:buFont typeface="Arial" panose="020B0604020202020204" pitchFamily="34" charset="0"/>
              <a:buChar char="•"/>
            </a:pPr>
            <a:r>
              <a:rPr lang="en-GB" sz="2400" dirty="0"/>
              <a:t>Maintains inter and intra-generational equity (Liu., 2003) and viability of the destination for the foreseeable future (Butler, 1993).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1</a:t>
            </a:r>
          </a:p>
        </p:txBody>
      </p:sp>
    </p:spTree>
    <p:extLst>
      <p:ext uri="{BB962C8B-B14F-4D97-AF65-F5344CB8AC3E}">
        <p14:creationId xmlns:p14="http://schemas.microsoft.com/office/powerpoint/2010/main" val="102198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30887"/>
          </a:xfrm>
          <a:prstGeom prst="rect">
            <a:avLst/>
          </a:prstGeom>
          <a:noFill/>
        </p:spPr>
        <p:txBody>
          <a:bodyPr wrap="square" rtlCol="0">
            <a:spAutoFit/>
          </a:bodyPr>
          <a:lstStyle/>
          <a:p>
            <a:r>
              <a:rPr lang="en-US" sz="2200" b="1" dirty="0">
                <a:latin typeface="Arial"/>
                <a:cs typeface="Arial"/>
              </a:rPr>
              <a:t>Tourism resources</a:t>
            </a:r>
          </a:p>
        </p:txBody>
      </p:sp>
      <p:sp>
        <p:nvSpPr>
          <p:cNvPr id="7" name="TextBox 6"/>
          <p:cNvSpPr txBox="1"/>
          <p:nvPr/>
        </p:nvSpPr>
        <p:spPr>
          <a:xfrm>
            <a:off x="2835265" y="1900461"/>
            <a:ext cx="7196463"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a:cs typeface="Arial"/>
              </a:rPr>
              <a:t>Tourism consists of two main types of resources, namely attractions and infrastructure or support services. </a:t>
            </a:r>
          </a:p>
          <a:p>
            <a:pPr marL="342900" indent="-342900">
              <a:buFont typeface="Arial" panose="020B0604020202020204" pitchFamily="34" charset="0"/>
              <a:buChar char="•"/>
            </a:pPr>
            <a:r>
              <a:rPr lang="en-GB" sz="2400" dirty="0">
                <a:latin typeface="Arial"/>
                <a:cs typeface="Arial"/>
              </a:rPr>
              <a:t>Attractions vary and can include natural, cultural and built sites as well as special events and festivals, or be associated with recreational activities (Weaver and Lawton, 2014) (see Fig. </a:t>
            </a:r>
            <a:r>
              <a:rPr lang="en-GB" sz="2400" dirty="0" smtClean="0">
                <a:latin typeface="Arial"/>
                <a:cs typeface="Arial"/>
              </a:rPr>
              <a:t>1</a:t>
            </a:r>
            <a:r>
              <a:rPr lang="en-GB" sz="2400" dirty="0">
                <a:latin typeface="Arial"/>
                <a:cs typeface="Arial"/>
              </a:rPr>
              <a:t>). </a:t>
            </a:r>
          </a:p>
          <a:p>
            <a:pPr marL="342900" indent="-342900">
              <a:buFont typeface="Arial" panose="020B0604020202020204" pitchFamily="34" charset="0"/>
              <a:buChar char="•"/>
            </a:pPr>
            <a:r>
              <a:rPr lang="en-GB" sz="2400" dirty="0">
                <a:latin typeface="Arial"/>
                <a:cs typeface="Arial"/>
              </a:rPr>
              <a:t>The tourism inventory also includes accommodation, restaurants, transport and other support services. </a:t>
            </a:r>
            <a:r>
              <a:rPr lang="en-US" sz="2400" dirty="0">
                <a:latin typeface="Arial"/>
                <a:cs typeface="Arial"/>
              </a:rPr>
              <a:t>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1</a:t>
            </a:r>
          </a:p>
        </p:txBody>
      </p:sp>
    </p:spTree>
    <p:extLst>
      <p:ext uri="{BB962C8B-B14F-4D97-AF65-F5344CB8AC3E}">
        <p14:creationId xmlns:p14="http://schemas.microsoft.com/office/powerpoint/2010/main" val="4241619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30887"/>
          </a:xfrm>
          <a:prstGeom prst="rect">
            <a:avLst/>
          </a:prstGeom>
          <a:noFill/>
        </p:spPr>
        <p:txBody>
          <a:bodyPr wrap="square" rtlCol="0">
            <a:spAutoFit/>
          </a:bodyPr>
          <a:lstStyle/>
          <a:p>
            <a:r>
              <a:rPr lang="en-GB" sz="2200" b="1" dirty="0">
                <a:latin typeface="Arial"/>
                <a:cs typeface="Arial"/>
              </a:rPr>
              <a:t>An inventory of tourist attractions – Natural</a:t>
            </a:r>
            <a:endParaRPr lang="en-US" sz="2200" b="1" dirty="0">
              <a:latin typeface="Arial"/>
              <a:cs typeface="Arial"/>
            </a:endParaRP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2</a:t>
            </a:r>
          </a:p>
        </p:txBody>
      </p:sp>
      <p:graphicFrame>
        <p:nvGraphicFramePr>
          <p:cNvPr id="9" name="Table 8"/>
          <p:cNvGraphicFramePr>
            <a:graphicFrameLocks noGrp="1"/>
          </p:cNvGraphicFramePr>
          <p:nvPr>
            <p:extLst/>
          </p:nvPr>
        </p:nvGraphicFramePr>
        <p:xfrm>
          <a:off x="2933749" y="1791221"/>
          <a:ext cx="7097979" cy="4406086"/>
        </p:xfrm>
        <a:graphic>
          <a:graphicData uri="http://schemas.openxmlformats.org/drawingml/2006/table">
            <a:tbl>
              <a:tblPr firstRow="1" firstCol="1" bandRow="1"/>
              <a:tblGrid>
                <a:gridCol w="1023589">
                  <a:extLst>
                    <a:ext uri="{9D8B030D-6E8A-4147-A177-3AD203B41FA5}">
                      <a16:colId xmlns="" xmlns:a16="http://schemas.microsoft.com/office/drawing/2014/main" val="20000"/>
                    </a:ext>
                  </a:extLst>
                </a:gridCol>
                <a:gridCol w="2079321">
                  <a:extLst>
                    <a:ext uri="{9D8B030D-6E8A-4147-A177-3AD203B41FA5}">
                      <a16:colId xmlns="" xmlns:a16="http://schemas.microsoft.com/office/drawing/2014/main" val="20001"/>
                    </a:ext>
                  </a:extLst>
                </a:gridCol>
                <a:gridCol w="1853852">
                  <a:extLst>
                    <a:ext uri="{9D8B030D-6E8A-4147-A177-3AD203B41FA5}">
                      <a16:colId xmlns="" xmlns:a16="http://schemas.microsoft.com/office/drawing/2014/main" val="20002"/>
                    </a:ext>
                  </a:extLst>
                </a:gridCol>
                <a:gridCol w="2141217">
                  <a:extLst>
                    <a:ext uri="{9D8B030D-6E8A-4147-A177-3AD203B41FA5}">
                      <a16:colId xmlns="" xmlns:a16="http://schemas.microsoft.com/office/drawing/2014/main" val="20003"/>
                    </a:ext>
                  </a:extLst>
                </a:gridCol>
              </a:tblGrid>
              <a:tr h="260806">
                <a:tc>
                  <a:txBody>
                    <a:bodyPr/>
                    <a:lstStyle/>
                    <a:p>
                      <a:pPr marL="0" marR="0">
                        <a:spcBef>
                          <a:spcPts val="1200"/>
                        </a:spcBef>
                        <a:spcAft>
                          <a:spcPts val="30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Category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GB" sz="1600" b="1">
                          <a:effectLst/>
                          <a:latin typeface="Arial" panose="020B0604020202020204" pitchFamily="34" charset="0"/>
                          <a:ea typeface="Times New Roman" panose="02020603050405020304" pitchFamily="18" charset="0"/>
                          <a:cs typeface="Arial" panose="020B0604020202020204" pitchFamily="34" charset="0"/>
                        </a:rPr>
                        <a:t>Site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GB" sz="1600" b="1">
                          <a:effectLst/>
                          <a:latin typeface="Arial" panose="020B0604020202020204" pitchFamily="34" charset="0"/>
                          <a:ea typeface="Times New Roman" panose="02020603050405020304" pitchFamily="18" charset="0"/>
                          <a:cs typeface="Arial" panose="020B0604020202020204" pitchFamily="34"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GB" sz="1600" b="1">
                          <a:effectLst/>
                          <a:latin typeface="Arial" panose="020B0604020202020204" pitchFamily="34" charset="0"/>
                          <a:ea typeface="Times New Roman" panose="02020603050405020304" pitchFamily="18" charset="0"/>
                          <a:cs typeface="Arial" panose="020B0604020202020204" pitchFamily="34" charset="0"/>
                        </a:rPr>
                        <a:t>Event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0"/>
                  </a:ext>
                </a:extLst>
              </a:tr>
              <a:tr h="4092106">
                <a:tc>
                  <a:txBody>
                    <a:bodyPr/>
                    <a:lstStyle/>
                    <a:p>
                      <a:pPr marL="0" marR="0">
                        <a:spcBef>
                          <a:spcPts val="1200"/>
                        </a:spcBef>
                        <a:spcAft>
                          <a:spcPts val="30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Natural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TOPOGRAPHY e.g. mountains, canyons, beaches, volcanoes, caves, fossil sites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CLIMATE e.g. temperature, sunshine, precipitation</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HYDROLOGY e.g. lakes, rivers, waterfalls, hot springs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WILDLIFE e.g. mammals, birds, insects, fish</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LOCATION e.g. centrality, extremity</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Protected areas, hiking trails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Scenic highways, scenic lookouts, landmarks, wildlife parks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Volcanic eruptions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Tides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Animal migrations (e.g. caribou, geese)</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bl>
          </a:graphicData>
        </a:graphic>
      </p:graphicFrame>
      <p:sp>
        <p:nvSpPr>
          <p:cNvPr id="10" name="Rectangle 9"/>
          <p:cNvSpPr/>
          <p:nvPr/>
        </p:nvSpPr>
        <p:spPr>
          <a:xfrm>
            <a:off x="6607201" y="6194445"/>
            <a:ext cx="3424527" cy="292388"/>
          </a:xfrm>
          <a:prstGeom prst="rect">
            <a:avLst/>
          </a:prstGeom>
        </p:spPr>
        <p:txBody>
          <a:bodyPr wrap="none">
            <a:spAutoFit/>
          </a:bodyPr>
          <a:lstStyle/>
          <a:p>
            <a:pPr algn="r">
              <a:spcBef>
                <a:spcPts val="1200"/>
              </a:spcBef>
              <a:spcAft>
                <a:spcPts val="300"/>
              </a:spcAft>
            </a:pPr>
            <a:r>
              <a:rPr lang="en-GB" sz="1300" dirty="0">
                <a:latin typeface="Arial" panose="020B0604020202020204" pitchFamily="34" charset="0"/>
                <a:ea typeface="Times New Roman" panose="02020603050405020304" pitchFamily="18" charset="0"/>
                <a:cs typeface="Arial" panose="020B0604020202020204" pitchFamily="34" charset="0"/>
              </a:rPr>
              <a:t>(Source: Weaver and Lawton, 2006, p.130).</a:t>
            </a:r>
            <a:endParaRPr lang="en-GB" sz="1300" b="1"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06400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GB" sz="2200" b="1" dirty="0">
                <a:latin typeface="Arial"/>
                <a:cs typeface="Arial"/>
              </a:rPr>
              <a:t>An inventory of tourist attractions – </a:t>
            </a:r>
            <a:r>
              <a:rPr lang="en-US" sz="2400" b="1" dirty="0"/>
              <a:t>Cultural</a:t>
            </a:r>
            <a:endParaRPr lang="en-US" sz="2200" b="1" dirty="0">
              <a:latin typeface="Arial"/>
              <a:cs typeface="Arial"/>
            </a:endParaRP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2</a:t>
            </a:r>
          </a:p>
        </p:txBody>
      </p:sp>
      <p:sp>
        <p:nvSpPr>
          <p:cNvPr id="10" name="Rectangle 9"/>
          <p:cNvSpPr/>
          <p:nvPr/>
        </p:nvSpPr>
        <p:spPr>
          <a:xfrm>
            <a:off x="6607201" y="6194445"/>
            <a:ext cx="3424527" cy="292388"/>
          </a:xfrm>
          <a:prstGeom prst="rect">
            <a:avLst/>
          </a:prstGeom>
        </p:spPr>
        <p:txBody>
          <a:bodyPr wrap="none">
            <a:spAutoFit/>
          </a:bodyPr>
          <a:lstStyle/>
          <a:p>
            <a:pPr algn="r">
              <a:spcBef>
                <a:spcPts val="1200"/>
              </a:spcBef>
              <a:spcAft>
                <a:spcPts val="300"/>
              </a:spcAft>
            </a:pPr>
            <a:r>
              <a:rPr lang="en-GB" sz="1300" dirty="0">
                <a:latin typeface="Arial" panose="020B0604020202020204" pitchFamily="34" charset="0"/>
                <a:ea typeface="Times New Roman" panose="02020603050405020304" pitchFamily="18" charset="0"/>
                <a:cs typeface="Arial" panose="020B0604020202020204" pitchFamily="34" charset="0"/>
              </a:rPr>
              <a:t>(Source: Weaver and Lawton, 2006, p.130).</a:t>
            </a:r>
            <a:endParaRPr lang="en-GB" sz="1300" b="1" dirty="0">
              <a:latin typeface="Arial" panose="020B0604020202020204" pitchFamily="34" charset="0"/>
              <a:ea typeface="Times New Roman" panose="02020603050405020304" pitchFamily="18" charset="0"/>
              <a:cs typeface="Arial" panose="020B0604020202020204" pitchFamily="34" charset="0"/>
            </a:endParaRPr>
          </a:p>
        </p:txBody>
      </p:sp>
      <p:graphicFrame>
        <p:nvGraphicFramePr>
          <p:cNvPr id="11" name="Table 10"/>
          <p:cNvGraphicFramePr>
            <a:graphicFrameLocks noGrp="1"/>
          </p:cNvGraphicFramePr>
          <p:nvPr>
            <p:extLst/>
          </p:nvPr>
        </p:nvGraphicFramePr>
        <p:xfrm>
          <a:off x="2362201" y="1943105"/>
          <a:ext cx="7629395" cy="4251341"/>
        </p:xfrm>
        <a:graphic>
          <a:graphicData uri="http://schemas.openxmlformats.org/drawingml/2006/table">
            <a:tbl>
              <a:tblPr firstRow="1" firstCol="1" bandRow="1"/>
              <a:tblGrid>
                <a:gridCol w="1003126">
                  <a:extLst>
                    <a:ext uri="{9D8B030D-6E8A-4147-A177-3AD203B41FA5}">
                      <a16:colId xmlns="" xmlns:a16="http://schemas.microsoft.com/office/drawing/2014/main" val="20000"/>
                    </a:ext>
                  </a:extLst>
                </a:gridCol>
                <a:gridCol w="3144033">
                  <a:extLst>
                    <a:ext uri="{9D8B030D-6E8A-4147-A177-3AD203B41FA5}">
                      <a16:colId xmlns="" xmlns:a16="http://schemas.microsoft.com/office/drawing/2014/main" val="20001"/>
                    </a:ext>
                  </a:extLst>
                </a:gridCol>
                <a:gridCol w="1265129">
                  <a:extLst>
                    <a:ext uri="{9D8B030D-6E8A-4147-A177-3AD203B41FA5}">
                      <a16:colId xmlns="" xmlns:a16="http://schemas.microsoft.com/office/drawing/2014/main" val="20002"/>
                    </a:ext>
                  </a:extLst>
                </a:gridCol>
                <a:gridCol w="2217107">
                  <a:extLst>
                    <a:ext uri="{9D8B030D-6E8A-4147-A177-3AD203B41FA5}">
                      <a16:colId xmlns="" xmlns:a16="http://schemas.microsoft.com/office/drawing/2014/main" val="20003"/>
                    </a:ext>
                  </a:extLst>
                </a:gridCol>
              </a:tblGrid>
              <a:tr h="4251341">
                <a:tc>
                  <a:txBody>
                    <a:bodyPr/>
                    <a:lstStyle/>
                    <a:p>
                      <a:pPr marL="0" marR="0">
                        <a:spcBef>
                          <a:spcPts val="1200"/>
                        </a:spcBef>
                        <a:spcAft>
                          <a:spcPts val="30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Cultural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PREHISTORICAL</a:t>
                      </a:r>
                      <a:r>
                        <a:rPr lang="en-GB" sz="1600" b="0" dirty="0">
                          <a:effectLst/>
                          <a:latin typeface="Arial" panose="020B0604020202020204" pitchFamily="34" charset="0"/>
                          <a:ea typeface="Times New Roman" panose="02020603050405020304" pitchFamily="18" charset="0"/>
                          <a:cs typeface="Arial" panose="020B0604020202020204" pitchFamily="34" charset="0"/>
                        </a:rPr>
                        <a:t> e.g. Aboriginal sites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HISTORICAL</a:t>
                      </a:r>
                      <a:r>
                        <a:rPr lang="en-GB" sz="1600" b="0" dirty="0">
                          <a:effectLst/>
                          <a:latin typeface="Arial" panose="020B0604020202020204" pitchFamily="34" charset="0"/>
                          <a:ea typeface="Times New Roman" panose="02020603050405020304" pitchFamily="18" charset="0"/>
                          <a:cs typeface="Arial" panose="020B0604020202020204" pitchFamily="34" charset="0"/>
                        </a:rPr>
                        <a:t> e.g. battlefields, old buildings, museums, ancient monuments, graveyards, statues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CONTEMPORARY CULTURE </a:t>
                      </a:r>
                      <a:r>
                        <a:rPr lang="en-GB" sz="1600" b="0" dirty="0">
                          <a:effectLst/>
                          <a:latin typeface="Arial" panose="020B0604020202020204" pitchFamily="34" charset="0"/>
                          <a:ea typeface="Times New Roman" panose="02020603050405020304" pitchFamily="18" charset="0"/>
                          <a:cs typeface="Arial" panose="020B0604020202020204" pitchFamily="34" charset="0"/>
                        </a:rPr>
                        <a:t>e.g. architecture, ethnic neighbourhoods, modern technology</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ECONOMIC</a:t>
                      </a:r>
                      <a:r>
                        <a:rPr lang="en-GB" sz="1600" b="0" dirty="0">
                          <a:effectLst/>
                          <a:latin typeface="Arial" panose="020B0604020202020204" pitchFamily="34" charset="0"/>
                          <a:ea typeface="Times New Roman" panose="02020603050405020304" pitchFamily="18" charset="0"/>
                          <a:cs typeface="Arial" panose="020B0604020202020204" pitchFamily="34" charset="0"/>
                        </a:rPr>
                        <a:t> e.g. farms, mines, factories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RECREATIONAL</a:t>
                      </a:r>
                      <a:r>
                        <a:rPr lang="en-GB" sz="1600" b="0" dirty="0">
                          <a:effectLst/>
                          <a:latin typeface="Arial" panose="020B0604020202020204" pitchFamily="34" charset="0"/>
                          <a:ea typeface="Times New Roman" panose="02020603050405020304" pitchFamily="18" charset="0"/>
                          <a:cs typeface="Arial" panose="020B0604020202020204" pitchFamily="34" charset="0"/>
                        </a:rPr>
                        <a:t> e.g. integrated resorts, golf courses, ski hills, theme parks, casinos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RETAIL</a:t>
                      </a:r>
                      <a:r>
                        <a:rPr lang="en-GB" sz="1600" b="0" dirty="0">
                          <a:effectLst/>
                          <a:latin typeface="Arial" panose="020B0604020202020204" pitchFamily="34" charset="0"/>
                          <a:ea typeface="Times New Roman" panose="02020603050405020304" pitchFamily="18" charset="0"/>
                          <a:cs typeface="Arial" panose="020B0604020202020204" pitchFamily="34" charset="0"/>
                        </a:rPr>
                        <a:t> e.g. mega-malls, shopping districts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0"/>
                        </a:spcBef>
                        <a:spcAft>
                          <a:spcPts val="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GB" sz="1600" b="0" dirty="0">
                          <a:effectLst/>
                          <a:latin typeface="+mn-lt"/>
                          <a:ea typeface="Times New Roman" panose="02020603050405020304" pitchFamily="18" charset="0"/>
                          <a:cs typeface="Times New Roman" panose="02020603050405020304" pitchFamily="18"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Battle re-enactments, commemorations, festivals, world fairs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Sporting events, Olympics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300"/>
                        </a:spcAft>
                      </a:pPr>
                      <a:r>
                        <a:rPr lang="en-GB" sz="1600" b="0" dirty="0">
                          <a:effectLst/>
                          <a:latin typeface="Arial" panose="020B0604020202020204" pitchFamily="34" charset="0"/>
                          <a:ea typeface="Times New Roman" panose="02020603050405020304" pitchFamily="18" charset="0"/>
                          <a:cs typeface="Arial" panose="020B0604020202020204" pitchFamily="34" charset="0"/>
                        </a:rPr>
                        <a:t>Markets</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0"/>
                  </a:ext>
                </a:extLst>
              </a:tr>
            </a:tbl>
          </a:graphicData>
        </a:graphic>
      </p:graphicFrame>
    </p:spTree>
    <p:extLst>
      <p:ext uri="{BB962C8B-B14F-4D97-AF65-F5344CB8AC3E}">
        <p14:creationId xmlns:p14="http://schemas.microsoft.com/office/powerpoint/2010/main" val="1922918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Sustainable tourism – difficult to define</a:t>
            </a:r>
            <a:endParaRPr lang="en-US" sz="2200" b="1" dirty="0">
              <a:latin typeface="Arial"/>
              <a:cs typeface="Arial"/>
            </a:endParaRP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2</a:t>
            </a:r>
          </a:p>
        </p:txBody>
      </p:sp>
      <p:sp>
        <p:nvSpPr>
          <p:cNvPr id="7" name="Content Placeholder 2"/>
          <p:cNvSpPr>
            <a:spLocks noGrp="1"/>
          </p:cNvSpPr>
          <p:nvPr>
            <p:ph idx="1"/>
          </p:nvPr>
        </p:nvSpPr>
        <p:spPr>
          <a:xfrm>
            <a:off x="2726499" y="1825625"/>
            <a:ext cx="7440459" cy="4351338"/>
          </a:xfrm>
        </p:spPr>
        <p:txBody>
          <a:bodyPr>
            <a:noAutofit/>
          </a:bodyPr>
          <a:lstStyle/>
          <a:p>
            <a:r>
              <a:rPr lang="en-GB" sz="1900" dirty="0">
                <a:latin typeface="Arial" panose="020B0604020202020204" pitchFamily="34" charset="0"/>
                <a:cs typeface="Arial" panose="020B0604020202020204" pitchFamily="34" charset="0"/>
              </a:rPr>
              <a:t>‘To the tourist industry, it means that development is appropriate; to the conservationist, it means that principles articulated a century ago are once again in vogue; to the environmentalist, it provides a justification for the preservation of significant environments from development; and to the politician, it provides an opportunity to use words rather than actions’ (Butler, 1999, p. 11). </a:t>
            </a:r>
          </a:p>
          <a:p>
            <a:r>
              <a:rPr lang="en-GB" sz="1900" dirty="0">
                <a:latin typeface="Arial" panose="020B0604020202020204" pitchFamily="34" charset="0"/>
                <a:cs typeface="Arial" panose="020B0604020202020204" pitchFamily="34" charset="0"/>
              </a:rPr>
              <a:t>The World Tourism Organisation (WTO) defined sustainable tourism development as meeting:</a:t>
            </a:r>
          </a:p>
          <a:p>
            <a:pPr marL="0" indent="0">
              <a:buNone/>
            </a:pPr>
            <a:r>
              <a:rPr lang="en-GB" sz="1900" dirty="0">
                <a:latin typeface="Arial" panose="020B0604020202020204" pitchFamily="34" charset="0"/>
                <a:cs typeface="Arial" panose="020B0604020202020204" pitchFamily="34" charset="0"/>
              </a:rPr>
              <a:t>	‘...the needs of present tourists and host regions while protecting and enhancing opportunities for the future. It is envisaged as leading to	management of all resources in such a way that economic, social and aesthetic needs can be fulfilled while maintaining cultural integrity, essential ecological processes, biological diversity and life support 	systems” (WTO, 2001, cited in Liu, 2003, p.460).</a:t>
            </a:r>
          </a:p>
        </p:txBody>
      </p:sp>
    </p:spTree>
    <p:extLst>
      <p:ext uri="{BB962C8B-B14F-4D97-AF65-F5344CB8AC3E}">
        <p14:creationId xmlns:p14="http://schemas.microsoft.com/office/powerpoint/2010/main" val="2145922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Sustainable tourism in developing countries</a:t>
            </a:r>
            <a:endParaRPr lang="en-US" sz="2200" b="1" dirty="0">
              <a:latin typeface="Arial"/>
              <a:cs typeface="Arial"/>
            </a:endParaRPr>
          </a:p>
        </p:txBody>
      </p:sp>
      <p:sp>
        <p:nvSpPr>
          <p:cNvPr id="7" name="TextBox 6"/>
          <p:cNvSpPr txBox="1"/>
          <p:nvPr/>
        </p:nvSpPr>
        <p:spPr>
          <a:xfrm>
            <a:off x="2835265" y="1875410"/>
            <a:ext cx="7469481" cy="4524315"/>
          </a:xfrm>
          <a:prstGeom prst="rect">
            <a:avLst/>
          </a:prstGeom>
          <a:noFill/>
        </p:spPr>
        <p:txBody>
          <a:bodyPr wrap="square" rtlCol="0">
            <a:spAutoFit/>
          </a:bodyPr>
          <a:lstStyle/>
          <a:p>
            <a:pPr marL="342900" indent="-342900">
              <a:buFont typeface="Arial"/>
              <a:buChar char="•"/>
            </a:pPr>
            <a:r>
              <a:rPr lang="en-GB" sz="2400" dirty="0">
                <a:latin typeface="Arial"/>
                <a:cs typeface="Arial"/>
              </a:rPr>
              <a:t>Found in the form of ecotourism or community-based tourism.</a:t>
            </a:r>
          </a:p>
          <a:p>
            <a:pPr marL="342900" indent="-342900">
              <a:buFont typeface="Arial"/>
              <a:buChar char="•"/>
            </a:pPr>
            <a:r>
              <a:rPr lang="en-GB" sz="2400" dirty="0">
                <a:latin typeface="Arial"/>
                <a:cs typeface="Arial"/>
              </a:rPr>
              <a:t>Provides employment, income-generating opportunities, and financing for community projects, which help preserve social ties and prevent out-migration from rural communities.  </a:t>
            </a:r>
          </a:p>
          <a:p>
            <a:pPr marL="342900" indent="-342900">
              <a:buFont typeface="Arial"/>
              <a:buChar char="•"/>
            </a:pPr>
            <a:r>
              <a:rPr lang="en-GB" sz="2400" dirty="0">
                <a:latin typeface="Arial"/>
                <a:cs typeface="Arial"/>
              </a:rPr>
              <a:t>Benefits may accrue to elite factions of the community, with limited benefits to the poor.  </a:t>
            </a:r>
          </a:p>
          <a:p>
            <a:pPr marL="342900" indent="-342900">
              <a:buFont typeface="Arial"/>
              <a:buChar char="•"/>
            </a:pPr>
            <a:r>
              <a:rPr lang="en-GB" sz="2400" dirty="0">
                <a:latin typeface="Arial"/>
                <a:cs typeface="Arial"/>
              </a:rPr>
              <a:t>Where tourism entrepreneurs interested in implementing initiatives that help alleviate poverty, government support and commitment to welfare of citizens essential success (Harrison, 2009).</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1285712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830997"/>
          </a:xfrm>
          <a:prstGeom prst="rect">
            <a:avLst/>
          </a:prstGeom>
          <a:noFill/>
        </p:spPr>
        <p:txBody>
          <a:bodyPr wrap="square" rtlCol="0">
            <a:spAutoFit/>
          </a:bodyPr>
          <a:lstStyle/>
          <a:p>
            <a:r>
              <a:rPr lang="en-US" sz="2400" b="1" dirty="0"/>
              <a:t>Ecotourism and Community based tourism (CBT)</a:t>
            </a:r>
            <a:endParaRPr lang="en-US" sz="2200" b="1" dirty="0">
              <a:latin typeface="Arial"/>
              <a:cs typeface="Arial"/>
            </a:endParaRPr>
          </a:p>
        </p:txBody>
      </p:sp>
      <p:sp>
        <p:nvSpPr>
          <p:cNvPr id="7" name="TextBox 6"/>
          <p:cNvSpPr txBox="1"/>
          <p:nvPr/>
        </p:nvSpPr>
        <p:spPr>
          <a:xfrm>
            <a:off x="2835265" y="1875409"/>
            <a:ext cx="7469481" cy="3785652"/>
          </a:xfrm>
          <a:prstGeom prst="rect">
            <a:avLst/>
          </a:prstGeom>
          <a:noFill/>
        </p:spPr>
        <p:txBody>
          <a:bodyPr wrap="square" rtlCol="0">
            <a:spAutoFit/>
          </a:bodyPr>
          <a:lstStyle/>
          <a:p>
            <a:pPr marL="342900" indent="-342900">
              <a:buFont typeface="Arial"/>
              <a:buChar char="•"/>
            </a:pPr>
            <a:r>
              <a:rPr lang="en-GB" sz="2400" dirty="0">
                <a:latin typeface="Arial"/>
                <a:cs typeface="Arial"/>
              </a:rPr>
              <a:t>In developing countries, e.g. Fiji, ecotourism and community-based tourism developed as complementary to more conventional mass tourism products, </a:t>
            </a:r>
          </a:p>
          <a:p>
            <a:pPr marL="342900" indent="-342900">
              <a:buFont typeface="Arial"/>
              <a:buChar char="•"/>
            </a:pPr>
            <a:r>
              <a:rPr lang="en-GB" sz="2400" dirty="0">
                <a:latin typeface="Arial"/>
                <a:cs typeface="Arial"/>
              </a:rPr>
              <a:t>Found in the form of activities, e.g. village visits, cultural performances, and nature treks.  </a:t>
            </a:r>
          </a:p>
          <a:p>
            <a:pPr marL="342900" indent="-342900">
              <a:buFont typeface="Arial"/>
              <a:buChar char="•"/>
            </a:pPr>
            <a:r>
              <a:rPr lang="en-GB" sz="2400" dirty="0">
                <a:latin typeface="Arial"/>
                <a:cs typeface="Arial"/>
              </a:rPr>
              <a:t>Recently indigenous entrepreneurs and communities have developed budget resorts and village stays, catering for backpackers and independent travellers (see case study).</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2987676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Tools of sustainability (See Table 19.1)</a:t>
            </a:r>
            <a:endParaRPr lang="en-US" sz="2200" b="1" dirty="0">
              <a:latin typeface="Arial"/>
              <a:cs typeface="Arial"/>
            </a:endParaRPr>
          </a:p>
        </p:txBody>
      </p:sp>
      <p:sp>
        <p:nvSpPr>
          <p:cNvPr id="7" name="TextBox 6"/>
          <p:cNvSpPr txBox="1"/>
          <p:nvPr/>
        </p:nvSpPr>
        <p:spPr>
          <a:xfrm>
            <a:off x="6594064" y="2030473"/>
            <a:ext cx="3734741" cy="3785652"/>
          </a:xfrm>
          <a:prstGeom prst="rect">
            <a:avLst/>
          </a:prstGeom>
          <a:noFill/>
        </p:spPr>
        <p:txBody>
          <a:bodyPr wrap="square" rtlCol="0">
            <a:spAutoFit/>
          </a:bodyPr>
          <a:lstStyle/>
          <a:p>
            <a:pPr marL="342900" indent="-342900">
              <a:buFont typeface="Arial"/>
              <a:buChar char="•"/>
            </a:pPr>
            <a:r>
              <a:rPr lang="en-GB" sz="2400" dirty="0">
                <a:latin typeface="Arial"/>
                <a:cs typeface="Arial"/>
              </a:rPr>
              <a:t>Consultation/ participation techniques</a:t>
            </a:r>
          </a:p>
          <a:p>
            <a:pPr marL="342900" indent="-342900">
              <a:buFont typeface="Arial"/>
              <a:buChar char="•"/>
            </a:pPr>
            <a:r>
              <a:rPr lang="en-GB" sz="2400" dirty="0">
                <a:latin typeface="Arial"/>
                <a:cs typeface="Arial"/>
              </a:rPr>
              <a:t>Codes of conduct (tourist, industry and hosts)</a:t>
            </a:r>
          </a:p>
          <a:p>
            <a:pPr marL="342900" indent="-342900">
              <a:buFont typeface="Arial"/>
              <a:buChar char="•"/>
            </a:pPr>
            <a:r>
              <a:rPr lang="en-GB" sz="2400" dirty="0">
                <a:latin typeface="Arial"/>
                <a:cs typeface="Arial"/>
              </a:rPr>
              <a:t>Sustainability indicators</a:t>
            </a:r>
          </a:p>
          <a:p>
            <a:pPr marL="342900" indent="-342900">
              <a:buFont typeface="Arial"/>
              <a:buChar char="•"/>
            </a:pPr>
            <a:r>
              <a:rPr lang="en-GB" sz="2400" dirty="0" err="1">
                <a:latin typeface="Arial"/>
                <a:cs typeface="Arial"/>
              </a:rPr>
              <a:t>Footprinting</a:t>
            </a:r>
            <a:endParaRPr lang="en-GB" sz="2400" dirty="0">
              <a:latin typeface="Arial"/>
              <a:cs typeface="Arial"/>
            </a:endParaRPr>
          </a:p>
          <a:p>
            <a:pPr marL="342900" indent="-342900">
              <a:buFont typeface="Arial"/>
              <a:buChar char="•"/>
            </a:pPr>
            <a:r>
              <a:rPr lang="en-GB" sz="2400" dirty="0">
                <a:latin typeface="Arial"/>
                <a:cs typeface="Arial"/>
              </a:rPr>
              <a:t>Certification</a:t>
            </a:r>
          </a:p>
          <a:p>
            <a:pPr marL="342900" indent="-342900">
              <a:buFont typeface="Arial"/>
              <a:buChar char="•"/>
            </a:pPr>
            <a:r>
              <a:rPr lang="en-GB" sz="2400" dirty="0">
                <a:latin typeface="Arial"/>
                <a:cs typeface="Arial"/>
              </a:rPr>
              <a:t>Sustainable livelihoods framework</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
        <p:nvSpPr>
          <p:cNvPr id="9" name="TextBox 8"/>
          <p:cNvSpPr txBox="1"/>
          <p:nvPr/>
        </p:nvSpPr>
        <p:spPr>
          <a:xfrm>
            <a:off x="2537719" y="2067797"/>
            <a:ext cx="3734741" cy="3046988"/>
          </a:xfrm>
          <a:prstGeom prst="rect">
            <a:avLst/>
          </a:prstGeom>
          <a:noFill/>
        </p:spPr>
        <p:txBody>
          <a:bodyPr wrap="square" rtlCol="0">
            <a:spAutoFit/>
          </a:bodyPr>
          <a:lstStyle/>
          <a:p>
            <a:pPr marL="514350" indent="-514350">
              <a:buFont typeface="+mj-lt"/>
              <a:buAutoNum type="arabicPeriod"/>
            </a:pPr>
            <a:r>
              <a:rPr lang="en-US" sz="2400" dirty="0">
                <a:latin typeface="Arial" panose="020B0604020202020204" pitchFamily="34" charset="0"/>
                <a:cs typeface="Arial" panose="020B0604020202020204" pitchFamily="34" charset="0"/>
              </a:rPr>
              <a:t>Area protection</a:t>
            </a:r>
          </a:p>
          <a:p>
            <a:pPr marL="514350" indent="-514350">
              <a:buFont typeface="+mj-lt"/>
              <a:buAutoNum type="arabicPeriod"/>
            </a:pPr>
            <a:r>
              <a:rPr lang="en-US" sz="2400" dirty="0">
                <a:latin typeface="Arial" panose="020B0604020202020204" pitchFamily="34" charset="0"/>
                <a:cs typeface="Arial" panose="020B0604020202020204" pitchFamily="34" charset="0"/>
              </a:rPr>
              <a:t>Industry regulation</a:t>
            </a:r>
          </a:p>
          <a:p>
            <a:pPr marL="514350" indent="-514350">
              <a:buFont typeface="+mj-lt"/>
              <a:buAutoNum type="arabicPeriod"/>
            </a:pPr>
            <a:r>
              <a:rPr lang="en-US" sz="2400" dirty="0">
                <a:latin typeface="Arial" panose="020B0604020202020204" pitchFamily="34" charset="0"/>
                <a:cs typeface="Arial" panose="020B0604020202020204" pitchFamily="34" charset="0"/>
              </a:rPr>
              <a:t>Visitor management techniques</a:t>
            </a:r>
          </a:p>
          <a:p>
            <a:pPr marL="514350" indent="-514350">
              <a:buFont typeface="+mj-lt"/>
              <a:buAutoNum type="arabicPeriod"/>
            </a:pPr>
            <a:r>
              <a:rPr lang="en-US" sz="2400" dirty="0">
                <a:latin typeface="Arial" panose="020B0604020202020204" pitchFamily="34" charset="0"/>
                <a:cs typeface="Arial" panose="020B0604020202020204" pitchFamily="34" charset="0"/>
              </a:rPr>
              <a:t>Environmental impact assessment (EIA)</a:t>
            </a:r>
          </a:p>
          <a:p>
            <a:pPr marL="514350" indent="-514350">
              <a:buFont typeface="+mj-lt"/>
              <a:buAutoNum type="arabicPeriod"/>
            </a:pPr>
            <a:r>
              <a:rPr lang="en-US" sz="2400" dirty="0">
                <a:latin typeface="Arial" panose="020B0604020202020204" pitchFamily="34" charset="0"/>
                <a:cs typeface="Arial" panose="020B0604020202020204" pitchFamily="34" charset="0"/>
              </a:rPr>
              <a:t>Carrying capacity calculations</a:t>
            </a:r>
            <a:endParaRPr lang="en-GB" sz="2400" dirty="0">
              <a:latin typeface="Arial" panose="020B0604020202020204" pitchFamily="34" charset="0"/>
              <a:cs typeface="Arial" panose="020B0604020202020204" pitchFamily="34" charset="0"/>
            </a:endParaRPr>
          </a:p>
        </p:txBody>
      </p:sp>
      <p:sp>
        <p:nvSpPr>
          <p:cNvPr id="10" name="Rectangle 9"/>
          <p:cNvSpPr/>
          <p:nvPr/>
        </p:nvSpPr>
        <p:spPr>
          <a:xfrm>
            <a:off x="2537718" y="6151921"/>
            <a:ext cx="6096000" cy="369332"/>
          </a:xfrm>
          <a:prstGeom prst="rect">
            <a:avLst/>
          </a:prstGeom>
        </p:spPr>
        <p:txBody>
          <a:bodyPr>
            <a:spAutoFit/>
          </a:bodyPr>
          <a:lstStyle/>
          <a:p>
            <a:pPr algn="r"/>
            <a:r>
              <a:rPr lang="en-GB" dirty="0">
                <a:latin typeface="Arial" panose="020B0604020202020204" pitchFamily="34" charset="0"/>
                <a:ea typeface="Times New Roman" panose="02020603050405020304" pitchFamily="18" charset="0"/>
                <a:cs typeface="Arial" panose="020B0604020202020204" pitchFamily="34" charset="0"/>
              </a:rPr>
              <a:t>(Source: </a:t>
            </a:r>
            <a:r>
              <a:rPr lang="en-GB" dirty="0" err="1">
                <a:latin typeface="Arial" panose="020B0604020202020204" pitchFamily="34" charset="0"/>
                <a:ea typeface="Times New Roman" panose="02020603050405020304" pitchFamily="18" charset="0"/>
                <a:cs typeface="Arial" panose="020B0604020202020204" pitchFamily="34" charset="0"/>
              </a:rPr>
              <a:t>Mowforth</a:t>
            </a:r>
            <a:r>
              <a:rPr lang="en-GB" dirty="0">
                <a:latin typeface="Arial" panose="020B0604020202020204" pitchFamily="34" charset="0"/>
                <a:ea typeface="Times New Roman" panose="02020603050405020304" pitchFamily="18" charset="0"/>
                <a:cs typeface="Arial" panose="020B0604020202020204" pitchFamily="34" charset="0"/>
              </a:rPr>
              <a:t> and Munt, 2016, pp. 114</a:t>
            </a:r>
            <a:r>
              <a:rPr lang="en-GB" dirty="0"/>
              <a:t>–</a:t>
            </a:r>
            <a:r>
              <a:rPr lang="en-GB" dirty="0">
                <a:latin typeface="Arial" panose="020B0604020202020204" pitchFamily="34" charset="0"/>
                <a:ea typeface="Times New Roman" panose="02020603050405020304" pitchFamily="18" charset="0"/>
                <a:cs typeface="Arial" panose="020B0604020202020204" pitchFamily="34" charset="0"/>
              </a:rPr>
              <a:t>115).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9200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454275"/>
            <a:ext cx="9144001" cy="371679"/>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700" spc="300" dirty="0">
                <a:latin typeface="Myriad Pro"/>
                <a:cs typeface="Myriad Pro"/>
              </a:rPr>
              <a:t>CABI TOURISM TEXTS</a:t>
            </a:r>
          </a:p>
        </p:txBody>
      </p:sp>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Ecotourism defined</a:t>
            </a:r>
            <a:endParaRPr lang="en-US" sz="2200" b="1" dirty="0">
              <a:latin typeface="Arial"/>
              <a:cs typeface="Arial"/>
            </a:endParaRPr>
          </a:p>
        </p:txBody>
      </p:sp>
      <p:sp>
        <p:nvSpPr>
          <p:cNvPr id="7" name="TextBox 6"/>
          <p:cNvSpPr txBox="1"/>
          <p:nvPr/>
        </p:nvSpPr>
        <p:spPr>
          <a:xfrm>
            <a:off x="2835265" y="1875409"/>
            <a:ext cx="7469481" cy="3785652"/>
          </a:xfrm>
          <a:prstGeom prst="rect">
            <a:avLst/>
          </a:prstGeom>
          <a:noFill/>
        </p:spPr>
        <p:txBody>
          <a:bodyPr wrap="square" rtlCol="0">
            <a:spAutoFit/>
          </a:bodyPr>
          <a:lstStyle/>
          <a:p>
            <a:r>
              <a:rPr lang="en-GB" sz="2400" dirty="0">
                <a:latin typeface="Arial"/>
                <a:cs typeface="Arial"/>
              </a:rPr>
              <a:t>‘Ecotourism is a form of tourism that fosters learning experiences and appreciation of the natural environment, or some component thereof, within its associated cultural context. It has the appearance (in conjunction with best practice) of being environmentally and socio-culturally sustainable, preferably in a way that enhances the natural and cultural resource base of the destination and promotes the viability of the operation’ (Weaver, 2004, p. 15).</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3172638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Ecotourism has critics but …</a:t>
            </a:r>
            <a:endParaRPr lang="en-US" sz="2200" b="1" dirty="0">
              <a:latin typeface="Arial"/>
              <a:cs typeface="Arial"/>
            </a:endParaRPr>
          </a:p>
        </p:txBody>
      </p:sp>
      <p:sp>
        <p:nvSpPr>
          <p:cNvPr id="7" name="TextBox 6"/>
          <p:cNvSpPr txBox="1"/>
          <p:nvPr/>
        </p:nvSpPr>
        <p:spPr>
          <a:xfrm>
            <a:off x="2835265" y="1875410"/>
            <a:ext cx="7469481" cy="4693593"/>
          </a:xfrm>
          <a:prstGeom prst="rect">
            <a:avLst/>
          </a:prstGeom>
          <a:noFill/>
        </p:spPr>
        <p:txBody>
          <a:bodyPr wrap="square" rtlCol="0">
            <a:spAutoFit/>
          </a:bodyPr>
          <a:lstStyle/>
          <a:p>
            <a:pPr marL="342900" indent="-342900">
              <a:buFont typeface="Arial"/>
              <a:buChar char="•"/>
            </a:pPr>
            <a:r>
              <a:rPr lang="en-GB" sz="2300" dirty="0">
                <a:latin typeface="Arial"/>
                <a:cs typeface="Arial"/>
              </a:rPr>
              <a:t>Has the ‘potential to aid in protecting endemic species, and to provide alternative or supplementary livelihoods and potentially alleviate poverty’ (</a:t>
            </a:r>
            <a:r>
              <a:rPr lang="en-GB" sz="2300" dirty="0" err="1">
                <a:latin typeface="Arial"/>
                <a:cs typeface="Arial"/>
              </a:rPr>
              <a:t>Farrelly</a:t>
            </a:r>
            <a:r>
              <a:rPr lang="en-GB" sz="2300" dirty="0">
                <a:latin typeface="Arial"/>
                <a:cs typeface="Arial"/>
              </a:rPr>
              <a:t>, 2009, p.2);</a:t>
            </a:r>
          </a:p>
          <a:p>
            <a:pPr marL="342900" indent="-342900">
              <a:buFont typeface="Arial"/>
              <a:buChar char="•"/>
            </a:pPr>
            <a:r>
              <a:rPr lang="en-GB" sz="2300" dirty="0">
                <a:latin typeface="Arial"/>
                <a:cs typeface="Arial"/>
              </a:rPr>
              <a:t>Can empower local communities (</a:t>
            </a:r>
            <a:r>
              <a:rPr lang="en-GB" sz="2300" dirty="0" err="1">
                <a:latin typeface="Arial"/>
                <a:cs typeface="Arial"/>
              </a:rPr>
              <a:t>Scheyvens</a:t>
            </a:r>
            <a:r>
              <a:rPr lang="en-GB" sz="2300" dirty="0">
                <a:latin typeface="Arial"/>
                <a:cs typeface="Arial"/>
              </a:rPr>
              <a:t>, 2000; </a:t>
            </a:r>
            <a:r>
              <a:rPr lang="en-GB" sz="2300" dirty="0" err="1">
                <a:latin typeface="Arial"/>
                <a:cs typeface="Arial"/>
              </a:rPr>
              <a:t>Sofield</a:t>
            </a:r>
            <a:r>
              <a:rPr lang="en-GB" sz="2300" dirty="0">
                <a:latin typeface="Arial"/>
                <a:cs typeface="Arial"/>
              </a:rPr>
              <a:t>, 2003).  </a:t>
            </a:r>
          </a:p>
          <a:p>
            <a:pPr marL="342900" indent="-342900">
              <a:buFont typeface="Arial"/>
              <a:buChar char="•"/>
            </a:pPr>
            <a:r>
              <a:rPr lang="en-GB" sz="2300" dirty="0">
                <a:latin typeface="Arial"/>
                <a:cs typeface="Arial"/>
              </a:rPr>
              <a:t>Can contribute to conservation and revival of endangered cultures, but can also damage local cultures, economies, and environments (de </a:t>
            </a:r>
            <a:r>
              <a:rPr lang="en-GB" sz="2300" dirty="0" err="1">
                <a:latin typeface="Arial"/>
                <a:cs typeface="Arial"/>
              </a:rPr>
              <a:t>Kadt</a:t>
            </a:r>
            <a:r>
              <a:rPr lang="en-GB" sz="2300" dirty="0">
                <a:latin typeface="Arial"/>
                <a:cs typeface="Arial"/>
              </a:rPr>
              <a:t>, 1979; Weaver, 1998); and</a:t>
            </a:r>
          </a:p>
          <a:p>
            <a:pPr marL="342900" indent="-342900">
              <a:buFont typeface="Arial"/>
              <a:buChar char="•"/>
            </a:pPr>
            <a:r>
              <a:rPr lang="en-GB" sz="2300" dirty="0">
                <a:latin typeface="Arial"/>
                <a:cs typeface="Arial"/>
              </a:rPr>
              <a:t>With suitable planning and management, ecotourism can be used as a tool to promote conservation and sustainable development in poor, remote rural areas.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1419684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Community based tourism (CBT)</a:t>
            </a:r>
            <a:endParaRPr lang="en-US" sz="2200" b="1" dirty="0">
              <a:latin typeface="Arial"/>
              <a:cs typeface="Arial"/>
            </a:endParaRPr>
          </a:p>
        </p:txBody>
      </p:sp>
      <p:sp>
        <p:nvSpPr>
          <p:cNvPr id="7" name="TextBox 6"/>
          <p:cNvSpPr txBox="1"/>
          <p:nvPr/>
        </p:nvSpPr>
        <p:spPr>
          <a:xfrm>
            <a:off x="2835265" y="1875410"/>
            <a:ext cx="7469481" cy="4508927"/>
          </a:xfrm>
          <a:prstGeom prst="rect">
            <a:avLst/>
          </a:prstGeom>
          <a:noFill/>
        </p:spPr>
        <p:txBody>
          <a:bodyPr wrap="square" rtlCol="0">
            <a:spAutoFit/>
          </a:bodyPr>
          <a:lstStyle/>
          <a:p>
            <a:pPr marL="342900" indent="-342900">
              <a:buFont typeface="Arial"/>
              <a:buChar char="•"/>
            </a:pPr>
            <a:r>
              <a:rPr lang="en-GB" sz="2300" dirty="0">
                <a:latin typeface="Arial"/>
                <a:cs typeface="Arial"/>
              </a:rPr>
              <a:t>CBT aims to improve the quality of life of the community residents by:</a:t>
            </a:r>
          </a:p>
          <a:p>
            <a:pPr marL="800100" lvl="1" indent="-342900">
              <a:buFont typeface="Arial"/>
              <a:buChar char="•"/>
            </a:pPr>
            <a:r>
              <a:rPr lang="en-GB" sz="2000" dirty="0">
                <a:latin typeface="Arial"/>
                <a:cs typeface="Arial"/>
              </a:rPr>
              <a:t>maximizing local economic benefits;</a:t>
            </a:r>
          </a:p>
          <a:p>
            <a:pPr marL="800100" lvl="1" indent="-342900">
              <a:buFont typeface="Arial"/>
              <a:buChar char="•"/>
            </a:pPr>
            <a:r>
              <a:rPr lang="en-GB" sz="2000" dirty="0">
                <a:latin typeface="Arial"/>
                <a:cs typeface="Arial"/>
              </a:rPr>
              <a:t>conserving the national and built environment; and </a:t>
            </a:r>
          </a:p>
          <a:p>
            <a:pPr marL="800100" lvl="1" indent="-342900">
              <a:buFont typeface="Arial"/>
              <a:buChar char="•"/>
            </a:pPr>
            <a:r>
              <a:rPr lang="en-GB" sz="2000" dirty="0">
                <a:latin typeface="Arial"/>
                <a:cs typeface="Arial"/>
              </a:rPr>
              <a:t>providing visitors a high quality, value for money experience (Park and Yoon, 2009; Park </a:t>
            </a:r>
            <a:r>
              <a:rPr lang="en-GB" sz="2000" i="1" dirty="0">
                <a:latin typeface="Arial"/>
                <a:cs typeface="Arial"/>
              </a:rPr>
              <a:t>et al</a:t>
            </a:r>
            <a:r>
              <a:rPr lang="en-GB" sz="2000" dirty="0">
                <a:latin typeface="Arial"/>
                <a:cs typeface="Arial"/>
              </a:rPr>
              <a:t>., 2008). </a:t>
            </a:r>
          </a:p>
          <a:p>
            <a:pPr marL="342900" indent="-342900">
              <a:buFont typeface="Arial"/>
              <a:buChar char="•"/>
            </a:pPr>
            <a:r>
              <a:rPr lang="en-GB" sz="2300" dirty="0">
                <a:latin typeface="Arial"/>
                <a:cs typeface="Arial"/>
              </a:rPr>
              <a:t>More sustainable forms of tourism have concentrated on a community development approach (Goodwin and </a:t>
            </a:r>
            <a:r>
              <a:rPr lang="en-GB" sz="2300" dirty="0" err="1">
                <a:latin typeface="Arial"/>
                <a:cs typeface="Arial"/>
              </a:rPr>
              <a:t>Santilli</a:t>
            </a:r>
            <a:r>
              <a:rPr lang="en-GB" sz="2300" dirty="0">
                <a:latin typeface="Arial"/>
                <a:cs typeface="Arial"/>
              </a:rPr>
              <a:t>, 2009).</a:t>
            </a:r>
          </a:p>
          <a:p>
            <a:pPr marL="342900" indent="-342900">
              <a:buFont typeface="Arial"/>
              <a:buChar char="•"/>
            </a:pPr>
            <a:r>
              <a:rPr lang="en-GB" sz="2300" dirty="0">
                <a:latin typeface="Arial"/>
                <a:cs typeface="Arial"/>
              </a:rPr>
              <a:t>‘Community’ refers to people who share a sense of purpose and common goals (</a:t>
            </a:r>
            <a:r>
              <a:rPr lang="en-GB" sz="2300" dirty="0" err="1">
                <a:latin typeface="Arial"/>
                <a:cs typeface="Arial"/>
              </a:rPr>
              <a:t>Joppe</a:t>
            </a:r>
            <a:r>
              <a:rPr lang="en-GB" sz="2300" dirty="0">
                <a:latin typeface="Arial"/>
                <a:cs typeface="Arial"/>
              </a:rPr>
              <a:t>, 1996). These may be geographical, or based on heritage and cultural values.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462548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CBT defined…</a:t>
            </a:r>
            <a:endParaRPr lang="en-US" sz="2200" b="1" dirty="0">
              <a:latin typeface="Arial"/>
              <a:cs typeface="Arial"/>
            </a:endParaRPr>
          </a:p>
        </p:txBody>
      </p:sp>
      <p:sp>
        <p:nvSpPr>
          <p:cNvPr id="7" name="TextBox 6"/>
          <p:cNvSpPr txBox="1"/>
          <p:nvPr/>
        </p:nvSpPr>
        <p:spPr>
          <a:xfrm>
            <a:off x="2835265" y="1875409"/>
            <a:ext cx="7469481" cy="5047536"/>
          </a:xfrm>
          <a:prstGeom prst="rect">
            <a:avLst/>
          </a:prstGeom>
          <a:noFill/>
        </p:spPr>
        <p:txBody>
          <a:bodyPr wrap="square" rtlCol="0">
            <a:spAutoFit/>
          </a:bodyPr>
          <a:lstStyle/>
          <a:p>
            <a:r>
              <a:rPr lang="en-GB" sz="2300" dirty="0">
                <a:latin typeface="Arial"/>
                <a:cs typeface="Arial"/>
              </a:rPr>
              <a:t>‘Tourism development, which considers the needs and interests of the popular majority, alongside the benefit of economic growth.  Community-based tourism development would seek to promote the economic, social, and cultural well-being of the popular majority. It would also seek to strike a balanced and harmonious approach to development that would stress considerations such as the compatibility of various forms of tourism with other components of the local economy: the quality of development, both culturally and environmentally; and the divergent needs, interests, and potentials of the community and its inhabitants’ (</a:t>
            </a:r>
            <a:r>
              <a:rPr lang="en-GB" sz="2300" dirty="0" err="1">
                <a:latin typeface="Arial"/>
                <a:cs typeface="Arial"/>
              </a:rPr>
              <a:t>Brohman</a:t>
            </a:r>
            <a:r>
              <a:rPr lang="en-GB" sz="2300" dirty="0">
                <a:latin typeface="Arial"/>
                <a:cs typeface="Arial"/>
              </a:rPr>
              <a:t>, 1996, p.60).</a:t>
            </a:r>
          </a:p>
          <a:p>
            <a:pPr marL="342900" indent="-342900">
              <a:buFont typeface="Arial"/>
              <a:buChar char="•"/>
            </a:pPr>
            <a:endParaRPr lang="en-GB" sz="2300" dirty="0">
              <a:latin typeface="Arial"/>
              <a:cs typeface="Arial"/>
            </a:endParaRP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1815852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Pro-poor tourism (PPT)</a:t>
            </a:r>
            <a:endParaRPr lang="en-US" sz="2200" b="1" dirty="0">
              <a:latin typeface="Arial"/>
              <a:cs typeface="Arial"/>
            </a:endParaRPr>
          </a:p>
        </p:txBody>
      </p:sp>
      <p:sp>
        <p:nvSpPr>
          <p:cNvPr id="7" name="TextBox 6"/>
          <p:cNvSpPr txBox="1"/>
          <p:nvPr/>
        </p:nvSpPr>
        <p:spPr>
          <a:xfrm>
            <a:off x="2835265" y="1875409"/>
            <a:ext cx="7469481" cy="3970318"/>
          </a:xfrm>
          <a:prstGeom prst="rect">
            <a:avLst/>
          </a:prstGeom>
          <a:noFill/>
        </p:spPr>
        <p:txBody>
          <a:bodyPr wrap="square" rtlCol="0">
            <a:spAutoFit/>
          </a:bodyPr>
          <a:lstStyle/>
          <a:p>
            <a:pPr marL="342900" indent="-342900">
              <a:buFont typeface="Arial"/>
              <a:buChar char="•"/>
            </a:pPr>
            <a:r>
              <a:rPr lang="en-GB" sz="2100" dirty="0">
                <a:latin typeface="Arial"/>
                <a:cs typeface="Arial"/>
              </a:rPr>
              <a:t>PPT is an approach to tourism development, which asserts:</a:t>
            </a:r>
          </a:p>
          <a:p>
            <a:r>
              <a:rPr lang="en-GB" sz="2100" dirty="0">
                <a:latin typeface="Arial"/>
                <a:cs typeface="Arial"/>
              </a:rPr>
              <a:t>		‘…that greater benefits from tourism can be spread to the poor by encouraging a wide range of players (community, private 	sector, civil society, government) working at a range of scales (local, national, regional) to spread the benefits of tourism more widely and unlock livelihood opportunities for the poor within 	tourism and connected sectors. This can lead to improvements, for example, in policy, in labour practices of hotels and resorts, 	and better linkages between related sectors such as agriculture and fisheries’ (</a:t>
            </a:r>
            <a:r>
              <a:rPr lang="en-GB" sz="2100" dirty="0" err="1">
                <a:latin typeface="Arial"/>
                <a:cs typeface="Arial"/>
              </a:rPr>
              <a:t>Scheyvens</a:t>
            </a:r>
            <a:r>
              <a:rPr lang="en-GB" sz="2100" dirty="0">
                <a:latin typeface="Arial"/>
                <a:cs typeface="Arial"/>
              </a:rPr>
              <a:t> and Russell, 2010, p.1).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639160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GB" sz="2400" b="1" dirty="0"/>
              <a:t>Pro-poor tourism benefits (see Table </a:t>
            </a:r>
            <a:r>
              <a:rPr lang="en-GB" sz="2400" b="1" dirty="0" smtClean="0"/>
              <a:t>2</a:t>
            </a:r>
            <a:r>
              <a:rPr lang="en-GB" sz="2400" b="1" dirty="0"/>
              <a:t>)</a:t>
            </a:r>
            <a:endParaRPr lang="en-US" sz="2200" b="1" dirty="0">
              <a:latin typeface="Arial"/>
              <a:cs typeface="Arial"/>
            </a:endParaRP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graphicFrame>
        <p:nvGraphicFramePr>
          <p:cNvPr id="9" name="Table 8"/>
          <p:cNvGraphicFramePr>
            <a:graphicFrameLocks noGrp="1"/>
          </p:cNvGraphicFramePr>
          <p:nvPr>
            <p:extLst/>
          </p:nvPr>
        </p:nvGraphicFramePr>
        <p:xfrm>
          <a:off x="2179633" y="1825940"/>
          <a:ext cx="8237847" cy="4696587"/>
        </p:xfrm>
        <a:graphic>
          <a:graphicData uri="http://schemas.openxmlformats.org/drawingml/2006/table">
            <a:tbl>
              <a:tblPr firstRow="1" firstCol="1" bandRow="1"/>
              <a:tblGrid>
                <a:gridCol w="2745949">
                  <a:extLst>
                    <a:ext uri="{9D8B030D-6E8A-4147-A177-3AD203B41FA5}">
                      <a16:colId xmlns="" xmlns:a16="http://schemas.microsoft.com/office/drawing/2014/main" val="20000"/>
                    </a:ext>
                  </a:extLst>
                </a:gridCol>
                <a:gridCol w="2745949">
                  <a:extLst>
                    <a:ext uri="{9D8B030D-6E8A-4147-A177-3AD203B41FA5}">
                      <a16:colId xmlns="" xmlns:a16="http://schemas.microsoft.com/office/drawing/2014/main" val="20001"/>
                    </a:ext>
                  </a:extLst>
                </a:gridCol>
                <a:gridCol w="2745949">
                  <a:extLst>
                    <a:ext uri="{9D8B030D-6E8A-4147-A177-3AD203B41FA5}">
                      <a16:colId xmlns="" xmlns:a16="http://schemas.microsoft.com/office/drawing/2014/main" val="20002"/>
                    </a:ext>
                  </a:extLst>
                </a:gridCol>
              </a:tblGrid>
              <a:tr h="504645">
                <a:tc>
                  <a:txBody>
                    <a:bodyPr/>
                    <a:lstStyle/>
                    <a:p>
                      <a:pPr marL="0" marR="0">
                        <a:lnSpc>
                          <a:spcPct val="107000"/>
                        </a:lnSpc>
                        <a:spcBef>
                          <a:spcPts val="1200"/>
                        </a:spcBef>
                        <a:spcAft>
                          <a:spcPts val="30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Increase economic benefits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1200"/>
                        </a:spcBef>
                        <a:spcAft>
                          <a:spcPts val="300"/>
                        </a:spcAft>
                      </a:pPr>
                      <a:r>
                        <a:rPr lang="en-GB" sz="1600" b="1">
                          <a:effectLst/>
                          <a:latin typeface="Arial" panose="020B0604020202020204" pitchFamily="34" charset="0"/>
                          <a:ea typeface="Times New Roman" panose="02020603050405020304" pitchFamily="18" charset="0"/>
                          <a:cs typeface="Arial" panose="020B0604020202020204" pitchFamily="34" charset="0"/>
                        </a:rPr>
                        <a:t>Enhance non-financial livelihood impacts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1200"/>
                        </a:spcBef>
                        <a:spcAft>
                          <a:spcPts val="300"/>
                        </a:spcAft>
                      </a:pPr>
                      <a:r>
                        <a:rPr lang="en-GB" sz="1600" b="1" dirty="0">
                          <a:effectLst/>
                          <a:latin typeface="Arial" panose="020B0604020202020204" pitchFamily="34" charset="0"/>
                          <a:ea typeface="Times New Roman" panose="02020603050405020304" pitchFamily="18" charset="0"/>
                          <a:cs typeface="Arial" panose="020B0604020202020204" pitchFamily="34" charset="0"/>
                        </a:rPr>
                        <a:t>Enhance participation and partnerships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0"/>
                  </a:ext>
                </a:extLst>
              </a:tr>
              <a:tr h="3532517">
                <a:tc>
                  <a:txBody>
                    <a:bodyPr/>
                    <a:lstStyle/>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Increased local employment, wages, commitments to local jobs, training of local people.</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Expand local enterprise opportunities – including those that provide services to tourism operations, e.g. food suppliers, and those that sell to tourists, e.g. handicraft makers, guides, cultural performers.</a:t>
                      </a:r>
                    </a:p>
                    <a:p>
                      <a:pPr marL="0" marR="0" indent="457200">
                        <a:lnSpc>
                          <a:spcPct val="107000"/>
                        </a:lnSpc>
                        <a:spcBef>
                          <a:spcPts val="0"/>
                        </a:spcBef>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Capacity building – training</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Minimize environmental impacts</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Monitor  use of natural resources</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Improve social and cultural impacts</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Increase local access to infrastructure and services provided for tourists, e.g. roads, communications, healthcare and transport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Create more supportive policies and planning framework that enables participation by the poor</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Increase participation of the poor in government and private sector decision making</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Build pro-poor partnerships with the private sector</a:t>
                      </a:r>
                    </a:p>
                    <a:p>
                      <a:pPr marL="342900" marR="0" lvl="0" indent="-342900">
                        <a:lnSpc>
                          <a:spcPct val="107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Increase flow of information and communication between stakeholders</a:t>
                      </a:r>
                    </a:p>
                    <a:p>
                      <a:pPr marL="228600" marR="0" indent="457200">
                        <a:lnSpc>
                          <a:spcPct val="107000"/>
                        </a:lnSpc>
                        <a:spcBef>
                          <a:spcPts val="0"/>
                        </a:spcBef>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bl>
          </a:graphicData>
        </a:graphic>
      </p:graphicFrame>
      <p:sp>
        <p:nvSpPr>
          <p:cNvPr id="10" name="Rectangle 9"/>
          <p:cNvSpPr/>
          <p:nvPr/>
        </p:nvSpPr>
        <p:spPr>
          <a:xfrm>
            <a:off x="6019158" y="6447583"/>
            <a:ext cx="4398320" cy="392415"/>
          </a:xfrm>
          <a:prstGeom prst="rect">
            <a:avLst/>
          </a:prstGeom>
        </p:spPr>
        <p:txBody>
          <a:bodyPr wrap="none">
            <a:spAutoFit/>
          </a:bodyPr>
          <a:lstStyle/>
          <a:p>
            <a:pPr indent="457200" algn="r">
              <a:lnSpc>
                <a:spcPct val="150000"/>
              </a:lnSpc>
              <a:spcAft>
                <a:spcPts val="800"/>
              </a:spcAft>
            </a:pPr>
            <a:r>
              <a:rPr lang="en-GB" sz="1300" dirty="0">
                <a:latin typeface="Arial" panose="020B0604020202020204" pitchFamily="34" charset="0"/>
                <a:ea typeface="Calibri" panose="020F0502020204030204" pitchFamily="34" charset="0"/>
                <a:cs typeface="Arial" panose="020B0604020202020204" pitchFamily="34" charset="0"/>
              </a:rPr>
              <a:t>(Source: Pro-poor Tourism Partnership, 2004, p.1).</a:t>
            </a:r>
          </a:p>
        </p:txBody>
      </p:sp>
    </p:spTree>
    <p:extLst>
      <p:ext uri="{BB962C8B-B14F-4D97-AF65-F5344CB8AC3E}">
        <p14:creationId xmlns:p14="http://schemas.microsoft.com/office/powerpoint/2010/main" val="2554550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PPT benefits in Fiji</a:t>
            </a:r>
            <a:endParaRPr lang="en-US" sz="2200" b="1" dirty="0">
              <a:latin typeface="Arial"/>
              <a:cs typeface="Arial"/>
            </a:endParaRPr>
          </a:p>
        </p:txBody>
      </p:sp>
      <p:sp>
        <p:nvSpPr>
          <p:cNvPr id="7" name="TextBox 6"/>
          <p:cNvSpPr txBox="1"/>
          <p:nvPr/>
        </p:nvSpPr>
        <p:spPr>
          <a:xfrm>
            <a:off x="2835264" y="1875410"/>
            <a:ext cx="7694950" cy="4708981"/>
          </a:xfrm>
          <a:prstGeom prst="rect">
            <a:avLst/>
          </a:prstGeom>
          <a:noFill/>
        </p:spPr>
        <p:txBody>
          <a:bodyPr wrap="square" rtlCol="0">
            <a:spAutoFit/>
          </a:bodyPr>
          <a:lstStyle/>
          <a:p>
            <a:pPr marL="342900" indent="-342900">
              <a:buFont typeface="Arial"/>
              <a:buChar char="•"/>
            </a:pPr>
            <a:r>
              <a:rPr lang="en-GB" sz="2000" dirty="0">
                <a:latin typeface="Arial"/>
                <a:cs typeface="Arial"/>
              </a:rPr>
              <a:t>Different scales of tourism development in Fiji can greatly contribute to three determinants of poverty alleviation as identified by Zhao and Ritchie (2007) – opportunity, empowerment and security. </a:t>
            </a:r>
          </a:p>
          <a:p>
            <a:pPr marL="342900" indent="-342900">
              <a:buFont typeface="Arial"/>
              <a:buChar char="•"/>
            </a:pPr>
            <a:r>
              <a:rPr lang="en-GB" sz="2000" dirty="0">
                <a:latin typeface="Arial"/>
                <a:cs typeface="Arial"/>
              </a:rPr>
              <a:t>Opportunities can provide direct and indirect benefits to the poor. </a:t>
            </a:r>
          </a:p>
          <a:p>
            <a:pPr marL="342900" indent="-342900">
              <a:buFont typeface="Arial"/>
              <a:buChar char="•"/>
            </a:pPr>
            <a:r>
              <a:rPr lang="en-GB" sz="2000" dirty="0">
                <a:latin typeface="Arial"/>
                <a:cs typeface="Arial"/>
              </a:rPr>
              <a:t>Examples include: lease money; employment; contributions to community development, e.g. housing, power, water; payment of church tithes; traditional obligations and education. </a:t>
            </a:r>
          </a:p>
          <a:p>
            <a:pPr marL="342900" indent="-342900">
              <a:buFont typeface="Arial"/>
              <a:buChar char="•"/>
            </a:pPr>
            <a:r>
              <a:rPr lang="en-GB" sz="2000" dirty="0">
                <a:latin typeface="Arial"/>
                <a:cs typeface="Arial"/>
              </a:rPr>
              <a:t>Untapped opportunities can increase tourism benefits and expand backward linkages between tourism and local economy and reduce heavy reliance on imported goods, especially amongst large-scale properties, e.g. increase linkages to local agriculture, farmers and fishermen (</a:t>
            </a:r>
            <a:r>
              <a:rPr lang="en-GB" sz="2000" dirty="0" err="1">
                <a:latin typeface="Arial"/>
                <a:cs typeface="Arial"/>
              </a:rPr>
              <a:t>Scheyvens</a:t>
            </a:r>
            <a:r>
              <a:rPr lang="en-GB" sz="2000" dirty="0">
                <a:latin typeface="Arial"/>
                <a:cs typeface="Arial"/>
              </a:rPr>
              <a:t> and Russell, 2012).</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212878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Tourism and the environment</a:t>
            </a:r>
            <a:endParaRPr lang="en-US" sz="2200" b="1" dirty="0">
              <a:latin typeface="Arial"/>
              <a:cs typeface="Arial"/>
            </a:endParaRPr>
          </a:p>
        </p:txBody>
      </p:sp>
      <p:sp>
        <p:nvSpPr>
          <p:cNvPr id="7" name="TextBox 6"/>
          <p:cNvSpPr txBox="1"/>
          <p:nvPr/>
        </p:nvSpPr>
        <p:spPr>
          <a:xfrm>
            <a:off x="2835265" y="1875410"/>
            <a:ext cx="7469481" cy="2923877"/>
          </a:xfrm>
          <a:prstGeom prst="rect">
            <a:avLst/>
          </a:prstGeom>
          <a:noFill/>
        </p:spPr>
        <p:txBody>
          <a:bodyPr wrap="square" rtlCol="0">
            <a:spAutoFit/>
          </a:bodyPr>
          <a:lstStyle/>
          <a:p>
            <a:pPr marL="342900" indent="-342900">
              <a:buFont typeface="Arial"/>
              <a:buChar char="•"/>
            </a:pPr>
            <a:r>
              <a:rPr lang="en-GB" sz="2300" dirty="0">
                <a:latin typeface="Arial"/>
                <a:cs typeface="Arial"/>
              </a:rPr>
              <a:t>The environment (includes socioeconomic, cultural and biophysical elements) is both a resource and a constraint to tourism development (</a:t>
            </a:r>
            <a:r>
              <a:rPr lang="en-GB" sz="2300" dirty="0" err="1">
                <a:latin typeface="Arial"/>
                <a:cs typeface="Arial"/>
              </a:rPr>
              <a:t>Pigram</a:t>
            </a:r>
            <a:r>
              <a:rPr lang="en-GB" sz="2300" dirty="0">
                <a:latin typeface="Arial"/>
                <a:cs typeface="Arial"/>
              </a:rPr>
              <a:t>, 1992)</a:t>
            </a:r>
          </a:p>
          <a:p>
            <a:pPr marL="342900" indent="-342900">
              <a:buFont typeface="Arial"/>
              <a:buChar char="•"/>
            </a:pPr>
            <a:r>
              <a:rPr lang="en-GB" sz="2300" dirty="0">
                <a:latin typeface="Arial"/>
                <a:cs typeface="Arial"/>
              </a:rPr>
              <a:t>Tourism development has brought about both positive and negative impacts </a:t>
            </a:r>
          </a:p>
          <a:p>
            <a:pPr marL="342900" indent="-342900">
              <a:buFont typeface="Arial"/>
              <a:buChar char="•"/>
            </a:pPr>
            <a:r>
              <a:rPr lang="en-GB" sz="2300" dirty="0">
                <a:latin typeface="Arial"/>
                <a:cs typeface="Arial"/>
              </a:rPr>
              <a:t>Relationship between tourism and the environment can be better examined in terms of nature, scale and pace of environmental manipulation</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2718737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Alternative tourism</a:t>
            </a:r>
            <a:endParaRPr lang="en-US" sz="2200" b="1" dirty="0">
              <a:latin typeface="Arial"/>
              <a:cs typeface="Arial"/>
            </a:endParaRPr>
          </a:p>
        </p:txBody>
      </p:sp>
      <p:sp>
        <p:nvSpPr>
          <p:cNvPr id="7" name="TextBox 6"/>
          <p:cNvSpPr txBox="1"/>
          <p:nvPr/>
        </p:nvSpPr>
        <p:spPr>
          <a:xfrm>
            <a:off x="2835265" y="1875409"/>
            <a:ext cx="7469481" cy="3277820"/>
          </a:xfrm>
          <a:prstGeom prst="rect">
            <a:avLst/>
          </a:prstGeom>
          <a:noFill/>
        </p:spPr>
        <p:txBody>
          <a:bodyPr wrap="square" rtlCol="0">
            <a:spAutoFit/>
          </a:bodyPr>
          <a:lstStyle/>
          <a:p>
            <a:pPr marL="342900" indent="-342900">
              <a:buFont typeface="Arial"/>
              <a:buChar char="•"/>
            </a:pPr>
            <a:r>
              <a:rPr lang="en-GB" sz="2300" dirty="0">
                <a:latin typeface="Arial"/>
                <a:cs typeface="Arial"/>
              </a:rPr>
              <a:t>Are some forms of tourism more suitable in certain settings?</a:t>
            </a:r>
          </a:p>
          <a:p>
            <a:pPr marL="342900" indent="-342900">
              <a:buFont typeface="Arial"/>
              <a:buChar char="•"/>
            </a:pPr>
            <a:r>
              <a:rPr lang="en-GB" sz="2300" dirty="0">
                <a:latin typeface="Arial"/>
                <a:cs typeface="Arial"/>
              </a:rPr>
              <a:t>Realization led to review of alternative tourism and tourism typologies considered preferable to mass tourism (Pearce, 1992)</a:t>
            </a:r>
          </a:p>
          <a:p>
            <a:pPr marL="342900" indent="-342900">
              <a:buFont typeface="Arial"/>
              <a:buChar char="•"/>
            </a:pPr>
            <a:r>
              <a:rPr lang="en-GB" sz="2300" dirty="0">
                <a:latin typeface="Arial"/>
                <a:cs typeface="Arial"/>
              </a:rPr>
              <a:t>Alternative tourism involves approaches such as ecotourism, community based tourism, </a:t>
            </a:r>
            <a:r>
              <a:rPr lang="en-GB" sz="2300" dirty="0" err="1">
                <a:latin typeface="Arial"/>
                <a:cs typeface="Arial"/>
              </a:rPr>
              <a:t>agrotourism</a:t>
            </a:r>
            <a:r>
              <a:rPr lang="en-GB" sz="2300" dirty="0">
                <a:latin typeface="Arial"/>
                <a:cs typeface="Arial"/>
              </a:rPr>
              <a:t>, responsible tourism etc. considered more sustainable and ethical (</a:t>
            </a:r>
            <a:r>
              <a:rPr lang="en-GB" sz="2300" dirty="0" err="1">
                <a:latin typeface="Arial"/>
                <a:cs typeface="Arial"/>
              </a:rPr>
              <a:t>Mowforth</a:t>
            </a:r>
            <a:r>
              <a:rPr lang="en-GB" sz="2300" dirty="0">
                <a:latin typeface="Arial"/>
                <a:cs typeface="Arial"/>
              </a:rPr>
              <a:t> and Munt, 2016).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3665975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GB" sz="2400" b="1" dirty="0"/>
              <a:t>Alternative tourism approaches to mass tourism</a:t>
            </a:r>
            <a:endParaRPr lang="en-US" sz="2200" b="1" dirty="0">
              <a:latin typeface="Arial"/>
              <a:cs typeface="Arial"/>
            </a:endParaRPr>
          </a:p>
        </p:txBody>
      </p:sp>
      <p:sp>
        <p:nvSpPr>
          <p:cNvPr id="7" name="TextBox 6"/>
          <p:cNvSpPr txBox="1"/>
          <p:nvPr/>
        </p:nvSpPr>
        <p:spPr>
          <a:xfrm>
            <a:off x="2835265" y="1875409"/>
            <a:ext cx="7469481" cy="3277820"/>
          </a:xfrm>
          <a:prstGeom prst="rect">
            <a:avLst/>
          </a:prstGeom>
          <a:noFill/>
        </p:spPr>
        <p:txBody>
          <a:bodyPr wrap="square" rtlCol="0">
            <a:spAutoFit/>
          </a:bodyPr>
          <a:lstStyle/>
          <a:p>
            <a:pPr marL="342900" indent="-342900">
              <a:buFont typeface="Arial"/>
              <a:buChar char="•"/>
            </a:pPr>
            <a:r>
              <a:rPr lang="en-GB" sz="2300" dirty="0">
                <a:latin typeface="Arial"/>
                <a:cs typeface="Arial"/>
              </a:rPr>
              <a:t>Economic issues</a:t>
            </a:r>
          </a:p>
          <a:p>
            <a:pPr marL="342900" indent="-342900">
              <a:buFont typeface="Arial"/>
              <a:buChar char="•"/>
            </a:pPr>
            <a:r>
              <a:rPr lang="en-GB" sz="2300" dirty="0">
                <a:latin typeface="Arial"/>
                <a:cs typeface="Arial"/>
              </a:rPr>
              <a:t>Socio-cultural factors</a:t>
            </a:r>
          </a:p>
          <a:p>
            <a:pPr marL="342900" indent="-342900">
              <a:buFont typeface="Arial"/>
              <a:buChar char="•"/>
            </a:pPr>
            <a:r>
              <a:rPr lang="en-GB" sz="2300" dirty="0">
                <a:latin typeface="Arial"/>
                <a:cs typeface="Arial"/>
              </a:rPr>
              <a:t>Relationship to the environment</a:t>
            </a:r>
          </a:p>
          <a:p>
            <a:pPr marL="342900" indent="-342900">
              <a:buFont typeface="Arial"/>
              <a:buChar char="•"/>
            </a:pPr>
            <a:r>
              <a:rPr lang="en-GB" sz="2300" dirty="0">
                <a:latin typeface="Arial"/>
                <a:cs typeface="Arial"/>
              </a:rPr>
              <a:t>Host community participation</a:t>
            </a:r>
          </a:p>
          <a:p>
            <a:pPr marL="342900" indent="-342900">
              <a:buFont typeface="Arial"/>
              <a:buChar char="•"/>
            </a:pPr>
            <a:r>
              <a:rPr lang="en-GB" sz="2300" dirty="0">
                <a:latin typeface="Arial"/>
                <a:cs typeface="Arial"/>
              </a:rPr>
              <a:t>Development of ST strategies that provide more equitable economic benefits to host destinations</a:t>
            </a:r>
          </a:p>
          <a:p>
            <a:pPr marL="342900" indent="-342900">
              <a:buFont typeface="Arial"/>
              <a:buChar char="•"/>
            </a:pPr>
            <a:r>
              <a:rPr lang="en-GB" sz="2300" dirty="0">
                <a:latin typeface="Arial"/>
                <a:cs typeface="Arial"/>
              </a:rPr>
              <a:t>Ecotourism can be an approach that enables economic development and environmental protection whilst protecting wellbeing of local communities.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1521184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Policy and implementation</a:t>
            </a:r>
            <a:endParaRPr lang="en-US" sz="2200" b="1" dirty="0">
              <a:latin typeface="Arial"/>
              <a:cs typeface="Arial"/>
            </a:endParaRPr>
          </a:p>
        </p:txBody>
      </p:sp>
      <p:sp>
        <p:nvSpPr>
          <p:cNvPr id="7" name="TextBox 6"/>
          <p:cNvSpPr txBox="1"/>
          <p:nvPr/>
        </p:nvSpPr>
        <p:spPr>
          <a:xfrm>
            <a:off x="2835264" y="1875410"/>
            <a:ext cx="7694950" cy="4708981"/>
          </a:xfrm>
          <a:prstGeom prst="rect">
            <a:avLst/>
          </a:prstGeom>
          <a:noFill/>
        </p:spPr>
        <p:txBody>
          <a:bodyPr wrap="square" rtlCol="0">
            <a:spAutoFit/>
          </a:bodyPr>
          <a:lstStyle/>
          <a:p>
            <a:pPr marL="342900" indent="-342900">
              <a:buFont typeface="Arial"/>
              <a:buChar char="•"/>
            </a:pPr>
            <a:r>
              <a:rPr lang="en-GB" sz="2000" dirty="0">
                <a:latin typeface="Arial"/>
                <a:cs typeface="Arial"/>
              </a:rPr>
              <a:t>Tendency to view tourism as a private sector industry which is determined by market forces</a:t>
            </a:r>
          </a:p>
          <a:p>
            <a:pPr marL="342900" indent="-342900">
              <a:buFont typeface="Arial"/>
              <a:buChar char="•"/>
            </a:pPr>
            <a:r>
              <a:rPr lang="en-GB" sz="2000" dirty="0">
                <a:latin typeface="Arial"/>
                <a:cs typeface="Arial"/>
              </a:rPr>
              <a:t> Recent attention paid to role of government and public sector if tourism development is be sustainable and contribute to poverty alleviation (Harrison, 2008; </a:t>
            </a:r>
            <a:r>
              <a:rPr lang="en-GB" sz="2000" dirty="0" err="1">
                <a:latin typeface="Arial"/>
                <a:cs typeface="Arial"/>
              </a:rPr>
              <a:t>Scheyvens</a:t>
            </a:r>
            <a:r>
              <a:rPr lang="en-GB" sz="2000" dirty="0">
                <a:latin typeface="Arial"/>
                <a:cs typeface="Arial"/>
              </a:rPr>
              <a:t> and Russell, 2012). </a:t>
            </a:r>
          </a:p>
          <a:p>
            <a:pPr marL="342900" indent="-342900">
              <a:buFont typeface="Arial"/>
              <a:buChar char="•"/>
            </a:pPr>
            <a:r>
              <a:rPr lang="en-GB" sz="2000" dirty="0">
                <a:latin typeface="Arial"/>
                <a:cs typeface="Arial"/>
              </a:rPr>
              <a:t>Harrison (2008) argues: for poverty alleviation to be of any significance it must be supported by state or governments. </a:t>
            </a:r>
          </a:p>
          <a:p>
            <a:pPr marL="342900" indent="-342900">
              <a:buFont typeface="Arial"/>
              <a:buChar char="•"/>
            </a:pPr>
            <a:r>
              <a:rPr lang="en-GB" sz="2000" dirty="0">
                <a:latin typeface="Arial"/>
                <a:cs typeface="Arial"/>
              </a:rPr>
              <a:t>‘…the impacts of any pro-poor tourism project, even if on a large scale, are likely to be limited unless a state’s entire tourism strategy is constructed around poverty alleviation’ (2008, p.71). </a:t>
            </a:r>
          </a:p>
          <a:p>
            <a:pPr marL="342900" indent="-342900">
              <a:buFont typeface="Arial"/>
              <a:buChar char="•"/>
            </a:pPr>
            <a:r>
              <a:rPr lang="en-GB" sz="2000" dirty="0">
                <a:latin typeface="Arial"/>
                <a:cs typeface="Arial"/>
              </a:rPr>
              <a:t>Sustainable pro-poor policies need ‘strong institutions capable of proactively intervening in market forces and redistributing financial resources’ (</a:t>
            </a:r>
            <a:r>
              <a:rPr lang="en-GB" sz="2000" dirty="0" err="1">
                <a:latin typeface="Arial"/>
                <a:cs typeface="Arial"/>
              </a:rPr>
              <a:t>Schilcher</a:t>
            </a:r>
            <a:r>
              <a:rPr lang="en-GB" sz="2000" dirty="0">
                <a:latin typeface="Arial"/>
                <a:cs typeface="Arial"/>
              </a:rPr>
              <a:t>, 2007, p.71).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1337106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Summary</a:t>
            </a:r>
            <a:endParaRPr lang="en-US" sz="2200" b="1" dirty="0">
              <a:latin typeface="Arial"/>
              <a:cs typeface="Arial"/>
            </a:endParaRPr>
          </a:p>
        </p:txBody>
      </p:sp>
      <p:sp>
        <p:nvSpPr>
          <p:cNvPr id="7" name="TextBox 6"/>
          <p:cNvSpPr txBox="1"/>
          <p:nvPr/>
        </p:nvSpPr>
        <p:spPr>
          <a:xfrm>
            <a:off x="2835264" y="1728267"/>
            <a:ext cx="7644846" cy="4939814"/>
          </a:xfrm>
          <a:prstGeom prst="rect">
            <a:avLst/>
          </a:prstGeom>
          <a:noFill/>
        </p:spPr>
        <p:txBody>
          <a:bodyPr wrap="square" rtlCol="0">
            <a:spAutoFit/>
          </a:bodyPr>
          <a:lstStyle/>
          <a:p>
            <a:pPr marL="342900" indent="-342900">
              <a:buFont typeface="Arial"/>
              <a:buChar char="•"/>
            </a:pPr>
            <a:r>
              <a:rPr lang="en-GB" sz="2100" dirty="0">
                <a:latin typeface="Arial"/>
                <a:cs typeface="Arial"/>
              </a:rPr>
              <a:t>Tourism destinations require sustainable management of limited resources. </a:t>
            </a:r>
          </a:p>
          <a:p>
            <a:pPr marL="342900" indent="-342900">
              <a:buFont typeface="Arial"/>
              <a:buChar char="•"/>
            </a:pPr>
            <a:r>
              <a:rPr lang="en-GB" sz="2100" dirty="0">
                <a:latin typeface="Arial"/>
                <a:cs typeface="Arial"/>
              </a:rPr>
              <a:t>Chapter discussed tourism resources and sustainability, approaches to tourism and a number of specific examples from the Fiji Islands.</a:t>
            </a:r>
          </a:p>
          <a:p>
            <a:pPr marL="342900" indent="-342900">
              <a:buFont typeface="Arial"/>
              <a:buChar char="•"/>
            </a:pPr>
            <a:r>
              <a:rPr lang="en-GB" sz="2100" dirty="0">
                <a:latin typeface="Arial"/>
                <a:cs typeface="Arial"/>
              </a:rPr>
              <a:t>Chapter also examined concepts of sustainable tourism, pro-poor tourism, and interdependency of tourism and environment.</a:t>
            </a:r>
          </a:p>
          <a:p>
            <a:pPr marL="342900" indent="-342900">
              <a:buFont typeface="Arial"/>
              <a:buChar char="•"/>
            </a:pPr>
            <a:r>
              <a:rPr lang="en-GB" sz="2100" dirty="0">
                <a:latin typeface="Arial"/>
                <a:cs typeface="Arial"/>
              </a:rPr>
              <a:t> There is a need to maintain a balance between environmental protection, cultural integrity, social justice and promotion of economic benefits that meet needs of host populations. </a:t>
            </a:r>
          </a:p>
          <a:p>
            <a:pPr marL="342900" indent="-342900">
              <a:buFont typeface="Arial"/>
              <a:buChar char="•"/>
            </a:pPr>
            <a:r>
              <a:rPr lang="en-GB" sz="2100" dirty="0">
                <a:latin typeface="Arial"/>
                <a:cs typeface="Arial"/>
              </a:rPr>
              <a:t>Different types of tourism can offer more potential sustainable solutions  using tools for sustainability that can provide more sustainable resource management. </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2766805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61665"/>
          </a:xfrm>
          <a:prstGeom prst="rect">
            <a:avLst/>
          </a:prstGeom>
          <a:noFill/>
        </p:spPr>
        <p:txBody>
          <a:bodyPr wrap="square" rtlCol="0">
            <a:spAutoFit/>
          </a:bodyPr>
          <a:lstStyle/>
          <a:p>
            <a:r>
              <a:rPr lang="en-US" sz="2400" b="1" dirty="0"/>
              <a:t>Review questions</a:t>
            </a:r>
            <a:endParaRPr lang="en-US" sz="2200" b="1" dirty="0">
              <a:latin typeface="Arial"/>
              <a:cs typeface="Arial"/>
            </a:endParaRPr>
          </a:p>
        </p:txBody>
      </p:sp>
      <p:sp>
        <p:nvSpPr>
          <p:cNvPr id="7" name="TextBox 6"/>
          <p:cNvSpPr txBox="1"/>
          <p:nvPr/>
        </p:nvSpPr>
        <p:spPr>
          <a:xfrm>
            <a:off x="2588712" y="1740794"/>
            <a:ext cx="7954028" cy="4932119"/>
          </a:xfrm>
          <a:prstGeom prst="rect">
            <a:avLst/>
          </a:prstGeom>
          <a:noFill/>
        </p:spPr>
        <p:txBody>
          <a:bodyPr wrap="square" rtlCol="0">
            <a:spAutoFit/>
          </a:bodyPr>
          <a:lstStyle/>
          <a:p>
            <a:pPr marL="457200" indent="-457200">
              <a:buFont typeface="+mj-lt"/>
              <a:buAutoNum type="arabicPeriod"/>
            </a:pPr>
            <a:r>
              <a:rPr lang="en-GB" sz="1850" dirty="0">
                <a:latin typeface="Arial"/>
                <a:cs typeface="Arial"/>
              </a:rPr>
              <a:t>Conduct an inventory of tourism attractions and resources in your state or country (see Fig. 19.1).</a:t>
            </a:r>
          </a:p>
          <a:p>
            <a:pPr marL="457200" indent="-457200">
              <a:buFont typeface="+mj-lt"/>
              <a:buAutoNum type="arabicPeriod"/>
            </a:pPr>
            <a:r>
              <a:rPr lang="en-GB" sz="1850" dirty="0">
                <a:latin typeface="Arial"/>
                <a:cs typeface="Arial"/>
              </a:rPr>
              <a:t>Explain the difference between sustainable tourism and pro-poor tourism.</a:t>
            </a:r>
          </a:p>
          <a:p>
            <a:pPr marL="457200" indent="-457200">
              <a:buFont typeface="+mj-lt"/>
              <a:buAutoNum type="arabicPeriod"/>
            </a:pPr>
            <a:r>
              <a:rPr lang="en-GB" sz="1850" dirty="0">
                <a:latin typeface="Arial"/>
                <a:cs typeface="Arial"/>
              </a:rPr>
              <a:t>Outline, with examples, how different types of tourism might be more sustainable than others.</a:t>
            </a:r>
          </a:p>
          <a:p>
            <a:pPr marL="457200" indent="-457200">
              <a:buFont typeface="+mj-lt"/>
              <a:buAutoNum type="arabicPeriod"/>
            </a:pPr>
            <a:r>
              <a:rPr lang="en-GB" sz="1850" dirty="0">
                <a:latin typeface="Arial"/>
                <a:cs typeface="Arial"/>
              </a:rPr>
              <a:t>Discuss the initiatives that could be implemented to make mass tourism more sustainable. </a:t>
            </a:r>
          </a:p>
          <a:p>
            <a:pPr marL="457200" indent="-457200">
              <a:buFont typeface="+mj-lt"/>
              <a:buAutoNum type="arabicPeriod"/>
            </a:pPr>
            <a:r>
              <a:rPr lang="en-GB" sz="1850" dirty="0">
                <a:latin typeface="Arial"/>
                <a:cs typeface="Arial"/>
              </a:rPr>
              <a:t>Identify the different types of resource management initiatives that can be used in the following: a National park, the development of a new resort; a wildlife sanctuary and a heritage town.</a:t>
            </a:r>
          </a:p>
          <a:p>
            <a:pPr marL="457200" indent="-457200">
              <a:buFont typeface="+mj-lt"/>
              <a:buAutoNum type="arabicPeriod"/>
            </a:pPr>
            <a:r>
              <a:rPr lang="en-GB" sz="1850" dirty="0">
                <a:latin typeface="Arial"/>
                <a:cs typeface="Arial"/>
              </a:rPr>
              <a:t>Having read the case study on </a:t>
            </a:r>
            <a:r>
              <a:rPr lang="en-GB" sz="1850" dirty="0" err="1">
                <a:latin typeface="Arial"/>
                <a:cs typeface="Arial"/>
              </a:rPr>
              <a:t>Wayalailai</a:t>
            </a:r>
            <a:r>
              <a:rPr lang="en-GB" sz="1850" dirty="0">
                <a:latin typeface="Arial"/>
                <a:cs typeface="Arial"/>
              </a:rPr>
              <a:t>, locate two or three tourism operators in your area. With regards to the management or use of local resources, identify the extent to which they use/purchase local resources, what benefits they offer the local community, and whether they practise pro-poor initiatives (see Table 19.2). Finally, suggest how you think they could better manage their resources.</a:t>
            </a:r>
          </a:p>
        </p:txBody>
      </p:sp>
      <p:sp>
        <p:nvSpPr>
          <p:cNvPr id="8" name="TextBox 7"/>
          <p:cNvSpPr txBox="1"/>
          <p:nvPr/>
        </p:nvSpPr>
        <p:spPr>
          <a:xfrm>
            <a:off x="1524003" y="1232520"/>
            <a:ext cx="1311261" cy="430887"/>
          </a:xfrm>
          <a:prstGeom prst="rect">
            <a:avLst/>
          </a:prstGeom>
          <a:noFill/>
        </p:spPr>
        <p:txBody>
          <a:bodyPr wrap="square" rtlCol="0">
            <a:spAutoFit/>
          </a:bodyPr>
          <a:lstStyle/>
          <a:p>
            <a:pPr algn="ctr"/>
            <a:r>
              <a:rPr lang="en-US" sz="2200" b="1" dirty="0">
                <a:solidFill>
                  <a:srgbClr val="8CBAEB"/>
                </a:solidFill>
                <a:latin typeface="Arial"/>
                <a:cs typeface="Arial"/>
              </a:rPr>
              <a:t>3</a:t>
            </a:r>
          </a:p>
        </p:txBody>
      </p:sp>
    </p:spTree>
    <p:extLst>
      <p:ext uri="{BB962C8B-B14F-4D97-AF65-F5344CB8AC3E}">
        <p14:creationId xmlns:p14="http://schemas.microsoft.com/office/powerpoint/2010/main" val="40277612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normAutofit fontScale="90000"/>
          </a:bodyPr>
          <a:lstStyle/>
          <a:p>
            <a:r>
              <a:rPr lang="en-US" altLang="en-US"/>
              <a:t>The Impact of Festivals on Cultural Tourism </a:t>
            </a:r>
            <a:endParaRPr lang="en-GB" altLang="en-US"/>
          </a:p>
        </p:txBody>
      </p:sp>
    </p:spTree>
    <p:extLst>
      <p:ext uri="{BB962C8B-B14F-4D97-AF65-F5344CB8AC3E}">
        <p14:creationId xmlns:p14="http://schemas.microsoft.com/office/powerpoint/2010/main" val="8923096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b="1"/>
              <a:t>Cultural Tourism</a:t>
            </a:r>
          </a:p>
        </p:txBody>
      </p:sp>
      <p:sp>
        <p:nvSpPr>
          <p:cNvPr id="7171" name="Rectangle 3"/>
          <p:cNvSpPr>
            <a:spLocks noGrp="1" noChangeArrowheads="1"/>
          </p:cNvSpPr>
          <p:nvPr>
            <p:ph type="body" sz="half" idx="1"/>
          </p:nvPr>
        </p:nvSpPr>
        <p:spPr/>
        <p:txBody>
          <a:bodyPr/>
          <a:lstStyle/>
          <a:p>
            <a:r>
              <a:rPr lang="en-GB" altLang="en-US" sz="2800"/>
              <a:t>Cultural tourism is defined by Tourism industry professionals as "Travel directed toward experiencing the arts, heritage and special character of a place.“</a:t>
            </a:r>
          </a:p>
          <a:p>
            <a:endParaRPr lang="en-GB" altLang="en-US" sz="2800"/>
          </a:p>
        </p:txBody>
      </p:sp>
      <p:sp>
        <p:nvSpPr>
          <p:cNvPr id="2" name="Content Placeholder 1"/>
          <p:cNvSpPr>
            <a:spLocks noGrp="1"/>
          </p:cNvSpPr>
          <p:nvPr>
            <p:ph sz="half" idx="2"/>
          </p:nvPr>
        </p:nvSpPr>
        <p:spPr/>
        <p:txBody>
          <a:bodyPr/>
          <a:lstStyle/>
          <a:p>
            <a:r>
              <a:rPr lang="en-GB" dirty="0" smtClean="0"/>
              <a:t>Examples?</a:t>
            </a:r>
            <a:endParaRPr lang="en-GB" dirty="0"/>
          </a:p>
        </p:txBody>
      </p:sp>
    </p:spTree>
    <p:extLst>
      <p:ext uri="{BB962C8B-B14F-4D97-AF65-F5344CB8AC3E}">
        <p14:creationId xmlns:p14="http://schemas.microsoft.com/office/powerpoint/2010/main" val="165480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2286000" y="885825"/>
            <a:ext cx="7620000" cy="5086350"/>
          </a:xfrm>
          <a:prstGeom prst="rect">
            <a:avLst/>
          </a:prstGeom>
        </p:spPr>
      </p:pic>
    </p:spTree>
    <p:extLst>
      <p:ext uri="{BB962C8B-B14F-4D97-AF65-F5344CB8AC3E}">
        <p14:creationId xmlns:p14="http://schemas.microsoft.com/office/powerpoint/2010/main" val="2007205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8500" y="1524000"/>
            <a:ext cx="5715000" cy="3810000"/>
          </a:xfrm>
          <a:prstGeom prst="rect">
            <a:avLst/>
          </a:prstGeom>
        </p:spPr>
      </p:pic>
    </p:spTree>
    <p:extLst>
      <p:ext uri="{BB962C8B-B14F-4D97-AF65-F5344CB8AC3E}">
        <p14:creationId xmlns:p14="http://schemas.microsoft.com/office/powerpoint/2010/main" val="1403843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04862"/>
            <a:ext cx="12192000" cy="5248275"/>
          </a:xfrm>
          <a:prstGeom prst="rect">
            <a:avLst/>
          </a:prstGeom>
        </p:spPr>
      </p:pic>
    </p:spTree>
    <p:extLst>
      <p:ext uri="{BB962C8B-B14F-4D97-AF65-F5344CB8AC3E}">
        <p14:creationId xmlns:p14="http://schemas.microsoft.com/office/powerpoint/2010/main" val="6869334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4108389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50662" y="0"/>
            <a:ext cx="10290675" cy="6858000"/>
          </a:xfrm>
          <a:prstGeom prst="rect">
            <a:avLst/>
          </a:prstGeom>
        </p:spPr>
      </p:pic>
    </p:spTree>
    <p:extLst>
      <p:ext uri="{BB962C8B-B14F-4D97-AF65-F5344CB8AC3E}">
        <p14:creationId xmlns:p14="http://schemas.microsoft.com/office/powerpoint/2010/main" val="1485653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24125" y="747712"/>
            <a:ext cx="7143750" cy="5362575"/>
          </a:xfrm>
          <a:prstGeom prst="rect">
            <a:avLst/>
          </a:prstGeom>
        </p:spPr>
      </p:pic>
    </p:spTree>
    <p:extLst>
      <p:ext uri="{BB962C8B-B14F-4D97-AF65-F5344CB8AC3E}">
        <p14:creationId xmlns:p14="http://schemas.microsoft.com/office/powerpoint/2010/main" val="42560001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09887" y="1304925"/>
            <a:ext cx="6372225" cy="4248150"/>
          </a:xfrm>
          <a:prstGeom prst="rect">
            <a:avLst/>
          </a:prstGeom>
        </p:spPr>
      </p:pic>
    </p:spTree>
    <p:extLst>
      <p:ext uri="{BB962C8B-B14F-4D97-AF65-F5344CB8AC3E}">
        <p14:creationId xmlns:p14="http://schemas.microsoft.com/office/powerpoint/2010/main" val="6878601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57262" y="95250"/>
            <a:ext cx="10277475" cy="6667500"/>
          </a:xfrm>
          <a:prstGeom prst="rect">
            <a:avLst/>
          </a:prstGeom>
        </p:spPr>
      </p:pic>
    </p:spTree>
    <p:extLst>
      <p:ext uri="{BB962C8B-B14F-4D97-AF65-F5344CB8AC3E}">
        <p14:creationId xmlns:p14="http://schemas.microsoft.com/office/powerpoint/2010/main" val="5551794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much money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www.fastcompany.com/40571590/british-royals-by-the-numbers-what-they-cost-and-bring-in</a:t>
            </a:r>
            <a:endParaRPr lang="en-GB" dirty="0" smtClean="0"/>
          </a:p>
          <a:p>
            <a:r>
              <a:rPr lang="en-GB" dirty="0" smtClean="0"/>
              <a:t>Net worth of the Queen</a:t>
            </a:r>
          </a:p>
          <a:p>
            <a:r>
              <a:rPr lang="en-GB" dirty="0" smtClean="0"/>
              <a:t>Queen’s income pa</a:t>
            </a:r>
          </a:p>
          <a:p>
            <a:r>
              <a:rPr lang="en-GB" dirty="0" smtClean="0"/>
              <a:t>How much it costs you to pay to support the royal family</a:t>
            </a:r>
          </a:p>
          <a:p>
            <a:r>
              <a:rPr lang="en-GB" dirty="0" smtClean="0"/>
              <a:t>Cost of William’s wedding</a:t>
            </a:r>
          </a:p>
          <a:p>
            <a:r>
              <a:rPr lang="en-GB" dirty="0" smtClean="0"/>
              <a:t>Harry’s worth</a:t>
            </a:r>
          </a:p>
          <a:p>
            <a:r>
              <a:rPr lang="en-GB" dirty="0" smtClean="0"/>
              <a:t>% of people who support the monarchy</a:t>
            </a:r>
          </a:p>
          <a:p>
            <a:r>
              <a:rPr lang="en-GB" dirty="0"/>
              <a:t>https://fullfact.org/economy/royal-family-what-are-costs-and-benefits</a:t>
            </a:r>
            <a:r>
              <a:rPr lang="en-GB" dirty="0" smtClean="0"/>
              <a:t>/</a:t>
            </a:r>
          </a:p>
          <a:p>
            <a:endParaRPr lang="en-GB" dirty="0"/>
          </a:p>
        </p:txBody>
      </p:sp>
    </p:spTree>
    <p:extLst>
      <p:ext uri="{BB962C8B-B14F-4D97-AF65-F5344CB8AC3E}">
        <p14:creationId xmlns:p14="http://schemas.microsoft.com/office/powerpoint/2010/main" val="24524493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13297" y="604303"/>
            <a:ext cx="8845616" cy="5901983"/>
          </a:xfrm>
          <a:prstGeom prst="rect">
            <a:avLst/>
          </a:prstGeom>
        </p:spPr>
      </p:pic>
    </p:spTree>
    <p:extLst>
      <p:ext uri="{BB962C8B-B14F-4D97-AF65-F5344CB8AC3E}">
        <p14:creationId xmlns:p14="http://schemas.microsoft.com/office/powerpoint/2010/main" val="30409471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114800" y="581025"/>
            <a:ext cx="3962400" cy="5695950"/>
          </a:xfrm>
          <a:prstGeom prst="rect">
            <a:avLst/>
          </a:prstGeom>
        </p:spPr>
      </p:pic>
    </p:spTree>
    <p:extLst>
      <p:ext uri="{BB962C8B-B14F-4D97-AF65-F5344CB8AC3E}">
        <p14:creationId xmlns:p14="http://schemas.microsoft.com/office/powerpoint/2010/main" val="25104502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86125" y="1762125"/>
            <a:ext cx="5619750" cy="3333750"/>
          </a:xfrm>
          <a:prstGeom prst="rect">
            <a:avLst/>
          </a:prstGeom>
        </p:spPr>
      </p:pic>
    </p:spTree>
    <p:extLst>
      <p:ext uri="{BB962C8B-B14F-4D97-AF65-F5344CB8AC3E}">
        <p14:creationId xmlns:p14="http://schemas.microsoft.com/office/powerpoint/2010/main" val="14077981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04950" y="347662"/>
            <a:ext cx="9182100" cy="6162675"/>
          </a:xfrm>
          <a:prstGeom prst="rect">
            <a:avLst/>
          </a:prstGeom>
        </p:spPr>
      </p:pic>
    </p:spTree>
    <p:extLst>
      <p:ext uri="{BB962C8B-B14F-4D97-AF65-F5344CB8AC3E}">
        <p14:creationId xmlns:p14="http://schemas.microsoft.com/office/powerpoint/2010/main" val="6464591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76575" y="1671637"/>
            <a:ext cx="6038850" cy="3514725"/>
          </a:xfrm>
          <a:prstGeom prst="rect">
            <a:avLst/>
          </a:prstGeom>
        </p:spPr>
      </p:pic>
    </p:spTree>
    <p:extLst>
      <p:ext uri="{BB962C8B-B14F-4D97-AF65-F5344CB8AC3E}">
        <p14:creationId xmlns:p14="http://schemas.microsoft.com/office/powerpoint/2010/main" val="22476335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48051" y="616857"/>
            <a:ext cx="8475358" cy="5610687"/>
          </a:xfrm>
          <a:prstGeom prst="rect">
            <a:avLst/>
          </a:prstGeom>
        </p:spPr>
      </p:pic>
    </p:spTree>
    <p:extLst>
      <p:ext uri="{BB962C8B-B14F-4D97-AF65-F5344CB8AC3E}">
        <p14:creationId xmlns:p14="http://schemas.microsoft.com/office/powerpoint/2010/main" val="19631844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57676" y="538639"/>
            <a:ext cx="8153276" cy="5756283"/>
          </a:xfrm>
          <a:prstGeom prst="rect">
            <a:avLst/>
          </a:prstGeom>
        </p:spPr>
      </p:pic>
    </p:spTree>
    <p:extLst>
      <p:ext uri="{BB962C8B-B14F-4D97-AF65-F5344CB8AC3E}">
        <p14:creationId xmlns:p14="http://schemas.microsoft.com/office/powerpoint/2010/main" val="5555678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6413" y="475283"/>
            <a:ext cx="8688627" cy="6041019"/>
          </a:xfrm>
          <a:prstGeom prst="rect">
            <a:avLst/>
          </a:prstGeom>
        </p:spPr>
      </p:pic>
    </p:spTree>
    <p:extLst>
      <p:ext uri="{BB962C8B-B14F-4D97-AF65-F5344CB8AC3E}">
        <p14:creationId xmlns:p14="http://schemas.microsoft.com/office/powerpoint/2010/main" val="35861944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Facts</a:t>
            </a:r>
            <a:endParaRPr lang="en-GB" dirty="0"/>
          </a:p>
        </p:txBody>
      </p:sp>
      <p:sp>
        <p:nvSpPr>
          <p:cNvPr id="3" name="Content Placeholder 2"/>
          <p:cNvSpPr>
            <a:spLocks noGrp="1"/>
          </p:cNvSpPr>
          <p:nvPr>
            <p:ph idx="1"/>
          </p:nvPr>
        </p:nvSpPr>
        <p:spPr/>
        <p:txBody>
          <a:bodyPr/>
          <a:lstStyle/>
          <a:p>
            <a:endParaRPr lang="en-GB" dirty="0"/>
          </a:p>
          <a:p>
            <a:r>
              <a:rPr lang="en-GB" dirty="0"/>
              <a:t>    </a:t>
            </a:r>
            <a:r>
              <a:rPr lang="en-GB" dirty="0" smtClean="0"/>
              <a:t>? </a:t>
            </a:r>
            <a:r>
              <a:rPr lang="en-GB" dirty="0"/>
              <a:t>food stalls</a:t>
            </a:r>
          </a:p>
          <a:p>
            <a:r>
              <a:rPr lang="en-GB" dirty="0"/>
              <a:t>    </a:t>
            </a:r>
            <a:r>
              <a:rPr lang="en-GB" dirty="0" smtClean="0"/>
              <a:t>? </a:t>
            </a:r>
            <a:r>
              <a:rPr lang="en-GB" dirty="0"/>
              <a:t>shops, including </a:t>
            </a:r>
            <a:r>
              <a:rPr lang="en-GB" dirty="0" smtClean="0"/>
              <a:t>? </a:t>
            </a:r>
            <a:r>
              <a:rPr lang="en-GB" dirty="0"/>
              <a:t>that take card payments.</a:t>
            </a:r>
          </a:p>
          <a:p>
            <a:r>
              <a:rPr lang="en-GB" dirty="0" smtClean="0"/>
              <a:t>    ? toilets </a:t>
            </a:r>
            <a:r>
              <a:rPr lang="en-GB" dirty="0"/>
              <a:t>provided.</a:t>
            </a:r>
          </a:p>
          <a:p>
            <a:r>
              <a:rPr lang="en-GB" dirty="0"/>
              <a:t>    </a:t>
            </a:r>
            <a:r>
              <a:rPr lang="en-GB" dirty="0" smtClean="0"/>
              <a:t>? </a:t>
            </a:r>
            <a:r>
              <a:rPr lang="en-GB" dirty="0"/>
              <a:t>gallons of water.</a:t>
            </a:r>
          </a:p>
          <a:p>
            <a:r>
              <a:rPr lang="en-GB" dirty="0"/>
              <a:t>    Accommodation for the vast majority of the festival-goers is in </a:t>
            </a:r>
            <a:r>
              <a:rPr lang="en-GB" dirty="0" smtClean="0"/>
              <a:t>? square </a:t>
            </a:r>
            <a:r>
              <a:rPr lang="en-GB" dirty="0"/>
              <a:t>metres of public camping space.</a:t>
            </a:r>
          </a:p>
          <a:p>
            <a:pPr marL="0" indent="0">
              <a:buNone/>
            </a:pPr>
            <a:endParaRPr lang="en-GB" dirty="0"/>
          </a:p>
        </p:txBody>
      </p:sp>
    </p:spTree>
    <p:extLst>
      <p:ext uri="{BB962C8B-B14F-4D97-AF65-F5344CB8AC3E}">
        <p14:creationId xmlns:p14="http://schemas.microsoft.com/office/powerpoint/2010/main" val="31705790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Facts</a:t>
            </a:r>
            <a:endParaRPr lang="en-GB" dirty="0"/>
          </a:p>
        </p:txBody>
      </p:sp>
      <p:sp>
        <p:nvSpPr>
          <p:cNvPr id="3" name="Content Placeholder 2"/>
          <p:cNvSpPr>
            <a:spLocks noGrp="1"/>
          </p:cNvSpPr>
          <p:nvPr>
            <p:ph idx="1"/>
          </p:nvPr>
        </p:nvSpPr>
        <p:spPr/>
        <p:txBody>
          <a:bodyPr/>
          <a:lstStyle/>
          <a:p>
            <a:endParaRPr lang="en-GB" dirty="0"/>
          </a:p>
          <a:p>
            <a:r>
              <a:rPr lang="en-GB" dirty="0"/>
              <a:t>    514 food stalls</a:t>
            </a:r>
          </a:p>
          <a:p>
            <a:r>
              <a:rPr lang="en-GB" dirty="0"/>
              <a:t>    900 shops, including 150 that take card payments.</a:t>
            </a:r>
          </a:p>
          <a:p>
            <a:r>
              <a:rPr lang="en-GB" dirty="0"/>
              <a:t>    5,000 toilets provided.</a:t>
            </a:r>
          </a:p>
          <a:p>
            <a:r>
              <a:rPr lang="en-GB" dirty="0"/>
              <a:t>    3,000,000 gallons of water.</a:t>
            </a:r>
          </a:p>
          <a:p>
            <a:r>
              <a:rPr lang="en-GB" dirty="0"/>
              <a:t>    Accommodation for the vast majority of the festival-goers is in one million square metres of public camping space.</a:t>
            </a:r>
          </a:p>
          <a:p>
            <a:pPr marL="0" indent="0">
              <a:buNone/>
            </a:pPr>
            <a:endParaRPr lang="en-GB" dirty="0"/>
          </a:p>
        </p:txBody>
      </p:sp>
    </p:spTree>
    <p:extLst>
      <p:ext uri="{BB962C8B-B14F-4D97-AF65-F5344CB8AC3E}">
        <p14:creationId xmlns:p14="http://schemas.microsoft.com/office/powerpoint/2010/main" val="13549356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a:t>Dissertation: An investigation of the effects Glastonbury Festival has on the day-to-day lives of the communities of local </a:t>
            </a:r>
            <a:r>
              <a:rPr lang="en-GB" sz="3100" dirty="0" smtClean="0"/>
              <a:t>villages (Dyer, 2018)</a:t>
            </a:r>
            <a:endParaRPr lang="en-GB" sz="3100" dirty="0"/>
          </a:p>
        </p:txBody>
      </p:sp>
      <p:sp>
        <p:nvSpPr>
          <p:cNvPr id="3" name="Content Placeholder 2"/>
          <p:cNvSpPr>
            <a:spLocks noGrp="1"/>
          </p:cNvSpPr>
          <p:nvPr>
            <p:ph idx="1"/>
          </p:nvPr>
        </p:nvSpPr>
        <p:spPr/>
        <p:txBody>
          <a:bodyPr/>
          <a:lstStyle/>
          <a:p>
            <a:r>
              <a:rPr lang="en-GB" dirty="0"/>
              <a:t>https://repository.cardiffmet.ac.uk/bitstream/handle/10369/10044/Dissertation%20-%20Jessica%20Dyer.pdf?sequence=1&amp;isAllowed=y</a:t>
            </a:r>
          </a:p>
        </p:txBody>
      </p:sp>
    </p:spTree>
    <p:extLst>
      <p:ext uri="{BB962C8B-B14F-4D97-AF65-F5344CB8AC3E}">
        <p14:creationId xmlns:p14="http://schemas.microsoft.com/office/powerpoint/2010/main" val="36832438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Costs and Benefits </a:t>
            </a:r>
            <a:endParaRPr lang="en-GB" dirty="0"/>
          </a:p>
        </p:txBody>
      </p:sp>
      <p:sp>
        <p:nvSpPr>
          <p:cNvPr id="3" name="Content Placeholder 2"/>
          <p:cNvSpPr>
            <a:spLocks noGrp="1"/>
          </p:cNvSpPr>
          <p:nvPr>
            <p:ph idx="1"/>
          </p:nvPr>
        </p:nvSpPr>
        <p:spPr/>
        <p:txBody>
          <a:bodyPr/>
          <a:lstStyle/>
          <a:p>
            <a:r>
              <a:rPr lang="en-GB" dirty="0" smtClean="0"/>
              <a:t>What do you think?</a:t>
            </a:r>
            <a:endParaRPr lang="en-GB" dirty="0"/>
          </a:p>
        </p:txBody>
      </p:sp>
    </p:spTree>
    <p:extLst>
      <p:ext uri="{BB962C8B-B14F-4D97-AF65-F5344CB8AC3E}">
        <p14:creationId xmlns:p14="http://schemas.microsoft.com/office/powerpoint/2010/main" val="2308118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benefits</a:t>
            </a:r>
            <a:endParaRPr lang="en-GB" dirty="0"/>
          </a:p>
        </p:txBody>
      </p:sp>
      <p:sp>
        <p:nvSpPr>
          <p:cNvPr id="3" name="Content Placeholder 2"/>
          <p:cNvSpPr>
            <a:spLocks noGrp="1"/>
          </p:cNvSpPr>
          <p:nvPr>
            <p:ph idx="1"/>
          </p:nvPr>
        </p:nvSpPr>
        <p:spPr/>
        <p:txBody>
          <a:bodyPr/>
          <a:lstStyle/>
          <a:p>
            <a:r>
              <a:rPr lang="en-GB" dirty="0"/>
              <a:t>About 100 people are permanently employed to run the festival.</a:t>
            </a:r>
          </a:p>
          <a:p>
            <a:r>
              <a:rPr lang="en-GB" dirty="0"/>
              <a:t>In 2017 the festival spent over US$8 million with local companies (Glastonbury Festival, 2017a).</a:t>
            </a:r>
          </a:p>
          <a:p>
            <a:r>
              <a:rPr lang="en-GB" dirty="0"/>
              <a:t>A 2007 study showed that the average person spent about US$180 on site and roughly the same off-site in the local area (Mendip D.C., 2007).</a:t>
            </a:r>
          </a:p>
          <a:p>
            <a:r>
              <a:rPr lang="en-GB" dirty="0"/>
              <a:t>Each year the festival raises US$1.35 million for </a:t>
            </a:r>
            <a:r>
              <a:rPr lang="en-GB" dirty="0" smtClean="0"/>
              <a:t>charities.</a:t>
            </a:r>
            <a:endParaRPr lang="en-GB" dirty="0"/>
          </a:p>
        </p:txBody>
      </p:sp>
    </p:spTree>
    <p:extLst>
      <p:ext uri="{BB962C8B-B14F-4D97-AF65-F5344CB8AC3E}">
        <p14:creationId xmlns:p14="http://schemas.microsoft.com/office/powerpoint/2010/main" val="16709718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impacts</a:t>
            </a:r>
            <a:endParaRPr lang="en-GB" dirty="0"/>
          </a:p>
        </p:txBody>
      </p:sp>
      <p:sp>
        <p:nvSpPr>
          <p:cNvPr id="3" name="Content Placeholder 2"/>
          <p:cNvSpPr>
            <a:spLocks noGrp="1"/>
          </p:cNvSpPr>
          <p:nvPr>
            <p:ph idx="1"/>
          </p:nvPr>
        </p:nvSpPr>
        <p:spPr/>
        <p:txBody>
          <a:bodyPr/>
          <a:lstStyle/>
          <a:p>
            <a:endParaRPr lang="en-GB" dirty="0"/>
          </a:p>
          <a:p>
            <a:r>
              <a:rPr lang="en-GB" dirty="0" smtClean="0"/>
              <a:t>Crime </a:t>
            </a:r>
            <a:r>
              <a:rPr lang="en-GB" dirty="0"/>
              <a:t>is low, but present with 188 crimes reported to police in 2017, with 71 people arrested compared to 40 in 2016 (</a:t>
            </a:r>
            <a:r>
              <a:rPr lang="en-GB" dirty="0" err="1"/>
              <a:t>Herbaux</a:t>
            </a:r>
            <a:r>
              <a:rPr lang="en-GB" dirty="0"/>
              <a:t>, 2017). Figures on the impact on local residents are not available.</a:t>
            </a:r>
          </a:p>
          <a:p>
            <a:r>
              <a:rPr lang="en-GB" dirty="0" smtClean="0"/>
              <a:t>Each </a:t>
            </a:r>
            <a:r>
              <a:rPr lang="en-GB" dirty="0"/>
              <a:t>year the festival has a ‘health focus’ and in 2015 it was blood donation leading to an increase in blood stocks in the area (Glastonbury Festival, 2017b).</a:t>
            </a:r>
          </a:p>
          <a:p>
            <a:r>
              <a:rPr lang="en-GB" dirty="0" smtClean="0"/>
              <a:t>Glastonbury </a:t>
            </a:r>
            <a:r>
              <a:rPr lang="en-GB" dirty="0"/>
              <a:t>benefits from a greater ‘reach’ to tourists from other places – in 2007 over 700 journalists from around the world reported on the festival (Mendip D.C., 2007).</a:t>
            </a:r>
          </a:p>
          <a:p>
            <a:endParaRPr lang="en-GB" dirty="0"/>
          </a:p>
        </p:txBody>
      </p:sp>
    </p:spTree>
    <p:extLst>
      <p:ext uri="{BB962C8B-B14F-4D97-AF65-F5344CB8AC3E}">
        <p14:creationId xmlns:p14="http://schemas.microsoft.com/office/powerpoint/2010/main" val="17956922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impacts</a:t>
            </a:r>
            <a:endParaRPr lang="en-GB" dirty="0"/>
          </a:p>
        </p:txBody>
      </p:sp>
      <p:sp>
        <p:nvSpPr>
          <p:cNvPr id="3" name="Content Placeholder 2"/>
          <p:cNvSpPr>
            <a:spLocks noGrp="1"/>
          </p:cNvSpPr>
          <p:nvPr>
            <p:ph idx="1"/>
          </p:nvPr>
        </p:nvSpPr>
        <p:spPr/>
        <p:txBody>
          <a:bodyPr>
            <a:normAutofit fontScale="92500"/>
          </a:bodyPr>
          <a:lstStyle/>
          <a:p>
            <a:r>
              <a:rPr lang="en-GB" dirty="0"/>
              <a:t>The physical soil degradation from trampling means the land requires a year off every six years or so. Recent “fallow” years include 2012 and 2018 (BBC News, 2016)</a:t>
            </a:r>
          </a:p>
          <a:p>
            <a:r>
              <a:rPr lang="en-GB" dirty="0"/>
              <a:t>High energy consumption – over 120 generators are required, with a 2014 study showing that many of them were inefficient because they were oversized (Powerful Thinking, 2017).</a:t>
            </a:r>
          </a:p>
          <a:p>
            <a:r>
              <a:rPr lang="en-GB" dirty="0"/>
              <a:t>Renewable energy can be used. In the Green Fields coordinators camp a 1.5 kW solar unit (plus 22 kWh of battery storage) has been used to supply steady energy (Powerful Thinking, 2017). </a:t>
            </a:r>
          </a:p>
          <a:p>
            <a:r>
              <a:rPr lang="en-GB" dirty="0"/>
              <a:t>Although around two thirds of the visitors arrive by car, causing traffic congestion and air pollution, the emissions of carbon dioxide may be lower than those people remaining at home because during the festival they stay in tents. However this is a complex issue and no comprehensive study has been done.</a:t>
            </a:r>
          </a:p>
          <a:p>
            <a:r>
              <a:rPr lang="en-GB" dirty="0"/>
              <a:t>Noise pollution: some individuals have claimed that the festival can be heard over 8km away (Newman, 2017)</a:t>
            </a:r>
          </a:p>
          <a:p>
            <a:endParaRPr lang="en-GB" dirty="0"/>
          </a:p>
        </p:txBody>
      </p:sp>
    </p:spTree>
    <p:extLst>
      <p:ext uri="{BB962C8B-B14F-4D97-AF65-F5344CB8AC3E}">
        <p14:creationId xmlns:p14="http://schemas.microsoft.com/office/powerpoint/2010/main" val="28729796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for previous 3 slides</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smtClean="0"/>
              <a:t>https</a:t>
            </a:r>
            <a:r>
              <a:rPr lang="en-GB" dirty="0"/>
              <a:t>://geographycasestudysite.wordpress.com/case-study-glastonbury-festival/</a:t>
            </a:r>
          </a:p>
        </p:txBody>
      </p:sp>
    </p:spTree>
    <p:extLst>
      <p:ext uri="{BB962C8B-B14F-4D97-AF65-F5344CB8AC3E}">
        <p14:creationId xmlns:p14="http://schemas.microsoft.com/office/powerpoint/2010/main" val="31676650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0"/>
            <a:ext cx="11430000" cy="6858000"/>
          </a:xfrm>
          <a:prstGeom prst="rect">
            <a:avLst/>
          </a:prstGeom>
        </p:spPr>
      </p:pic>
    </p:spTree>
    <p:extLst>
      <p:ext uri="{BB962C8B-B14F-4D97-AF65-F5344CB8AC3E}">
        <p14:creationId xmlns:p14="http://schemas.microsoft.com/office/powerpoint/2010/main" val="34626943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impacts</a:t>
            </a:r>
            <a:endParaRPr lang="en-GB" dirty="0"/>
          </a:p>
        </p:txBody>
      </p:sp>
      <p:sp>
        <p:nvSpPr>
          <p:cNvPr id="3" name="Content Placeholder 2"/>
          <p:cNvSpPr>
            <a:spLocks noGrp="1"/>
          </p:cNvSpPr>
          <p:nvPr>
            <p:ph idx="1"/>
          </p:nvPr>
        </p:nvSpPr>
        <p:spPr/>
        <p:txBody>
          <a:bodyPr/>
          <a:lstStyle/>
          <a:p>
            <a:endParaRPr lang="en-GB" dirty="0" smtClean="0"/>
          </a:p>
          <a:p>
            <a:r>
              <a:rPr lang="en-GB" dirty="0">
                <a:hlinkClick r:id="rId2"/>
              </a:rPr>
              <a:t>https://</a:t>
            </a:r>
            <a:r>
              <a:rPr lang="en-GB" dirty="0" smtClean="0">
                <a:hlinkClick r:id="rId2"/>
              </a:rPr>
              <a:t>www.theguardian.com/membership/2019/jul/13/reporting-on-glastonbury-2019-its-a-cultural-event-unlike-any-other</a:t>
            </a:r>
            <a:endParaRPr lang="en-GB" dirty="0" smtClean="0"/>
          </a:p>
          <a:p>
            <a:r>
              <a:rPr lang="en-GB" sz="4800" b="1" dirty="0" smtClean="0">
                <a:latin typeface="Rockwell Extra Bold" panose="02060903040505020403" pitchFamily="18" charset="0"/>
              </a:rPr>
              <a:t>‘It's </a:t>
            </a:r>
            <a:r>
              <a:rPr lang="en-GB" sz="4800" b="1" dirty="0">
                <a:latin typeface="Rockwell Extra Bold" panose="02060903040505020403" pitchFamily="18" charset="0"/>
              </a:rPr>
              <a:t>a cultural event unlike any other' </a:t>
            </a:r>
          </a:p>
        </p:txBody>
      </p:sp>
    </p:spTree>
    <p:extLst>
      <p:ext uri="{BB962C8B-B14F-4D97-AF65-F5344CB8AC3E}">
        <p14:creationId xmlns:p14="http://schemas.microsoft.com/office/powerpoint/2010/main" val="42435420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Festivals as an academic subject</a:t>
            </a:r>
            <a:endParaRPr lang="en-GB" dirty="0"/>
          </a:p>
        </p:txBody>
      </p:sp>
      <p:sp>
        <p:nvSpPr>
          <p:cNvPr id="3" name="Content Placeholder 2"/>
          <p:cNvSpPr>
            <a:spLocks noGrp="1"/>
          </p:cNvSpPr>
          <p:nvPr>
            <p:ph idx="1"/>
          </p:nvPr>
        </p:nvSpPr>
        <p:spPr/>
        <p:txBody>
          <a:bodyPr/>
          <a:lstStyle/>
          <a:p>
            <a:r>
              <a:rPr lang="en-GB" dirty="0"/>
              <a:t>https://scholar.google.co.uk/scholar?as_ylo=2015&amp;q=glastonbury+festival&amp;hl=en&amp;as_sdt=0,5</a:t>
            </a:r>
          </a:p>
        </p:txBody>
      </p:sp>
    </p:spTree>
    <p:extLst>
      <p:ext uri="{BB962C8B-B14F-4D97-AF65-F5344CB8AC3E}">
        <p14:creationId xmlns:p14="http://schemas.microsoft.com/office/powerpoint/2010/main" val="26472114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b="1"/>
              <a:t>Cultural Tourism</a:t>
            </a:r>
          </a:p>
        </p:txBody>
      </p:sp>
      <p:sp>
        <p:nvSpPr>
          <p:cNvPr id="8195" name="Rectangle 3"/>
          <p:cNvSpPr>
            <a:spLocks noGrp="1" noChangeArrowheads="1"/>
          </p:cNvSpPr>
          <p:nvPr>
            <p:ph type="body" idx="1"/>
          </p:nvPr>
        </p:nvSpPr>
        <p:spPr/>
        <p:txBody>
          <a:bodyPr/>
          <a:lstStyle/>
          <a:p>
            <a:r>
              <a:rPr lang="en-GB" altLang="en-US"/>
              <a:t>Culture is a main attraction of tourism. Without culture to make a difference, a tourist site would be a boring place. </a:t>
            </a:r>
          </a:p>
          <a:p>
            <a:r>
              <a:rPr lang="en-GB" altLang="en-US"/>
              <a:t>Without different cultural heritages, therefore, places across the world would have little to offer as attractive tourist sites. </a:t>
            </a:r>
          </a:p>
          <a:p>
            <a:pPr>
              <a:buFontTx/>
              <a:buNone/>
            </a:pPr>
            <a:endParaRPr lang="en-GB" altLang="en-US"/>
          </a:p>
        </p:txBody>
      </p:sp>
    </p:spTree>
    <p:extLst>
      <p:ext uri="{BB962C8B-B14F-4D97-AF65-F5344CB8AC3E}">
        <p14:creationId xmlns:p14="http://schemas.microsoft.com/office/powerpoint/2010/main" val="16279463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normAutofit lnSpcReduction="10000"/>
          </a:bodyPr>
          <a:lstStyle/>
          <a:p>
            <a:r>
              <a:rPr lang="en-GB" dirty="0">
                <a:hlinkClick r:id="rId2"/>
              </a:rPr>
              <a:t>https://</a:t>
            </a:r>
            <a:r>
              <a:rPr lang="en-GB" dirty="0" smtClean="0">
                <a:hlinkClick r:id="rId2"/>
              </a:rPr>
              <a:t>www.researchgate.net/profile/Greg_Richards3/publication/324031354_What_is_Cultural_Tourism/links/5aba259aaca272aac4c772b6/What-is-Cultural-Tourism.pdf</a:t>
            </a:r>
            <a:endParaRPr lang="en-GB" dirty="0" smtClean="0"/>
          </a:p>
          <a:p>
            <a:r>
              <a:rPr lang="en-GB" dirty="0" smtClean="0"/>
              <a:t>Cultural </a:t>
            </a:r>
            <a:r>
              <a:rPr lang="en-GB" dirty="0"/>
              <a:t>tourism Richards (2018) This review article traces the development of cultural tourism as afield of research over the past decade</a:t>
            </a:r>
            <a:r>
              <a:rPr lang="en-GB" dirty="0" smtClean="0"/>
              <a:t>, identifying </a:t>
            </a:r>
            <a:r>
              <a:rPr lang="en-GB" dirty="0"/>
              <a:t>major trends and research areas. Cultural tourism has recently been re-affirmed by </a:t>
            </a:r>
            <a:r>
              <a:rPr lang="en-GB" dirty="0" smtClean="0"/>
              <a:t>the UNWTO </a:t>
            </a:r>
            <a:r>
              <a:rPr lang="en-GB" dirty="0"/>
              <a:t>as a major element of international tourism consumption, accounting for over 39% of </a:t>
            </a:r>
            <a:r>
              <a:rPr lang="en-GB" dirty="0" smtClean="0"/>
              <a:t>tourism arrivals</a:t>
            </a:r>
            <a:r>
              <a:rPr lang="en-GB" dirty="0"/>
              <a:t>. Cultural tourism research has also grown rapidly, particularly infields such as cultural </a:t>
            </a:r>
            <a:r>
              <a:rPr lang="en-GB" dirty="0" smtClean="0"/>
              <a:t>consumption</a:t>
            </a:r>
            <a:r>
              <a:rPr lang="en-GB" dirty="0"/>
              <a:t>, cultural motivations, heritage conservation, cultural tourism economics, anthropology and </a:t>
            </a:r>
            <a:r>
              <a:rPr lang="en-GB" dirty="0" smtClean="0"/>
              <a:t>the relationship </a:t>
            </a:r>
            <a:r>
              <a:rPr lang="en-GB" dirty="0"/>
              <a:t>with the creative economy. Major research trends include the shift from tangible </a:t>
            </a:r>
            <a:r>
              <a:rPr lang="en-GB" dirty="0" smtClean="0"/>
              <a:t>to intangible </a:t>
            </a:r>
            <a:r>
              <a:rPr lang="en-GB" dirty="0"/>
              <a:t>heritage, more attention for indigenous and other minority groups and a </a:t>
            </a:r>
            <a:r>
              <a:rPr lang="en-GB" dirty="0" smtClean="0"/>
              <a:t>geographical expansion </a:t>
            </a:r>
            <a:r>
              <a:rPr lang="en-GB" dirty="0"/>
              <a:t>in the coverage of cultural tourism research. </a:t>
            </a:r>
            <a:r>
              <a:rPr lang="en-GB" dirty="0" smtClean="0"/>
              <a:t>The field </a:t>
            </a:r>
            <a:r>
              <a:rPr lang="en-GB" dirty="0"/>
              <a:t>also reflects a number </a:t>
            </a:r>
            <a:r>
              <a:rPr lang="en-GB" dirty="0" smtClean="0"/>
              <a:t>of ‘</a:t>
            </a:r>
            <a:r>
              <a:rPr lang="en-GB" dirty="0"/>
              <a:t>turns</a:t>
            </a:r>
            <a:r>
              <a:rPr lang="en-GB" dirty="0" smtClean="0"/>
              <a:t>’ in social science</a:t>
            </a:r>
            <a:r>
              <a:rPr lang="en-GB" dirty="0"/>
              <a:t>, including the </a:t>
            </a:r>
            <a:r>
              <a:rPr lang="en-GB" dirty="0" err="1"/>
              <a:t>mobilities</a:t>
            </a:r>
            <a:r>
              <a:rPr lang="en-GB" dirty="0"/>
              <a:t> turn, the performance turn and the creative turn. The paper </a:t>
            </a:r>
            <a:r>
              <a:rPr lang="en-GB" dirty="0" smtClean="0"/>
              <a:t>concludes with </a:t>
            </a:r>
            <a:r>
              <a:rPr lang="en-GB" dirty="0"/>
              <a:t>a number of suggestions for future research directions, such as the development of </a:t>
            </a:r>
            <a:r>
              <a:rPr lang="en-GB" dirty="0" smtClean="0"/>
              <a:t>trans-modern cultures </a:t>
            </a:r>
            <a:r>
              <a:rPr lang="en-GB" dirty="0"/>
              <a:t>and the impacts of new technologies.</a:t>
            </a:r>
          </a:p>
        </p:txBody>
      </p:sp>
    </p:spTree>
    <p:extLst>
      <p:ext uri="{BB962C8B-B14F-4D97-AF65-F5344CB8AC3E}">
        <p14:creationId xmlns:p14="http://schemas.microsoft.com/office/powerpoint/2010/main" val="34281719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b="1"/>
              <a:t>Cultural Tourism</a:t>
            </a:r>
          </a:p>
        </p:txBody>
      </p:sp>
      <p:sp>
        <p:nvSpPr>
          <p:cNvPr id="11267" name="Rectangle 3"/>
          <p:cNvSpPr>
            <a:spLocks noGrp="1" noChangeArrowheads="1"/>
          </p:cNvSpPr>
          <p:nvPr>
            <p:ph type="body" idx="1"/>
          </p:nvPr>
        </p:nvSpPr>
        <p:spPr/>
        <p:txBody>
          <a:bodyPr>
            <a:normAutofit lnSpcReduction="10000"/>
          </a:bodyPr>
          <a:lstStyle/>
          <a:p>
            <a:pPr>
              <a:lnSpc>
                <a:spcPct val="80000"/>
              </a:lnSpc>
              <a:buFontTx/>
              <a:buNone/>
            </a:pPr>
            <a:r>
              <a:rPr lang="en-GB" altLang="en-US" sz="2800"/>
              <a:t>Cultural tourism is defined by international Cultural </a:t>
            </a:r>
          </a:p>
          <a:p>
            <a:pPr>
              <a:lnSpc>
                <a:spcPct val="80000"/>
              </a:lnSpc>
              <a:buFontTx/>
              <a:buNone/>
            </a:pPr>
            <a:r>
              <a:rPr lang="en-GB" altLang="en-US" sz="2800"/>
              <a:t>Tourism Charter</a:t>
            </a:r>
            <a:r>
              <a:rPr lang="en-GB" altLang="en-US" sz="2800" b="1" i="1"/>
              <a:t> </a:t>
            </a:r>
            <a:r>
              <a:rPr lang="en-GB" altLang="en-US" sz="2800"/>
              <a:t>professionals as </a:t>
            </a:r>
          </a:p>
          <a:p>
            <a:pPr>
              <a:lnSpc>
                <a:spcPct val="80000"/>
              </a:lnSpc>
              <a:buFontTx/>
              <a:buNone/>
            </a:pPr>
            <a:endParaRPr lang="en-GB" altLang="en-US" sz="2800" b="1"/>
          </a:p>
          <a:p>
            <a:pPr>
              <a:lnSpc>
                <a:spcPct val="80000"/>
              </a:lnSpc>
              <a:buFontTx/>
              <a:buNone/>
            </a:pPr>
            <a:r>
              <a:rPr lang="en-GB" altLang="en-US" sz="2800" b="1"/>
              <a:t>	" Domestic and international tourism continues to be among the foremost vehicles for cultural exchange, providing a personal experience, not only of that which has survived from the past, but of the contemporary life and society of others.." </a:t>
            </a:r>
          </a:p>
          <a:p>
            <a:pPr>
              <a:lnSpc>
                <a:spcPct val="80000"/>
              </a:lnSpc>
              <a:buFontTx/>
              <a:buNone/>
            </a:pPr>
            <a:endParaRPr lang="en-GB" altLang="en-US" sz="2800"/>
          </a:p>
          <a:p>
            <a:pPr>
              <a:lnSpc>
                <a:spcPct val="80000"/>
              </a:lnSpc>
              <a:buFontTx/>
              <a:buNone/>
            </a:pPr>
            <a:r>
              <a:rPr lang="en-GB" altLang="en-US" sz="2800">
                <a:hlinkClick r:id="rId2"/>
              </a:rPr>
              <a:t>http://www.icomos.org/tourism/charter.html</a:t>
            </a:r>
            <a:endParaRPr lang="en-GB" altLang="en-US" sz="2800"/>
          </a:p>
          <a:p>
            <a:pPr>
              <a:lnSpc>
                <a:spcPct val="80000"/>
              </a:lnSpc>
              <a:buFontTx/>
              <a:buNone/>
            </a:pPr>
            <a:endParaRPr lang="en-GB" altLang="en-US" sz="2800"/>
          </a:p>
        </p:txBody>
      </p:sp>
    </p:spTree>
    <p:extLst>
      <p:ext uri="{BB962C8B-B14F-4D97-AF65-F5344CB8AC3E}">
        <p14:creationId xmlns:p14="http://schemas.microsoft.com/office/powerpoint/2010/main" val="3937052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4000" b="1"/>
              <a:t>Development of Cultural Tourism through Festivals</a:t>
            </a:r>
          </a:p>
        </p:txBody>
      </p:sp>
      <p:sp>
        <p:nvSpPr>
          <p:cNvPr id="9219" name="Rectangle 3"/>
          <p:cNvSpPr>
            <a:spLocks noGrp="1" noChangeArrowheads="1"/>
          </p:cNvSpPr>
          <p:nvPr>
            <p:ph type="body" idx="1"/>
          </p:nvPr>
        </p:nvSpPr>
        <p:spPr/>
        <p:txBody>
          <a:bodyPr>
            <a:normAutofit lnSpcReduction="10000"/>
          </a:bodyPr>
          <a:lstStyle/>
          <a:p>
            <a:r>
              <a:rPr lang="en-GB" altLang="en-US" sz="2800"/>
              <a:t>As a type of cultural tourism, cultural festivals in particular enable "intangible" regional culture to attract tourists at low expenditure, and spread regional culture with ease. </a:t>
            </a:r>
          </a:p>
          <a:p>
            <a:r>
              <a:rPr lang="en-GB" altLang="en-US" sz="2800"/>
              <a:t>Cultural festivals do not require fixed buildings, and may make good use of existing space.</a:t>
            </a:r>
          </a:p>
          <a:p>
            <a:r>
              <a:rPr lang="en-GB" altLang="en-US" sz="2800"/>
              <a:t>Thus, cultural festivals may be classified as economically, socially, and environmentally sustainable tourism.</a:t>
            </a:r>
          </a:p>
        </p:txBody>
      </p:sp>
    </p:spTree>
    <p:extLst>
      <p:ext uri="{BB962C8B-B14F-4D97-AF65-F5344CB8AC3E}">
        <p14:creationId xmlns:p14="http://schemas.microsoft.com/office/powerpoint/2010/main" val="28879999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a:t>Cultural Tourism Festivals</a:t>
            </a:r>
          </a:p>
        </p:txBody>
      </p:sp>
      <p:sp>
        <p:nvSpPr>
          <p:cNvPr id="3" name="Content Placeholder 2"/>
          <p:cNvSpPr>
            <a:spLocks noGrp="1"/>
          </p:cNvSpPr>
          <p:nvPr>
            <p:ph idx="1"/>
          </p:nvPr>
        </p:nvSpPr>
        <p:spPr/>
        <p:txBody>
          <a:bodyPr/>
          <a:lstStyle/>
          <a:p>
            <a:r>
              <a:rPr lang="en-GB" dirty="0" smtClean="0"/>
              <a:t>Examples</a:t>
            </a:r>
            <a:endParaRPr lang="en-GB" dirty="0"/>
          </a:p>
        </p:txBody>
      </p:sp>
    </p:spTree>
    <p:extLst>
      <p:ext uri="{BB962C8B-B14F-4D97-AF65-F5344CB8AC3E}">
        <p14:creationId xmlns:p14="http://schemas.microsoft.com/office/powerpoint/2010/main" val="26164224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t>https://www.stuff.co.nz/travel/themes/80797870/top-ten-best-religious-festivals</a:t>
            </a:r>
          </a:p>
        </p:txBody>
      </p:sp>
    </p:spTree>
    <p:extLst>
      <p:ext uri="{BB962C8B-B14F-4D97-AF65-F5344CB8AC3E}">
        <p14:creationId xmlns:p14="http://schemas.microsoft.com/office/powerpoint/2010/main" val="38177088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www.encatc.org/media/287-tourism_festivals_and_cultural_events_in_times_of_crisis.pdf</a:t>
            </a:r>
            <a:endParaRPr lang="en-GB" dirty="0" smtClean="0"/>
          </a:p>
          <a:p>
            <a:r>
              <a:rPr lang="en-GB" dirty="0"/>
              <a:t>Tourism, Festivals and Cultural Events in Times of  </a:t>
            </a:r>
            <a:r>
              <a:rPr lang="en-GB" dirty="0" smtClean="0"/>
              <a:t>Crisis - </a:t>
            </a:r>
            <a:r>
              <a:rPr lang="en-GB" dirty="0" err="1" smtClean="0"/>
              <a:t>Lise</a:t>
            </a:r>
            <a:r>
              <a:rPr lang="en-GB" dirty="0" smtClean="0"/>
              <a:t> </a:t>
            </a:r>
            <a:r>
              <a:rPr lang="en-GB" dirty="0" err="1" smtClean="0"/>
              <a:t>Lyck</a:t>
            </a:r>
            <a:r>
              <a:rPr lang="en-GB" dirty="0" smtClean="0"/>
              <a:t>, Phil Long, Allan </a:t>
            </a:r>
            <a:r>
              <a:rPr lang="en-GB" dirty="0" err="1"/>
              <a:t>Xenius</a:t>
            </a:r>
            <a:r>
              <a:rPr lang="en-GB" dirty="0"/>
              <a:t> </a:t>
            </a:r>
            <a:r>
              <a:rPr lang="en-GB" dirty="0" err="1" smtClean="0"/>
              <a:t>Grige</a:t>
            </a:r>
            <a:endParaRPr lang="en-GB" dirty="0" smtClean="0"/>
          </a:p>
          <a:p>
            <a:r>
              <a:rPr lang="en-GB" dirty="0" smtClean="0"/>
              <a:t>Cultural </a:t>
            </a:r>
            <a:r>
              <a:rPr lang="en-GB" dirty="0"/>
              <a:t>Events: Case Study of a Theatre Festival as an Element of Tourist Attraction</a:t>
            </a:r>
          </a:p>
          <a:p>
            <a:r>
              <a:rPr lang="en-GB" dirty="0"/>
              <a:t>https://www.degruyter.com/downloadpdf/j/mjss.2018.9.issue-4/mjss-2018-0127/mjss-2018-0127.pdf</a:t>
            </a:r>
          </a:p>
        </p:txBody>
      </p:sp>
    </p:spTree>
    <p:extLst>
      <p:ext uri="{BB962C8B-B14F-4D97-AF65-F5344CB8AC3E}">
        <p14:creationId xmlns:p14="http://schemas.microsoft.com/office/powerpoint/2010/main" val="40062765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z="4000" b="1"/>
              <a:t>Development of Cultural Tourism through Festivals</a:t>
            </a:r>
          </a:p>
        </p:txBody>
      </p:sp>
      <p:sp>
        <p:nvSpPr>
          <p:cNvPr id="10243" name="Rectangle 3"/>
          <p:cNvSpPr>
            <a:spLocks noGrp="1" noChangeArrowheads="1"/>
          </p:cNvSpPr>
          <p:nvPr>
            <p:ph type="body" idx="1"/>
          </p:nvPr>
        </p:nvSpPr>
        <p:spPr/>
        <p:txBody>
          <a:bodyPr/>
          <a:lstStyle/>
          <a:p>
            <a:r>
              <a:rPr lang="en-GB" altLang="en-US" sz="2800"/>
              <a:t>Festivals provide an opportunity for the local people to develop and share their culture, which create a sense of values and beliefs held by the individuals in a local community. </a:t>
            </a:r>
          </a:p>
          <a:p>
            <a:r>
              <a:rPr lang="en-GB" altLang="en-US" sz="2800"/>
              <a:t>Festivals provide the tourist the opportunity to see how the local communities celebrate their culture and help the visitors to interact with the host community.</a:t>
            </a:r>
          </a:p>
        </p:txBody>
      </p:sp>
    </p:spTree>
    <p:extLst>
      <p:ext uri="{BB962C8B-B14F-4D97-AF65-F5344CB8AC3E}">
        <p14:creationId xmlns:p14="http://schemas.microsoft.com/office/powerpoint/2010/main" val="38336618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THEIMPACT OF CULTURAL FESTIVALS ON TOURISM</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ABSTRACT</a:t>
            </a:r>
            <a:endParaRPr lang="en-GB" dirty="0"/>
          </a:p>
          <a:p>
            <a:r>
              <a:rPr lang="en-GB" dirty="0"/>
              <a:t>This paper aims to investigate the impact of festivals concerning cultural tourism regarding the host community. The literature research in this paper focuses on an area of study related to cultural tourism and the role of festivals in the creation of opportunities for community orientated events and </a:t>
            </a:r>
            <a:r>
              <a:rPr lang="en-GB" dirty="0" smtClean="0"/>
              <a:t>festivals. The findings </a:t>
            </a:r>
            <a:r>
              <a:rPr lang="en-GB" dirty="0"/>
              <a:t>of this research show us that festivals have contributed in the development of cultural tourism. Festivals attract culture tourists to local community events to promote enriching exchanges between tourists and resident. It was found in the case studies of Edinburgh Festival and Leeds West Indian Carnival that festivals have become a major tourist attraction for the local, regional and international visitors.</a:t>
            </a:r>
          </a:p>
          <a:p>
            <a:endParaRPr lang="en-GB" dirty="0"/>
          </a:p>
        </p:txBody>
      </p:sp>
    </p:spTree>
    <p:extLst>
      <p:ext uri="{BB962C8B-B14F-4D97-AF65-F5344CB8AC3E}">
        <p14:creationId xmlns:p14="http://schemas.microsoft.com/office/powerpoint/2010/main" val="23611487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Role of Festivals in UK</a:t>
            </a:r>
          </a:p>
        </p:txBody>
      </p:sp>
      <p:sp>
        <p:nvSpPr>
          <p:cNvPr id="5123" name="Rectangle 3"/>
          <p:cNvSpPr>
            <a:spLocks noGrp="1" noChangeArrowheads="1"/>
          </p:cNvSpPr>
          <p:nvPr>
            <p:ph type="body" idx="1"/>
          </p:nvPr>
        </p:nvSpPr>
        <p:spPr/>
        <p:txBody>
          <a:bodyPr/>
          <a:lstStyle/>
          <a:p>
            <a:r>
              <a:rPr lang="en-GB" altLang="en-US"/>
              <a:t>The desire for festivals and events is not specifically designed to address the needs for any one particular group.</a:t>
            </a:r>
          </a:p>
          <a:p>
            <a:r>
              <a:rPr lang="en-GB" altLang="en-US"/>
              <a:t>The hosting of events is often developed because of the tourism and economic opportunities additional to social and cultural benefits.</a:t>
            </a:r>
          </a:p>
        </p:txBody>
      </p:sp>
    </p:spTree>
    <p:extLst>
      <p:ext uri="{BB962C8B-B14F-4D97-AF65-F5344CB8AC3E}">
        <p14:creationId xmlns:p14="http://schemas.microsoft.com/office/powerpoint/2010/main" val="391558767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Role of Local Communities</a:t>
            </a:r>
          </a:p>
        </p:txBody>
      </p:sp>
      <p:sp>
        <p:nvSpPr>
          <p:cNvPr id="12291" name="Rectangle 3"/>
          <p:cNvSpPr>
            <a:spLocks noGrp="1" noChangeArrowheads="1"/>
          </p:cNvSpPr>
          <p:nvPr>
            <p:ph type="body" idx="1"/>
          </p:nvPr>
        </p:nvSpPr>
        <p:spPr/>
        <p:txBody>
          <a:bodyPr/>
          <a:lstStyle/>
          <a:p>
            <a:r>
              <a:rPr lang="en-GB" altLang="en-US"/>
              <a:t>Festivals play a major part in a city and local community.  </a:t>
            </a:r>
          </a:p>
          <a:p>
            <a:r>
              <a:rPr lang="en-GB" altLang="en-US"/>
              <a:t>Festivals are attractive to host communities, because it helps to develop local pride and identity for the local people.</a:t>
            </a:r>
          </a:p>
          <a:p>
            <a:r>
              <a:rPr lang="en-GB" altLang="en-US"/>
              <a:t> The peoples and communities that host the festival provide the visitors with a vibrant and valuable culture. </a:t>
            </a:r>
          </a:p>
        </p:txBody>
      </p:sp>
    </p:spTree>
    <p:extLst>
      <p:ext uri="{BB962C8B-B14F-4D97-AF65-F5344CB8AC3E}">
        <p14:creationId xmlns:p14="http://schemas.microsoft.com/office/powerpoint/2010/main" val="126375154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Role of Local Communities</a:t>
            </a:r>
          </a:p>
        </p:txBody>
      </p:sp>
      <p:sp>
        <p:nvSpPr>
          <p:cNvPr id="6147" name="Rectangle 3"/>
          <p:cNvSpPr>
            <a:spLocks noGrp="1" noChangeArrowheads="1"/>
          </p:cNvSpPr>
          <p:nvPr>
            <p:ph type="body" idx="1"/>
          </p:nvPr>
        </p:nvSpPr>
        <p:spPr/>
        <p:txBody>
          <a:bodyPr/>
          <a:lstStyle/>
          <a:p>
            <a:r>
              <a:rPr lang="en-GB" altLang="en-US"/>
              <a:t>Local communities play vital roles in developing tourism through festivals.</a:t>
            </a:r>
          </a:p>
          <a:p>
            <a:r>
              <a:rPr lang="en-GB" altLang="en-US"/>
              <a:t>The events in turn are seen as an important tool for attracting visitors and building the image within different communities. </a:t>
            </a:r>
          </a:p>
        </p:txBody>
      </p:sp>
    </p:spTree>
    <p:extLst>
      <p:ext uri="{BB962C8B-B14F-4D97-AF65-F5344CB8AC3E}">
        <p14:creationId xmlns:p14="http://schemas.microsoft.com/office/powerpoint/2010/main" val="5755618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sz="4000"/>
              <a:t>Potential Benefits of Cultural Tourism </a:t>
            </a:r>
          </a:p>
        </p:txBody>
      </p:sp>
      <p:sp>
        <p:nvSpPr>
          <p:cNvPr id="22531" name="Rectangle 3"/>
          <p:cNvSpPr>
            <a:spLocks noGrp="1" noChangeArrowheads="1"/>
          </p:cNvSpPr>
          <p:nvPr>
            <p:ph type="body" idx="1"/>
          </p:nvPr>
        </p:nvSpPr>
        <p:spPr/>
        <p:txBody>
          <a:bodyPr/>
          <a:lstStyle/>
          <a:p>
            <a:r>
              <a:rPr lang="en-GB" altLang="en-US" sz="2800"/>
              <a:t>increased resources for the protection and conservation of natural and cultural heritage resources </a:t>
            </a:r>
          </a:p>
          <a:p>
            <a:r>
              <a:rPr lang="en-GB" altLang="en-US" sz="2800"/>
              <a:t>increased income from tourism expenditures </a:t>
            </a:r>
          </a:p>
          <a:p>
            <a:r>
              <a:rPr lang="en-GB" altLang="en-US" sz="2800"/>
              <a:t>increased induced income from tourism expenditures </a:t>
            </a:r>
          </a:p>
          <a:p>
            <a:r>
              <a:rPr lang="en-GB" altLang="en-US" sz="2800"/>
              <a:t>new employment opportunities </a:t>
            </a:r>
          </a:p>
          <a:p>
            <a:r>
              <a:rPr lang="en-GB" altLang="en-US" sz="2800"/>
              <a:t>new induced employment opportunities </a:t>
            </a:r>
          </a:p>
          <a:p>
            <a:r>
              <a:rPr lang="en-GB" altLang="en-US" sz="2800"/>
              <a:t>increased tax base </a:t>
            </a:r>
          </a:p>
        </p:txBody>
      </p:sp>
    </p:spTree>
    <p:extLst>
      <p:ext uri="{BB962C8B-B14F-4D97-AF65-F5344CB8AC3E}">
        <p14:creationId xmlns:p14="http://schemas.microsoft.com/office/powerpoint/2010/main" val="77478571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sz="4000"/>
              <a:t>Potential Benefits of Cultural Tourism</a:t>
            </a:r>
          </a:p>
        </p:txBody>
      </p:sp>
      <p:sp>
        <p:nvSpPr>
          <p:cNvPr id="23555" name="Rectangle 3"/>
          <p:cNvSpPr>
            <a:spLocks noGrp="1" noChangeArrowheads="1"/>
          </p:cNvSpPr>
          <p:nvPr>
            <p:ph type="body" idx="1"/>
          </p:nvPr>
        </p:nvSpPr>
        <p:spPr/>
        <p:txBody>
          <a:bodyPr>
            <a:normAutofit lnSpcReduction="10000"/>
          </a:bodyPr>
          <a:lstStyle/>
          <a:p>
            <a:pPr>
              <a:lnSpc>
                <a:spcPct val="90000"/>
              </a:lnSpc>
            </a:pPr>
            <a:r>
              <a:rPr lang="en-GB" altLang="en-US" sz="2800"/>
              <a:t>increased civic pride leading to a better environment for </a:t>
            </a:r>
          </a:p>
          <a:p>
            <a:pPr>
              <a:lnSpc>
                <a:spcPct val="90000"/>
              </a:lnSpc>
            </a:pPr>
            <a:r>
              <a:rPr lang="en-GB" altLang="en-US" sz="2800"/>
              <a:t>economic development </a:t>
            </a:r>
          </a:p>
          <a:p>
            <a:pPr>
              <a:lnSpc>
                <a:spcPct val="90000"/>
              </a:lnSpc>
            </a:pPr>
            <a:r>
              <a:rPr lang="en-GB" altLang="en-US" sz="2800"/>
              <a:t>improved infrastructure </a:t>
            </a:r>
          </a:p>
          <a:p>
            <a:pPr>
              <a:lnSpc>
                <a:spcPct val="90000"/>
              </a:lnSpc>
            </a:pPr>
            <a:r>
              <a:rPr lang="en-GB" altLang="en-US" sz="2800"/>
              <a:t>revival of local traditions and the associated income </a:t>
            </a:r>
          </a:p>
          <a:p>
            <a:pPr>
              <a:lnSpc>
                <a:spcPct val="90000"/>
              </a:lnSpc>
            </a:pPr>
            <a:r>
              <a:rPr lang="en-GB" altLang="en-US" sz="2800"/>
              <a:t>producing potential of local people </a:t>
            </a:r>
          </a:p>
          <a:p>
            <a:pPr>
              <a:lnSpc>
                <a:spcPct val="90000"/>
              </a:lnSpc>
            </a:pPr>
            <a:r>
              <a:rPr lang="en-GB" altLang="en-US" sz="2800"/>
              <a:t>development of local handicrafts </a:t>
            </a:r>
          </a:p>
          <a:p>
            <a:pPr>
              <a:lnSpc>
                <a:spcPct val="90000"/>
              </a:lnSpc>
            </a:pPr>
            <a:r>
              <a:rPr lang="en-GB" altLang="en-US" sz="2800"/>
              <a:t>increased community visibility leading to other economic development opportunities </a:t>
            </a:r>
          </a:p>
        </p:txBody>
      </p:sp>
    </p:spTree>
    <p:extLst>
      <p:ext uri="{BB962C8B-B14F-4D97-AF65-F5344CB8AC3E}">
        <p14:creationId xmlns:p14="http://schemas.microsoft.com/office/powerpoint/2010/main" val="23029750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z="4000"/>
              <a:t>Potential Advantages /Disadvantages Cultural Tourism</a:t>
            </a:r>
          </a:p>
        </p:txBody>
      </p:sp>
      <p:sp>
        <p:nvSpPr>
          <p:cNvPr id="24579" name="Rectangle 3"/>
          <p:cNvSpPr>
            <a:spLocks noGrp="1" noChangeArrowheads="1"/>
          </p:cNvSpPr>
          <p:nvPr>
            <p:ph type="body" idx="1"/>
          </p:nvPr>
        </p:nvSpPr>
        <p:spPr/>
        <p:txBody>
          <a:bodyPr/>
          <a:lstStyle/>
          <a:p>
            <a:r>
              <a:rPr lang="en-GB" altLang="en-US"/>
              <a:t>much of tourism employment is seasonal in nature </a:t>
            </a:r>
          </a:p>
          <a:p>
            <a:r>
              <a:rPr lang="en-GB" altLang="en-US"/>
              <a:t>employment in this field is often low paying </a:t>
            </a:r>
          </a:p>
          <a:p>
            <a:r>
              <a:rPr lang="en-GB" altLang="en-US"/>
              <a:t>tourism development can produce inflation </a:t>
            </a:r>
          </a:p>
          <a:p>
            <a:r>
              <a:rPr lang="en-GB" altLang="en-US"/>
              <a:t>if not properly planned for and managed, tourism </a:t>
            </a:r>
          </a:p>
          <a:p>
            <a:r>
              <a:rPr lang="en-GB" altLang="en-US"/>
              <a:t>development can lead to increased costs (land, housing, food, services) </a:t>
            </a:r>
          </a:p>
        </p:txBody>
      </p:sp>
    </p:spTree>
    <p:extLst>
      <p:ext uri="{BB962C8B-B14F-4D97-AF65-F5344CB8AC3E}">
        <p14:creationId xmlns:p14="http://schemas.microsoft.com/office/powerpoint/2010/main" val="408012160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sz="4000"/>
              <a:t>Potential Advantages /Disadvantages Cultural Tourism</a:t>
            </a:r>
          </a:p>
        </p:txBody>
      </p:sp>
      <p:sp>
        <p:nvSpPr>
          <p:cNvPr id="25603" name="Rectangle 3"/>
          <p:cNvSpPr>
            <a:spLocks noGrp="1" noChangeArrowheads="1"/>
          </p:cNvSpPr>
          <p:nvPr>
            <p:ph type="body" idx="1"/>
          </p:nvPr>
        </p:nvSpPr>
        <p:spPr/>
        <p:txBody>
          <a:bodyPr/>
          <a:lstStyle/>
          <a:p>
            <a:r>
              <a:rPr lang="en-GB" altLang="en-US"/>
              <a:t>pollution, increased crime and increased </a:t>
            </a:r>
          </a:p>
          <a:p>
            <a:r>
              <a:rPr lang="en-GB" altLang="en-US"/>
              <a:t>traffic/congestion can lower the attractiveness of a community or region for investors </a:t>
            </a:r>
          </a:p>
          <a:p>
            <a:r>
              <a:rPr lang="en-GB" altLang="en-US"/>
              <a:t>increased taxes </a:t>
            </a:r>
          </a:p>
          <a:p>
            <a:r>
              <a:rPr lang="en-GB" altLang="en-US"/>
              <a:t>not authentic development which can reduce the attractiveness of an area as a tourism destination. </a:t>
            </a:r>
          </a:p>
        </p:txBody>
      </p:sp>
    </p:spTree>
    <p:extLst>
      <p:ext uri="{BB962C8B-B14F-4D97-AF65-F5344CB8AC3E}">
        <p14:creationId xmlns:p14="http://schemas.microsoft.com/office/powerpoint/2010/main" val="24305456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en-US" sz="4000"/>
              <a:t>Potential Advantages /Disadvantages Cultural Tourism</a:t>
            </a:r>
          </a:p>
        </p:txBody>
      </p:sp>
      <p:sp>
        <p:nvSpPr>
          <p:cNvPr id="45059" name="Rectangle 3"/>
          <p:cNvSpPr>
            <a:spLocks noGrp="1" noChangeArrowheads="1"/>
          </p:cNvSpPr>
          <p:nvPr>
            <p:ph type="body" idx="1"/>
          </p:nvPr>
        </p:nvSpPr>
        <p:spPr/>
        <p:txBody>
          <a:bodyPr/>
          <a:lstStyle/>
          <a:p>
            <a:pPr>
              <a:lnSpc>
                <a:spcPct val="80000"/>
              </a:lnSpc>
            </a:pPr>
            <a:r>
              <a:rPr lang="en-GB" altLang="en-US" sz="3600"/>
              <a:t>Cultural tourists, on average spend more than ‘mainstream’ tourists. </a:t>
            </a:r>
          </a:p>
          <a:p>
            <a:pPr>
              <a:lnSpc>
                <a:spcPct val="80000"/>
              </a:lnSpc>
            </a:pPr>
            <a:r>
              <a:rPr lang="en-GB" altLang="en-US" sz="3600"/>
              <a:t>Spend per head by cultural tourists on food and drink and shopping is around twice that of ‘mainstream’ tourists;</a:t>
            </a:r>
          </a:p>
          <a:p>
            <a:pPr>
              <a:lnSpc>
                <a:spcPct val="80000"/>
              </a:lnSpc>
            </a:pPr>
            <a:r>
              <a:rPr lang="en-GB" altLang="en-US" sz="3600"/>
              <a:t>Cultural tourist spend more on accommodation - compared to ‘mainstream’ tourists;</a:t>
            </a:r>
          </a:p>
        </p:txBody>
      </p:sp>
    </p:spTree>
    <p:extLst>
      <p:ext uri="{BB962C8B-B14F-4D97-AF65-F5344CB8AC3E}">
        <p14:creationId xmlns:p14="http://schemas.microsoft.com/office/powerpoint/2010/main" val="153803101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7" name="Rectangle 7"/>
          <p:cNvSpPr>
            <a:spLocks noGrp="1" noChangeArrowheads="1"/>
          </p:cNvSpPr>
          <p:nvPr>
            <p:ph type="title"/>
          </p:nvPr>
        </p:nvSpPr>
        <p:spPr/>
        <p:txBody>
          <a:bodyPr/>
          <a:lstStyle/>
          <a:p>
            <a:r>
              <a:rPr lang="en-GB" altLang="en-US"/>
              <a:t>Visitor Expenditure</a:t>
            </a:r>
          </a:p>
        </p:txBody>
      </p:sp>
      <p:sp>
        <p:nvSpPr>
          <p:cNvPr id="40968" name="Rectangle 8"/>
          <p:cNvSpPr>
            <a:spLocks noGrp="1" noChangeArrowheads="1"/>
          </p:cNvSpPr>
          <p:nvPr>
            <p:ph type="body" idx="1"/>
          </p:nvPr>
        </p:nvSpPr>
        <p:spPr/>
        <p:txBody>
          <a:bodyPr>
            <a:normAutofit lnSpcReduction="10000"/>
          </a:bodyPr>
          <a:lstStyle/>
          <a:p>
            <a:pPr>
              <a:lnSpc>
                <a:spcPct val="80000"/>
              </a:lnSpc>
              <a:buFontTx/>
              <a:buNone/>
            </a:pPr>
            <a:r>
              <a:rPr lang="en-GB" altLang="en-US" sz="2800"/>
              <a:t>	</a:t>
            </a:r>
            <a:r>
              <a:rPr lang="en-GB" altLang="en-US" b="1"/>
              <a:t>Per-visitor expenditures</a:t>
            </a:r>
            <a:r>
              <a:rPr lang="en-GB" altLang="en-US" sz="2800"/>
              <a:t> </a:t>
            </a:r>
            <a:r>
              <a:rPr lang="en-GB" altLang="en-US" sz="2800" b="1">
                <a:solidFill>
                  <a:srgbClr val="FF3300"/>
                </a:solidFill>
              </a:rPr>
              <a:t>(out-of-town visitors, whose primary reason for visiting was the Zora! Festival)</a:t>
            </a:r>
          </a:p>
          <a:p>
            <a:pPr>
              <a:lnSpc>
                <a:spcPct val="80000"/>
              </a:lnSpc>
              <a:buFontTx/>
              <a:buNone/>
            </a:pPr>
            <a:r>
              <a:rPr lang="en-GB" altLang="en-US" sz="2800" b="1" i="1"/>
              <a:t>Expenditures Out of town visitors Total</a:t>
            </a:r>
          </a:p>
          <a:p>
            <a:pPr>
              <a:lnSpc>
                <a:spcPct val="80000"/>
              </a:lnSpc>
            </a:pPr>
            <a:r>
              <a:rPr lang="en-GB" altLang="en-US" sz="2800"/>
              <a:t>Rental Car 		$4 			$6,689</a:t>
            </a:r>
          </a:p>
          <a:p>
            <a:pPr>
              <a:lnSpc>
                <a:spcPct val="80000"/>
              </a:lnSpc>
            </a:pPr>
            <a:r>
              <a:rPr lang="en-GB" altLang="en-US" sz="2800"/>
              <a:t>Hotel 			$43 			$195,165</a:t>
            </a:r>
          </a:p>
          <a:p>
            <a:pPr>
              <a:lnSpc>
                <a:spcPct val="80000"/>
              </a:lnSpc>
            </a:pPr>
            <a:r>
              <a:rPr lang="en-GB" altLang="en-US" sz="2800"/>
              <a:t>Food and other 	$39 			$177,010</a:t>
            </a:r>
          </a:p>
          <a:p>
            <a:pPr>
              <a:lnSpc>
                <a:spcPct val="80000"/>
              </a:lnSpc>
            </a:pPr>
            <a:r>
              <a:rPr lang="en-GB" altLang="en-US" sz="2800">
                <a:solidFill>
                  <a:srgbClr val="FF3300"/>
                </a:solidFill>
              </a:rPr>
              <a:t>Total 			$86 			$372,175</a:t>
            </a:r>
          </a:p>
          <a:p>
            <a:pPr>
              <a:lnSpc>
                <a:spcPct val="80000"/>
              </a:lnSpc>
              <a:buFontTx/>
              <a:buNone/>
            </a:pPr>
            <a:endParaRPr lang="en-GB" altLang="en-US" sz="2800" i="1"/>
          </a:p>
          <a:p>
            <a:pPr>
              <a:lnSpc>
                <a:spcPct val="80000"/>
              </a:lnSpc>
              <a:buFontTx/>
              <a:buNone/>
            </a:pPr>
            <a:r>
              <a:rPr lang="en-GB" altLang="en-US" sz="2800" i="1"/>
              <a:t>	</a:t>
            </a:r>
            <a:r>
              <a:rPr lang="en-GB" altLang="en-US" sz="2800" i="1">
                <a:solidFill>
                  <a:srgbClr val="00CC00"/>
                </a:solidFill>
              </a:rPr>
              <a:t>Source: </a:t>
            </a:r>
            <a:r>
              <a:rPr lang="en-GB" altLang="en-US" sz="2800">
                <a:solidFill>
                  <a:srgbClr val="00CC00"/>
                </a:solidFill>
              </a:rPr>
              <a:t>Author’s calculation based on Zora!Festival 2006 Festival Attendees Survey.</a:t>
            </a:r>
          </a:p>
        </p:txBody>
      </p:sp>
    </p:spTree>
    <p:extLst>
      <p:ext uri="{BB962C8B-B14F-4D97-AF65-F5344CB8AC3E}">
        <p14:creationId xmlns:p14="http://schemas.microsoft.com/office/powerpoint/2010/main" val="8062994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Visit Britain</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www.visitbritain.org/sites/default/files/vb-corporate/40413193-260c_gb_tourist_annual_report_2018_fv-v3.pdf</a:t>
            </a:r>
            <a:endParaRPr lang="en-GB" dirty="0" smtClean="0"/>
          </a:p>
          <a:p>
            <a:r>
              <a:rPr lang="en-GB" dirty="0" smtClean="0"/>
              <a:t>Measuring competitiveness in tourism</a:t>
            </a:r>
          </a:p>
          <a:p>
            <a:r>
              <a:rPr lang="en-GB" dirty="0">
                <a:hlinkClick r:id="rId3"/>
              </a:rPr>
              <a:t>https://</a:t>
            </a:r>
            <a:r>
              <a:rPr lang="en-GB" dirty="0" smtClean="0">
                <a:hlinkClick r:id="rId3"/>
              </a:rPr>
              <a:t>www.oecd.org/cfe/tourism/Indicators%20for%20Measuring%20Competitiveness%20in%20Tourism.pdf</a:t>
            </a:r>
            <a:endParaRPr lang="en-GB" dirty="0" smtClean="0"/>
          </a:p>
          <a:p>
            <a:pPr marL="0" indent="0">
              <a:buNone/>
            </a:pPr>
            <a:endParaRPr lang="en-GB" dirty="0"/>
          </a:p>
        </p:txBody>
      </p:sp>
    </p:spTree>
    <p:extLst>
      <p:ext uri="{BB962C8B-B14F-4D97-AF65-F5344CB8AC3E}">
        <p14:creationId xmlns:p14="http://schemas.microsoft.com/office/powerpoint/2010/main" val="411048247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msu.edu/course/prr/840/econimpact/pdf/ecimpvol1.pdf</a:t>
            </a:r>
            <a:endParaRPr lang="en-GB" dirty="0" smtClean="0"/>
          </a:p>
          <a:p>
            <a:endParaRPr lang="en-GB" dirty="0"/>
          </a:p>
        </p:txBody>
      </p:sp>
    </p:spTree>
    <p:extLst>
      <p:ext uri="{BB962C8B-B14F-4D97-AF65-F5344CB8AC3E}">
        <p14:creationId xmlns:p14="http://schemas.microsoft.com/office/powerpoint/2010/main" val="165998074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Sites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data.worldbank.org/indicator/ST.INT.XPND.CD</a:t>
            </a:r>
            <a:endParaRPr lang="en-GB" dirty="0" smtClean="0"/>
          </a:p>
          <a:p>
            <a:endParaRPr lang="en-GB" dirty="0"/>
          </a:p>
          <a:p>
            <a:r>
              <a:rPr lang="en-GB" dirty="0"/>
              <a:t>https://www.visitbritain.org/nation-region-county-data?area=9000&amp;quarter=3&amp;purpose=1&amp;country=3441</a:t>
            </a:r>
          </a:p>
        </p:txBody>
      </p:sp>
    </p:spTree>
    <p:extLst>
      <p:ext uri="{BB962C8B-B14F-4D97-AF65-F5344CB8AC3E}">
        <p14:creationId xmlns:p14="http://schemas.microsoft.com/office/powerpoint/2010/main" val="328712334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sz="4000" b="1">
                <a:solidFill>
                  <a:srgbClr val="FF3300"/>
                </a:solidFill>
              </a:rPr>
              <a:t>Social and Environmental Impact</a:t>
            </a:r>
          </a:p>
        </p:txBody>
      </p:sp>
      <p:sp>
        <p:nvSpPr>
          <p:cNvPr id="13315" name="Rectangle 3"/>
          <p:cNvSpPr>
            <a:spLocks noGrp="1" noChangeArrowheads="1"/>
          </p:cNvSpPr>
          <p:nvPr>
            <p:ph type="body" idx="1"/>
          </p:nvPr>
        </p:nvSpPr>
        <p:spPr/>
        <p:txBody>
          <a:bodyPr/>
          <a:lstStyle/>
          <a:p>
            <a:r>
              <a:rPr lang="en-GB" altLang="en-US"/>
              <a:t>Creating cultural image.</a:t>
            </a:r>
          </a:p>
          <a:p>
            <a:r>
              <a:rPr lang="en-GB" altLang="en-US"/>
              <a:t>Affect the quality of life of the local residents.</a:t>
            </a:r>
          </a:p>
          <a:p>
            <a:r>
              <a:rPr lang="en-GB" altLang="en-US"/>
              <a:t>ignore the resident perceptions.</a:t>
            </a:r>
          </a:p>
          <a:p>
            <a:r>
              <a:rPr lang="en-GB" altLang="en-US"/>
              <a:t>Address the concerns of the local people and reduce the negative impact.</a:t>
            </a:r>
          </a:p>
          <a:p>
            <a:endParaRPr lang="en-GB" altLang="en-US"/>
          </a:p>
          <a:p>
            <a:pPr>
              <a:buFontTx/>
              <a:buNone/>
            </a:pPr>
            <a:endParaRPr lang="en-GB" altLang="en-US"/>
          </a:p>
        </p:txBody>
      </p:sp>
    </p:spTree>
    <p:extLst>
      <p:ext uri="{BB962C8B-B14F-4D97-AF65-F5344CB8AC3E}">
        <p14:creationId xmlns:p14="http://schemas.microsoft.com/office/powerpoint/2010/main" val="12684128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leeds_festival_2005_general_wallpaper_1024x768"/>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92313" y="404813"/>
            <a:ext cx="8424862" cy="57261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8409015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b="1"/>
              <a:t>Edinburgh Festival</a:t>
            </a:r>
          </a:p>
        </p:txBody>
      </p:sp>
      <p:sp>
        <p:nvSpPr>
          <p:cNvPr id="14339" name="Rectangle 3"/>
          <p:cNvSpPr>
            <a:spLocks noGrp="1" noChangeArrowheads="1"/>
          </p:cNvSpPr>
          <p:nvPr>
            <p:ph type="body" idx="1"/>
          </p:nvPr>
        </p:nvSpPr>
        <p:spPr/>
        <p:txBody>
          <a:bodyPr/>
          <a:lstStyle/>
          <a:p>
            <a:r>
              <a:rPr lang="en-GB" altLang="en-US"/>
              <a:t>The Edinburgh Festival developed since the late 1940s and it has become a major hotspot for artistic and tourist to enjoy multi-cultural events during the month of August each year </a:t>
            </a:r>
          </a:p>
          <a:p>
            <a:endParaRPr lang="en-GB" altLang="en-US"/>
          </a:p>
        </p:txBody>
      </p:sp>
      <p:sp>
        <p:nvSpPr>
          <p:cNvPr id="14340" name="Rectangle 4"/>
          <p:cNvSpPr>
            <a:spLocks noChangeArrowheads="1"/>
          </p:cNvSpPr>
          <p:nvPr/>
        </p:nvSpPr>
        <p:spPr bwMode="auto">
          <a:xfrm>
            <a:off x="2640013" y="5229226"/>
            <a:ext cx="765786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hlinkClick r:id="rId2"/>
              </a:rPr>
              <a:t>http://www.edinburghfestivals.co.uk/view_item.aspx?item_id=3003</a:t>
            </a:r>
            <a:endParaRPr lang="en-GB" altLang="en-US"/>
          </a:p>
          <a:p>
            <a:endParaRPr lang="en-GB" altLang="en-US"/>
          </a:p>
        </p:txBody>
      </p:sp>
    </p:spTree>
    <p:extLst>
      <p:ext uri="{BB962C8B-B14F-4D97-AF65-F5344CB8AC3E}">
        <p14:creationId xmlns:p14="http://schemas.microsoft.com/office/powerpoint/2010/main" val="133653575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b="1">
                <a:solidFill>
                  <a:srgbClr val="FF3300"/>
                </a:solidFill>
              </a:rPr>
              <a:t>Impact on the Local Economy</a:t>
            </a:r>
          </a:p>
        </p:txBody>
      </p:sp>
      <p:sp>
        <p:nvSpPr>
          <p:cNvPr id="15363" name="Rectangle 3"/>
          <p:cNvSpPr>
            <a:spLocks noGrp="1" noChangeArrowheads="1"/>
          </p:cNvSpPr>
          <p:nvPr>
            <p:ph type="body" idx="1"/>
          </p:nvPr>
        </p:nvSpPr>
        <p:spPr/>
        <p:txBody>
          <a:bodyPr/>
          <a:lstStyle/>
          <a:p>
            <a:r>
              <a:rPr lang="en-GB" altLang="en-US"/>
              <a:t>Festival Director Brian McMaster said: </a:t>
            </a:r>
            <a:endParaRPr lang="en-GB" altLang="en-US" b="1"/>
          </a:p>
          <a:p>
            <a:pPr>
              <a:buFontTx/>
              <a:buNone/>
            </a:pPr>
            <a:r>
              <a:rPr lang="en-GB" altLang="en-US" b="1"/>
              <a:t>	'We are delighted at the response to this year's programmes. Reviews have been excellent, but, more importantly, our audiences are clearly having a very good time, and are trying out a wide range of familiar and less familiar events.</a:t>
            </a:r>
          </a:p>
          <a:p>
            <a:pPr>
              <a:buFontTx/>
              <a:buNone/>
            </a:pPr>
            <a:endParaRPr lang="en-GB" altLang="en-US"/>
          </a:p>
        </p:txBody>
      </p:sp>
    </p:spTree>
    <p:extLst>
      <p:ext uri="{BB962C8B-B14F-4D97-AF65-F5344CB8AC3E}">
        <p14:creationId xmlns:p14="http://schemas.microsoft.com/office/powerpoint/2010/main" val="287238794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b="1">
                <a:solidFill>
                  <a:srgbClr val="FF3300"/>
                </a:solidFill>
              </a:rPr>
              <a:t>Impact on the Local Economy</a:t>
            </a:r>
          </a:p>
        </p:txBody>
      </p:sp>
      <p:sp>
        <p:nvSpPr>
          <p:cNvPr id="16387" name="Rectangle 3"/>
          <p:cNvSpPr>
            <a:spLocks noGrp="1" noChangeArrowheads="1"/>
          </p:cNvSpPr>
          <p:nvPr>
            <p:ph type="body" idx="1"/>
          </p:nvPr>
        </p:nvSpPr>
        <p:spPr/>
        <p:txBody>
          <a:bodyPr/>
          <a:lstStyle/>
          <a:p>
            <a:r>
              <a:rPr lang="en-GB" altLang="en-US"/>
              <a:t>It has been estimated that tourism is worth over £1.1 billion per year to Edinburgh’</a:t>
            </a:r>
          </a:p>
          <a:p>
            <a:r>
              <a:rPr lang="en-GB" altLang="en-US"/>
              <a:t>Creates over 27,000 jobs according to the Edinburgh Convention Bureau (ECB).</a:t>
            </a:r>
          </a:p>
          <a:p>
            <a:r>
              <a:rPr lang="en-GB" altLang="en-US"/>
              <a:t>Business tourism and conferencing accounts for around £120 million annually with its value increasing year on year. </a:t>
            </a:r>
          </a:p>
        </p:txBody>
      </p:sp>
    </p:spTree>
    <p:extLst>
      <p:ext uri="{BB962C8B-B14F-4D97-AF65-F5344CB8AC3E}">
        <p14:creationId xmlns:p14="http://schemas.microsoft.com/office/powerpoint/2010/main" val="165324058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z="4000"/>
              <a:t>Edinburgh International Festival Audience </a:t>
            </a:r>
          </a:p>
        </p:txBody>
      </p:sp>
      <p:sp>
        <p:nvSpPr>
          <p:cNvPr id="17411" name="Rectangle 3"/>
          <p:cNvSpPr>
            <a:spLocks noGrp="1" noChangeArrowheads="1"/>
          </p:cNvSpPr>
          <p:nvPr>
            <p:ph type="body" idx="1"/>
          </p:nvPr>
        </p:nvSpPr>
        <p:spPr/>
        <p:txBody>
          <a:bodyPr/>
          <a:lstStyle/>
          <a:p>
            <a:r>
              <a:rPr lang="en-GB" altLang="en-US" b="1"/>
              <a:t>43% of the Festival's audience comes from Edinburgh and the Lothians</a:t>
            </a:r>
          </a:p>
          <a:p>
            <a:r>
              <a:rPr lang="en-GB" altLang="en-US" b="1"/>
              <a:t>18% from the rest of Scotland </a:t>
            </a:r>
          </a:p>
          <a:p>
            <a:r>
              <a:rPr lang="en-GB" altLang="en-US" b="1"/>
              <a:t>21% from the rest of the UK </a:t>
            </a:r>
          </a:p>
          <a:p>
            <a:r>
              <a:rPr lang="en-GB" altLang="en-US" b="1"/>
              <a:t>17% from overseas</a:t>
            </a:r>
          </a:p>
          <a:p>
            <a:r>
              <a:rPr lang="en-GB" altLang="en-US" b="1"/>
              <a:t>Visitors stay an average of 8 nights in Edinburgh</a:t>
            </a:r>
          </a:p>
        </p:txBody>
      </p:sp>
    </p:spTree>
    <p:extLst>
      <p:ext uri="{BB962C8B-B14F-4D97-AF65-F5344CB8AC3E}">
        <p14:creationId xmlns:p14="http://schemas.microsoft.com/office/powerpoint/2010/main" val="403248349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solidFill>
                  <a:srgbClr val="FF3300"/>
                </a:solidFill>
              </a:rPr>
              <a:t>Leeds West Indian Carnival</a:t>
            </a:r>
          </a:p>
        </p:txBody>
      </p:sp>
      <p:sp>
        <p:nvSpPr>
          <p:cNvPr id="18435" name="Rectangle 3"/>
          <p:cNvSpPr>
            <a:spLocks noGrp="1" noChangeArrowheads="1"/>
          </p:cNvSpPr>
          <p:nvPr>
            <p:ph type="body" idx="1"/>
          </p:nvPr>
        </p:nvSpPr>
        <p:spPr/>
        <p:txBody>
          <a:bodyPr/>
          <a:lstStyle/>
          <a:p>
            <a:pPr>
              <a:lnSpc>
                <a:spcPct val="90000"/>
              </a:lnSpc>
            </a:pPr>
            <a:r>
              <a:rPr lang="en-GB" altLang="en-US"/>
              <a:t>Caribbean carnival celebrated in the city since the early 1960.</a:t>
            </a:r>
          </a:p>
          <a:p>
            <a:pPr>
              <a:lnSpc>
                <a:spcPct val="90000"/>
              </a:lnSpc>
            </a:pPr>
            <a:r>
              <a:rPr lang="en-GB" altLang="en-US"/>
              <a:t>The carnival has created multi-cultural spirits for people of all races and nationalities.</a:t>
            </a:r>
          </a:p>
          <a:p>
            <a:pPr>
              <a:lnSpc>
                <a:spcPct val="90000"/>
              </a:lnSpc>
            </a:pPr>
            <a:r>
              <a:rPr lang="en-GB" altLang="en-US"/>
              <a:t>created that platform for the Caribbean people to come together and share their social and cultural differences with the local community.</a:t>
            </a:r>
          </a:p>
        </p:txBody>
      </p:sp>
    </p:spTree>
    <p:extLst>
      <p:ext uri="{BB962C8B-B14F-4D97-AF65-F5344CB8AC3E}">
        <p14:creationId xmlns:p14="http://schemas.microsoft.com/office/powerpoint/2010/main" val="348335974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a:solidFill>
                  <a:srgbClr val="FF3300"/>
                </a:solidFill>
              </a:rPr>
              <a:t>Leeds West Indian Carnival</a:t>
            </a:r>
          </a:p>
        </p:txBody>
      </p:sp>
      <p:sp>
        <p:nvSpPr>
          <p:cNvPr id="19459" name="Rectangle 3"/>
          <p:cNvSpPr>
            <a:spLocks noGrp="1" noChangeArrowheads="1"/>
          </p:cNvSpPr>
          <p:nvPr>
            <p:ph type="body" idx="1"/>
          </p:nvPr>
        </p:nvSpPr>
        <p:spPr/>
        <p:txBody>
          <a:bodyPr/>
          <a:lstStyle/>
          <a:p>
            <a:pPr>
              <a:buFontTx/>
              <a:buNone/>
            </a:pPr>
            <a:r>
              <a:rPr lang="en-GB" altLang="en-US"/>
              <a:t>Carnival founder Arthur France said: </a:t>
            </a:r>
            <a:endParaRPr lang="en-GB" altLang="en-US" b="1"/>
          </a:p>
          <a:p>
            <a:pPr>
              <a:buFontTx/>
              <a:buNone/>
            </a:pPr>
            <a:r>
              <a:rPr lang="en-GB" altLang="en-US" b="1"/>
              <a:t>	“This continues to be one of this city’s most important and enjoyable family attractions."</a:t>
            </a:r>
          </a:p>
          <a:p>
            <a:pPr>
              <a:buFontTx/>
              <a:buNone/>
            </a:pPr>
            <a:r>
              <a:rPr lang="en-GB" altLang="en-US" b="1"/>
              <a:t>	“Our events in the run up to Carnival Day provide something for everyone as well as giving the whole city the chance to come together in one big party.”</a:t>
            </a:r>
          </a:p>
        </p:txBody>
      </p:sp>
    </p:spTree>
    <p:extLst>
      <p:ext uri="{BB962C8B-B14F-4D97-AF65-F5344CB8AC3E}">
        <p14:creationId xmlns:p14="http://schemas.microsoft.com/office/powerpoint/2010/main" val="262189552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b="1">
                <a:solidFill>
                  <a:srgbClr val="FF3300"/>
                </a:solidFill>
              </a:rPr>
              <a:t>Tourism to the Local Area</a:t>
            </a:r>
          </a:p>
        </p:txBody>
      </p:sp>
      <p:sp>
        <p:nvSpPr>
          <p:cNvPr id="20483" name="Rectangle 3"/>
          <p:cNvSpPr>
            <a:spLocks noGrp="1" noChangeArrowheads="1"/>
          </p:cNvSpPr>
          <p:nvPr>
            <p:ph type="body" sz="half" idx="1"/>
          </p:nvPr>
        </p:nvSpPr>
        <p:spPr/>
        <p:txBody>
          <a:bodyPr/>
          <a:lstStyle/>
          <a:p>
            <a:r>
              <a:rPr lang="en-GB" altLang="en-US" sz="2800"/>
              <a:t>Actual carnival site is 80,000.</a:t>
            </a:r>
          </a:p>
          <a:p>
            <a:r>
              <a:rPr lang="en-GB" altLang="en-US" sz="2800"/>
              <a:t>Attract tourism from all over the country and people come to the carnival as far as Caribbean Islands.</a:t>
            </a:r>
          </a:p>
          <a:p>
            <a:pPr>
              <a:buFontTx/>
              <a:buNone/>
            </a:pPr>
            <a:endParaRPr lang="en-GB" altLang="en-US" sz="2800"/>
          </a:p>
        </p:txBody>
      </p:sp>
      <p:pic>
        <p:nvPicPr>
          <p:cNvPr id="20484" name="Picture 4"/>
          <p:cNvPicPr>
            <a:picLocks noGrp="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383339" y="1708151"/>
            <a:ext cx="4033837" cy="4278313"/>
          </a:xfrm>
          <a:noFill/>
          <a:ln/>
          <a:extLst>
            <a:ext uri="{91240B29-F687-4F45-9708-019B960494DF}">
              <a14:hiddenLine xmlns:a14="http://schemas.microsoft.com/office/drawing/2010/main" w="12700" cap="flat" cmpd="sng">
                <a:solidFill>
                  <a:schemeClr val="tx1"/>
                </a:solidFill>
                <a:prstDash val="solid"/>
                <a:miter lim="800000"/>
                <a:headEnd/>
                <a:tailEnd/>
              </a14:hiddenLine>
            </a:ext>
          </a:extLst>
        </p:spPr>
      </p:pic>
    </p:spTree>
    <p:extLst>
      <p:ext uri="{BB962C8B-B14F-4D97-AF65-F5344CB8AC3E}">
        <p14:creationId xmlns:p14="http://schemas.microsoft.com/office/powerpoint/2010/main" val="98215669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Group Discussion</a:t>
            </a:r>
          </a:p>
        </p:txBody>
      </p:sp>
      <p:sp>
        <p:nvSpPr>
          <p:cNvPr id="39939" name="Rectangle 3"/>
          <p:cNvSpPr>
            <a:spLocks noGrp="1" noChangeArrowheads="1"/>
          </p:cNvSpPr>
          <p:nvPr>
            <p:ph type="body" idx="1"/>
          </p:nvPr>
        </p:nvSpPr>
        <p:spPr/>
        <p:txBody>
          <a:bodyPr/>
          <a:lstStyle/>
          <a:p>
            <a:pPr>
              <a:lnSpc>
                <a:spcPct val="90000"/>
              </a:lnSpc>
            </a:pPr>
            <a:r>
              <a:rPr lang="en-GB" altLang="ja-JP">
                <a:ea typeface="ＭＳ Ｐゴシック" panose="020B0600070205080204" pitchFamily="34" charset="-128"/>
              </a:rPr>
              <a:t>To work in groups of 3/4</a:t>
            </a:r>
          </a:p>
          <a:p>
            <a:pPr>
              <a:lnSpc>
                <a:spcPct val="90000"/>
              </a:lnSpc>
            </a:pPr>
            <a:endParaRPr lang="en-GB" altLang="ja-JP">
              <a:ea typeface="ＭＳ Ｐゴシック" panose="020B0600070205080204" pitchFamily="34" charset="-128"/>
            </a:endParaRPr>
          </a:p>
          <a:p>
            <a:pPr>
              <a:lnSpc>
                <a:spcPct val="90000"/>
              </a:lnSpc>
            </a:pPr>
            <a:r>
              <a:rPr lang="en-GB" altLang="ja-JP">
                <a:ea typeface="ＭＳ Ｐゴシック" panose="020B0600070205080204" pitchFamily="34" charset="-128"/>
              </a:rPr>
              <a:t>Discuss the various factors that should be considered before organising a cultural events and festivals?</a:t>
            </a:r>
          </a:p>
          <a:p>
            <a:pPr>
              <a:lnSpc>
                <a:spcPct val="90000"/>
              </a:lnSpc>
            </a:pPr>
            <a:endParaRPr lang="en-GB" altLang="ja-JP">
              <a:ea typeface="ＭＳ Ｐゴシック" panose="020B0600070205080204" pitchFamily="34" charset="-128"/>
            </a:endParaRPr>
          </a:p>
          <a:p>
            <a:pPr>
              <a:lnSpc>
                <a:spcPct val="90000"/>
              </a:lnSpc>
            </a:pPr>
            <a:r>
              <a:rPr lang="en-GB" altLang="en-US"/>
              <a:t>Feedback: Each group will nominate a person to present for 5 minutes using Flip chart paper. </a:t>
            </a:r>
          </a:p>
        </p:txBody>
      </p:sp>
    </p:spTree>
    <p:extLst>
      <p:ext uri="{BB962C8B-B14F-4D97-AF65-F5344CB8AC3E}">
        <p14:creationId xmlns:p14="http://schemas.microsoft.com/office/powerpoint/2010/main" val="340033443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a:t>Videos</a:t>
            </a:r>
          </a:p>
        </p:txBody>
      </p:sp>
      <p:sp>
        <p:nvSpPr>
          <p:cNvPr id="44035" name="Rectangle 3"/>
          <p:cNvSpPr>
            <a:spLocks noGrp="1" noChangeArrowheads="1"/>
          </p:cNvSpPr>
          <p:nvPr>
            <p:ph type="body" idx="1"/>
          </p:nvPr>
        </p:nvSpPr>
        <p:spPr/>
        <p:txBody>
          <a:bodyPr/>
          <a:lstStyle/>
          <a:p>
            <a:r>
              <a:rPr lang="en-GB" altLang="en-US">
                <a:hlinkClick r:id="rId2"/>
              </a:rPr>
              <a:t>http://www.ehow.com/video_4458526_cultural-festivals-events-budapest.html</a:t>
            </a:r>
            <a:endParaRPr lang="en-GB" altLang="en-US"/>
          </a:p>
          <a:p>
            <a:r>
              <a:rPr lang="en-GB" altLang="en-US"/>
              <a:t>http://www.metacafe.com/watch/2746451/malaysian_cultural_and_tourism_festival_2009_at_uae/</a:t>
            </a:r>
          </a:p>
        </p:txBody>
      </p:sp>
    </p:spTree>
    <p:extLst>
      <p:ext uri="{BB962C8B-B14F-4D97-AF65-F5344CB8AC3E}">
        <p14:creationId xmlns:p14="http://schemas.microsoft.com/office/powerpoint/2010/main" val="389394214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835265" y="1232520"/>
            <a:ext cx="7196463" cy="430887"/>
          </a:xfrm>
          <a:prstGeom prst="rect">
            <a:avLst/>
          </a:prstGeom>
          <a:noFill/>
        </p:spPr>
        <p:txBody>
          <a:bodyPr wrap="square" rtlCol="0">
            <a:spAutoFit/>
          </a:bodyPr>
          <a:lstStyle/>
          <a:p>
            <a:r>
              <a:rPr lang="en-US" sz="2200" b="1" dirty="0">
                <a:latin typeface="Arial"/>
                <a:cs typeface="Arial"/>
              </a:rPr>
              <a:t>References</a:t>
            </a:r>
          </a:p>
        </p:txBody>
      </p:sp>
      <p:sp>
        <p:nvSpPr>
          <p:cNvPr id="8" name="Content Placeholder 2"/>
          <p:cNvSpPr>
            <a:spLocks noGrp="1"/>
          </p:cNvSpPr>
          <p:nvPr>
            <p:ph idx="1"/>
          </p:nvPr>
        </p:nvSpPr>
        <p:spPr>
          <a:xfrm>
            <a:off x="2835265" y="1753644"/>
            <a:ext cx="7657371" cy="4847572"/>
          </a:xfrm>
        </p:spPr>
        <p:txBody>
          <a:bodyPr>
            <a:normAutofit fontScale="85000" lnSpcReduction="20000"/>
          </a:bodyPr>
          <a:lstStyle/>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Butler, R.W. (1993) Tourism – an evolutionary perspective. In: Nelson, J.G., Butler, R.W. and Wall, G. (</a:t>
            </a:r>
            <a:r>
              <a:rPr lang="en-GB" sz="1100" dirty="0" err="1">
                <a:latin typeface="Arial" panose="020B0604020202020204" pitchFamily="34" charset="0"/>
                <a:cs typeface="Arial" panose="020B0604020202020204" pitchFamily="34" charset="0"/>
              </a:rPr>
              <a:t>eds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Tourism and Sustainable Development: Monitoring, Planning, Managing. </a:t>
            </a:r>
            <a:r>
              <a:rPr lang="en-GB" sz="1100" dirty="0">
                <a:latin typeface="Arial" panose="020B0604020202020204" pitchFamily="34" charset="0"/>
                <a:cs typeface="Arial" panose="020B0604020202020204" pitchFamily="34" charset="0"/>
              </a:rPr>
              <a:t>Department of Geography Publication Series 37, University of Waterloo, Waterloo, Canada, pp. 29</a:t>
            </a:r>
            <a:r>
              <a:rPr lang="en-GB" sz="1050" dirty="0"/>
              <a:t>–</a:t>
            </a:r>
            <a:r>
              <a:rPr lang="en-GB" sz="1100" dirty="0">
                <a:latin typeface="Arial" panose="020B0604020202020204" pitchFamily="34" charset="0"/>
                <a:cs typeface="Arial" panose="020B0604020202020204" pitchFamily="34" charset="0"/>
              </a:rPr>
              <a:t>43.</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Butler, R.W. (1999) Sustainable tourism: a state-of-the-art review. </a:t>
            </a:r>
            <a:r>
              <a:rPr lang="en-GB" sz="1100" i="1" dirty="0">
                <a:latin typeface="Arial" panose="020B0604020202020204" pitchFamily="34" charset="0"/>
                <a:cs typeface="Arial" panose="020B0604020202020204" pitchFamily="34" charset="0"/>
              </a:rPr>
              <a:t>Tourism Geographies </a:t>
            </a:r>
            <a:r>
              <a:rPr lang="en-GB" sz="1100" dirty="0">
                <a:latin typeface="Arial" panose="020B0604020202020204" pitchFamily="34" charset="0"/>
                <a:cs typeface="Arial" panose="020B0604020202020204" pitchFamily="34" charset="0"/>
              </a:rPr>
              <a:t>1(1), 7</a:t>
            </a:r>
            <a:r>
              <a:rPr lang="en-GB" sz="1050" dirty="0"/>
              <a:t>–</a:t>
            </a:r>
            <a:r>
              <a:rPr lang="en-GB" sz="1100" dirty="0">
                <a:latin typeface="Arial" panose="020B0604020202020204" pitchFamily="34" charset="0"/>
                <a:cs typeface="Arial" panose="020B0604020202020204" pitchFamily="34" charset="0"/>
              </a:rPr>
              <a:t>25.</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De </a:t>
            </a:r>
            <a:r>
              <a:rPr lang="en-GB" sz="1100" dirty="0" err="1">
                <a:latin typeface="Arial" panose="020B0604020202020204" pitchFamily="34" charset="0"/>
                <a:cs typeface="Arial" panose="020B0604020202020204" pitchFamily="34" charset="0"/>
              </a:rPr>
              <a:t>Kadt</a:t>
            </a:r>
            <a:r>
              <a:rPr lang="en-GB" sz="1100" dirty="0">
                <a:latin typeface="Arial" panose="020B0604020202020204" pitchFamily="34" charset="0"/>
                <a:cs typeface="Arial" panose="020B0604020202020204" pitchFamily="34" charset="0"/>
              </a:rPr>
              <a:t>., E. (</a:t>
            </a:r>
            <a:r>
              <a:rPr lang="en-GB" sz="1100" dirty="0" err="1">
                <a:latin typeface="Arial" panose="020B0604020202020204" pitchFamily="34" charset="0"/>
                <a:cs typeface="Arial" panose="020B0604020202020204" pitchFamily="34" charset="0"/>
              </a:rPr>
              <a:t>ed</a:t>
            </a:r>
            <a:r>
              <a:rPr lang="en-GB" sz="1100" dirty="0">
                <a:latin typeface="Arial" panose="020B0604020202020204" pitchFamily="34" charset="0"/>
                <a:cs typeface="Arial" panose="020B0604020202020204" pitchFamily="34" charset="0"/>
              </a:rPr>
              <a:t>) (1979) </a:t>
            </a:r>
            <a:r>
              <a:rPr lang="en-GB" sz="1100" i="1" dirty="0">
                <a:latin typeface="Arial" panose="020B0604020202020204" pitchFamily="34" charset="0"/>
                <a:cs typeface="Arial" panose="020B0604020202020204" pitchFamily="34" charset="0"/>
              </a:rPr>
              <a:t>Tourism: Passport to Development?</a:t>
            </a:r>
            <a:r>
              <a:rPr lang="en-GB" sz="1100" dirty="0">
                <a:latin typeface="Arial" panose="020B0604020202020204" pitchFamily="34" charset="0"/>
                <a:cs typeface="Arial" panose="020B0604020202020204" pitchFamily="34" charset="0"/>
              </a:rPr>
              <a:t> University Press, for the World Bank and UNESCO, Oxford.</a:t>
            </a:r>
          </a:p>
          <a:p>
            <a:pPr marL="0" indent="-91440" defTabSz="274320">
              <a:lnSpc>
                <a:spcPct val="120000"/>
              </a:lnSpc>
              <a:spcBef>
                <a:spcPts val="0"/>
              </a:spcBef>
              <a:buNone/>
            </a:pPr>
            <a:r>
              <a:rPr lang="en-GB" altLang="en-US" sz="1100" dirty="0" err="1">
                <a:latin typeface="Arial" panose="020B0604020202020204" pitchFamily="34" charset="0"/>
                <a:cs typeface="Arial" panose="020B0604020202020204" pitchFamily="34" charset="0"/>
              </a:rPr>
              <a:t>Farrelly</a:t>
            </a:r>
            <a:r>
              <a:rPr lang="en-GB" altLang="en-US" sz="1100" dirty="0">
                <a:latin typeface="Arial" panose="020B0604020202020204" pitchFamily="34" charset="0"/>
                <a:cs typeface="Arial" panose="020B0604020202020204" pitchFamily="34" charset="0"/>
              </a:rPr>
              <a:t>, T.A. (2009) Business </a:t>
            </a:r>
            <a:r>
              <a:rPr lang="en-GB" altLang="en-US" sz="1100" dirty="0" err="1">
                <a:latin typeface="Arial" panose="020B0604020202020204" pitchFamily="34" charset="0"/>
                <a:cs typeface="Arial" panose="020B0604020202020204" pitchFamily="34" charset="0"/>
              </a:rPr>
              <a:t>va’avanua</a:t>
            </a:r>
            <a:r>
              <a:rPr lang="en-GB" altLang="en-US" sz="1100" dirty="0">
                <a:latin typeface="Arial" panose="020B0604020202020204" pitchFamily="34" charset="0"/>
                <a:cs typeface="Arial" panose="020B0604020202020204" pitchFamily="34" charset="0"/>
              </a:rPr>
              <a:t>: cultural hybridisation and indigenous entrepreneurship in The </a:t>
            </a:r>
            <a:r>
              <a:rPr lang="en-GB" altLang="en-US" sz="1100" dirty="0" err="1">
                <a:latin typeface="Arial" panose="020B0604020202020204" pitchFamily="34" charset="0"/>
                <a:cs typeface="Arial" panose="020B0604020202020204" pitchFamily="34" charset="0"/>
              </a:rPr>
              <a:t>Bouma</a:t>
            </a:r>
            <a:r>
              <a:rPr lang="en-GB" altLang="en-US" sz="1100" dirty="0">
                <a:latin typeface="Arial" panose="020B0604020202020204" pitchFamily="34" charset="0"/>
                <a:cs typeface="Arial" panose="020B0604020202020204" pitchFamily="34" charset="0"/>
              </a:rPr>
              <a:t> National Heritage Park, Fiji. Unpublished PhD Thesis, Massey University, Palmerston North, New Zealand. </a:t>
            </a:r>
            <a:r>
              <a:rPr lang="en-GB" altLang="en-US" sz="1100" u="sng" dirty="0">
                <a:latin typeface="Arial" panose="020B0604020202020204" pitchFamily="34" charset="0"/>
                <a:cs typeface="Arial" panose="020B0604020202020204" pitchFamily="34" charset="0"/>
                <a:hlinkClick r:id="rId2"/>
              </a:rPr>
              <a:t>http://mro.massey.ac.nz/bitstream/handle/10179/1166/02_whole.pdf?sequence=4</a:t>
            </a:r>
            <a:r>
              <a:rPr lang="en-GB" altLang="en-US" sz="1100" dirty="0">
                <a:latin typeface="Arial" panose="020B0604020202020204" pitchFamily="34" charset="0"/>
                <a:cs typeface="Arial" panose="020B0604020202020204" pitchFamily="34" charset="0"/>
              </a:rPr>
              <a:t> (accessed 10 May 2016)</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Harrison, D. (2008) Pro-poor Tourism: a critique, </a:t>
            </a:r>
            <a:r>
              <a:rPr lang="en-GB" sz="1100" i="1" dirty="0">
                <a:latin typeface="Arial" panose="020B0604020202020204" pitchFamily="34" charset="0"/>
                <a:cs typeface="Arial" panose="020B0604020202020204" pitchFamily="34" charset="0"/>
              </a:rPr>
              <a:t>Third World Quarterly </a:t>
            </a:r>
            <a:r>
              <a:rPr lang="en-GB" sz="1100" dirty="0">
                <a:latin typeface="Arial" panose="020B0604020202020204" pitchFamily="34" charset="0"/>
                <a:cs typeface="Arial" panose="020B0604020202020204" pitchFamily="34" charset="0"/>
              </a:rPr>
              <a:t>29(5), 851–868.</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Harrison, D. (2009) Pro-poor tourism: is there value beyond ‘whose’ rhetoric? </a:t>
            </a:r>
            <a:r>
              <a:rPr lang="en-GB" sz="1100" i="1" dirty="0">
                <a:latin typeface="Arial" panose="020B0604020202020204" pitchFamily="34" charset="0"/>
                <a:cs typeface="Arial" panose="020B0604020202020204" pitchFamily="34" charset="0"/>
              </a:rPr>
              <a:t>Tourism Recreation Research </a:t>
            </a:r>
            <a:r>
              <a:rPr lang="en-GB" sz="1100" dirty="0">
                <a:latin typeface="Arial" panose="020B0604020202020204" pitchFamily="34" charset="0"/>
                <a:cs typeface="Arial" panose="020B0604020202020204" pitchFamily="34" charset="0"/>
              </a:rPr>
              <a:t>34(2), 200-202.</a:t>
            </a:r>
          </a:p>
          <a:p>
            <a:pPr marL="0" indent="-91440" defTabSz="274320">
              <a:lnSpc>
                <a:spcPct val="120000"/>
              </a:lnSpc>
              <a:spcBef>
                <a:spcPts val="0"/>
              </a:spcBef>
              <a:buNone/>
            </a:pPr>
            <a:r>
              <a:rPr lang="en-GB" sz="1100" dirty="0" err="1">
                <a:latin typeface="Arial" panose="020B0604020202020204" pitchFamily="34" charset="0"/>
                <a:cs typeface="Arial" panose="020B0604020202020204" pitchFamily="34" charset="0"/>
              </a:rPr>
              <a:t>Kerstetter</a:t>
            </a:r>
            <a:r>
              <a:rPr lang="en-GB" sz="1100" dirty="0">
                <a:latin typeface="Arial" panose="020B0604020202020204" pitchFamily="34" charset="0"/>
                <a:cs typeface="Arial" panose="020B0604020202020204" pitchFamily="34" charset="0"/>
              </a:rPr>
              <a:t>, D. and Bricker, K. (2009) Exploring Fijian’s sense of place after exposure to tourism development. </a:t>
            </a:r>
            <a:r>
              <a:rPr lang="en-GB" sz="1100" i="1" dirty="0">
                <a:latin typeface="Arial" panose="020B0604020202020204" pitchFamily="34" charset="0"/>
                <a:cs typeface="Arial" panose="020B0604020202020204" pitchFamily="34" charset="0"/>
              </a:rPr>
              <a:t>Journal of Sustainable Tourism </a:t>
            </a:r>
            <a:r>
              <a:rPr lang="en-GB" sz="1100" dirty="0">
                <a:latin typeface="Arial" panose="020B0604020202020204" pitchFamily="34" charset="0"/>
                <a:cs typeface="Arial" panose="020B0604020202020204" pitchFamily="34" charset="0"/>
              </a:rPr>
              <a:t>17(6), 691</a:t>
            </a:r>
            <a:r>
              <a:rPr lang="en-GB" sz="1050" dirty="0"/>
              <a:t>–</a:t>
            </a:r>
            <a:r>
              <a:rPr lang="en-GB" sz="1100" dirty="0">
                <a:latin typeface="Arial" panose="020B0604020202020204" pitchFamily="34" charset="0"/>
                <a:cs typeface="Arial" panose="020B0604020202020204" pitchFamily="34" charset="0"/>
              </a:rPr>
              <a:t>708. </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Liu, Z. (2003) Sustainable tourism development: a critique. </a:t>
            </a:r>
            <a:r>
              <a:rPr lang="en-GB" sz="1100" i="1" dirty="0">
                <a:latin typeface="Arial" panose="020B0604020202020204" pitchFamily="34" charset="0"/>
                <a:cs typeface="Arial" panose="020B0604020202020204" pitchFamily="34" charset="0"/>
              </a:rPr>
              <a:t>Journal of Sustainable Tourism </a:t>
            </a:r>
            <a:r>
              <a:rPr lang="en-GB" sz="1100" dirty="0">
                <a:latin typeface="Arial" panose="020B0604020202020204" pitchFamily="34" charset="0"/>
                <a:cs typeface="Arial" panose="020B0604020202020204" pitchFamily="34" charset="0"/>
              </a:rPr>
              <a:t>11(6), 459</a:t>
            </a:r>
            <a:r>
              <a:rPr lang="en-GB" sz="1050" dirty="0"/>
              <a:t>–</a:t>
            </a:r>
            <a:r>
              <a:rPr lang="en-GB" sz="1100" dirty="0">
                <a:latin typeface="Arial" panose="020B0604020202020204" pitchFamily="34" charset="0"/>
                <a:cs typeface="Arial" panose="020B0604020202020204" pitchFamily="34" charset="0"/>
              </a:rPr>
              <a:t>475.</a:t>
            </a:r>
          </a:p>
          <a:p>
            <a:pPr marL="0" indent="-91440" defTabSz="274320">
              <a:lnSpc>
                <a:spcPct val="120000"/>
              </a:lnSpc>
              <a:spcBef>
                <a:spcPts val="0"/>
              </a:spcBef>
              <a:buNone/>
            </a:pPr>
            <a:r>
              <a:rPr lang="en-GB" sz="1100" dirty="0" err="1">
                <a:latin typeface="Arial" panose="020B0604020202020204" pitchFamily="34" charset="0"/>
                <a:cs typeface="Arial" panose="020B0604020202020204" pitchFamily="34" charset="0"/>
              </a:rPr>
              <a:t>Mowforth</a:t>
            </a:r>
            <a:r>
              <a:rPr lang="en-GB" sz="1100" dirty="0">
                <a:latin typeface="Arial" panose="020B0604020202020204" pitchFamily="34" charset="0"/>
                <a:cs typeface="Arial" panose="020B0604020202020204" pitchFamily="34" charset="0"/>
              </a:rPr>
              <a:t>, M. and Munt, I. (2016) </a:t>
            </a:r>
            <a:r>
              <a:rPr lang="en-GB" sz="1100" i="1" dirty="0">
                <a:latin typeface="Arial" panose="020B0604020202020204" pitchFamily="34" charset="0"/>
                <a:cs typeface="Arial" panose="020B0604020202020204" pitchFamily="34" charset="0"/>
              </a:rPr>
              <a:t>Tourism and sustainability. Development, Globalisation and New tourism in the Third World, </a:t>
            </a:r>
            <a:r>
              <a:rPr lang="en-GB" sz="1100" dirty="0">
                <a:latin typeface="Arial" panose="020B0604020202020204" pitchFamily="34" charset="0"/>
                <a:cs typeface="Arial" panose="020B0604020202020204" pitchFamily="34" charset="0"/>
              </a:rPr>
              <a:t>(4th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Routledge, London.</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Park, D. and Yoon, Y. (2009) Segmentation by motivation in rural tourism: A Korean case study. </a:t>
            </a:r>
            <a:r>
              <a:rPr lang="en-GB" sz="1100" i="1" dirty="0">
                <a:latin typeface="Arial" panose="020B0604020202020204" pitchFamily="34" charset="0"/>
                <a:cs typeface="Arial" panose="020B0604020202020204" pitchFamily="34" charset="0"/>
              </a:rPr>
              <a:t>Tourism Management</a:t>
            </a:r>
            <a:r>
              <a:rPr lang="en-GB" sz="1100" dirty="0">
                <a:latin typeface="Arial" panose="020B0604020202020204" pitchFamily="34" charset="0"/>
                <a:cs typeface="Arial" panose="020B0604020202020204" pitchFamily="34" charset="0"/>
              </a:rPr>
              <a:t> 30, 99–108.</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Park, D., Yoon, Y., and Lee, M. (2008) Rural community development and policy challenges in South Korea. </a:t>
            </a:r>
            <a:r>
              <a:rPr lang="en-GB" sz="1100" i="1" dirty="0">
                <a:latin typeface="Arial" panose="020B0604020202020204" pitchFamily="34" charset="0"/>
                <a:cs typeface="Arial" panose="020B0604020202020204" pitchFamily="34" charset="0"/>
              </a:rPr>
              <a:t>Journal of the Economic Geographical Society of Korea</a:t>
            </a:r>
            <a:r>
              <a:rPr lang="en-GB" sz="1100" dirty="0">
                <a:latin typeface="Arial" panose="020B0604020202020204" pitchFamily="34" charset="0"/>
                <a:cs typeface="Arial" panose="020B0604020202020204" pitchFamily="34" charset="0"/>
              </a:rPr>
              <a:t> 11, 600–617.</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Pearce, D.G. (1992) Alternative tourism: Concepts, classifications and questions. In: Smith, V.L.  and </a:t>
            </a:r>
            <a:r>
              <a:rPr lang="en-GB" sz="1100" dirty="0" err="1">
                <a:latin typeface="Arial" panose="020B0604020202020204" pitchFamily="34" charset="0"/>
                <a:cs typeface="Arial" panose="020B0604020202020204" pitchFamily="34" charset="0"/>
              </a:rPr>
              <a:t>Eadington</a:t>
            </a:r>
            <a:r>
              <a:rPr lang="en-GB" sz="1100" dirty="0">
                <a:latin typeface="Arial" panose="020B0604020202020204" pitchFamily="34" charset="0"/>
                <a:cs typeface="Arial" panose="020B0604020202020204" pitchFamily="34" charset="0"/>
              </a:rPr>
              <a:t>, W.R. (</a:t>
            </a:r>
            <a:r>
              <a:rPr lang="en-GB" sz="1100" dirty="0" err="1">
                <a:latin typeface="Arial" panose="020B0604020202020204" pitchFamily="34" charset="0"/>
                <a:cs typeface="Arial" panose="020B0604020202020204" pitchFamily="34" charset="0"/>
              </a:rPr>
              <a:t>eds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Tourism Alternatives: Potentials and Problems in the Development of Tourism</a:t>
            </a:r>
            <a:r>
              <a:rPr lang="en-GB" sz="1100" dirty="0">
                <a:latin typeface="Arial" panose="020B0604020202020204" pitchFamily="34" charset="0"/>
                <a:cs typeface="Arial" panose="020B0604020202020204" pitchFamily="34" charset="0"/>
              </a:rPr>
              <a:t>, University of Pennsylvania Press, Philadelphia, pp. 15-30.</a:t>
            </a:r>
          </a:p>
          <a:p>
            <a:pPr marL="0" indent="-91440" defTabSz="274320">
              <a:lnSpc>
                <a:spcPct val="120000"/>
              </a:lnSpc>
              <a:spcBef>
                <a:spcPts val="0"/>
              </a:spcBef>
              <a:buNone/>
            </a:pPr>
            <a:r>
              <a:rPr lang="en-GB" sz="1100" dirty="0" err="1">
                <a:latin typeface="Arial" panose="020B0604020202020204" pitchFamily="34" charset="0"/>
                <a:cs typeface="Arial" panose="020B0604020202020204" pitchFamily="34" charset="0"/>
              </a:rPr>
              <a:t>Pigram</a:t>
            </a:r>
            <a:r>
              <a:rPr lang="en-GB" sz="1100" dirty="0">
                <a:latin typeface="Arial" panose="020B0604020202020204" pitchFamily="34" charset="0"/>
                <a:cs typeface="Arial" panose="020B0604020202020204" pitchFamily="34" charset="0"/>
              </a:rPr>
              <a:t>, J.J. (1992) Alternative tourism: Tourism and sustainable resource management’. In: Smith, V.L.  and </a:t>
            </a:r>
            <a:r>
              <a:rPr lang="en-GB" sz="1100" dirty="0" err="1">
                <a:latin typeface="Arial" panose="020B0604020202020204" pitchFamily="34" charset="0"/>
                <a:cs typeface="Arial" panose="020B0604020202020204" pitchFamily="34" charset="0"/>
              </a:rPr>
              <a:t>Eadington</a:t>
            </a:r>
            <a:r>
              <a:rPr lang="en-GB" sz="1100" dirty="0">
                <a:latin typeface="Arial" panose="020B0604020202020204" pitchFamily="34" charset="0"/>
                <a:cs typeface="Arial" panose="020B0604020202020204" pitchFamily="34" charset="0"/>
              </a:rPr>
              <a:t>, W.R. (</a:t>
            </a:r>
            <a:r>
              <a:rPr lang="en-GB" sz="1100" dirty="0" err="1">
                <a:latin typeface="Arial" panose="020B0604020202020204" pitchFamily="34" charset="0"/>
                <a:cs typeface="Arial" panose="020B0604020202020204" pitchFamily="34" charset="0"/>
              </a:rPr>
              <a:t>eds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Tourism Alternatives: Potentials and Problems in the Development of Tourism</a:t>
            </a:r>
            <a:r>
              <a:rPr lang="en-GB" sz="1100" dirty="0">
                <a:latin typeface="Arial" panose="020B0604020202020204" pitchFamily="34" charset="0"/>
                <a:cs typeface="Arial" panose="020B0604020202020204" pitchFamily="34" charset="0"/>
              </a:rPr>
              <a:t>, University of Pennsylvania Press, Philadelphia, pp. 76</a:t>
            </a:r>
            <a:r>
              <a:rPr lang="en-GB" sz="1050" dirty="0"/>
              <a:t>–</a:t>
            </a:r>
            <a:r>
              <a:rPr lang="en-GB" sz="1100" dirty="0">
                <a:latin typeface="Arial" panose="020B0604020202020204" pitchFamily="34" charset="0"/>
                <a:cs typeface="Arial" panose="020B0604020202020204" pitchFamily="34" charset="0"/>
              </a:rPr>
              <a:t>87.</a:t>
            </a:r>
          </a:p>
          <a:p>
            <a:pPr marL="0" indent="-91440" defTabSz="274320">
              <a:lnSpc>
                <a:spcPct val="120000"/>
              </a:lnSpc>
              <a:spcBef>
                <a:spcPts val="0"/>
              </a:spcBef>
              <a:buNone/>
            </a:pPr>
            <a:r>
              <a:rPr lang="en-GB" sz="1100" dirty="0" err="1">
                <a:latin typeface="Arial" panose="020B0604020202020204" pitchFamily="34" charset="0"/>
                <a:cs typeface="Arial" panose="020B0604020202020204" pitchFamily="34" charset="0"/>
              </a:rPr>
              <a:t>Scheyvens</a:t>
            </a:r>
            <a:r>
              <a:rPr lang="en-GB" sz="1100" dirty="0">
                <a:latin typeface="Arial" panose="020B0604020202020204" pitchFamily="34" charset="0"/>
                <a:cs typeface="Arial" panose="020B0604020202020204" pitchFamily="34" charset="0"/>
              </a:rPr>
              <a:t>, R. and Russell, M. (2010) </a:t>
            </a:r>
            <a:r>
              <a:rPr lang="en-GB" sz="1100" i="1" dirty="0">
                <a:latin typeface="Arial" panose="020B0604020202020204" pitchFamily="34" charset="0"/>
                <a:cs typeface="Arial" panose="020B0604020202020204" pitchFamily="34" charset="0"/>
              </a:rPr>
              <a:t>Sharing the Riches of Tourism.</a:t>
            </a:r>
            <a:r>
              <a:rPr lang="en-GB" sz="1100" dirty="0">
                <a:latin typeface="Arial" panose="020B0604020202020204" pitchFamily="34" charset="0"/>
                <a:cs typeface="Arial" panose="020B0604020202020204" pitchFamily="34" charset="0"/>
              </a:rPr>
              <a:t> School of People, Environment and Planning, Massey University, Palmerston North. </a:t>
            </a:r>
          </a:p>
          <a:p>
            <a:pPr marL="0" indent="-91440" defTabSz="274320">
              <a:lnSpc>
                <a:spcPct val="120000"/>
              </a:lnSpc>
              <a:spcBef>
                <a:spcPts val="0"/>
              </a:spcBef>
              <a:buNone/>
            </a:pPr>
            <a:r>
              <a:rPr lang="en-GB" sz="1100" dirty="0" err="1">
                <a:latin typeface="Arial" panose="020B0604020202020204" pitchFamily="34" charset="0"/>
                <a:cs typeface="Arial" panose="020B0604020202020204" pitchFamily="34" charset="0"/>
              </a:rPr>
              <a:t>Scheyvens</a:t>
            </a:r>
            <a:r>
              <a:rPr lang="en-GB" sz="1100" dirty="0">
                <a:latin typeface="Arial" panose="020B0604020202020204" pitchFamily="34" charset="0"/>
                <a:cs typeface="Arial" panose="020B0604020202020204" pitchFamily="34" charset="0"/>
              </a:rPr>
              <a:t>, R. and Russell, M.  (2012) Tourism and poverty alleviation in Fiji: comparing the impacts of small- and large-scale tourism enterprises. </a:t>
            </a:r>
            <a:r>
              <a:rPr lang="en-GB" sz="1100" i="1" dirty="0">
                <a:latin typeface="Arial" panose="020B0604020202020204" pitchFamily="34" charset="0"/>
                <a:cs typeface="Arial" panose="020B0604020202020204" pitchFamily="34" charset="0"/>
              </a:rPr>
              <a:t>Journal of Sustainable Tourism </a:t>
            </a:r>
            <a:r>
              <a:rPr lang="en-GB" sz="1100" dirty="0">
                <a:latin typeface="Arial" panose="020B0604020202020204" pitchFamily="34" charset="0"/>
                <a:cs typeface="Arial" panose="020B0604020202020204" pitchFamily="34" charset="0"/>
              </a:rPr>
              <a:t>20(3), 417</a:t>
            </a:r>
            <a:r>
              <a:rPr lang="en-GB" sz="1050" dirty="0"/>
              <a:t>–</a:t>
            </a:r>
            <a:r>
              <a:rPr lang="en-GB" sz="1100" dirty="0">
                <a:latin typeface="Arial" panose="020B0604020202020204" pitchFamily="34" charset="0"/>
                <a:cs typeface="Arial" panose="020B0604020202020204" pitchFamily="34" charset="0"/>
              </a:rPr>
              <a:t>436.</a:t>
            </a:r>
          </a:p>
          <a:p>
            <a:pPr marL="0" indent="-91440" defTabSz="274320">
              <a:lnSpc>
                <a:spcPct val="120000"/>
              </a:lnSpc>
              <a:spcBef>
                <a:spcPts val="0"/>
              </a:spcBef>
              <a:buNone/>
            </a:pPr>
            <a:r>
              <a:rPr lang="en-GB" sz="1100" dirty="0" err="1">
                <a:latin typeface="Arial" panose="020B0604020202020204" pitchFamily="34" charset="0"/>
                <a:cs typeface="Arial" panose="020B0604020202020204" pitchFamily="34" charset="0"/>
              </a:rPr>
              <a:t>Schilcher</a:t>
            </a:r>
            <a:r>
              <a:rPr lang="en-GB" sz="1100" dirty="0">
                <a:latin typeface="Arial" panose="020B0604020202020204" pitchFamily="34" charset="0"/>
                <a:cs typeface="Arial" panose="020B0604020202020204" pitchFamily="34" charset="0"/>
              </a:rPr>
              <a:t>, D. (2007) Growth versus equity: The continuum of pro-poor tourism and neoliberal governance. In: Michael Hall, C (ed.) </a:t>
            </a:r>
            <a:r>
              <a:rPr lang="en-GB" sz="1100" i="1" dirty="0">
                <a:latin typeface="Arial" panose="020B0604020202020204" pitchFamily="34" charset="0"/>
                <a:cs typeface="Arial" panose="020B0604020202020204" pitchFamily="34" charset="0"/>
              </a:rPr>
              <a:t>Pro-poor Tourism: Who Benefits?</a:t>
            </a:r>
            <a:r>
              <a:rPr lang="en-GB" sz="1100" dirty="0">
                <a:latin typeface="Arial" panose="020B0604020202020204" pitchFamily="34" charset="0"/>
                <a:cs typeface="Arial" panose="020B0604020202020204" pitchFamily="34" charset="0"/>
              </a:rPr>
              <a:t> Channel View Publications, Clevedon, pp. 56</a:t>
            </a:r>
            <a:r>
              <a:rPr lang="en-GB" sz="1050" dirty="0"/>
              <a:t>–</a:t>
            </a:r>
            <a:r>
              <a:rPr lang="en-GB" sz="1100" dirty="0">
                <a:latin typeface="Arial" panose="020B0604020202020204" pitchFamily="34" charset="0"/>
                <a:cs typeface="Arial" panose="020B0604020202020204" pitchFamily="34" charset="0"/>
              </a:rPr>
              <a:t>83.</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Weaver, D.B. (1998) </a:t>
            </a:r>
            <a:r>
              <a:rPr lang="en-GB" sz="1100" i="1" dirty="0">
                <a:latin typeface="Arial" panose="020B0604020202020204" pitchFamily="34" charset="0"/>
                <a:cs typeface="Arial" panose="020B0604020202020204" pitchFamily="34" charset="0"/>
              </a:rPr>
              <a:t>Ecotourism in the Less Developed World.</a:t>
            </a:r>
            <a:r>
              <a:rPr lang="en-GB" sz="1100" dirty="0">
                <a:latin typeface="Arial" panose="020B0604020202020204" pitchFamily="34" charset="0"/>
                <a:cs typeface="Arial" panose="020B0604020202020204" pitchFamily="34" charset="0"/>
              </a:rPr>
              <a:t> CAB International, Wallingford. </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Weaver, D. (2004) Mass tourism and alternative tourism in the Caribbean, In: Harrison, D. (ed.) </a:t>
            </a:r>
            <a:r>
              <a:rPr lang="en-GB" sz="1100" i="1" dirty="0">
                <a:latin typeface="Arial" panose="020B0604020202020204" pitchFamily="34" charset="0"/>
                <a:cs typeface="Arial" panose="020B0604020202020204" pitchFamily="34" charset="0"/>
              </a:rPr>
              <a:t>Tourism and the Less Developed World: Issues and Case Studies.CAB International, </a:t>
            </a:r>
            <a:r>
              <a:rPr lang="en-GB" sz="1100" dirty="0">
                <a:latin typeface="Arial" panose="020B0604020202020204" pitchFamily="34" charset="0"/>
                <a:cs typeface="Arial" panose="020B0604020202020204" pitchFamily="34" charset="0"/>
              </a:rPr>
              <a:t>Wallingford, pp. 161</a:t>
            </a:r>
            <a:r>
              <a:rPr lang="en-GB" sz="1050" dirty="0"/>
              <a:t>–</a:t>
            </a:r>
            <a:r>
              <a:rPr lang="en-GB" sz="1100" dirty="0">
                <a:latin typeface="Arial" panose="020B0604020202020204" pitchFamily="34" charset="0"/>
                <a:cs typeface="Arial" panose="020B0604020202020204" pitchFamily="34" charset="0"/>
              </a:rPr>
              <a:t>174.</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Weaver, D.B. and Lawton, L.J. (2006) </a:t>
            </a:r>
            <a:r>
              <a:rPr lang="en-GB" sz="1100" i="1" dirty="0">
                <a:latin typeface="Arial" panose="020B0604020202020204" pitchFamily="34" charset="0"/>
                <a:cs typeface="Arial" panose="020B0604020202020204" pitchFamily="34" charset="0"/>
              </a:rPr>
              <a:t>Tourism Management </a:t>
            </a:r>
            <a:r>
              <a:rPr lang="en-GB" sz="1100" dirty="0">
                <a:latin typeface="Arial" panose="020B0604020202020204" pitchFamily="34" charset="0"/>
                <a:cs typeface="Arial" panose="020B0604020202020204" pitchFamily="34" charset="0"/>
              </a:rPr>
              <a:t>(3rd ed.). John Wiley &amp; Sons Australia, Ltd., Milton.</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Weaver, D.B. and Lawton, L.J. (2014) </a:t>
            </a:r>
            <a:r>
              <a:rPr lang="en-GB" sz="1100" i="1" dirty="0">
                <a:latin typeface="Arial" panose="020B0604020202020204" pitchFamily="34" charset="0"/>
                <a:cs typeface="Arial" panose="020B0604020202020204" pitchFamily="34" charset="0"/>
              </a:rPr>
              <a:t>Tourism Management </a:t>
            </a:r>
            <a:r>
              <a:rPr lang="en-GB" sz="1100" dirty="0">
                <a:latin typeface="Arial" panose="020B0604020202020204" pitchFamily="34" charset="0"/>
                <a:cs typeface="Arial" panose="020B0604020202020204" pitchFamily="34" charset="0"/>
              </a:rPr>
              <a:t>(5</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ed.). John Wiley &amp; Sons Australia, Ltd., Milton.</a:t>
            </a:r>
          </a:p>
          <a:p>
            <a:pPr marL="0" indent="-91440" defTabSz="274320">
              <a:lnSpc>
                <a:spcPct val="120000"/>
              </a:lnSpc>
              <a:spcBef>
                <a:spcPts val="0"/>
              </a:spcBef>
              <a:buNone/>
            </a:pPr>
            <a:r>
              <a:rPr lang="en-GB" sz="1100" dirty="0">
                <a:latin typeface="Arial" panose="020B0604020202020204" pitchFamily="34" charset="0"/>
                <a:cs typeface="Arial" panose="020B0604020202020204" pitchFamily="34" charset="0"/>
              </a:rPr>
              <a:t>Zhao, W. and Brent-Ritchie, J.R. (2007) Tourism and poverty alleviation: An integrative research framework. </a:t>
            </a:r>
            <a:r>
              <a:rPr lang="en-GB" sz="1100" i="1" dirty="0">
                <a:latin typeface="Arial" panose="020B0604020202020204" pitchFamily="34" charset="0"/>
                <a:cs typeface="Arial" panose="020B0604020202020204" pitchFamily="34" charset="0"/>
              </a:rPr>
              <a:t>Current Issues in </a:t>
            </a:r>
            <a:r>
              <a:rPr lang="en-GB" sz="1100" i="1">
                <a:latin typeface="Arial" panose="020B0604020202020204" pitchFamily="34" charset="0"/>
                <a:cs typeface="Arial" panose="020B0604020202020204" pitchFamily="34" charset="0"/>
              </a:rPr>
              <a:t>Tourism 10(2&amp;3),</a:t>
            </a:r>
            <a:r>
              <a:rPr lang="en-GB" sz="1100">
                <a:latin typeface="Arial" panose="020B0604020202020204" pitchFamily="34" charset="0"/>
                <a:cs typeface="Arial" panose="020B0604020202020204" pitchFamily="34" charset="0"/>
              </a:rPr>
              <a:t> 119</a:t>
            </a:r>
            <a:r>
              <a:rPr lang="en-GB" sz="1050"/>
              <a:t>–</a:t>
            </a:r>
            <a:r>
              <a:rPr lang="en-GB" sz="1100">
                <a:latin typeface="Arial" panose="020B0604020202020204" pitchFamily="34" charset="0"/>
                <a:cs typeface="Arial" panose="020B0604020202020204" pitchFamily="34" charset="0"/>
              </a:rPr>
              <a:t>143</a:t>
            </a:r>
            <a:r>
              <a:rPr lang="en-GB" sz="11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1125137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741902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312</TotalTime>
  <Words>6962</Words>
  <Application>Microsoft Office PowerPoint</Application>
  <PresentationFormat>Widescreen</PresentationFormat>
  <Paragraphs>663</Paragraphs>
  <Slides>87</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87</vt:i4>
      </vt:variant>
    </vt:vector>
  </HeadingPairs>
  <TitlesOfParts>
    <vt:vector size="97" baseType="lpstr">
      <vt:lpstr>ＭＳ Ｐゴシック</vt:lpstr>
      <vt:lpstr>Arial</vt:lpstr>
      <vt:lpstr>Calibri</vt:lpstr>
      <vt:lpstr>Century Gothic</vt:lpstr>
      <vt:lpstr>Garamond</vt:lpstr>
      <vt:lpstr>Myriad Pro</vt:lpstr>
      <vt:lpstr>Rockwell Extra Bold</vt:lpstr>
      <vt:lpstr>Symbol</vt:lpstr>
      <vt:lpstr>Times New Roman</vt:lpstr>
      <vt:lpstr>Savon</vt:lpstr>
      <vt:lpstr>Sustainable tourism</vt:lpstr>
      <vt:lpstr>Areas to be covered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Impact of Festivals on Cultural Tourism </vt:lpstr>
      <vt:lpstr>Cultural Tourism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much money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Facts</vt:lpstr>
      <vt:lpstr>Facts</vt:lpstr>
      <vt:lpstr>Dissertation: An investigation of the effects Glastonbury Festival has on the day-to-day lives of the communities of local villages (Dyer, 2018)</vt:lpstr>
      <vt:lpstr>Costs and Benefits </vt:lpstr>
      <vt:lpstr>Economic benefits</vt:lpstr>
      <vt:lpstr>Social impacts</vt:lpstr>
      <vt:lpstr>Environmental impacts</vt:lpstr>
      <vt:lpstr>Reference for previous 3 slides</vt:lpstr>
      <vt:lpstr>PowerPoint Presentation</vt:lpstr>
      <vt:lpstr>Cultural impacts</vt:lpstr>
      <vt:lpstr>Festivals as an academic subject</vt:lpstr>
      <vt:lpstr>Cultural Tourism</vt:lpstr>
      <vt:lpstr>Link</vt:lpstr>
      <vt:lpstr>Cultural Tourism</vt:lpstr>
      <vt:lpstr>Development of Cultural Tourism through Festivals</vt:lpstr>
      <vt:lpstr>Cultural Tourism Festivals</vt:lpstr>
      <vt:lpstr>Link</vt:lpstr>
      <vt:lpstr>Links</vt:lpstr>
      <vt:lpstr>Development of Cultural Tourism through Festivals</vt:lpstr>
      <vt:lpstr>THEIMPACT OF CULTURAL FESTIVALS ON TOURISM </vt:lpstr>
      <vt:lpstr>Role of Festivals in UK</vt:lpstr>
      <vt:lpstr>Role of Local Communities</vt:lpstr>
      <vt:lpstr>Role of Local Communities</vt:lpstr>
      <vt:lpstr>Potential Benefits of Cultural Tourism </vt:lpstr>
      <vt:lpstr>Potential Benefits of Cultural Tourism</vt:lpstr>
      <vt:lpstr>Potential Advantages /Disadvantages Cultural Tourism</vt:lpstr>
      <vt:lpstr>Potential Advantages /Disadvantages Cultural Tourism</vt:lpstr>
      <vt:lpstr>Potential Advantages /Disadvantages Cultural Tourism</vt:lpstr>
      <vt:lpstr>Visitor Expenditure</vt:lpstr>
      <vt:lpstr>Visit Britain</vt:lpstr>
      <vt:lpstr>Link</vt:lpstr>
      <vt:lpstr>Sites</vt:lpstr>
      <vt:lpstr>Social and Environmental Impact</vt:lpstr>
      <vt:lpstr>PowerPoint Presentation</vt:lpstr>
      <vt:lpstr>Edinburgh Festival</vt:lpstr>
      <vt:lpstr>Impact on the Local Economy</vt:lpstr>
      <vt:lpstr>Impact on the Local Economy</vt:lpstr>
      <vt:lpstr>Edinburgh International Festival Audience </vt:lpstr>
      <vt:lpstr>Leeds West Indian Carnival</vt:lpstr>
      <vt:lpstr>Leeds West Indian Carnival</vt:lpstr>
      <vt:lpstr>Tourism to the Local Area</vt:lpstr>
      <vt:lpstr>Group Discussion</vt:lpstr>
      <vt:lpstr>Videos</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6</cp:revision>
  <dcterms:created xsi:type="dcterms:W3CDTF">2019-10-28T10:59:52Z</dcterms:created>
  <dcterms:modified xsi:type="dcterms:W3CDTF">2019-11-04T12:47:51Z</dcterms:modified>
</cp:coreProperties>
</file>