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2" r:id="rId4"/>
    <p:sldId id="258" r:id="rId5"/>
    <p:sldId id="260" r:id="rId6"/>
    <p:sldId id="261" r:id="rId7"/>
    <p:sldId id="262" r:id="rId8"/>
    <p:sldId id="263" r:id="rId9"/>
    <p:sldId id="270" r:id="rId10"/>
    <p:sldId id="264" r:id="rId11"/>
    <p:sldId id="271" r:id="rId12"/>
    <p:sldId id="272" r:id="rId13"/>
    <p:sldId id="273" r:id="rId14"/>
    <p:sldId id="274" r:id="rId15"/>
    <p:sldId id="276" r:id="rId16"/>
    <p:sldId id="279" r:id="rId17"/>
    <p:sldId id="280" r:id="rId18"/>
    <p:sldId id="278" r:id="rId19"/>
    <p:sldId id="277" r:id="rId20"/>
    <p:sldId id="265" r:id="rId21"/>
    <p:sldId id="266" r:id="rId22"/>
    <p:sldId id="267" r:id="rId23"/>
    <p:sldId id="268" r:id="rId24"/>
    <p:sldId id="269" r:id="rId25"/>
    <p:sldId id="281"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44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7B7BF9E-8654-4799-8A75-08DA6E4E9EF0}" type="datetimeFigureOut">
              <a:rPr lang="en-US" smtClean="0"/>
              <a:pPr/>
              <a:t>12/9/2010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7B7BF9E-8654-4799-8A75-08DA6E4E9EF0}" type="datetimeFigureOut">
              <a:rPr lang="en-US" smtClean="0"/>
              <a:pPr/>
              <a:t>12/9/2010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7BF9E-8654-4799-8A75-08DA6E4E9EF0}" type="datetimeFigureOut">
              <a:rPr lang="en-US" smtClean="0"/>
              <a:pPr/>
              <a:t>12/9/2010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7B7BF9E-8654-4799-8A75-08DA6E4E9EF0}" type="datetimeFigureOut">
              <a:rPr lang="en-US" smtClean="0"/>
              <a:pPr/>
              <a:t>12/9/2010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7B7BF9E-8654-4799-8A75-08DA6E4E9EF0}" type="datetimeFigureOut">
              <a:rPr lang="en-US" smtClean="0"/>
              <a:pPr/>
              <a:t>12/9/2010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7B7BF9E-8654-4799-8A75-08DA6E4E9EF0}" type="datetimeFigureOut">
              <a:rPr lang="en-US" smtClean="0"/>
              <a:pPr/>
              <a:t>12/9/2010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B7BF9E-8654-4799-8A75-08DA6E4E9EF0}" type="datetimeFigureOut">
              <a:rPr lang="en-US" smtClean="0"/>
              <a:pPr/>
              <a:t>12/9/2010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B7BF9E-8654-4799-8A75-08DA6E4E9EF0}" type="datetimeFigureOut">
              <a:rPr lang="en-US" smtClean="0"/>
              <a:pPr/>
              <a:t>12/9/2010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B7BF9E-8654-4799-8A75-08DA6E4E9EF0}" type="datetimeFigureOut">
              <a:rPr lang="en-US" smtClean="0"/>
              <a:pPr/>
              <a:t>12/9/2010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7B7BF9E-8654-4799-8A75-08DA6E4E9EF0}" type="datetimeFigureOut">
              <a:rPr lang="en-US" smtClean="0"/>
              <a:pPr/>
              <a:t>12/9/2010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7B7BF9E-8654-4799-8A75-08DA6E4E9EF0}" type="datetimeFigureOut">
              <a:rPr lang="en-US" smtClean="0"/>
              <a:pPr/>
              <a:t>12/9/2010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6DEA-6FC3-4EDB-AE16-E3362A7AF53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B7BF9E-8654-4799-8A75-08DA6E4E9EF0}" type="datetimeFigureOut">
              <a:rPr lang="en-US" smtClean="0"/>
              <a:pPr/>
              <a:t>12/9/2010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CC6DEA-6FC3-4EDB-AE16-E3362A7AF53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http://faculty.ehshouston.org/spoteet/Indigenous%20Files%20Fall%202004/Azande/Army.JPG"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noChangeArrowheads="1"/>
          </p:cNvSpPr>
          <p:nvPr/>
        </p:nvSpPr>
        <p:spPr bwMode="auto">
          <a:xfrm>
            <a:off x="428596" y="1857364"/>
            <a:ext cx="8280400" cy="6429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indent="-342900" fontAlgn="base">
              <a:spcBef>
                <a:spcPct val="20000"/>
              </a:spcBef>
              <a:spcAft>
                <a:spcPct val="0"/>
              </a:spcAft>
            </a:pPr>
            <a:r>
              <a:rPr kumimoji="0" lang="en-US" sz="2400" b="1" i="0" u="none" strike="noStrike" kern="0" cap="none" spc="0" normalizeH="0" baseline="0" noProof="0" dirty="0" err="1" smtClean="0">
                <a:ln>
                  <a:noFill/>
                </a:ln>
                <a:solidFill>
                  <a:srgbClr val="000000"/>
                </a:solidFill>
                <a:effectLst/>
                <a:uLnTx/>
                <a:uFillTx/>
                <a:latin typeface="Arial"/>
                <a:ea typeface="+mn-ea"/>
                <a:cs typeface="Arial"/>
              </a:rPr>
              <a:t>Azande</a:t>
            </a:r>
            <a:r>
              <a:rPr kumimoji="0" lang="en-US" sz="2400" b="1" i="0" u="none" strike="noStrike" kern="0" cap="none" spc="0" normalizeH="0" baseline="0" noProof="0" dirty="0" smtClean="0">
                <a:ln>
                  <a:noFill/>
                </a:ln>
                <a:solidFill>
                  <a:srgbClr val="000000"/>
                </a:solidFill>
                <a:effectLst/>
                <a:uLnTx/>
                <a:uFillTx/>
                <a:latin typeface="Arial"/>
                <a:ea typeface="+mn-ea"/>
                <a:cs typeface="Arial"/>
              </a:rPr>
              <a:t> Witchcraft: Rationality and Relativism</a:t>
            </a:r>
          </a:p>
        </p:txBody>
      </p:sp>
      <p:pic>
        <p:nvPicPr>
          <p:cNvPr id="9" name="Picture 10" descr="Zande"/>
          <p:cNvPicPr>
            <a:picLocks noChangeAspect="1" noChangeArrowheads="1"/>
          </p:cNvPicPr>
          <p:nvPr/>
        </p:nvPicPr>
        <p:blipFill>
          <a:blip r:embed="rId2" cstate="print"/>
          <a:srcRect/>
          <a:stretch>
            <a:fillRect/>
          </a:stretch>
        </p:blipFill>
        <p:spPr bwMode="auto">
          <a:xfrm>
            <a:off x="3143240" y="2500306"/>
            <a:ext cx="2857520" cy="4202682"/>
          </a:xfrm>
          <a:prstGeom prst="rect">
            <a:avLst/>
          </a:prstGeom>
          <a:noFill/>
        </p:spPr>
      </p:pic>
      <p:sp>
        <p:nvSpPr>
          <p:cNvPr id="10"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1"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8" name="Picture 12" descr="[Trobriand canoe poled by 3 standing Trobriand men displaying their Kula shell jewelry: 61k]"/>
          <p:cNvPicPr>
            <a:picLocks noChangeAspect="1" noChangeArrowheads="1"/>
          </p:cNvPicPr>
          <p:nvPr/>
        </p:nvPicPr>
        <p:blipFill>
          <a:blip r:embed="rId2" cstate="print"/>
          <a:srcRect/>
          <a:stretch>
            <a:fillRect/>
          </a:stretch>
        </p:blipFill>
        <p:spPr bwMode="auto">
          <a:xfrm>
            <a:off x="2181236" y="1346533"/>
            <a:ext cx="5105408" cy="5467018"/>
          </a:xfrm>
          <a:prstGeom prst="rect">
            <a:avLst/>
          </a:prstGeom>
          <a:noFill/>
        </p:spPr>
      </p:pic>
      <p:sp>
        <p:nvSpPr>
          <p:cNvPr id="4100"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4101"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4106" name="Text Box 10"/>
          <p:cNvSpPr txBox="1">
            <a:spLocks noChangeArrowheads="1"/>
          </p:cNvSpPr>
          <p:nvPr/>
        </p:nvSpPr>
        <p:spPr bwMode="auto">
          <a:xfrm>
            <a:off x="428596" y="1785926"/>
            <a:ext cx="8280400" cy="707886"/>
          </a:xfrm>
          <a:prstGeom prst="rect">
            <a:avLst/>
          </a:prstGeom>
          <a:noFill/>
          <a:ln w="9525">
            <a:noFill/>
            <a:miter lim="800000"/>
            <a:headEnd/>
            <a:tailEnd/>
          </a:ln>
          <a:effectLst/>
        </p:spPr>
        <p:txBody>
          <a:bodyPr>
            <a:spAutoFit/>
          </a:bodyPr>
          <a:lstStyle/>
          <a:p>
            <a:pPr>
              <a:spcBef>
                <a:spcPct val="50000"/>
              </a:spcBef>
            </a:pPr>
            <a:r>
              <a:rPr lang="en-GB" sz="2000" b="1" dirty="0"/>
              <a:t>Malinowski’s work, and that of his students, was classed as ‘functionalist</a:t>
            </a:r>
            <a:r>
              <a:rPr lang="en-GB" sz="2000" b="1" dirty="0" smtClean="0"/>
              <a:t>’. But </a:t>
            </a:r>
            <a:r>
              <a:rPr lang="en-GB" sz="2000" b="1" dirty="0"/>
              <a:t>what does this mean</a:t>
            </a:r>
            <a:r>
              <a:rPr lang="en-GB" sz="2000" b="1" dirty="0" smtClean="0"/>
              <a:t>?</a:t>
            </a:r>
            <a:endParaRPr lang="en-GB" sz="2000" b="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4101"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4106" name="Text Box 10"/>
          <p:cNvSpPr txBox="1">
            <a:spLocks noChangeArrowheads="1"/>
          </p:cNvSpPr>
          <p:nvPr/>
        </p:nvSpPr>
        <p:spPr bwMode="auto">
          <a:xfrm>
            <a:off x="428596" y="1785926"/>
            <a:ext cx="8280400" cy="4708981"/>
          </a:xfrm>
          <a:prstGeom prst="rect">
            <a:avLst/>
          </a:prstGeom>
          <a:noFill/>
          <a:ln w="9525">
            <a:noFill/>
            <a:miter lim="800000"/>
            <a:headEnd/>
            <a:tailEnd/>
          </a:ln>
          <a:effectLst/>
        </p:spPr>
        <p:txBody>
          <a:bodyPr>
            <a:spAutoFit/>
          </a:bodyPr>
          <a:lstStyle/>
          <a:p>
            <a:pPr>
              <a:spcBef>
                <a:spcPct val="50000"/>
              </a:spcBef>
            </a:pPr>
            <a:r>
              <a:rPr lang="en-GB" sz="2000" b="1" dirty="0"/>
              <a:t>Malinowski’s work, and that of his students, was classed as ‘functionalist’ but what does this mean?</a:t>
            </a:r>
          </a:p>
          <a:p>
            <a:pPr>
              <a:spcBef>
                <a:spcPct val="50000"/>
              </a:spcBef>
            </a:pPr>
            <a:endParaRPr lang="en-GB" sz="2000" b="1" dirty="0"/>
          </a:p>
          <a:p>
            <a:pPr>
              <a:spcBef>
                <a:spcPct val="50000"/>
              </a:spcBef>
            </a:pPr>
            <a:r>
              <a:rPr lang="en-GB" sz="2000" b="1" dirty="0"/>
              <a:t>He argued that the </a:t>
            </a:r>
            <a:r>
              <a:rPr lang="en-GB" sz="2000" b="1" i="1" dirty="0"/>
              <a:t>function</a:t>
            </a:r>
            <a:r>
              <a:rPr lang="en-GB" sz="2000" b="1" dirty="0"/>
              <a:t> of society was to fulfil the needs, both biological and social, of individual members</a:t>
            </a:r>
          </a:p>
          <a:p>
            <a:pPr>
              <a:spcBef>
                <a:spcPct val="50000"/>
              </a:spcBef>
            </a:pPr>
            <a:endParaRPr lang="en-GB" sz="2000" b="1" dirty="0"/>
          </a:p>
          <a:p>
            <a:pPr>
              <a:spcBef>
                <a:spcPct val="50000"/>
              </a:spcBef>
            </a:pPr>
            <a:r>
              <a:rPr lang="en-GB" sz="2000" b="1" dirty="0"/>
              <a:t>Example:</a:t>
            </a:r>
          </a:p>
          <a:p>
            <a:pPr>
              <a:spcBef>
                <a:spcPct val="50000"/>
              </a:spcBef>
            </a:pPr>
            <a:endParaRPr lang="en-GB" sz="2000" b="1" dirty="0"/>
          </a:p>
          <a:p>
            <a:pPr>
              <a:spcBef>
                <a:spcPct val="50000"/>
              </a:spcBef>
            </a:pPr>
            <a:r>
              <a:rPr lang="en-GB" sz="2000" b="1" dirty="0"/>
              <a:t>A function of </a:t>
            </a:r>
            <a:r>
              <a:rPr lang="en-GB" sz="2000" b="1" i="1" dirty="0" err="1"/>
              <a:t>kula</a:t>
            </a:r>
            <a:r>
              <a:rPr lang="en-GB" sz="2000" b="1" dirty="0"/>
              <a:t> exchange was to create </a:t>
            </a:r>
          </a:p>
          <a:p>
            <a:pPr>
              <a:spcBef>
                <a:spcPct val="50000"/>
              </a:spcBef>
            </a:pPr>
            <a:r>
              <a:rPr lang="en-GB" sz="2000" b="1" dirty="0"/>
              <a:t>political and trade alliances with </a:t>
            </a:r>
          </a:p>
          <a:p>
            <a:pPr>
              <a:spcBef>
                <a:spcPct val="50000"/>
              </a:spcBef>
            </a:pPr>
            <a:r>
              <a:rPr lang="en-GB" sz="2000" b="1" dirty="0"/>
              <a:t>neighbouring islands… </a:t>
            </a:r>
            <a:endParaRPr lang="en-US" sz="2000" b="1" dirty="0"/>
          </a:p>
        </p:txBody>
      </p:sp>
      <p:pic>
        <p:nvPicPr>
          <p:cNvPr id="4108" name="Picture 12" descr="[Trobriand canoe poled by 3 standing Trobriand men displaying their Kula shell jewelry: 61k]"/>
          <p:cNvPicPr>
            <a:picLocks noChangeAspect="1" noChangeArrowheads="1"/>
          </p:cNvPicPr>
          <p:nvPr/>
        </p:nvPicPr>
        <p:blipFill>
          <a:blip r:embed="rId2" cstate="print"/>
          <a:srcRect/>
          <a:stretch>
            <a:fillRect/>
          </a:stretch>
        </p:blipFill>
        <p:spPr bwMode="auto">
          <a:xfrm>
            <a:off x="5580063" y="3573463"/>
            <a:ext cx="3025775" cy="3240087"/>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5363"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5364" name="Text Box 4"/>
          <p:cNvSpPr txBox="1">
            <a:spLocks noChangeArrowheads="1"/>
          </p:cNvSpPr>
          <p:nvPr/>
        </p:nvSpPr>
        <p:spPr bwMode="auto">
          <a:xfrm>
            <a:off x="395288" y="1700213"/>
            <a:ext cx="8280400" cy="1192212"/>
          </a:xfrm>
          <a:prstGeom prst="rect">
            <a:avLst/>
          </a:prstGeom>
          <a:noFill/>
          <a:ln w="9525">
            <a:noFill/>
            <a:miter lim="800000"/>
            <a:headEnd/>
            <a:tailEnd/>
          </a:ln>
          <a:effectLst/>
        </p:spPr>
        <p:txBody>
          <a:bodyPr>
            <a:spAutoFit/>
          </a:bodyPr>
          <a:lstStyle/>
          <a:p>
            <a:pPr>
              <a:spcBef>
                <a:spcPct val="50000"/>
              </a:spcBef>
            </a:pPr>
            <a:r>
              <a:rPr lang="en-US" sz="1600" b="1"/>
              <a:t>A variant of </a:t>
            </a:r>
            <a:r>
              <a:rPr lang="en-US" sz="1600" b="1" i="1"/>
              <a:t>functionalism</a:t>
            </a:r>
            <a:r>
              <a:rPr lang="en-US" sz="1600" b="1"/>
              <a:t> was </a:t>
            </a:r>
            <a:r>
              <a:rPr lang="en-US" sz="1600" b="1" i="1"/>
              <a:t>structural functionalism</a:t>
            </a:r>
            <a:r>
              <a:rPr lang="en-US" sz="1600" b="1"/>
              <a:t> developed by Radcliffe-Brown, and it is this paradigm which is most applicable to the work of Evans-Pritchard and the Africanist tradition in anthropology.</a:t>
            </a:r>
          </a:p>
          <a:p>
            <a:pPr>
              <a:spcBef>
                <a:spcPct val="50000"/>
              </a:spcBef>
            </a:pPr>
            <a:endParaRPr lang="en-US" sz="1600"/>
          </a:p>
        </p:txBody>
      </p:sp>
      <p:pic>
        <p:nvPicPr>
          <p:cNvPr id="15366" name="Picture 6" descr="a-radcliffe-brown"/>
          <p:cNvPicPr>
            <a:picLocks noChangeAspect="1" noChangeArrowheads="1"/>
          </p:cNvPicPr>
          <p:nvPr/>
        </p:nvPicPr>
        <p:blipFill>
          <a:blip r:embed="rId2" cstate="print"/>
          <a:srcRect/>
          <a:stretch>
            <a:fillRect/>
          </a:stretch>
        </p:blipFill>
        <p:spPr bwMode="auto">
          <a:xfrm>
            <a:off x="539552" y="2852936"/>
            <a:ext cx="2322513" cy="3097213"/>
          </a:xfrm>
          <a:prstGeom prst="rect">
            <a:avLst/>
          </a:prstGeom>
          <a:noFill/>
        </p:spPr>
      </p:pic>
      <p:sp>
        <p:nvSpPr>
          <p:cNvPr id="15367" name="Text Box 7"/>
          <p:cNvSpPr txBox="1">
            <a:spLocks noChangeArrowheads="1"/>
          </p:cNvSpPr>
          <p:nvPr/>
        </p:nvSpPr>
        <p:spPr bwMode="auto">
          <a:xfrm>
            <a:off x="3276600" y="2852738"/>
            <a:ext cx="5327650" cy="3323987"/>
          </a:xfrm>
          <a:prstGeom prst="rect">
            <a:avLst/>
          </a:prstGeom>
          <a:noFill/>
          <a:ln w="9525">
            <a:noFill/>
            <a:miter lim="800000"/>
            <a:headEnd/>
            <a:tailEnd/>
          </a:ln>
          <a:effectLst/>
        </p:spPr>
        <p:txBody>
          <a:bodyPr>
            <a:spAutoFit/>
          </a:bodyPr>
          <a:lstStyle/>
          <a:p>
            <a:pPr>
              <a:spcBef>
                <a:spcPct val="50000"/>
              </a:spcBef>
            </a:pPr>
            <a:r>
              <a:rPr lang="en-GB" sz="2000" b="1" dirty="0"/>
              <a:t>Radcliffe-Brown rejected what he regarded as the “conjectural history” associated with social evolutionists.</a:t>
            </a:r>
          </a:p>
          <a:p>
            <a:pPr>
              <a:spcBef>
                <a:spcPct val="50000"/>
              </a:spcBef>
            </a:pPr>
            <a:endParaRPr lang="en-GB" sz="2000" b="1" dirty="0"/>
          </a:p>
          <a:p>
            <a:pPr>
              <a:spcBef>
                <a:spcPct val="50000"/>
              </a:spcBef>
            </a:pPr>
            <a:r>
              <a:rPr lang="en-GB" sz="2000" b="1" dirty="0"/>
              <a:t>Instead, he argued that societies should be looked at holistically, and advocated the importance of the study of kinship to understanding culture.</a:t>
            </a:r>
          </a:p>
          <a:p>
            <a:pPr>
              <a:spcBef>
                <a:spcPct val="50000"/>
              </a:spcBef>
            </a:pPr>
            <a:endParaRPr lang="en-GB" sz="20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4339"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4340" name="Text Box 4"/>
          <p:cNvSpPr txBox="1">
            <a:spLocks noChangeArrowheads="1"/>
          </p:cNvSpPr>
          <p:nvPr/>
        </p:nvSpPr>
        <p:spPr bwMode="auto">
          <a:xfrm>
            <a:off x="323850" y="1565275"/>
            <a:ext cx="8424863" cy="1785104"/>
          </a:xfrm>
          <a:prstGeom prst="rect">
            <a:avLst/>
          </a:prstGeom>
          <a:noFill/>
          <a:ln w="9525">
            <a:noFill/>
            <a:miter lim="800000"/>
            <a:headEnd/>
            <a:tailEnd/>
          </a:ln>
          <a:effectLst/>
        </p:spPr>
        <p:txBody>
          <a:bodyPr>
            <a:spAutoFit/>
          </a:bodyPr>
          <a:lstStyle/>
          <a:p>
            <a:pPr>
              <a:spcBef>
                <a:spcPct val="50000"/>
              </a:spcBef>
            </a:pPr>
            <a:r>
              <a:rPr lang="en-GB" sz="2000" b="1" dirty="0"/>
              <a:t>Structural-functionalism:</a:t>
            </a:r>
          </a:p>
          <a:p>
            <a:pPr>
              <a:spcBef>
                <a:spcPct val="50000"/>
              </a:spcBef>
            </a:pPr>
            <a:r>
              <a:rPr lang="en-GB" sz="2000" b="1" dirty="0"/>
              <a:t>SF turned the main premise of functionalism on its head. Rather than society functioning to fulfil the needs of members, structural functionalists argued instead that individuals and social institutions functioned to maintain the structure of the society…</a:t>
            </a:r>
            <a:r>
              <a:rPr lang="en-US" sz="2000" dirty="0"/>
              <a:t> </a:t>
            </a:r>
          </a:p>
        </p:txBody>
      </p:sp>
      <p:pic>
        <p:nvPicPr>
          <p:cNvPr id="14343" name="Picture 7" descr="HYMEN5"/>
          <p:cNvPicPr>
            <a:picLocks noChangeAspect="1" noChangeArrowheads="1"/>
          </p:cNvPicPr>
          <p:nvPr/>
        </p:nvPicPr>
        <p:blipFill>
          <a:blip r:embed="rId2" cstate="print"/>
          <a:srcRect/>
          <a:stretch>
            <a:fillRect/>
          </a:stretch>
        </p:blipFill>
        <p:spPr bwMode="auto">
          <a:xfrm>
            <a:off x="898525" y="3568700"/>
            <a:ext cx="1887538" cy="2524125"/>
          </a:xfrm>
          <a:prstGeom prst="rect">
            <a:avLst/>
          </a:prstGeom>
          <a:noFill/>
        </p:spPr>
      </p:pic>
      <p:pic>
        <p:nvPicPr>
          <p:cNvPr id="14345" name="Picture 9" descr="exposure_580x468"/>
          <p:cNvPicPr>
            <a:picLocks noChangeAspect="1" noChangeArrowheads="1"/>
          </p:cNvPicPr>
          <p:nvPr/>
        </p:nvPicPr>
        <p:blipFill>
          <a:blip r:embed="rId3" cstate="print"/>
          <a:srcRect/>
          <a:stretch>
            <a:fillRect/>
          </a:stretch>
        </p:blipFill>
        <p:spPr bwMode="auto">
          <a:xfrm>
            <a:off x="4716463" y="3279775"/>
            <a:ext cx="3311525" cy="2671763"/>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7" name="Picture 5" descr="Zygote-3D-Male-Human-Anatomy-Collection-3"/>
          <p:cNvPicPr>
            <a:picLocks noChangeAspect="1" noChangeArrowheads="1"/>
          </p:cNvPicPr>
          <p:nvPr/>
        </p:nvPicPr>
        <p:blipFill>
          <a:blip r:embed="rId2" cstate="print"/>
          <a:srcRect/>
          <a:stretch>
            <a:fillRect/>
          </a:stretch>
        </p:blipFill>
        <p:spPr bwMode="auto">
          <a:xfrm>
            <a:off x="684213" y="1465263"/>
            <a:ext cx="1885950" cy="5419725"/>
          </a:xfrm>
          <a:prstGeom prst="rect">
            <a:avLst/>
          </a:prstGeom>
          <a:noFill/>
        </p:spPr>
      </p:pic>
      <p:sp>
        <p:nvSpPr>
          <p:cNvPr id="18438" name="Rectangle 6"/>
          <p:cNvSpPr>
            <a:spLocks noChangeArrowheads="1"/>
          </p:cNvSpPr>
          <p:nvPr/>
        </p:nvSpPr>
        <p:spPr bwMode="auto">
          <a:xfrm>
            <a:off x="3132138" y="1773238"/>
            <a:ext cx="5599112" cy="4401205"/>
          </a:xfrm>
          <a:prstGeom prst="rect">
            <a:avLst/>
          </a:prstGeom>
          <a:noFill/>
          <a:ln w="9525">
            <a:noFill/>
            <a:miter lim="800000"/>
            <a:headEnd/>
            <a:tailEnd/>
          </a:ln>
          <a:effectLst/>
        </p:spPr>
        <p:txBody>
          <a:bodyPr>
            <a:spAutoFit/>
          </a:bodyPr>
          <a:lstStyle/>
          <a:p>
            <a:r>
              <a:rPr lang="en-US" sz="2000" b="1" dirty="0" smtClean="0"/>
              <a:t>Metaphor </a:t>
            </a:r>
            <a:r>
              <a:rPr lang="en-US" sz="2000" b="1" dirty="0"/>
              <a:t>of the living organism comprising </a:t>
            </a:r>
            <a:r>
              <a:rPr lang="en-US" sz="2000" b="1" dirty="0" smtClean="0"/>
              <a:t>different </a:t>
            </a:r>
            <a:r>
              <a:rPr lang="en-US" sz="2000" b="1" dirty="0"/>
              <a:t>‘parts’ and ‘organs’ organized into a coherent system.</a:t>
            </a:r>
          </a:p>
          <a:p>
            <a:endParaRPr lang="en-US" sz="2000" b="1" dirty="0"/>
          </a:p>
          <a:p>
            <a:r>
              <a:rPr lang="en-US" sz="2000" b="1" dirty="0"/>
              <a:t>The ‘function’ of the </a:t>
            </a:r>
            <a:r>
              <a:rPr lang="en-US" sz="2000" b="1" dirty="0" smtClean="0"/>
              <a:t>‘</a:t>
            </a:r>
            <a:r>
              <a:rPr lang="en-US" sz="2000" b="1" dirty="0"/>
              <a:t>parts’ is to sustain the organism, and maintain its overall structure -  to keep its essential processes going and enable it to </a:t>
            </a:r>
            <a:r>
              <a:rPr lang="en-US" sz="2000" b="1" i="1" dirty="0"/>
              <a:t>reproduce</a:t>
            </a:r>
            <a:r>
              <a:rPr lang="en-US" sz="2000" b="1" dirty="0"/>
              <a:t> [</a:t>
            </a:r>
            <a:r>
              <a:rPr lang="en-US" sz="2000" b="1" dirty="0" smtClean="0"/>
              <a:t>kinship]</a:t>
            </a:r>
            <a:endParaRPr lang="en-US" sz="2000" b="1" dirty="0"/>
          </a:p>
          <a:p>
            <a:endParaRPr lang="en-US" sz="2000" b="1" dirty="0"/>
          </a:p>
          <a:p>
            <a:r>
              <a:rPr lang="en-GB" sz="2000" b="1" dirty="0" smtClean="0"/>
              <a:t>Cells = individuals</a:t>
            </a:r>
          </a:p>
          <a:p>
            <a:endParaRPr lang="en-GB" sz="2000" b="1" dirty="0" smtClean="0"/>
          </a:p>
          <a:p>
            <a:r>
              <a:rPr lang="en-GB" sz="2000" b="1" dirty="0" smtClean="0"/>
              <a:t>Organs = institutions which sustain life of the collective despite death and regeneration of individual cells</a:t>
            </a:r>
            <a:endParaRPr lang="en-US" sz="2000" b="1" dirty="0"/>
          </a:p>
        </p:txBody>
      </p:sp>
      <p:sp>
        <p:nvSpPr>
          <p:cNvPr id="18439"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8440"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4"/>
          <p:cNvSpPr>
            <a:spLocks noChangeArrowheads="1"/>
          </p:cNvSpPr>
          <p:nvPr/>
        </p:nvSpPr>
        <p:spPr bwMode="auto">
          <a:xfrm>
            <a:off x="642910" y="2214554"/>
            <a:ext cx="7993062" cy="3539430"/>
          </a:xfrm>
          <a:prstGeom prst="rect">
            <a:avLst/>
          </a:prstGeom>
          <a:noFill/>
          <a:ln w="9525">
            <a:noFill/>
            <a:miter lim="800000"/>
            <a:headEnd/>
            <a:tailEnd/>
          </a:ln>
          <a:effectLst/>
        </p:spPr>
        <p:txBody>
          <a:bodyPr>
            <a:spAutoFit/>
          </a:bodyPr>
          <a:lstStyle/>
          <a:p>
            <a:r>
              <a:rPr lang="en-US" sz="2800" b="1" dirty="0"/>
              <a:t>SO… </a:t>
            </a:r>
          </a:p>
          <a:p>
            <a:endParaRPr lang="en-US" sz="2800" b="1" dirty="0"/>
          </a:p>
          <a:p>
            <a:r>
              <a:rPr lang="en-US" sz="2800" b="1" dirty="0"/>
              <a:t>… Structural-functionalist analyses examine the social significance of phenomena, that is, the role they play in a particular society in maintaining the overall structure</a:t>
            </a:r>
            <a:r>
              <a:rPr lang="en-US" sz="2800" dirty="0"/>
              <a:t> </a:t>
            </a:r>
            <a:r>
              <a:rPr lang="en-US" sz="2800" b="1" dirty="0"/>
              <a:t>of that society – of maintaining the status quo (it is here that the criticisms of structural functionalism can be made</a:t>
            </a:r>
            <a:r>
              <a:rPr lang="en-US" sz="2800" b="1" dirty="0" smtClean="0"/>
              <a:t>)…</a:t>
            </a:r>
          </a:p>
        </p:txBody>
      </p:sp>
      <p:sp>
        <p:nvSpPr>
          <p:cNvPr id="19461" name="Rectangle 5"/>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9462" name="Text Box 6"/>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2293"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2300" name="Text Box 12"/>
          <p:cNvSpPr txBox="1">
            <a:spLocks noChangeArrowheads="1"/>
          </p:cNvSpPr>
          <p:nvPr/>
        </p:nvSpPr>
        <p:spPr bwMode="auto">
          <a:xfrm>
            <a:off x="395288" y="3108325"/>
            <a:ext cx="5689600" cy="707886"/>
          </a:xfrm>
          <a:prstGeom prst="rect">
            <a:avLst/>
          </a:prstGeom>
          <a:noFill/>
          <a:ln w="9525">
            <a:noFill/>
            <a:miter lim="800000"/>
            <a:headEnd/>
            <a:tailEnd/>
          </a:ln>
          <a:effectLst/>
        </p:spPr>
        <p:txBody>
          <a:bodyPr>
            <a:spAutoFit/>
          </a:bodyPr>
          <a:lstStyle/>
          <a:p>
            <a:pPr>
              <a:spcBef>
                <a:spcPct val="50000"/>
              </a:spcBef>
            </a:pPr>
            <a:r>
              <a:rPr lang="en-GB" sz="2000" b="1" dirty="0"/>
              <a:t>A structural-functionalist approach </a:t>
            </a:r>
            <a:r>
              <a:rPr lang="en-GB" sz="2000" b="1" dirty="0" smtClean="0"/>
              <a:t>is </a:t>
            </a:r>
            <a:r>
              <a:rPr lang="en-GB" sz="2000" b="1" dirty="0"/>
              <a:t>exemplified in the work of </a:t>
            </a:r>
            <a:r>
              <a:rPr lang="en-GB" sz="2000" b="1" dirty="0" smtClean="0"/>
              <a:t>E. </a:t>
            </a:r>
            <a:r>
              <a:rPr lang="en-GB" sz="2000" b="1" dirty="0" smtClean="0"/>
              <a:t>E. </a:t>
            </a:r>
            <a:r>
              <a:rPr lang="en-GB" sz="2000" b="1" dirty="0" smtClean="0"/>
              <a:t>Evans-Pritchard </a:t>
            </a:r>
            <a:r>
              <a:rPr lang="en-GB" sz="2000" b="1" dirty="0"/>
              <a:t>(1902 – 1973).</a:t>
            </a:r>
            <a:endParaRPr lang="en-US" sz="2000" b="1" dirty="0"/>
          </a:p>
        </p:txBody>
      </p:sp>
      <p:pic>
        <p:nvPicPr>
          <p:cNvPr id="12301" name="Picture 13" descr="Evans_Pritchard"/>
          <p:cNvPicPr>
            <a:picLocks noChangeAspect="1" noChangeArrowheads="1"/>
          </p:cNvPicPr>
          <p:nvPr/>
        </p:nvPicPr>
        <p:blipFill>
          <a:blip r:embed="rId2" cstate="print"/>
          <a:srcRect/>
          <a:stretch>
            <a:fillRect/>
          </a:stretch>
        </p:blipFill>
        <p:spPr bwMode="auto">
          <a:xfrm>
            <a:off x="6300788" y="2420938"/>
            <a:ext cx="2381250" cy="321945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2293"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9" name="TextBox 8"/>
          <p:cNvSpPr txBox="1"/>
          <p:nvPr/>
        </p:nvSpPr>
        <p:spPr>
          <a:xfrm>
            <a:off x="785786" y="1595021"/>
            <a:ext cx="7500990" cy="5262979"/>
          </a:xfrm>
          <a:prstGeom prst="rect">
            <a:avLst/>
          </a:prstGeom>
          <a:noFill/>
        </p:spPr>
        <p:txBody>
          <a:bodyPr wrap="square" rtlCol="0">
            <a:spAutoFit/>
          </a:bodyPr>
          <a:lstStyle/>
          <a:p>
            <a:pPr lvl="0"/>
            <a:r>
              <a:rPr lang="en-GB" sz="2400" b="1" dirty="0" smtClean="0"/>
              <a:t>Important background ‘facts’:</a:t>
            </a:r>
          </a:p>
          <a:p>
            <a:pPr lvl="0"/>
            <a:endParaRPr lang="en-GB" sz="2400" dirty="0" smtClean="0"/>
          </a:p>
          <a:p>
            <a:pPr lvl="0">
              <a:buFontTx/>
              <a:buChar char="-"/>
            </a:pPr>
            <a:r>
              <a:rPr lang="en-GB" sz="2400" dirty="0" smtClean="0"/>
              <a:t> EEP </a:t>
            </a:r>
            <a:r>
              <a:rPr lang="en-GB" sz="2400" dirty="0"/>
              <a:t>conducted fieldwork in southern Sudan (Africa) between 1926 – 1939</a:t>
            </a:r>
            <a:r>
              <a:rPr lang="en-GB" sz="2400" dirty="0" smtClean="0"/>
              <a:t>.</a:t>
            </a:r>
          </a:p>
          <a:p>
            <a:pPr lvl="0">
              <a:buFontTx/>
              <a:buChar char="-"/>
            </a:pPr>
            <a:endParaRPr lang="en-US" sz="2400" dirty="0"/>
          </a:p>
          <a:p>
            <a:pPr lvl="0">
              <a:buFontTx/>
              <a:buChar char="-"/>
            </a:pPr>
            <a:r>
              <a:rPr lang="en-GB" sz="2400" dirty="0" smtClean="0"/>
              <a:t> His </a:t>
            </a:r>
            <a:r>
              <a:rPr lang="en-GB" sz="2400" dirty="0"/>
              <a:t>study of the </a:t>
            </a:r>
            <a:r>
              <a:rPr lang="en-GB" sz="2400" dirty="0" err="1"/>
              <a:t>Azande</a:t>
            </a:r>
            <a:r>
              <a:rPr lang="en-GB" sz="2400" dirty="0"/>
              <a:t> demonstrated that belief systems could be explained in </a:t>
            </a:r>
            <a:r>
              <a:rPr lang="en-GB" sz="2400" b="1" dirty="0" smtClean="0"/>
              <a:t>structural functionalist </a:t>
            </a:r>
            <a:r>
              <a:rPr lang="en-GB" sz="2400" dirty="0" smtClean="0"/>
              <a:t>terms.</a:t>
            </a:r>
          </a:p>
          <a:p>
            <a:pPr lvl="0">
              <a:buFontTx/>
              <a:buChar char="-"/>
            </a:pPr>
            <a:endParaRPr lang="en-US" sz="2400" dirty="0"/>
          </a:p>
          <a:p>
            <a:pPr lvl="0">
              <a:buFontTx/>
              <a:buChar char="-"/>
            </a:pPr>
            <a:r>
              <a:rPr lang="en-GB" sz="2400" dirty="0" smtClean="0"/>
              <a:t> He </a:t>
            </a:r>
            <a:r>
              <a:rPr lang="en-GB" sz="2400" dirty="0"/>
              <a:t>was employed by the Anglo-Egyptian government of Sudan to conduct a survey of the </a:t>
            </a:r>
            <a:r>
              <a:rPr lang="en-GB" sz="2400" dirty="0" err="1"/>
              <a:t>Azande</a:t>
            </a:r>
            <a:r>
              <a:rPr lang="en-GB" sz="2400" dirty="0" smtClean="0"/>
              <a:t>.</a:t>
            </a:r>
          </a:p>
          <a:p>
            <a:pPr lvl="0">
              <a:buFontTx/>
              <a:buChar char="-"/>
            </a:pPr>
            <a:endParaRPr lang="en-US" sz="2400" dirty="0"/>
          </a:p>
          <a:p>
            <a:pPr lvl="0"/>
            <a:r>
              <a:rPr lang="en-GB" sz="2400" dirty="0" smtClean="0"/>
              <a:t>- His </a:t>
            </a:r>
            <a:r>
              <a:rPr lang="en-GB" sz="2400" dirty="0"/>
              <a:t>personal aim was to disprove Levy-</a:t>
            </a:r>
            <a:r>
              <a:rPr lang="en-GB" sz="2400" dirty="0" err="1"/>
              <a:t>Bruhl’s</a:t>
            </a:r>
            <a:r>
              <a:rPr lang="en-GB" sz="2400" dirty="0"/>
              <a:t> theory of ‘primitive mentality’</a:t>
            </a:r>
            <a:endParaRPr lang="en-US" sz="2400" dirty="0"/>
          </a:p>
          <a:p>
            <a:endParaRPr lang="en-US"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12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pic>
        <p:nvPicPr>
          <p:cNvPr id="5126" name="Picture 6" descr="levy-bruhl"/>
          <p:cNvPicPr>
            <a:picLocks noChangeAspect="1" noChangeArrowheads="1"/>
          </p:cNvPicPr>
          <p:nvPr/>
        </p:nvPicPr>
        <p:blipFill>
          <a:blip r:embed="rId2" cstate="print"/>
          <a:srcRect/>
          <a:stretch>
            <a:fillRect/>
          </a:stretch>
        </p:blipFill>
        <p:spPr bwMode="auto">
          <a:xfrm>
            <a:off x="0" y="1550988"/>
            <a:ext cx="3629025" cy="4268673"/>
          </a:xfrm>
          <a:prstGeom prst="rect">
            <a:avLst/>
          </a:prstGeom>
          <a:noFill/>
        </p:spPr>
      </p:pic>
      <p:sp>
        <p:nvSpPr>
          <p:cNvPr id="5127" name="Text Box 7"/>
          <p:cNvSpPr txBox="1">
            <a:spLocks noChangeArrowheads="1"/>
          </p:cNvSpPr>
          <p:nvPr/>
        </p:nvSpPr>
        <p:spPr bwMode="auto">
          <a:xfrm>
            <a:off x="3851275" y="1766888"/>
            <a:ext cx="4895850" cy="1323439"/>
          </a:xfrm>
          <a:prstGeom prst="rect">
            <a:avLst/>
          </a:prstGeom>
          <a:noFill/>
          <a:ln w="9525">
            <a:noFill/>
            <a:miter lim="800000"/>
            <a:headEnd/>
            <a:tailEnd/>
          </a:ln>
          <a:effectLst/>
        </p:spPr>
        <p:txBody>
          <a:bodyPr>
            <a:spAutoFit/>
          </a:bodyPr>
          <a:lstStyle/>
          <a:p>
            <a:pPr>
              <a:spcBef>
                <a:spcPct val="50000"/>
              </a:spcBef>
            </a:pPr>
            <a:r>
              <a:rPr lang="en-GB" sz="2000" b="1" dirty="0"/>
              <a:t>Like Radcliffe-Brown, Evans-Pritchard broke away from the social evolutionary perspectives, e.g. </a:t>
            </a:r>
            <a:r>
              <a:rPr lang="en-GB" sz="2000" b="1" dirty="0" smtClean="0"/>
              <a:t>Levy-</a:t>
            </a:r>
            <a:r>
              <a:rPr lang="en-GB" sz="2000" b="1" dirty="0" err="1" smtClean="0"/>
              <a:t>Bruhl’s</a:t>
            </a:r>
            <a:r>
              <a:rPr lang="en-GB" sz="2000" b="1" dirty="0" smtClean="0"/>
              <a:t> ‘Primitive mentality’.</a:t>
            </a:r>
            <a:endParaRPr lang="en-GB" sz="2000" b="1" dirty="0"/>
          </a:p>
        </p:txBody>
      </p:sp>
      <p:sp>
        <p:nvSpPr>
          <p:cNvPr id="5129" name="Text Box 9"/>
          <p:cNvSpPr txBox="1">
            <a:spLocks noChangeArrowheads="1"/>
          </p:cNvSpPr>
          <p:nvPr/>
        </p:nvSpPr>
        <p:spPr bwMode="auto">
          <a:xfrm>
            <a:off x="3851920" y="3717032"/>
            <a:ext cx="4752975" cy="2031325"/>
          </a:xfrm>
          <a:prstGeom prst="rect">
            <a:avLst/>
          </a:prstGeom>
          <a:noFill/>
          <a:ln w="9525">
            <a:noFill/>
            <a:miter lim="800000"/>
            <a:headEnd/>
            <a:tailEnd/>
          </a:ln>
          <a:effectLst/>
        </p:spPr>
        <p:txBody>
          <a:bodyPr>
            <a:spAutoFit/>
          </a:bodyPr>
          <a:lstStyle/>
          <a:p>
            <a:r>
              <a:rPr lang="en-US" b="1" dirty="0"/>
              <a:t>“The reality surrounding the primitives is itself mystical. Not a single being or object or natural phenomenon in their collective representations is what it appears to be in our mind.” </a:t>
            </a:r>
          </a:p>
          <a:p>
            <a:endParaRPr lang="en-US" b="1" dirty="0" smtClean="0"/>
          </a:p>
          <a:p>
            <a:r>
              <a:rPr lang="en-US" b="1" dirty="0" smtClean="0"/>
              <a:t>(</a:t>
            </a:r>
            <a:r>
              <a:rPr lang="en-US" b="1" dirty="0"/>
              <a:t>Levy-</a:t>
            </a:r>
            <a:r>
              <a:rPr lang="en-US" b="1" dirty="0" err="1"/>
              <a:t>Bruhl</a:t>
            </a:r>
            <a:r>
              <a:rPr lang="en-US" b="1" dirty="0"/>
              <a:t>, L. 1910. </a:t>
            </a:r>
            <a:r>
              <a:rPr lang="en-US" b="1" i="1" dirty="0"/>
              <a:t>How Natives Think</a:t>
            </a:r>
            <a:r>
              <a:rPr lang="en-US" b="1" dirty="0"/>
              <a:t>. Princeton: Princeton </a:t>
            </a:r>
            <a:r>
              <a:rPr lang="en-US" b="1" dirty="0" err="1"/>
              <a:t>Uni</a:t>
            </a:r>
            <a:r>
              <a:rPr lang="en-US" b="1" dirty="0"/>
              <a:t> Press)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472" y="1714488"/>
            <a:ext cx="8001056" cy="4893647"/>
          </a:xfrm>
          <a:prstGeom prst="rect">
            <a:avLst/>
          </a:prstGeom>
          <a:noFill/>
        </p:spPr>
        <p:txBody>
          <a:bodyPr wrap="square" rtlCol="0">
            <a:spAutoFit/>
          </a:bodyPr>
          <a:lstStyle/>
          <a:p>
            <a:r>
              <a:rPr lang="en-GB" sz="2400" b="1" dirty="0"/>
              <a:t>At the time of Evans-Pritchard’s fieldwork:</a:t>
            </a:r>
            <a:endParaRPr lang="en-US" sz="2400" b="1" dirty="0"/>
          </a:p>
          <a:p>
            <a:pPr lvl="0"/>
            <a:endParaRPr lang="en-GB" sz="2400" dirty="0" smtClean="0"/>
          </a:p>
          <a:p>
            <a:pPr lvl="0">
              <a:buFontTx/>
              <a:buChar char="-"/>
            </a:pPr>
            <a:r>
              <a:rPr lang="en-GB" sz="2400" dirty="0" smtClean="0"/>
              <a:t>the </a:t>
            </a:r>
            <a:r>
              <a:rPr lang="en-GB" sz="2400" dirty="0" err="1"/>
              <a:t>Azande</a:t>
            </a:r>
            <a:r>
              <a:rPr lang="en-GB" sz="2400" dirty="0"/>
              <a:t> lived in small, extended family </a:t>
            </a:r>
            <a:r>
              <a:rPr lang="en-GB" sz="2400" dirty="0" smtClean="0"/>
              <a:t>groups.</a:t>
            </a:r>
          </a:p>
          <a:p>
            <a:pPr lvl="0">
              <a:buFontTx/>
              <a:buChar char="-"/>
            </a:pPr>
            <a:endParaRPr lang="en-US" sz="2400" dirty="0" smtClean="0"/>
          </a:p>
          <a:p>
            <a:pPr lvl="0">
              <a:buFontTx/>
              <a:buChar char="-"/>
            </a:pPr>
            <a:r>
              <a:rPr lang="en-US" sz="2400" dirty="0"/>
              <a:t> </a:t>
            </a:r>
            <a:r>
              <a:rPr lang="en-GB" sz="2400" dirty="0" smtClean="0"/>
              <a:t>were </a:t>
            </a:r>
            <a:r>
              <a:rPr lang="en-GB" sz="2400" dirty="0"/>
              <a:t>centrally organised, with a complex political </a:t>
            </a:r>
            <a:r>
              <a:rPr lang="en-GB" sz="2400" dirty="0" smtClean="0"/>
              <a:t>structure.</a:t>
            </a:r>
          </a:p>
          <a:p>
            <a:pPr lvl="0">
              <a:buFontTx/>
              <a:buChar char="-"/>
            </a:pPr>
            <a:endParaRPr lang="en-US" sz="2400" dirty="0"/>
          </a:p>
          <a:p>
            <a:pPr lvl="0">
              <a:buFontTx/>
              <a:buChar char="-"/>
            </a:pPr>
            <a:r>
              <a:rPr lang="en-GB" sz="2400" dirty="0" smtClean="0"/>
              <a:t>the </a:t>
            </a:r>
            <a:r>
              <a:rPr lang="en-GB" sz="2400" dirty="0" err="1"/>
              <a:t>Azande</a:t>
            </a:r>
            <a:r>
              <a:rPr lang="en-GB" sz="2400" dirty="0"/>
              <a:t> were a warrior society and before colonialism had conquered a large number of neighbouring tribes and either forced them out, or absorbed them into their own society. As a result, before the colonial rule, </a:t>
            </a:r>
            <a:r>
              <a:rPr lang="en-GB" sz="2400" dirty="0" err="1"/>
              <a:t>Azande</a:t>
            </a:r>
            <a:r>
              <a:rPr lang="en-GB" sz="2400" dirty="0"/>
              <a:t> </a:t>
            </a:r>
            <a:r>
              <a:rPr lang="en-GB" sz="2400" dirty="0" smtClean="0"/>
              <a:t>life </a:t>
            </a:r>
            <a:r>
              <a:rPr lang="en-GB" sz="2400" dirty="0"/>
              <a:t>was dominated by almost constant </a:t>
            </a:r>
            <a:r>
              <a:rPr lang="en-GB" sz="2400" dirty="0" smtClean="0"/>
              <a:t>warfare.</a:t>
            </a:r>
          </a:p>
          <a:p>
            <a:pPr lvl="0">
              <a:buFontTx/>
              <a:buChar char="-"/>
            </a:pPr>
            <a:endParaRPr lang="en-US" sz="2400" dirty="0" smtClean="0"/>
          </a:p>
          <a:p>
            <a:pPr lvl="0">
              <a:buFontTx/>
              <a:buChar char="-"/>
            </a:pPr>
            <a:r>
              <a:rPr lang="en-US" sz="2400" dirty="0"/>
              <a:t> </a:t>
            </a:r>
            <a:r>
              <a:rPr lang="en-US" sz="2400" dirty="0" smtClean="0"/>
              <a:t>Consequences?</a:t>
            </a:r>
            <a:endParaRPr lang="en-US" sz="2400" dirty="0"/>
          </a:p>
        </p:txBody>
      </p:sp>
      <p:sp>
        <p:nvSpPr>
          <p:cNvPr id="5"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6"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1988840"/>
            <a:ext cx="8001056" cy="1938992"/>
          </a:xfrm>
          <a:prstGeom prst="rect">
            <a:avLst/>
          </a:prstGeom>
          <a:noFill/>
        </p:spPr>
        <p:txBody>
          <a:bodyPr wrap="square" rtlCol="0">
            <a:spAutoFit/>
          </a:bodyPr>
          <a:lstStyle/>
          <a:p>
            <a:pPr>
              <a:buFontTx/>
              <a:buChar char="-"/>
            </a:pPr>
            <a:r>
              <a:rPr lang="en-GB" sz="2400" dirty="0" smtClean="0"/>
              <a:t>This </a:t>
            </a:r>
            <a:r>
              <a:rPr lang="en-GB" sz="2400" dirty="0"/>
              <a:t>meant that the </a:t>
            </a:r>
            <a:r>
              <a:rPr lang="en-GB" sz="2400" dirty="0" err="1"/>
              <a:t>Azande</a:t>
            </a:r>
            <a:r>
              <a:rPr lang="en-GB" sz="2400" dirty="0"/>
              <a:t> could profit by selling captives into slavery, and they were able to increase their own numbers by incorporating the people they defeated into </a:t>
            </a:r>
            <a:r>
              <a:rPr lang="en-GB" sz="2400" dirty="0" err="1"/>
              <a:t>Azande</a:t>
            </a:r>
            <a:r>
              <a:rPr lang="en-GB" sz="2400" dirty="0"/>
              <a:t> </a:t>
            </a:r>
            <a:r>
              <a:rPr lang="en-GB" sz="2400" dirty="0" smtClean="0"/>
              <a:t>society </a:t>
            </a:r>
          </a:p>
          <a:p>
            <a:endParaRPr lang="en-GB" sz="2400" dirty="0"/>
          </a:p>
          <a:p>
            <a:r>
              <a:rPr lang="en-GB" sz="2400" dirty="0" smtClean="0"/>
              <a:t>– why might this have been advantageous?</a:t>
            </a:r>
            <a:endParaRPr lang="en-US" sz="2400" dirty="0"/>
          </a:p>
        </p:txBody>
      </p:sp>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472" y="1885315"/>
            <a:ext cx="8001056" cy="4401205"/>
          </a:xfrm>
          <a:prstGeom prst="rect">
            <a:avLst/>
          </a:prstGeom>
          <a:noFill/>
        </p:spPr>
        <p:txBody>
          <a:bodyPr wrap="square" rtlCol="0">
            <a:spAutoFit/>
          </a:bodyPr>
          <a:lstStyle/>
          <a:p>
            <a:pPr lvl="0"/>
            <a:r>
              <a:rPr lang="en-GB" sz="2000" dirty="0" smtClean="0"/>
              <a:t>- As </a:t>
            </a:r>
            <a:r>
              <a:rPr lang="en-GB" sz="2000" dirty="0"/>
              <a:t>a result they had a growing population of warriors, plus extra manpower to assist with agriculture. They were a very affluent and powerful society</a:t>
            </a:r>
            <a:r>
              <a:rPr lang="en-GB" sz="2000" dirty="0" smtClean="0"/>
              <a:t>. The </a:t>
            </a:r>
            <a:r>
              <a:rPr lang="en-GB" sz="2000" dirty="0"/>
              <a:t>king was responsible for overseeing any legal matters, and had the power of life and death over his subjects.</a:t>
            </a:r>
            <a:endParaRPr lang="en-US" sz="2000" dirty="0"/>
          </a:p>
          <a:p>
            <a:pPr lvl="0"/>
            <a:endParaRPr lang="en-GB" sz="2000" dirty="0" smtClean="0"/>
          </a:p>
          <a:p>
            <a:pPr lvl="0"/>
            <a:r>
              <a:rPr lang="en-GB" sz="2000" dirty="0" smtClean="0"/>
              <a:t>- Under </a:t>
            </a:r>
            <a:r>
              <a:rPr lang="en-GB" sz="2000" dirty="0"/>
              <a:t>the European administration the </a:t>
            </a:r>
            <a:r>
              <a:rPr lang="en-GB" sz="2000" i="1" dirty="0" err="1"/>
              <a:t>Avongara</a:t>
            </a:r>
            <a:r>
              <a:rPr lang="en-GB" sz="2000" dirty="0"/>
              <a:t> </a:t>
            </a:r>
            <a:r>
              <a:rPr lang="en-GB" sz="2000" dirty="0" smtClean="0"/>
              <a:t>(ruling class) were </a:t>
            </a:r>
            <a:r>
              <a:rPr lang="en-GB" sz="2000" dirty="0"/>
              <a:t>stripped of their power which caused friction between the </a:t>
            </a:r>
            <a:r>
              <a:rPr lang="en-GB" sz="2000" dirty="0" err="1"/>
              <a:t>Azande</a:t>
            </a:r>
            <a:r>
              <a:rPr lang="en-GB" sz="2000" dirty="0"/>
              <a:t> and the Europeans, and often resulted in conflict where the </a:t>
            </a:r>
            <a:r>
              <a:rPr lang="en-GB" sz="2000" dirty="0" err="1"/>
              <a:t>Azande</a:t>
            </a:r>
            <a:r>
              <a:rPr lang="en-GB" sz="2000" dirty="0"/>
              <a:t> would come off worse.</a:t>
            </a:r>
            <a:endParaRPr lang="en-US" sz="2000" dirty="0"/>
          </a:p>
          <a:p>
            <a:pPr lvl="0"/>
            <a:endParaRPr lang="en-GB" sz="2000" dirty="0" smtClean="0"/>
          </a:p>
          <a:p>
            <a:pPr lvl="0"/>
            <a:r>
              <a:rPr lang="en-GB" sz="2000" dirty="0" smtClean="0"/>
              <a:t>- The </a:t>
            </a:r>
            <a:r>
              <a:rPr lang="en-GB" sz="2000" dirty="0"/>
              <a:t>province where Evans-Pritchard conducted the main part of his fieldwork had been the kingdom of King </a:t>
            </a:r>
            <a:r>
              <a:rPr lang="en-GB" sz="2000" dirty="0" err="1"/>
              <a:t>Gbudwe</a:t>
            </a:r>
            <a:r>
              <a:rPr lang="en-GB" sz="2000" dirty="0" smtClean="0"/>
              <a:t>. </a:t>
            </a:r>
            <a:r>
              <a:rPr lang="en-GB" sz="2000" dirty="0" err="1" smtClean="0"/>
              <a:t>Gbudwe</a:t>
            </a:r>
            <a:r>
              <a:rPr lang="en-GB" sz="2000" dirty="0" smtClean="0"/>
              <a:t> </a:t>
            </a:r>
            <a:r>
              <a:rPr lang="en-GB" sz="2000" dirty="0"/>
              <a:t>was killed by British soldiers in 1905 during a skirmish between the </a:t>
            </a:r>
            <a:r>
              <a:rPr lang="en-GB" sz="2000" dirty="0" err="1"/>
              <a:t>Azande</a:t>
            </a:r>
            <a:r>
              <a:rPr lang="en-GB" sz="2000" dirty="0"/>
              <a:t> and colonial forces</a:t>
            </a:r>
            <a:r>
              <a:rPr lang="en-GB" sz="2000" dirty="0" smtClean="0"/>
              <a:t>.</a:t>
            </a:r>
            <a:endParaRPr lang="en-US" sz="2000" dirty="0"/>
          </a:p>
        </p:txBody>
      </p:sp>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6" name="TextBox 5"/>
          <p:cNvSpPr txBox="1"/>
          <p:nvPr/>
        </p:nvSpPr>
        <p:spPr>
          <a:xfrm>
            <a:off x="714348" y="1595021"/>
            <a:ext cx="7715304" cy="5262979"/>
          </a:xfrm>
          <a:prstGeom prst="rect">
            <a:avLst/>
          </a:prstGeom>
          <a:noFill/>
        </p:spPr>
        <p:txBody>
          <a:bodyPr wrap="square" rtlCol="0">
            <a:spAutoFit/>
          </a:bodyPr>
          <a:lstStyle/>
          <a:p>
            <a:pPr>
              <a:spcAft>
                <a:spcPts val="0"/>
              </a:spcAft>
            </a:pPr>
            <a:r>
              <a:rPr lang="en-GB" sz="2400" i="1" dirty="0" smtClean="0">
                <a:latin typeface="Arial"/>
                <a:ea typeface="Times New Roman"/>
              </a:rPr>
              <a:t>“To the </a:t>
            </a:r>
            <a:r>
              <a:rPr lang="en-GB" sz="2400" i="1" dirty="0" err="1" smtClean="0">
                <a:latin typeface="Arial"/>
                <a:ea typeface="Times New Roman"/>
              </a:rPr>
              <a:t>Azande</a:t>
            </a:r>
            <a:r>
              <a:rPr lang="en-GB" sz="2400" i="1" dirty="0" smtClean="0">
                <a:latin typeface="Arial"/>
                <a:ea typeface="Times New Roman"/>
              </a:rPr>
              <a:t> his [</a:t>
            </a:r>
            <a:r>
              <a:rPr lang="en-GB" sz="2400" i="1" dirty="0" err="1" smtClean="0">
                <a:latin typeface="Arial"/>
                <a:ea typeface="Times New Roman"/>
              </a:rPr>
              <a:t>Gbudwe’s</a:t>
            </a:r>
            <a:r>
              <a:rPr lang="en-GB" sz="2400" i="1" dirty="0" smtClean="0">
                <a:latin typeface="Arial"/>
                <a:ea typeface="Times New Roman"/>
              </a:rPr>
              <a:t>] death was not simply the death of a king but …the end of an epoch … it was a catastrophe that changed the whole order of things. When older men talk of their customs they contrast what happens today with what happened ‘when </a:t>
            </a:r>
            <a:r>
              <a:rPr lang="en-GB" sz="2400" i="1" dirty="0" err="1" smtClean="0">
                <a:latin typeface="Arial"/>
                <a:ea typeface="Times New Roman"/>
              </a:rPr>
              <a:t>Gbudwe</a:t>
            </a:r>
            <a:r>
              <a:rPr lang="en-GB" sz="2400" i="1" dirty="0" smtClean="0">
                <a:latin typeface="Arial"/>
                <a:ea typeface="Times New Roman"/>
              </a:rPr>
              <a:t> was alive’, and in their opinion what happened in the days of </a:t>
            </a:r>
            <a:r>
              <a:rPr lang="en-GB" sz="2400" i="1" dirty="0" err="1" smtClean="0">
                <a:latin typeface="Arial"/>
                <a:ea typeface="Times New Roman"/>
              </a:rPr>
              <a:t>Gbudwe</a:t>
            </a:r>
            <a:r>
              <a:rPr lang="en-GB" sz="2400" i="1" dirty="0" smtClean="0">
                <a:latin typeface="Arial"/>
                <a:ea typeface="Times New Roman"/>
              </a:rPr>
              <a:t> is what ought to happen. Although </a:t>
            </a:r>
            <a:r>
              <a:rPr lang="en-GB" sz="2400" i="1" dirty="0" err="1" smtClean="0">
                <a:latin typeface="Arial"/>
                <a:ea typeface="Times New Roman"/>
              </a:rPr>
              <a:t>Gbudwe</a:t>
            </a:r>
            <a:r>
              <a:rPr lang="en-GB" sz="2400" i="1" dirty="0" smtClean="0">
                <a:latin typeface="Arial"/>
                <a:ea typeface="Times New Roman"/>
              </a:rPr>
              <a:t> died only twenty-one years before I [Evans-Pritchard] commenced my work in his kingdom, his reign was already being looked back to with regret by those who had experienced his rule. To them it was the Golden Age of law and custom.”</a:t>
            </a:r>
            <a:endParaRPr lang="en-US" sz="2400" dirty="0" smtClean="0">
              <a:latin typeface="Times New Roman"/>
              <a:ea typeface="Times New Roman"/>
            </a:endParaRPr>
          </a:p>
          <a:p>
            <a:pPr algn="r">
              <a:spcAft>
                <a:spcPts val="0"/>
              </a:spcAft>
            </a:pPr>
            <a:r>
              <a:rPr lang="en-GB" sz="2400" dirty="0" smtClean="0">
                <a:latin typeface="Arial"/>
                <a:ea typeface="Times New Roman"/>
              </a:rPr>
              <a:t>(Evans-Pritchard, 1937: 19)</a:t>
            </a:r>
            <a:endParaRPr lang="en-US" sz="2400" dirty="0" smtClean="0">
              <a:latin typeface="Times New Roman"/>
              <a:ea typeface="Times New Roman"/>
            </a:endParaRPr>
          </a:p>
          <a:p>
            <a:endParaRPr lang="en-US"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7" name="TextBox 6"/>
          <p:cNvSpPr txBox="1"/>
          <p:nvPr/>
        </p:nvSpPr>
        <p:spPr>
          <a:xfrm>
            <a:off x="323528" y="1595021"/>
            <a:ext cx="8643966" cy="5262979"/>
          </a:xfrm>
          <a:prstGeom prst="rect">
            <a:avLst/>
          </a:prstGeom>
          <a:noFill/>
        </p:spPr>
        <p:txBody>
          <a:bodyPr wrap="square" rtlCol="0">
            <a:spAutoFit/>
          </a:bodyPr>
          <a:lstStyle/>
          <a:p>
            <a:r>
              <a:rPr lang="en-GB" sz="2400" b="1" dirty="0"/>
              <a:t>What is ‘witchcraft’ as far as the </a:t>
            </a:r>
            <a:r>
              <a:rPr lang="en-GB" sz="2400" b="1" dirty="0" err="1"/>
              <a:t>Azande</a:t>
            </a:r>
            <a:r>
              <a:rPr lang="en-GB" sz="2400" b="1" dirty="0"/>
              <a:t> are concerned?</a:t>
            </a:r>
            <a:endParaRPr lang="en-US" sz="2400" dirty="0"/>
          </a:p>
          <a:p>
            <a:r>
              <a:rPr lang="en-GB" sz="2400" dirty="0"/>
              <a:t> </a:t>
            </a:r>
            <a:endParaRPr lang="en-US" sz="2400" dirty="0"/>
          </a:p>
          <a:p>
            <a:r>
              <a:rPr lang="en-GB" sz="2400" dirty="0"/>
              <a:t>1. </a:t>
            </a:r>
            <a:r>
              <a:rPr lang="en-GB" sz="2400" dirty="0" err="1"/>
              <a:t>Azande</a:t>
            </a:r>
            <a:r>
              <a:rPr lang="en-GB" sz="2400" dirty="0"/>
              <a:t> believe that people have no choice over whether they are a witch or not, and so acts of witchcraft could be unconscious.</a:t>
            </a:r>
            <a:endParaRPr lang="en-US" sz="2400" dirty="0"/>
          </a:p>
          <a:p>
            <a:r>
              <a:rPr lang="en-GB" sz="2400" dirty="0"/>
              <a:t>2. Witches have witchcraft substance (which is found during autopsies) in their stomachs which causes them to be witches.</a:t>
            </a:r>
            <a:endParaRPr lang="en-US" sz="2400" dirty="0"/>
          </a:p>
          <a:p>
            <a:r>
              <a:rPr lang="en-GB" sz="2400" dirty="0"/>
              <a:t>3. The witchcraft substance or </a:t>
            </a:r>
            <a:r>
              <a:rPr lang="en-GB" sz="2400" i="1" dirty="0" err="1"/>
              <a:t>mangu</a:t>
            </a:r>
            <a:r>
              <a:rPr lang="en-GB" sz="2400" dirty="0"/>
              <a:t> is inherited from mothers to daughters and fathers to sons.</a:t>
            </a:r>
            <a:endParaRPr lang="en-US" sz="2400" dirty="0"/>
          </a:p>
          <a:p>
            <a:r>
              <a:rPr lang="en-GB" sz="2400" dirty="0"/>
              <a:t>4. Only commoners (</a:t>
            </a:r>
            <a:r>
              <a:rPr lang="en-GB" sz="2400" i="1" dirty="0" err="1"/>
              <a:t>ambomu</a:t>
            </a:r>
            <a:r>
              <a:rPr lang="en-GB" sz="2400" dirty="0"/>
              <a:t>) can be witches.</a:t>
            </a:r>
            <a:endParaRPr lang="en-US" sz="2400" dirty="0"/>
          </a:p>
          <a:p>
            <a:r>
              <a:rPr lang="en-GB" sz="2400" dirty="0"/>
              <a:t>5. Witchcraft was only effective across short distances.</a:t>
            </a:r>
            <a:endParaRPr lang="en-US" sz="2400" dirty="0"/>
          </a:p>
          <a:p>
            <a:r>
              <a:rPr lang="en-GB" sz="2400" dirty="0"/>
              <a:t> </a:t>
            </a:r>
            <a:endParaRPr lang="en-US" sz="2400" dirty="0"/>
          </a:p>
          <a:p>
            <a:r>
              <a:rPr lang="en-GB" sz="2400" dirty="0" smtClean="0"/>
              <a:t>What </a:t>
            </a:r>
            <a:r>
              <a:rPr lang="en-GB" sz="2400" dirty="0"/>
              <a:t>purposes or </a:t>
            </a:r>
            <a:r>
              <a:rPr lang="en-GB" sz="2400" b="1" dirty="0"/>
              <a:t>functions</a:t>
            </a:r>
            <a:r>
              <a:rPr lang="en-GB" sz="2400" dirty="0"/>
              <a:t> do you think that each of these points served </a:t>
            </a:r>
            <a:r>
              <a:rPr lang="en-GB" sz="2400" dirty="0" smtClean="0"/>
              <a:t>to maintain the </a:t>
            </a:r>
            <a:r>
              <a:rPr lang="en-GB" sz="2400" b="1" dirty="0" smtClean="0"/>
              <a:t>structure </a:t>
            </a:r>
            <a:r>
              <a:rPr lang="en-GB" sz="2400" dirty="0" smtClean="0"/>
              <a:t>of </a:t>
            </a:r>
            <a:r>
              <a:rPr lang="en-GB" sz="2400" dirty="0" err="1"/>
              <a:t>Azande</a:t>
            </a:r>
            <a:r>
              <a:rPr lang="en-GB" sz="2400" dirty="0"/>
              <a:t> society?</a:t>
            </a:r>
            <a:endParaRPr lang="en-US" sz="2400" dirty="0"/>
          </a:p>
          <a:p>
            <a:endParaRPr lang="en-US"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7" name="TextBox 6"/>
          <p:cNvSpPr txBox="1"/>
          <p:nvPr/>
        </p:nvSpPr>
        <p:spPr>
          <a:xfrm>
            <a:off x="500034" y="1785926"/>
            <a:ext cx="8429684" cy="3785652"/>
          </a:xfrm>
          <a:prstGeom prst="rect">
            <a:avLst/>
          </a:prstGeom>
          <a:noFill/>
        </p:spPr>
        <p:txBody>
          <a:bodyPr wrap="square" rtlCol="0">
            <a:spAutoFit/>
          </a:bodyPr>
          <a:lstStyle/>
          <a:p>
            <a:r>
              <a:rPr lang="en-GB" sz="2400" b="1" u="sng" dirty="0"/>
              <a:t>Oracles and rituals:</a:t>
            </a:r>
            <a:endParaRPr lang="en-US" sz="2400" dirty="0"/>
          </a:p>
          <a:p>
            <a:r>
              <a:rPr lang="en-GB" sz="2400" dirty="0"/>
              <a:t> </a:t>
            </a:r>
            <a:endParaRPr lang="en-US" sz="2400" dirty="0"/>
          </a:p>
          <a:p>
            <a:pPr lvl="0"/>
            <a:r>
              <a:rPr lang="en-GB" sz="2400" dirty="0"/>
              <a:t>The </a:t>
            </a:r>
            <a:r>
              <a:rPr lang="en-GB" sz="2400" dirty="0" err="1"/>
              <a:t>Azande</a:t>
            </a:r>
            <a:r>
              <a:rPr lang="en-GB" sz="2400" dirty="0"/>
              <a:t> attempted to stop the activity of witches through the use of divination techniques and oracles (</a:t>
            </a:r>
            <a:r>
              <a:rPr lang="en-GB" sz="2400" i="1" dirty="0" err="1"/>
              <a:t>soroka</a:t>
            </a:r>
            <a:r>
              <a:rPr lang="en-GB" sz="2400" dirty="0"/>
              <a:t>).</a:t>
            </a:r>
            <a:endParaRPr lang="en-US" sz="2400" dirty="0"/>
          </a:p>
          <a:p>
            <a:pPr lvl="0"/>
            <a:endParaRPr lang="en-GB" sz="2400" dirty="0" smtClean="0"/>
          </a:p>
          <a:p>
            <a:pPr lvl="0"/>
            <a:r>
              <a:rPr lang="en-GB" sz="2400" dirty="0" smtClean="0"/>
              <a:t>There </a:t>
            </a:r>
            <a:r>
              <a:rPr lang="en-GB" sz="2400" dirty="0"/>
              <a:t>were 3 types of oracle: the termite or stick oracles, the rubbing board and poison.</a:t>
            </a:r>
            <a:endParaRPr lang="en-US" sz="2400" dirty="0"/>
          </a:p>
          <a:p>
            <a:pPr lvl="0"/>
            <a:endParaRPr lang="en-GB" sz="2400" dirty="0" smtClean="0"/>
          </a:p>
          <a:p>
            <a:pPr lvl="0"/>
            <a:r>
              <a:rPr lang="en-GB" sz="2400" dirty="0" smtClean="0"/>
              <a:t>Only </a:t>
            </a:r>
            <a:r>
              <a:rPr lang="en-GB" sz="2400" dirty="0"/>
              <a:t>the poison oracles was regarded as being reliable, and the poison could only be owned by the </a:t>
            </a:r>
            <a:r>
              <a:rPr lang="en-GB" sz="2400" i="1" dirty="0" err="1"/>
              <a:t>Avongara</a:t>
            </a:r>
            <a:r>
              <a:rPr lang="en-GB" sz="2400" dirty="0" smtClean="0"/>
              <a:t>.</a:t>
            </a:r>
            <a:endParaRPr lang="en-US"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8" name="TextBox 7"/>
          <p:cNvSpPr txBox="1"/>
          <p:nvPr/>
        </p:nvSpPr>
        <p:spPr>
          <a:xfrm>
            <a:off x="357158" y="1571612"/>
            <a:ext cx="8429652" cy="5632311"/>
          </a:xfrm>
          <a:prstGeom prst="rect">
            <a:avLst/>
          </a:prstGeom>
          <a:noFill/>
        </p:spPr>
        <p:txBody>
          <a:bodyPr wrap="square" rtlCol="0">
            <a:spAutoFit/>
          </a:bodyPr>
          <a:lstStyle/>
          <a:p>
            <a:r>
              <a:rPr lang="en-GB" sz="2000" b="1" u="sng" dirty="0"/>
              <a:t>Witchcraft accusations and the poison oracle:</a:t>
            </a:r>
            <a:endParaRPr lang="en-US" sz="2000" dirty="0"/>
          </a:p>
          <a:p>
            <a:r>
              <a:rPr lang="en-GB" sz="2000" dirty="0"/>
              <a:t> </a:t>
            </a:r>
            <a:endParaRPr lang="en-US" sz="2000" dirty="0"/>
          </a:p>
          <a:p>
            <a:pPr lvl="0"/>
            <a:r>
              <a:rPr lang="en-GB" sz="2000" dirty="0" smtClean="0"/>
              <a:t>- Consultations </a:t>
            </a:r>
            <a:r>
              <a:rPr lang="en-GB" sz="2000" dirty="0"/>
              <a:t>with the poison oracle had to involve the </a:t>
            </a:r>
            <a:r>
              <a:rPr lang="en-GB" sz="2000" i="1" dirty="0" err="1" smtClean="0"/>
              <a:t>Avongara</a:t>
            </a:r>
            <a:r>
              <a:rPr lang="en-GB" sz="2000" dirty="0" smtClean="0"/>
              <a:t> </a:t>
            </a:r>
            <a:r>
              <a:rPr lang="en-GB" sz="2000" dirty="0"/>
              <a:t>because they were the only ones allowed to keep and administer the poison.</a:t>
            </a:r>
            <a:endParaRPr lang="en-US" sz="2000" dirty="0"/>
          </a:p>
          <a:p>
            <a:pPr lvl="0"/>
            <a:endParaRPr lang="en-GB" sz="2000" dirty="0" smtClean="0"/>
          </a:p>
          <a:p>
            <a:pPr lvl="0"/>
            <a:r>
              <a:rPr lang="en-GB" sz="2000" dirty="0" smtClean="0"/>
              <a:t>- Before </a:t>
            </a:r>
            <a:r>
              <a:rPr lang="en-GB" sz="2000" dirty="0"/>
              <a:t>the colonial administration, the accused witches would be fed the poison, but colonial officials banned this practice, and subsequently, chickens took the place of humans in the ritual process.</a:t>
            </a:r>
            <a:endParaRPr lang="en-US" sz="2000" dirty="0"/>
          </a:p>
          <a:p>
            <a:pPr lvl="0"/>
            <a:endParaRPr lang="en-GB" sz="2000" dirty="0" smtClean="0"/>
          </a:p>
          <a:p>
            <a:pPr lvl="0"/>
            <a:r>
              <a:rPr lang="en-GB" sz="2000" dirty="0" smtClean="0"/>
              <a:t>- Consultation </a:t>
            </a:r>
            <a:r>
              <a:rPr lang="en-GB" sz="2000" dirty="0"/>
              <a:t>involved a series of questions which were asked one at a time to the </a:t>
            </a:r>
            <a:r>
              <a:rPr lang="en-GB" sz="2000" i="1" dirty="0" err="1" smtClean="0"/>
              <a:t>benge</a:t>
            </a:r>
            <a:r>
              <a:rPr lang="en-GB" sz="2000" dirty="0" smtClean="0"/>
              <a:t> </a:t>
            </a:r>
            <a:r>
              <a:rPr lang="en-GB" sz="2000" dirty="0"/>
              <a:t>or poison as it was fed to the chicken.</a:t>
            </a:r>
            <a:endParaRPr lang="en-US" sz="2000" dirty="0"/>
          </a:p>
          <a:p>
            <a:pPr lvl="0"/>
            <a:endParaRPr lang="en-GB" sz="2000" dirty="0" smtClean="0"/>
          </a:p>
          <a:p>
            <a:pPr lvl="0"/>
            <a:r>
              <a:rPr lang="en-GB" sz="2000" dirty="0" smtClean="0"/>
              <a:t>- The </a:t>
            </a:r>
            <a:r>
              <a:rPr lang="en-GB" sz="2000" dirty="0"/>
              <a:t>questions were phrased so that the answer depended on whether the chicken lived or died. For example, “</a:t>
            </a:r>
            <a:r>
              <a:rPr lang="en-GB" sz="2000" dirty="0" err="1"/>
              <a:t>Benge</a:t>
            </a:r>
            <a:r>
              <a:rPr lang="en-GB" sz="2000" dirty="0"/>
              <a:t>, if my illness is caused by witchcraft let the chicken die”. This would be followed by questions to determine who was the witch responsible, e.g. “</a:t>
            </a:r>
            <a:r>
              <a:rPr lang="en-GB" sz="2000" dirty="0" err="1"/>
              <a:t>Benge</a:t>
            </a:r>
            <a:r>
              <a:rPr lang="en-GB" sz="2000" dirty="0"/>
              <a:t>, if my neighbour is responsible for the witchcraft causing my illness, let the chicken die.”</a:t>
            </a:r>
            <a:endParaRPr lang="en-US" sz="2000" dirty="0"/>
          </a:p>
          <a:p>
            <a:endParaRPr lang="en-US" sz="2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6" name="TextBox 5"/>
          <p:cNvSpPr txBox="1"/>
          <p:nvPr/>
        </p:nvSpPr>
        <p:spPr>
          <a:xfrm>
            <a:off x="214314" y="1857364"/>
            <a:ext cx="8715404" cy="4524315"/>
          </a:xfrm>
          <a:prstGeom prst="rect">
            <a:avLst/>
          </a:prstGeom>
          <a:noFill/>
        </p:spPr>
        <p:txBody>
          <a:bodyPr wrap="square" rtlCol="0">
            <a:spAutoFit/>
          </a:bodyPr>
          <a:lstStyle/>
          <a:p>
            <a:r>
              <a:rPr lang="en-GB" sz="2400" b="1" dirty="0"/>
              <a:t>2 examples of </a:t>
            </a:r>
            <a:r>
              <a:rPr lang="en-GB" sz="2400" b="1" dirty="0" err="1"/>
              <a:t>Azande</a:t>
            </a:r>
            <a:r>
              <a:rPr lang="en-GB" sz="2400" b="1" dirty="0"/>
              <a:t> witchcraft beliefs:</a:t>
            </a:r>
            <a:endParaRPr lang="en-US" sz="2400" dirty="0"/>
          </a:p>
          <a:p>
            <a:r>
              <a:rPr lang="en-GB" sz="2400" dirty="0"/>
              <a:t> </a:t>
            </a:r>
            <a:endParaRPr lang="en-US" sz="2400" dirty="0"/>
          </a:p>
          <a:p>
            <a:pPr marL="457200" indent="-457200">
              <a:buAutoNum type="arabicPeriod"/>
            </a:pPr>
            <a:r>
              <a:rPr lang="en-GB" sz="2400" dirty="0" err="1" smtClean="0"/>
              <a:t>Azande</a:t>
            </a:r>
            <a:r>
              <a:rPr lang="en-GB" sz="2400" dirty="0" smtClean="0"/>
              <a:t> </a:t>
            </a:r>
            <a:r>
              <a:rPr lang="en-GB" sz="2400" dirty="0"/>
              <a:t>buildings were usually wooden structures, and termites regularly caused damage to buildings by chewing through the wood. However, the </a:t>
            </a:r>
            <a:r>
              <a:rPr lang="en-GB" sz="2400" dirty="0" err="1"/>
              <a:t>Azande</a:t>
            </a:r>
            <a:r>
              <a:rPr lang="en-GB" sz="2400" dirty="0"/>
              <a:t> believed that the reason a particular building had been attacked by termites, or the extent of the damage they caused was determined by witchcraft</a:t>
            </a:r>
            <a:r>
              <a:rPr lang="en-GB" sz="2400" dirty="0" smtClean="0"/>
              <a:t>.</a:t>
            </a:r>
          </a:p>
          <a:p>
            <a:pPr marL="457200" indent="-457200"/>
            <a:endParaRPr lang="en-US" sz="2400" dirty="0"/>
          </a:p>
          <a:p>
            <a:r>
              <a:rPr lang="en-GB" sz="2400" dirty="0"/>
              <a:t>2. When out hunting, an experienced hunter might fail to kill an animal. The explanation given was that the hunter had been bewitched.</a:t>
            </a:r>
            <a:endParaRPr lang="en-US" sz="2400" dirty="0"/>
          </a:p>
          <a:p>
            <a:endParaRPr lang="en-US" sz="24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
        <p:nvSpPr>
          <p:cNvPr id="6" name="TextBox 5"/>
          <p:cNvSpPr txBox="1"/>
          <p:nvPr/>
        </p:nvSpPr>
        <p:spPr>
          <a:xfrm>
            <a:off x="0" y="1857364"/>
            <a:ext cx="8715404" cy="4154984"/>
          </a:xfrm>
          <a:prstGeom prst="rect">
            <a:avLst/>
          </a:prstGeom>
          <a:noFill/>
        </p:spPr>
        <p:txBody>
          <a:bodyPr wrap="square" rtlCol="0">
            <a:spAutoFit/>
          </a:bodyPr>
          <a:lstStyle/>
          <a:p>
            <a:pPr marL="342900" lvl="0" indent="-342900">
              <a:spcAft>
                <a:spcPts val="0"/>
              </a:spcAft>
              <a:buFont typeface="Times New Roman"/>
              <a:buChar char="-"/>
              <a:tabLst>
                <a:tab pos="457200" algn="l"/>
              </a:tabLst>
            </a:pPr>
            <a:r>
              <a:rPr lang="en-GB" sz="2400" dirty="0" smtClean="0">
                <a:latin typeface="Arial"/>
                <a:ea typeface="Times New Roman"/>
              </a:rPr>
              <a:t>Evans-Pritchard presents </a:t>
            </a:r>
            <a:r>
              <a:rPr lang="en-GB" sz="2400" dirty="0" err="1" smtClean="0">
                <a:latin typeface="Arial"/>
                <a:ea typeface="Times New Roman"/>
              </a:rPr>
              <a:t>Azande</a:t>
            </a:r>
            <a:r>
              <a:rPr lang="en-GB" sz="2400" dirty="0" smtClean="0">
                <a:latin typeface="Arial"/>
                <a:ea typeface="Times New Roman"/>
              </a:rPr>
              <a:t> witchcraft beliefs as exerting a stabilising influence on social, political and moral order within </a:t>
            </a:r>
            <a:r>
              <a:rPr lang="en-GB" sz="2400" dirty="0" err="1" smtClean="0">
                <a:latin typeface="Arial"/>
                <a:ea typeface="Times New Roman"/>
              </a:rPr>
              <a:t>Azande</a:t>
            </a:r>
            <a:r>
              <a:rPr lang="en-GB" sz="2400" dirty="0" smtClean="0">
                <a:latin typeface="Arial"/>
                <a:ea typeface="Times New Roman"/>
              </a:rPr>
              <a:t> society. </a:t>
            </a:r>
          </a:p>
          <a:p>
            <a:pPr marL="342900" lvl="0" indent="-342900">
              <a:spcAft>
                <a:spcPts val="0"/>
              </a:spcAft>
              <a:buFont typeface="Times New Roman"/>
              <a:buChar char="-"/>
              <a:tabLst>
                <a:tab pos="457200" algn="l"/>
              </a:tabLst>
            </a:pPr>
            <a:endParaRPr lang="en-US" sz="2400" dirty="0" smtClean="0">
              <a:latin typeface="Times New Roman"/>
              <a:ea typeface="Times New Roman"/>
            </a:endParaRPr>
          </a:p>
          <a:p>
            <a:pPr marL="342900" lvl="0" indent="-342900">
              <a:spcAft>
                <a:spcPts val="0"/>
              </a:spcAft>
              <a:buFont typeface="Times New Roman"/>
              <a:buChar char="-"/>
              <a:tabLst>
                <a:tab pos="457200" algn="l"/>
              </a:tabLst>
            </a:pPr>
            <a:r>
              <a:rPr lang="en-GB" sz="2400" dirty="0" smtClean="0">
                <a:latin typeface="Arial"/>
                <a:ea typeface="Times New Roman"/>
              </a:rPr>
              <a:t>Witchcraft beliefs also explain phenomena which ‘Westerners’ might turn to science or religion for answers. </a:t>
            </a:r>
          </a:p>
          <a:p>
            <a:pPr marL="342900" lvl="0" indent="-342900">
              <a:spcAft>
                <a:spcPts val="0"/>
              </a:spcAft>
              <a:buFont typeface="Times New Roman"/>
              <a:buChar char="-"/>
              <a:tabLst>
                <a:tab pos="457200" algn="l"/>
              </a:tabLst>
            </a:pPr>
            <a:endParaRPr lang="en-US" sz="2400" dirty="0" smtClean="0">
              <a:latin typeface="Times New Roman"/>
              <a:ea typeface="Times New Roman"/>
            </a:endParaRPr>
          </a:p>
          <a:p>
            <a:pPr marL="342900" lvl="0" indent="-342900">
              <a:spcAft>
                <a:spcPts val="0"/>
              </a:spcAft>
              <a:buFont typeface="Times New Roman"/>
              <a:buChar char="-"/>
              <a:tabLst>
                <a:tab pos="457200" algn="l"/>
              </a:tabLst>
            </a:pPr>
            <a:r>
              <a:rPr lang="en-GB" sz="2400" dirty="0" smtClean="0">
                <a:latin typeface="Arial"/>
                <a:ea typeface="Times New Roman"/>
              </a:rPr>
              <a:t>The </a:t>
            </a:r>
            <a:r>
              <a:rPr lang="en-GB" sz="2400" dirty="0" err="1" smtClean="0">
                <a:latin typeface="Arial"/>
                <a:ea typeface="Times New Roman"/>
              </a:rPr>
              <a:t>Azande</a:t>
            </a:r>
            <a:r>
              <a:rPr lang="en-GB" sz="2400" dirty="0" smtClean="0">
                <a:latin typeface="Arial"/>
                <a:ea typeface="Times New Roman"/>
              </a:rPr>
              <a:t> recognised that misfortune could result from a number of secondary causes, but the underlying, or primary cause was always witchcraft.</a:t>
            </a:r>
            <a:endParaRPr lang="en-US" sz="2400" dirty="0" smtClean="0">
              <a:latin typeface="Times New Roman"/>
              <a:ea typeface="Times New Roman"/>
            </a:endParaRPr>
          </a:p>
          <a:p>
            <a:endParaRPr lang="en-US"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Rectangle 5"/>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3318" name="Text Box 6"/>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3320" name="Text Box 8"/>
          <p:cNvSpPr txBox="1">
            <a:spLocks noChangeArrowheads="1"/>
          </p:cNvSpPr>
          <p:nvPr/>
        </p:nvSpPr>
        <p:spPr bwMode="auto">
          <a:xfrm>
            <a:off x="2051050" y="1773238"/>
            <a:ext cx="6697663" cy="3031599"/>
          </a:xfrm>
          <a:prstGeom prst="rect">
            <a:avLst/>
          </a:prstGeom>
          <a:noFill/>
          <a:ln w="9525">
            <a:noFill/>
            <a:miter lim="800000"/>
            <a:headEnd/>
            <a:tailEnd/>
          </a:ln>
          <a:effectLst/>
        </p:spPr>
        <p:txBody>
          <a:bodyPr>
            <a:spAutoFit/>
          </a:bodyPr>
          <a:lstStyle/>
          <a:p>
            <a:pPr>
              <a:spcBef>
                <a:spcPct val="50000"/>
              </a:spcBef>
            </a:pPr>
            <a:r>
              <a:rPr lang="en-GB" sz="2000" b="1" dirty="0" smtClean="0"/>
              <a:t>The ‘primitive mentality’ debate:</a:t>
            </a:r>
          </a:p>
          <a:p>
            <a:pPr>
              <a:spcBef>
                <a:spcPct val="50000"/>
              </a:spcBef>
            </a:pPr>
            <a:r>
              <a:rPr lang="en-GB" b="1" dirty="0" smtClean="0"/>
              <a:t>Evans-Pritchard </a:t>
            </a:r>
            <a:r>
              <a:rPr lang="en-GB" b="1" dirty="0"/>
              <a:t>attempted to make sense of the seemingly bizarre – to discern rationality in non-Western contexts:</a:t>
            </a:r>
          </a:p>
          <a:p>
            <a:pPr>
              <a:spcBef>
                <a:spcPct val="50000"/>
              </a:spcBef>
            </a:pPr>
            <a:endParaRPr lang="en-GB" b="1" dirty="0"/>
          </a:p>
          <a:p>
            <a:pPr>
              <a:spcBef>
                <a:spcPct val="50000"/>
              </a:spcBef>
            </a:pPr>
            <a:r>
              <a:rPr lang="en-GB" b="1" dirty="0"/>
              <a:t>“Is </a:t>
            </a:r>
            <a:r>
              <a:rPr lang="en-GB" b="1" dirty="0" err="1"/>
              <a:t>Zande</a:t>
            </a:r>
            <a:r>
              <a:rPr lang="en-GB" b="1" dirty="0"/>
              <a:t> thought so different from ours that we can only describe their speech and actions without comprehending them, or is it essentially like our own though expressed in an idiom to which we are unaccustomed?” (Evans-Pritchard, 1937. </a:t>
            </a:r>
            <a:r>
              <a:rPr lang="en-GB" b="1" i="1" dirty="0"/>
              <a:t>Witchcraft, Oracles and Magic. </a:t>
            </a:r>
            <a:r>
              <a:rPr lang="en-GB" b="1" dirty="0"/>
              <a:t>Oxford: Clarendon Press: 106)</a:t>
            </a:r>
            <a:endParaRPr lang="en-US" b="1" dirty="0"/>
          </a:p>
        </p:txBody>
      </p:sp>
      <p:pic>
        <p:nvPicPr>
          <p:cNvPr id="13322" name="Picture 10" descr="http://faculty.ehshouston.org/spoteet/Indigenous%20Files%20Fall%202004/Azande/Army.JPG"/>
          <p:cNvPicPr>
            <a:picLocks noChangeAspect="1" noChangeArrowheads="1"/>
          </p:cNvPicPr>
          <p:nvPr/>
        </p:nvPicPr>
        <p:blipFill>
          <a:blip r:embed="rId2" r:link="rId3" cstate="print"/>
          <a:srcRect b="10271"/>
          <a:stretch>
            <a:fillRect/>
          </a:stretch>
        </p:blipFill>
        <p:spPr bwMode="auto">
          <a:xfrm>
            <a:off x="5219700" y="4776812"/>
            <a:ext cx="3657600" cy="2152650"/>
          </a:xfrm>
          <a:prstGeom prst="rect">
            <a:avLst/>
          </a:prstGeom>
          <a:noFill/>
        </p:spPr>
      </p:pic>
      <p:pic>
        <p:nvPicPr>
          <p:cNvPr id="13321" name="Picture 9" descr="Zande"/>
          <p:cNvPicPr>
            <a:picLocks noChangeAspect="1" noChangeArrowheads="1"/>
          </p:cNvPicPr>
          <p:nvPr/>
        </p:nvPicPr>
        <p:blipFill>
          <a:blip r:embed="rId4" cstate="print"/>
          <a:srcRect/>
          <a:stretch>
            <a:fillRect/>
          </a:stretch>
        </p:blipFill>
        <p:spPr bwMode="auto">
          <a:xfrm>
            <a:off x="250825" y="1700213"/>
            <a:ext cx="1800225" cy="2647950"/>
          </a:xfrm>
          <a:prstGeom prst="rect">
            <a:avLst/>
          </a:prstGeom>
          <a:noFill/>
        </p:spPr>
      </p:pic>
      <p:sp>
        <p:nvSpPr>
          <p:cNvPr id="13323" name="Rectangle 11"/>
          <p:cNvSpPr>
            <a:spLocks noChangeArrowheads="1"/>
          </p:cNvSpPr>
          <p:nvPr/>
        </p:nvSpPr>
        <p:spPr bwMode="auto">
          <a:xfrm>
            <a:off x="0" y="1028700"/>
            <a:ext cx="9144000" cy="0"/>
          </a:xfrm>
          <a:prstGeom prst="rect">
            <a:avLst/>
          </a:prstGeom>
          <a:noFill/>
          <a:ln w="9525">
            <a:noFill/>
            <a:miter lim="800000"/>
            <a:headEnd/>
            <a:tailEnd/>
          </a:ln>
          <a:effectLst/>
        </p:spPr>
        <p:txBody>
          <a:bodyPr wrap="none" anchor="ctr">
            <a:spAutoFit/>
          </a:bodyPr>
          <a:lstStyle/>
          <a:p>
            <a:endParaRPr lang="en-US"/>
          </a:p>
        </p:txBody>
      </p:sp>
      <p:sp>
        <p:nvSpPr>
          <p:cNvPr id="13325" name="Text Box 13"/>
          <p:cNvSpPr txBox="1">
            <a:spLocks noChangeArrowheads="1"/>
          </p:cNvSpPr>
          <p:nvPr/>
        </p:nvSpPr>
        <p:spPr bwMode="auto">
          <a:xfrm>
            <a:off x="323850" y="5157788"/>
            <a:ext cx="4897438" cy="915987"/>
          </a:xfrm>
          <a:prstGeom prst="rect">
            <a:avLst/>
          </a:prstGeom>
          <a:noFill/>
          <a:ln w="9525">
            <a:noFill/>
            <a:miter lim="800000"/>
            <a:headEnd/>
            <a:tailEnd/>
          </a:ln>
          <a:effectLst/>
        </p:spPr>
        <p:txBody>
          <a:bodyPr>
            <a:spAutoFit/>
          </a:bodyPr>
          <a:lstStyle/>
          <a:p>
            <a:pPr>
              <a:spcBef>
                <a:spcPct val="50000"/>
              </a:spcBef>
            </a:pPr>
            <a:r>
              <a:rPr lang="en-GB" b="1" dirty="0"/>
              <a:t>But was he successful? He used a ‘structural-functionalist model to demonstrate </a:t>
            </a:r>
            <a:r>
              <a:rPr lang="en-GB" b="1" dirty="0" smtClean="0"/>
              <a:t>‘rationality’ in </a:t>
            </a:r>
            <a:r>
              <a:rPr lang="en-GB" b="1" dirty="0" err="1"/>
              <a:t>Azande</a:t>
            </a:r>
            <a:r>
              <a:rPr lang="en-GB" b="1" dirty="0"/>
              <a:t> beliefs</a:t>
            </a:r>
            <a:endParaRPr lang="en-US" b="1"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0" y="1773238"/>
            <a:ext cx="9144000" cy="142875"/>
          </a:xfrm>
          <a:prstGeom prst="rect">
            <a:avLst/>
          </a:prstGeom>
          <a:solidFill>
            <a:schemeClr val="bg1"/>
          </a:solidFill>
          <a:ln w="9525">
            <a:noFill/>
            <a:miter lim="800000"/>
            <a:headEnd/>
            <a:tailEnd/>
          </a:ln>
          <a:effectLst/>
        </p:spPr>
        <p:txBody>
          <a:bodyPr wrap="none" anchor="ctr"/>
          <a:lstStyle/>
          <a:p>
            <a:endParaRPr lang="en-US"/>
          </a:p>
        </p:txBody>
      </p:sp>
      <p:sp>
        <p:nvSpPr>
          <p:cNvPr id="20485" name="Rectangle 5"/>
          <p:cNvSpPr>
            <a:spLocks noChangeArrowheads="1"/>
          </p:cNvSpPr>
          <p:nvPr/>
        </p:nvSpPr>
        <p:spPr bwMode="auto">
          <a:xfrm>
            <a:off x="0" y="1428750"/>
            <a:ext cx="9144000" cy="0"/>
          </a:xfrm>
          <a:prstGeom prst="rect">
            <a:avLst/>
          </a:prstGeom>
          <a:noFill/>
          <a:ln w="9525">
            <a:noFill/>
            <a:miter lim="800000"/>
            <a:headEnd/>
            <a:tailEnd/>
          </a:ln>
          <a:effectLst/>
        </p:spPr>
        <p:txBody>
          <a:bodyPr wrap="none" anchor="ctr">
            <a:spAutoFit/>
          </a:bodyPr>
          <a:lstStyle/>
          <a:p>
            <a:endParaRPr lang="en-US"/>
          </a:p>
        </p:txBody>
      </p:sp>
      <p:sp>
        <p:nvSpPr>
          <p:cNvPr id="20486" name="Text Box 6"/>
          <p:cNvSpPr txBox="1">
            <a:spLocks noChangeArrowheads="1"/>
          </p:cNvSpPr>
          <p:nvPr/>
        </p:nvSpPr>
        <p:spPr bwMode="auto">
          <a:xfrm>
            <a:off x="539750" y="2298700"/>
            <a:ext cx="8135938" cy="3785652"/>
          </a:xfrm>
          <a:prstGeom prst="rect">
            <a:avLst/>
          </a:prstGeom>
          <a:noFill/>
          <a:ln w="9525">
            <a:noFill/>
            <a:miter lim="800000"/>
            <a:headEnd/>
            <a:tailEnd/>
          </a:ln>
          <a:effectLst/>
        </p:spPr>
        <p:txBody>
          <a:bodyPr>
            <a:spAutoFit/>
          </a:bodyPr>
          <a:lstStyle/>
          <a:p>
            <a:r>
              <a:rPr lang="en-US" sz="2000" b="1" dirty="0"/>
              <a:t>“In my own culture in the climate of thought I was born into and brought up in and been conditioned by I rejected, and reject, </a:t>
            </a:r>
            <a:r>
              <a:rPr lang="en-US" sz="2000" b="1" dirty="0" err="1"/>
              <a:t>Zande</a:t>
            </a:r>
            <a:r>
              <a:rPr lang="en-US" sz="2000" b="1" dirty="0"/>
              <a:t> notions of witchcraft. In their culture, in the set of ideas I then lived in I accepted them; in a kind of way I believed them… If one must act as though one believed, one ends in believing, or half believing as one acts.” </a:t>
            </a:r>
            <a:endParaRPr lang="en-US" sz="2000" b="1" dirty="0" smtClean="0"/>
          </a:p>
          <a:p>
            <a:endParaRPr lang="en-US" sz="2000" b="1" dirty="0" smtClean="0"/>
          </a:p>
          <a:p>
            <a:r>
              <a:rPr lang="en-US" sz="2000" b="1" dirty="0" smtClean="0"/>
              <a:t>(</a:t>
            </a:r>
            <a:r>
              <a:rPr lang="en-US" sz="2000" b="1" dirty="0"/>
              <a:t>Evans-Pritchard, E. E. 1976. </a:t>
            </a:r>
            <a:r>
              <a:rPr lang="en-US" sz="2000" b="1" i="1" dirty="0"/>
              <a:t>Witchcraft, Oracles and Magic among the </a:t>
            </a:r>
            <a:r>
              <a:rPr lang="en-US" sz="2000" b="1" i="1" dirty="0" err="1"/>
              <a:t>Azande</a:t>
            </a:r>
            <a:r>
              <a:rPr lang="en-US" sz="2000" b="1" dirty="0"/>
              <a:t>. Oxford: Clarendon Press: 244)</a:t>
            </a:r>
          </a:p>
          <a:p>
            <a:endParaRPr lang="en-US" sz="2000" b="1" dirty="0"/>
          </a:p>
          <a:p>
            <a:pPr>
              <a:buFontTx/>
              <a:buChar char="•"/>
            </a:pPr>
            <a:r>
              <a:rPr lang="en-US" sz="2000" b="1" dirty="0"/>
              <a:t> This demonstrates that our culture and individual experiences affect our world view and our belief </a:t>
            </a:r>
            <a:r>
              <a:rPr lang="en-US" sz="2000" b="1" dirty="0" smtClean="0"/>
              <a:t>systems… </a:t>
            </a:r>
          </a:p>
          <a:p>
            <a:endParaRPr lang="en-US" sz="2000" b="1" dirty="0" smtClean="0"/>
          </a:p>
        </p:txBody>
      </p:sp>
      <p:sp>
        <p:nvSpPr>
          <p:cNvPr id="20487"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0488"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0" y="1773238"/>
            <a:ext cx="9144000" cy="142875"/>
          </a:xfrm>
          <a:prstGeom prst="rect">
            <a:avLst/>
          </a:prstGeom>
          <a:solidFill>
            <a:schemeClr val="bg1"/>
          </a:solidFill>
          <a:ln w="9525">
            <a:noFill/>
            <a:miter lim="800000"/>
            <a:headEnd/>
            <a:tailEnd/>
          </a:ln>
          <a:effectLst/>
        </p:spPr>
        <p:txBody>
          <a:bodyPr wrap="none" anchor="ctr"/>
          <a:lstStyle/>
          <a:p>
            <a:endParaRPr lang="en-US"/>
          </a:p>
        </p:txBody>
      </p:sp>
      <p:sp>
        <p:nvSpPr>
          <p:cNvPr id="21507" name="Rectangle 3"/>
          <p:cNvSpPr>
            <a:spLocks noChangeArrowheads="1"/>
          </p:cNvSpPr>
          <p:nvPr/>
        </p:nvSpPr>
        <p:spPr bwMode="auto">
          <a:xfrm>
            <a:off x="0" y="1428750"/>
            <a:ext cx="9144000" cy="0"/>
          </a:xfrm>
          <a:prstGeom prst="rect">
            <a:avLst/>
          </a:prstGeom>
          <a:noFill/>
          <a:ln w="9525">
            <a:noFill/>
            <a:miter lim="800000"/>
            <a:headEnd/>
            <a:tailEnd/>
          </a:ln>
          <a:effectLst/>
        </p:spPr>
        <p:txBody>
          <a:bodyPr wrap="none" anchor="ctr">
            <a:spAutoFit/>
          </a:bodyPr>
          <a:lstStyle/>
          <a:p>
            <a:endParaRPr lang="en-US"/>
          </a:p>
        </p:txBody>
      </p:sp>
      <p:sp>
        <p:nvSpPr>
          <p:cNvPr id="21509" name="Rectangle 5"/>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1510" name="Text Box 6"/>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21511" name="Text Box 7"/>
          <p:cNvSpPr txBox="1">
            <a:spLocks noChangeArrowheads="1"/>
          </p:cNvSpPr>
          <p:nvPr/>
        </p:nvSpPr>
        <p:spPr bwMode="auto">
          <a:xfrm>
            <a:off x="468313" y="1844675"/>
            <a:ext cx="8137525" cy="5173663"/>
          </a:xfrm>
          <a:prstGeom prst="rect">
            <a:avLst/>
          </a:prstGeom>
          <a:noFill/>
          <a:ln w="9525">
            <a:noFill/>
            <a:miter lim="800000"/>
            <a:headEnd/>
            <a:tailEnd/>
          </a:ln>
          <a:effectLst/>
        </p:spPr>
        <p:txBody>
          <a:bodyPr>
            <a:spAutoFit/>
          </a:bodyPr>
          <a:lstStyle/>
          <a:p>
            <a:r>
              <a:rPr lang="en-US"/>
              <a:t>“I have only once seen witchcraft on its path. I had been sitting late in my hut writing notes. About midnight, before retiring, I took my spear and went for my usual nocturnal stroll. I was walking in the garden at the back of my hut, amongst banana trees, when I noticed a bright light passing at the back of my servants’ hut towards the homestead of a man called Tupoi. As this seemed worth investigation I followed its passage until a grass screen obscured the view. I ran quickly through my hut to the other side in order to see where the light was going to, but did not retain sight of it. I knew that only one man, a member of my household, had a lamp that might have given off so bright a light, but next morning he told me that he had neither been out late nor had he used his lamp. There did not lack ready informants to tell me that what I had seen was witchcraft. Shortly afterwards, on the same morning, an old relative of Tupoi and an inmate of his homestead died. This event fully explained the light I had seen. I never discovered its real origin, which was possibly a handful of grass lit by someone on his way to defecate, but the coincidence of the direction along which the light moved and the subsequent death accorded well with Zande ideas.” (</a:t>
            </a:r>
            <a:r>
              <a:rPr lang="en-US" i="1"/>
              <a:t>ibid</a:t>
            </a:r>
            <a:r>
              <a:rPr lang="en-US"/>
              <a:t>.: 11)</a:t>
            </a:r>
          </a:p>
          <a:p>
            <a:pPr>
              <a:spcBef>
                <a:spcPct val="50000"/>
              </a:spcBef>
            </a:pPr>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0" y="1773238"/>
            <a:ext cx="9144000" cy="142875"/>
          </a:xfrm>
          <a:prstGeom prst="rect">
            <a:avLst/>
          </a:prstGeom>
          <a:solidFill>
            <a:schemeClr val="bg1"/>
          </a:solidFill>
          <a:ln w="9525">
            <a:noFill/>
            <a:miter lim="800000"/>
            <a:headEnd/>
            <a:tailEnd/>
          </a:ln>
          <a:effectLst/>
        </p:spPr>
        <p:txBody>
          <a:bodyPr wrap="none" anchor="ctr"/>
          <a:lstStyle/>
          <a:p>
            <a:endParaRPr lang="en-US"/>
          </a:p>
        </p:txBody>
      </p:sp>
      <p:sp>
        <p:nvSpPr>
          <p:cNvPr id="22533" name="Rectangle 5"/>
          <p:cNvSpPr>
            <a:spLocks noChangeArrowheads="1"/>
          </p:cNvSpPr>
          <p:nvPr/>
        </p:nvSpPr>
        <p:spPr bwMode="auto">
          <a:xfrm>
            <a:off x="0" y="1428750"/>
            <a:ext cx="9144000" cy="0"/>
          </a:xfrm>
          <a:prstGeom prst="rect">
            <a:avLst/>
          </a:prstGeom>
          <a:noFill/>
          <a:ln w="9525">
            <a:noFill/>
            <a:miter lim="800000"/>
            <a:headEnd/>
            <a:tailEnd/>
          </a:ln>
          <a:effectLst/>
        </p:spPr>
        <p:txBody>
          <a:bodyPr wrap="none" anchor="ctr">
            <a:spAutoFit/>
          </a:bodyPr>
          <a:lstStyle/>
          <a:p>
            <a:endParaRPr lang="en-US"/>
          </a:p>
        </p:txBody>
      </p:sp>
      <p:sp>
        <p:nvSpPr>
          <p:cNvPr id="22534" name="Text Box 6"/>
          <p:cNvSpPr txBox="1">
            <a:spLocks noChangeArrowheads="1"/>
          </p:cNvSpPr>
          <p:nvPr/>
        </p:nvSpPr>
        <p:spPr bwMode="auto">
          <a:xfrm>
            <a:off x="323850" y="1773238"/>
            <a:ext cx="8424863" cy="4247317"/>
          </a:xfrm>
          <a:prstGeom prst="rect">
            <a:avLst/>
          </a:prstGeom>
          <a:noFill/>
          <a:ln w="9525">
            <a:noFill/>
            <a:miter lim="800000"/>
            <a:headEnd/>
            <a:tailEnd/>
          </a:ln>
          <a:effectLst/>
        </p:spPr>
        <p:txBody>
          <a:bodyPr>
            <a:spAutoFit/>
          </a:bodyPr>
          <a:lstStyle/>
          <a:p>
            <a:r>
              <a:rPr lang="en-US" b="1" u="sng" dirty="0"/>
              <a:t>Cultural Relativism:</a:t>
            </a:r>
            <a:endParaRPr lang="en-US" b="1" dirty="0"/>
          </a:p>
          <a:p>
            <a:endParaRPr lang="en-US" dirty="0"/>
          </a:p>
          <a:p>
            <a:r>
              <a:rPr lang="en-US" dirty="0"/>
              <a:t>All cultures are of equal value and need to be studied from a value-neutral stand point. This means that the anthropologist must suspend his/her personal judgments, and discard preconceptions and ‘cultural baggage’ when studying another culture.</a:t>
            </a:r>
          </a:p>
          <a:p>
            <a:endParaRPr lang="en-GB" dirty="0"/>
          </a:p>
          <a:p>
            <a:r>
              <a:rPr lang="en-GB" dirty="0"/>
              <a:t>“As an experiment in thinking, we may imagine a </a:t>
            </a:r>
            <a:r>
              <a:rPr lang="en-GB" dirty="0" err="1"/>
              <a:t>Zande</a:t>
            </a:r>
            <a:r>
              <a:rPr lang="en-GB" dirty="0"/>
              <a:t> anthropologist who arrives in Britain to look into the local cosmology and cultural perception of death. She would quickly discover that the witchcraft institution is absent in that country, something which clearly must be accounted for. If she is a faithful structural-functionalist, she might search for functional causes for the strange denial, among the British, of the existence of witches. Perhaps she would eventually draw the conclusion that the denial of witchcraft, the blind faith in ‘natural causes of death’, strengthened social integration in British society, since it prevented open conflict between families and lineages.” </a:t>
            </a:r>
            <a:endParaRPr lang="en-GB" dirty="0" smtClean="0"/>
          </a:p>
          <a:p>
            <a:r>
              <a:rPr lang="en-GB" dirty="0" smtClean="0"/>
              <a:t>(</a:t>
            </a:r>
            <a:r>
              <a:rPr lang="en-GB" dirty="0" err="1"/>
              <a:t>Eriksen</a:t>
            </a:r>
            <a:r>
              <a:rPr lang="en-GB" dirty="0"/>
              <a:t>, </a:t>
            </a:r>
            <a:r>
              <a:rPr lang="en-GB" dirty="0" smtClean="0"/>
              <a:t>1995: </a:t>
            </a:r>
            <a:r>
              <a:rPr lang="en-GB" dirty="0"/>
              <a:t>219 – 220)</a:t>
            </a:r>
            <a:endParaRPr lang="en-US" dirty="0"/>
          </a:p>
        </p:txBody>
      </p:sp>
      <p:sp>
        <p:nvSpPr>
          <p:cNvPr id="22535"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2536"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406" y="1571612"/>
            <a:ext cx="8929750" cy="5386090"/>
          </a:xfrm>
          <a:prstGeom prst="rect">
            <a:avLst/>
          </a:prstGeom>
          <a:noFill/>
        </p:spPr>
        <p:txBody>
          <a:bodyPr wrap="square" rtlCol="0">
            <a:spAutoFit/>
          </a:bodyPr>
          <a:lstStyle/>
          <a:p>
            <a:pPr marL="342900" lvl="0" indent="-342900">
              <a:spcAft>
                <a:spcPts val="0"/>
              </a:spcAft>
              <a:tabLst>
                <a:tab pos="457200" algn="l"/>
              </a:tabLst>
            </a:pPr>
            <a:r>
              <a:rPr lang="en-GB" b="1" dirty="0" smtClean="0">
                <a:ea typeface="Times New Roman"/>
                <a:cs typeface="Arial" pitchFamily="34" charset="0"/>
              </a:rPr>
              <a:t>Discussion questions:</a:t>
            </a:r>
          </a:p>
          <a:p>
            <a:pPr marL="342900" lvl="0" indent="-342900">
              <a:spcAft>
                <a:spcPts val="0"/>
              </a:spcAft>
              <a:buFont typeface="Times New Roman"/>
              <a:buChar char="-"/>
              <a:tabLst>
                <a:tab pos="457200" algn="l"/>
              </a:tabLst>
            </a:pPr>
            <a:endParaRPr lang="en-GB" dirty="0" smtClean="0">
              <a:ea typeface="Times New Roman"/>
              <a:cs typeface="Arial" pitchFamily="34" charset="0"/>
            </a:endParaRPr>
          </a:p>
          <a:p>
            <a:pPr marL="342900" lvl="0" indent="-342900">
              <a:spcAft>
                <a:spcPts val="0"/>
              </a:spcAft>
              <a:buFont typeface="Times New Roman"/>
              <a:buChar char="-"/>
              <a:tabLst>
                <a:tab pos="457200" algn="l"/>
              </a:tabLst>
            </a:pPr>
            <a:r>
              <a:rPr lang="en-GB" dirty="0" smtClean="0">
                <a:ea typeface="Times New Roman"/>
                <a:cs typeface="Arial" pitchFamily="34" charset="0"/>
              </a:rPr>
              <a:t>What changes do you think that the Europeans made to </a:t>
            </a:r>
            <a:r>
              <a:rPr lang="en-GB" dirty="0" err="1" smtClean="0">
                <a:ea typeface="Times New Roman"/>
                <a:cs typeface="Arial" pitchFamily="34" charset="0"/>
              </a:rPr>
              <a:t>Zande</a:t>
            </a:r>
            <a:r>
              <a:rPr lang="en-GB" dirty="0" smtClean="0">
                <a:ea typeface="Times New Roman"/>
                <a:cs typeface="Arial" pitchFamily="34" charset="0"/>
              </a:rPr>
              <a:t> society?</a:t>
            </a:r>
            <a:endParaRPr lang="en-US" dirty="0" smtClean="0">
              <a:ea typeface="Times New Roman"/>
              <a:cs typeface="Arial" pitchFamily="34" charset="0"/>
            </a:endParaRPr>
          </a:p>
          <a:p>
            <a:pPr marL="342900" lvl="0" indent="-342900">
              <a:spcAft>
                <a:spcPts val="0"/>
              </a:spcAft>
              <a:buFont typeface="Times New Roman"/>
              <a:buChar char="-"/>
              <a:tabLst>
                <a:tab pos="457200" algn="l"/>
              </a:tabLst>
            </a:pPr>
            <a:r>
              <a:rPr lang="en-GB" dirty="0" smtClean="0">
                <a:ea typeface="Times New Roman"/>
                <a:cs typeface="Arial" pitchFamily="34" charset="0"/>
              </a:rPr>
              <a:t>What do you think that the colonial government was trying, in their opinion, to achieve?</a:t>
            </a:r>
            <a:endParaRPr lang="en-US" dirty="0" smtClean="0">
              <a:ea typeface="Times New Roman"/>
              <a:cs typeface="Arial" pitchFamily="34" charset="0"/>
            </a:endParaRPr>
          </a:p>
          <a:p>
            <a:pPr marL="342900" lvl="0" indent="-342900">
              <a:spcAft>
                <a:spcPts val="0"/>
              </a:spcAft>
              <a:buFont typeface="Times New Roman"/>
              <a:buChar char="-"/>
              <a:tabLst>
                <a:tab pos="457200" algn="l"/>
              </a:tabLst>
            </a:pPr>
            <a:r>
              <a:rPr lang="en-GB" dirty="0" smtClean="0">
                <a:ea typeface="Times New Roman"/>
                <a:cs typeface="Arial" pitchFamily="34" charset="0"/>
              </a:rPr>
              <a:t>Why do you think the </a:t>
            </a:r>
            <a:r>
              <a:rPr lang="en-GB" dirty="0" err="1" smtClean="0">
                <a:ea typeface="Times New Roman"/>
                <a:cs typeface="Arial" pitchFamily="34" charset="0"/>
              </a:rPr>
              <a:t>Azande</a:t>
            </a:r>
            <a:r>
              <a:rPr lang="en-GB" dirty="0" smtClean="0">
                <a:ea typeface="Times New Roman"/>
                <a:cs typeface="Arial" pitchFamily="34" charset="0"/>
              </a:rPr>
              <a:t> looked on </a:t>
            </a:r>
            <a:r>
              <a:rPr lang="en-GB" dirty="0" err="1" smtClean="0">
                <a:ea typeface="Times New Roman"/>
                <a:cs typeface="Arial" pitchFamily="34" charset="0"/>
              </a:rPr>
              <a:t>Gbudwe’s</a:t>
            </a:r>
            <a:r>
              <a:rPr lang="en-GB" dirty="0" smtClean="0">
                <a:ea typeface="Times New Roman"/>
                <a:cs typeface="Arial" pitchFamily="34" charset="0"/>
              </a:rPr>
              <a:t> reign so favourably?</a:t>
            </a:r>
            <a:endParaRPr lang="en-US" dirty="0" smtClean="0">
              <a:ea typeface="Times New Roman"/>
              <a:cs typeface="Arial" pitchFamily="34" charset="0"/>
            </a:endParaRPr>
          </a:p>
          <a:p>
            <a:pPr marL="342900" lvl="0" indent="-342900">
              <a:spcAft>
                <a:spcPts val="0"/>
              </a:spcAft>
              <a:buFont typeface="Times New Roman"/>
              <a:buChar char="-"/>
              <a:tabLst>
                <a:tab pos="457200" algn="l"/>
              </a:tabLst>
            </a:pPr>
            <a:r>
              <a:rPr lang="en-GB" dirty="0" smtClean="0">
                <a:ea typeface="Times New Roman"/>
                <a:cs typeface="Arial" pitchFamily="34" charset="0"/>
              </a:rPr>
              <a:t>Do you think it was really as wonderful as the elders recall? Why?</a:t>
            </a:r>
            <a:endParaRPr lang="en-US" dirty="0">
              <a:ea typeface="Times New Roman"/>
              <a:cs typeface="Arial" pitchFamily="34" charset="0"/>
            </a:endParaRPr>
          </a:p>
          <a:p>
            <a:pPr marL="342900" lvl="0" indent="-342900">
              <a:spcAft>
                <a:spcPts val="0"/>
              </a:spcAft>
              <a:buFont typeface="Times New Roman"/>
              <a:buChar char="-"/>
              <a:tabLst>
                <a:tab pos="457200" algn="l"/>
              </a:tabLst>
            </a:pPr>
            <a:r>
              <a:rPr lang="en-US" dirty="0" smtClean="0">
                <a:cs typeface="Arial" pitchFamily="34" charset="0"/>
              </a:rPr>
              <a:t>W</a:t>
            </a:r>
            <a:r>
              <a:rPr lang="en-GB" dirty="0" err="1" smtClean="0"/>
              <a:t>hy</a:t>
            </a:r>
            <a:r>
              <a:rPr lang="en-GB" dirty="0" smtClean="0"/>
              <a:t> </a:t>
            </a:r>
            <a:r>
              <a:rPr lang="en-GB" dirty="0"/>
              <a:t>do you think the </a:t>
            </a:r>
            <a:r>
              <a:rPr lang="en-GB" dirty="0" err="1"/>
              <a:t>Azande</a:t>
            </a:r>
            <a:r>
              <a:rPr lang="en-GB" dirty="0"/>
              <a:t> system of oracular consultations and witchcraft accusations appears illogical and irrational from a Western </a:t>
            </a:r>
            <a:r>
              <a:rPr lang="en-GB" dirty="0" smtClean="0"/>
              <a:t>perspective?</a:t>
            </a:r>
            <a:endParaRPr lang="en-US" dirty="0" smtClean="0"/>
          </a:p>
          <a:p>
            <a:pPr marL="342900" lvl="0" indent="-342900">
              <a:spcAft>
                <a:spcPts val="0"/>
              </a:spcAft>
              <a:buFont typeface="Times New Roman"/>
              <a:buChar char="-"/>
              <a:tabLst>
                <a:tab pos="457200" algn="l"/>
              </a:tabLst>
            </a:pPr>
            <a:r>
              <a:rPr lang="en-GB" dirty="0" smtClean="0"/>
              <a:t>Do </a:t>
            </a:r>
            <a:r>
              <a:rPr lang="en-GB" dirty="0"/>
              <a:t>we need to explain something in scientific terms in order for it to be </a:t>
            </a:r>
            <a:r>
              <a:rPr lang="en-GB" dirty="0" smtClean="0"/>
              <a:t>rational?</a:t>
            </a:r>
            <a:endParaRPr lang="en-US" dirty="0" smtClean="0"/>
          </a:p>
          <a:p>
            <a:pPr marL="342900" lvl="0" indent="-342900">
              <a:spcAft>
                <a:spcPts val="0"/>
              </a:spcAft>
              <a:buFont typeface="Times New Roman"/>
              <a:buChar char="-"/>
              <a:tabLst>
                <a:tab pos="457200" algn="l"/>
              </a:tabLst>
            </a:pPr>
            <a:r>
              <a:rPr lang="en-GB" dirty="0" smtClean="0"/>
              <a:t>Do </a:t>
            </a:r>
            <a:r>
              <a:rPr lang="en-GB" dirty="0"/>
              <a:t>you think the </a:t>
            </a:r>
            <a:r>
              <a:rPr lang="en-GB" dirty="0" err="1"/>
              <a:t>Azande</a:t>
            </a:r>
            <a:r>
              <a:rPr lang="en-GB" dirty="0"/>
              <a:t> belief system makes sense within </a:t>
            </a:r>
            <a:r>
              <a:rPr lang="en-GB" dirty="0" err="1"/>
              <a:t>Azande</a:t>
            </a:r>
            <a:r>
              <a:rPr lang="en-GB" dirty="0"/>
              <a:t> </a:t>
            </a:r>
            <a:r>
              <a:rPr lang="en-GB" dirty="0" smtClean="0"/>
              <a:t>society?</a:t>
            </a:r>
          </a:p>
          <a:p>
            <a:pPr marL="342900" lvl="0" indent="-342900">
              <a:spcAft>
                <a:spcPts val="0"/>
              </a:spcAft>
              <a:buFont typeface="Times New Roman"/>
              <a:buChar char="-"/>
              <a:tabLst>
                <a:tab pos="457200" algn="l"/>
              </a:tabLst>
            </a:pPr>
            <a:r>
              <a:rPr lang="en-GB" dirty="0" smtClean="0"/>
              <a:t>What </a:t>
            </a:r>
            <a:r>
              <a:rPr lang="en-GB" dirty="0"/>
              <a:t>makes you think </a:t>
            </a:r>
            <a:r>
              <a:rPr lang="en-GB" dirty="0" smtClean="0"/>
              <a:t>this?</a:t>
            </a:r>
            <a:endParaRPr lang="en-US" dirty="0" smtClean="0"/>
          </a:p>
          <a:p>
            <a:pPr marL="342900" lvl="0" indent="-342900">
              <a:spcAft>
                <a:spcPts val="0"/>
              </a:spcAft>
              <a:buFont typeface="Times New Roman"/>
              <a:buChar char="-"/>
              <a:tabLst>
                <a:tab pos="457200" algn="l"/>
              </a:tabLst>
            </a:pPr>
            <a:r>
              <a:rPr lang="en-GB" dirty="0" smtClean="0"/>
              <a:t>Can </a:t>
            </a:r>
            <a:r>
              <a:rPr lang="en-GB" dirty="0"/>
              <a:t>you think of any inconsistencies or contradictions in the </a:t>
            </a:r>
            <a:r>
              <a:rPr lang="en-GB" dirty="0" err="1"/>
              <a:t>Azande</a:t>
            </a:r>
            <a:r>
              <a:rPr lang="en-GB" dirty="0"/>
              <a:t> belief </a:t>
            </a:r>
            <a:r>
              <a:rPr lang="en-GB" dirty="0" smtClean="0"/>
              <a:t>system?</a:t>
            </a:r>
            <a:endParaRPr lang="en-US" dirty="0" smtClean="0"/>
          </a:p>
          <a:p>
            <a:pPr marL="342900" lvl="0" indent="-342900">
              <a:spcAft>
                <a:spcPts val="0"/>
              </a:spcAft>
              <a:buFont typeface="Times New Roman"/>
              <a:buChar char="-"/>
              <a:tabLst>
                <a:tab pos="457200" algn="l"/>
              </a:tabLst>
            </a:pPr>
            <a:r>
              <a:rPr lang="en-GB" dirty="0" smtClean="0"/>
              <a:t>How </a:t>
            </a:r>
            <a:r>
              <a:rPr lang="en-GB" dirty="0"/>
              <a:t>are these overcome? </a:t>
            </a:r>
            <a:endParaRPr lang="en-US" dirty="0" smtClean="0"/>
          </a:p>
          <a:p>
            <a:pPr marL="342900" lvl="0" indent="-342900">
              <a:spcAft>
                <a:spcPts val="0"/>
              </a:spcAft>
              <a:buFont typeface="Times New Roman"/>
              <a:buChar char="-"/>
              <a:tabLst>
                <a:tab pos="457200" algn="l"/>
              </a:tabLst>
            </a:pPr>
            <a:r>
              <a:rPr lang="en-GB" dirty="0" smtClean="0"/>
              <a:t>Do </a:t>
            </a:r>
            <a:r>
              <a:rPr lang="en-GB" dirty="0"/>
              <a:t>you think that the </a:t>
            </a:r>
            <a:r>
              <a:rPr lang="en-GB" dirty="0" err="1"/>
              <a:t>Azande</a:t>
            </a:r>
            <a:r>
              <a:rPr lang="en-GB" dirty="0"/>
              <a:t> are rational or </a:t>
            </a:r>
            <a:r>
              <a:rPr lang="en-GB" dirty="0" smtClean="0"/>
              <a:t>irrational?</a:t>
            </a:r>
            <a:endParaRPr lang="en-US" dirty="0" smtClean="0"/>
          </a:p>
          <a:p>
            <a:pPr marL="342900" lvl="0" indent="-342900">
              <a:spcAft>
                <a:spcPts val="0"/>
              </a:spcAft>
              <a:buFont typeface="Times New Roman"/>
              <a:buChar char="-"/>
              <a:tabLst>
                <a:tab pos="457200" algn="l"/>
              </a:tabLst>
            </a:pPr>
            <a:r>
              <a:rPr lang="en-GB" dirty="0" smtClean="0"/>
              <a:t>Can </a:t>
            </a:r>
            <a:r>
              <a:rPr lang="en-GB" dirty="0"/>
              <a:t>you think of any seemingly irrational behaviour in our own </a:t>
            </a:r>
            <a:r>
              <a:rPr lang="en-GB" dirty="0" smtClean="0"/>
              <a:t>society?</a:t>
            </a:r>
            <a:endParaRPr lang="en-US" dirty="0" smtClean="0"/>
          </a:p>
          <a:p>
            <a:pPr marL="342900" lvl="0" indent="-342900">
              <a:spcAft>
                <a:spcPts val="0"/>
              </a:spcAft>
              <a:buFont typeface="Times New Roman"/>
              <a:buChar char="-"/>
              <a:tabLst>
                <a:tab pos="457200" algn="l"/>
              </a:tabLst>
            </a:pPr>
            <a:r>
              <a:rPr lang="en-GB" dirty="0" smtClean="0"/>
              <a:t>Can </a:t>
            </a:r>
            <a:r>
              <a:rPr lang="en-GB" dirty="0"/>
              <a:t>you think of any problems which may arise when viewing belief systems from a </a:t>
            </a:r>
            <a:r>
              <a:rPr lang="en-GB" b="1" dirty="0"/>
              <a:t>culturally relative</a:t>
            </a:r>
            <a:r>
              <a:rPr lang="en-GB" dirty="0"/>
              <a:t> perspective</a:t>
            </a:r>
            <a:r>
              <a:rPr lang="en-GB" dirty="0" smtClean="0"/>
              <a:t>?</a:t>
            </a:r>
          </a:p>
          <a:p>
            <a:pPr marL="342900" indent="-342900">
              <a:buFont typeface="Times New Roman"/>
              <a:buChar char="-"/>
              <a:tabLst>
                <a:tab pos="457200" algn="l"/>
              </a:tabLst>
            </a:pPr>
            <a:r>
              <a:rPr lang="en-GB" dirty="0" smtClean="0">
                <a:ea typeface="Times New Roman"/>
                <a:cs typeface="Arial" pitchFamily="34" charset="0"/>
              </a:rPr>
              <a:t>How do you think the </a:t>
            </a:r>
            <a:r>
              <a:rPr lang="en-GB" dirty="0" err="1" smtClean="0">
                <a:ea typeface="Times New Roman"/>
                <a:cs typeface="Arial" pitchFamily="34" charset="0"/>
              </a:rPr>
              <a:t>Azande</a:t>
            </a:r>
            <a:r>
              <a:rPr lang="en-GB" dirty="0" smtClean="0">
                <a:ea typeface="Times New Roman"/>
                <a:cs typeface="Arial" pitchFamily="34" charset="0"/>
              </a:rPr>
              <a:t> reacted to the colonial presence?</a:t>
            </a:r>
            <a:endParaRPr lang="en-US" dirty="0"/>
          </a:p>
          <a:p>
            <a:endParaRPr lang="en-US" sz="2000" dirty="0"/>
          </a:p>
        </p:txBody>
      </p:sp>
      <p:sp>
        <p:nvSpPr>
          <p:cNvPr id="5"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6"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7158" y="1571612"/>
            <a:ext cx="8501122" cy="5078313"/>
          </a:xfrm>
          <a:prstGeom prst="rect">
            <a:avLst/>
          </a:prstGeom>
          <a:noFill/>
        </p:spPr>
        <p:txBody>
          <a:bodyPr wrap="square" rtlCol="0">
            <a:spAutoFit/>
          </a:bodyPr>
          <a:lstStyle/>
          <a:p>
            <a:r>
              <a:rPr lang="en-GB" b="1" u="sng" dirty="0"/>
              <a:t>Conclusion:</a:t>
            </a:r>
            <a:endParaRPr lang="en-US" dirty="0"/>
          </a:p>
          <a:p>
            <a:r>
              <a:rPr lang="en-GB" dirty="0"/>
              <a:t> </a:t>
            </a:r>
            <a:endParaRPr lang="en-US" dirty="0"/>
          </a:p>
          <a:p>
            <a:pPr lvl="0"/>
            <a:r>
              <a:rPr lang="en-GB" dirty="0"/>
              <a:t>The witchcraft belief system maintained social cohesion because:</a:t>
            </a:r>
            <a:endParaRPr lang="en-US" dirty="0"/>
          </a:p>
          <a:p>
            <a:pPr lvl="2"/>
            <a:r>
              <a:rPr lang="en-GB" dirty="0"/>
              <a:t>The </a:t>
            </a:r>
            <a:r>
              <a:rPr lang="en-GB" i="1" dirty="0" err="1"/>
              <a:t>Avongara</a:t>
            </a:r>
            <a:r>
              <a:rPr lang="en-GB" dirty="0"/>
              <a:t> were immune from accusations which could have been detrimental to their authority</a:t>
            </a:r>
            <a:endParaRPr lang="en-US" dirty="0"/>
          </a:p>
          <a:p>
            <a:pPr lvl="2"/>
            <a:r>
              <a:rPr lang="en-GB" dirty="0"/>
              <a:t>Women were unable to directly accuse their husbands but could accuse other women.</a:t>
            </a:r>
            <a:endParaRPr lang="en-US" dirty="0"/>
          </a:p>
          <a:p>
            <a:pPr lvl="2"/>
            <a:r>
              <a:rPr lang="en-GB" dirty="0"/>
              <a:t>Men couldn’t accuse their fathers/brothers/sons due to the belief that </a:t>
            </a:r>
            <a:r>
              <a:rPr lang="en-GB" i="1" dirty="0" err="1"/>
              <a:t>mangu</a:t>
            </a:r>
            <a:r>
              <a:rPr lang="en-GB" dirty="0"/>
              <a:t> was hereditary.</a:t>
            </a:r>
            <a:endParaRPr lang="en-US" dirty="0"/>
          </a:p>
          <a:p>
            <a:r>
              <a:rPr lang="en-GB" dirty="0"/>
              <a:t> </a:t>
            </a:r>
            <a:endParaRPr lang="en-US" dirty="0"/>
          </a:p>
          <a:p>
            <a:pPr lvl="0"/>
            <a:r>
              <a:rPr lang="en-GB" dirty="0"/>
              <a:t>Therefore the authority of fathers over sons, husbands over wives and the </a:t>
            </a:r>
            <a:r>
              <a:rPr lang="en-GB" i="1" dirty="0" err="1"/>
              <a:t>avongara</a:t>
            </a:r>
            <a:r>
              <a:rPr lang="en-GB" i="1" dirty="0"/>
              <a:t> </a:t>
            </a:r>
            <a:r>
              <a:rPr lang="en-GB" dirty="0"/>
              <a:t> over the </a:t>
            </a:r>
            <a:r>
              <a:rPr lang="en-GB" i="1" dirty="0" err="1"/>
              <a:t>ambomu</a:t>
            </a:r>
            <a:r>
              <a:rPr lang="en-GB" dirty="0"/>
              <a:t> was maintained effectively</a:t>
            </a:r>
            <a:endParaRPr lang="en-US" dirty="0"/>
          </a:p>
          <a:p>
            <a:pPr lvl="0"/>
            <a:r>
              <a:rPr lang="en-GB" dirty="0"/>
              <a:t>Accusations expressed tensions between unrelated equals and rivals, restricted uncharitable behaviour (as people didn’t want to be accused of being witches) and also brought grudges out into the open to be resolved before the situation got out of hand.</a:t>
            </a:r>
            <a:endParaRPr lang="en-US" dirty="0"/>
          </a:p>
          <a:p>
            <a:r>
              <a:rPr lang="en-GB" dirty="0"/>
              <a:t> </a:t>
            </a:r>
            <a:endParaRPr lang="en-US" dirty="0"/>
          </a:p>
          <a:p>
            <a:r>
              <a:rPr lang="en-GB" dirty="0"/>
              <a:t>Evans-Pritchard, E. E. (1976) </a:t>
            </a:r>
            <a:r>
              <a:rPr lang="en-GB" i="1" dirty="0"/>
              <a:t>Witchcraft, Oracles and Magic among the </a:t>
            </a:r>
            <a:r>
              <a:rPr lang="en-GB" i="1" dirty="0" err="1"/>
              <a:t>Azande</a:t>
            </a:r>
            <a:r>
              <a:rPr lang="en-GB" dirty="0"/>
              <a:t>. Oxford: Clarendon Press.</a:t>
            </a:r>
            <a:endParaRPr lang="en-US" dirty="0"/>
          </a:p>
        </p:txBody>
      </p:sp>
      <p:sp>
        <p:nvSpPr>
          <p:cNvPr id="5"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6"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7158" y="1785926"/>
            <a:ext cx="8429684" cy="4801314"/>
          </a:xfrm>
          <a:prstGeom prst="rect">
            <a:avLst/>
          </a:prstGeom>
          <a:noFill/>
        </p:spPr>
        <p:txBody>
          <a:bodyPr wrap="square" rtlCol="0">
            <a:spAutoFit/>
          </a:bodyPr>
          <a:lstStyle/>
          <a:p>
            <a:r>
              <a:rPr lang="en-GB" b="1" u="sng" dirty="0"/>
              <a:t>Terminology:</a:t>
            </a:r>
            <a:endParaRPr lang="en-US" dirty="0"/>
          </a:p>
          <a:p>
            <a:r>
              <a:rPr lang="en-GB" dirty="0"/>
              <a:t> </a:t>
            </a:r>
            <a:endParaRPr lang="en-US" dirty="0"/>
          </a:p>
          <a:p>
            <a:r>
              <a:rPr lang="en-GB" b="1" i="1" dirty="0" err="1"/>
              <a:t>Avongara</a:t>
            </a:r>
            <a:r>
              <a:rPr lang="en-GB" dirty="0"/>
              <a:t> – </a:t>
            </a:r>
            <a:r>
              <a:rPr lang="en-GB" dirty="0" err="1"/>
              <a:t>Azande</a:t>
            </a:r>
            <a:r>
              <a:rPr lang="en-GB" dirty="0"/>
              <a:t> ruling class/kings</a:t>
            </a:r>
            <a:endParaRPr lang="en-US" dirty="0"/>
          </a:p>
          <a:p>
            <a:r>
              <a:rPr lang="en-GB" b="1" i="1" dirty="0" err="1"/>
              <a:t>Ambomu</a:t>
            </a:r>
            <a:r>
              <a:rPr lang="en-GB" dirty="0"/>
              <a:t> – </a:t>
            </a:r>
            <a:r>
              <a:rPr lang="en-GB" dirty="0" err="1"/>
              <a:t>Azande</a:t>
            </a:r>
            <a:r>
              <a:rPr lang="en-GB" dirty="0"/>
              <a:t> lower class, or commoners</a:t>
            </a:r>
            <a:endParaRPr lang="en-US" dirty="0"/>
          </a:p>
          <a:p>
            <a:r>
              <a:rPr lang="en-GB" b="1" i="1" dirty="0" err="1"/>
              <a:t>Mangu</a:t>
            </a:r>
            <a:r>
              <a:rPr lang="en-GB" dirty="0"/>
              <a:t> – Has several meanings, but mainly ‘witchcraft substance’ – i.e. something that people have in their bodies which makes them a witch. It also refers to witchcraft itself, which is thought to cause injury and misfortune to people, their health, and their property.</a:t>
            </a:r>
            <a:endParaRPr lang="en-US" dirty="0"/>
          </a:p>
          <a:p>
            <a:r>
              <a:rPr lang="en-GB" b="1" i="1" dirty="0" err="1"/>
              <a:t>Soroka</a:t>
            </a:r>
            <a:r>
              <a:rPr lang="en-GB" dirty="0"/>
              <a:t> – oracles, which are consulted by the </a:t>
            </a:r>
            <a:r>
              <a:rPr lang="en-GB" dirty="0" err="1"/>
              <a:t>Azande</a:t>
            </a:r>
            <a:r>
              <a:rPr lang="en-GB" dirty="0"/>
              <a:t> about all matters of importance, including accusations of witchcraft.</a:t>
            </a:r>
            <a:endParaRPr lang="en-US" dirty="0"/>
          </a:p>
          <a:p>
            <a:r>
              <a:rPr lang="en-GB" b="1" i="1" dirty="0" err="1"/>
              <a:t>Benge</a:t>
            </a:r>
            <a:r>
              <a:rPr lang="en-GB" dirty="0"/>
              <a:t> – the most important of the oracles, the poison oracle. During </a:t>
            </a:r>
            <a:r>
              <a:rPr lang="en-GB" dirty="0" err="1"/>
              <a:t>consuktations</a:t>
            </a:r>
            <a:r>
              <a:rPr lang="en-GB" dirty="0"/>
              <a:t> poison is fed to chickens, and, in </a:t>
            </a:r>
            <a:r>
              <a:rPr lang="en-GB" dirty="0" err="1"/>
              <a:t>Gbudwe’s</a:t>
            </a:r>
            <a:r>
              <a:rPr lang="en-GB" dirty="0"/>
              <a:t> time, to people accused of witchcraft, and a question is put to the oracle. The answer to the question is revealed when the chicken either lives or dies. For example, “</a:t>
            </a:r>
            <a:r>
              <a:rPr lang="en-GB" dirty="0" err="1"/>
              <a:t>Benge</a:t>
            </a:r>
            <a:r>
              <a:rPr lang="en-GB" dirty="0"/>
              <a:t>, if my wife’s illness is caused by witchcraft, let the chicken die.”</a:t>
            </a:r>
            <a:endParaRPr lang="en-US" dirty="0"/>
          </a:p>
          <a:p>
            <a:r>
              <a:rPr lang="en-GB" b="1" i="1" dirty="0" err="1"/>
              <a:t>Gira</a:t>
            </a:r>
            <a:r>
              <a:rPr lang="en-GB" dirty="0"/>
              <a:t> – taboos which have to be observed in order for oracular consultations to be effective</a:t>
            </a:r>
            <a:r>
              <a:rPr lang="en-GB" dirty="0" smtClean="0"/>
              <a:t>.</a:t>
            </a:r>
            <a:endParaRPr lang="en-US" dirty="0"/>
          </a:p>
        </p:txBody>
      </p:sp>
      <p:sp>
        <p:nvSpPr>
          <p:cNvPr id="5" name="Rectangle 7"/>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6" name="Text Box 8"/>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TotalTime>
  <Words>1899</Words>
  <Application>Microsoft Office PowerPoint</Application>
  <PresentationFormat>On-screen Show (4:3)</PresentationFormat>
  <Paragraphs>173</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sc024</dc:creator>
  <cp:lastModifiedBy>sc024</cp:lastModifiedBy>
  <cp:revision>14</cp:revision>
  <dcterms:created xsi:type="dcterms:W3CDTF">2009-11-12T09:10:28Z</dcterms:created>
  <dcterms:modified xsi:type="dcterms:W3CDTF">2010-12-09T14:41:51Z</dcterms:modified>
</cp:coreProperties>
</file>