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74297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38884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333161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96788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7D17B4-FCE1-4320-B93F-860C0B16B904}" type="datetimeFigureOut">
              <a:rPr lang="en-GB" smtClean="0"/>
              <a:t>26/09/2022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89309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7D17B4-FCE1-4320-B93F-860C0B16B904}" type="datetimeFigureOut">
              <a:rPr lang="en-GB" smtClean="0"/>
              <a:t>26/09/2022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72628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D17B4-FCE1-4320-B93F-860C0B16B904}" type="datetimeFigureOut">
              <a:rPr lang="en-GB" smtClean="0"/>
              <a:t>26/09/2022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2891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5899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70670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7974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129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D17B4-FCE1-4320-B93F-860C0B16B904}" type="datetimeFigureOut">
              <a:rPr lang="en-GB" smtClean="0"/>
              <a:t>26/09/2022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61807-517B-4639-9FF1-32D396D6DBE3}" type="slidenum">
              <a:rPr lang="en-GB" smtClean="0"/>
              <a:t>‹#›</a:t>
            </a:fld>
            <a:endParaRPr lang="en-GB"/>
          </a:p>
        </p:txBody>
      </p:sp>
    </p:spTree>
    <p:extLst>
      <p:ext uri="{BB962C8B-B14F-4D97-AF65-F5344CB8AC3E}">
        <p14:creationId xmlns:p14="http://schemas.microsoft.com/office/powerpoint/2010/main" val="2146937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oansh.edu./learnhq/enhance-you-thinking/criticalthinking/what-is-critical-thin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9EEF8FF-5D11-E19F-FE20-0F4105C84D4E}"/>
              </a:ext>
            </a:extLst>
          </p:cNvPr>
          <p:cNvSpPr txBox="1"/>
          <p:nvPr/>
        </p:nvSpPr>
        <p:spPr>
          <a:xfrm>
            <a:off x="274320" y="757931"/>
            <a:ext cx="2804160" cy="2339102"/>
          </a:xfrm>
          <a:prstGeom prst="rect">
            <a:avLst/>
          </a:prstGeom>
          <a:noFill/>
          <a:ln w="19050">
            <a:solidFill>
              <a:srgbClr val="00B0F0"/>
            </a:solidFill>
          </a:ln>
        </p:spPr>
        <p:txBody>
          <a:bodyPr wrap="square" rtlCol="0">
            <a:spAutoFit/>
          </a:bodyPr>
          <a:lstStyle/>
          <a:p>
            <a:r>
              <a:rPr lang="en-GB" sz="1400" b="1" u="sng" dirty="0"/>
              <a:t>What is Critical Thinking</a:t>
            </a:r>
          </a:p>
          <a:p>
            <a:r>
              <a:rPr lang="en-GB" sz="1100" dirty="0"/>
              <a:t>Questioning, analysing, evaluating and making judgment about what you read, say or write are the way a critical thinker thinks. Being able to make reliable judgments based on reliable information makes a good critical thinker (</a:t>
            </a:r>
            <a:r>
              <a:rPr lang="en-GB" sz="1100" dirty="0" err="1"/>
              <a:t>Skillsyouneed</a:t>
            </a:r>
            <a:r>
              <a:rPr lang="en-GB" sz="1100" dirty="0"/>
              <a:t>, 2011). Not all of us think critically all of the time but one of the most important aspects of critical thinking is to decide what you are aiming to achieve and then make a decision based on analysing and evaluating the range of possibilities. (</a:t>
            </a:r>
            <a:r>
              <a:rPr lang="en-GB" sz="1100" dirty="0" err="1"/>
              <a:t>Skillsyouneed</a:t>
            </a:r>
            <a:r>
              <a:rPr lang="en-GB" sz="1100" dirty="0"/>
              <a:t>, 2011)</a:t>
            </a:r>
          </a:p>
        </p:txBody>
      </p:sp>
      <p:sp>
        <p:nvSpPr>
          <p:cNvPr id="7" name="TextBox 6">
            <a:extLst>
              <a:ext uri="{FF2B5EF4-FFF2-40B4-BE49-F238E27FC236}">
                <a16:creationId xmlns:a16="http://schemas.microsoft.com/office/drawing/2014/main" id="{C05C8D78-972C-C98E-1023-BB2B3E791DD7}"/>
              </a:ext>
            </a:extLst>
          </p:cNvPr>
          <p:cNvSpPr txBox="1"/>
          <p:nvPr/>
        </p:nvSpPr>
        <p:spPr>
          <a:xfrm>
            <a:off x="329979" y="137160"/>
            <a:ext cx="4734560" cy="369332"/>
          </a:xfrm>
          <a:prstGeom prst="rect">
            <a:avLst/>
          </a:prstGeom>
          <a:noFill/>
        </p:spPr>
        <p:txBody>
          <a:bodyPr wrap="square" rtlCol="0">
            <a:spAutoFit/>
          </a:bodyPr>
          <a:lstStyle/>
          <a:p>
            <a:r>
              <a:rPr lang="en-GB" dirty="0"/>
              <a:t>Siriol Jones     2218440</a:t>
            </a:r>
          </a:p>
        </p:txBody>
      </p:sp>
      <p:sp>
        <p:nvSpPr>
          <p:cNvPr id="8" name="TextBox 7">
            <a:extLst>
              <a:ext uri="{FF2B5EF4-FFF2-40B4-BE49-F238E27FC236}">
                <a16:creationId xmlns:a16="http://schemas.microsoft.com/office/drawing/2014/main" id="{8F48F28C-B9AD-A481-FDD6-172A250D5610}"/>
              </a:ext>
            </a:extLst>
          </p:cNvPr>
          <p:cNvSpPr txBox="1"/>
          <p:nvPr/>
        </p:nvSpPr>
        <p:spPr>
          <a:xfrm>
            <a:off x="3235297" y="137160"/>
            <a:ext cx="3515360" cy="5062924"/>
          </a:xfrm>
          <a:prstGeom prst="rect">
            <a:avLst/>
          </a:prstGeom>
          <a:noFill/>
          <a:ln w="19050">
            <a:solidFill>
              <a:schemeClr val="accent1"/>
            </a:solidFill>
          </a:ln>
        </p:spPr>
        <p:txBody>
          <a:bodyPr wrap="square" rtlCol="0">
            <a:spAutoFit/>
          </a:bodyPr>
          <a:lstStyle/>
          <a:p>
            <a:r>
              <a:rPr lang="en-GB" sz="1400" b="1" u="sng" dirty="0"/>
              <a:t>Goal Setting and Time </a:t>
            </a:r>
            <a:r>
              <a:rPr lang="en-GB" sz="1400" b="1" u="sng" dirty="0" err="1"/>
              <a:t>Managment</a:t>
            </a:r>
            <a:endParaRPr lang="en-GB" sz="1400" b="1" u="sng" dirty="0"/>
          </a:p>
          <a:p>
            <a:r>
              <a:rPr lang="en-GB" sz="1100" dirty="0"/>
              <a:t>A powerful motivator is a great way to describe the meaning of goal setting. Goal setting is the process by which we achieve these goals. According to Locke (2019) “every person’s life depends on the process of choosing goals to pursue; if you remain passive you are not going to thrive as a human being”. (Robbins, 2017) Goal setting is a navigation of where you want to go and what you want to achieve in life. Effective goal setting lets you measure progress, overcome your procrastination and helps visualize your end goal. There will be times where students think it is impossible to set goals and to try and achieve them, but by being persistent and being able to manage time goal setting will become a successful task to do. (Houston, 2019) </a:t>
            </a:r>
          </a:p>
          <a:p>
            <a:r>
              <a:rPr lang="en-GB" sz="1400" b="1" i="0" u="sng" dirty="0">
                <a:solidFill>
                  <a:srgbClr val="444444"/>
                </a:solidFill>
                <a:effectLst/>
              </a:rPr>
              <a:t>Time </a:t>
            </a:r>
            <a:r>
              <a:rPr lang="en-GB" sz="1400" b="1" i="0" u="sng" dirty="0" err="1">
                <a:solidFill>
                  <a:srgbClr val="444444"/>
                </a:solidFill>
                <a:effectLst/>
              </a:rPr>
              <a:t>Managment</a:t>
            </a:r>
            <a:endParaRPr lang="en-GB" sz="1400" b="1" i="0" u="sng" dirty="0">
              <a:solidFill>
                <a:srgbClr val="444444"/>
              </a:solidFill>
              <a:effectLst/>
            </a:endParaRPr>
          </a:p>
          <a:p>
            <a:r>
              <a:rPr lang="en-GB" sz="1100" b="0" i="0" dirty="0">
                <a:solidFill>
                  <a:srgbClr val="444444"/>
                </a:solidFill>
                <a:effectLst/>
              </a:rPr>
              <a:t>Prioritizing the most important tasks and accomplishing them in less time whilst still maintaining  high quality work is an effective time management strategy. (</a:t>
            </a:r>
            <a:r>
              <a:rPr lang="en-GB" sz="1100" b="0" i="0" dirty="0" err="1">
                <a:solidFill>
                  <a:srgbClr val="444444"/>
                </a:solidFill>
                <a:effectLst/>
              </a:rPr>
              <a:t>Juneja</a:t>
            </a:r>
            <a:r>
              <a:rPr lang="en-GB" sz="1100" b="0" i="0" dirty="0">
                <a:solidFill>
                  <a:srgbClr val="444444"/>
                </a:solidFill>
                <a:effectLst/>
              </a:rPr>
              <a:t>, 2019) Creating a to-do list is always so helpful as it gives a clear understanding </a:t>
            </a:r>
            <a:r>
              <a:rPr lang="en-GB" sz="1100" dirty="0">
                <a:solidFill>
                  <a:srgbClr val="444444"/>
                </a:solidFill>
              </a:rPr>
              <a:t>of </a:t>
            </a:r>
            <a:r>
              <a:rPr lang="en-GB" sz="1100" b="0" i="0" dirty="0">
                <a:solidFill>
                  <a:srgbClr val="444444"/>
                </a:solidFill>
                <a:effectLst/>
              </a:rPr>
              <a:t>what needs to be done where and when. Minimizing any distractions but to also acknowledge how you work best, what strategies help you to keep focused on the task (</a:t>
            </a:r>
            <a:r>
              <a:rPr lang="en-GB" sz="1100" b="0" i="0" dirty="0" err="1">
                <a:solidFill>
                  <a:srgbClr val="444444"/>
                </a:solidFill>
                <a:effectLst/>
              </a:rPr>
              <a:t>Juneja</a:t>
            </a:r>
            <a:r>
              <a:rPr lang="en-GB" sz="1100" b="0" i="0" dirty="0">
                <a:solidFill>
                  <a:srgbClr val="444444"/>
                </a:solidFill>
                <a:effectLst/>
              </a:rPr>
              <a:t>, 2019). To be able to acknowledge and understand why you procrastinate is an important strategy to use. By understandin</a:t>
            </a:r>
            <a:r>
              <a:rPr lang="en-GB" sz="1100" dirty="0">
                <a:solidFill>
                  <a:srgbClr val="444444"/>
                </a:solidFill>
              </a:rPr>
              <a:t>g how you procrastinate gives you a good starting line of what not to do for example having your phone near. Remove any distractions from your work space to be able to work effectively. </a:t>
            </a:r>
            <a:endParaRPr lang="en-GB" sz="1100" b="0" i="0" dirty="0">
              <a:solidFill>
                <a:srgbClr val="444444"/>
              </a:solidFill>
              <a:effectLst/>
            </a:endParaRPr>
          </a:p>
        </p:txBody>
      </p:sp>
      <p:sp>
        <p:nvSpPr>
          <p:cNvPr id="10" name="TextBox 9">
            <a:extLst>
              <a:ext uri="{FF2B5EF4-FFF2-40B4-BE49-F238E27FC236}">
                <a16:creationId xmlns:a16="http://schemas.microsoft.com/office/drawing/2014/main" id="{220A280E-F74C-28FA-FA1E-476038DC0966}"/>
              </a:ext>
            </a:extLst>
          </p:cNvPr>
          <p:cNvSpPr txBox="1"/>
          <p:nvPr/>
        </p:nvSpPr>
        <p:spPr>
          <a:xfrm>
            <a:off x="235046" y="391590"/>
            <a:ext cx="3164840" cy="369332"/>
          </a:xfrm>
          <a:prstGeom prst="rect">
            <a:avLst/>
          </a:prstGeom>
          <a:noFill/>
        </p:spPr>
        <p:txBody>
          <a:bodyPr wrap="square" rtlCol="0">
            <a:spAutoFit/>
          </a:bodyPr>
          <a:lstStyle/>
          <a:p>
            <a:r>
              <a:rPr lang="en-GB" dirty="0">
                <a:solidFill>
                  <a:schemeClr val="accent5">
                    <a:lumMod val="50000"/>
                  </a:schemeClr>
                </a:solidFill>
              </a:rPr>
              <a:t>Critical Thinking in Education</a:t>
            </a:r>
          </a:p>
        </p:txBody>
      </p:sp>
      <p:sp>
        <p:nvSpPr>
          <p:cNvPr id="13" name="TextBox 12">
            <a:extLst>
              <a:ext uri="{FF2B5EF4-FFF2-40B4-BE49-F238E27FC236}">
                <a16:creationId xmlns:a16="http://schemas.microsoft.com/office/drawing/2014/main" id="{624013F6-F5EE-1027-6899-9C69F00A2E88}"/>
              </a:ext>
            </a:extLst>
          </p:cNvPr>
          <p:cNvSpPr txBox="1"/>
          <p:nvPr/>
        </p:nvSpPr>
        <p:spPr>
          <a:xfrm>
            <a:off x="6871805" y="147988"/>
            <a:ext cx="2804160" cy="6386364"/>
          </a:xfrm>
          <a:prstGeom prst="rect">
            <a:avLst/>
          </a:prstGeom>
          <a:noFill/>
          <a:ln w="19050">
            <a:solidFill>
              <a:srgbClr val="00B050"/>
            </a:solidFill>
          </a:ln>
        </p:spPr>
        <p:txBody>
          <a:bodyPr wrap="square" rtlCol="0">
            <a:spAutoFit/>
          </a:bodyPr>
          <a:lstStyle/>
          <a:p>
            <a:r>
              <a:rPr lang="en-GB" sz="1400" b="1" u="sng" dirty="0"/>
              <a:t>Reflective Learning</a:t>
            </a:r>
          </a:p>
          <a:p>
            <a:r>
              <a:rPr lang="en-GB" sz="1100" dirty="0"/>
              <a:t>Students' ability to take a break from the lesson and think about what they learned is crucial to their learning. Through the internal process of analysing strengths and identifying potential areas for improvement, reflective learning aims to help the development of critical-thinking abilities(London Business School, 2022)</a:t>
            </a:r>
          </a:p>
          <a:p>
            <a:r>
              <a:rPr lang="en-GB" sz="1100" dirty="0"/>
              <a:t>. The student develops and clarifies meaning in terms of their own comprehension whilst reflecting on their learning. Reflective learning has been shown to be beneficial, as seen by the writings of Dewey (1938) and Schon (1983), where the act of reflecting challenges preconceptions and clarifies matters</a:t>
            </a:r>
            <a:r>
              <a:rPr lang="en-GB" sz="1100" u="sng" dirty="0"/>
              <a:t>. </a:t>
            </a:r>
            <a:r>
              <a:rPr lang="en-GB" sz="1100" dirty="0"/>
              <a:t>(London Business School, 2022)</a:t>
            </a:r>
          </a:p>
          <a:p>
            <a:endParaRPr lang="en-GB" sz="1000" u="sng" dirty="0"/>
          </a:p>
          <a:p>
            <a:pPr algn="l" fontAlgn="base"/>
            <a:r>
              <a:rPr lang="en-GB" sz="1100" b="1" i="0" dirty="0">
                <a:effectLst/>
              </a:rPr>
              <a:t>“Dewey's process of reflection can be characterised through the following four criteria (Rodgers, 2002):</a:t>
            </a:r>
            <a:endParaRPr lang="en-GB" sz="1100" b="0" i="0" dirty="0">
              <a:effectLst/>
            </a:endParaRPr>
          </a:p>
          <a:p>
            <a:pPr algn="l" fontAlgn="base">
              <a:buFont typeface="Arial" panose="020B0604020202020204" pitchFamily="34" charset="0"/>
              <a:buChar char="•"/>
            </a:pPr>
            <a:r>
              <a:rPr lang="en-GB" sz="1100" b="0" i="0" dirty="0">
                <a:effectLst/>
              </a:rPr>
              <a:t>Reflection is a meaning-making process that moves a learner from one experience into the next with deeper understanding; it is the thread that makes continuity of learning possible and ensures the progress of the individual.</a:t>
            </a:r>
            <a:r>
              <a:rPr lang="en-GB" sz="1100" u="sng" dirty="0"/>
              <a:t> . </a:t>
            </a:r>
            <a:r>
              <a:rPr lang="en-GB" sz="1100" dirty="0"/>
              <a:t>(London Business School, 2022)</a:t>
            </a:r>
            <a:endParaRPr lang="en-GB" sz="1100" b="0" i="0" dirty="0">
              <a:effectLst/>
            </a:endParaRPr>
          </a:p>
          <a:p>
            <a:pPr algn="l" fontAlgn="base">
              <a:buFont typeface="Arial" panose="020B0604020202020204" pitchFamily="34" charset="0"/>
              <a:buChar char="•"/>
            </a:pPr>
            <a:r>
              <a:rPr lang="en-GB" sz="1100" b="0" i="0" dirty="0">
                <a:effectLst/>
              </a:rPr>
              <a:t>Reflection is a systematic, rigorous, disciplined way of thinking, rooted in scientific inquiry.</a:t>
            </a:r>
            <a:r>
              <a:rPr lang="en-GB" sz="1100" dirty="0"/>
              <a:t> (London Business School, 2022)</a:t>
            </a:r>
            <a:endParaRPr lang="en-GB" sz="1100" b="0" i="0" dirty="0">
              <a:effectLst/>
            </a:endParaRPr>
          </a:p>
          <a:p>
            <a:pPr algn="l" fontAlgn="base">
              <a:buFont typeface="Arial" panose="020B0604020202020204" pitchFamily="34" charset="0"/>
              <a:buChar char="•"/>
            </a:pPr>
            <a:r>
              <a:rPr lang="en-GB" sz="1100" b="0" i="0" dirty="0">
                <a:effectLst/>
              </a:rPr>
              <a:t>Reflection needs to happen in community, in interaction with others.</a:t>
            </a:r>
            <a:r>
              <a:rPr lang="en-GB" sz="1100" dirty="0"/>
              <a:t> (London Business School, 2022)</a:t>
            </a:r>
            <a:endParaRPr lang="en-GB" sz="1100" b="0" i="0" dirty="0">
              <a:effectLst/>
            </a:endParaRPr>
          </a:p>
          <a:p>
            <a:pPr fontAlgn="base">
              <a:buFont typeface="Arial" panose="020B0604020202020204" pitchFamily="34" charset="0"/>
              <a:buChar char="•"/>
            </a:pPr>
            <a:r>
              <a:rPr lang="en-GB" sz="1100" b="0" i="0" dirty="0">
                <a:effectLst/>
              </a:rPr>
              <a:t>Reflection requires attitudes that value the personal and intellectual growth of oneself and of others”.</a:t>
            </a:r>
            <a:r>
              <a:rPr lang="en-GB" sz="1100" u="sng" dirty="0"/>
              <a:t> . </a:t>
            </a:r>
            <a:r>
              <a:rPr lang="en-GB" sz="1100" dirty="0"/>
              <a:t>(London Business School, 2022)</a:t>
            </a:r>
          </a:p>
        </p:txBody>
      </p:sp>
      <p:sp>
        <p:nvSpPr>
          <p:cNvPr id="14" name="TextBox 13">
            <a:extLst>
              <a:ext uri="{FF2B5EF4-FFF2-40B4-BE49-F238E27FC236}">
                <a16:creationId xmlns:a16="http://schemas.microsoft.com/office/drawing/2014/main" id="{4C90DDF8-81E3-D5F8-8811-024E8CD96602}"/>
              </a:ext>
            </a:extLst>
          </p:cNvPr>
          <p:cNvSpPr txBox="1"/>
          <p:nvPr/>
        </p:nvSpPr>
        <p:spPr>
          <a:xfrm>
            <a:off x="9833115" y="137160"/>
            <a:ext cx="2265680" cy="6370975"/>
          </a:xfrm>
          <a:prstGeom prst="rect">
            <a:avLst/>
          </a:prstGeom>
          <a:noFill/>
          <a:ln w="19050">
            <a:solidFill>
              <a:schemeClr val="accent6">
                <a:lumMod val="40000"/>
                <a:lumOff val="60000"/>
              </a:schemeClr>
            </a:solidFill>
          </a:ln>
        </p:spPr>
        <p:txBody>
          <a:bodyPr wrap="square" rtlCol="0">
            <a:spAutoFit/>
          </a:bodyPr>
          <a:lstStyle/>
          <a:p>
            <a:r>
              <a:rPr lang="en-GB" sz="1400" b="1" u="sng" dirty="0"/>
              <a:t>Carrying out research</a:t>
            </a:r>
          </a:p>
          <a:p>
            <a:endParaRPr lang="en-GB" sz="1100" u="sng" dirty="0">
              <a:solidFill>
                <a:srgbClr val="0070C0"/>
              </a:solidFill>
            </a:endParaRPr>
          </a:p>
          <a:p>
            <a:pPr marL="171450" indent="-171450">
              <a:buFont typeface="Arial" panose="020B0604020202020204" pitchFamily="34" charset="0"/>
              <a:buChar char="•"/>
            </a:pPr>
            <a:r>
              <a:rPr lang="en-GB" sz="1100" b="1" dirty="0">
                <a:solidFill>
                  <a:schemeClr val="accent6"/>
                </a:solidFill>
              </a:rPr>
              <a:t>Websites</a:t>
            </a:r>
          </a:p>
          <a:p>
            <a:pPr marL="171450" indent="-171450">
              <a:buFont typeface="Arial" panose="020B0604020202020204" pitchFamily="34" charset="0"/>
              <a:buChar char="•"/>
            </a:pPr>
            <a:r>
              <a:rPr lang="en-GB" sz="1100" b="1" dirty="0">
                <a:solidFill>
                  <a:schemeClr val="accent6"/>
                </a:solidFill>
              </a:rPr>
              <a:t>Radio </a:t>
            </a:r>
          </a:p>
          <a:p>
            <a:pPr marL="171450" indent="-171450">
              <a:buFont typeface="Arial" panose="020B0604020202020204" pitchFamily="34" charset="0"/>
              <a:buChar char="•"/>
            </a:pPr>
            <a:r>
              <a:rPr lang="en-GB" sz="1100" b="1" dirty="0">
                <a:solidFill>
                  <a:schemeClr val="accent6"/>
                </a:solidFill>
              </a:rPr>
              <a:t>Books </a:t>
            </a:r>
          </a:p>
          <a:p>
            <a:pPr marL="171450" indent="-171450">
              <a:buFont typeface="Arial" panose="020B0604020202020204" pitchFamily="34" charset="0"/>
              <a:buChar char="•"/>
            </a:pPr>
            <a:r>
              <a:rPr lang="en-GB" sz="1100" b="1" dirty="0">
                <a:solidFill>
                  <a:schemeClr val="accent6"/>
                </a:solidFill>
              </a:rPr>
              <a:t>Journals </a:t>
            </a:r>
          </a:p>
          <a:p>
            <a:pPr marL="171450" indent="-171450">
              <a:buFont typeface="Arial" panose="020B0604020202020204" pitchFamily="34" charset="0"/>
              <a:buChar char="•"/>
            </a:pPr>
            <a:r>
              <a:rPr lang="en-GB" sz="1100" b="1" dirty="0">
                <a:solidFill>
                  <a:schemeClr val="accent6"/>
                </a:solidFill>
              </a:rPr>
              <a:t>Television </a:t>
            </a:r>
          </a:p>
          <a:p>
            <a:pPr marL="171450" indent="-171450">
              <a:buFont typeface="Arial" panose="020B0604020202020204" pitchFamily="34" charset="0"/>
              <a:buChar char="•"/>
            </a:pPr>
            <a:r>
              <a:rPr lang="en-GB" sz="1100" b="1" dirty="0">
                <a:solidFill>
                  <a:schemeClr val="accent6"/>
                </a:solidFill>
              </a:rPr>
              <a:t>People; for example lecturers</a:t>
            </a:r>
          </a:p>
          <a:p>
            <a:pPr marL="171450" indent="-171450">
              <a:buFont typeface="Arial" panose="020B0604020202020204" pitchFamily="34" charset="0"/>
              <a:buChar char="•"/>
            </a:pPr>
            <a:r>
              <a:rPr lang="en-GB" sz="1100" b="1" dirty="0">
                <a:solidFill>
                  <a:schemeClr val="accent6"/>
                </a:solidFill>
              </a:rPr>
              <a:t>Newspapers</a:t>
            </a:r>
          </a:p>
          <a:p>
            <a:pPr marL="171450" indent="-171450">
              <a:buFont typeface="Arial" panose="020B0604020202020204" pitchFamily="34" charset="0"/>
              <a:buChar char="•"/>
            </a:pPr>
            <a:r>
              <a:rPr lang="en-GB" sz="1100" b="1" dirty="0">
                <a:solidFill>
                  <a:schemeClr val="accent6"/>
                </a:solidFill>
              </a:rPr>
              <a:t>Articles</a:t>
            </a:r>
          </a:p>
          <a:p>
            <a:pPr marL="171450" indent="-171450">
              <a:buFont typeface="Arial" panose="020B0604020202020204" pitchFamily="34" charset="0"/>
              <a:buChar char="•"/>
            </a:pPr>
            <a:r>
              <a:rPr lang="en-GB" sz="1100" b="1" dirty="0">
                <a:solidFill>
                  <a:schemeClr val="accent6"/>
                </a:solidFill>
              </a:rPr>
              <a:t>Question Air</a:t>
            </a:r>
          </a:p>
          <a:p>
            <a:pPr marL="171450" indent="-171450">
              <a:buFont typeface="Arial" panose="020B0604020202020204" pitchFamily="34" charset="0"/>
              <a:buChar char="•"/>
            </a:pPr>
            <a:r>
              <a:rPr lang="en-GB" sz="1100" b="1" dirty="0">
                <a:solidFill>
                  <a:schemeClr val="accent6"/>
                </a:solidFill>
              </a:rPr>
              <a:t>Surveys </a:t>
            </a:r>
          </a:p>
          <a:p>
            <a:r>
              <a:rPr lang="en-GB" sz="1100" dirty="0"/>
              <a:t>Above is a list of resources that can be used to carry out research.</a:t>
            </a:r>
          </a:p>
          <a:p>
            <a:r>
              <a:rPr lang="en-GB" sz="1400" b="1" u="sng" dirty="0"/>
              <a:t>What is research?</a:t>
            </a:r>
          </a:p>
          <a:p>
            <a:r>
              <a:rPr lang="en-GB" sz="1100" dirty="0"/>
              <a:t>Research is an inquiry process that includes data gathering, documentation of important information, analysis, and interpretation of that data and information in accordance with appropriate procedures established by particular academic and professional people. (universalteacher.com, 2022)</a:t>
            </a:r>
          </a:p>
          <a:p>
            <a:r>
              <a:rPr lang="en-GB" sz="1400" b="1" u="sng" dirty="0"/>
              <a:t>Why do we conduct research?</a:t>
            </a:r>
          </a:p>
          <a:p>
            <a:r>
              <a:rPr lang="en-GB" sz="1100" dirty="0"/>
              <a:t>Curiosity is one of the main reasons we as people and students research. To be able to explore new topics, discover new information and for  students to be able to gather new information to explore the topic we are learning about. (universalteacher.com, 2022)</a:t>
            </a:r>
            <a:endParaRPr lang="en-GB" sz="1100" u="sng" dirty="0"/>
          </a:p>
          <a:p>
            <a:endParaRPr lang="en-GB" sz="1100" dirty="0"/>
          </a:p>
        </p:txBody>
      </p:sp>
      <p:pic>
        <p:nvPicPr>
          <p:cNvPr id="1026" name="Picture 2" descr="Time Management - Meaning, Importance &amp; Example | MBA Skool">
            <a:extLst>
              <a:ext uri="{FF2B5EF4-FFF2-40B4-BE49-F238E27FC236}">
                <a16:creationId xmlns:a16="http://schemas.microsoft.com/office/drawing/2014/main" id="{555526A9-2274-8666-E211-540C8020E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979" y="3148809"/>
            <a:ext cx="2587198" cy="245658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41A93C-9B98-1E3C-F448-0478C40B16FF}"/>
              </a:ext>
            </a:extLst>
          </p:cNvPr>
          <p:cNvSpPr txBox="1"/>
          <p:nvPr/>
        </p:nvSpPr>
        <p:spPr>
          <a:xfrm>
            <a:off x="235046" y="5657168"/>
            <a:ext cx="6078772" cy="1154162"/>
          </a:xfrm>
          <a:prstGeom prst="rect">
            <a:avLst/>
          </a:prstGeom>
          <a:noFill/>
          <a:ln w="19050">
            <a:solidFill>
              <a:schemeClr val="accent6">
                <a:lumMod val="60000"/>
                <a:lumOff val="40000"/>
              </a:schemeClr>
            </a:solidFill>
          </a:ln>
        </p:spPr>
        <p:txBody>
          <a:bodyPr wrap="square" rtlCol="0">
            <a:spAutoFit/>
          </a:bodyPr>
          <a:lstStyle/>
          <a:p>
            <a:r>
              <a:rPr lang="en-GB" sz="1400" b="1" u="sng" dirty="0"/>
              <a:t>To Conclude</a:t>
            </a:r>
          </a:p>
          <a:p>
            <a:r>
              <a:rPr lang="en-GB" sz="1100" dirty="0"/>
              <a:t>After researching and learning about critical thinking and the many different methods used to manage time, set goals, planning and researching will now strengthen my ability as a student to be able to complete tasks effectively and also as a person in the outside world.  Reflecting on Dewey’s process of reflection criteria (Rodgers, 2009) I am now aware of the benefits of managing time and reflection that is also going to help me now as a student and also after my university studies.</a:t>
            </a:r>
          </a:p>
        </p:txBody>
      </p:sp>
    </p:spTree>
    <p:extLst>
      <p:ext uri="{BB962C8B-B14F-4D97-AF65-F5344CB8AC3E}">
        <p14:creationId xmlns:p14="http://schemas.microsoft.com/office/powerpoint/2010/main" val="737232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EB97DC-1FED-39E6-D2BE-29E5AA2A636F}"/>
              </a:ext>
            </a:extLst>
          </p:cNvPr>
          <p:cNvSpPr>
            <a:spLocks noGrp="1"/>
          </p:cNvSpPr>
          <p:nvPr>
            <p:ph idx="1"/>
          </p:nvPr>
        </p:nvSpPr>
        <p:spPr>
          <a:xfrm>
            <a:off x="355600" y="223520"/>
            <a:ext cx="10998200" cy="5953443"/>
          </a:xfrm>
        </p:spPr>
        <p:txBody>
          <a:bodyPr>
            <a:normAutofit/>
          </a:bodyPr>
          <a:lstStyle/>
          <a:p>
            <a:pPr marL="0" indent="0">
              <a:buNone/>
            </a:pPr>
            <a:endParaRPr lang="en-GB" sz="1100" dirty="0">
              <a:solidFill>
                <a:schemeClr val="accent1"/>
              </a:solidFill>
            </a:endParaRPr>
          </a:p>
          <a:p>
            <a:pPr marL="0" indent="0" algn="ctr">
              <a:lnSpc>
                <a:spcPct val="150000"/>
              </a:lnSpc>
              <a:buNone/>
            </a:pPr>
            <a:r>
              <a:rPr lang="en-GB" sz="1200" b="1" dirty="0">
                <a:effectLst/>
                <a:latin typeface="Times New Roman" panose="02020603050405020304" pitchFamily="18" charset="0"/>
              </a:rPr>
              <a:t>Reference list</a:t>
            </a:r>
          </a:p>
          <a:p>
            <a:pPr>
              <a:lnSpc>
                <a:spcPct val="150000"/>
              </a:lnSpc>
            </a:pPr>
            <a:r>
              <a:rPr lang="en-GB" sz="1200" dirty="0">
                <a:effectLst/>
                <a:latin typeface="Times New Roman" panose="02020603050405020304" pitchFamily="18" charset="0"/>
              </a:rPr>
              <a:t>Houston, E. (2019). </a:t>
            </a:r>
            <a:r>
              <a:rPr lang="en-GB" sz="1200" i="1" dirty="0">
                <a:effectLst/>
                <a:latin typeface="Times New Roman" panose="02020603050405020304" pitchFamily="18" charset="0"/>
              </a:rPr>
              <a:t>What is Goal Setting and How to Do it Well</a:t>
            </a:r>
            <a:r>
              <a:rPr lang="en-GB" sz="1200" dirty="0">
                <a:effectLst/>
                <a:latin typeface="Times New Roman" panose="02020603050405020304" pitchFamily="18" charset="0"/>
              </a:rPr>
              <a:t>. [online] PositivePsychology.com. Available at: https://positivepsychology.com/goal-setting/ [Accessed 10 Sep. 2022].</a:t>
            </a:r>
          </a:p>
          <a:p>
            <a:pPr>
              <a:lnSpc>
                <a:spcPct val="150000"/>
              </a:lnSpc>
            </a:pPr>
            <a:r>
              <a:rPr lang="en-GB" sz="1200" dirty="0" err="1">
                <a:effectLst/>
                <a:latin typeface="Times New Roman" panose="02020603050405020304" pitchFamily="18" charset="0"/>
              </a:rPr>
              <a:t>Juneja</a:t>
            </a:r>
            <a:r>
              <a:rPr lang="en-GB" sz="1200" dirty="0">
                <a:effectLst/>
                <a:latin typeface="Times New Roman" panose="02020603050405020304" pitchFamily="18" charset="0"/>
              </a:rPr>
              <a:t>, P. (2019). </a:t>
            </a:r>
            <a:r>
              <a:rPr lang="en-GB" sz="1200" i="1" dirty="0">
                <a:effectLst/>
                <a:latin typeface="Times New Roman" panose="02020603050405020304" pitchFamily="18" charset="0"/>
              </a:rPr>
              <a:t>Time Management - Meaning and its Importance</a:t>
            </a:r>
            <a:r>
              <a:rPr lang="en-GB" sz="1200" dirty="0">
                <a:effectLst/>
                <a:latin typeface="Times New Roman" panose="02020603050405020304" pitchFamily="18" charset="0"/>
              </a:rPr>
              <a:t>. [online] Managementstudyguide.com. Available at: https://www.managementstudyguide.com/time-management.htm [Accessed 18 Sep. 2022].</a:t>
            </a:r>
          </a:p>
          <a:p>
            <a:pPr>
              <a:lnSpc>
                <a:spcPct val="150000"/>
              </a:lnSpc>
            </a:pPr>
            <a:r>
              <a:rPr lang="en-GB" sz="1200" dirty="0">
                <a:effectLst/>
                <a:latin typeface="Times New Roman" panose="02020603050405020304" pitchFamily="18" charset="0"/>
              </a:rPr>
              <a:t>London Business School (2022). </a:t>
            </a:r>
            <a:r>
              <a:rPr lang="en-GB" sz="1200" i="1" dirty="0">
                <a:effectLst/>
                <a:latin typeface="Times New Roman" panose="02020603050405020304" pitchFamily="18" charset="0"/>
              </a:rPr>
              <a:t>Reflective Learning</a:t>
            </a:r>
            <a:r>
              <a:rPr lang="en-GB" sz="1200" dirty="0">
                <a:effectLst/>
                <a:latin typeface="Times New Roman" panose="02020603050405020304" pitchFamily="18" charset="0"/>
              </a:rPr>
              <a:t>. [online] teaching.london.edu. Available at: https://teaching.london.edu/development/teaching-strategies/reflective-learning/ [Accessed 18 Sep. 2022].</a:t>
            </a:r>
          </a:p>
          <a:p>
            <a:pPr>
              <a:lnSpc>
                <a:spcPct val="150000"/>
              </a:lnSpc>
            </a:pPr>
            <a:r>
              <a:rPr lang="en-GB" sz="1200" dirty="0">
                <a:effectLst/>
                <a:latin typeface="Times New Roman" panose="02020603050405020304" pitchFamily="18" charset="0"/>
              </a:rPr>
              <a:t>Robbins, T. (2017). </a:t>
            </a:r>
            <a:r>
              <a:rPr lang="en-GB" sz="1200" i="1" dirty="0">
                <a:effectLst/>
                <a:latin typeface="Times New Roman" panose="02020603050405020304" pitchFamily="18" charset="0"/>
              </a:rPr>
              <a:t>Goal Setting is the Secret to a Compelling Future</a:t>
            </a:r>
            <a:r>
              <a:rPr lang="en-GB" sz="1200" dirty="0">
                <a:effectLst/>
                <a:latin typeface="Times New Roman" panose="02020603050405020304" pitchFamily="18" charset="0"/>
              </a:rPr>
              <a:t>. [online] tonyrobbins.com. Available at: https://www.tonyrobbins.com/ask-tony/can-create-compelling-future/ [Accessed 10 Sep. 2022].</a:t>
            </a:r>
          </a:p>
          <a:p>
            <a:pPr>
              <a:lnSpc>
                <a:spcPct val="150000"/>
              </a:lnSpc>
            </a:pPr>
            <a:r>
              <a:rPr lang="en-GB" sz="1200" dirty="0" err="1">
                <a:effectLst/>
                <a:latin typeface="Times New Roman" panose="02020603050405020304" pitchFamily="18" charset="0"/>
              </a:rPr>
              <a:t>Skillsyouneed</a:t>
            </a:r>
            <a:r>
              <a:rPr lang="en-GB" sz="1200" dirty="0">
                <a:effectLst/>
                <a:latin typeface="Times New Roman" panose="02020603050405020304" pitchFamily="18" charset="0"/>
              </a:rPr>
              <a:t> (2011). </a:t>
            </a:r>
            <a:r>
              <a:rPr lang="en-GB" sz="1200" i="1" dirty="0">
                <a:effectLst/>
                <a:latin typeface="Times New Roman" panose="02020603050405020304" pitchFamily="18" charset="0"/>
              </a:rPr>
              <a:t>Critical Thinking | </a:t>
            </a:r>
            <a:r>
              <a:rPr lang="en-GB" sz="1200" i="1" dirty="0" err="1">
                <a:effectLst/>
                <a:latin typeface="Times New Roman" panose="02020603050405020304" pitchFamily="18" charset="0"/>
              </a:rPr>
              <a:t>SkillsYouNeed</a:t>
            </a:r>
            <a:r>
              <a:rPr lang="en-GB" sz="1200" dirty="0">
                <a:effectLst/>
                <a:latin typeface="Times New Roman" panose="02020603050405020304" pitchFamily="18" charset="0"/>
              </a:rPr>
              <a:t>. [online] Skillsyouneed.com. Available at: https://www.skillsyouneed.com/learn/critical-thinking.html [Accessed 10 Sep. 2022].</a:t>
            </a:r>
          </a:p>
          <a:p>
            <a:pPr>
              <a:lnSpc>
                <a:spcPct val="150000"/>
              </a:lnSpc>
            </a:pPr>
            <a:r>
              <a:rPr lang="en-GB" sz="1200" dirty="0">
                <a:effectLst/>
                <a:latin typeface="Times New Roman" panose="02020603050405020304" pitchFamily="18" charset="0"/>
              </a:rPr>
              <a:t>universalteacher.com (2022). </a:t>
            </a:r>
            <a:r>
              <a:rPr lang="en-GB" sz="1200" i="1" dirty="0">
                <a:effectLst/>
                <a:latin typeface="Times New Roman" panose="02020603050405020304" pitchFamily="18" charset="0"/>
              </a:rPr>
              <a:t>Reasons for Conducting Research</a:t>
            </a:r>
            <a:r>
              <a:rPr lang="en-GB" sz="1200" dirty="0">
                <a:effectLst/>
                <a:latin typeface="Times New Roman" panose="02020603050405020304" pitchFamily="18" charset="0"/>
              </a:rPr>
              <a:t>. [online] universalteacher.com. Available at: https://universalteacher.com/1/reasons-for-conducting-research/ [Accessed 18 Sep. 2022].</a:t>
            </a:r>
          </a:p>
          <a:p>
            <a:pPr marL="0" indent="0">
              <a:buNone/>
            </a:pPr>
            <a:endParaRPr lang="en-GB" sz="1100" dirty="0">
              <a:solidFill>
                <a:schemeClr val="accent1"/>
              </a:solidFill>
              <a:hlinkClick r:id="rId2"/>
            </a:endParaRPr>
          </a:p>
          <a:p>
            <a:pPr marL="0" indent="0">
              <a:buNone/>
            </a:pPr>
            <a:endParaRPr lang="en-GB" sz="1100" dirty="0">
              <a:solidFill>
                <a:schemeClr val="accent1"/>
              </a:solidFill>
              <a:hlinkClick r:id="rId2"/>
            </a:endParaRPr>
          </a:p>
          <a:p>
            <a:pPr marL="0" indent="0">
              <a:buNone/>
            </a:pPr>
            <a:endParaRPr lang="en-GB" sz="1100" dirty="0">
              <a:solidFill>
                <a:schemeClr val="accent1"/>
              </a:solidFill>
              <a:hlinkClick r:id="rId2"/>
            </a:endParaRPr>
          </a:p>
          <a:p>
            <a:pPr marL="0" indent="0">
              <a:buNone/>
            </a:pPr>
            <a:endParaRPr lang="en-GB" sz="1100" dirty="0">
              <a:solidFill>
                <a:schemeClr val="accent1"/>
              </a:solidFill>
            </a:endParaRPr>
          </a:p>
        </p:txBody>
      </p:sp>
    </p:spTree>
    <p:extLst>
      <p:ext uri="{BB962C8B-B14F-4D97-AF65-F5344CB8AC3E}">
        <p14:creationId xmlns:p14="http://schemas.microsoft.com/office/powerpoint/2010/main" val="3922034831"/>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13158</TotalTime>
  <Words>1124</Words>
  <Application>Microsoft Office PowerPoint</Application>
  <PresentationFormat>Widescreen</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Siriol Jones (2218440)</dc:creator>
  <cp:lastModifiedBy>Siriol Jones (2218440)</cp:lastModifiedBy>
  <cp:revision>7</cp:revision>
  <dcterms:created xsi:type="dcterms:W3CDTF">2022-09-10T20:11:56Z</dcterms:created>
  <dcterms:modified xsi:type="dcterms:W3CDTF">2022-09-26T17:34:15Z</dcterms:modified>
</cp:coreProperties>
</file>