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56" r:id="rId6"/>
    <p:sldId id="263" r:id="rId7"/>
    <p:sldId id="261" r:id="rId8"/>
    <p:sldId id="264" r:id="rId9"/>
    <p:sldId id="265" r:id="rId10"/>
    <p:sldId id="262"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A0B611-CA46-FD36-FC4B-1FD491DA6085}" v="87" dt="2023-12-04T15:35:27.216"/>
    <p1510:client id="{4925D3AC-61C4-44F7-8897-143AF09CC81D}" v="123" dt="2023-11-23T16:37:40.329"/>
    <p1510:client id="{62E3616F-C894-329F-2EC8-15A5A6D30D5F}" v="1055" dt="2023-12-04T18:18:36.222"/>
    <p1510:client id="{6F0D37D3-0F6A-8187-BE9B-3B8A6981D57B}" v="545" dt="2023-12-04T20:09:18.900"/>
    <p1510:client id="{92C66AED-4057-658A-C4C6-04468D30FDE5}" v="858" dt="2023-12-08T21:43:32.474"/>
    <p1510:client id="{A8360F05-1344-1659-2899-A3F290F3A710}" v="98" dt="2023-11-23T17:54:03.957"/>
    <p1510:client id="{B4599292-C06F-A5A4-5F32-29FBD9854D25}" v="9" dt="2023-12-11T10:42:48.526"/>
    <p1510:client id="{EFBD263F-B636-4B9C-814E-36A3D25FB579}" v="50" dt="2023-11-20T19:39:28.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video" Target="https://www.youtube.com/embed/ww7MXAgu0D0?feature=oembed" TargetMode="External"/><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rSTOZi63BtI?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player.vimeo.com/video/152092584?app_id=122963"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sr8vLNva6-s?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dictionary.apa.org/social-mores" TargetMode="External"/><Relationship Id="rId2" Type="http://schemas.openxmlformats.org/officeDocument/2006/relationships/hyperlink" Target="https://www.proquest.com/docview/2081652999?accountid=130472&amp;parentSessionId=I7omWq1uVncnAtpjLRxIU06xvKGZGApAE5yODp2CeM0%3D&amp;pq-origsite=primo" TargetMode="External"/><Relationship Id="rId1" Type="http://schemas.openxmlformats.org/officeDocument/2006/relationships/slideLayout" Target="../slideLayouts/slideLayout2.xml"/><Relationship Id="rId6" Type="http://schemas.openxmlformats.org/officeDocument/2006/relationships/hyperlink" Target="https://ebookcentral.proquest.com/lib/trinity/detail.action?docID=3300702&amp;pq-origsite=primo" TargetMode="External"/><Relationship Id="rId5" Type="http://schemas.openxmlformats.org/officeDocument/2006/relationships/hyperlink" Target="https://doi.org/10.15288/jsa.2003.64.331" TargetMode="External"/><Relationship Id="rId4" Type="http://schemas.openxmlformats.org/officeDocument/2006/relationships/hyperlink" Target="https://plato.stanford.edu/archives/win2018/entries/social-norm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16/j.im.2015.08.002" TargetMode="External"/><Relationship Id="rId2" Type="http://schemas.openxmlformats.org/officeDocument/2006/relationships/hyperlink" Target="https://web-p-ebscohost-com.ezproxy.uwtsd.ac.uk/ehost/pdfviewer/pdfviewer?vid=0&amp;sid=c71b9fb5-29f4-4254-a4c9-ddd985e07468%40redi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rSTOZi63BtI" TargetMode="External"/><Relationship Id="rId2" Type="http://schemas.openxmlformats.org/officeDocument/2006/relationships/hyperlink" Target="https://www.youtube.com/watch?v=ww7MXAgu0D0" TargetMode="External"/><Relationship Id="rId1" Type="http://schemas.openxmlformats.org/officeDocument/2006/relationships/slideLayout" Target="../slideLayouts/slideLayout2.xml"/><Relationship Id="rId5" Type="http://schemas.openxmlformats.org/officeDocument/2006/relationships/hyperlink" Target="https://www.youtube.com/watch?v=sr8vLNva6-s" TargetMode="External"/><Relationship Id="rId4" Type="http://schemas.openxmlformats.org/officeDocument/2006/relationships/hyperlink" Target="https://vimeo.com/1520925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collage of images and pictures&#10;&#10;Description automatically generated">
            <a:extLst>
              <a:ext uri="{FF2B5EF4-FFF2-40B4-BE49-F238E27FC236}">
                <a16:creationId xmlns:a16="http://schemas.microsoft.com/office/drawing/2014/main" id="{82E49CE4-6186-B7AE-5417-47DB51D7E695}"/>
              </a:ext>
            </a:extLst>
          </p:cNvPr>
          <p:cNvPicPr>
            <a:picLocks noChangeAspect="1"/>
          </p:cNvPicPr>
          <p:nvPr/>
        </p:nvPicPr>
        <p:blipFill rotWithShape="1">
          <a:blip r:embed="rId2"/>
          <a:srcRect b="11084"/>
          <a:stretch/>
        </p:blipFill>
        <p:spPr>
          <a:xfrm>
            <a:off x="995463" y="202342"/>
            <a:ext cx="10398492" cy="5537157"/>
          </a:xfrm>
          <a:prstGeom prst="rect">
            <a:avLst/>
          </a:prstGeom>
        </p:spPr>
      </p:pic>
      <p:pic>
        <p:nvPicPr>
          <p:cNvPr id="4" name="Picture 3">
            <a:extLst>
              <a:ext uri="{FF2B5EF4-FFF2-40B4-BE49-F238E27FC236}">
                <a16:creationId xmlns:a16="http://schemas.microsoft.com/office/drawing/2014/main" id="{0E86F6AD-D46D-5B4C-BD0D-2D25746E8490}"/>
              </a:ext>
            </a:extLst>
          </p:cNvPr>
          <p:cNvPicPr>
            <a:picLocks noChangeAspect="1"/>
          </p:cNvPicPr>
          <p:nvPr/>
        </p:nvPicPr>
        <p:blipFill>
          <a:blip r:embed="rId3"/>
          <a:stretch>
            <a:fillRect/>
          </a:stretch>
        </p:blipFill>
        <p:spPr>
          <a:xfrm>
            <a:off x="994937" y="5308947"/>
            <a:ext cx="9266381" cy="927842"/>
          </a:xfrm>
          <a:prstGeom prst="rect">
            <a:avLst/>
          </a:prstGeom>
        </p:spPr>
      </p:pic>
    </p:spTree>
    <p:extLst>
      <p:ext uri="{BB962C8B-B14F-4D97-AF65-F5344CB8AC3E}">
        <p14:creationId xmlns:p14="http://schemas.microsoft.com/office/powerpoint/2010/main" val="48519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yellow and red question mark&#10;&#10;Description automatically generated">
            <a:extLst>
              <a:ext uri="{FF2B5EF4-FFF2-40B4-BE49-F238E27FC236}">
                <a16:creationId xmlns:a16="http://schemas.microsoft.com/office/drawing/2014/main" id="{FEFDA997-A7F7-FA6F-2C3F-7D9D0A510A00}"/>
              </a:ext>
            </a:extLst>
          </p:cNvPr>
          <p:cNvPicPr>
            <a:picLocks noChangeAspect="1"/>
          </p:cNvPicPr>
          <p:nvPr/>
        </p:nvPicPr>
        <p:blipFill>
          <a:blip r:embed="rId2"/>
          <a:stretch>
            <a:fillRect/>
          </a:stretch>
        </p:blipFill>
        <p:spPr>
          <a:xfrm>
            <a:off x="5018513" y="4033489"/>
            <a:ext cx="1764681" cy="1615999"/>
          </a:xfrm>
          <a:prstGeom prst="rect">
            <a:avLst/>
          </a:prstGeom>
        </p:spPr>
      </p:pic>
      <p:sp>
        <p:nvSpPr>
          <p:cNvPr id="3" name="TextBox 2">
            <a:extLst>
              <a:ext uri="{FF2B5EF4-FFF2-40B4-BE49-F238E27FC236}">
                <a16:creationId xmlns:a16="http://schemas.microsoft.com/office/drawing/2014/main" id="{C2AE9944-58BD-0A02-1902-54B367CCE8B6}"/>
              </a:ext>
            </a:extLst>
          </p:cNvPr>
          <p:cNvSpPr txBox="1"/>
          <p:nvPr/>
        </p:nvSpPr>
        <p:spPr>
          <a:xfrm>
            <a:off x="3122340" y="2601951"/>
            <a:ext cx="707173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Verdana Pro"/>
              </a:rPr>
              <a:t>What did you cover in Theme 3?</a:t>
            </a:r>
            <a:endParaRPr lang="en-US" dirty="0"/>
          </a:p>
        </p:txBody>
      </p:sp>
      <p:sp>
        <p:nvSpPr>
          <p:cNvPr id="4" name="TextBox 3">
            <a:extLst>
              <a:ext uri="{FF2B5EF4-FFF2-40B4-BE49-F238E27FC236}">
                <a16:creationId xmlns:a16="http://schemas.microsoft.com/office/drawing/2014/main" id="{129BE335-4B75-A3C2-CDF5-932828656D17}"/>
              </a:ext>
            </a:extLst>
          </p:cNvPr>
          <p:cNvSpPr txBox="1"/>
          <p:nvPr/>
        </p:nvSpPr>
        <p:spPr>
          <a:xfrm>
            <a:off x="4060903" y="176560"/>
            <a:ext cx="58915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Verdana Pro"/>
              </a:rPr>
              <a:t>Learning Review </a:t>
            </a:r>
            <a:endParaRPr lang="en-US" dirty="0"/>
          </a:p>
        </p:txBody>
      </p:sp>
    </p:spTree>
    <p:extLst>
      <p:ext uri="{BB962C8B-B14F-4D97-AF65-F5344CB8AC3E}">
        <p14:creationId xmlns:p14="http://schemas.microsoft.com/office/powerpoint/2010/main" val="170876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circle with black background&#10;&#10;Description automatically generated">
            <a:extLst>
              <a:ext uri="{FF2B5EF4-FFF2-40B4-BE49-F238E27FC236}">
                <a16:creationId xmlns:a16="http://schemas.microsoft.com/office/drawing/2014/main" id="{7B870A2C-5B73-C21C-C11E-B9803B4DC96C}"/>
              </a:ext>
            </a:extLst>
          </p:cNvPr>
          <p:cNvPicPr>
            <a:picLocks noChangeAspect="1"/>
          </p:cNvPicPr>
          <p:nvPr/>
        </p:nvPicPr>
        <p:blipFill>
          <a:blip r:embed="rId2"/>
          <a:stretch>
            <a:fillRect/>
          </a:stretch>
        </p:blipFill>
        <p:spPr>
          <a:xfrm>
            <a:off x="3223491" y="803025"/>
            <a:ext cx="5652655" cy="5367403"/>
          </a:xfrm>
          <a:prstGeom prst="rect">
            <a:avLst/>
          </a:prstGeom>
        </p:spPr>
      </p:pic>
      <p:pic>
        <p:nvPicPr>
          <p:cNvPr id="6" name="Picture 5">
            <a:extLst>
              <a:ext uri="{FF2B5EF4-FFF2-40B4-BE49-F238E27FC236}">
                <a16:creationId xmlns:a16="http://schemas.microsoft.com/office/drawing/2014/main" id="{0FD8F11E-BC16-3F62-A421-346D3AEDDE83}"/>
              </a:ext>
            </a:extLst>
          </p:cNvPr>
          <p:cNvPicPr>
            <a:picLocks noChangeAspect="1"/>
          </p:cNvPicPr>
          <p:nvPr/>
        </p:nvPicPr>
        <p:blipFill>
          <a:blip r:embed="rId3"/>
          <a:stretch>
            <a:fillRect/>
          </a:stretch>
        </p:blipFill>
        <p:spPr>
          <a:xfrm>
            <a:off x="5336310" y="915980"/>
            <a:ext cx="1588655" cy="777314"/>
          </a:xfrm>
          <a:prstGeom prst="rect">
            <a:avLst/>
          </a:prstGeom>
        </p:spPr>
      </p:pic>
      <p:pic>
        <p:nvPicPr>
          <p:cNvPr id="7" name="Picture 6" descr="A white circle with blue border&#10;&#10;Description automatically generated">
            <a:extLst>
              <a:ext uri="{FF2B5EF4-FFF2-40B4-BE49-F238E27FC236}">
                <a16:creationId xmlns:a16="http://schemas.microsoft.com/office/drawing/2014/main" id="{9E1023B6-42D6-E574-8289-E7C726BF559F}"/>
              </a:ext>
            </a:extLst>
          </p:cNvPr>
          <p:cNvPicPr>
            <a:picLocks noChangeAspect="1"/>
          </p:cNvPicPr>
          <p:nvPr/>
        </p:nvPicPr>
        <p:blipFill>
          <a:blip r:embed="rId4"/>
          <a:stretch>
            <a:fillRect/>
          </a:stretch>
        </p:blipFill>
        <p:spPr>
          <a:xfrm>
            <a:off x="3996755" y="1717612"/>
            <a:ext cx="4105563" cy="4172386"/>
          </a:xfrm>
          <a:prstGeom prst="rect">
            <a:avLst/>
          </a:prstGeom>
        </p:spPr>
      </p:pic>
      <p:pic>
        <p:nvPicPr>
          <p:cNvPr id="8" name="Picture 7" descr="A black and white sign with black text&#10;&#10;Description automatically generated">
            <a:extLst>
              <a:ext uri="{FF2B5EF4-FFF2-40B4-BE49-F238E27FC236}">
                <a16:creationId xmlns:a16="http://schemas.microsoft.com/office/drawing/2014/main" id="{C1347FD2-FA51-C60E-D52D-84276F07EFF2}"/>
              </a:ext>
            </a:extLst>
          </p:cNvPr>
          <p:cNvPicPr>
            <a:picLocks noChangeAspect="1"/>
          </p:cNvPicPr>
          <p:nvPr/>
        </p:nvPicPr>
        <p:blipFill>
          <a:blip r:embed="rId5"/>
          <a:stretch>
            <a:fillRect/>
          </a:stretch>
        </p:blipFill>
        <p:spPr>
          <a:xfrm>
            <a:off x="5308621" y="1906486"/>
            <a:ext cx="1480705" cy="628650"/>
          </a:xfrm>
          <a:prstGeom prst="rect">
            <a:avLst/>
          </a:prstGeom>
        </p:spPr>
      </p:pic>
      <p:pic>
        <p:nvPicPr>
          <p:cNvPr id="9" name="Picture 8" descr="A red circle with a person in a red shirt&#10;&#10;Description automatically generated">
            <a:extLst>
              <a:ext uri="{FF2B5EF4-FFF2-40B4-BE49-F238E27FC236}">
                <a16:creationId xmlns:a16="http://schemas.microsoft.com/office/drawing/2014/main" id="{B955A757-2DBA-ABDF-2E9F-420662097EAC}"/>
              </a:ext>
            </a:extLst>
          </p:cNvPr>
          <p:cNvPicPr>
            <a:picLocks noChangeAspect="1"/>
          </p:cNvPicPr>
          <p:nvPr/>
        </p:nvPicPr>
        <p:blipFill>
          <a:blip r:embed="rId6"/>
          <a:stretch>
            <a:fillRect/>
          </a:stretch>
        </p:blipFill>
        <p:spPr>
          <a:xfrm>
            <a:off x="4754137" y="2871439"/>
            <a:ext cx="2590800" cy="2286000"/>
          </a:xfrm>
          <a:prstGeom prst="rect">
            <a:avLst/>
          </a:prstGeom>
        </p:spPr>
      </p:pic>
    </p:spTree>
    <p:extLst>
      <p:ext uri="{BB962C8B-B14F-4D97-AF65-F5344CB8AC3E}">
        <p14:creationId xmlns:p14="http://schemas.microsoft.com/office/powerpoint/2010/main" val="98873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circle with black background&#10;&#10;Description automatically generated">
            <a:extLst>
              <a:ext uri="{FF2B5EF4-FFF2-40B4-BE49-F238E27FC236}">
                <a16:creationId xmlns:a16="http://schemas.microsoft.com/office/drawing/2014/main" id="{34F1E1B9-FB97-4D4E-6E36-775CBD2B76DD}"/>
              </a:ext>
            </a:extLst>
          </p:cNvPr>
          <p:cNvPicPr>
            <a:picLocks noChangeAspect="1"/>
          </p:cNvPicPr>
          <p:nvPr/>
        </p:nvPicPr>
        <p:blipFill>
          <a:blip r:embed="rId2"/>
          <a:stretch>
            <a:fillRect/>
          </a:stretch>
        </p:blipFill>
        <p:spPr>
          <a:xfrm>
            <a:off x="2519219" y="-1073"/>
            <a:ext cx="7142017" cy="6860146"/>
          </a:xfrm>
          <a:prstGeom prst="rect">
            <a:avLst/>
          </a:prstGeom>
        </p:spPr>
      </p:pic>
      <p:pic>
        <p:nvPicPr>
          <p:cNvPr id="3" name="Picture 2">
            <a:extLst>
              <a:ext uri="{FF2B5EF4-FFF2-40B4-BE49-F238E27FC236}">
                <a16:creationId xmlns:a16="http://schemas.microsoft.com/office/drawing/2014/main" id="{08C914F5-53FD-30C1-33FD-DA130C286049}"/>
              </a:ext>
            </a:extLst>
          </p:cNvPr>
          <p:cNvPicPr>
            <a:picLocks noChangeAspect="1"/>
          </p:cNvPicPr>
          <p:nvPr/>
        </p:nvPicPr>
        <p:blipFill>
          <a:blip r:embed="rId3"/>
          <a:stretch>
            <a:fillRect/>
          </a:stretch>
        </p:blipFill>
        <p:spPr>
          <a:xfrm>
            <a:off x="4960659" y="1527"/>
            <a:ext cx="2259981" cy="559578"/>
          </a:xfrm>
          <a:prstGeom prst="rect">
            <a:avLst/>
          </a:prstGeom>
        </p:spPr>
      </p:pic>
      <p:pic>
        <p:nvPicPr>
          <p:cNvPr id="4" name="Picture 3">
            <a:extLst>
              <a:ext uri="{FF2B5EF4-FFF2-40B4-BE49-F238E27FC236}">
                <a16:creationId xmlns:a16="http://schemas.microsoft.com/office/drawing/2014/main" id="{0DF72C40-CCD2-68A8-249E-06FA1B9BEC10}"/>
              </a:ext>
            </a:extLst>
          </p:cNvPr>
          <p:cNvPicPr>
            <a:picLocks noChangeAspect="1"/>
          </p:cNvPicPr>
          <p:nvPr/>
        </p:nvPicPr>
        <p:blipFill>
          <a:blip r:embed="rId4"/>
          <a:stretch>
            <a:fillRect/>
          </a:stretch>
        </p:blipFill>
        <p:spPr>
          <a:xfrm>
            <a:off x="4835912" y="329305"/>
            <a:ext cx="2408664" cy="606041"/>
          </a:xfrm>
          <a:prstGeom prst="rect">
            <a:avLst/>
          </a:prstGeom>
        </p:spPr>
      </p:pic>
      <p:pic>
        <p:nvPicPr>
          <p:cNvPr id="5" name="Picture 4" descr="A white circle with blue border&#10;&#10;Description automatically generated">
            <a:extLst>
              <a:ext uri="{FF2B5EF4-FFF2-40B4-BE49-F238E27FC236}">
                <a16:creationId xmlns:a16="http://schemas.microsoft.com/office/drawing/2014/main" id="{5576D5F8-30FE-5315-6099-D83DC417215B}"/>
              </a:ext>
            </a:extLst>
          </p:cNvPr>
          <p:cNvPicPr>
            <a:picLocks noChangeAspect="1"/>
          </p:cNvPicPr>
          <p:nvPr/>
        </p:nvPicPr>
        <p:blipFill>
          <a:blip r:embed="rId5"/>
          <a:stretch>
            <a:fillRect/>
          </a:stretch>
        </p:blipFill>
        <p:spPr>
          <a:xfrm>
            <a:off x="3659966" y="891040"/>
            <a:ext cx="4879108" cy="4974545"/>
          </a:xfrm>
          <a:prstGeom prst="rect">
            <a:avLst/>
          </a:prstGeom>
        </p:spPr>
      </p:pic>
      <p:pic>
        <p:nvPicPr>
          <p:cNvPr id="6" name="Picture 5">
            <a:extLst>
              <a:ext uri="{FF2B5EF4-FFF2-40B4-BE49-F238E27FC236}">
                <a16:creationId xmlns:a16="http://schemas.microsoft.com/office/drawing/2014/main" id="{1A039290-1377-DC06-243B-9DF006F99AB4}"/>
              </a:ext>
            </a:extLst>
          </p:cNvPr>
          <p:cNvPicPr>
            <a:picLocks noChangeAspect="1"/>
          </p:cNvPicPr>
          <p:nvPr/>
        </p:nvPicPr>
        <p:blipFill>
          <a:blip r:embed="rId6"/>
          <a:stretch>
            <a:fillRect/>
          </a:stretch>
        </p:blipFill>
        <p:spPr>
          <a:xfrm>
            <a:off x="5077522" y="6359061"/>
            <a:ext cx="2009079" cy="496072"/>
          </a:xfrm>
          <a:prstGeom prst="rect">
            <a:avLst/>
          </a:prstGeom>
        </p:spPr>
      </p:pic>
      <p:pic>
        <p:nvPicPr>
          <p:cNvPr id="7" name="Picture 6">
            <a:extLst>
              <a:ext uri="{FF2B5EF4-FFF2-40B4-BE49-F238E27FC236}">
                <a16:creationId xmlns:a16="http://schemas.microsoft.com/office/drawing/2014/main" id="{F553E67A-3380-9BD1-75F2-69930F21E15D}"/>
              </a:ext>
            </a:extLst>
          </p:cNvPr>
          <p:cNvPicPr>
            <a:picLocks noChangeAspect="1"/>
          </p:cNvPicPr>
          <p:nvPr/>
        </p:nvPicPr>
        <p:blipFill>
          <a:blip r:embed="rId7"/>
          <a:stretch>
            <a:fillRect/>
          </a:stretch>
        </p:blipFill>
        <p:spPr>
          <a:xfrm>
            <a:off x="4955309" y="5939764"/>
            <a:ext cx="2165927" cy="543379"/>
          </a:xfrm>
          <a:prstGeom prst="rect">
            <a:avLst/>
          </a:prstGeom>
        </p:spPr>
      </p:pic>
      <p:pic>
        <p:nvPicPr>
          <p:cNvPr id="8" name="Picture 7" descr="A black text on a white background&#10;&#10;Description automatically generated">
            <a:extLst>
              <a:ext uri="{FF2B5EF4-FFF2-40B4-BE49-F238E27FC236}">
                <a16:creationId xmlns:a16="http://schemas.microsoft.com/office/drawing/2014/main" id="{E79A6DA3-1193-2B5C-E372-2CAD945979E5}"/>
              </a:ext>
            </a:extLst>
          </p:cNvPr>
          <p:cNvPicPr>
            <a:picLocks noChangeAspect="1"/>
          </p:cNvPicPr>
          <p:nvPr/>
        </p:nvPicPr>
        <p:blipFill>
          <a:blip r:embed="rId8"/>
          <a:stretch>
            <a:fillRect/>
          </a:stretch>
        </p:blipFill>
        <p:spPr>
          <a:xfrm>
            <a:off x="5031059" y="5212095"/>
            <a:ext cx="2009079" cy="438956"/>
          </a:xfrm>
          <a:prstGeom prst="rect">
            <a:avLst/>
          </a:prstGeom>
        </p:spPr>
      </p:pic>
      <p:pic>
        <p:nvPicPr>
          <p:cNvPr id="9" name="Picture 8" descr="A black text on a white background&#10;&#10;Description automatically generated">
            <a:extLst>
              <a:ext uri="{FF2B5EF4-FFF2-40B4-BE49-F238E27FC236}">
                <a16:creationId xmlns:a16="http://schemas.microsoft.com/office/drawing/2014/main" id="{49D65DF0-A4B8-8CB3-9E32-640C75458E0D}"/>
              </a:ext>
            </a:extLst>
          </p:cNvPr>
          <p:cNvPicPr>
            <a:picLocks noChangeAspect="1"/>
          </p:cNvPicPr>
          <p:nvPr/>
        </p:nvPicPr>
        <p:blipFill>
          <a:blip r:embed="rId9"/>
          <a:stretch>
            <a:fillRect/>
          </a:stretch>
        </p:blipFill>
        <p:spPr>
          <a:xfrm>
            <a:off x="4943764" y="4836728"/>
            <a:ext cx="2258291" cy="498090"/>
          </a:xfrm>
          <a:prstGeom prst="rect">
            <a:avLst/>
          </a:prstGeom>
        </p:spPr>
      </p:pic>
      <p:pic>
        <p:nvPicPr>
          <p:cNvPr id="10" name="Picture 9" descr="A black text on a white background&#10;&#10;Description automatically generated">
            <a:extLst>
              <a:ext uri="{FF2B5EF4-FFF2-40B4-BE49-F238E27FC236}">
                <a16:creationId xmlns:a16="http://schemas.microsoft.com/office/drawing/2014/main" id="{570119D8-65A5-B364-8607-96ACB4D8D694}"/>
              </a:ext>
            </a:extLst>
          </p:cNvPr>
          <p:cNvPicPr>
            <a:picLocks noChangeAspect="1"/>
          </p:cNvPicPr>
          <p:nvPr/>
        </p:nvPicPr>
        <p:blipFill>
          <a:blip r:embed="rId10"/>
          <a:stretch>
            <a:fillRect/>
          </a:stretch>
        </p:blipFill>
        <p:spPr>
          <a:xfrm>
            <a:off x="5024582" y="1127216"/>
            <a:ext cx="2131291" cy="470295"/>
          </a:xfrm>
          <a:prstGeom prst="rect">
            <a:avLst/>
          </a:prstGeom>
        </p:spPr>
      </p:pic>
      <p:pic>
        <p:nvPicPr>
          <p:cNvPr id="11" name="Picture 10" descr="A black and white sign with black text&#10;&#10;Description automatically generated">
            <a:extLst>
              <a:ext uri="{FF2B5EF4-FFF2-40B4-BE49-F238E27FC236}">
                <a16:creationId xmlns:a16="http://schemas.microsoft.com/office/drawing/2014/main" id="{B26D367D-515C-98CC-4A3D-F97079AE6834}"/>
              </a:ext>
            </a:extLst>
          </p:cNvPr>
          <p:cNvPicPr>
            <a:picLocks noChangeAspect="1"/>
          </p:cNvPicPr>
          <p:nvPr/>
        </p:nvPicPr>
        <p:blipFill>
          <a:blip r:embed="rId11"/>
          <a:stretch>
            <a:fillRect/>
          </a:stretch>
        </p:blipFill>
        <p:spPr>
          <a:xfrm>
            <a:off x="5070764" y="1497997"/>
            <a:ext cx="2004291" cy="433006"/>
          </a:xfrm>
          <a:prstGeom prst="rect">
            <a:avLst/>
          </a:prstGeom>
        </p:spPr>
      </p:pic>
      <p:pic>
        <p:nvPicPr>
          <p:cNvPr id="12" name="Picture 11" descr="A red circle with blue border&#10;&#10;Description automatically generated">
            <a:extLst>
              <a:ext uri="{FF2B5EF4-FFF2-40B4-BE49-F238E27FC236}">
                <a16:creationId xmlns:a16="http://schemas.microsoft.com/office/drawing/2014/main" id="{1AB41AFD-858D-2ECB-F63A-1C971D49E3D6}"/>
              </a:ext>
            </a:extLst>
          </p:cNvPr>
          <p:cNvPicPr>
            <a:picLocks noChangeAspect="1"/>
          </p:cNvPicPr>
          <p:nvPr/>
        </p:nvPicPr>
        <p:blipFill>
          <a:blip r:embed="rId12"/>
          <a:stretch>
            <a:fillRect/>
          </a:stretch>
        </p:blipFill>
        <p:spPr>
          <a:xfrm>
            <a:off x="4886325" y="2147888"/>
            <a:ext cx="2419350" cy="2562225"/>
          </a:xfrm>
          <a:prstGeom prst="rect">
            <a:avLst/>
          </a:prstGeom>
        </p:spPr>
      </p:pic>
      <p:pic>
        <p:nvPicPr>
          <p:cNvPr id="13" name="Picture 12" descr="A black background with white text&#10;&#10;Description automatically generated">
            <a:extLst>
              <a:ext uri="{FF2B5EF4-FFF2-40B4-BE49-F238E27FC236}">
                <a16:creationId xmlns:a16="http://schemas.microsoft.com/office/drawing/2014/main" id="{0ACDCD64-2626-81FE-1194-3A3280D9F4D4}"/>
              </a:ext>
            </a:extLst>
          </p:cNvPr>
          <p:cNvPicPr>
            <a:picLocks noChangeAspect="1"/>
          </p:cNvPicPr>
          <p:nvPr/>
        </p:nvPicPr>
        <p:blipFill>
          <a:blip r:embed="rId13"/>
          <a:stretch>
            <a:fillRect/>
          </a:stretch>
        </p:blipFill>
        <p:spPr>
          <a:xfrm>
            <a:off x="4900961" y="2587378"/>
            <a:ext cx="2334322" cy="1673951"/>
          </a:xfrm>
          <a:prstGeom prst="rect">
            <a:avLst/>
          </a:prstGeom>
        </p:spPr>
      </p:pic>
    </p:spTree>
    <p:extLst>
      <p:ext uri="{BB962C8B-B14F-4D97-AF65-F5344CB8AC3E}">
        <p14:creationId xmlns:p14="http://schemas.microsoft.com/office/powerpoint/2010/main" val="146572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8147" y="-318003"/>
            <a:ext cx="9144000" cy="2387600"/>
          </a:xfrm>
        </p:spPr>
        <p:txBody>
          <a:bodyPr/>
          <a:lstStyle/>
          <a:p>
            <a:r>
              <a:rPr lang="en-GB" b="1" dirty="0">
                <a:latin typeface="Avenir Next LT Pro"/>
                <a:cs typeface="Calibri Light"/>
              </a:rPr>
              <a:t>What are Social Norms and Values?</a:t>
            </a:r>
            <a:endParaRPr lang="en-GB" b="1" dirty="0">
              <a:latin typeface="Calibri Light" panose="020F0302020204030204"/>
              <a:cs typeface="Calibri Light" panose="020F0302020204030204"/>
            </a:endParaRPr>
          </a:p>
        </p:txBody>
      </p:sp>
      <p:sp>
        <p:nvSpPr>
          <p:cNvPr id="3" name="TextBox 2">
            <a:extLst>
              <a:ext uri="{FF2B5EF4-FFF2-40B4-BE49-F238E27FC236}">
                <a16:creationId xmlns:a16="http://schemas.microsoft.com/office/drawing/2014/main" id="{20BE94CA-E89C-3A72-6236-C3670B9C908D}"/>
              </a:ext>
            </a:extLst>
          </p:cNvPr>
          <p:cNvSpPr txBox="1"/>
          <p:nvPr/>
        </p:nvSpPr>
        <p:spPr>
          <a:xfrm>
            <a:off x="706243" y="2258122"/>
            <a:ext cx="1109546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i="1" kern="1200" dirty="0">
                <a:latin typeface="Calibri"/>
                <a:ea typeface="+mn-ea"/>
                <a:cs typeface="+mn-cs"/>
              </a:rPr>
              <a:t>In small groups revisit your notes from Theme 1 where we initially discussed the concept of social norms and values.</a:t>
            </a:r>
            <a:r>
              <a:rPr lang="en-GB" sz="2800" b="1" dirty="0">
                <a:latin typeface="Calibri"/>
              </a:rPr>
              <a:t> </a:t>
            </a:r>
            <a:endParaRPr lang="en-GB">
              <a:latin typeface="Calibri"/>
            </a:endParaRPr>
          </a:p>
          <a:p>
            <a:endParaRPr lang="en-GB" sz="2800" b="1" dirty="0">
              <a:latin typeface="Calibri"/>
              <a:ea typeface="Calibri"/>
              <a:cs typeface="Calibri"/>
            </a:endParaRPr>
          </a:p>
          <a:p>
            <a:pPr algn="l"/>
            <a:endParaRPr lang="en-GB" sz="2800" b="1" dirty="0">
              <a:ea typeface="Calibri"/>
              <a:cs typeface="Calibri"/>
            </a:endParaRPr>
          </a:p>
          <a:p>
            <a:endParaRPr lang="en-GB" sz="2800" b="1" dirty="0">
              <a:ea typeface="Calibri"/>
              <a:cs typeface="Calibri"/>
            </a:endParaRPr>
          </a:p>
          <a:p>
            <a:pPr algn="ctr"/>
            <a:r>
              <a:rPr lang="en-GB" sz="2800" b="1" i="1" dirty="0">
                <a:ea typeface="Calibri"/>
                <a:cs typeface="Calibri"/>
              </a:rPr>
              <a:t>What ideas and concepts did you discuss?</a:t>
            </a:r>
            <a:endParaRPr lang="en-GB" dirty="0"/>
          </a:p>
          <a:p>
            <a:pPr algn="ctr"/>
            <a:r>
              <a:rPr lang="en-GB" sz="2800" b="1" i="1" dirty="0">
                <a:ea typeface="Calibri"/>
                <a:cs typeface="Calibri"/>
              </a:rPr>
              <a:t>Feedback to your Tutor.</a:t>
            </a:r>
            <a:endParaRPr lang="en-GB" dirty="0"/>
          </a:p>
          <a:p>
            <a:endParaRPr lang="en-GB" sz="2800" b="1" dirty="0">
              <a:ea typeface="Calibri"/>
              <a:cs typeface="Calibri"/>
            </a:endParaRPr>
          </a:p>
          <a:p>
            <a:endParaRPr lang="en-GB" sz="2800" b="1" dirty="0">
              <a:ea typeface="Calibri"/>
              <a:cs typeface="Calibri"/>
            </a:endParaRPr>
          </a:p>
          <a:p>
            <a:endParaRPr lang="en-GB" sz="2800" b="1" dirty="0">
              <a:ea typeface="Calibri"/>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587F7-84ED-86C3-4D4E-8BBB2EC0D303}"/>
              </a:ext>
            </a:extLst>
          </p:cNvPr>
          <p:cNvSpPr>
            <a:spLocks noGrp="1"/>
          </p:cNvSpPr>
          <p:nvPr>
            <p:ph type="title"/>
          </p:nvPr>
        </p:nvSpPr>
        <p:spPr>
          <a:xfrm>
            <a:off x="1089102" y="188564"/>
            <a:ext cx="10515600" cy="1325563"/>
          </a:xfrm>
        </p:spPr>
        <p:txBody>
          <a:bodyPr>
            <a:normAutofit fontScale="90000"/>
          </a:bodyPr>
          <a:lstStyle/>
          <a:p>
            <a:r>
              <a:rPr lang="en-GB" sz="4800" b="1" dirty="0">
                <a:latin typeface="Avenir Next LT Pro"/>
              </a:rPr>
              <a:t>What do you think Social Norms are?</a:t>
            </a:r>
            <a:r>
              <a:rPr lang="en-GB" sz="4800" dirty="0">
                <a:latin typeface="Avenir Next LT Pro"/>
              </a:rPr>
              <a:t> </a:t>
            </a:r>
            <a:endParaRPr lang="en-GB" dirty="0"/>
          </a:p>
        </p:txBody>
      </p:sp>
      <p:sp>
        <p:nvSpPr>
          <p:cNvPr id="5" name="TextBox 4">
            <a:extLst>
              <a:ext uri="{FF2B5EF4-FFF2-40B4-BE49-F238E27FC236}">
                <a16:creationId xmlns:a16="http://schemas.microsoft.com/office/drawing/2014/main" id="{57C15D00-2C0C-540A-497D-ED790CE8323F}"/>
              </a:ext>
            </a:extLst>
          </p:cNvPr>
          <p:cNvSpPr txBox="1"/>
          <p:nvPr/>
        </p:nvSpPr>
        <p:spPr>
          <a:xfrm>
            <a:off x="1988633" y="1366024"/>
            <a:ext cx="984095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venir Next LT Pro"/>
              </a:rPr>
              <a:t>Can you think of some examples?</a:t>
            </a:r>
            <a:r>
              <a:rPr lang="en-GB" sz="4400" b="1" dirty="0">
                <a:latin typeface="Avenir Next LT Pro"/>
              </a:rPr>
              <a:t> </a:t>
            </a:r>
            <a:endParaRPr lang="en-GB" dirty="0"/>
          </a:p>
        </p:txBody>
      </p:sp>
      <p:pic>
        <p:nvPicPr>
          <p:cNvPr id="6" name="Picture 5" descr="Girls Should Raise Their Hands Instead Of Lowering Their Standards |  HuffPost Women">
            <a:extLst>
              <a:ext uri="{FF2B5EF4-FFF2-40B4-BE49-F238E27FC236}">
                <a16:creationId xmlns:a16="http://schemas.microsoft.com/office/drawing/2014/main" id="{94EAF8AE-2378-105B-98DC-9927D153265D}"/>
              </a:ext>
            </a:extLst>
          </p:cNvPr>
          <p:cNvPicPr>
            <a:picLocks noChangeAspect="1"/>
          </p:cNvPicPr>
          <p:nvPr/>
        </p:nvPicPr>
        <p:blipFill rotWithShape="1">
          <a:blip r:embed="rId2"/>
          <a:srcRect l="-376" r="193" b="-772"/>
          <a:stretch/>
        </p:blipFill>
        <p:spPr>
          <a:xfrm>
            <a:off x="378465" y="2379623"/>
            <a:ext cx="3418585" cy="1722266"/>
          </a:xfrm>
          <a:prstGeom prst="rect">
            <a:avLst/>
          </a:prstGeom>
        </p:spPr>
      </p:pic>
      <p:pic>
        <p:nvPicPr>
          <p:cNvPr id="7" name="Picture 6" descr="Etiquette: Opening doors and holding elevators - Thompson Citizen and  Nickel Belt News">
            <a:extLst>
              <a:ext uri="{FF2B5EF4-FFF2-40B4-BE49-F238E27FC236}">
                <a16:creationId xmlns:a16="http://schemas.microsoft.com/office/drawing/2014/main" id="{45EE466F-E911-F9C1-1551-89670358448B}"/>
              </a:ext>
            </a:extLst>
          </p:cNvPr>
          <p:cNvPicPr>
            <a:picLocks noChangeAspect="1"/>
          </p:cNvPicPr>
          <p:nvPr/>
        </p:nvPicPr>
        <p:blipFill>
          <a:blip r:embed="rId3"/>
          <a:stretch>
            <a:fillRect/>
          </a:stretch>
        </p:blipFill>
        <p:spPr>
          <a:xfrm>
            <a:off x="3902462" y="3507639"/>
            <a:ext cx="2863076" cy="1905697"/>
          </a:xfrm>
          <a:prstGeom prst="rect">
            <a:avLst/>
          </a:prstGeom>
        </p:spPr>
      </p:pic>
      <p:pic>
        <p:nvPicPr>
          <p:cNvPr id="8" name="Picture 7" descr="Do You Say Enough 'Sorry' and 'Thank You'? — Incorporating Good Manners  into Your Life">
            <a:extLst>
              <a:ext uri="{FF2B5EF4-FFF2-40B4-BE49-F238E27FC236}">
                <a16:creationId xmlns:a16="http://schemas.microsoft.com/office/drawing/2014/main" id="{7E4A4AC2-BAF4-3FF5-5088-EF0543A2F150}"/>
              </a:ext>
            </a:extLst>
          </p:cNvPr>
          <p:cNvPicPr>
            <a:picLocks noChangeAspect="1"/>
          </p:cNvPicPr>
          <p:nvPr/>
        </p:nvPicPr>
        <p:blipFill>
          <a:blip r:embed="rId4"/>
          <a:stretch>
            <a:fillRect/>
          </a:stretch>
        </p:blipFill>
        <p:spPr>
          <a:xfrm>
            <a:off x="6816182" y="2297965"/>
            <a:ext cx="2499733" cy="2252780"/>
          </a:xfrm>
          <a:prstGeom prst="rect">
            <a:avLst/>
          </a:prstGeom>
        </p:spPr>
      </p:pic>
      <p:pic>
        <p:nvPicPr>
          <p:cNvPr id="10" name="Picture 9" descr="EXCELLENCE IN CITYNESS: GIVING UP YOUR SEAT ON PUBLIC TRANSIT » how's your  morale?">
            <a:extLst>
              <a:ext uri="{FF2B5EF4-FFF2-40B4-BE49-F238E27FC236}">
                <a16:creationId xmlns:a16="http://schemas.microsoft.com/office/drawing/2014/main" id="{F1DE833E-E98C-B735-D8D9-03335B9F1BE8}"/>
              </a:ext>
            </a:extLst>
          </p:cNvPr>
          <p:cNvPicPr>
            <a:picLocks noChangeAspect="1"/>
          </p:cNvPicPr>
          <p:nvPr/>
        </p:nvPicPr>
        <p:blipFill>
          <a:blip r:embed="rId5"/>
          <a:stretch>
            <a:fillRect/>
          </a:stretch>
        </p:blipFill>
        <p:spPr>
          <a:xfrm>
            <a:off x="9378872" y="3117928"/>
            <a:ext cx="2531792" cy="3214803"/>
          </a:xfrm>
          <a:prstGeom prst="rect">
            <a:avLst/>
          </a:prstGeom>
        </p:spPr>
      </p:pic>
      <p:sp>
        <p:nvSpPr>
          <p:cNvPr id="11" name="TextBox 10">
            <a:extLst>
              <a:ext uri="{FF2B5EF4-FFF2-40B4-BE49-F238E27FC236}">
                <a16:creationId xmlns:a16="http://schemas.microsoft.com/office/drawing/2014/main" id="{384E8AA7-DE81-B740-4A9B-2C51F6249C74}"/>
              </a:ext>
            </a:extLst>
          </p:cNvPr>
          <p:cNvSpPr txBox="1"/>
          <p:nvPr/>
        </p:nvSpPr>
        <p:spPr>
          <a:xfrm>
            <a:off x="213732" y="6096000"/>
            <a:ext cx="68022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venir Next LT Pro"/>
                <a:cs typeface="Calibri"/>
              </a:rPr>
              <a:t>Are Social Norms the same in every culture? </a:t>
            </a:r>
            <a:endParaRPr lang="en-GB" sz="2400" b="1" dirty="0">
              <a:latin typeface="Avenir Next LT Pro"/>
            </a:endParaRPr>
          </a:p>
        </p:txBody>
      </p:sp>
    </p:spTree>
    <p:extLst>
      <p:ext uri="{BB962C8B-B14F-4D97-AF65-F5344CB8AC3E}">
        <p14:creationId xmlns:p14="http://schemas.microsoft.com/office/powerpoint/2010/main" val="385065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39833-46E9-B184-DAD8-98C4438346A2}"/>
              </a:ext>
            </a:extLst>
          </p:cNvPr>
          <p:cNvSpPr>
            <a:spLocks noGrp="1"/>
          </p:cNvSpPr>
          <p:nvPr>
            <p:ph type="title"/>
          </p:nvPr>
        </p:nvSpPr>
        <p:spPr/>
        <p:txBody>
          <a:bodyPr>
            <a:normAutofit/>
          </a:bodyPr>
          <a:lstStyle/>
          <a:p>
            <a:pPr algn="ctr"/>
            <a:r>
              <a:rPr lang="en-GB" sz="4800" b="1" dirty="0">
                <a:latin typeface="Avenir Next LT Pro"/>
                <a:ea typeface="Calibri Light"/>
                <a:cs typeface="Calibri Light"/>
              </a:rPr>
              <a:t>Definition of Social Norms</a:t>
            </a:r>
            <a:endParaRPr lang="en-US" sz="4800" b="1" dirty="0">
              <a:latin typeface="Avenir Next LT Pro"/>
            </a:endParaRPr>
          </a:p>
        </p:txBody>
      </p:sp>
      <p:sp>
        <p:nvSpPr>
          <p:cNvPr id="3" name="Content Placeholder 2">
            <a:extLst>
              <a:ext uri="{FF2B5EF4-FFF2-40B4-BE49-F238E27FC236}">
                <a16:creationId xmlns:a16="http://schemas.microsoft.com/office/drawing/2014/main" id="{BD8105A9-DEBD-292A-41A7-6D7278B28407}"/>
              </a:ext>
            </a:extLst>
          </p:cNvPr>
          <p:cNvSpPr>
            <a:spLocks noGrp="1"/>
          </p:cNvSpPr>
          <p:nvPr>
            <p:ph idx="1"/>
          </p:nvPr>
        </p:nvSpPr>
        <p:spPr>
          <a:xfrm>
            <a:off x="838200" y="1825625"/>
            <a:ext cx="10515600" cy="1145363"/>
          </a:xfrm>
        </p:spPr>
        <p:txBody>
          <a:bodyPr vert="horz" lIns="91440" tIns="45720" rIns="91440" bIns="45720" rtlCol="0" anchor="t">
            <a:normAutofit lnSpcReduction="10000"/>
          </a:bodyPr>
          <a:lstStyle/>
          <a:p>
            <a:pPr marL="0" indent="0">
              <a:buNone/>
            </a:pPr>
            <a:r>
              <a:rPr lang="en-GB" dirty="0">
                <a:latin typeface="Calibri"/>
                <a:cs typeface="Calibri"/>
              </a:rPr>
              <a:t>‘</a:t>
            </a:r>
            <a:r>
              <a:rPr lang="en-GB" dirty="0">
                <a:cs typeface="Calibri"/>
              </a:rPr>
              <a:t>social norms are seen as central to the production of social order or social coordination, research on norms has been focused on the functions they perform’</a:t>
            </a:r>
            <a:endParaRPr lang="en-US"/>
          </a:p>
          <a:p>
            <a:endParaRPr lang="en-GB" dirty="0">
              <a:cs typeface="Calibri"/>
            </a:endParaRPr>
          </a:p>
        </p:txBody>
      </p:sp>
      <p:pic>
        <p:nvPicPr>
          <p:cNvPr id="4" name="Picture 3">
            <a:extLst>
              <a:ext uri="{FF2B5EF4-FFF2-40B4-BE49-F238E27FC236}">
                <a16:creationId xmlns:a16="http://schemas.microsoft.com/office/drawing/2014/main" id="{9BA15E0C-DC75-9327-76F9-F0E6B5EE83B9}"/>
              </a:ext>
            </a:extLst>
          </p:cNvPr>
          <p:cNvPicPr>
            <a:picLocks noChangeAspect="1"/>
          </p:cNvPicPr>
          <p:nvPr/>
        </p:nvPicPr>
        <p:blipFill>
          <a:blip r:embed="rId2"/>
          <a:stretch>
            <a:fillRect/>
          </a:stretch>
        </p:blipFill>
        <p:spPr>
          <a:xfrm>
            <a:off x="8376424" y="2606675"/>
            <a:ext cx="2743200" cy="473772"/>
          </a:xfrm>
          <a:prstGeom prst="rect">
            <a:avLst/>
          </a:prstGeom>
        </p:spPr>
      </p:pic>
      <p:pic>
        <p:nvPicPr>
          <p:cNvPr id="5" name="Picture 4" descr="A diagram of values and values&#10;&#10;Description automatically generated">
            <a:extLst>
              <a:ext uri="{FF2B5EF4-FFF2-40B4-BE49-F238E27FC236}">
                <a16:creationId xmlns:a16="http://schemas.microsoft.com/office/drawing/2014/main" id="{C2665CDF-09D8-F46C-8A10-645CC4F53E19}"/>
              </a:ext>
            </a:extLst>
          </p:cNvPr>
          <p:cNvPicPr>
            <a:picLocks noChangeAspect="1"/>
          </p:cNvPicPr>
          <p:nvPr/>
        </p:nvPicPr>
        <p:blipFill>
          <a:blip r:embed="rId3"/>
          <a:stretch>
            <a:fillRect/>
          </a:stretch>
        </p:blipFill>
        <p:spPr>
          <a:xfrm>
            <a:off x="2354767" y="3104373"/>
            <a:ext cx="6850565" cy="3567155"/>
          </a:xfrm>
          <a:prstGeom prst="rect">
            <a:avLst/>
          </a:prstGeom>
        </p:spPr>
      </p:pic>
    </p:spTree>
    <p:extLst>
      <p:ext uri="{BB962C8B-B14F-4D97-AF65-F5344CB8AC3E}">
        <p14:creationId xmlns:p14="http://schemas.microsoft.com/office/powerpoint/2010/main" val="23976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2C8D222-C13D-F148-E360-8A418377220E}"/>
              </a:ext>
            </a:extLst>
          </p:cNvPr>
          <p:cNvSpPr txBox="1"/>
          <p:nvPr/>
        </p:nvSpPr>
        <p:spPr>
          <a:xfrm>
            <a:off x="2220950" y="185853"/>
            <a:ext cx="82147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latin typeface="Avenir Next LT Pro"/>
              </a:rPr>
              <a:t>Types of Social Norms</a:t>
            </a:r>
            <a:endParaRPr lang="en-GB" sz="5400" b="1" dirty="0"/>
          </a:p>
        </p:txBody>
      </p:sp>
      <p:sp>
        <p:nvSpPr>
          <p:cNvPr id="7" name="TextBox 6">
            <a:extLst>
              <a:ext uri="{FF2B5EF4-FFF2-40B4-BE49-F238E27FC236}">
                <a16:creationId xmlns:a16="http://schemas.microsoft.com/office/drawing/2014/main" id="{9331EB05-E429-CBE5-A58E-2366FC81FF9F}"/>
              </a:ext>
            </a:extLst>
          </p:cNvPr>
          <p:cNvSpPr txBox="1"/>
          <p:nvPr/>
        </p:nvSpPr>
        <p:spPr>
          <a:xfrm>
            <a:off x="706243" y="1932877"/>
            <a:ext cx="10853853"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2400" dirty="0">
                <a:latin typeface="Avenir Next LT Pro"/>
                <a:cs typeface="Calibri" panose="020F0502020204030204"/>
              </a:rPr>
              <a:t>Social conventions are the most common type of social norms. They are behaviours that we display </a:t>
            </a:r>
            <a:r>
              <a:rPr lang="en-GB" sz="2400">
                <a:latin typeface="Avenir Next LT Pro"/>
                <a:cs typeface="Calibri" panose="020F0502020204030204"/>
              </a:rPr>
              <a:t>or experience in everyday life. </a:t>
            </a:r>
            <a:br>
              <a:rPr lang="en-GB" sz="2400" dirty="0">
                <a:latin typeface="Avenir Next LT Pro"/>
                <a:cs typeface="Calibri" panose="020F0502020204030204"/>
              </a:rPr>
            </a:br>
            <a:endParaRPr lang="en-GB" sz="2400" dirty="0">
              <a:latin typeface="Avenir Next LT Pro"/>
              <a:cs typeface="Calibri" panose="020F0502020204030204"/>
            </a:endParaRPr>
          </a:p>
          <a:p>
            <a:pPr marL="285750" indent="-285750">
              <a:buFont typeface="Wingdings"/>
              <a:buChar char="v"/>
            </a:pPr>
            <a:r>
              <a:rPr lang="en-GB" sz="2400" dirty="0">
                <a:latin typeface="Avenir Next LT Pro"/>
                <a:cs typeface="Calibri" panose="020F0502020204030204"/>
              </a:rPr>
              <a:t>Social conventions can govern behaviours such as what time we eat, how we dress, our manners. These behaviours could be out of traditions, routine or customs. </a:t>
            </a:r>
            <a:br>
              <a:rPr lang="en-GB" sz="2400" dirty="0">
                <a:latin typeface="Avenir Next LT Pro"/>
                <a:cs typeface="Calibri" panose="020F0502020204030204"/>
              </a:rPr>
            </a:br>
            <a:endParaRPr lang="en-GB" sz="2400" dirty="0">
              <a:latin typeface="Avenir Next LT Pro"/>
              <a:cs typeface="Calibri" panose="020F0502020204030204"/>
            </a:endParaRPr>
          </a:p>
          <a:p>
            <a:pPr marL="285750" indent="-285750">
              <a:buFont typeface="Wingdings"/>
              <a:buChar char="v"/>
            </a:pPr>
            <a:r>
              <a:rPr lang="en-GB" sz="2400" dirty="0">
                <a:latin typeface="Avenir Next LT Pro"/>
                <a:cs typeface="Calibri" panose="020F0502020204030204"/>
              </a:rPr>
              <a:t>According to Gillin &amp; Gillin (1948) Folkways are behaviour patterns of everyday life which generally </a:t>
            </a:r>
            <a:r>
              <a:rPr lang="en-GB" sz="2400">
                <a:latin typeface="Avenir Next LT Pro"/>
                <a:cs typeface="Calibri" panose="020F0502020204030204"/>
              </a:rPr>
              <a:t>arise unconsciously in a group.</a:t>
            </a:r>
            <a:br>
              <a:rPr lang="en-GB" sz="2400" dirty="0">
                <a:latin typeface="Avenir Next LT Pro"/>
                <a:cs typeface="Calibri" panose="020F0502020204030204"/>
              </a:rPr>
            </a:br>
            <a:endParaRPr lang="en-GB" sz="2400" dirty="0">
              <a:latin typeface="Avenir Next LT Pro"/>
              <a:cs typeface="Calibri" panose="020F0502020204030204"/>
            </a:endParaRPr>
          </a:p>
          <a:p>
            <a:pPr marL="285750" indent="-285750">
              <a:buFont typeface="Wingdings"/>
              <a:buChar char="v"/>
            </a:pPr>
            <a:r>
              <a:rPr lang="en-GB" sz="2400" dirty="0">
                <a:latin typeface="Avenir Next LT Pro"/>
                <a:cs typeface="Calibri" panose="020F0502020204030204"/>
              </a:rPr>
              <a:t>This type of social norms regulate many </a:t>
            </a:r>
            <a:r>
              <a:rPr lang="en-GB" sz="2400">
                <a:latin typeface="Avenir Next LT Pro"/>
                <a:cs typeface="Calibri" panose="020F0502020204030204"/>
              </a:rPr>
              <a:t>day-to-day</a:t>
            </a:r>
            <a:r>
              <a:rPr lang="en-GB" sz="2400" dirty="0">
                <a:latin typeface="Avenir Next LT Pro"/>
                <a:cs typeface="Calibri" panose="020F0502020204030204"/>
              </a:rPr>
              <a:t> aspect of our lives. Such as how we conduct ourselves socially. But we are often not aware they exist until one or more are broken.</a:t>
            </a:r>
          </a:p>
        </p:txBody>
      </p:sp>
      <p:sp>
        <p:nvSpPr>
          <p:cNvPr id="8" name="TextBox 7">
            <a:extLst>
              <a:ext uri="{FF2B5EF4-FFF2-40B4-BE49-F238E27FC236}">
                <a16:creationId xmlns:a16="http://schemas.microsoft.com/office/drawing/2014/main" id="{C38F4B46-5FEB-028E-E190-597D86A42483}"/>
              </a:ext>
            </a:extLst>
          </p:cNvPr>
          <p:cNvSpPr txBox="1"/>
          <p:nvPr/>
        </p:nvSpPr>
        <p:spPr>
          <a:xfrm>
            <a:off x="195146" y="1105829"/>
            <a:ext cx="675577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Folkways or social conventions</a:t>
            </a:r>
            <a:endParaRPr lang="en-GB" sz="3200" b="1" dirty="0"/>
          </a:p>
        </p:txBody>
      </p:sp>
    </p:spTree>
    <p:extLst>
      <p:ext uri="{BB962C8B-B14F-4D97-AF65-F5344CB8AC3E}">
        <p14:creationId xmlns:p14="http://schemas.microsoft.com/office/powerpoint/2010/main" val="982532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67BB3E-1CB0-ECC5-7F74-EF9566CD1F10}"/>
              </a:ext>
            </a:extLst>
          </p:cNvPr>
          <p:cNvSpPr txBox="1"/>
          <p:nvPr/>
        </p:nvSpPr>
        <p:spPr>
          <a:xfrm>
            <a:off x="2165194" y="130097"/>
            <a:ext cx="82147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latin typeface="Avenir Next LT Pro"/>
              </a:rPr>
              <a:t>Types of Social Norms</a:t>
            </a:r>
            <a:endParaRPr lang="en-GB" sz="5400" b="1" dirty="0"/>
          </a:p>
        </p:txBody>
      </p:sp>
      <p:sp>
        <p:nvSpPr>
          <p:cNvPr id="7" name="TextBox 6">
            <a:extLst>
              <a:ext uri="{FF2B5EF4-FFF2-40B4-BE49-F238E27FC236}">
                <a16:creationId xmlns:a16="http://schemas.microsoft.com/office/drawing/2014/main" id="{7C02F4E8-F936-DB16-EE31-C28F8AA40980}"/>
              </a:ext>
            </a:extLst>
          </p:cNvPr>
          <p:cNvSpPr txBox="1"/>
          <p:nvPr/>
        </p:nvSpPr>
        <p:spPr>
          <a:xfrm>
            <a:off x="195146" y="1105829"/>
            <a:ext cx="675577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Folkways or social conventions</a:t>
            </a:r>
            <a:endParaRPr lang="en-GB" sz="3200" b="1" dirty="0"/>
          </a:p>
        </p:txBody>
      </p:sp>
      <p:sp>
        <p:nvSpPr>
          <p:cNvPr id="8" name="TextBox 7">
            <a:extLst>
              <a:ext uri="{FF2B5EF4-FFF2-40B4-BE49-F238E27FC236}">
                <a16:creationId xmlns:a16="http://schemas.microsoft.com/office/drawing/2014/main" id="{CA1E0429-7425-D72C-2899-FBB2DFEF5394}"/>
              </a:ext>
            </a:extLst>
          </p:cNvPr>
          <p:cNvSpPr txBox="1"/>
          <p:nvPr/>
        </p:nvSpPr>
        <p:spPr>
          <a:xfrm>
            <a:off x="315951" y="1747024"/>
            <a:ext cx="1116051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2400" dirty="0">
                <a:latin typeface="Avenir Next LT Pro"/>
                <a:cs typeface="Calibri" panose="020F0502020204030204"/>
              </a:rPr>
              <a:t> It is often easier to recognise folkways when they are broken.</a:t>
            </a:r>
            <a:br>
              <a:rPr lang="en-GB" sz="2400" dirty="0">
                <a:latin typeface="Avenir Next LT Pro"/>
                <a:cs typeface="Calibri" panose="020F0502020204030204"/>
              </a:rPr>
            </a:br>
            <a:endParaRPr lang="en-GB" sz="2400" dirty="0">
              <a:latin typeface="Avenir Next LT Pro"/>
              <a:cs typeface="Calibri" panose="020F0502020204030204"/>
            </a:endParaRPr>
          </a:p>
          <a:p>
            <a:pPr marL="285750" indent="-285750">
              <a:buFont typeface="Wingdings"/>
              <a:buChar char="v"/>
            </a:pPr>
            <a:r>
              <a:rPr lang="en-GB" sz="2400" dirty="0">
                <a:latin typeface="Avenir Next LT Pro"/>
                <a:cs typeface="Calibri" panose="020F0502020204030204"/>
              </a:rPr>
              <a:t> When they are broken, some in society may see it as eccentric behaviour.</a:t>
            </a:r>
            <a:br>
              <a:rPr lang="en-GB" sz="2400" dirty="0">
                <a:latin typeface="Avenir Next LT Pro"/>
                <a:cs typeface="Calibri" panose="020F0502020204030204"/>
              </a:rPr>
            </a:br>
            <a:endParaRPr lang="en-GB" sz="2400" dirty="0">
              <a:latin typeface="Avenir Next LT Pro"/>
              <a:cs typeface="Calibri" panose="020F0502020204030204"/>
            </a:endParaRPr>
          </a:p>
          <a:p>
            <a:pPr marL="285750" indent="-285750">
              <a:buFont typeface="Wingdings"/>
              <a:buChar char="v"/>
            </a:pPr>
            <a:r>
              <a:rPr lang="en-GB" sz="2400" dirty="0">
                <a:latin typeface="Avenir Next LT Pro"/>
                <a:cs typeface="Calibri" panose="020F0502020204030204"/>
              </a:rPr>
              <a:t> Though others may label the individual as "deviant"</a:t>
            </a:r>
            <a:br>
              <a:rPr lang="en-GB" sz="2400" dirty="0">
                <a:latin typeface="Avenir Next LT Pro"/>
                <a:cs typeface="Calibri" panose="020F0502020204030204"/>
              </a:rPr>
            </a:br>
            <a:endParaRPr lang="en-GB" sz="2400" dirty="0">
              <a:latin typeface="Avenir Next LT Pro"/>
              <a:cs typeface="Calibri" panose="020F0502020204030204"/>
            </a:endParaRPr>
          </a:p>
          <a:p>
            <a:pPr marL="342900" indent="-342900">
              <a:buFont typeface="Wingdings"/>
              <a:buChar char="v"/>
            </a:pPr>
            <a:r>
              <a:rPr lang="en-GB" sz="2400" dirty="0">
                <a:latin typeface="Avenir Next LT Pro"/>
                <a:cs typeface="Calibri" panose="020F0502020204030204"/>
              </a:rPr>
              <a:t> Have a look at the following video clips, can you see any social conventions being broken</a:t>
            </a:r>
            <a:r>
              <a:rPr lang="en-GB" sz="2000" dirty="0">
                <a:latin typeface="Avenir Next LT Pro"/>
                <a:cs typeface="Calibri" panose="020F0502020204030204"/>
              </a:rPr>
              <a:t>?</a:t>
            </a:r>
            <a:br>
              <a:rPr lang="en-GB" sz="2000" dirty="0">
                <a:latin typeface="Avenir Next LT Pro"/>
                <a:cs typeface="Calibri" panose="020F0502020204030204"/>
              </a:rPr>
            </a:br>
            <a:endParaRPr lang="en-GB" sz="2000">
              <a:latin typeface="Avenir Next LT Pro"/>
              <a:cs typeface="Calibri" panose="020F0502020204030204"/>
            </a:endParaRPr>
          </a:p>
          <a:p>
            <a:pPr marL="342900" indent="-342900">
              <a:buFont typeface="Wingdings"/>
              <a:buChar char="v"/>
            </a:pPr>
            <a:r>
              <a:rPr lang="en-GB" sz="2400" b="1" i="1" dirty="0">
                <a:latin typeface="Avenir Next LT Pro"/>
                <a:cs typeface="Calibri" panose="020F0502020204030204"/>
              </a:rPr>
              <a:t>N.B. because these examples break social conventions some people may be offended by some of the images</a:t>
            </a:r>
            <a:endParaRPr lang="en-GB" sz="2000">
              <a:latin typeface="Avenir Next LT Pro"/>
              <a:cs typeface="Calibri" panose="020F0502020204030204"/>
            </a:endParaRPr>
          </a:p>
          <a:p>
            <a:pPr marL="285750" indent="-285750">
              <a:buFont typeface="Wingdings"/>
              <a:buChar char="v"/>
            </a:pPr>
            <a:endParaRPr lang="en-GB" sz="2000" dirty="0">
              <a:latin typeface="Avenir Next LT Pro"/>
              <a:cs typeface="Calibri" panose="020F0502020204030204"/>
            </a:endParaRPr>
          </a:p>
        </p:txBody>
      </p:sp>
      <p:sp>
        <p:nvSpPr>
          <p:cNvPr id="12" name="TextBox 11">
            <a:extLst>
              <a:ext uri="{FF2B5EF4-FFF2-40B4-BE49-F238E27FC236}">
                <a16:creationId xmlns:a16="http://schemas.microsoft.com/office/drawing/2014/main" id="{8D22AF3A-A089-1601-B49E-D433153CE6EF}"/>
              </a:ext>
            </a:extLst>
          </p:cNvPr>
          <p:cNvSpPr txBox="1"/>
          <p:nvPr/>
        </p:nvSpPr>
        <p:spPr>
          <a:xfrm>
            <a:off x="613317" y="6012365"/>
            <a:ext cx="933914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venir Next LT Pro"/>
              </a:rPr>
              <a:t>Please use the Guided study sheet to write down your thoughts.</a:t>
            </a:r>
            <a:endParaRPr lang="en-GB" sz="2000" dirty="0"/>
          </a:p>
        </p:txBody>
      </p:sp>
    </p:spTree>
    <p:extLst>
      <p:ext uri="{BB962C8B-B14F-4D97-AF65-F5344CB8AC3E}">
        <p14:creationId xmlns:p14="http://schemas.microsoft.com/office/powerpoint/2010/main" val="192277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utton with a computer monitor&#10;&#10;Description automatically generated">
            <a:extLst>
              <a:ext uri="{FF2B5EF4-FFF2-40B4-BE49-F238E27FC236}">
                <a16:creationId xmlns:a16="http://schemas.microsoft.com/office/drawing/2014/main" id="{4DA22C0D-219E-E4BD-8D49-4BB3A28BDC7A}"/>
              </a:ext>
            </a:extLst>
          </p:cNvPr>
          <p:cNvPicPr>
            <a:picLocks noChangeAspect="1"/>
          </p:cNvPicPr>
          <p:nvPr/>
        </p:nvPicPr>
        <p:blipFill>
          <a:blip r:embed="rId3"/>
          <a:stretch>
            <a:fillRect/>
          </a:stretch>
        </p:blipFill>
        <p:spPr>
          <a:xfrm>
            <a:off x="5276850" y="2562225"/>
            <a:ext cx="1638300" cy="1733550"/>
          </a:xfrm>
          <a:prstGeom prst="rect">
            <a:avLst/>
          </a:prstGeom>
        </p:spPr>
      </p:pic>
      <p:pic>
        <p:nvPicPr>
          <p:cNvPr id="5" name="Online Media 4" title="another way of life">
            <a:hlinkClick r:id="" action="ppaction://media"/>
            <a:extLst>
              <a:ext uri="{FF2B5EF4-FFF2-40B4-BE49-F238E27FC236}">
                <a16:creationId xmlns:a16="http://schemas.microsoft.com/office/drawing/2014/main" id="{638CFDCA-4E60-BC49-AAE6-82D0A071192C}"/>
              </a:ext>
            </a:extLst>
          </p:cNvPr>
          <p:cNvPicPr>
            <a:picLocks noRot="1" noChangeAspect="1"/>
          </p:cNvPicPr>
          <p:nvPr>
            <a:videoFile r:link="rId1"/>
          </p:nvPr>
        </p:nvPicPr>
        <p:blipFill>
          <a:blip r:embed="rId4"/>
          <a:stretch>
            <a:fillRect/>
          </a:stretch>
        </p:blipFill>
        <p:spPr>
          <a:xfrm>
            <a:off x="830766" y="1150435"/>
            <a:ext cx="7315200" cy="5486400"/>
          </a:xfrm>
          <a:prstGeom prst="rect">
            <a:avLst/>
          </a:prstGeom>
        </p:spPr>
      </p:pic>
      <p:sp>
        <p:nvSpPr>
          <p:cNvPr id="2" name="TextBox 1">
            <a:extLst>
              <a:ext uri="{FF2B5EF4-FFF2-40B4-BE49-F238E27FC236}">
                <a16:creationId xmlns:a16="http://schemas.microsoft.com/office/drawing/2014/main" id="{0D444407-0562-88AA-2884-D6F9A55A2F52}"/>
              </a:ext>
            </a:extLst>
          </p:cNvPr>
          <p:cNvSpPr txBox="1"/>
          <p:nvPr/>
        </p:nvSpPr>
        <p:spPr>
          <a:xfrm>
            <a:off x="752708" y="260194"/>
            <a:ext cx="4878658"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b="1" dirty="0">
                <a:latin typeface="Avenir Next LT Pro"/>
              </a:rPr>
              <a:t>Tipi Valley</a:t>
            </a:r>
            <a:endParaRPr lang="en-GB" sz="4000" dirty="0"/>
          </a:p>
        </p:txBody>
      </p:sp>
    </p:spTree>
    <p:extLst>
      <p:ext uri="{BB962C8B-B14F-4D97-AF65-F5344CB8AC3E}">
        <p14:creationId xmlns:p14="http://schemas.microsoft.com/office/powerpoint/2010/main" val="50597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adger stew is gourmet dining for British roadkill fan">
            <a:hlinkClick r:id="" action="ppaction://media"/>
            <a:extLst>
              <a:ext uri="{FF2B5EF4-FFF2-40B4-BE49-F238E27FC236}">
                <a16:creationId xmlns:a16="http://schemas.microsoft.com/office/drawing/2014/main" id="{DCE448CC-E453-777B-D89F-09453904E156}"/>
              </a:ext>
            </a:extLst>
          </p:cNvPr>
          <p:cNvPicPr>
            <a:picLocks noRot="1" noChangeAspect="1"/>
          </p:cNvPicPr>
          <p:nvPr>
            <a:videoFile r:link="rId1"/>
          </p:nvPr>
        </p:nvPicPr>
        <p:blipFill>
          <a:blip r:embed="rId3"/>
          <a:stretch>
            <a:fillRect/>
          </a:stretch>
        </p:blipFill>
        <p:spPr>
          <a:xfrm>
            <a:off x="655986" y="1206190"/>
            <a:ext cx="9710738" cy="5486400"/>
          </a:xfrm>
          <a:prstGeom prst="rect">
            <a:avLst/>
          </a:prstGeom>
        </p:spPr>
      </p:pic>
      <p:sp>
        <p:nvSpPr>
          <p:cNvPr id="2" name="TextBox 1">
            <a:extLst>
              <a:ext uri="{FF2B5EF4-FFF2-40B4-BE49-F238E27FC236}">
                <a16:creationId xmlns:a16="http://schemas.microsoft.com/office/drawing/2014/main" id="{84E376DA-4878-D36D-8827-6300B10D3392}"/>
              </a:ext>
            </a:extLst>
          </p:cNvPr>
          <p:cNvSpPr txBox="1"/>
          <p:nvPr/>
        </p:nvSpPr>
        <p:spPr>
          <a:xfrm>
            <a:off x="659780" y="436756"/>
            <a:ext cx="52039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venir Next LT Pro"/>
              </a:rPr>
              <a:t>Roadkill Chef</a:t>
            </a:r>
            <a:endParaRPr lang="en-GB" dirty="0"/>
          </a:p>
        </p:txBody>
      </p:sp>
    </p:spTree>
    <p:extLst>
      <p:ext uri="{BB962C8B-B14F-4D97-AF65-F5344CB8AC3E}">
        <p14:creationId xmlns:p14="http://schemas.microsoft.com/office/powerpoint/2010/main" val="10720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tephen Gough, The Naked Rambler released from prison. Produced by Stephen Slominski. Camera Stephen Slominski and Dave Gilbert." title="Exclusive Naked Rambler release from Prison">
            <a:hlinkClick r:id="" action="ppaction://media"/>
            <a:extLst>
              <a:ext uri="{FF2B5EF4-FFF2-40B4-BE49-F238E27FC236}">
                <a16:creationId xmlns:a16="http://schemas.microsoft.com/office/drawing/2014/main" id="{C9BB7A3F-FD5D-8177-F584-CF72DB65197B}"/>
              </a:ext>
            </a:extLst>
          </p:cNvPr>
          <p:cNvPicPr>
            <a:picLocks noRot="1" noChangeAspect="1"/>
          </p:cNvPicPr>
          <p:nvPr>
            <a:videoFile r:link="rId1"/>
          </p:nvPr>
        </p:nvPicPr>
        <p:blipFill>
          <a:blip r:embed="rId3"/>
          <a:stretch>
            <a:fillRect/>
          </a:stretch>
        </p:blipFill>
        <p:spPr>
          <a:xfrm>
            <a:off x="429322" y="1169020"/>
            <a:ext cx="9753600" cy="5486400"/>
          </a:xfrm>
          <a:prstGeom prst="rect">
            <a:avLst/>
          </a:prstGeom>
        </p:spPr>
      </p:pic>
      <p:sp>
        <p:nvSpPr>
          <p:cNvPr id="3" name="TextBox 2">
            <a:extLst>
              <a:ext uri="{FF2B5EF4-FFF2-40B4-BE49-F238E27FC236}">
                <a16:creationId xmlns:a16="http://schemas.microsoft.com/office/drawing/2014/main" id="{C91CF066-659A-AC70-9EB1-09058D21B38D}"/>
              </a:ext>
            </a:extLst>
          </p:cNvPr>
          <p:cNvSpPr txBox="1"/>
          <p:nvPr/>
        </p:nvSpPr>
        <p:spPr>
          <a:xfrm>
            <a:off x="455342" y="343829"/>
            <a:ext cx="49065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venir Next LT Pro"/>
              </a:rPr>
              <a:t>The Naked Rambler</a:t>
            </a:r>
            <a:endParaRPr lang="en-GB" b="1" dirty="0"/>
          </a:p>
        </p:txBody>
      </p:sp>
    </p:spTree>
    <p:extLst>
      <p:ext uri="{BB962C8B-B14F-4D97-AF65-F5344CB8AC3E}">
        <p14:creationId xmlns:p14="http://schemas.microsoft.com/office/powerpoint/2010/main" val="200527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BFB138-BEAB-E714-1215-049057398718}"/>
              </a:ext>
            </a:extLst>
          </p:cNvPr>
          <p:cNvSpPr txBox="1"/>
          <p:nvPr/>
        </p:nvSpPr>
        <p:spPr>
          <a:xfrm>
            <a:off x="1421780" y="2202366"/>
            <a:ext cx="973873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Avenir Next LT Pro"/>
              </a:rPr>
              <a:t>What are your thoughts on the videos?</a:t>
            </a:r>
            <a:endParaRPr lang="en-GB" dirty="0"/>
          </a:p>
        </p:txBody>
      </p:sp>
      <p:sp>
        <p:nvSpPr>
          <p:cNvPr id="6" name="TextBox 5">
            <a:extLst>
              <a:ext uri="{FF2B5EF4-FFF2-40B4-BE49-F238E27FC236}">
                <a16:creationId xmlns:a16="http://schemas.microsoft.com/office/drawing/2014/main" id="{A4B7BBA2-BA91-BCED-ADFE-3E6B252C7115}"/>
              </a:ext>
            </a:extLst>
          </p:cNvPr>
          <p:cNvSpPr txBox="1"/>
          <p:nvPr/>
        </p:nvSpPr>
        <p:spPr>
          <a:xfrm>
            <a:off x="1579755" y="3289609"/>
            <a:ext cx="100360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venir Next LT Pro"/>
              </a:rPr>
              <a:t>What social conventions did you notice were broken? </a:t>
            </a:r>
            <a:endParaRPr lang="en-GB" dirty="0"/>
          </a:p>
        </p:txBody>
      </p:sp>
    </p:spTree>
    <p:extLst>
      <p:ext uri="{BB962C8B-B14F-4D97-AF65-F5344CB8AC3E}">
        <p14:creationId xmlns:p14="http://schemas.microsoft.com/office/powerpoint/2010/main" val="85698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D1C5BA-217E-6EB3-1167-524D3DEB4622}"/>
              </a:ext>
            </a:extLst>
          </p:cNvPr>
          <p:cNvSpPr txBox="1"/>
          <p:nvPr/>
        </p:nvSpPr>
        <p:spPr>
          <a:xfrm>
            <a:off x="2165194" y="130097"/>
            <a:ext cx="82147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latin typeface="Avenir Next LT Pro"/>
              </a:rPr>
              <a:t>Types of Social Norms</a:t>
            </a:r>
            <a:endParaRPr lang="en-GB" sz="5400" b="1" dirty="0"/>
          </a:p>
        </p:txBody>
      </p:sp>
      <p:sp>
        <p:nvSpPr>
          <p:cNvPr id="7" name="TextBox 6">
            <a:extLst>
              <a:ext uri="{FF2B5EF4-FFF2-40B4-BE49-F238E27FC236}">
                <a16:creationId xmlns:a16="http://schemas.microsoft.com/office/drawing/2014/main" id="{D16885BC-602D-2FCA-DED5-A51A6DE7CEA5}"/>
              </a:ext>
            </a:extLst>
          </p:cNvPr>
          <p:cNvSpPr txBox="1"/>
          <p:nvPr/>
        </p:nvSpPr>
        <p:spPr>
          <a:xfrm>
            <a:off x="195146" y="1105829"/>
            <a:ext cx="675577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Folkways or social conventions</a:t>
            </a:r>
            <a:endParaRPr lang="en-GB" sz="3200" b="1" dirty="0"/>
          </a:p>
        </p:txBody>
      </p:sp>
      <p:sp>
        <p:nvSpPr>
          <p:cNvPr id="8" name="TextBox 7">
            <a:extLst>
              <a:ext uri="{FF2B5EF4-FFF2-40B4-BE49-F238E27FC236}">
                <a16:creationId xmlns:a16="http://schemas.microsoft.com/office/drawing/2014/main" id="{42D21F1A-83B2-4B19-4414-17E04B43BF67}"/>
              </a:ext>
            </a:extLst>
          </p:cNvPr>
          <p:cNvSpPr txBox="1"/>
          <p:nvPr/>
        </p:nvSpPr>
        <p:spPr>
          <a:xfrm>
            <a:off x="687658" y="1932877"/>
            <a:ext cx="1121626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2400" dirty="0">
                <a:latin typeface="Avenir Next LT Pro"/>
                <a:cs typeface="Calibri"/>
              </a:rPr>
              <a:t>Social conventions are informal social norms that are 'acquired' by individuals.</a:t>
            </a:r>
            <a:br>
              <a:rPr lang="en-GB" sz="2400" dirty="0">
                <a:latin typeface="Avenir Next LT Pro"/>
                <a:cs typeface="Calibri"/>
              </a:rPr>
            </a:br>
            <a:endParaRPr lang="en-GB" sz="2400" dirty="0">
              <a:latin typeface="Avenir Next LT Pro"/>
              <a:cs typeface="Calibri"/>
            </a:endParaRPr>
          </a:p>
          <a:p>
            <a:pPr marL="285750" indent="-285750">
              <a:buFont typeface="Wingdings"/>
              <a:buChar char="v"/>
            </a:pPr>
            <a:r>
              <a:rPr lang="en-GB" sz="2400" dirty="0">
                <a:latin typeface="Avenir Next LT Pro"/>
                <a:cs typeface="Calibri"/>
              </a:rPr>
              <a:t>They are formed through social interactions.</a:t>
            </a:r>
            <a:br>
              <a:rPr lang="en-GB" sz="2400" dirty="0">
                <a:latin typeface="Avenir Next LT Pro"/>
                <a:cs typeface="Calibri"/>
              </a:rPr>
            </a:br>
            <a:endParaRPr lang="en-GB" sz="2400" dirty="0">
              <a:latin typeface="Avenir Next LT Pro"/>
              <a:cs typeface="Calibri"/>
            </a:endParaRPr>
          </a:p>
          <a:p>
            <a:pPr marL="285750" indent="-285750">
              <a:buFont typeface="Wingdings"/>
              <a:buChar char="v"/>
            </a:pPr>
            <a:r>
              <a:rPr lang="en-GB" sz="2400" dirty="0">
                <a:latin typeface="Avenir Next LT Pro"/>
                <a:cs typeface="Calibri"/>
              </a:rPr>
              <a:t>They can be passed on from generation to generation by the process of socialisation.</a:t>
            </a:r>
            <a:br>
              <a:rPr lang="en-GB" sz="2400" dirty="0">
                <a:latin typeface="Avenir Next LT Pro"/>
                <a:cs typeface="Calibri"/>
              </a:rPr>
            </a:br>
            <a:endParaRPr lang="en-GB" sz="2400" dirty="0">
              <a:latin typeface="Avenir Next LT Pro"/>
              <a:cs typeface="Calibri"/>
            </a:endParaRPr>
          </a:p>
          <a:p>
            <a:pPr marL="285750" indent="-285750">
              <a:buFont typeface="Wingdings"/>
              <a:buChar char="v"/>
            </a:pPr>
            <a:r>
              <a:rPr lang="en-GB" sz="2400" dirty="0">
                <a:latin typeface="Avenir Next LT Pro"/>
                <a:cs typeface="Calibri"/>
              </a:rPr>
              <a:t>Attitudes towards people who break social conventions are inconsistent, it can depend on the person who is witnessing the behaviour and context. Why do you think this is? </a:t>
            </a:r>
            <a:br>
              <a:rPr lang="en-GB" sz="2400" dirty="0">
                <a:latin typeface="Avenir Next LT Pro"/>
                <a:cs typeface="Calibri"/>
              </a:rPr>
            </a:br>
            <a:endParaRPr lang="en-GB" sz="2400" dirty="0">
              <a:latin typeface="Avenir Next LT Pro"/>
              <a:cs typeface="Calibri"/>
            </a:endParaRPr>
          </a:p>
          <a:p>
            <a:pPr marL="285750" indent="-285750">
              <a:buFont typeface="Wingdings"/>
              <a:buChar char="v"/>
            </a:pPr>
            <a:r>
              <a:rPr lang="en-GB" sz="2400" dirty="0">
                <a:latin typeface="Avenir Next LT Pro"/>
                <a:cs typeface="Calibri"/>
              </a:rPr>
              <a:t>Sanctions for breaking social conventions are informal and inconsistent. </a:t>
            </a:r>
          </a:p>
        </p:txBody>
      </p:sp>
    </p:spTree>
    <p:extLst>
      <p:ext uri="{BB962C8B-B14F-4D97-AF65-F5344CB8AC3E}">
        <p14:creationId xmlns:p14="http://schemas.microsoft.com/office/powerpoint/2010/main" val="130443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03D2B5-3B43-44F9-9B21-00B91DF51473}"/>
              </a:ext>
            </a:extLst>
          </p:cNvPr>
          <p:cNvSpPr txBox="1"/>
          <p:nvPr/>
        </p:nvSpPr>
        <p:spPr>
          <a:xfrm>
            <a:off x="2165194" y="130097"/>
            <a:ext cx="82147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latin typeface="Avenir Next LT Pro"/>
              </a:rPr>
              <a:t>Types of Social Norms</a:t>
            </a:r>
            <a:endParaRPr lang="en-GB" sz="5400" b="1" dirty="0"/>
          </a:p>
        </p:txBody>
      </p:sp>
      <p:sp>
        <p:nvSpPr>
          <p:cNvPr id="6" name="TextBox 5">
            <a:extLst>
              <a:ext uri="{FF2B5EF4-FFF2-40B4-BE49-F238E27FC236}">
                <a16:creationId xmlns:a16="http://schemas.microsoft.com/office/drawing/2014/main" id="{80ADBD09-76A4-C35F-7D61-F26F31C0B889}"/>
              </a:ext>
            </a:extLst>
          </p:cNvPr>
          <p:cNvSpPr txBox="1"/>
          <p:nvPr/>
        </p:nvSpPr>
        <p:spPr>
          <a:xfrm>
            <a:off x="669072" y="1087244"/>
            <a:ext cx="104449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Social Mores, moral and ethical codes</a:t>
            </a:r>
            <a:endParaRPr lang="en-GB" sz="3200" dirty="0"/>
          </a:p>
        </p:txBody>
      </p:sp>
      <p:sp>
        <p:nvSpPr>
          <p:cNvPr id="2" name="TextBox 1">
            <a:extLst>
              <a:ext uri="{FF2B5EF4-FFF2-40B4-BE49-F238E27FC236}">
                <a16:creationId xmlns:a16="http://schemas.microsoft.com/office/drawing/2014/main" id="{ADDE3D10-2804-DE92-4F7C-9E31B039CFD6}"/>
              </a:ext>
            </a:extLst>
          </p:cNvPr>
          <p:cNvSpPr txBox="1"/>
          <p:nvPr/>
        </p:nvSpPr>
        <p:spPr>
          <a:xfrm>
            <a:off x="557560" y="1849243"/>
            <a:ext cx="11281317"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According to Gillin and Gillin (1948) Social Mores are those customs and group routines which are thought by the members of society to be necessary to the group’s continued existence</a:t>
            </a:r>
            <a:br>
              <a:rPr lang="en-GB" sz="2400" dirty="0">
                <a:latin typeface="Avenir Next LT Pro"/>
                <a:cs typeface="Calibri"/>
              </a:rPr>
            </a:br>
            <a:endParaRPr lang="en-US">
              <a:latin typeface="Avenir Next LT Pro"/>
              <a:cs typeface="Calibri" panose="020F0502020204030204"/>
            </a:endParaRPr>
          </a:p>
          <a:p>
            <a:pPr marL="342900" indent="-342900">
              <a:buFont typeface="Wingdings"/>
              <a:buChar char="v"/>
            </a:pPr>
            <a:r>
              <a:rPr lang="en-GB" sz="2400" dirty="0">
                <a:latin typeface="Avenir Next LT Pro"/>
                <a:cs typeface="Calibri"/>
              </a:rPr>
              <a:t>Crawford &amp; Novak argue that they are ‘more </a:t>
            </a:r>
            <a:r>
              <a:rPr lang="en-GB" sz="2400">
                <a:latin typeface="Avenir Next LT Pro"/>
                <a:cs typeface="Calibri"/>
              </a:rPr>
              <a:t>serious</a:t>
            </a:r>
            <a:r>
              <a:rPr lang="en-GB" sz="2400" dirty="0">
                <a:latin typeface="Avenir Next LT Pro"/>
                <a:cs typeface="Calibri"/>
              </a:rPr>
              <a:t> than some social conventions however they are still often ‘informal’</a:t>
            </a:r>
            <a:br>
              <a:rPr lang="en-GB" sz="2400" dirty="0">
                <a:latin typeface="Avenir Next LT Pro"/>
                <a:cs typeface="Calibri"/>
              </a:rPr>
            </a:br>
            <a:endParaRPr lang="en-GB">
              <a:latin typeface="Avenir Next LT Pro"/>
              <a:cs typeface="Calibri" panose="020F0502020204030204"/>
            </a:endParaRPr>
          </a:p>
          <a:p>
            <a:pPr marL="342900" indent="-342900">
              <a:buFont typeface="Wingdings"/>
              <a:buChar char="v"/>
            </a:pPr>
            <a:r>
              <a:rPr lang="en-GB" sz="2400" dirty="0">
                <a:latin typeface="Avenir Next LT Pro"/>
                <a:cs typeface="Calibri"/>
              </a:rPr>
              <a:t>They state that social mores can ‘prohibit murder or the enactment of behaviours that harm other people in other ways’</a:t>
            </a:r>
            <a:endParaRPr lang="en-GB" dirty="0">
              <a:latin typeface="Avenir Next LT Pro"/>
              <a:cs typeface="Calibri"/>
            </a:endParaRPr>
          </a:p>
          <a:p>
            <a:pPr algn="l"/>
            <a:endParaRPr lang="en-GB" dirty="0">
              <a:cs typeface="Calibri"/>
            </a:endParaRPr>
          </a:p>
        </p:txBody>
      </p:sp>
      <p:sp>
        <p:nvSpPr>
          <p:cNvPr id="3" name="TextBox 2">
            <a:extLst>
              <a:ext uri="{FF2B5EF4-FFF2-40B4-BE49-F238E27FC236}">
                <a16:creationId xmlns:a16="http://schemas.microsoft.com/office/drawing/2014/main" id="{B3DC235A-E5EB-0465-DC70-82B027D2657F}"/>
              </a:ext>
            </a:extLst>
          </p:cNvPr>
          <p:cNvSpPr txBox="1"/>
          <p:nvPr/>
        </p:nvSpPr>
        <p:spPr>
          <a:xfrm>
            <a:off x="8224024" y="5231780"/>
            <a:ext cx="38192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800" kern="1200" dirty="0">
                <a:latin typeface="Avenir Next LT Pro"/>
              </a:rPr>
              <a:t>(Crawford &amp; Novak, 2018, p.292)</a:t>
            </a:r>
            <a:endParaRPr lang="en-GB" dirty="0">
              <a:latin typeface="Avenir Next LT Pro"/>
            </a:endParaRPr>
          </a:p>
        </p:txBody>
      </p:sp>
    </p:spTree>
    <p:extLst>
      <p:ext uri="{BB962C8B-B14F-4D97-AF65-F5344CB8AC3E}">
        <p14:creationId xmlns:p14="http://schemas.microsoft.com/office/powerpoint/2010/main" val="47200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C65A54-CC96-4229-40C7-34E6DA7C13C7}"/>
              </a:ext>
            </a:extLst>
          </p:cNvPr>
          <p:cNvSpPr txBox="1"/>
          <p:nvPr/>
        </p:nvSpPr>
        <p:spPr>
          <a:xfrm>
            <a:off x="2165194" y="130097"/>
            <a:ext cx="82147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latin typeface="Avenir Next LT Pro"/>
              </a:rPr>
              <a:t>Types of Social Norms</a:t>
            </a:r>
            <a:endParaRPr lang="en-GB" sz="5400" b="1" dirty="0"/>
          </a:p>
        </p:txBody>
      </p:sp>
      <p:sp>
        <p:nvSpPr>
          <p:cNvPr id="7" name="TextBox 6">
            <a:extLst>
              <a:ext uri="{FF2B5EF4-FFF2-40B4-BE49-F238E27FC236}">
                <a16:creationId xmlns:a16="http://schemas.microsoft.com/office/drawing/2014/main" id="{A4B6CB08-5ED9-9FBA-2168-8FDF2C536EEA}"/>
              </a:ext>
            </a:extLst>
          </p:cNvPr>
          <p:cNvSpPr txBox="1"/>
          <p:nvPr/>
        </p:nvSpPr>
        <p:spPr>
          <a:xfrm>
            <a:off x="669072" y="1087244"/>
            <a:ext cx="104449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Social Mores, moral and ethical codes</a:t>
            </a:r>
            <a:endParaRPr lang="en-GB" sz="3200" dirty="0"/>
          </a:p>
        </p:txBody>
      </p:sp>
      <p:sp>
        <p:nvSpPr>
          <p:cNvPr id="8" name="TextBox 7">
            <a:extLst>
              <a:ext uri="{FF2B5EF4-FFF2-40B4-BE49-F238E27FC236}">
                <a16:creationId xmlns:a16="http://schemas.microsoft.com/office/drawing/2014/main" id="{663C0BDC-E61F-51A1-4AF3-56B828FC2105}"/>
              </a:ext>
            </a:extLst>
          </p:cNvPr>
          <p:cNvSpPr txBox="1"/>
          <p:nvPr/>
        </p:nvSpPr>
        <p:spPr>
          <a:xfrm>
            <a:off x="789878" y="1728438"/>
            <a:ext cx="10640121"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The American Psychological Association state that social mores are ‘customs and codes of behaviour established by a social group that are not necessarily supported by legal sanctions but that may be as binding as laws’</a:t>
            </a:r>
            <a:endParaRPr lang="en-US" dirty="0">
              <a:latin typeface="Avenir Next LT Pro"/>
              <a:cs typeface="Calibri" panose="020F0502020204030204"/>
            </a:endParaRPr>
          </a:p>
          <a:p>
            <a:pPr algn="l"/>
            <a:endParaRPr lang="en-GB" dirty="0">
              <a:cs typeface="Calibri"/>
            </a:endParaRPr>
          </a:p>
        </p:txBody>
      </p:sp>
      <p:sp>
        <p:nvSpPr>
          <p:cNvPr id="9" name="TextBox 8">
            <a:extLst>
              <a:ext uri="{FF2B5EF4-FFF2-40B4-BE49-F238E27FC236}">
                <a16:creationId xmlns:a16="http://schemas.microsoft.com/office/drawing/2014/main" id="{C6D3E084-96F0-683C-078A-0F404AC708FF}"/>
              </a:ext>
            </a:extLst>
          </p:cNvPr>
          <p:cNvSpPr txBox="1"/>
          <p:nvPr/>
        </p:nvSpPr>
        <p:spPr>
          <a:xfrm>
            <a:off x="7224132" y="2837985"/>
            <a:ext cx="47225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latin typeface="Avenir Next LT Pro"/>
              </a:rPr>
              <a:t>(American Psychological Association, 2018)</a:t>
            </a:r>
          </a:p>
        </p:txBody>
      </p:sp>
      <p:sp>
        <p:nvSpPr>
          <p:cNvPr id="10" name="TextBox 9">
            <a:extLst>
              <a:ext uri="{FF2B5EF4-FFF2-40B4-BE49-F238E27FC236}">
                <a16:creationId xmlns:a16="http://schemas.microsoft.com/office/drawing/2014/main" id="{DF03A093-8E74-A188-51AA-7FF3FC26E086}"/>
              </a:ext>
            </a:extLst>
          </p:cNvPr>
          <p:cNvSpPr txBox="1"/>
          <p:nvPr/>
        </p:nvSpPr>
        <p:spPr>
          <a:xfrm>
            <a:off x="780585" y="3423368"/>
            <a:ext cx="1064012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kern="1200" dirty="0">
                <a:latin typeface="Avenir Next LT Pro"/>
              </a:rPr>
              <a:t>Their violation can be perceived as a serious threat to social order.</a:t>
            </a:r>
            <a:br>
              <a:rPr lang="en-GB" sz="2400" dirty="0">
                <a:latin typeface="Avenir Next LT Pro"/>
              </a:rPr>
            </a:br>
            <a:endParaRPr lang="en-US">
              <a:latin typeface="Avenir Next LT Pro"/>
              <a:cs typeface="Calibri" panose="020F0502020204030204"/>
            </a:endParaRPr>
          </a:p>
          <a:p>
            <a:r>
              <a:rPr lang="en-GB" sz="2400" kern="1200" dirty="0">
                <a:latin typeface="Avenir Next LT Pro"/>
              </a:rPr>
              <a:t>It is generally thought that people have to obey social mores in order to be part of a society .</a:t>
            </a:r>
            <a:r>
              <a:rPr lang="en-GB" sz="2400" dirty="0">
                <a:latin typeface="Avenir Next LT Pro"/>
              </a:rPr>
              <a:t> </a:t>
            </a:r>
            <a:endParaRPr lang="en-GB"/>
          </a:p>
        </p:txBody>
      </p:sp>
      <p:sp>
        <p:nvSpPr>
          <p:cNvPr id="11" name="TextBox 10">
            <a:extLst>
              <a:ext uri="{FF2B5EF4-FFF2-40B4-BE49-F238E27FC236}">
                <a16:creationId xmlns:a16="http://schemas.microsoft.com/office/drawing/2014/main" id="{042E4F1A-ADB9-B3A8-BD08-D3DC57150C08}"/>
              </a:ext>
            </a:extLst>
          </p:cNvPr>
          <p:cNvSpPr txBox="1"/>
          <p:nvPr/>
        </p:nvSpPr>
        <p:spPr>
          <a:xfrm>
            <a:off x="8683646" y="44523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latin typeface="Avenir Next LT Pro"/>
              </a:rPr>
              <a:t>(Forsyth, 1990)</a:t>
            </a:r>
          </a:p>
        </p:txBody>
      </p:sp>
      <p:sp>
        <p:nvSpPr>
          <p:cNvPr id="13" name="TextBox 12">
            <a:extLst>
              <a:ext uri="{FF2B5EF4-FFF2-40B4-BE49-F238E27FC236}">
                <a16:creationId xmlns:a16="http://schemas.microsoft.com/office/drawing/2014/main" id="{C4278B61-5971-3EAE-8992-9CDCF0DC9DB1}"/>
              </a:ext>
            </a:extLst>
          </p:cNvPr>
          <p:cNvSpPr txBox="1"/>
          <p:nvPr/>
        </p:nvSpPr>
        <p:spPr>
          <a:xfrm>
            <a:off x="780584" y="4889359"/>
            <a:ext cx="1011973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Individuals are often punished if they fail to conform to the mores of the society.</a:t>
            </a:r>
            <a:endParaRPr lang="en-US">
              <a:latin typeface="Avenir Next LT Pro"/>
              <a:cs typeface="Calibri" panose="020F0502020204030204"/>
            </a:endParaRPr>
          </a:p>
          <a:p>
            <a:pPr marL="342900" indent="-342900">
              <a:buFont typeface="Wingdings"/>
              <a:buChar char="v"/>
            </a:pPr>
            <a:r>
              <a:rPr lang="en-GB" sz="2400" dirty="0">
                <a:latin typeface="Avenir Next LT Pro"/>
                <a:cs typeface="Calibri"/>
              </a:rPr>
              <a:t>This punishment can be formal and informal but it can be brutal</a:t>
            </a:r>
            <a:endParaRPr lang="en-GB" dirty="0">
              <a:latin typeface="Avenir Next LT Pro"/>
              <a:cs typeface="Calibri"/>
            </a:endParaRPr>
          </a:p>
          <a:p>
            <a:pPr algn="l"/>
            <a:endParaRPr lang="en-GB" dirty="0">
              <a:cs typeface="Calibri"/>
            </a:endParaRPr>
          </a:p>
        </p:txBody>
      </p:sp>
    </p:spTree>
    <p:extLst>
      <p:ext uri="{BB962C8B-B14F-4D97-AF65-F5344CB8AC3E}">
        <p14:creationId xmlns:p14="http://schemas.microsoft.com/office/powerpoint/2010/main" val="257325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91E272-0364-07EA-DCB9-63376F793419}"/>
              </a:ext>
            </a:extLst>
          </p:cNvPr>
          <p:cNvSpPr txBox="1"/>
          <p:nvPr/>
        </p:nvSpPr>
        <p:spPr>
          <a:xfrm>
            <a:off x="315951" y="185853"/>
            <a:ext cx="1161585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venir Next LT Pro"/>
                <a:cs typeface="Calibri" panose="020F0502020204030204"/>
              </a:rPr>
              <a:t>We will now watch a video of the type of punishment individuals may face.</a:t>
            </a:r>
          </a:p>
          <a:p>
            <a:r>
              <a:rPr lang="en-GB" sz="2400" b="1" dirty="0">
                <a:latin typeface="Avenir Next LT Pro"/>
                <a:cs typeface="Calibri" panose="020F0502020204030204"/>
              </a:rPr>
              <a:t>Please be aware that some of the content described could be upsetting.</a:t>
            </a:r>
          </a:p>
        </p:txBody>
      </p:sp>
      <p:pic>
        <p:nvPicPr>
          <p:cNvPr id="5" name="Online Media 4" title="Witchcraft and Human Rights">
            <a:hlinkClick r:id="" action="ppaction://media"/>
            <a:extLst>
              <a:ext uri="{FF2B5EF4-FFF2-40B4-BE49-F238E27FC236}">
                <a16:creationId xmlns:a16="http://schemas.microsoft.com/office/drawing/2014/main" id="{436F796F-BC43-56A6-E934-A36F52EB2415}"/>
              </a:ext>
            </a:extLst>
          </p:cNvPr>
          <p:cNvPicPr>
            <a:picLocks noRot="1" noChangeAspect="1"/>
          </p:cNvPicPr>
          <p:nvPr>
            <a:videoFile r:link="rId1"/>
          </p:nvPr>
        </p:nvPicPr>
        <p:blipFill>
          <a:blip r:embed="rId3"/>
          <a:stretch>
            <a:fillRect/>
          </a:stretch>
        </p:blipFill>
        <p:spPr>
          <a:xfrm>
            <a:off x="1241425" y="1066800"/>
            <a:ext cx="9710738" cy="5486400"/>
          </a:xfrm>
          <a:prstGeom prst="rect">
            <a:avLst/>
          </a:prstGeom>
        </p:spPr>
      </p:pic>
    </p:spTree>
    <p:extLst>
      <p:ext uri="{BB962C8B-B14F-4D97-AF65-F5344CB8AC3E}">
        <p14:creationId xmlns:p14="http://schemas.microsoft.com/office/powerpoint/2010/main" val="13046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7A288F-CF2E-DF22-9C33-9F0E7F1DA8AC}"/>
              </a:ext>
            </a:extLst>
          </p:cNvPr>
          <p:cNvSpPr txBox="1"/>
          <p:nvPr/>
        </p:nvSpPr>
        <p:spPr>
          <a:xfrm>
            <a:off x="2165194" y="130097"/>
            <a:ext cx="82147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latin typeface="Avenir Next LT Pro"/>
              </a:rPr>
              <a:t>Types of Social Norms</a:t>
            </a:r>
            <a:endParaRPr lang="en-GB" sz="5400" b="1" dirty="0"/>
          </a:p>
        </p:txBody>
      </p:sp>
      <p:sp>
        <p:nvSpPr>
          <p:cNvPr id="7" name="TextBox 6">
            <a:extLst>
              <a:ext uri="{FF2B5EF4-FFF2-40B4-BE49-F238E27FC236}">
                <a16:creationId xmlns:a16="http://schemas.microsoft.com/office/drawing/2014/main" id="{A933D79C-205C-0EAF-6E0E-2DE58FE90077}"/>
              </a:ext>
            </a:extLst>
          </p:cNvPr>
          <p:cNvSpPr txBox="1"/>
          <p:nvPr/>
        </p:nvSpPr>
        <p:spPr>
          <a:xfrm>
            <a:off x="715536" y="1040780"/>
            <a:ext cx="105471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Laws / Legislation / Legal Codes</a:t>
            </a:r>
            <a:endParaRPr lang="en-GB" sz="3200" dirty="0"/>
          </a:p>
        </p:txBody>
      </p:sp>
      <p:sp>
        <p:nvSpPr>
          <p:cNvPr id="8" name="TextBox 7">
            <a:extLst>
              <a:ext uri="{FF2B5EF4-FFF2-40B4-BE49-F238E27FC236}">
                <a16:creationId xmlns:a16="http://schemas.microsoft.com/office/drawing/2014/main" id="{4B077413-D88C-19FE-49F1-D7B9195BCA6F}"/>
              </a:ext>
            </a:extLst>
          </p:cNvPr>
          <p:cNvSpPr txBox="1"/>
          <p:nvPr/>
        </p:nvSpPr>
        <p:spPr>
          <a:xfrm>
            <a:off x="836341" y="1737731"/>
            <a:ext cx="10630829"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These are always, by their nature, </a:t>
            </a:r>
            <a:r>
              <a:rPr lang="en-GB" sz="2400" u="sng" dirty="0">
                <a:latin typeface="Avenir Next LT Pro"/>
                <a:cs typeface="Calibri"/>
              </a:rPr>
              <a:t>formal</a:t>
            </a:r>
            <a:r>
              <a:rPr lang="en-GB" sz="2400" dirty="0">
                <a:latin typeface="Avenir Next LT Pro"/>
                <a:cs typeface="Calibri"/>
              </a:rPr>
              <a:t> social norms</a:t>
            </a:r>
            <a:br>
              <a:rPr lang="en-GB" sz="2400" dirty="0">
                <a:latin typeface="Avenir Next LT Pro"/>
                <a:cs typeface="Calibri"/>
              </a:rPr>
            </a:br>
            <a:endParaRPr lang="en-US" sz="2400">
              <a:latin typeface="Avenir Next LT Pro"/>
            </a:endParaRPr>
          </a:p>
          <a:p>
            <a:pPr marL="342900" indent="-342900">
              <a:buFont typeface="Wingdings"/>
              <a:buChar char="v"/>
            </a:pPr>
            <a:r>
              <a:rPr lang="en-GB" sz="2400" dirty="0">
                <a:latin typeface="Avenir Next LT Pro"/>
                <a:cs typeface="Calibri"/>
              </a:rPr>
              <a:t>They are ‘codified and enforced by the state through the institution of criminal justice’</a:t>
            </a:r>
            <a:endParaRPr lang="en-GB" sz="2400" dirty="0">
              <a:latin typeface="Avenir Next LT Pro"/>
            </a:endParaRPr>
          </a:p>
          <a:p>
            <a:pPr algn="l"/>
            <a:endParaRPr lang="en-GB" dirty="0">
              <a:cs typeface="Calibri"/>
            </a:endParaRPr>
          </a:p>
        </p:txBody>
      </p:sp>
      <p:sp>
        <p:nvSpPr>
          <p:cNvPr id="13" name="TextBox 12">
            <a:extLst>
              <a:ext uri="{FF2B5EF4-FFF2-40B4-BE49-F238E27FC236}">
                <a16:creationId xmlns:a16="http://schemas.microsoft.com/office/drawing/2014/main" id="{C1195F9F-4C2F-FFB2-AAA9-4435E0C4E699}"/>
              </a:ext>
            </a:extLst>
          </p:cNvPr>
          <p:cNvSpPr txBox="1"/>
          <p:nvPr/>
        </p:nvSpPr>
        <p:spPr>
          <a:xfrm>
            <a:off x="7369097" y="2945780"/>
            <a:ext cx="37914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venir Next LT Pro"/>
              </a:rPr>
              <a:t>(Crawford &amp; Novak, 2018, p.292)</a:t>
            </a:r>
            <a:endParaRPr lang="en-GB" dirty="0"/>
          </a:p>
        </p:txBody>
      </p:sp>
      <p:sp>
        <p:nvSpPr>
          <p:cNvPr id="14" name="TextBox 13">
            <a:extLst>
              <a:ext uri="{FF2B5EF4-FFF2-40B4-BE49-F238E27FC236}">
                <a16:creationId xmlns:a16="http://schemas.microsoft.com/office/drawing/2014/main" id="{8D3F12BD-469C-33A0-71CE-5B5550548D62}"/>
              </a:ext>
            </a:extLst>
          </p:cNvPr>
          <p:cNvSpPr txBox="1"/>
          <p:nvPr/>
        </p:nvSpPr>
        <p:spPr>
          <a:xfrm>
            <a:off x="836341" y="3401121"/>
            <a:ext cx="10454268"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They usually but not always conform to social mores</a:t>
            </a:r>
            <a:br>
              <a:rPr lang="en-GB" sz="2400" dirty="0">
                <a:latin typeface="Avenir Next LT Pro"/>
                <a:cs typeface="Calibri"/>
              </a:rPr>
            </a:br>
            <a:endParaRPr lang="en-US">
              <a:latin typeface="Avenir Next LT Pro"/>
            </a:endParaRPr>
          </a:p>
          <a:p>
            <a:pPr marL="342900" indent="-342900">
              <a:buFont typeface="Wingdings"/>
              <a:buChar char="v"/>
            </a:pPr>
            <a:r>
              <a:rPr lang="en-GB" sz="2400" dirty="0">
                <a:latin typeface="Avenir Next LT Pro"/>
                <a:cs typeface="Calibri"/>
              </a:rPr>
              <a:t>Crawford and Novak give the examples that the law against murder conforms to most people’s own social mores but many individuals do not see speeding laws as having the same moral imperative</a:t>
            </a:r>
            <a:endParaRPr lang="en-GB" dirty="0">
              <a:latin typeface="Avenir Next LT Pro"/>
            </a:endParaRPr>
          </a:p>
          <a:p>
            <a:pPr algn="l"/>
            <a:endParaRPr lang="en-GB" dirty="0">
              <a:cs typeface="Calibri"/>
            </a:endParaRPr>
          </a:p>
        </p:txBody>
      </p:sp>
      <p:sp>
        <p:nvSpPr>
          <p:cNvPr id="16" name="TextBox 15">
            <a:extLst>
              <a:ext uri="{FF2B5EF4-FFF2-40B4-BE49-F238E27FC236}">
                <a16:creationId xmlns:a16="http://schemas.microsoft.com/office/drawing/2014/main" id="{9149798E-3447-8706-2B6B-541C4E6848A3}"/>
              </a:ext>
            </a:extLst>
          </p:cNvPr>
          <p:cNvSpPr txBox="1"/>
          <p:nvPr/>
        </p:nvSpPr>
        <p:spPr>
          <a:xfrm>
            <a:off x="7815147" y="5268950"/>
            <a:ext cx="3735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venir Next LT Pro"/>
              </a:rPr>
              <a:t>(Crawford &amp; Novak, 2018, p.292)</a:t>
            </a:r>
            <a:endParaRPr lang="en-GB" dirty="0"/>
          </a:p>
        </p:txBody>
      </p:sp>
    </p:spTree>
    <p:extLst>
      <p:ext uri="{BB962C8B-B14F-4D97-AF65-F5344CB8AC3E}">
        <p14:creationId xmlns:p14="http://schemas.microsoft.com/office/powerpoint/2010/main" val="392143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3" grpId="0"/>
      <p:bldP spid="14"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31066C-446A-BC52-A54E-6E0F1F2F0F3E}"/>
              </a:ext>
            </a:extLst>
          </p:cNvPr>
          <p:cNvSpPr txBox="1"/>
          <p:nvPr/>
        </p:nvSpPr>
        <p:spPr>
          <a:xfrm>
            <a:off x="1988634" y="65048"/>
            <a:ext cx="1002680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rPr>
              <a:t>Bronfenbrenner's Theory &amp; Social Norms</a:t>
            </a:r>
            <a:endParaRPr lang="en-GB" sz="3200" dirty="0"/>
          </a:p>
        </p:txBody>
      </p:sp>
      <p:pic>
        <p:nvPicPr>
          <p:cNvPr id="7" name="Picture 6">
            <a:extLst>
              <a:ext uri="{FF2B5EF4-FFF2-40B4-BE49-F238E27FC236}">
                <a16:creationId xmlns:a16="http://schemas.microsoft.com/office/drawing/2014/main" id="{78DCFC48-F4B9-D6B8-4AB1-775624155AA0}"/>
              </a:ext>
            </a:extLst>
          </p:cNvPr>
          <p:cNvPicPr>
            <a:picLocks noChangeAspect="1"/>
          </p:cNvPicPr>
          <p:nvPr/>
        </p:nvPicPr>
        <p:blipFill>
          <a:blip r:embed="rId2"/>
          <a:stretch>
            <a:fillRect/>
          </a:stretch>
        </p:blipFill>
        <p:spPr>
          <a:xfrm>
            <a:off x="1332571" y="546229"/>
            <a:ext cx="8486077" cy="6248763"/>
          </a:xfrm>
          <a:prstGeom prst="rect">
            <a:avLst/>
          </a:prstGeom>
        </p:spPr>
      </p:pic>
    </p:spTree>
    <p:extLst>
      <p:ext uri="{BB962C8B-B14F-4D97-AF65-F5344CB8AC3E}">
        <p14:creationId xmlns:p14="http://schemas.microsoft.com/office/powerpoint/2010/main" val="358203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8950E-A4AE-12F4-EEA8-0C04EB7183D2}"/>
              </a:ext>
            </a:extLst>
          </p:cNvPr>
          <p:cNvSpPr txBox="1"/>
          <p:nvPr/>
        </p:nvSpPr>
        <p:spPr>
          <a:xfrm>
            <a:off x="2239536" y="139389"/>
            <a:ext cx="845634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Avenir Next LT Pro"/>
              </a:rPr>
              <a:t>Functions of social norms</a:t>
            </a:r>
            <a:endParaRPr lang="en-GB" sz="4400" dirty="0"/>
          </a:p>
        </p:txBody>
      </p:sp>
      <p:sp>
        <p:nvSpPr>
          <p:cNvPr id="5" name="TextBox 4">
            <a:extLst>
              <a:ext uri="{FF2B5EF4-FFF2-40B4-BE49-F238E27FC236}">
                <a16:creationId xmlns:a16="http://schemas.microsoft.com/office/drawing/2014/main" id="{38BBB50C-C4B7-84FD-7D81-9899073FC3F3}"/>
              </a:ext>
            </a:extLst>
          </p:cNvPr>
          <p:cNvSpPr txBox="1"/>
          <p:nvPr/>
        </p:nvSpPr>
        <p:spPr>
          <a:xfrm>
            <a:off x="715536" y="1124415"/>
            <a:ext cx="1094678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venir Next LT Pro"/>
                <a:cs typeface="Calibri"/>
              </a:rPr>
              <a:t>From what we have discussed thus far, social norms can be seen to serve the following functions for society;</a:t>
            </a:r>
            <a:endParaRPr lang="en-US" dirty="0">
              <a:latin typeface="Avenir Next LT Pro"/>
            </a:endParaRPr>
          </a:p>
          <a:p>
            <a:pPr algn="l"/>
            <a:endParaRPr lang="en-GB" dirty="0">
              <a:cs typeface="Calibri"/>
            </a:endParaRPr>
          </a:p>
        </p:txBody>
      </p:sp>
      <p:sp>
        <p:nvSpPr>
          <p:cNvPr id="6" name="TextBox 5">
            <a:extLst>
              <a:ext uri="{FF2B5EF4-FFF2-40B4-BE49-F238E27FC236}">
                <a16:creationId xmlns:a16="http://schemas.microsoft.com/office/drawing/2014/main" id="{6E8D6E4A-1712-CCC4-2D72-2688E46B3BD1}"/>
              </a:ext>
            </a:extLst>
          </p:cNvPr>
          <p:cNvSpPr txBox="1"/>
          <p:nvPr/>
        </p:nvSpPr>
        <p:spPr>
          <a:xfrm>
            <a:off x="762000" y="2044389"/>
            <a:ext cx="9748024"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v"/>
            </a:pPr>
            <a:r>
              <a:rPr lang="en-GB" sz="2800" b="1" dirty="0">
                <a:latin typeface="Avenir Next LT Pro"/>
                <a:cs typeface="Calibri"/>
              </a:rPr>
              <a:t>Self-control: </a:t>
            </a:r>
            <a:r>
              <a:rPr lang="en-GB" sz="2800" dirty="0">
                <a:latin typeface="Avenir Next LT Pro"/>
                <a:cs typeface="Calibri"/>
              </a:rPr>
              <a:t>social norms give individuals a guide as to what they should or shouldn’t do</a:t>
            </a:r>
            <a:br>
              <a:rPr lang="en-US" dirty="0">
                <a:latin typeface="Avenir Next LT Pro"/>
              </a:rPr>
            </a:br>
            <a:endParaRPr lang="en-US">
              <a:latin typeface="Avenir Next LT Pro"/>
            </a:endParaRPr>
          </a:p>
          <a:p>
            <a:pPr marL="457200" indent="-457200">
              <a:buFont typeface="Wingdings"/>
              <a:buChar char="v"/>
            </a:pPr>
            <a:r>
              <a:rPr lang="en-GB" sz="2800" b="1" dirty="0">
                <a:latin typeface="Avenir Next LT Pro"/>
                <a:cs typeface="Calibri"/>
              </a:rPr>
              <a:t>Controlling group behaviour: </a:t>
            </a:r>
            <a:r>
              <a:rPr lang="en-GB" sz="2800" dirty="0">
                <a:latin typeface="Avenir Next LT Pro"/>
                <a:cs typeface="Calibri"/>
              </a:rPr>
              <a:t>if enough individuals conform to social norms then societal behaviour is also controlled</a:t>
            </a:r>
            <a:br>
              <a:rPr lang="en-US" dirty="0">
                <a:latin typeface="Avenir Next LT Pro"/>
              </a:rPr>
            </a:br>
            <a:endParaRPr lang="en-GB">
              <a:latin typeface="Avenir Next LT Pro"/>
            </a:endParaRPr>
          </a:p>
          <a:p>
            <a:pPr marL="457200" indent="-457200">
              <a:buFont typeface="Wingdings"/>
              <a:buChar char="v"/>
            </a:pPr>
            <a:r>
              <a:rPr lang="en-GB" sz="2800" b="1" dirty="0">
                <a:latin typeface="Avenir Next LT Pro"/>
                <a:cs typeface="Calibri"/>
              </a:rPr>
              <a:t>Systemising behaviour: </a:t>
            </a:r>
            <a:r>
              <a:rPr lang="en-GB" sz="2800" dirty="0">
                <a:latin typeface="Avenir Next LT Pro"/>
                <a:cs typeface="Calibri"/>
              </a:rPr>
              <a:t>social norms provide a system which people can follow, i.e. a person does not have to think about every action they take</a:t>
            </a:r>
            <a:endParaRPr lang="en-GB" dirty="0">
              <a:latin typeface="Avenir Next LT Pro"/>
            </a:endParaRPr>
          </a:p>
          <a:p>
            <a:pPr algn="l"/>
            <a:endParaRPr lang="en-GB" dirty="0">
              <a:cs typeface="Calibri"/>
            </a:endParaRPr>
          </a:p>
        </p:txBody>
      </p:sp>
    </p:spTree>
    <p:extLst>
      <p:ext uri="{BB962C8B-B14F-4D97-AF65-F5344CB8AC3E}">
        <p14:creationId xmlns:p14="http://schemas.microsoft.com/office/powerpoint/2010/main" val="237161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DCC7AA-17D9-A880-062A-F1BA4E401836}"/>
              </a:ext>
            </a:extLst>
          </p:cNvPr>
          <p:cNvSpPr txBox="1"/>
          <p:nvPr/>
        </p:nvSpPr>
        <p:spPr>
          <a:xfrm>
            <a:off x="1895707" y="55755"/>
            <a:ext cx="1029629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latin typeface="Avenir Next LT Pro"/>
                <a:cs typeface="Calibri"/>
              </a:rPr>
              <a:t>Characteristics of norms</a:t>
            </a:r>
            <a:endParaRPr lang="en-US" sz="4800" dirty="0">
              <a:latin typeface="Avenir Next LT Pro"/>
            </a:endParaRPr>
          </a:p>
        </p:txBody>
      </p:sp>
      <p:sp>
        <p:nvSpPr>
          <p:cNvPr id="5" name="TextBox 4">
            <a:extLst>
              <a:ext uri="{FF2B5EF4-FFF2-40B4-BE49-F238E27FC236}">
                <a16:creationId xmlns:a16="http://schemas.microsoft.com/office/drawing/2014/main" id="{BB719EB4-6C36-BCC0-9F03-A4CD65B0E3B0}"/>
              </a:ext>
            </a:extLst>
          </p:cNvPr>
          <p:cNvSpPr txBox="1"/>
          <p:nvPr/>
        </p:nvSpPr>
        <p:spPr>
          <a:xfrm>
            <a:off x="176561" y="752705"/>
            <a:ext cx="47020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venir Next LT Pro"/>
                <a:cs typeface="Calibri"/>
              </a:rPr>
              <a:t>Descriptive Norms</a:t>
            </a:r>
            <a:endParaRPr lang="en-US" sz="3600" dirty="0">
              <a:latin typeface="Avenir Next LT Pro"/>
            </a:endParaRPr>
          </a:p>
        </p:txBody>
      </p:sp>
      <p:sp>
        <p:nvSpPr>
          <p:cNvPr id="6" name="TextBox 5">
            <a:extLst>
              <a:ext uri="{FF2B5EF4-FFF2-40B4-BE49-F238E27FC236}">
                <a16:creationId xmlns:a16="http://schemas.microsoft.com/office/drawing/2014/main" id="{2AE163A3-343A-4D99-87F7-2AAC860EF879}"/>
              </a:ext>
            </a:extLst>
          </p:cNvPr>
          <p:cNvSpPr txBox="1"/>
          <p:nvPr/>
        </p:nvSpPr>
        <p:spPr>
          <a:xfrm>
            <a:off x="492512" y="1496122"/>
            <a:ext cx="11002536"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Descriptive norms are concerned with an individual’s interaction with a group</a:t>
            </a:r>
            <a:br>
              <a:rPr lang="en-GB" sz="2400" dirty="0">
                <a:latin typeface="Avenir Next LT Pro"/>
                <a:cs typeface="Calibri"/>
              </a:rPr>
            </a:br>
            <a:endParaRPr lang="en-US" sz="2400">
              <a:latin typeface="Avenir Next LT Pro"/>
            </a:endParaRPr>
          </a:p>
          <a:p>
            <a:pPr marL="342900" indent="-342900">
              <a:buFont typeface="Wingdings"/>
              <a:buChar char="v"/>
            </a:pPr>
            <a:r>
              <a:rPr lang="en-GB" sz="2400" dirty="0">
                <a:latin typeface="Avenir Next LT Pro"/>
                <a:cs typeface="Calibri"/>
              </a:rPr>
              <a:t>They develop from watching the actions of other group members in certain situations. </a:t>
            </a:r>
            <a:br>
              <a:rPr lang="en-GB" sz="2400" dirty="0">
                <a:latin typeface="Avenir Next LT Pro"/>
                <a:cs typeface="Calibri"/>
              </a:rPr>
            </a:br>
            <a:endParaRPr lang="en-GB" sz="2400">
              <a:latin typeface="Avenir Next LT Pro"/>
            </a:endParaRPr>
          </a:p>
          <a:p>
            <a:pPr marL="342900" indent="-342900">
              <a:buFont typeface="Wingdings"/>
              <a:buChar char="v"/>
            </a:pPr>
            <a:r>
              <a:rPr lang="en-GB" sz="2400" dirty="0">
                <a:latin typeface="Avenir Next LT Pro"/>
                <a:cs typeface="Calibri"/>
              </a:rPr>
              <a:t>The more that target group members behave similarly in a given situation, the more the observer will tend to view their behaviour as appropriate. </a:t>
            </a:r>
            <a:br>
              <a:rPr lang="en-GB" sz="2400" dirty="0">
                <a:latin typeface="Avenir Next LT Pro"/>
                <a:cs typeface="Calibri"/>
              </a:rPr>
            </a:br>
            <a:endParaRPr lang="en-GB" sz="2400">
              <a:latin typeface="Avenir Next LT Pro"/>
            </a:endParaRPr>
          </a:p>
          <a:p>
            <a:pPr marL="342900" indent="-342900">
              <a:buFont typeface="Wingdings"/>
              <a:buChar char="v"/>
            </a:pPr>
            <a:r>
              <a:rPr lang="en-GB" sz="2400" dirty="0">
                <a:latin typeface="Avenir Next LT Pro"/>
                <a:cs typeface="Calibri"/>
              </a:rPr>
              <a:t>When individual group members believe that the group supports a certain behaviour, they are more likely to exhibit this behaviour themselves.</a:t>
            </a:r>
            <a:endParaRPr lang="en-GB" dirty="0">
              <a:latin typeface="Avenir Next LT Pro"/>
            </a:endParaRPr>
          </a:p>
          <a:p>
            <a:pPr algn="l"/>
            <a:endParaRPr lang="en-GB" dirty="0">
              <a:cs typeface="Calibri"/>
            </a:endParaRPr>
          </a:p>
        </p:txBody>
      </p:sp>
    </p:spTree>
    <p:extLst>
      <p:ext uri="{BB962C8B-B14F-4D97-AF65-F5344CB8AC3E}">
        <p14:creationId xmlns:p14="http://schemas.microsoft.com/office/powerpoint/2010/main" val="11786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3CD3BD-C391-F246-F569-3A2571CACA4D}"/>
              </a:ext>
            </a:extLst>
          </p:cNvPr>
          <p:cNvSpPr txBox="1"/>
          <p:nvPr/>
        </p:nvSpPr>
        <p:spPr>
          <a:xfrm>
            <a:off x="1895707" y="55755"/>
            <a:ext cx="1029629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latin typeface="Avenir Next LT Pro"/>
                <a:cs typeface="Calibri"/>
              </a:rPr>
              <a:t>Characteristics of norms</a:t>
            </a:r>
            <a:endParaRPr lang="en-US" sz="4800" dirty="0">
              <a:latin typeface="Avenir Next LT Pro"/>
            </a:endParaRPr>
          </a:p>
        </p:txBody>
      </p:sp>
      <p:sp>
        <p:nvSpPr>
          <p:cNvPr id="6" name="TextBox 5">
            <a:extLst>
              <a:ext uri="{FF2B5EF4-FFF2-40B4-BE49-F238E27FC236}">
                <a16:creationId xmlns:a16="http://schemas.microsoft.com/office/drawing/2014/main" id="{C5E59A4E-7EF5-5A13-0E6D-0D688C3C3FE0}"/>
              </a:ext>
            </a:extLst>
          </p:cNvPr>
          <p:cNvSpPr txBox="1"/>
          <p:nvPr/>
        </p:nvSpPr>
        <p:spPr>
          <a:xfrm>
            <a:off x="297366" y="734122"/>
            <a:ext cx="586368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venir Next LT Pro"/>
                <a:cs typeface="Calibri"/>
              </a:rPr>
              <a:t>Injunctive Norms</a:t>
            </a:r>
            <a:endParaRPr lang="en-US" sz="3200" dirty="0">
              <a:latin typeface="Avenir Next LT Pro"/>
            </a:endParaRPr>
          </a:p>
          <a:p>
            <a:pPr algn="l"/>
            <a:endParaRPr lang="en-GB" dirty="0">
              <a:cs typeface="Calibri"/>
            </a:endParaRPr>
          </a:p>
        </p:txBody>
      </p:sp>
      <p:sp>
        <p:nvSpPr>
          <p:cNvPr id="7" name="TextBox 6">
            <a:extLst>
              <a:ext uri="{FF2B5EF4-FFF2-40B4-BE49-F238E27FC236}">
                <a16:creationId xmlns:a16="http://schemas.microsoft.com/office/drawing/2014/main" id="{F598B650-9E94-2488-9C45-1F687AC3DC13}"/>
              </a:ext>
            </a:extLst>
          </p:cNvPr>
          <p:cNvSpPr txBox="1"/>
          <p:nvPr/>
        </p:nvSpPr>
        <p:spPr>
          <a:xfrm>
            <a:off x="297365" y="1300976"/>
            <a:ext cx="110490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Injunctive norms refer to what individuals feel is “right” based on morals or beliefs. </a:t>
            </a:r>
            <a:br>
              <a:rPr lang="en-GB" sz="2400" dirty="0">
                <a:latin typeface="Avenir Next LT Pro"/>
                <a:cs typeface="Calibri"/>
              </a:rPr>
            </a:br>
            <a:endParaRPr lang="en-US">
              <a:latin typeface="Avenir Next LT Pro"/>
            </a:endParaRPr>
          </a:p>
          <a:p>
            <a:pPr marL="342900" indent="-342900">
              <a:buFont typeface="Wingdings"/>
              <a:buChar char="v"/>
            </a:pPr>
            <a:r>
              <a:rPr lang="en-GB" sz="2400" dirty="0">
                <a:latin typeface="Avenir Next LT Pro"/>
                <a:cs typeface="Calibri"/>
              </a:rPr>
              <a:t>These morals and beliefs are acquired by socialisation.</a:t>
            </a:r>
            <a:br>
              <a:rPr lang="en-GB" sz="2400" dirty="0">
                <a:latin typeface="Avenir Next LT Pro"/>
                <a:cs typeface="Calibri"/>
              </a:rPr>
            </a:br>
            <a:endParaRPr lang="en-GB">
              <a:latin typeface="Avenir Next LT Pro"/>
            </a:endParaRPr>
          </a:p>
          <a:p>
            <a:pPr marL="342900" indent="-342900">
              <a:buFont typeface="Wingdings"/>
              <a:buChar char="v"/>
            </a:pPr>
            <a:r>
              <a:rPr lang="en-GB" sz="2400" dirty="0">
                <a:latin typeface="Avenir Next LT Pro"/>
                <a:cs typeface="Calibri"/>
              </a:rPr>
              <a:t>They are specific guidelines about behaviour in certain situations (i.e. reciprocity norms – that is the norm that we should repay a favour that another does for us)</a:t>
            </a:r>
            <a:endParaRPr lang="en-GB" dirty="0">
              <a:latin typeface="Avenir Next LT Pro"/>
            </a:endParaRPr>
          </a:p>
          <a:p>
            <a:pPr algn="l"/>
            <a:endParaRPr lang="en-GB" dirty="0">
              <a:cs typeface="Calibri"/>
            </a:endParaRPr>
          </a:p>
        </p:txBody>
      </p:sp>
      <p:sp>
        <p:nvSpPr>
          <p:cNvPr id="8" name="TextBox 7">
            <a:extLst>
              <a:ext uri="{FF2B5EF4-FFF2-40B4-BE49-F238E27FC236}">
                <a16:creationId xmlns:a16="http://schemas.microsoft.com/office/drawing/2014/main" id="{7B9AE1E0-FFE0-96CB-7A73-6718099AC402}"/>
              </a:ext>
            </a:extLst>
          </p:cNvPr>
          <p:cNvSpPr txBox="1"/>
          <p:nvPr/>
        </p:nvSpPr>
        <p:spPr>
          <a:xfrm>
            <a:off x="6281854" y="3763536"/>
            <a:ext cx="5557024"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venir Next LT Pro"/>
                <a:cs typeface="Calibri"/>
              </a:rPr>
              <a:t>(Peiyu Pai &amp; Hsien-Tung Tsai, 2016) </a:t>
            </a:r>
            <a:endParaRPr lang="en-US" sz="2000"/>
          </a:p>
          <a:p>
            <a:pPr algn="l"/>
            <a:endParaRPr lang="en-GB" dirty="0">
              <a:cs typeface="Calibri"/>
            </a:endParaRPr>
          </a:p>
        </p:txBody>
      </p:sp>
      <p:sp>
        <p:nvSpPr>
          <p:cNvPr id="9" name="TextBox 8">
            <a:extLst>
              <a:ext uri="{FF2B5EF4-FFF2-40B4-BE49-F238E27FC236}">
                <a16:creationId xmlns:a16="http://schemas.microsoft.com/office/drawing/2014/main" id="{4833E1F3-A757-46E4-6A2A-8F1FCA6BEC15}"/>
              </a:ext>
            </a:extLst>
          </p:cNvPr>
          <p:cNvSpPr txBox="1"/>
          <p:nvPr/>
        </p:nvSpPr>
        <p:spPr>
          <a:xfrm>
            <a:off x="325243" y="4358268"/>
            <a:ext cx="10993243"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They develop through normative influence or when group members conform to receive social approval. </a:t>
            </a:r>
            <a:br>
              <a:rPr lang="en-GB" sz="2400" dirty="0">
                <a:latin typeface="Avenir Next LT Pro"/>
                <a:cs typeface="Calibri"/>
              </a:rPr>
            </a:br>
            <a:endParaRPr lang="en-US">
              <a:latin typeface="Avenir Next LT Pro"/>
            </a:endParaRPr>
          </a:p>
          <a:p>
            <a:pPr marL="342900" indent="-342900">
              <a:buFont typeface="Wingdings"/>
              <a:buChar char="v"/>
            </a:pPr>
            <a:r>
              <a:rPr lang="en-GB" sz="2400" dirty="0">
                <a:latin typeface="Avenir Next LT Pro"/>
                <a:cs typeface="Calibri"/>
              </a:rPr>
              <a:t>Rather than describing appropriate and inappropriate behaviour, injunctive norms prescribe it.</a:t>
            </a:r>
            <a:endParaRPr lang="en-GB" dirty="0">
              <a:latin typeface="Avenir Next LT Pro"/>
            </a:endParaRPr>
          </a:p>
          <a:p>
            <a:pPr algn="l"/>
            <a:endParaRPr lang="en-GB" dirty="0">
              <a:cs typeface="Calibri"/>
            </a:endParaRPr>
          </a:p>
        </p:txBody>
      </p:sp>
    </p:spTree>
    <p:extLst>
      <p:ext uri="{BB962C8B-B14F-4D97-AF65-F5344CB8AC3E}">
        <p14:creationId xmlns:p14="http://schemas.microsoft.com/office/powerpoint/2010/main" val="1982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420A25-8160-FBBA-829A-4D5D85D65E2C}"/>
              </a:ext>
            </a:extLst>
          </p:cNvPr>
          <p:cNvSpPr txBox="1"/>
          <p:nvPr/>
        </p:nvSpPr>
        <p:spPr>
          <a:xfrm>
            <a:off x="2592657" y="65049"/>
            <a:ext cx="870724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ea typeface="+mn-lt"/>
                <a:cs typeface="+mn-lt"/>
              </a:rPr>
              <a:t>Characteristics of norms</a:t>
            </a:r>
            <a:endParaRPr lang="en-US" dirty="0"/>
          </a:p>
        </p:txBody>
      </p:sp>
      <p:sp>
        <p:nvSpPr>
          <p:cNvPr id="5" name="TextBox 4">
            <a:extLst>
              <a:ext uri="{FF2B5EF4-FFF2-40B4-BE49-F238E27FC236}">
                <a16:creationId xmlns:a16="http://schemas.microsoft.com/office/drawing/2014/main" id="{24ED252D-FB6A-98E3-3F85-69FE41F2CD1F}"/>
              </a:ext>
            </a:extLst>
          </p:cNvPr>
          <p:cNvSpPr txBox="1"/>
          <p:nvPr/>
        </p:nvSpPr>
        <p:spPr>
          <a:xfrm>
            <a:off x="427463" y="761999"/>
            <a:ext cx="61889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venir Next LT Pro"/>
              </a:rPr>
              <a:t>Subjective Norms</a:t>
            </a:r>
            <a:endParaRPr lang="en-GB" sz="2800" dirty="0"/>
          </a:p>
        </p:txBody>
      </p:sp>
      <p:sp>
        <p:nvSpPr>
          <p:cNvPr id="7" name="TextBox 6">
            <a:extLst>
              <a:ext uri="{FF2B5EF4-FFF2-40B4-BE49-F238E27FC236}">
                <a16:creationId xmlns:a16="http://schemas.microsoft.com/office/drawing/2014/main" id="{2C8C9291-5D95-EA65-F9A8-AF11E5E71382}"/>
              </a:ext>
            </a:extLst>
          </p:cNvPr>
          <p:cNvSpPr txBox="1"/>
          <p:nvPr/>
        </p:nvSpPr>
        <p:spPr>
          <a:xfrm>
            <a:off x="427463" y="1375316"/>
            <a:ext cx="1148575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a:latin typeface="Avenir Next LT Pro"/>
                <a:cs typeface="Calibri"/>
              </a:rPr>
              <a:t>Subjective norms are group members’ perceptions about what important and influential individuals (e.g., leaders) think about a certain behaviour. (</a:t>
            </a:r>
            <a:r>
              <a:rPr lang="en-GB" sz="2400" i="1" dirty="0">
                <a:latin typeface="Avenir Next LT Pro"/>
                <a:cs typeface="Calibri"/>
              </a:rPr>
              <a:t>What would Jesus Do?)</a:t>
            </a:r>
            <a:endParaRPr lang="en-GB" sz="2400" i="1">
              <a:latin typeface="Avenir Next LT Pro"/>
              <a:cs typeface="Calibri"/>
            </a:endParaRPr>
          </a:p>
          <a:p>
            <a:pPr marL="342900" indent="-342900">
              <a:buFont typeface="Wingdings"/>
              <a:buChar char="v"/>
            </a:pPr>
            <a:endParaRPr lang="en-GB" sz="2400" i="1" dirty="0">
              <a:latin typeface="Avenir Next LT Pro"/>
              <a:cs typeface="Calibri"/>
            </a:endParaRPr>
          </a:p>
          <a:p>
            <a:pPr marL="342900" indent="-342900">
              <a:buFont typeface="Wingdings"/>
              <a:buChar char="v"/>
            </a:pPr>
            <a:r>
              <a:rPr lang="en-GB" sz="2400" dirty="0">
                <a:latin typeface="Avenir Next LT Pro"/>
                <a:cs typeface="Calibri"/>
              </a:rPr>
              <a:t>Thus, they are subjective in the sense that there are variations between individuals as to who is considered important. </a:t>
            </a:r>
            <a:endParaRPr lang="en-GB" sz="2400">
              <a:latin typeface="Avenir Next LT Pro"/>
              <a:cs typeface="Calibri"/>
            </a:endParaRPr>
          </a:p>
          <a:p>
            <a:pPr marL="342900" indent="-342900">
              <a:buFont typeface="Wingdings"/>
              <a:buChar char="v"/>
            </a:pPr>
            <a:endParaRPr lang="en-GB" sz="2400" dirty="0">
              <a:latin typeface="Avenir Next LT Pro"/>
              <a:cs typeface="Calibri"/>
            </a:endParaRPr>
          </a:p>
          <a:p>
            <a:pPr marL="342900" indent="-342900">
              <a:buFont typeface="Wingdings"/>
              <a:buChar char="v"/>
            </a:pPr>
            <a:r>
              <a:rPr lang="en-GB" sz="2400" dirty="0">
                <a:latin typeface="Avenir Next LT Pro"/>
                <a:cs typeface="Calibri"/>
              </a:rPr>
              <a:t>The theory of reasoned action suggests that the main influence on individual intentions is subjective norms.</a:t>
            </a:r>
            <a:br>
              <a:rPr lang="en-GB" sz="2400" dirty="0">
                <a:latin typeface="Avenir Next LT Pro"/>
                <a:cs typeface="Calibri"/>
              </a:rPr>
            </a:br>
            <a:r>
              <a:rPr lang="en-GB" sz="2400" dirty="0">
                <a:latin typeface="Avenir Next LT Pro"/>
                <a:cs typeface="Calibri"/>
              </a:rPr>
              <a:t> </a:t>
            </a:r>
            <a:endParaRPr lang="en-GB" sz="2400">
              <a:latin typeface="Avenir Next LT Pro"/>
            </a:endParaRPr>
          </a:p>
          <a:p>
            <a:pPr marL="342900" indent="-342900">
              <a:buFont typeface="Wingdings"/>
              <a:buChar char="v"/>
            </a:pPr>
            <a:r>
              <a:rPr lang="en-GB" sz="2400" dirty="0">
                <a:latin typeface="Avenir Next LT Pro"/>
                <a:cs typeface="Calibri"/>
              </a:rPr>
              <a:t>This may be one reason it is common practice for people to consult others before making decisions.</a:t>
            </a:r>
            <a:endParaRPr lang="en-GB" dirty="0">
              <a:latin typeface="Avenir Next LT Pro"/>
            </a:endParaRPr>
          </a:p>
          <a:p>
            <a:pPr algn="l"/>
            <a:endParaRPr lang="en-GB" dirty="0">
              <a:cs typeface="Calibri"/>
            </a:endParaRPr>
          </a:p>
        </p:txBody>
      </p:sp>
    </p:spTree>
    <p:extLst>
      <p:ext uri="{BB962C8B-B14F-4D97-AF65-F5344CB8AC3E}">
        <p14:creationId xmlns:p14="http://schemas.microsoft.com/office/powerpoint/2010/main" val="180474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5CE360-105F-0E2D-09FA-4665B1D2C0AD}"/>
              </a:ext>
            </a:extLst>
          </p:cNvPr>
          <p:cNvSpPr txBox="1"/>
          <p:nvPr/>
        </p:nvSpPr>
        <p:spPr>
          <a:xfrm>
            <a:off x="483219" y="1310268"/>
            <a:ext cx="10872439"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a:t>
            </a:r>
            <a:r>
              <a:rPr lang="en-GB" sz="1600" dirty="0">
                <a:cs typeface="Calibri"/>
              </a:rPr>
              <a:t>Al-</a:t>
            </a:r>
            <a:r>
              <a:rPr lang="en-GB" sz="1600" dirty="0" err="1">
                <a:cs typeface="Calibri"/>
              </a:rPr>
              <a:t>Swidi</a:t>
            </a:r>
            <a:r>
              <a:rPr lang="en-GB" sz="1600" dirty="0">
                <a:cs typeface="Calibri"/>
              </a:rPr>
              <a:t>, A., Mohammed </a:t>
            </a:r>
            <a:r>
              <a:rPr lang="en-GB" sz="1600" dirty="0" err="1">
                <a:cs typeface="Calibri"/>
              </a:rPr>
              <a:t>Rafiul</a:t>
            </a:r>
            <a:r>
              <a:rPr lang="en-GB" sz="1600" dirty="0">
                <a:cs typeface="Calibri"/>
              </a:rPr>
              <a:t> Huque, S., Haroon Hafeez, M. and Noor Mohd Shariff, M. (2014), ‘The role of subjective norms in theory of planned </a:t>
            </a:r>
            <a:r>
              <a:rPr lang="en-GB" sz="1600" dirty="0" err="1">
                <a:cs typeface="Calibri"/>
              </a:rPr>
              <a:t>behavior</a:t>
            </a:r>
            <a:r>
              <a:rPr lang="en-GB" sz="1600" dirty="0">
                <a:cs typeface="Calibri"/>
              </a:rPr>
              <a:t> in the context of organic food consumption’</a:t>
            </a:r>
            <a:r>
              <a:rPr lang="en-GB" sz="1600" i="1" dirty="0">
                <a:cs typeface="Calibri"/>
              </a:rPr>
              <a:t> British Food Journal</a:t>
            </a:r>
            <a:r>
              <a:rPr lang="en-GB" sz="1600" dirty="0">
                <a:cs typeface="Calibri"/>
              </a:rPr>
              <a:t> Vol. 116 No. 10, pp. 1561-1580. Available at: </a:t>
            </a:r>
            <a:r>
              <a:rPr lang="en-GB" sz="1600" dirty="0">
                <a:cs typeface="Calibri"/>
                <a:hlinkClick r:id="rId2"/>
              </a:rPr>
              <a:t>https://www.proquest.com/docview/2081652999?accountid=130472&amp;parentSessionId=I7omWq1uVncnAtpjLRxIU06xvKGZGApAE5yODp2CeM0%3D&amp;pq-origsite=primo</a:t>
            </a:r>
            <a:r>
              <a:rPr lang="en-GB" sz="1600" dirty="0">
                <a:cs typeface="Calibri"/>
              </a:rPr>
              <a:t> [Accessed 07/11/2022]</a:t>
            </a:r>
            <a:br>
              <a:rPr lang="en-GB" sz="1600" dirty="0">
                <a:cs typeface="Calibri"/>
              </a:rPr>
            </a:br>
            <a:endParaRPr lang="en-US"/>
          </a:p>
          <a:p>
            <a:r>
              <a:rPr lang="en-GB" sz="1600" dirty="0">
                <a:latin typeface="Arial"/>
                <a:cs typeface="Arial"/>
              </a:rPr>
              <a:t>•</a:t>
            </a:r>
            <a:r>
              <a:rPr lang="en-GB" sz="1600" dirty="0">
                <a:cs typeface="Calibri"/>
              </a:rPr>
              <a:t>American Psychological Association (2018) </a:t>
            </a:r>
            <a:r>
              <a:rPr lang="en-GB" sz="1600" i="1" dirty="0">
                <a:cs typeface="Calibri"/>
              </a:rPr>
              <a:t>APA Dictionary of Psychology </a:t>
            </a:r>
            <a:r>
              <a:rPr lang="en-GB" sz="1600" dirty="0">
                <a:cs typeface="Calibri"/>
              </a:rPr>
              <a:t>Available at: </a:t>
            </a:r>
            <a:r>
              <a:rPr lang="en-GB" sz="1600" dirty="0">
                <a:cs typeface="Calibri"/>
                <a:hlinkClick r:id="rId3"/>
              </a:rPr>
              <a:t>http://dictionary.apa.org/social-mores</a:t>
            </a:r>
            <a:r>
              <a:rPr lang="en-GB" sz="1600" dirty="0">
                <a:cs typeface="Calibri"/>
              </a:rPr>
              <a:t> [Accessed 07/11/2022]</a:t>
            </a:r>
            <a:br>
              <a:rPr lang="en-GB" sz="1600" dirty="0">
                <a:cs typeface="Calibri"/>
              </a:rPr>
            </a:br>
            <a:endParaRPr lang="en-GB"/>
          </a:p>
          <a:p>
            <a:r>
              <a:rPr lang="en-GB" sz="1600" dirty="0">
                <a:latin typeface="Arial"/>
                <a:cs typeface="Arial"/>
              </a:rPr>
              <a:t>•</a:t>
            </a:r>
            <a:r>
              <a:rPr lang="en-GB" sz="1600" dirty="0">
                <a:cs typeface="Calibri"/>
              </a:rPr>
              <a:t>Bicchieri, C., Muldoon, R. and </a:t>
            </a:r>
            <a:r>
              <a:rPr lang="en-GB" sz="1600" dirty="0" err="1">
                <a:cs typeface="Calibri"/>
              </a:rPr>
              <a:t>Sontuoso</a:t>
            </a:r>
            <a:r>
              <a:rPr lang="en-GB" sz="1600" dirty="0">
                <a:cs typeface="Calibri"/>
              </a:rPr>
              <a:t>, A. (2018) "Social </a:t>
            </a:r>
            <a:r>
              <a:rPr lang="en-GB" sz="1600" dirty="0" err="1">
                <a:cs typeface="Calibri"/>
              </a:rPr>
              <a:t>Norms",in</a:t>
            </a:r>
            <a:r>
              <a:rPr lang="en-GB" sz="1600" dirty="0">
                <a:cs typeface="Calibri"/>
              </a:rPr>
              <a:t> </a:t>
            </a:r>
            <a:r>
              <a:rPr lang="en-GB" sz="1600" i="1" dirty="0">
                <a:cs typeface="Calibri"/>
              </a:rPr>
              <a:t>The Stanford </a:t>
            </a:r>
            <a:r>
              <a:rPr lang="en-GB" sz="1600" i="1" dirty="0" err="1">
                <a:cs typeface="Calibri"/>
              </a:rPr>
              <a:t>Encyclopedia</a:t>
            </a:r>
            <a:r>
              <a:rPr lang="en-GB" sz="1600" i="1" dirty="0">
                <a:cs typeface="Calibri"/>
              </a:rPr>
              <a:t> of Philosophy (Winter 2018 Edition) </a:t>
            </a:r>
            <a:r>
              <a:rPr lang="en-GB" sz="1600" dirty="0">
                <a:cs typeface="Calibri"/>
              </a:rPr>
              <a:t>Zalta, E. N.  (ed.), </a:t>
            </a:r>
            <a:r>
              <a:rPr lang="en-GB" sz="1600" dirty="0">
                <a:cs typeface="Calibri"/>
                <a:hlinkClick r:id="rId4"/>
              </a:rPr>
              <a:t>https://plato.stanford.edu/archives/win2018/entries/social-norms/</a:t>
            </a:r>
            <a:r>
              <a:rPr lang="en-GB" sz="1600" dirty="0">
                <a:cs typeface="Calibri"/>
              </a:rPr>
              <a:t>  [Accessed 07/11/2022]</a:t>
            </a:r>
            <a:br>
              <a:rPr lang="en-GB" sz="1600" dirty="0">
                <a:cs typeface="Calibri"/>
              </a:rPr>
            </a:br>
            <a:endParaRPr lang="en-GB"/>
          </a:p>
          <a:p>
            <a:r>
              <a:rPr lang="en-GB" sz="1600" dirty="0">
                <a:latin typeface="Arial"/>
                <a:cs typeface="Arial"/>
              </a:rPr>
              <a:t>•</a:t>
            </a:r>
            <a:r>
              <a:rPr lang="en-GB" sz="1600" dirty="0">
                <a:cs typeface="Calibri"/>
              </a:rPr>
              <a:t>Borsari, B., &amp; Carey, K. B. (2003). Descriptive and injunctive norms in college drinking: a meta-analytic integration. Journal of studies on alcohol, 64(3), 331–341. </a:t>
            </a:r>
            <a:r>
              <a:rPr lang="en-GB" sz="1600" dirty="0">
                <a:cs typeface="Calibri"/>
                <a:hlinkClick r:id="rId5"/>
              </a:rPr>
              <a:t>https://doi.org/10.15288/jsa.2003.64.331</a:t>
            </a:r>
            <a:r>
              <a:rPr lang="en-GB" sz="1600" dirty="0">
                <a:cs typeface="Calibri"/>
              </a:rPr>
              <a:t> [Accessed 07/11/2022] </a:t>
            </a:r>
            <a:br>
              <a:rPr lang="en-GB" sz="1600" dirty="0">
                <a:cs typeface="Calibri"/>
              </a:rPr>
            </a:br>
            <a:endParaRPr lang="en-GB"/>
          </a:p>
          <a:p>
            <a:r>
              <a:rPr lang="en-GB" sz="1600" dirty="0">
                <a:latin typeface="Arial"/>
                <a:cs typeface="Arial"/>
              </a:rPr>
              <a:t>•</a:t>
            </a:r>
            <a:r>
              <a:rPr lang="en-GB" sz="1600" dirty="0">
                <a:cs typeface="Calibri"/>
              </a:rPr>
              <a:t>Bronfenbrenner, U. (2009). </a:t>
            </a:r>
            <a:r>
              <a:rPr lang="en-GB" sz="1600" i="1" dirty="0">
                <a:cs typeface="Calibri"/>
              </a:rPr>
              <a:t>The Ecology of Human Development: Experiments by Nature and Design </a:t>
            </a:r>
            <a:r>
              <a:rPr lang="en-GB" sz="1600" dirty="0">
                <a:cs typeface="Calibri"/>
              </a:rPr>
              <a:t>Cambridge, Massachusetts: Harvard University Press. Available at </a:t>
            </a:r>
            <a:r>
              <a:rPr lang="en-GB" sz="1600" dirty="0">
                <a:cs typeface="Calibri"/>
                <a:hlinkClick r:id="rId6"/>
              </a:rPr>
              <a:t>https://ebookcentral.proquest.com/lib/trinity/detail.action?docID=3300702&amp;pq-origsite=primo</a:t>
            </a:r>
            <a:r>
              <a:rPr lang="en-GB" sz="1600" dirty="0">
                <a:cs typeface="Calibri"/>
              </a:rPr>
              <a:t> [Accessed 07/11/2022]</a:t>
            </a:r>
            <a:endParaRPr lang="en-GB" dirty="0"/>
          </a:p>
          <a:p>
            <a:pPr algn="l"/>
            <a:endParaRPr lang="en-GB" dirty="0">
              <a:cs typeface="Calibri"/>
            </a:endParaRPr>
          </a:p>
        </p:txBody>
      </p:sp>
      <p:sp>
        <p:nvSpPr>
          <p:cNvPr id="5" name="TextBox 4">
            <a:extLst>
              <a:ext uri="{FF2B5EF4-FFF2-40B4-BE49-F238E27FC236}">
                <a16:creationId xmlns:a16="http://schemas.microsoft.com/office/drawing/2014/main" id="{AC10F5A8-7846-060F-16E4-D48963943067}"/>
              </a:ext>
            </a:extLst>
          </p:cNvPr>
          <p:cNvSpPr txBox="1"/>
          <p:nvPr/>
        </p:nvSpPr>
        <p:spPr>
          <a:xfrm>
            <a:off x="232316" y="83633"/>
            <a:ext cx="698809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b="1" dirty="0">
                <a:latin typeface="Avenir Next LT Pro"/>
              </a:rPr>
              <a:t>References</a:t>
            </a:r>
            <a:endParaRPr lang="en-GB" sz="4800" dirty="0"/>
          </a:p>
        </p:txBody>
      </p:sp>
    </p:spTree>
    <p:extLst>
      <p:ext uri="{BB962C8B-B14F-4D97-AF65-F5344CB8AC3E}">
        <p14:creationId xmlns:p14="http://schemas.microsoft.com/office/powerpoint/2010/main" val="2968838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70FBF4-1612-B917-C555-073CFEE62556}"/>
              </a:ext>
            </a:extLst>
          </p:cNvPr>
          <p:cNvSpPr txBox="1"/>
          <p:nvPr/>
        </p:nvSpPr>
        <p:spPr>
          <a:xfrm>
            <a:off x="250901" y="-102221"/>
            <a:ext cx="698809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b="1" dirty="0">
                <a:latin typeface="Avenir Next LT Pro"/>
              </a:rPr>
              <a:t>References</a:t>
            </a:r>
            <a:endParaRPr lang="en-GB" sz="4800" dirty="0"/>
          </a:p>
        </p:txBody>
      </p:sp>
      <p:sp>
        <p:nvSpPr>
          <p:cNvPr id="6" name="TextBox 5">
            <a:extLst>
              <a:ext uri="{FF2B5EF4-FFF2-40B4-BE49-F238E27FC236}">
                <a16:creationId xmlns:a16="http://schemas.microsoft.com/office/drawing/2014/main" id="{B1A9C202-422B-ECC8-A2C1-8ADBF615F42A}"/>
              </a:ext>
            </a:extLst>
          </p:cNvPr>
          <p:cNvSpPr txBox="1"/>
          <p:nvPr/>
        </p:nvSpPr>
        <p:spPr>
          <a:xfrm>
            <a:off x="380999" y="892097"/>
            <a:ext cx="1153221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
            </a:r>
            <a:r>
              <a:rPr lang="en-GB" dirty="0">
                <a:cs typeface="Calibri"/>
              </a:rPr>
              <a:t>Crawford, L. A. &amp; Novak, K. B. (2018) </a:t>
            </a:r>
            <a:r>
              <a:rPr lang="en-GB" i="1" dirty="0">
                <a:cs typeface="Calibri"/>
              </a:rPr>
              <a:t>Individual and Society: Sociological Social Psychology</a:t>
            </a:r>
            <a:r>
              <a:rPr lang="en-GB" dirty="0">
                <a:cs typeface="Calibri"/>
              </a:rPr>
              <a:t> (2</a:t>
            </a:r>
            <a:r>
              <a:rPr lang="en-GB" baseline="30000" dirty="0">
                <a:cs typeface="Calibri"/>
              </a:rPr>
              <a:t>nd</a:t>
            </a:r>
            <a:r>
              <a:rPr lang="en-GB" dirty="0">
                <a:cs typeface="Calibri"/>
              </a:rPr>
              <a:t> Ed.) Abingdon: Routledge</a:t>
            </a:r>
            <a:br>
              <a:rPr lang="en-GB" dirty="0">
                <a:cs typeface="Calibri"/>
              </a:rPr>
            </a:br>
            <a:endParaRPr lang="en-US"/>
          </a:p>
          <a:p>
            <a:r>
              <a:rPr lang="en-GB" dirty="0">
                <a:latin typeface="Arial"/>
                <a:cs typeface="Arial"/>
              </a:rPr>
              <a:t>•</a:t>
            </a:r>
            <a:r>
              <a:rPr lang="en-GB" dirty="0">
                <a:cs typeface="Calibri"/>
              </a:rPr>
              <a:t>Forsyth, D. R. (1990). </a:t>
            </a:r>
            <a:r>
              <a:rPr lang="en-GB" i="1" dirty="0">
                <a:cs typeface="Calibri"/>
              </a:rPr>
              <a:t>Group dynamics </a:t>
            </a:r>
            <a:r>
              <a:rPr lang="en-GB" dirty="0">
                <a:cs typeface="Calibri"/>
              </a:rPr>
              <a:t>Pacific Grove, CA: Brooks/Cole.</a:t>
            </a:r>
            <a:br>
              <a:rPr lang="en-GB" dirty="0">
                <a:cs typeface="Calibri"/>
              </a:rPr>
            </a:br>
            <a:endParaRPr lang="en-GB" dirty="0">
              <a:cs typeface="Calibri"/>
            </a:endParaRPr>
          </a:p>
          <a:p>
            <a:r>
              <a:rPr lang="en-GB" dirty="0">
                <a:latin typeface="Arial"/>
                <a:cs typeface="Arial"/>
              </a:rPr>
              <a:t>•</a:t>
            </a:r>
            <a:r>
              <a:rPr lang="en-GB" dirty="0">
                <a:cs typeface="Calibri"/>
              </a:rPr>
              <a:t>Forsyth, D.R. (2021) ‘Recent advances in the study of group cohesion’, </a:t>
            </a:r>
            <a:r>
              <a:rPr lang="en-GB" i="1" dirty="0">
                <a:cs typeface="Calibri"/>
              </a:rPr>
              <a:t>Group dynamics</a:t>
            </a:r>
            <a:r>
              <a:rPr lang="en-GB" dirty="0">
                <a:cs typeface="Calibri"/>
              </a:rPr>
              <a:t>, 25(3), pp. 213–228 Available at: </a:t>
            </a:r>
            <a:r>
              <a:rPr lang="en-GB" dirty="0">
                <a:cs typeface="Calibri"/>
                <a:hlinkClick r:id="rId2"/>
              </a:rPr>
              <a:t>https://web-p-ebscohost-com.ezproxy.uwtsd.ac.uk/ehost/pdfviewer/pdfviewer?vid=0&amp;sid=c71b9fb5-29f4-4254-a4c9-ddd985e07468%40redis</a:t>
            </a:r>
            <a:r>
              <a:rPr lang="en-GB" dirty="0">
                <a:cs typeface="Calibri"/>
              </a:rPr>
              <a:t> [Accessed 07/11/2022]</a:t>
            </a:r>
            <a:br>
              <a:rPr lang="en-GB" dirty="0">
                <a:cs typeface="Calibri"/>
              </a:rPr>
            </a:br>
            <a:endParaRPr lang="en-GB">
              <a:cs typeface="Calibri"/>
            </a:endParaRPr>
          </a:p>
          <a:p>
            <a:r>
              <a:rPr lang="en-GB" dirty="0">
                <a:latin typeface="Arial"/>
                <a:cs typeface="Arial"/>
              </a:rPr>
              <a:t>•</a:t>
            </a:r>
            <a:r>
              <a:rPr lang="en-GB" dirty="0">
                <a:cs typeface="Calibri"/>
              </a:rPr>
              <a:t>Gillin, J. L. &amp; Gillin, J. P. (1948) </a:t>
            </a:r>
            <a:r>
              <a:rPr lang="en-GB" i="1" dirty="0">
                <a:cs typeface="Calibri"/>
              </a:rPr>
              <a:t>Cultural Sociology </a:t>
            </a:r>
            <a:r>
              <a:rPr lang="en-GB" dirty="0">
                <a:cs typeface="Calibri"/>
              </a:rPr>
              <a:t>New York: Macmillan</a:t>
            </a:r>
            <a:br>
              <a:rPr lang="en-GB" dirty="0">
                <a:cs typeface="Calibri"/>
              </a:rPr>
            </a:br>
            <a:endParaRPr lang="en-GB">
              <a:cs typeface="Calibri"/>
            </a:endParaRPr>
          </a:p>
          <a:p>
            <a:r>
              <a:rPr lang="en-GB" dirty="0">
                <a:latin typeface="Arial"/>
                <a:cs typeface="Arial"/>
              </a:rPr>
              <a:t>•</a:t>
            </a:r>
            <a:r>
              <a:rPr lang="en-GB" dirty="0">
                <a:cs typeface="Calibri"/>
              </a:rPr>
              <a:t>Peiyu Pai &amp; Hsien-Tung Tsai, (2016) ‘Reciprocity norms and information-sharing </a:t>
            </a:r>
            <a:r>
              <a:rPr lang="en-GB" err="1">
                <a:cs typeface="Calibri"/>
              </a:rPr>
              <a:t>behavior</a:t>
            </a:r>
            <a:r>
              <a:rPr lang="en-GB" dirty="0">
                <a:cs typeface="Calibri"/>
              </a:rPr>
              <a:t> in online consumption communities: An empirical investigation of antecedents and moderators’ </a:t>
            </a:r>
            <a:r>
              <a:rPr lang="en-GB" i="1" dirty="0">
                <a:cs typeface="Calibri"/>
              </a:rPr>
              <a:t>Information &amp; Management </a:t>
            </a:r>
            <a:r>
              <a:rPr lang="en-GB" dirty="0">
                <a:cs typeface="Calibri"/>
              </a:rPr>
              <a:t>Volume 53, Issue 1, pp. 38-52, </a:t>
            </a:r>
            <a:r>
              <a:rPr lang="en-GB" dirty="0">
                <a:cs typeface="Calibri"/>
                <a:hlinkClick r:id="rId3"/>
              </a:rPr>
              <a:t>https://doi.org/10.1016/j.im.2015.08.002</a:t>
            </a:r>
            <a:r>
              <a:rPr lang="en-GB" dirty="0">
                <a:cs typeface="Calibri"/>
              </a:rPr>
              <a:t>  [Accessed 07/11/2022]</a:t>
            </a:r>
            <a:br>
              <a:rPr lang="en-GB" dirty="0">
                <a:cs typeface="Calibri"/>
              </a:rPr>
            </a:br>
            <a:endParaRPr lang="en-GB">
              <a:cs typeface="Calibri"/>
            </a:endParaRPr>
          </a:p>
          <a:p>
            <a:r>
              <a:rPr lang="en-GB" dirty="0">
                <a:latin typeface="Arial"/>
                <a:cs typeface="Arial"/>
              </a:rPr>
              <a:t>•</a:t>
            </a:r>
            <a:r>
              <a:rPr lang="en-GB" dirty="0">
                <a:cs typeface="Calibri"/>
              </a:rPr>
              <a:t>Young, K. &amp; Mack, R.W., (1959) </a:t>
            </a:r>
            <a:r>
              <a:rPr lang="en-GB" i="1" dirty="0">
                <a:cs typeface="Calibri"/>
              </a:rPr>
              <a:t>Sociology and Social Life </a:t>
            </a:r>
            <a:r>
              <a:rPr lang="en-GB" dirty="0">
                <a:cs typeface="Calibri"/>
              </a:rPr>
              <a:t>New York: American Book Company</a:t>
            </a:r>
            <a:endParaRPr lang="en-GB" dirty="0"/>
          </a:p>
          <a:p>
            <a:pPr algn="l"/>
            <a:endParaRPr lang="en-GB" dirty="0">
              <a:cs typeface="Calibri"/>
            </a:endParaRPr>
          </a:p>
        </p:txBody>
      </p:sp>
    </p:spTree>
    <p:extLst>
      <p:ext uri="{BB962C8B-B14F-4D97-AF65-F5344CB8AC3E}">
        <p14:creationId xmlns:p14="http://schemas.microsoft.com/office/powerpoint/2010/main" val="899034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26C26F-1E74-A4B3-F7FC-9CDB88FE9B58}"/>
              </a:ext>
            </a:extLst>
          </p:cNvPr>
          <p:cNvSpPr txBox="1"/>
          <p:nvPr/>
        </p:nvSpPr>
        <p:spPr>
          <a:xfrm>
            <a:off x="167268" y="92927"/>
            <a:ext cx="778726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latin typeface="Avenir Next LT Pro"/>
              </a:rPr>
              <a:t>Video References</a:t>
            </a:r>
            <a:endParaRPr lang="en-GB" dirty="0"/>
          </a:p>
        </p:txBody>
      </p:sp>
      <p:sp>
        <p:nvSpPr>
          <p:cNvPr id="6" name="TextBox 5">
            <a:extLst>
              <a:ext uri="{FF2B5EF4-FFF2-40B4-BE49-F238E27FC236}">
                <a16:creationId xmlns:a16="http://schemas.microsoft.com/office/drawing/2014/main" id="{557A606E-D481-C0DA-7852-0C0F5DCDC7CF}"/>
              </a:ext>
            </a:extLst>
          </p:cNvPr>
          <p:cNvSpPr txBox="1"/>
          <p:nvPr/>
        </p:nvSpPr>
        <p:spPr>
          <a:xfrm>
            <a:off x="371707" y="910682"/>
            <a:ext cx="1141141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
            </a:r>
            <a:r>
              <a:rPr lang="en-GB" dirty="0">
                <a:cs typeface="Calibri"/>
              </a:rPr>
              <a:t>Video 1: </a:t>
            </a:r>
            <a:r>
              <a:rPr lang="en-GB" err="1">
                <a:cs typeface="Calibri"/>
              </a:rPr>
              <a:t>Rangecroft</a:t>
            </a:r>
            <a:r>
              <a:rPr lang="en-GB" dirty="0">
                <a:cs typeface="Calibri"/>
              </a:rPr>
              <a:t>, L. (2006) </a:t>
            </a:r>
            <a:r>
              <a:rPr lang="en-GB" i="1" dirty="0">
                <a:cs typeface="Calibri"/>
              </a:rPr>
              <a:t>another way of life</a:t>
            </a:r>
            <a:r>
              <a:rPr lang="en-GB" dirty="0">
                <a:cs typeface="Calibri"/>
              </a:rPr>
              <a:t> Available at </a:t>
            </a:r>
            <a:r>
              <a:rPr lang="en-GB" dirty="0">
                <a:cs typeface="Calibri"/>
                <a:hlinkClick r:id="rId2"/>
              </a:rPr>
              <a:t>https://www.youtube.com/watch?v=ww7MXAgu0D0</a:t>
            </a:r>
            <a:r>
              <a:rPr lang="en-GB" dirty="0">
                <a:cs typeface="Calibri"/>
              </a:rPr>
              <a:t>  [Accessed 07/12/2022]</a:t>
            </a:r>
            <a:br>
              <a:rPr lang="en-GB" dirty="0">
                <a:cs typeface="Calibri"/>
              </a:rPr>
            </a:br>
            <a:endParaRPr lang="en-US">
              <a:cs typeface="Calibri"/>
            </a:endParaRPr>
          </a:p>
          <a:p>
            <a:r>
              <a:rPr lang="en-GB" dirty="0">
                <a:latin typeface="Arial"/>
                <a:cs typeface="Arial"/>
              </a:rPr>
              <a:t>•</a:t>
            </a:r>
            <a:r>
              <a:rPr lang="en-GB" dirty="0">
                <a:cs typeface="Calibri"/>
              </a:rPr>
              <a:t>Video 2: AFP News Agency. (2013) </a:t>
            </a:r>
            <a:r>
              <a:rPr lang="en-GB" i="1" dirty="0">
                <a:cs typeface="Calibri"/>
              </a:rPr>
              <a:t>Badger stew is gourmet dining for British roadkill fan</a:t>
            </a:r>
            <a:r>
              <a:rPr lang="en-GB" dirty="0">
                <a:cs typeface="Calibri"/>
              </a:rPr>
              <a:t> Available at: </a:t>
            </a:r>
            <a:r>
              <a:rPr lang="en-GB" dirty="0">
                <a:cs typeface="Calibri"/>
                <a:hlinkClick r:id="rId3"/>
              </a:rPr>
              <a:t>https://www.youtube.com/watch?v=rSTOZi63BtI</a:t>
            </a:r>
            <a:r>
              <a:rPr lang="en-GB" dirty="0">
                <a:cs typeface="Calibri"/>
              </a:rPr>
              <a:t> [Accessed 07/12/2022]</a:t>
            </a:r>
            <a:br>
              <a:rPr lang="en-GB" dirty="0">
                <a:cs typeface="Calibri"/>
              </a:rPr>
            </a:br>
            <a:endParaRPr lang="en-GB">
              <a:cs typeface="Calibri"/>
            </a:endParaRPr>
          </a:p>
          <a:p>
            <a:r>
              <a:rPr lang="en-GB" dirty="0">
                <a:latin typeface="Arial"/>
                <a:cs typeface="Arial"/>
              </a:rPr>
              <a:t>•</a:t>
            </a:r>
            <a:r>
              <a:rPr lang="en-GB" dirty="0">
                <a:cs typeface="Calibri"/>
              </a:rPr>
              <a:t>Video 3: Eastleigh News (2016) </a:t>
            </a:r>
            <a:r>
              <a:rPr lang="en-GB" i="1" dirty="0">
                <a:cs typeface="Calibri"/>
              </a:rPr>
              <a:t>Naked Rambler release from Prison January 2016 </a:t>
            </a:r>
            <a:r>
              <a:rPr lang="en-GB" dirty="0">
                <a:cs typeface="Calibri"/>
              </a:rPr>
              <a:t>Available at: </a:t>
            </a:r>
            <a:r>
              <a:rPr lang="en-GB" dirty="0">
                <a:cs typeface="Calibri"/>
                <a:hlinkClick r:id="rId4"/>
              </a:rPr>
              <a:t>https://vimeo.com/152092584</a:t>
            </a:r>
            <a:r>
              <a:rPr lang="en-GB" dirty="0">
                <a:cs typeface="Calibri"/>
              </a:rPr>
              <a:t> [Accessed 07/12/2022]</a:t>
            </a:r>
            <a:br>
              <a:rPr lang="en-GB" dirty="0">
                <a:cs typeface="Calibri"/>
              </a:rPr>
            </a:br>
            <a:endParaRPr lang="en-GB">
              <a:cs typeface="Calibri"/>
            </a:endParaRPr>
          </a:p>
          <a:p>
            <a:r>
              <a:rPr lang="en-GB" dirty="0">
                <a:latin typeface="Arial"/>
                <a:cs typeface="Arial"/>
              </a:rPr>
              <a:t>•</a:t>
            </a:r>
            <a:r>
              <a:rPr lang="en-GB" dirty="0">
                <a:cs typeface="Calibri"/>
              </a:rPr>
              <a:t>Video 4: UN High Commissioner for Human Rights (2018) </a:t>
            </a:r>
            <a:r>
              <a:rPr lang="en-GB" i="1" dirty="0">
                <a:cs typeface="Calibri"/>
              </a:rPr>
              <a:t>Experts Workshop on Witchcraft and Human Rights </a:t>
            </a:r>
            <a:r>
              <a:rPr lang="en-GB" dirty="0">
                <a:cs typeface="Calibri"/>
              </a:rPr>
              <a:t>Available at: </a:t>
            </a:r>
            <a:r>
              <a:rPr lang="en-GB" dirty="0">
                <a:cs typeface="Calibri"/>
                <a:hlinkClick r:id="rId5"/>
              </a:rPr>
              <a:t>https://www.youtube.com/watch?v=sr8vLNva6-s</a:t>
            </a:r>
            <a:r>
              <a:rPr lang="en-GB" dirty="0">
                <a:cs typeface="Calibri"/>
              </a:rPr>
              <a:t> [Accessed 07/12/2022]</a:t>
            </a:r>
            <a:endParaRPr lang="en-GB" dirty="0"/>
          </a:p>
          <a:p>
            <a:br>
              <a:rPr lang="en-GB" dirty="0">
                <a:cs typeface="Calibri"/>
              </a:rPr>
            </a:br>
            <a:endParaRPr lang="en-GB" dirty="0">
              <a:cs typeface="Calibri"/>
            </a:endParaRPr>
          </a:p>
        </p:txBody>
      </p:sp>
    </p:spTree>
    <p:extLst>
      <p:ext uri="{BB962C8B-B14F-4D97-AF65-F5344CB8AC3E}">
        <p14:creationId xmlns:p14="http://schemas.microsoft.com/office/powerpoint/2010/main" val="2768819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PowerPoint Presentation</vt:lpstr>
      <vt:lpstr>PowerPoint Presentation</vt:lpstr>
      <vt:lpstr>PowerPoint Presentation</vt:lpstr>
      <vt:lpstr>What are Social Norms and Values?</vt:lpstr>
      <vt:lpstr>What do you think Social Norms are? </vt:lpstr>
      <vt:lpstr>Definition of Social Norms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753</cp:revision>
  <dcterms:created xsi:type="dcterms:W3CDTF">2023-11-20T18:09:12Z</dcterms:created>
  <dcterms:modified xsi:type="dcterms:W3CDTF">2023-12-12T14:27:28Z</dcterms:modified>
</cp:coreProperties>
</file>