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306" r:id="rId40"/>
    <p:sldId id="294" r:id="rId41"/>
    <p:sldId id="296" r:id="rId42"/>
    <p:sldId id="297" r:id="rId43"/>
    <p:sldId id="298" r:id="rId44"/>
    <p:sldId id="299" r:id="rId45"/>
    <p:sldId id="300" r:id="rId46"/>
    <p:sldId id="301" r:id="rId47"/>
    <p:sldId id="302" r:id="rId48"/>
    <p:sldId id="303" r:id="rId49"/>
    <p:sldId id="304" r:id="rId50"/>
    <p:sldId id="305"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2" r:id="rId76"/>
    <p:sldId id="333" r:id="rId77"/>
    <p:sldId id="334" r:id="rId78"/>
    <p:sldId id="335" r:id="rId79"/>
    <p:sldId id="336" r:id="rId80"/>
    <p:sldId id="337" r:id="rId81"/>
    <p:sldId id="338" r:id="rId82"/>
    <p:sldId id="339" r:id="rId83"/>
    <p:sldId id="340" r:id="rId84"/>
    <p:sldId id="341" r:id="rId85"/>
    <p:sldId id="342" r:id="rId86"/>
    <p:sldId id="343" r:id="rId87"/>
    <p:sldId id="344" r:id="rId88"/>
    <p:sldId id="345" r:id="rId89"/>
    <p:sldId id="346" r:id="rId90"/>
    <p:sldId id="347" r:id="rId91"/>
    <p:sldId id="348" r:id="rId92"/>
    <p:sldId id="349" r:id="rId93"/>
    <p:sldId id="350" r:id="rId94"/>
    <p:sldId id="351" r:id="rId95"/>
    <p:sldId id="352" r:id="rId96"/>
    <p:sldId id="353" r:id="rId9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presProps" Target="presProps.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8418C95-4405-4D8F-84EE-133BEF2FBCCF}" type="datetimeFigureOut">
              <a:rPr lang="en-GB" smtClean="0"/>
              <a:t>25/09/2016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E47820-B5B0-4061-8E44-8581AA36ADEE}" type="slidenum">
              <a:rPr lang="en-GB" smtClean="0"/>
              <a:t>‹#›</a:t>
            </a:fld>
            <a:endParaRPr lang="en-GB"/>
          </a:p>
        </p:txBody>
      </p:sp>
    </p:spTree>
    <p:extLst>
      <p:ext uri="{BB962C8B-B14F-4D97-AF65-F5344CB8AC3E}">
        <p14:creationId xmlns:p14="http://schemas.microsoft.com/office/powerpoint/2010/main" val="4132046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8418C95-4405-4D8F-84EE-133BEF2FBCCF}" type="datetimeFigureOut">
              <a:rPr lang="en-GB" smtClean="0"/>
              <a:t>25/09/2016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E47820-B5B0-4061-8E44-8581AA36ADEE}" type="slidenum">
              <a:rPr lang="en-GB" smtClean="0"/>
              <a:t>‹#›</a:t>
            </a:fld>
            <a:endParaRPr lang="en-GB"/>
          </a:p>
        </p:txBody>
      </p:sp>
    </p:spTree>
    <p:extLst>
      <p:ext uri="{BB962C8B-B14F-4D97-AF65-F5344CB8AC3E}">
        <p14:creationId xmlns:p14="http://schemas.microsoft.com/office/powerpoint/2010/main" val="292760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8418C95-4405-4D8F-84EE-133BEF2FBCCF}" type="datetimeFigureOut">
              <a:rPr lang="en-GB" smtClean="0"/>
              <a:t>25/09/2016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E47820-B5B0-4061-8E44-8581AA36ADEE}" type="slidenum">
              <a:rPr lang="en-GB" smtClean="0"/>
              <a:t>‹#›</a:t>
            </a:fld>
            <a:endParaRPr lang="en-GB"/>
          </a:p>
        </p:txBody>
      </p:sp>
    </p:spTree>
    <p:extLst>
      <p:ext uri="{BB962C8B-B14F-4D97-AF65-F5344CB8AC3E}">
        <p14:creationId xmlns:p14="http://schemas.microsoft.com/office/powerpoint/2010/main" val="2479546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8418C95-4405-4D8F-84EE-133BEF2FBCCF}" type="datetimeFigureOut">
              <a:rPr lang="en-GB" smtClean="0"/>
              <a:t>25/09/2016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E47820-B5B0-4061-8E44-8581AA36ADEE}" type="slidenum">
              <a:rPr lang="en-GB" smtClean="0"/>
              <a:t>‹#›</a:t>
            </a:fld>
            <a:endParaRPr lang="en-GB"/>
          </a:p>
        </p:txBody>
      </p:sp>
    </p:spTree>
    <p:extLst>
      <p:ext uri="{BB962C8B-B14F-4D97-AF65-F5344CB8AC3E}">
        <p14:creationId xmlns:p14="http://schemas.microsoft.com/office/powerpoint/2010/main" val="4039591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8418C95-4405-4D8F-84EE-133BEF2FBCCF}" type="datetimeFigureOut">
              <a:rPr lang="en-GB" smtClean="0"/>
              <a:t>25/09/2016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E47820-B5B0-4061-8E44-8581AA36ADEE}" type="slidenum">
              <a:rPr lang="en-GB" smtClean="0"/>
              <a:t>‹#›</a:t>
            </a:fld>
            <a:endParaRPr lang="en-GB"/>
          </a:p>
        </p:txBody>
      </p:sp>
    </p:spTree>
    <p:extLst>
      <p:ext uri="{BB962C8B-B14F-4D97-AF65-F5344CB8AC3E}">
        <p14:creationId xmlns:p14="http://schemas.microsoft.com/office/powerpoint/2010/main" val="2548842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8418C95-4405-4D8F-84EE-133BEF2FBCCF}" type="datetimeFigureOut">
              <a:rPr lang="en-GB" smtClean="0"/>
              <a:t>25/09/2016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E47820-B5B0-4061-8E44-8581AA36ADEE}" type="slidenum">
              <a:rPr lang="en-GB" smtClean="0"/>
              <a:t>‹#›</a:t>
            </a:fld>
            <a:endParaRPr lang="en-GB"/>
          </a:p>
        </p:txBody>
      </p:sp>
    </p:spTree>
    <p:extLst>
      <p:ext uri="{BB962C8B-B14F-4D97-AF65-F5344CB8AC3E}">
        <p14:creationId xmlns:p14="http://schemas.microsoft.com/office/powerpoint/2010/main" val="22005256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418C95-4405-4D8F-84EE-133BEF2FBCCF}" type="datetimeFigureOut">
              <a:rPr lang="en-GB" smtClean="0"/>
              <a:t>25/09/2016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E47820-B5B0-4061-8E44-8581AA36ADEE}" type="slidenum">
              <a:rPr lang="en-GB" smtClean="0"/>
              <a:t>‹#›</a:t>
            </a:fld>
            <a:endParaRPr lang="en-GB"/>
          </a:p>
        </p:txBody>
      </p:sp>
    </p:spTree>
    <p:extLst>
      <p:ext uri="{BB962C8B-B14F-4D97-AF65-F5344CB8AC3E}">
        <p14:creationId xmlns:p14="http://schemas.microsoft.com/office/powerpoint/2010/main" val="30523921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418C95-4405-4D8F-84EE-133BEF2FBCCF}" type="datetimeFigureOut">
              <a:rPr lang="en-GB" smtClean="0"/>
              <a:t>25/09/2016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E47820-B5B0-4061-8E44-8581AA36ADEE}" type="slidenum">
              <a:rPr lang="en-GB" smtClean="0"/>
              <a:t>‹#›</a:t>
            </a:fld>
            <a:endParaRPr lang="en-GB"/>
          </a:p>
        </p:txBody>
      </p:sp>
    </p:spTree>
    <p:extLst>
      <p:ext uri="{BB962C8B-B14F-4D97-AF65-F5344CB8AC3E}">
        <p14:creationId xmlns:p14="http://schemas.microsoft.com/office/powerpoint/2010/main" val="1593211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418C95-4405-4D8F-84EE-133BEF2FBCCF}" type="datetimeFigureOut">
              <a:rPr lang="en-GB" smtClean="0"/>
              <a:t>25/09/2016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E47820-B5B0-4061-8E44-8581AA36ADEE}" type="slidenum">
              <a:rPr lang="en-GB" smtClean="0"/>
              <a:t>‹#›</a:t>
            </a:fld>
            <a:endParaRPr lang="en-GB"/>
          </a:p>
        </p:txBody>
      </p:sp>
    </p:spTree>
    <p:extLst>
      <p:ext uri="{BB962C8B-B14F-4D97-AF65-F5344CB8AC3E}">
        <p14:creationId xmlns:p14="http://schemas.microsoft.com/office/powerpoint/2010/main" val="3617006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8418C95-4405-4D8F-84EE-133BEF2FBCCF}" type="datetimeFigureOut">
              <a:rPr lang="en-GB" smtClean="0"/>
              <a:t>25/09/2016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E47820-B5B0-4061-8E44-8581AA36ADEE}" type="slidenum">
              <a:rPr lang="en-GB" smtClean="0"/>
              <a:t>‹#›</a:t>
            </a:fld>
            <a:endParaRPr lang="en-GB"/>
          </a:p>
        </p:txBody>
      </p:sp>
    </p:spTree>
    <p:extLst>
      <p:ext uri="{BB962C8B-B14F-4D97-AF65-F5344CB8AC3E}">
        <p14:creationId xmlns:p14="http://schemas.microsoft.com/office/powerpoint/2010/main" val="2108863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8418C95-4405-4D8F-84EE-133BEF2FBCCF}" type="datetimeFigureOut">
              <a:rPr lang="en-GB" smtClean="0"/>
              <a:t>25/09/2016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E47820-B5B0-4061-8E44-8581AA36ADEE}" type="slidenum">
              <a:rPr lang="en-GB" smtClean="0"/>
              <a:t>‹#›</a:t>
            </a:fld>
            <a:endParaRPr lang="en-GB"/>
          </a:p>
        </p:txBody>
      </p:sp>
    </p:spTree>
    <p:extLst>
      <p:ext uri="{BB962C8B-B14F-4D97-AF65-F5344CB8AC3E}">
        <p14:creationId xmlns:p14="http://schemas.microsoft.com/office/powerpoint/2010/main" val="2334031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418C95-4405-4D8F-84EE-133BEF2FBCCF}" type="datetimeFigureOut">
              <a:rPr lang="en-GB" smtClean="0"/>
              <a:t>25/09/2016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E47820-B5B0-4061-8E44-8581AA36ADEE}" type="slidenum">
              <a:rPr lang="en-GB" smtClean="0"/>
              <a:t>‹#›</a:t>
            </a:fld>
            <a:endParaRPr lang="en-GB"/>
          </a:p>
        </p:txBody>
      </p:sp>
    </p:spTree>
    <p:extLst>
      <p:ext uri="{BB962C8B-B14F-4D97-AF65-F5344CB8AC3E}">
        <p14:creationId xmlns:p14="http://schemas.microsoft.com/office/powerpoint/2010/main" val="28968101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8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90.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Hydro Power</a:t>
            </a:r>
            <a:endParaRPr lang="en-GB" dirty="0"/>
          </a:p>
        </p:txBody>
      </p:sp>
      <p:sp>
        <p:nvSpPr>
          <p:cNvPr id="3" name="Subtitle 2"/>
          <p:cNvSpPr>
            <a:spLocks noGrp="1"/>
          </p:cNvSpPr>
          <p:nvPr>
            <p:ph type="subTitle" idx="1"/>
          </p:nvPr>
        </p:nvSpPr>
        <p:spPr/>
        <p:txBody>
          <a:bodyPr/>
          <a:lstStyle/>
          <a:p>
            <a:r>
              <a:rPr lang="en-GB" dirty="0" smtClean="0"/>
              <a:t>By </a:t>
            </a:r>
          </a:p>
          <a:p>
            <a:r>
              <a:rPr lang="en-GB" dirty="0" smtClean="0"/>
              <a:t>Andrew Thorn</a:t>
            </a:r>
            <a:endParaRPr lang="en-GB" dirty="0"/>
          </a:p>
        </p:txBody>
      </p:sp>
    </p:spTree>
    <p:extLst>
      <p:ext uri="{BB962C8B-B14F-4D97-AF65-F5344CB8AC3E}">
        <p14:creationId xmlns:p14="http://schemas.microsoft.com/office/powerpoint/2010/main" val="23718825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lnSpcReduction="10000"/>
          </a:bodyPr>
          <a:lstStyle/>
          <a:p>
            <a:r>
              <a:rPr lang="en-GB" dirty="0" smtClean="0"/>
              <a:t>Hydro power is an established technology which accounted for 16% of global electricity production in 2010</a:t>
            </a:r>
          </a:p>
          <a:p>
            <a:r>
              <a:rPr lang="en-GB" dirty="0" smtClean="0"/>
              <a:t>The energy of the water is either in the form of potential energy (reservoirs) or kinetic energy (rivers)</a:t>
            </a:r>
          </a:p>
          <a:p>
            <a:r>
              <a:rPr lang="en-GB" dirty="0" smtClean="0"/>
              <a:t>In both cases electricity is generated by passing the water through large water turbines</a:t>
            </a:r>
            <a:endParaRPr lang="en-GB" dirty="0"/>
          </a:p>
        </p:txBody>
      </p:sp>
    </p:spTree>
    <p:extLst>
      <p:ext uri="{BB962C8B-B14F-4D97-AF65-F5344CB8AC3E}">
        <p14:creationId xmlns:p14="http://schemas.microsoft.com/office/powerpoint/2010/main" val="13216103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lstStyle/>
          <a:p>
            <a:r>
              <a:rPr lang="en-GB" dirty="0" smtClean="0"/>
              <a:t>There are two main types of hydropower plant systems: dams and run of river (ROR) schemes</a:t>
            </a:r>
          </a:p>
          <a:p>
            <a:r>
              <a:rPr lang="en-GB" dirty="0" smtClean="0"/>
              <a:t>RORs use a very small reservoir (</a:t>
            </a:r>
            <a:r>
              <a:rPr lang="en-GB" dirty="0" err="1" smtClean="0"/>
              <a:t>pondage</a:t>
            </a:r>
            <a:r>
              <a:rPr lang="en-GB" dirty="0" smtClean="0"/>
              <a:t>) or none at all, while dams have a large reservoir</a:t>
            </a:r>
          </a:p>
          <a:p>
            <a:r>
              <a:rPr lang="en-GB" dirty="0" smtClean="0"/>
              <a:t>As ROR systems do not impound a large volume of water their environmental impact is generally small</a:t>
            </a:r>
            <a:endParaRPr lang="en-GB" dirty="0"/>
          </a:p>
        </p:txBody>
      </p:sp>
    </p:spTree>
    <p:extLst>
      <p:ext uri="{BB962C8B-B14F-4D97-AF65-F5344CB8AC3E}">
        <p14:creationId xmlns:p14="http://schemas.microsoft.com/office/powerpoint/2010/main" val="32544857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08720"/>
          </a:xfrm>
        </p:spPr>
        <p:txBody>
          <a:bodyPr/>
          <a:lstStyle/>
          <a:p>
            <a:r>
              <a:rPr lang="en-GB" dirty="0" smtClean="0"/>
              <a:t>Hydropower </a:t>
            </a:r>
            <a:endParaRPr lang="en-GB" dirty="0"/>
          </a:p>
        </p:txBody>
      </p:sp>
      <p:sp>
        <p:nvSpPr>
          <p:cNvPr id="3" name="Content Placeholder 2"/>
          <p:cNvSpPr>
            <a:spLocks noGrp="1"/>
          </p:cNvSpPr>
          <p:nvPr>
            <p:ph idx="1"/>
          </p:nvPr>
        </p:nvSpPr>
        <p:spPr>
          <a:xfrm>
            <a:off x="457200" y="1124744"/>
            <a:ext cx="8229600" cy="5472608"/>
          </a:xfrm>
        </p:spPr>
        <p:txBody>
          <a:bodyPr>
            <a:normAutofit fontScale="92500" lnSpcReduction="10000"/>
          </a:bodyPr>
          <a:lstStyle/>
          <a:p>
            <a:r>
              <a:rPr lang="en-GB" dirty="0" smtClean="0"/>
              <a:t>The main economic advantages of hydropower are low operating, minimal impact on the atmosphere, quick response to sudden changes in electricity demand, and long plant life (40 years or more)</a:t>
            </a:r>
          </a:p>
          <a:p>
            <a:r>
              <a:rPr lang="en-GB" dirty="0" smtClean="0"/>
              <a:t>However, the capital cost of construction of dams is high and the payback period is very long</a:t>
            </a:r>
          </a:p>
          <a:p>
            <a:r>
              <a:rPr lang="en-GB" dirty="0" smtClean="0"/>
              <a:t>There are also serious social and environmental issues to be considered when deciding about new hydroelectric scheme, including displacement of population, sedimentation, changes in water quality, impact on fish and flooding</a:t>
            </a:r>
            <a:endParaRPr lang="en-GB" dirty="0"/>
          </a:p>
        </p:txBody>
      </p:sp>
    </p:spTree>
    <p:extLst>
      <p:ext uri="{BB962C8B-B14F-4D97-AF65-F5344CB8AC3E}">
        <p14:creationId xmlns:p14="http://schemas.microsoft.com/office/powerpoint/2010/main" val="17423430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Power Output from a Dam</a:t>
            </a:r>
            <a:endParaRPr lang="en-GB" dirty="0"/>
          </a:p>
        </p:txBody>
      </p:sp>
      <p:sp>
        <p:nvSpPr>
          <p:cNvPr id="3" name="Content Placeholder 2"/>
          <p:cNvSpPr>
            <a:spLocks noGrp="1"/>
          </p:cNvSpPr>
          <p:nvPr>
            <p:ph idx="1"/>
          </p:nvPr>
        </p:nvSpPr>
        <p:spPr/>
        <p:txBody>
          <a:bodyPr/>
          <a:lstStyle/>
          <a:p>
            <a:r>
              <a:rPr lang="en-GB" dirty="0" smtClean="0"/>
              <a:t>Consider a turbine situated at a vertical distance h (called the head) below the surface of the water in a reservoir</a:t>
            </a:r>
          </a:p>
          <a:p>
            <a:r>
              <a:rPr lang="en-GB" dirty="0" smtClean="0"/>
              <a:t>The power output P is the product of the efficiency </a:t>
            </a:r>
            <a:r>
              <a:rPr lang="el-GR" dirty="0" smtClean="0"/>
              <a:t>η</a:t>
            </a:r>
            <a:r>
              <a:rPr lang="en-GB" dirty="0" smtClean="0"/>
              <a:t>, the potential energy per unit volume </a:t>
            </a:r>
            <a:r>
              <a:rPr lang="en-GB" dirty="0" err="1" smtClean="0"/>
              <a:t>pgh</a:t>
            </a:r>
            <a:r>
              <a:rPr lang="en-GB" dirty="0" smtClean="0"/>
              <a:t>, and the volume of water flowing per second (Q</a:t>
            </a:r>
            <a:r>
              <a:rPr lang="en-GB" baseline="-25000" dirty="0" smtClean="0"/>
              <a:t>i</a:t>
            </a:r>
            <a:r>
              <a:rPr lang="en-GB" dirty="0" smtClean="0"/>
              <a:t>)</a:t>
            </a:r>
            <a:endParaRPr lang="en-GB" dirty="0"/>
          </a:p>
        </p:txBody>
      </p:sp>
    </p:spTree>
    <p:extLst>
      <p:ext uri="{BB962C8B-B14F-4D97-AF65-F5344CB8AC3E}">
        <p14:creationId xmlns:p14="http://schemas.microsoft.com/office/powerpoint/2010/main" val="19876633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GB" dirty="0"/>
          </a:p>
        </p:txBody>
      </p:sp>
      <p:sp>
        <p:nvSpPr>
          <p:cNvPr id="3" name="Content Placeholder 2"/>
          <p:cNvSpPr>
            <a:spLocks noGrp="1"/>
          </p:cNvSpPr>
          <p:nvPr>
            <p:ph idx="1"/>
          </p:nvPr>
        </p:nvSpPr>
        <p:spPr/>
        <p:txBody>
          <a:bodyPr/>
          <a:lstStyle/>
          <a:p>
            <a:pPr marL="0" indent="0">
              <a:buNone/>
            </a:pPr>
            <a:r>
              <a:rPr lang="en-GB" dirty="0" smtClean="0"/>
              <a:t>Estimate the power output of a dam with a head of 50m and volume flow rate of 20m/s</a:t>
            </a:r>
          </a:p>
          <a:p>
            <a:pPr marL="0" indent="0">
              <a:buNone/>
            </a:pPr>
            <a:r>
              <a:rPr lang="en-GB" dirty="0" smtClean="0"/>
              <a:t>Assume </a:t>
            </a:r>
            <a:r>
              <a:rPr lang="el-GR" dirty="0" smtClean="0"/>
              <a:t>η</a:t>
            </a:r>
            <a:r>
              <a:rPr lang="en-GB" dirty="0" smtClean="0"/>
              <a:t> = 1, p = 1000kg m</a:t>
            </a:r>
            <a:r>
              <a:rPr lang="en-GB" baseline="30000" dirty="0" smtClean="0"/>
              <a:t>3</a:t>
            </a:r>
            <a:r>
              <a:rPr lang="en-GB" dirty="0" smtClean="0"/>
              <a:t> g = 10 m/s</a:t>
            </a:r>
          </a:p>
          <a:p>
            <a:pPr marL="0" indent="0">
              <a:buNone/>
            </a:pPr>
            <a:endParaRPr lang="en-GB" dirty="0"/>
          </a:p>
          <a:p>
            <a:pPr marL="0" indent="0">
              <a:buNone/>
            </a:pPr>
            <a:r>
              <a:rPr lang="en-GB" dirty="0" smtClean="0"/>
              <a:t>P = </a:t>
            </a:r>
            <a:r>
              <a:rPr lang="en-GB" dirty="0" err="1" smtClean="0"/>
              <a:t>npgh</a:t>
            </a:r>
            <a:r>
              <a:rPr lang="en-GB" dirty="0" smtClean="0"/>
              <a:t> Q</a:t>
            </a:r>
          </a:p>
          <a:p>
            <a:pPr marL="0" indent="0">
              <a:buNone/>
            </a:pPr>
            <a:r>
              <a:rPr lang="en-GB" dirty="0" smtClean="0"/>
              <a:t>P = 1000 x 10 x 50 x 20 = 10 MW</a:t>
            </a:r>
            <a:endParaRPr lang="en-GB" dirty="0"/>
          </a:p>
        </p:txBody>
      </p:sp>
    </p:spTree>
    <p:extLst>
      <p:ext uri="{BB962C8B-B14F-4D97-AF65-F5344CB8AC3E}">
        <p14:creationId xmlns:p14="http://schemas.microsoft.com/office/powerpoint/2010/main" val="17109618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Volume flow rate using a weir</a:t>
            </a:r>
            <a:endParaRPr lang="en-GB" dirty="0"/>
          </a:p>
        </p:txBody>
      </p:sp>
      <p:sp>
        <p:nvSpPr>
          <p:cNvPr id="3" name="Content Placeholder 2"/>
          <p:cNvSpPr>
            <a:spLocks noGrp="1"/>
          </p:cNvSpPr>
          <p:nvPr>
            <p:ph idx="1"/>
          </p:nvPr>
        </p:nvSpPr>
        <p:spPr/>
        <p:txBody>
          <a:bodyPr/>
          <a:lstStyle/>
          <a:p>
            <a:r>
              <a:rPr lang="en-GB" dirty="0" smtClean="0"/>
              <a:t>For power extraction from a stream it is important to be able to measure the volume flow rate of water</a:t>
            </a:r>
          </a:p>
          <a:p>
            <a:r>
              <a:rPr lang="en-GB" dirty="0" smtClean="0"/>
              <a:t>One particular method diverts the stream through a straight-sided channel containing an artificial barrier called a weir</a:t>
            </a:r>
            <a:endParaRPr lang="en-GB" dirty="0"/>
          </a:p>
        </p:txBody>
      </p:sp>
    </p:spTree>
    <p:extLst>
      <p:ext uri="{BB962C8B-B14F-4D97-AF65-F5344CB8AC3E}">
        <p14:creationId xmlns:p14="http://schemas.microsoft.com/office/powerpoint/2010/main" val="3035224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Flow over a Broad Crest Weir</a:t>
            </a:r>
            <a:endParaRPr lang="en-GB" dirty="0"/>
          </a:p>
        </p:txBody>
      </p:sp>
      <p:sp>
        <p:nvSpPr>
          <p:cNvPr id="3" name="Content Placeholder 2"/>
          <p:cNvSpPr>
            <a:spLocks noGrp="1"/>
          </p:cNvSpPr>
          <p:nvPr>
            <p:ph idx="1"/>
          </p:nvPr>
        </p:nvSpPr>
        <p:spPr/>
        <p:txBody>
          <a:bodyPr/>
          <a:lstStyle/>
          <a:p>
            <a:pPr marL="0" indent="0">
              <a:buNone/>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72816"/>
            <a:ext cx="8496943" cy="47525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46600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Volume flow rate using a weir</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GB" dirty="0" smtClean="0"/>
                  <a:t>The presence of the weir forces the level of the fluid upstream of the weir to rise</a:t>
                </a:r>
              </a:p>
              <a:p>
                <a:r>
                  <a:rPr lang="en-GB" dirty="0" smtClean="0"/>
                  <a:t>The volume flow rate per unit width is related to the height of the undisturbed level of water </a:t>
                </a:r>
                <a:r>
                  <a:rPr lang="en-GB" dirty="0" err="1" smtClean="0"/>
                  <a:t>y</a:t>
                </a:r>
                <a:r>
                  <a:rPr lang="en-GB" baseline="-25000" dirty="0" err="1" smtClean="0"/>
                  <a:t>min</a:t>
                </a:r>
                <a:r>
                  <a:rPr lang="en-GB" dirty="0" smtClean="0"/>
                  <a:t> above the top of the weir</a:t>
                </a:r>
              </a:p>
              <a:p>
                <a:pPr marL="0" indent="0">
                  <a:buNone/>
                </a:pPr>
                <a:endParaRPr lang="en-GB" dirty="0"/>
              </a:p>
              <a:p>
                <a:pPr marL="0" indent="0">
                  <a:buNone/>
                </a:pPr>
                <a:r>
                  <a:rPr lang="en-GB" dirty="0" smtClean="0"/>
                  <a:t>    Q = </a:t>
                </a:r>
                <a14:m>
                  <m:oMath xmlns:m="http://schemas.openxmlformats.org/officeDocument/2006/math">
                    <m:sSup>
                      <m:sSupPr>
                        <m:ctrlPr>
                          <a:rPr lang="en-GB" i="1" smtClean="0">
                            <a:latin typeface="Cambria Math"/>
                          </a:rPr>
                        </m:ctrlPr>
                      </m:sSupPr>
                      <m:e>
                        <m:r>
                          <a:rPr lang="en-GB" b="0" i="1" smtClean="0">
                            <a:latin typeface="Cambria Math"/>
                          </a:rPr>
                          <m:t>𝑔</m:t>
                        </m:r>
                      </m:e>
                      <m:sup>
                        <m:r>
                          <a:rPr lang="en-GB" i="1" smtClean="0">
                            <a:latin typeface="Cambria Math"/>
                          </a:rPr>
                          <m:t>½</m:t>
                        </m:r>
                      </m:sup>
                    </m:sSup>
                    <m:d>
                      <m:dPr>
                        <m:begChr m:val="⌈"/>
                        <m:endChr m:val="⌉"/>
                        <m:ctrlPr>
                          <a:rPr lang="en-GB" i="1" smtClean="0">
                            <a:latin typeface="Cambria Math"/>
                          </a:rPr>
                        </m:ctrlPr>
                      </m:dPr>
                      <m:e>
                        <m:f>
                          <m:fPr>
                            <m:ctrlPr>
                              <a:rPr lang="en-GB" i="1" smtClean="0">
                                <a:latin typeface="Cambria Math"/>
                              </a:rPr>
                            </m:ctrlPr>
                          </m:fPr>
                          <m:num>
                            <m:r>
                              <a:rPr lang="en-GB" b="0" i="1" smtClean="0">
                                <a:latin typeface="Cambria Math"/>
                              </a:rPr>
                              <m:t>2</m:t>
                            </m:r>
                          </m:num>
                          <m:den>
                            <m:r>
                              <a:rPr lang="en-GB" b="0" i="1" smtClean="0">
                                <a:latin typeface="Cambria Math"/>
                              </a:rPr>
                              <m:t>3</m:t>
                            </m:r>
                          </m:den>
                        </m:f>
                        <m:r>
                          <a:rPr lang="en-GB" b="0" i="1" smtClean="0">
                            <a:latin typeface="Cambria Math"/>
                          </a:rPr>
                          <m:t> </m:t>
                        </m:r>
                        <m:sSub>
                          <m:sSubPr>
                            <m:ctrlPr>
                              <a:rPr lang="en-GB" b="0" i="1" smtClean="0">
                                <a:latin typeface="Cambria Math"/>
                              </a:rPr>
                            </m:ctrlPr>
                          </m:sSubPr>
                          <m:e>
                            <m:r>
                              <a:rPr lang="en-GB" b="0" i="1" smtClean="0">
                                <a:latin typeface="Cambria Math"/>
                              </a:rPr>
                              <m:t>𝑦</m:t>
                            </m:r>
                          </m:e>
                          <m:sub>
                            <m:r>
                              <a:rPr lang="en-GB" b="0" i="1" smtClean="0">
                                <a:latin typeface="Cambria Math"/>
                              </a:rPr>
                              <m:t>𝑚𝑖𝑛</m:t>
                            </m:r>
                          </m:sub>
                        </m:sSub>
                      </m:e>
                    </m:d>
                  </m:oMath>
                </a14:m>
                <a:r>
                  <a:rPr lang="en-GB" baseline="30000" dirty="0" smtClean="0"/>
                  <a:t>3</a:t>
                </a: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630" t="-1752" r="-2296"/>
                </a:stretch>
              </a:blipFill>
            </p:spPr>
            <p:txBody>
              <a:bodyPr/>
              <a:lstStyle/>
              <a:p>
                <a:r>
                  <a:rPr lang="en-GB">
                    <a:noFill/>
                  </a:rPr>
                  <a:t> </a:t>
                </a:r>
              </a:p>
            </p:txBody>
          </p:sp>
        </mc:Fallback>
      </mc:AlternateContent>
    </p:spTree>
    <p:extLst>
      <p:ext uri="{BB962C8B-B14F-4D97-AF65-F5344CB8AC3E}">
        <p14:creationId xmlns:p14="http://schemas.microsoft.com/office/powerpoint/2010/main" val="36269588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Water Turbines</a:t>
            </a:r>
            <a:endParaRPr lang="en-GB" dirty="0"/>
          </a:p>
        </p:txBody>
      </p:sp>
      <p:sp>
        <p:nvSpPr>
          <p:cNvPr id="3" name="Content Placeholder 2"/>
          <p:cNvSpPr>
            <a:spLocks noGrp="1"/>
          </p:cNvSpPr>
          <p:nvPr>
            <p:ph idx="1"/>
          </p:nvPr>
        </p:nvSpPr>
        <p:spPr/>
        <p:txBody>
          <a:bodyPr/>
          <a:lstStyle/>
          <a:p>
            <a:r>
              <a:rPr lang="en-GB" dirty="0" smtClean="0"/>
              <a:t>When water flow through a water wheel the water between the blades is almost stationary</a:t>
            </a:r>
          </a:p>
          <a:p>
            <a:r>
              <a:rPr lang="en-GB" dirty="0" smtClean="0"/>
              <a:t>Hence the force exerted on a blade is essentially due to the difference in pressure across the blade</a:t>
            </a:r>
          </a:p>
          <a:p>
            <a:r>
              <a:rPr lang="en-GB" dirty="0" smtClean="0"/>
              <a:t>In a water turbine, however, the water is fast moving and the turbine extracts kinetic energy from the water</a:t>
            </a:r>
            <a:endParaRPr lang="en-GB" dirty="0"/>
          </a:p>
        </p:txBody>
      </p:sp>
    </p:spTree>
    <p:extLst>
      <p:ext uri="{BB962C8B-B14F-4D97-AF65-F5344CB8AC3E}">
        <p14:creationId xmlns:p14="http://schemas.microsoft.com/office/powerpoint/2010/main" val="16627518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Water Turbines</a:t>
            </a:r>
            <a:endParaRPr lang="en-GB" dirty="0"/>
          </a:p>
        </p:txBody>
      </p:sp>
      <p:sp>
        <p:nvSpPr>
          <p:cNvPr id="3" name="Content Placeholder 2"/>
          <p:cNvSpPr>
            <a:spLocks noGrp="1"/>
          </p:cNvSpPr>
          <p:nvPr>
            <p:ph idx="1"/>
          </p:nvPr>
        </p:nvSpPr>
        <p:spPr/>
        <p:txBody>
          <a:bodyPr>
            <a:normAutofit fontScale="92500"/>
          </a:bodyPr>
          <a:lstStyle/>
          <a:p>
            <a:r>
              <a:rPr lang="en-GB" dirty="0" smtClean="0"/>
              <a:t>Two basic designs; impulse and reaction turbines</a:t>
            </a:r>
          </a:p>
          <a:p>
            <a:r>
              <a:rPr lang="en-GB" dirty="0" smtClean="0"/>
              <a:t>In an impulse turbine, the blades are fixed to a rotating wheel and each blade rotates in air, apart from when the blade is in line with a high speed jet of water</a:t>
            </a:r>
          </a:p>
          <a:p>
            <a:r>
              <a:rPr lang="en-GB" dirty="0" smtClean="0"/>
              <a:t>In a reaction turbine, however, the blades are fully immersed in water and the thrust on the moving blades is due to a combination of reaction and impulse force</a:t>
            </a:r>
            <a:endParaRPr lang="en-GB" dirty="0"/>
          </a:p>
        </p:txBody>
      </p:sp>
    </p:spTree>
    <p:extLst>
      <p:ext uri="{BB962C8B-B14F-4D97-AF65-F5344CB8AC3E}">
        <p14:creationId xmlns:p14="http://schemas.microsoft.com/office/powerpoint/2010/main" val="42615302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Water Turbines</a:t>
            </a:r>
            <a:endParaRPr lang="en-GB" dirty="0"/>
          </a:p>
        </p:txBody>
      </p:sp>
      <p:sp>
        <p:nvSpPr>
          <p:cNvPr id="3" name="Content Placeholder 2"/>
          <p:cNvSpPr>
            <a:spLocks noGrp="1"/>
          </p:cNvSpPr>
          <p:nvPr>
            <p:ph idx="1"/>
          </p:nvPr>
        </p:nvSpPr>
        <p:spPr/>
        <p:txBody>
          <a:bodyPr>
            <a:normAutofit lnSpcReduction="10000"/>
          </a:bodyPr>
          <a:lstStyle/>
          <a:p>
            <a:r>
              <a:rPr lang="en-GB" dirty="0" smtClean="0"/>
              <a:t>To calculate the maximum power output from a Pelton wheel, we consider a jet moving with velocity (u) and the cup moving with velocity U</a:t>
            </a:r>
            <a:r>
              <a:rPr lang="en-GB" baseline="-25000" dirty="0"/>
              <a:t>C</a:t>
            </a:r>
            <a:endParaRPr lang="en-GB" dirty="0" smtClean="0"/>
          </a:p>
          <a:p>
            <a:r>
              <a:rPr lang="en-GB" dirty="0" smtClean="0"/>
              <a:t>Relative to the cup, the velocity of the incident jet is (U - U</a:t>
            </a:r>
            <a:r>
              <a:rPr lang="en-GB" baseline="-25000" dirty="0" smtClean="0"/>
              <a:t>C</a:t>
            </a:r>
            <a:r>
              <a:rPr lang="en-GB" dirty="0" smtClean="0"/>
              <a:t>) and the velocity of the reflected jet is - (U - U</a:t>
            </a:r>
            <a:r>
              <a:rPr lang="en-GB" baseline="-25000" dirty="0" smtClean="0"/>
              <a:t>C</a:t>
            </a:r>
            <a:r>
              <a:rPr lang="en-GB" dirty="0" smtClean="0"/>
              <a:t>) </a:t>
            </a:r>
          </a:p>
          <a:p>
            <a:r>
              <a:rPr lang="en-GB" dirty="0" smtClean="0"/>
              <a:t>Hence the total change in the velocity of the jet relative to the cup is -2 (U - U</a:t>
            </a:r>
            <a:r>
              <a:rPr lang="en-GB" baseline="-25000" dirty="0" smtClean="0"/>
              <a:t>C</a:t>
            </a:r>
            <a:r>
              <a:rPr lang="en-GB" dirty="0" smtClean="0"/>
              <a:t>) </a:t>
            </a:r>
            <a:endParaRPr lang="en-GB" dirty="0"/>
          </a:p>
        </p:txBody>
      </p:sp>
    </p:spTree>
    <p:extLst>
      <p:ext uri="{BB962C8B-B14F-4D97-AF65-F5344CB8AC3E}">
        <p14:creationId xmlns:p14="http://schemas.microsoft.com/office/powerpoint/2010/main" val="29247859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Water Turbines</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GB" dirty="0" smtClean="0"/>
                  <a:t>The mass of water striking the cup per second is </a:t>
                </a:r>
                <a:r>
                  <a:rPr lang="en-GB" dirty="0" err="1" smtClean="0"/>
                  <a:t>pQ</a:t>
                </a:r>
                <a:r>
                  <a:rPr lang="en-GB" dirty="0" smtClean="0"/>
                  <a:t>, so the force on the cup is given by </a:t>
                </a:r>
              </a:p>
              <a:p>
                <a:pPr marL="0" indent="0">
                  <a:buNone/>
                </a:pPr>
                <a:r>
                  <a:rPr lang="en-GB" dirty="0"/>
                  <a:t> </a:t>
                </a:r>
                <a:r>
                  <a:rPr lang="en-GB" dirty="0" smtClean="0"/>
                  <a:t>   F= 2pQ (U - U</a:t>
                </a:r>
                <a:r>
                  <a:rPr lang="en-GB" baseline="-25000" dirty="0" smtClean="0"/>
                  <a:t>C</a:t>
                </a:r>
                <a:r>
                  <a:rPr lang="en-GB" dirty="0" smtClean="0"/>
                  <a:t>) </a:t>
                </a:r>
              </a:p>
              <a:p>
                <a:r>
                  <a:rPr lang="en-GB" dirty="0" smtClean="0"/>
                  <a:t>The power output P of the turbine is the rate at which the force F does work on the cup in the direction of motion of the cup</a:t>
                </a:r>
              </a:p>
              <a:p>
                <a:pPr marL="0" indent="0">
                  <a:buNone/>
                </a:pPr>
                <a:r>
                  <a:rPr lang="en-GB" dirty="0" smtClean="0"/>
                  <a:t>    P= F</a:t>
                </a:r>
                <a14:m>
                  <m:oMath xmlns:m="http://schemas.openxmlformats.org/officeDocument/2006/math">
                    <m:sSub>
                      <m:sSubPr>
                        <m:ctrlPr>
                          <a:rPr lang="en-GB" i="1" smtClean="0">
                            <a:latin typeface="Cambria Math"/>
                          </a:rPr>
                        </m:ctrlPr>
                      </m:sSubPr>
                      <m:e>
                        <m:r>
                          <a:rPr lang="en-GB" b="0" i="1" smtClean="0">
                            <a:latin typeface="Cambria Math"/>
                          </a:rPr>
                          <m:t>𝑢</m:t>
                        </m:r>
                      </m:e>
                      <m:sub>
                        <m:r>
                          <a:rPr lang="en-GB" b="0" i="1" smtClean="0">
                            <a:latin typeface="Cambria Math"/>
                          </a:rPr>
                          <m:t>𝑐</m:t>
                        </m:r>
                      </m:sub>
                    </m:sSub>
                  </m:oMath>
                </a14:m>
                <a:r>
                  <a:rPr lang="en-GB" dirty="0" smtClean="0"/>
                  <a:t> = 2pQ (U - U</a:t>
                </a:r>
                <a:r>
                  <a:rPr lang="en-GB" baseline="-25000" dirty="0" smtClean="0"/>
                  <a:t>C</a:t>
                </a:r>
                <a:r>
                  <a:rPr lang="en-GB" dirty="0" smtClean="0"/>
                  <a:t>) </a:t>
                </a:r>
                <a14:m>
                  <m:oMath xmlns:m="http://schemas.openxmlformats.org/officeDocument/2006/math">
                    <m:sSub>
                      <m:sSubPr>
                        <m:ctrlPr>
                          <a:rPr lang="en-GB" i="1" smtClean="0">
                            <a:latin typeface="Cambria Math"/>
                          </a:rPr>
                        </m:ctrlPr>
                      </m:sSubPr>
                      <m:e>
                        <m:r>
                          <a:rPr lang="en-GB" b="0" i="1" smtClean="0">
                            <a:latin typeface="Cambria Math"/>
                          </a:rPr>
                          <m:t>𝑢</m:t>
                        </m:r>
                      </m:e>
                      <m:sub>
                        <m:r>
                          <a:rPr lang="en-GB" b="0" i="1" smtClean="0">
                            <a:latin typeface="Cambria Math"/>
                          </a:rPr>
                          <m:t>𝑐</m:t>
                        </m:r>
                      </m:sub>
                    </m:sSub>
                  </m:oMath>
                </a14:m>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630" t="-1752" r="-1333"/>
                </a:stretch>
              </a:blipFill>
            </p:spPr>
            <p:txBody>
              <a:bodyPr/>
              <a:lstStyle/>
              <a:p>
                <a:r>
                  <a:rPr lang="en-GB">
                    <a:noFill/>
                  </a:rPr>
                  <a:t> </a:t>
                </a:r>
              </a:p>
            </p:txBody>
          </p:sp>
        </mc:Fallback>
      </mc:AlternateContent>
    </p:spTree>
    <p:extLst>
      <p:ext uri="{BB962C8B-B14F-4D97-AF65-F5344CB8AC3E}">
        <p14:creationId xmlns:p14="http://schemas.microsoft.com/office/powerpoint/2010/main" val="34352329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Water Turbines</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GB" dirty="0" smtClean="0"/>
                  <a:t>To derive the maximum power output we put </a:t>
                </a:r>
                <a14:m>
                  <m:oMath xmlns:m="http://schemas.openxmlformats.org/officeDocument/2006/math">
                    <m:f>
                      <m:fPr>
                        <m:ctrlPr>
                          <a:rPr lang="en-GB" i="1" smtClean="0">
                            <a:latin typeface="Cambria Math"/>
                          </a:rPr>
                        </m:ctrlPr>
                      </m:fPr>
                      <m:num>
                        <m:r>
                          <a:rPr lang="en-GB" b="0" i="1" smtClean="0">
                            <a:latin typeface="Cambria Math"/>
                          </a:rPr>
                          <m:t>𝑑𝑝</m:t>
                        </m:r>
                      </m:num>
                      <m:den>
                        <m:r>
                          <a:rPr lang="en-GB" b="0" i="1" smtClean="0">
                            <a:latin typeface="Cambria Math"/>
                          </a:rPr>
                          <m:t>𝑑</m:t>
                        </m:r>
                        <m:sSub>
                          <m:sSubPr>
                            <m:ctrlPr>
                              <a:rPr lang="en-GB" b="0" i="1" smtClean="0">
                                <a:latin typeface="Cambria Math"/>
                              </a:rPr>
                            </m:ctrlPr>
                          </m:sSubPr>
                          <m:e>
                            <m:r>
                              <a:rPr lang="en-GB" b="0" i="1" smtClean="0">
                                <a:latin typeface="Cambria Math"/>
                              </a:rPr>
                              <m:t>𝑢</m:t>
                            </m:r>
                          </m:e>
                          <m:sub>
                            <m:r>
                              <a:rPr lang="en-GB" b="0" i="1" smtClean="0">
                                <a:latin typeface="Cambria Math"/>
                              </a:rPr>
                              <m:t>𝑐</m:t>
                            </m:r>
                          </m:sub>
                        </m:sSub>
                      </m:den>
                    </m:f>
                  </m:oMath>
                </a14:m>
                <a:r>
                  <a:rPr lang="en-GB" dirty="0" smtClean="0"/>
                  <a:t> = 0, yielding </a:t>
                </a:r>
                <a14:m>
                  <m:oMath xmlns:m="http://schemas.openxmlformats.org/officeDocument/2006/math">
                    <m:sSub>
                      <m:sSubPr>
                        <m:ctrlPr>
                          <a:rPr lang="en-GB" i="1" smtClean="0">
                            <a:latin typeface="Cambria Math"/>
                          </a:rPr>
                        </m:ctrlPr>
                      </m:sSubPr>
                      <m:e>
                        <m:r>
                          <a:rPr lang="en-GB" b="0" i="1" smtClean="0">
                            <a:latin typeface="Cambria Math"/>
                          </a:rPr>
                          <m:t>𝑢</m:t>
                        </m:r>
                      </m:e>
                      <m:sub>
                        <m:r>
                          <a:rPr lang="en-GB" b="0" i="1" smtClean="0">
                            <a:latin typeface="Cambria Math"/>
                          </a:rPr>
                          <m:t>𝑐</m:t>
                        </m:r>
                      </m:sub>
                    </m:sSub>
                  </m:oMath>
                </a14:m>
                <a:r>
                  <a:rPr lang="en-GB" dirty="0" smtClean="0"/>
                  <a:t> = ½U.</a:t>
                </a:r>
              </a:p>
              <a:p>
                <a:pPr marL="0" indent="0">
                  <a:buNone/>
                </a:pPr>
                <a:r>
                  <a:rPr lang="en-GB" dirty="0" smtClean="0"/>
                  <a:t>    Rearranging formula yields maximum power </a:t>
                </a:r>
              </a:p>
              <a:p>
                <a:pPr marL="0" indent="0">
                  <a:buNone/>
                </a:pPr>
                <a:r>
                  <a:rPr lang="en-GB" dirty="0"/>
                  <a:t> </a:t>
                </a:r>
                <a:r>
                  <a:rPr lang="en-GB" dirty="0" smtClean="0"/>
                  <a:t>   as </a:t>
                </a:r>
                <a14:m>
                  <m:oMath xmlns:m="http://schemas.openxmlformats.org/officeDocument/2006/math">
                    <m:sSub>
                      <m:sSubPr>
                        <m:ctrlPr>
                          <a:rPr lang="en-GB" i="1" smtClean="0">
                            <a:latin typeface="Cambria Math"/>
                          </a:rPr>
                        </m:ctrlPr>
                      </m:sSubPr>
                      <m:e>
                        <m:r>
                          <a:rPr lang="en-GB" b="0" i="1" smtClean="0">
                            <a:latin typeface="Cambria Math"/>
                          </a:rPr>
                          <m:t>𝑃</m:t>
                        </m:r>
                      </m:e>
                      <m:sub>
                        <m:r>
                          <a:rPr lang="en-GB" b="0" i="1" smtClean="0">
                            <a:latin typeface="Cambria Math"/>
                          </a:rPr>
                          <m:t>𝑚𝑎𝑥</m:t>
                        </m:r>
                      </m:sub>
                    </m:sSub>
                  </m:oMath>
                </a14:m>
                <a:r>
                  <a:rPr lang="en-GB" dirty="0" smtClean="0"/>
                  <a:t> =½pQ</a:t>
                </a:r>
                <a14:m>
                  <m:oMath xmlns:m="http://schemas.openxmlformats.org/officeDocument/2006/math">
                    <m:sSup>
                      <m:sSupPr>
                        <m:ctrlPr>
                          <a:rPr lang="en-GB" i="1" smtClean="0">
                            <a:latin typeface="Cambria Math"/>
                          </a:rPr>
                        </m:ctrlPr>
                      </m:sSupPr>
                      <m:e>
                        <m:r>
                          <a:rPr lang="en-GB" b="0" i="1" smtClean="0">
                            <a:latin typeface="Cambria Math"/>
                          </a:rPr>
                          <m:t>𝑢</m:t>
                        </m:r>
                      </m:e>
                      <m:sup>
                        <m:r>
                          <a:rPr lang="en-GB" b="0" i="1" smtClean="0">
                            <a:latin typeface="Cambria Math"/>
                          </a:rPr>
                          <m:t>2</m:t>
                        </m:r>
                      </m:sup>
                    </m:sSup>
                  </m:oMath>
                </a14:m>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630" t="-1752" r="-444"/>
                </a:stretch>
              </a:blipFill>
            </p:spPr>
            <p:txBody>
              <a:bodyPr/>
              <a:lstStyle/>
              <a:p>
                <a:r>
                  <a:rPr lang="en-GB">
                    <a:noFill/>
                  </a:rPr>
                  <a:t> </a:t>
                </a:r>
              </a:p>
            </p:txBody>
          </p:sp>
        </mc:Fallback>
      </mc:AlternateContent>
    </p:spTree>
    <p:extLst>
      <p:ext uri="{BB962C8B-B14F-4D97-AF65-F5344CB8AC3E}">
        <p14:creationId xmlns:p14="http://schemas.microsoft.com/office/powerpoint/2010/main" val="31996802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Pelton</a:t>
            </a:r>
            <a:r>
              <a:rPr lang="en-GB" dirty="0" smtClean="0"/>
              <a:t> Wheel Turbine</a:t>
            </a:r>
            <a:endParaRPr lang="en-GB" dirty="0"/>
          </a:p>
        </p:txBody>
      </p:sp>
      <p:sp>
        <p:nvSpPr>
          <p:cNvPr id="3" name="Content Placeholder 2"/>
          <p:cNvSpPr>
            <a:spLocks noGrp="1"/>
          </p:cNvSpPr>
          <p:nvPr>
            <p:ph idx="1"/>
          </p:nvPr>
        </p:nvSpPr>
        <p:spPr/>
        <p:txBody>
          <a:bodyPr/>
          <a:lstStyle/>
          <a:p>
            <a:pPr marL="0" indent="0">
              <a:buNone/>
            </a:pPr>
            <a:r>
              <a:rPr lang="en-GB" dirty="0" smtClean="0"/>
              <a:t>	</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081088"/>
            <a:ext cx="8640960" cy="5084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51086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Francis Turbine</a:t>
            </a:r>
            <a:endParaRPr lang="en-GB"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600200"/>
            <a:ext cx="8352928" cy="4853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12306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Kaplan Turbine</a:t>
            </a:r>
            <a:endParaRPr lang="en-GB"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27584" y="1772816"/>
            <a:ext cx="7848872"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36612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Water Turbines</a:t>
            </a:r>
            <a:endParaRPr lang="en-GB" dirty="0"/>
          </a:p>
        </p:txBody>
      </p:sp>
      <p:sp>
        <p:nvSpPr>
          <p:cNvPr id="3" name="Content Placeholder 2"/>
          <p:cNvSpPr>
            <a:spLocks noGrp="1"/>
          </p:cNvSpPr>
          <p:nvPr>
            <p:ph idx="1"/>
          </p:nvPr>
        </p:nvSpPr>
        <p:spPr/>
        <p:txBody>
          <a:bodyPr>
            <a:normAutofit lnSpcReduction="10000"/>
          </a:bodyPr>
          <a:lstStyle/>
          <a:p>
            <a:r>
              <a:rPr lang="en-GB" dirty="0" smtClean="0"/>
              <a:t>The most common designs of reaction turbines are the Francis Turbine and Kaplan Turbine</a:t>
            </a:r>
          </a:p>
          <a:p>
            <a:r>
              <a:rPr lang="en-GB" dirty="0" smtClean="0"/>
              <a:t>In a Francis Turbine the runner is a spiral annulus whereas in the Kaplan Turbine it is propeller shaped</a:t>
            </a:r>
          </a:p>
          <a:p>
            <a:r>
              <a:rPr lang="en-GB" dirty="0" smtClean="0"/>
              <a:t>In both designs the kinetic energy of the water leaving the runner is small compared with the incident kinetic energy</a:t>
            </a:r>
            <a:endParaRPr lang="en-GB" dirty="0"/>
          </a:p>
        </p:txBody>
      </p:sp>
    </p:spTree>
    <p:extLst>
      <p:ext uri="{BB962C8B-B14F-4D97-AF65-F5344CB8AC3E}">
        <p14:creationId xmlns:p14="http://schemas.microsoft.com/office/powerpoint/2010/main" val="7844821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Power, Head and Flow Rate</a:t>
            </a:r>
            <a:endParaRPr lang="en-GB" dirty="0"/>
          </a:p>
        </p:txBody>
      </p:sp>
      <p:sp>
        <p:nvSpPr>
          <p:cNvPr id="3" name="Content Placeholder 2"/>
          <p:cNvSpPr>
            <a:spLocks noGrp="1"/>
          </p:cNvSpPr>
          <p:nvPr>
            <p:ph idx="1"/>
          </p:nvPr>
        </p:nvSpPr>
        <p:spPr>
          <a:xfrm>
            <a:off x="457200" y="1600200"/>
            <a:ext cx="8229600" cy="4925144"/>
          </a:xfrm>
        </p:spPr>
        <p:txBody>
          <a:bodyPr>
            <a:normAutofit/>
          </a:bodyPr>
          <a:lstStyle/>
          <a:p>
            <a:r>
              <a:rPr lang="en-GB" dirty="0" smtClean="0"/>
              <a:t>Resource estimates must take into account energy losses</a:t>
            </a:r>
          </a:p>
          <a:p>
            <a:r>
              <a:rPr lang="en-GB" dirty="0" smtClean="0"/>
              <a:t>In any real system the water will lose some energy due to frictional drag and turbulence, and the effective head will thus be less than the actual head</a:t>
            </a:r>
          </a:p>
          <a:p>
            <a:r>
              <a:rPr lang="en-GB" dirty="0" smtClean="0"/>
              <a:t>These flow losses very greatly from system to system: in some cases the effective head is no more than 75% of the actual height difference</a:t>
            </a:r>
            <a:endParaRPr lang="en-GB" dirty="0"/>
          </a:p>
        </p:txBody>
      </p:sp>
    </p:spTree>
    <p:extLst>
      <p:ext uri="{BB962C8B-B14F-4D97-AF65-F5344CB8AC3E}">
        <p14:creationId xmlns:p14="http://schemas.microsoft.com/office/powerpoint/2010/main" val="39355819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Power, Head and Flow Rate</a:t>
            </a:r>
          </a:p>
        </p:txBody>
      </p:sp>
      <p:sp>
        <p:nvSpPr>
          <p:cNvPr id="3" name="Content Placeholder 2"/>
          <p:cNvSpPr>
            <a:spLocks noGrp="1"/>
          </p:cNvSpPr>
          <p:nvPr>
            <p:ph idx="1"/>
          </p:nvPr>
        </p:nvSpPr>
        <p:spPr/>
        <p:txBody>
          <a:bodyPr/>
          <a:lstStyle/>
          <a:p>
            <a:r>
              <a:rPr lang="en-GB" dirty="0" smtClean="0"/>
              <a:t>Efficiency- the ratio of output to input power is always less than 100%</a:t>
            </a:r>
          </a:p>
          <a:p>
            <a:r>
              <a:rPr lang="en-GB" dirty="0" smtClean="0"/>
              <a:t>Output power becomes</a:t>
            </a:r>
          </a:p>
          <a:p>
            <a:pPr marL="0" indent="0">
              <a:buNone/>
            </a:pPr>
            <a:r>
              <a:rPr lang="en-GB" dirty="0"/>
              <a:t>	</a:t>
            </a:r>
            <a:r>
              <a:rPr lang="en-GB" dirty="0" smtClean="0"/>
              <a:t>P = 1000 x </a:t>
            </a:r>
            <a:r>
              <a:rPr lang="el-GR" dirty="0" smtClean="0"/>
              <a:t>η</a:t>
            </a:r>
            <a:r>
              <a:rPr lang="en-GB" dirty="0" smtClean="0"/>
              <a:t> x Q x g x H</a:t>
            </a:r>
          </a:p>
          <a:p>
            <a:pPr marL="0" indent="0">
              <a:buNone/>
            </a:pPr>
            <a:endParaRPr lang="en-GB" dirty="0"/>
          </a:p>
          <a:p>
            <a:pPr marL="0" indent="0">
              <a:buNone/>
            </a:pPr>
            <a:r>
              <a:rPr lang="en-GB" dirty="0" smtClean="0"/>
              <a:t>    H = effective head</a:t>
            </a:r>
          </a:p>
          <a:p>
            <a:pPr marL="0" indent="0">
              <a:buNone/>
            </a:pPr>
            <a:r>
              <a:rPr lang="en-GB" dirty="0"/>
              <a:t> </a:t>
            </a:r>
            <a:r>
              <a:rPr lang="en-GB" dirty="0" smtClean="0"/>
              <a:t>   </a:t>
            </a:r>
            <a:r>
              <a:rPr lang="el-GR" dirty="0" smtClean="0"/>
              <a:t>η</a:t>
            </a:r>
            <a:r>
              <a:rPr lang="en-GB" dirty="0" smtClean="0"/>
              <a:t> = turbo generator efficiency</a:t>
            </a:r>
            <a:endParaRPr lang="en-GB" dirty="0"/>
          </a:p>
        </p:txBody>
      </p:sp>
    </p:spTree>
    <p:extLst>
      <p:ext uri="{BB962C8B-B14F-4D97-AF65-F5344CB8AC3E}">
        <p14:creationId xmlns:p14="http://schemas.microsoft.com/office/powerpoint/2010/main" val="3109217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of Water Wheel</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Undershot</a:t>
            </a:r>
          </a:p>
          <a:p>
            <a:pPr marL="514350" indent="-514350">
              <a:buAutoNum type="arabicPeriod"/>
            </a:pPr>
            <a:r>
              <a:rPr lang="en-GB" dirty="0" smtClean="0"/>
              <a:t>Overshot</a:t>
            </a:r>
          </a:p>
          <a:p>
            <a:pPr marL="514350" indent="-514350">
              <a:buAutoNum type="arabicPeriod"/>
            </a:pPr>
            <a:r>
              <a:rPr lang="en-GB" dirty="0" smtClean="0"/>
              <a:t>Breastshot </a:t>
            </a:r>
            <a:endParaRPr lang="en-GB" dirty="0"/>
          </a:p>
        </p:txBody>
      </p:sp>
    </p:spTree>
    <p:extLst>
      <p:ext uri="{BB962C8B-B14F-4D97-AF65-F5344CB8AC3E}">
        <p14:creationId xmlns:p14="http://schemas.microsoft.com/office/powerpoint/2010/main" val="38049913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Undershot Water Wheel</a:t>
            </a:r>
          </a:p>
        </p:txBody>
      </p:sp>
      <p:sp>
        <p:nvSpPr>
          <p:cNvPr id="3" name="Content Placeholder 2"/>
          <p:cNvSpPr>
            <a:spLocks noGrp="1"/>
          </p:cNvSpPr>
          <p:nvPr>
            <p:ph idx="1"/>
          </p:nvPr>
        </p:nvSpPr>
        <p:spPr/>
        <p:txBody>
          <a:bodyPr/>
          <a:lstStyle/>
          <a:p>
            <a:r>
              <a:rPr lang="en-GB" dirty="0" smtClean="0"/>
              <a:t>Is driven by the pressure of water against its lower blades which dip into the flowing stream</a:t>
            </a:r>
          </a:p>
          <a:p>
            <a:r>
              <a:rPr lang="en-GB" dirty="0" smtClean="0"/>
              <a:t>The advantage is that it can be used in almost any stream or channel</a:t>
            </a:r>
          </a:p>
          <a:p>
            <a:r>
              <a:rPr lang="en-GB" dirty="0" smtClean="0"/>
              <a:t>However, it becomes very inefficient if the water backs up due to flooding, impeding the motion of the wheel</a:t>
            </a:r>
            <a:endParaRPr lang="en-GB" dirty="0"/>
          </a:p>
        </p:txBody>
      </p:sp>
    </p:spTree>
    <p:extLst>
      <p:ext uri="{BB962C8B-B14F-4D97-AF65-F5344CB8AC3E}">
        <p14:creationId xmlns:p14="http://schemas.microsoft.com/office/powerpoint/2010/main" val="20656054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Undershot Water Wheel</a:t>
            </a:r>
            <a:endParaRPr lang="en-GB" dirty="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1893597"/>
            <a:ext cx="8229600" cy="39391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27256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Overshot Water Wheels</a:t>
            </a:r>
            <a:endParaRPr lang="en-GB" dirty="0"/>
          </a:p>
        </p:txBody>
      </p:sp>
      <p:sp>
        <p:nvSpPr>
          <p:cNvPr id="3" name="Content Placeholder 2"/>
          <p:cNvSpPr>
            <a:spLocks noGrp="1"/>
          </p:cNvSpPr>
          <p:nvPr>
            <p:ph idx="1"/>
          </p:nvPr>
        </p:nvSpPr>
        <p:spPr/>
        <p:txBody>
          <a:bodyPr/>
          <a:lstStyle/>
          <a:p>
            <a:r>
              <a:rPr lang="en-GB" dirty="0" smtClean="0"/>
              <a:t>Is driven by water falling from above on blades with closed sides, effectively buckets</a:t>
            </a:r>
          </a:p>
          <a:p>
            <a:r>
              <a:rPr lang="en-GB" dirty="0" smtClean="0"/>
              <a:t>Overshot wheels don’t suffer the flooding problem, but need a ‘head’ at least as high as the diameter of the wheel making them unsuitable for streams and rivers with gentle gradients</a:t>
            </a:r>
            <a:endParaRPr lang="en-GB" dirty="0"/>
          </a:p>
        </p:txBody>
      </p:sp>
    </p:spTree>
    <p:extLst>
      <p:ext uri="{BB962C8B-B14F-4D97-AF65-F5344CB8AC3E}">
        <p14:creationId xmlns:p14="http://schemas.microsoft.com/office/powerpoint/2010/main" val="6797106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Overshot Water Wheels</a:t>
            </a:r>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39206" y="1600200"/>
            <a:ext cx="786558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9861156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Breastshot Water Wheel</a:t>
            </a:r>
            <a:endParaRPr lang="en-GB" dirty="0"/>
          </a:p>
        </p:txBody>
      </p:sp>
      <p:sp>
        <p:nvSpPr>
          <p:cNvPr id="3" name="Content Placeholder 2"/>
          <p:cNvSpPr>
            <a:spLocks noGrp="1"/>
          </p:cNvSpPr>
          <p:nvPr>
            <p:ph idx="1"/>
          </p:nvPr>
        </p:nvSpPr>
        <p:spPr/>
        <p:txBody>
          <a:bodyPr/>
          <a:lstStyle/>
          <a:p>
            <a:r>
              <a:rPr lang="en-GB" dirty="0" smtClean="0"/>
              <a:t>The water is channelled between parallel breast walls and strikes the paddles at about the level of the wheel axle</a:t>
            </a:r>
          </a:p>
          <a:p>
            <a:r>
              <a:rPr lang="en-GB" dirty="0" smtClean="0"/>
              <a:t>It has the advantage of overcoming the flooding problem without requiring the high head</a:t>
            </a:r>
            <a:endParaRPr lang="en-GB" dirty="0"/>
          </a:p>
        </p:txBody>
      </p:sp>
    </p:spTree>
    <p:extLst>
      <p:ext uri="{BB962C8B-B14F-4D97-AF65-F5344CB8AC3E}">
        <p14:creationId xmlns:p14="http://schemas.microsoft.com/office/powerpoint/2010/main" val="6198849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Breastshot Water Wheel</a:t>
            </a:r>
            <a:endParaRPr lang="en-GB" dirty="0"/>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1948037"/>
            <a:ext cx="8229600" cy="3830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40846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Maximising Efficiency</a:t>
            </a:r>
          </a:p>
        </p:txBody>
      </p:sp>
      <p:sp>
        <p:nvSpPr>
          <p:cNvPr id="3" name="Content Placeholder 2"/>
          <p:cNvSpPr>
            <a:spLocks noGrp="1"/>
          </p:cNvSpPr>
          <p:nvPr>
            <p:ph idx="1"/>
          </p:nvPr>
        </p:nvSpPr>
        <p:spPr/>
        <p:txBody>
          <a:bodyPr/>
          <a:lstStyle/>
          <a:p>
            <a:r>
              <a:rPr lang="en-GB" dirty="0" smtClean="0"/>
              <a:t>Maintaining exactly the right speed and direction of the incoming water relative to the runner blades is important</a:t>
            </a:r>
          </a:p>
          <a:p>
            <a:r>
              <a:rPr lang="en-GB" dirty="0" smtClean="0"/>
              <a:t>The output power can be reduced by reducing the water flow, and in Francis Turbine this is done by turning the guide vanes</a:t>
            </a:r>
          </a:p>
          <a:p>
            <a:r>
              <a:rPr lang="en-GB" dirty="0" smtClean="0"/>
              <a:t>This </a:t>
            </a:r>
            <a:r>
              <a:rPr lang="en-GB" smtClean="0"/>
              <a:t>changes the </a:t>
            </a:r>
            <a:r>
              <a:rPr lang="en-GB" dirty="0" smtClean="0"/>
              <a:t>angle at which the water hits the moving blades and the efficiency falls</a:t>
            </a:r>
            <a:endParaRPr lang="en-GB" dirty="0"/>
          </a:p>
        </p:txBody>
      </p:sp>
    </p:spTree>
    <p:extLst>
      <p:ext uri="{BB962C8B-B14F-4D97-AF65-F5344CB8AC3E}">
        <p14:creationId xmlns:p14="http://schemas.microsoft.com/office/powerpoint/2010/main" val="6270097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Maximising Efficiency</a:t>
            </a:r>
            <a:endParaRPr lang="en-GB" dirty="0"/>
          </a:p>
        </p:txBody>
      </p:sp>
      <p:sp>
        <p:nvSpPr>
          <p:cNvPr id="3" name="Content Placeholder 2"/>
          <p:cNvSpPr>
            <a:spLocks noGrp="1"/>
          </p:cNvSpPr>
          <p:nvPr>
            <p:ph idx="1"/>
          </p:nvPr>
        </p:nvSpPr>
        <p:spPr/>
        <p:txBody>
          <a:bodyPr/>
          <a:lstStyle/>
          <a:p>
            <a:r>
              <a:rPr lang="en-GB" dirty="0" smtClean="0"/>
              <a:t>A rather different cause of less than 100% efficiency is that the water flowing out carries away kinetic energy</a:t>
            </a:r>
          </a:p>
          <a:p>
            <a:r>
              <a:rPr lang="en-GB" dirty="0" smtClean="0"/>
              <a:t>A partial remedy is to flare the draft tube.  If the tube become larger, but the volume flow stays the same, the actual speed of the water must decrease, reducing the energy loss</a:t>
            </a:r>
            <a:endParaRPr lang="en-GB" dirty="0"/>
          </a:p>
        </p:txBody>
      </p:sp>
    </p:spTree>
    <p:extLst>
      <p:ext uri="{BB962C8B-B14F-4D97-AF65-F5344CB8AC3E}">
        <p14:creationId xmlns:p14="http://schemas.microsoft.com/office/powerpoint/2010/main" val="33222406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Propellers</a:t>
            </a:r>
            <a:endParaRPr lang="en-GB" dirty="0"/>
          </a:p>
        </p:txBody>
      </p:sp>
      <p:sp>
        <p:nvSpPr>
          <p:cNvPr id="3" name="Content Placeholder 2"/>
          <p:cNvSpPr>
            <a:spLocks noGrp="1"/>
          </p:cNvSpPr>
          <p:nvPr>
            <p:ph idx="1"/>
          </p:nvPr>
        </p:nvSpPr>
        <p:spPr>
          <a:xfrm>
            <a:off x="457200" y="1628800"/>
            <a:ext cx="8229600" cy="4925144"/>
          </a:xfrm>
        </p:spPr>
        <p:txBody>
          <a:bodyPr>
            <a:normAutofit lnSpcReduction="10000"/>
          </a:bodyPr>
          <a:lstStyle/>
          <a:p>
            <a:r>
              <a:rPr lang="en-GB" dirty="0" smtClean="0"/>
              <a:t>In the ‘propeller’ or axial flow turbine the area through which the water enters is as large as it can be</a:t>
            </a:r>
          </a:p>
          <a:p>
            <a:r>
              <a:rPr lang="en-GB" dirty="0" smtClean="0"/>
              <a:t>Axial-flow turbines are therefore suitable for very large volume flows and have become usual where the head is only a few metres</a:t>
            </a:r>
          </a:p>
          <a:p>
            <a:r>
              <a:rPr lang="en-GB" dirty="0" smtClean="0"/>
              <a:t>They have the advantage over radial-flow turbines that it is technically simpler to improve the efficiency by varying the angle of the blades when the power demand changes</a:t>
            </a:r>
            <a:endParaRPr lang="en-GB" dirty="0"/>
          </a:p>
        </p:txBody>
      </p:sp>
    </p:spTree>
    <p:extLst>
      <p:ext uri="{BB962C8B-B14F-4D97-AF65-F5344CB8AC3E}">
        <p14:creationId xmlns:p14="http://schemas.microsoft.com/office/powerpoint/2010/main" val="33707422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Propellers</a:t>
            </a:r>
            <a:endParaRPr lang="en-GB" dirty="0"/>
          </a:p>
        </p:txBody>
      </p:sp>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0857" y="1600200"/>
            <a:ext cx="8202286"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432040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Propellers</a:t>
            </a:r>
            <a:endParaRPr lang="en-GB" dirty="0"/>
          </a:p>
        </p:txBody>
      </p:sp>
      <p:sp>
        <p:nvSpPr>
          <p:cNvPr id="3" name="Content Placeholder 2"/>
          <p:cNvSpPr>
            <a:spLocks noGrp="1"/>
          </p:cNvSpPr>
          <p:nvPr>
            <p:ph idx="1"/>
          </p:nvPr>
        </p:nvSpPr>
        <p:spPr/>
        <p:txBody>
          <a:bodyPr/>
          <a:lstStyle/>
          <a:p>
            <a:r>
              <a:rPr lang="en-GB" dirty="0" smtClean="0"/>
              <a:t>As the entering water is swirling round an important feature is that the optimum blade speed is now appreciably greater than the water speed- as much as twice as fast</a:t>
            </a:r>
          </a:p>
          <a:p>
            <a:r>
              <a:rPr lang="en-GB" dirty="0" smtClean="0"/>
              <a:t>The allows a rapid rate of rotation even with relatively low water speeds</a:t>
            </a:r>
            <a:endParaRPr lang="en-GB" dirty="0"/>
          </a:p>
        </p:txBody>
      </p:sp>
    </p:spTree>
    <p:extLst>
      <p:ext uri="{BB962C8B-B14F-4D97-AF65-F5344CB8AC3E}">
        <p14:creationId xmlns:p14="http://schemas.microsoft.com/office/powerpoint/2010/main" val="14406218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Turgo</a:t>
            </a:r>
            <a:r>
              <a:rPr lang="en-GB" dirty="0" smtClean="0"/>
              <a:t> Turbine</a:t>
            </a:r>
            <a:endParaRPr lang="en-GB" dirty="0"/>
          </a:p>
        </p:txBody>
      </p:sp>
      <p:sp>
        <p:nvSpPr>
          <p:cNvPr id="3" name="Content Placeholder 2"/>
          <p:cNvSpPr>
            <a:spLocks noGrp="1"/>
          </p:cNvSpPr>
          <p:nvPr>
            <p:ph idx="1"/>
          </p:nvPr>
        </p:nvSpPr>
        <p:spPr/>
        <p:txBody>
          <a:bodyPr>
            <a:normAutofit lnSpcReduction="10000"/>
          </a:bodyPr>
          <a:lstStyle/>
          <a:p>
            <a:r>
              <a:rPr lang="en-GB" dirty="0" smtClean="0"/>
              <a:t>The double cups are replaced by single, shallower ones, with the water entering on one side and leaving on the other</a:t>
            </a:r>
          </a:p>
          <a:p>
            <a:r>
              <a:rPr lang="en-GB" dirty="0" smtClean="0"/>
              <a:t>The water enters as a jet, striking the cups in turn, so this is still an impulse turbine</a:t>
            </a:r>
          </a:p>
          <a:p>
            <a:r>
              <a:rPr lang="en-GB" dirty="0" smtClean="0"/>
              <a:t>However, its ability to handle a larger volume of water than a Pelton Wheel of the same diameter gives it an advantage for power generation at medium heads</a:t>
            </a:r>
            <a:endParaRPr lang="en-GB" dirty="0"/>
          </a:p>
        </p:txBody>
      </p:sp>
    </p:spTree>
    <p:extLst>
      <p:ext uri="{BB962C8B-B14F-4D97-AF65-F5344CB8AC3E}">
        <p14:creationId xmlns:p14="http://schemas.microsoft.com/office/powerpoint/2010/main" val="36214987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Turgo</a:t>
            </a:r>
            <a:r>
              <a:rPr lang="en-GB" dirty="0" smtClean="0"/>
              <a:t> Turbine</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48922" y="1600200"/>
            <a:ext cx="8046156"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02556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Cross-Flow Turbine</a:t>
            </a:r>
            <a:endParaRPr lang="en-GB" dirty="0"/>
          </a:p>
        </p:txBody>
      </p:sp>
      <p:sp>
        <p:nvSpPr>
          <p:cNvPr id="3" name="Content Placeholder 2"/>
          <p:cNvSpPr>
            <a:spLocks noGrp="1"/>
          </p:cNvSpPr>
          <p:nvPr>
            <p:ph idx="1"/>
          </p:nvPr>
        </p:nvSpPr>
        <p:spPr/>
        <p:txBody>
          <a:bodyPr>
            <a:normAutofit lnSpcReduction="10000"/>
          </a:bodyPr>
          <a:lstStyle/>
          <a:p>
            <a:r>
              <a:rPr lang="en-GB" dirty="0" smtClean="0"/>
              <a:t>The cross-flow turbine is yet another impulse type, but the water enters in a flat sheet rather than round jet</a:t>
            </a:r>
          </a:p>
          <a:p>
            <a:r>
              <a:rPr lang="en-GB" dirty="0" smtClean="0"/>
              <a:t>It flows across the blades, around the central shaft, and across the blades on the opposite side as it leaves</a:t>
            </a:r>
          </a:p>
          <a:p>
            <a:r>
              <a:rPr lang="en-GB" dirty="0" smtClean="0"/>
              <a:t>Cross-flow turbines are often used instead of Francis turbines in small-scale plants with output below 100 kW</a:t>
            </a:r>
          </a:p>
        </p:txBody>
      </p:sp>
    </p:spTree>
    <p:extLst>
      <p:ext uri="{BB962C8B-B14F-4D97-AF65-F5344CB8AC3E}">
        <p14:creationId xmlns:p14="http://schemas.microsoft.com/office/powerpoint/2010/main" val="25855095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Cross-Flow Turbine</a:t>
            </a:r>
            <a:endParaRPr lang="en-GB" dirty="0"/>
          </a:p>
        </p:txBody>
      </p:sp>
      <p:sp>
        <p:nvSpPr>
          <p:cNvPr id="3" name="Content Placeholder 2"/>
          <p:cNvSpPr>
            <a:spLocks noGrp="1"/>
          </p:cNvSpPr>
          <p:nvPr>
            <p:ph idx="1"/>
          </p:nvPr>
        </p:nvSpPr>
        <p:spPr/>
        <p:txBody>
          <a:bodyPr/>
          <a:lstStyle/>
          <a:p>
            <a:r>
              <a:rPr lang="en-GB" dirty="0" smtClean="0"/>
              <a:t>Can be constructed without sophisticated engineering facilities and are therefore suitable for remote communities</a:t>
            </a:r>
            <a:endParaRPr lang="en-GB" dirty="0"/>
          </a:p>
        </p:txBody>
      </p:sp>
    </p:spTree>
    <p:extLst>
      <p:ext uri="{BB962C8B-B14F-4D97-AF65-F5344CB8AC3E}">
        <p14:creationId xmlns:p14="http://schemas.microsoft.com/office/powerpoint/2010/main" val="22041813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Cross Flow Turbine</a:t>
            </a:r>
            <a:endParaRPr lang="en-GB" dirty="0"/>
          </a:p>
        </p:txBody>
      </p:sp>
      <p:pic>
        <p:nvPicPr>
          <p:cNvPr id="3074" name="Picture 2" descr="C:\Users\Andrew.FAD-ATHORN-L\Pictures\scotthydro3_grande.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1560" y="1844824"/>
            <a:ext cx="7992888" cy="4176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5868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Range of Application</a:t>
            </a:r>
            <a:endParaRPr lang="en-GB" dirty="0"/>
          </a:p>
        </p:txBody>
      </p:sp>
      <p:pic>
        <p:nvPicPr>
          <p:cNvPr id="2051" name="Picture 3" descr="C:\Users\Andrew.FAD-ATHORN-L\Pictures\hydro02-1.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1560" y="1268760"/>
            <a:ext cx="8136904"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45151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Ranges of Application</a:t>
            </a:r>
            <a:endParaRPr lang="en-GB" dirty="0"/>
          </a:p>
        </p:txBody>
      </p:sp>
      <p:sp>
        <p:nvSpPr>
          <p:cNvPr id="3" name="Content Placeholder 2"/>
          <p:cNvSpPr>
            <a:spLocks noGrp="1"/>
          </p:cNvSpPr>
          <p:nvPr>
            <p:ph idx="1"/>
          </p:nvPr>
        </p:nvSpPr>
        <p:spPr/>
        <p:txBody>
          <a:bodyPr/>
          <a:lstStyle/>
          <a:p>
            <a:r>
              <a:rPr lang="en-GB" dirty="0" smtClean="0"/>
              <a:t>In general Pelton Wheels are most suitable for high heads, propellers for low heads and Francis Turbines for the immediate range</a:t>
            </a:r>
          </a:p>
          <a:p>
            <a:r>
              <a:rPr lang="en-GB" dirty="0" smtClean="0"/>
              <a:t>But the effective head is not the only factor determining the most appropriate type for a given situation</a:t>
            </a:r>
          </a:p>
          <a:p>
            <a:r>
              <a:rPr lang="en-GB" dirty="0" smtClean="0"/>
              <a:t>The available power also matters</a:t>
            </a:r>
            <a:endParaRPr lang="en-GB" dirty="0"/>
          </a:p>
        </p:txBody>
      </p:sp>
    </p:spTree>
    <p:extLst>
      <p:ext uri="{BB962C8B-B14F-4D97-AF65-F5344CB8AC3E}">
        <p14:creationId xmlns:p14="http://schemas.microsoft.com/office/powerpoint/2010/main" val="40966355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Range of Applications</a:t>
            </a:r>
            <a:endParaRPr lang="en-GB"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56765" y="1600200"/>
            <a:ext cx="8030470"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21859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Specific Speed</a:t>
            </a:r>
            <a:endParaRPr lang="en-GB" dirty="0"/>
          </a:p>
        </p:txBody>
      </p:sp>
      <p:sp>
        <p:nvSpPr>
          <p:cNvPr id="3" name="Content Placeholder 2"/>
          <p:cNvSpPr>
            <a:spLocks noGrp="1"/>
          </p:cNvSpPr>
          <p:nvPr>
            <p:ph idx="1"/>
          </p:nvPr>
        </p:nvSpPr>
        <p:spPr/>
        <p:txBody>
          <a:bodyPr/>
          <a:lstStyle/>
          <a:p>
            <a:r>
              <a:rPr lang="en-GB" dirty="0" smtClean="0"/>
              <a:t>One factor missing from the diagram is the </a:t>
            </a:r>
            <a:r>
              <a:rPr lang="en-GB" b="1" dirty="0" smtClean="0"/>
              <a:t>rate of rotation</a:t>
            </a:r>
            <a:r>
              <a:rPr lang="en-GB" dirty="0" smtClean="0"/>
              <a:t> (n) of the turbine, and this can take very different values</a:t>
            </a:r>
          </a:p>
          <a:p>
            <a:r>
              <a:rPr lang="en-GB" dirty="0" smtClean="0"/>
              <a:t>The </a:t>
            </a:r>
            <a:r>
              <a:rPr lang="en-GB" b="1" dirty="0" smtClean="0"/>
              <a:t>specific speed</a:t>
            </a:r>
            <a:r>
              <a:rPr lang="en-GB" dirty="0" smtClean="0"/>
              <a:t> (N</a:t>
            </a:r>
            <a:r>
              <a:rPr lang="en-GB" baseline="-25000" dirty="0" smtClean="0"/>
              <a:t>S</a:t>
            </a:r>
            <a:r>
              <a:rPr lang="en-GB" dirty="0" smtClean="0"/>
              <a:t>) takes n into account, allowing a more detailed assessment</a:t>
            </a:r>
            <a:endParaRPr lang="en-GB" b="1" dirty="0"/>
          </a:p>
        </p:txBody>
      </p:sp>
    </p:spTree>
    <p:extLst>
      <p:ext uri="{BB962C8B-B14F-4D97-AF65-F5344CB8AC3E}">
        <p14:creationId xmlns:p14="http://schemas.microsoft.com/office/powerpoint/2010/main" val="20661265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Specific Speed</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GB" dirty="0" smtClean="0"/>
                  <a:t>	N</a:t>
                </a:r>
                <a:r>
                  <a:rPr lang="en-GB" baseline="-25000" dirty="0" smtClean="0"/>
                  <a:t>S</a:t>
                </a:r>
                <a:r>
                  <a:rPr lang="en-GB" dirty="0" smtClean="0"/>
                  <a:t> = n x </a:t>
                </a:r>
                <a14:m>
                  <m:oMath xmlns:m="http://schemas.openxmlformats.org/officeDocument/2006/math">
                    <m:rad>
                      <m:radPr>
                        <m:degHide m:val="on"/>
                        <m:ctrlPr>
                          <a:rPr lang="en-GB" i="1" smtClean="0">
                            <a:latin typeface="Cambria Math"/>
                          </a:rPr>
                        </m:ctrlPr>
                      </m:radPr>
                      <m:deg/>
                      <m:e>
                        <m:f>
                          <m:fPr>
                            <m:ctrlPr>
                              <a:rPr lang="en-GB" i="1" smtClean="0">
                                <a:latin typeface="Cambria Math"/>
                              </a:rPr>
                            </m:ctrlPr>
                          </m:fPr>
                          <m:num>
                            <m:r>
                              <a:rPr lang="en-GB" b="0" i="1" smtClean="0">
                                <a:latin typeface="Cambria Math"/>
                              </a:rPr>
                              <m:t>𝑃</m:t>
                            </m:r>
                          </m:num>
                          <m:den>
                            <m:sSup>
                              <m:sSupPr>
                                <m:ctrlPr>
                                  <a:rPr lang="en-GB" i="1" smtClean="0">
                                    <a:latin typeface="Cambria Math"/>
                                  </a:rPr>
                                </m:ctrlPr>
                              </m:sSupPr>
                              <m:e>
                                <m:r>
                                  <a:rPr lang="en-GB" b="0" i="1" smtClean="0">
                                    <a:latin typeface="Cambria Math"/>
                                  </a:rPr>
                                  <m:t>𝐻</m:t>
                                </m:r>
                              </m:e>
                              <m:sup>
                                <m:r>
                                  <a:rPr lang="en-GB" b="0" i="1" smtClean="0">
                                    <a:latin typeface="Cambria Math"/>
                                  </a:rPr>
                                  <m:t>2</m:t>
                                </m:r>
                              </m:sup>
                            </m:sSup>
                            <m:r>
                              <a:rPr lang="en-GB" b="0" i="1" smtClean="0">
                                <a:latin typeface="Cambria Math"/>
                              </a:rPr>
                              <m:t> </m:t>
                            </m:r>
                            <m:r>
                              <a:rPr lang="en-GB" b="0" i="1" smtClean="0">
                                <a:latin typeface="Cambria Math"/>
                                <a:ea typeface="Cambria Math"/>
                              </a:rPr>
                              <m:t>× </m:t>
                            </m:r>
                            <m:rad>
                              <m:radPr>
                                <m:degHide m:val="on"/>
                                <m:ctrlPr>
                                  <a:rPr lang="en-GB" b="0" i="1" smtClean="0">
                                    <a:latin typeface="Cambria Math"/>
                                    <a:ea typeface="Cambria Math"/>
                                  </a:rPr>
                                </m:ctrlPr>
                              </m:radPr>
                              <m:deg/>
                              <m:e>
                                <m:r>
                                  <a:rPr lang="en-GB" b="0" i="1" smtClean="0">
                                    <a:latin typeface="Cambria Math"/>
                                    <a:ea typeface="Cambria Math"/>
                                  </a:rPr>
                                  <m:t>𝐻</m:t>
                                </m:r>
                              </m:e>
                            </m:rad>
                          </m:den>
                        </m:f>
                      </m:e>
                    </m:rad>
                  </m:oMath>
                </a14:m>
                <a:endParaRPr lang="en-GB" dirty="0" smtClean="0"/>
              </a:p>
              <a:p>
                <a:pPr marL="0" indent="0">
                  <a:buNone/>
                </a:pPr>
                <a:endParaRPr lang="en-GB" dirty="0"/>
              </a:p>
              <a:p>
                <a:pPr marL="0" indent="0">
                  <a:buNone/>
                </a:pPr>
                <a:r>
                  <a:rPr lang="en-GB" dirty="0"/>
                  <a:t>n</a:t>
                </a:r>
                <a:r>
                  <a:rPr lang="en-GB" dirty="0" smtClean="0"/>
                  <a:t> = rate of rotation</a:t>
                </a:r>
              </a:p>
              <a:p>
                <a:pPr marL="0" indent="0">
                  <a:buNone/>
                </a:pPr>
                <a:r>
                  <a:rPr lang="en-GB" dirty="0" smtClean="0"/>
                  <a:t>H = effective head</a:t>
                </a:r>
              </a:p>
              <a:p>
                <a:pPr marL="0" indent="0">
                  <a:buNone/>
                </a:pPr>
                <a:r>
                  <a:rPr lang="en-GB" dirty="0" smtClean="0"/>
                  <a:t>P = available power</a:t>
                </a: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852"/>
                </a:stretch>
              </a:blipFill>
            </p:spPr>
            <p:txBody>
              <a:bodyPr/>
              <a:lstStyle/>
              <a:p>
                <a:r>
                  <a:rPr lang="en-GB">
                    <a:noFill/>
                  </a:rPr>
                  <a:t> </a:t>
                </a:r>
              </a:p>
            </p:txBody>
          </p:sp>
        </mc:Fallback>
      </mc:AlternateContent>
    </p:spTree>
    <p:extLst>
      <p:ext uri="{BB962C8B-B14F-4D97-AF65-F5344CB8AC3E}">
        <p14:creationId xmlns:p14="http://schemas.microsoft.com/office/powerpoint/2010/main" val="3936774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Specific Speed</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Once the effective head H and the available water power P have been estimated for a particular site, the specific speeds at different possible rates of rotation can be calculated</a:t>
            </a:r>
          </a:p>
          <a:p>
            <a:r>
              <a:rPr lang="en-GB" dirty="0" smtClean="0"/>
              <a:t>The point of this is that each type of turbine, </a:t>
            </a:r>
            <a:r>
              <a:rPr lang="en-GB" b="1" dirty="0" smtClean="0"/>
              <a:t>regardless of size</a:t>
            </a:r>
            <a:r>
              <a:rPr lang="en-GB" dirty="0" smtClean="0"/>
              <a:t> operates best within a certain range of values of N</a:t>
            </a:r>
          </a:p>
          <a:p>
            <a:r>
              <a:rPr lang="en-GB" dirty="0" smtClean="0"/>
              <a:t>Other factors such as cost, simplicity in manufacture and ease of maintenance also influence final choice</a:t>
            </a:r>
            <a:endParaRPr lang="en-GB" dirty="0"/>
          </a:p>
        </p:txBody>
      </p:sp>
    </p:spTree>
    <p:extLst>
      <p:ext uri="{BB962C8B-B14F-4D97-AF65-F5344CB8AC3E}">
        <p14:creationId xmlns:p14="http://schemas.microsoft.com/office/powerpoint/2010/main" val="15800418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Specific Speeds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81451469"/>
              </p:ext>
            </p:extLst>
          </p:nvPr>
        </p:nvGraphicFramePr>
        <p:xfrm>
          <a:off x="457200" y="1600200"/>
          <a:ext cx="8229600" cy="148336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GB" dirty="0" smtClean="0"/>
                        <a:t>Type of Turbine</a:t>
                      </a:r>
                      <a:endParaRPr lang="en-GB" dirty="0"/>
                    </a:p>
                  </a:txBody>
                  <a:tcPr/>
                </a:tc>
                <a:tc>
                  <a:txBody>
                    <a:bodyPr/>
                    <a:lstStyle/>
                    <a:p>
                      <a:r>
                        <a:rPr lang="en-GB" dirty="0" smtClean="0"/>
                        <a:t>Range of Specific Speeds</a:t>
                      </a:r>
                      <a:endParaRPr lang="en-GB" dirty="0"/>
                    </a:p>
                  </a:txBody>
                  <a:tcPr/>
                </a:tc>
              </a:tr>
              <a:tr h="370840">
                <a:tc>
                  <a:txBody>
                    <a:bodyPr/>
                    <a:lstStyle/>
                    <a:p>
                      <a:r>
                        <a:rPr lang="en-GB" dirty="0" smtClean="0"/>
                        <a:t>Francis</a:t>
                      </a:r>
                      <a:endParaRPr lang="en-GB" dirty="0"/>
                    </a:p>
                  </a:txBody>
                  <a:tcPr/>
                </a:tc>
                <a:tc>
                  <a:txBody>
                    <a:bodyPr/>
                    <a:lstStyle/>
                    <a:p>
                      <a:r>
                        <a:rPr lang="en-GB" dirty="0" smtClean="0"/>
                        <a:t>70</a:t>
                      </a:r>
                      <a:r>
                        <a:rPr lang="en-GB" baseline="0" dirty="0" smtClean="0"/>
                        <a:t> - 500</a:t>
                      </a:r>
                      <a:endParaRPr lang="en-GB" dirty="0"/>
                    </a:p>
                  </a:txBody>
                  <a:tcPr/>
                </a:tc>
              </a:tr>
              <a:tr h="370840">
                <a:tc>
                  <a:txBody>
                    <a:bodyPr/>
                    <a:lstStyle/>
                    <a:p>
                      <a:r>
                        <a:rPr lang="en-GB" dirty="0" smtClean="0"/>
                        <a:t>‘Propeller’ or Kaplan</a:t>
                      </a:r>
                      <a:endParaRPr lang="en-GB" dirty="0"/>
                    </a:p>
                  </a:txBody>
                  <a:tcPr/>
                </a:tc>
                <a:tc>
                  <a:txBody>
                    <a:bodyPr/>
                    <a:lstStyle/>
                    <a:p>
                      <a:r>
                        <a:rPr lang="en-GB" dirty="0" smtClean="0"/>
                        <a:t>350</a:t>
                      </a:r>
                      <a:r>
                        <a:rPr lang="en-GB" baseline="0" dirty="0" smtClean="0"/>
                        <a:t> - 100</a:t>
                      </a:r>
                      <a:endParaRPr lang="en-GB" dirty="0"/>
                    </a:p>
                  </a:txBody>
                  <a:tcPr/>
                </a:tc>
              </a:tr>
              <a:tr h="370840">
                <a:tc>
                  <a:txBody>
                    <a:bodyPr/>
                    <a:lstStyle/>
                    <a:p>
                      <a:r>
                        <a:rPr lang="en-GB" dirty="0" smtClean="0"/>
                        <a:t>Pelton, </a:t>
                      </a:r>
                      <a:r>
                        <a:rPr lang="en-GB" dirty="0" err="1" smtClean="0"/>
                        <a:t>Turgo</a:t>
                      </a:r>
                      <a:r>
                        <a:rPr lang="en-GB" dirty="0" smtClean="0"/>
                        <a:t>, Cross-flow</a:t>
                      </a:r>
                      <a:endParaRPr lang="en-GB" dirty="0"/>
                    </a:p>
                  </a:txBody>
                  <a:tcPr/>
                </a:tc>
                <a:tc>
                  <a:txBody>
                    <a:bodyPr/>
                    <a:lstStyle/>
                    <a:p>
                      <a:r>
                        <a:rPr lang="en-GB" dirty="0" smtClean="0"/>
                        <a:t>10 - 80</a:t>
                      </a:r>
                      <a:endParaRPr lang="en-GB" dirty="0"/>
                    </a:p>
                  </a:txBody>
                  <a:tcPr/>
                </a:tc>
              </a:tr>
            </a:tbl>
          </a:graphicData>
        </a:graphic>
      </p:graphicFrame>
    </p:spTree>
    <p:extLst>
      <p:ext uri="{BB962C8B-B14F-4D97-AF65-F5344CB8AC3E}">
        <p14:creationId xmlns:p14="http://schemas.microsoft.com/office/powerpoint/2010/main" val="32136090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Assessing Small Scale Installations</a:t>
            </a:r>
            <a:endParaRPr lang="en-GB" dirty="0"/>
          </a:p>
        </p:txBody>
      </p:sp>
      <p:sp>
        <p:nvSpPr>
          <p:cNvPr id="3" name="Content Placeholder 2"/>
          <p:cNvSpPr>
            <a:spLocks noGrp="1"/>
          </p:cNvSpPr>
          <p:nvPr>
            <p:ph idx="1"/>
          </p:nvPr>
        </p:nvSpPr>
        <p:spPr/>
        <p:txBody>
          <a:bodyPr/>
          <a:lstStyle/>
          <a:p>
            <a:r>
              <a:rPr lang="en-GB" dirty="0" smtClean="0"/>
              <a:t>It is clear that in order to estimate the input power P</a:t>
            </a:r>
            <a:r>
              <a:rPr lang="en-GB" baseline="-25000" dirty="0" smtClean="0"/>
              <a:t>o</a:t>
            </a:r>
            <a:r>
              <a:rPr lang="en-GB" dirty="0" smtClean="0"/>
              <a:t> we have to measure the flow rate Q and the available vertical fall H (head)</a:t>
            </a:r>
          </a:p>
          <a:p>
            <a:r>
              <a:rPr lang="en-GB" dirty="0" smtClean="0"/>
              <a:t>For example with Q= 40 l/s and H= 20m, the maximum available at source is 8kW</a:t>
            </a:r>
            <a:endParaRPr lang="en-GB" dirty="0"/>
          </a:p>
        </p:txBody>
      </p:sp>
    </p:spTree>
    <p:extLst>
      <p:ext uri="{BB962C8B-B14F-4D97-AF65-F5344CB8AC3E}">
        <p14:creationId xmlns:p14="http://schemas.microsoft.com/office/powerpoint/2010/main" val="226872048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Measurement of Head</a:t>
            </a:r>
            <a:endParaRPr lang="en-GB" dirty="0"/>
          </a:p>
        </p:txBody>
      </p:sp>
      <p:sp>
        <p:nvSpPr>
          <p:cNvPr id="3" name="Content Placeholder 2"/>
          <p:cNvSpPr>
            <a:spLocks noGrp="1"/>
          </p:cNvSpPr>
          <p:nvPr>
            <p:ph idx="1"/>
          </p:nvPr>
        </p:nvSpPr>
        <p:spPr/>
        <p:txBody>
          <a:bodyPr/>
          <a:lstStyle/>
          <a:p>
            <a:r>
              <a:rPr lang="en-GB" dirty="0" smtClean="0"/>
              <a:t>For nearly vertical falls trigonometric methods are suitable</a:t>
            </a:r>
          </a:p>
          <a:p>
            <a:r>
              <a:rPr lang="en-GB" dirty="0" smtClean="0"/>
              <a:t>For more gently sloping sites, the use of level and pole is simple</a:t>
            </a:r>
          </a:p>
          <a:p>
            <a:r>
              <a:rPr lang="en-GB" dirty="0" smtClean="0"/>
              <a:t>Note that power input to the turbine depends not on the geometric head </a:t>
            </a:r>
            <a:r>
              <a:rPr lang="en-GB" dirty="0" err="1" smtClean="0"/>
              <a:t>H</a:t>
            </a:r>
            <a:r>
              <a:rPr lang="en-GB" baseline="-25000" dirty="0" err="1" smtClean="0"/>
              <a:t>t</a:t>
            </a:r>
            <a:r>
              <a:rPr lang="en-GB" dirty="0" smtClean="0"/>
              <a:t> as measured this way, but on the available head H</a:t>
            </a:r>
            <a:r>
              <a:rPr lang="en-GB" baseline="-25000" dirty="0" smtClean="0"/>
              <a:t>a</a:t>
            </a:r>
            <a:endParaRPr lang="en-GB" dirty="0"/>
          </a:p>
        </p:txBody>
      </p:sp>
    </p:spTree>
    <p:extLst>
      <p:ext uri="{BB962C8B-B14F-4D97-AF65-F5344CB8AC3E}">
        <p14:creationId xmlns:p14="http://schemas.microsoft.com/office/powerpoint/2010/main" val="42104994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Measurement of Head</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t>	</a:t>
            </a:r>
            <a:r>
              <a:rPr lang="en-GB" dirty="0" smtClean="0"/>
              <a:t>	H</a:t>
            </a:r>
            <a:r>
              <a:rPr lang="en-GB" baseline="-25000" dirty="0" smtClean="0"/>
              <a:t>a</a:t>
            </a:r>
            <a:r>
              <a:rPr lang="en-GB" dirty="0" smtClean="0"/>
              <a:t> = </a:t>
            </a:r>
            <a:r>
              <a:rPr lang="en-GB" dirty="0" err="1" smtClean="0"/>
              <a:t>H</a:t>
            </a:r>
            <a:r>
              <a:rPr lang="en-GB" baseline="-25000" dirty="0" err="1" smtClean="0"/>
              <a:t>t</a:t>
            </a:r>
            <a:r>
              <a:rPr lang="en-GB" dirty="0" smtClean="0"/>
              <a:t> – </a:t>
            </a:r>
            <a:r>
              <a:rPr lang="en-GB" dirty="0" err="1" smtClean="0"/>
              <a:t>H</a:t>
            </a:r>
            <a:r>
              <a:rPr lang="en-GB" baseline="-25000" dirty="0" err="1" smtClean="0"/>
              <a:t>f</a:t>
            </a:r>
            <a:endParaRPr lang="en-GB" dirty="0" smtClean="0"/>
          </a:p>
          <a:p>
            <a:r>
              <a:rPr lang="en-GB" dirty="0" err="1" smtClean="0"/>
              <a:t>H</a:t>
            </a:r>
            <a:r>
              <a:rPr lang="en-GB" baseline="-25000" dirty="0" err="1" smtClean="0"/>
              <a:t>f</a:t>
            </a:r>
            <a:r>
              <a:rPr lang="en-GB" dirty="0" smtClean="0"/>
              <a:t> allows for friction losses in the pipe and channels leading from the source to the turbine</a:t>
            </a:r>
          </a:p>
          <a:p>
            <a:r>
              <a:rPr lang="en-GB" dirty="0" smtClean="0"/>
              <a:t>By choosing the right pipework it is possible to keep </a:t>
            </a:r>
            <a:r>
              <a:rPr lang="en-GB" dirty="0" err="1" smtClean="0"/>
              <a:t>H</a:t>
            </a:r>
            <a:r>
              <a:rPr lang="en-GB" baseline="-25000" dirty="0" err="1" smtClean="0"/>
              <a:t>f</a:t>
            </a:r>
            <a:r>
              <a:rPr lang="en-GB" dirty="0" smtClean="0"/>
              <a:t> &lt; </a:t>
            </a:r>
            <a:r>
              <a:rPr lang="en-GB" dirty="0" err="1" smtClean="0"/>
              <a:t>H</a:t>
            </a:r>
            <a:r>
              <a:rPr lang="en-GB" baseline="-25000" dirty="0" err="1" smtClean="0"/>
              <a:t>f</a:t>
            </a:r>
            <a:r>
              <a:rPr lang="en-GB" dirty="0" smtClean="0"/>
              <a:t> /3, but </a:t>
            </a:r>
            <a:r>
              <a:rPr lang="en-GB" dirty="0" err="1" smtClean="0"/>
              <a:t>H</a:t>
            </a:r>
            <a:r>
              <a:rPr lang="en-GB" baseline="-25000" dirty="0" err="1" smtClean="0"/>
              <a:t>f</a:t>
            </a:r>
            <a:r>
              <a:rPr lang="en-GB" dirty="0" smtClean="0"/>
              <a:t> increases proportionally in relation to the total length of the pipe</a:t>
            </a:r>
          </a:p>
          <a:p>
            <a:r>
              <a:rPr lang="en-GB" dirty="0" smtClean="0"/>
              <a:t>So the best sites for hydro-power have steep slopes</a:t>
            </a:r>
            <a:endParaRPr lang="en-GB" dirty="0"/>
          </a:p>
        </p:txBody>
      </p:sp>
    </p:spTree>
    <p:extLst>
      <p:ext uri="{BB962C8B-B14F-4D97-AF65-F5344CB8AC3E}">
        <p14:creationId xmlns:p14="http://schemas.microsoft.com/office/powerpoint/2010/main" val="414111936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Measurement of Flow rate Q</a:t>
            </a:r>
            <a:endParaRPr lang="en-GB" dirty="0"/>
          </a:p>
        </p:txBody>
      </p:sp>
      <p:sp>
        <p:nvSpPr>
          <p:cNvPr id="3" name="Content Placeholder 2"/>
          <p:cNvSpPr>
            <a:spLocks noGrp="1"/>
          </p:cNvSpPr>
          <p:nvPr>
            <p:ph idx="1"/>
          </p:nvPr>
        </p:nvSpPr>
        <p:spPr/>
        <p:txBody>
          <a:bodyPr>
            <a:normAutofit fontScale="92500"/>
          </a:bodyPr>
          <a:lstStyle/>
          <a:p>
            <a:r>
              <a:rPr lang="en-GB" dirty="0" smtClean="0"/>
              <a:t>The flow through the turbine produces the power, and this flow will usually be less than the flow in the stream</a:t>
            </a:r>
          </a:p>
          <a:p>
            <a:r>
              <a:rPr lang="en-GB" dirty="0" smtClean="0"/>
              <a:t>However, the flow in the stream varies with time, for example between drought and flood periods</a:t>
            </a:r>
          </a:p>
          <a:p>
            <a:r>
              <a:rPr lang="en-GB" dirty="0" smtClean="0"/>
              <a:t>For power generation we usually want to know the </a:t>
            </a:r>
            <a:r>
              <a:rPr lang="en-GB" b="1" dirty="0" smtClean="0"/>
              <a:t>minimum</a:t>
            </a:r>
            <a:r>
              <a:rPr lang="en-GB" dirty="0" smtClean="0"/>
              <a:t> flow, since a turbine matched to this will produce power all the year without overcapacity </a:t>
            </a:r>
            <a:r>
              <a:rPr lang="en-GB" smtClean="0"/>
              <a:t>of machinery</a:t>
            </a:r>
            <a:endParaRPr lang="en-GB"/>
          </a:p>
        </p:txBody>
      </p:sp>
    </p:spTree>
    <p:extLst>
      <p:ext uri="{BB962C8B-B14F-4D97-AF65-F5344CB8AC3E}">
        <p14:creationId xmlns:p14="http://schemas.microsoft.com/office/powerpoint/2010/main" val="422925938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Measurement of Flow rate Q</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GB" dirty="0" smtClean="0"/>
                  <a:t>The measurement of Q is more difficult than the measurement of H</a:t>
                </a:r>
              </a:p>
              <a:p>
                <a:r>
                  <a:rPr lang="en-GB" dirty="0" smtClean="0"/>
                  <a:t>The method chosen will depend on the size and speed of the stream concerned</a:t>
                </a:r>
              </a:p>
              <a:p>
                <a:pPr marL="0" indent="0">
                  <a:buNone/>
                </a:pPr>
                <a:r>
                  <a:rPr lang="en-GB" dirty="0" smtClean="0"/>
                  <a:t>Flow rate Q = (volume passing in time </a:t>
                </a:r>
                <a:r>
                  <a:rPr lang="el-GR" dirty="0" smtClean="0"/>
                  <a:t>Δ</a:t>
                </a:r>
                <a:r>
                  <a:rPr lang="en-GB" dirty="0" smtClean="0"/>
                  <a:t>t) /</a:t>
                </a:r>
                <a:r>
                  <a:rPr lang="el-GR" dirty="0" smtClean="0"/>
                  <a:t>Δ</a:t>
                </a:r>
                <a:r>
                  <a:rPr lang="en-GB" dirty="0" smtClean="0"/>
                  <a:t>t</a:t>
                </a:r>
              </a:p>
              <a:p>
                <a:pPr marL="0" indent="0">
                  <a:buNone/>
                </a:pPr>
                <a:r>
                  <a:rPr lang="en-GB" dirty="0"/>
                  <a:t>	</a:t>
                </a:r>
                <a:r>
                  <a:rPr lang="en-GB" dirty="0" smtClean="0"/>
                  <a:t>= (mean speed </a:t>
                </a:r>
                <a14:m>
                  <m:oMath xmlns:m="http://schemas.openxmlformats.org/officeDocument/2006/math">
                    <m:acc>
                      <m:accPr>
                        <m:chr m:val="̅"/>
                        <m:ctrlPr>
                          <a:rPr lang="en-GB" i="1" smtClean="0">
                            <a:latin typeface="Cambria Math"/>
                          </a:rPr>
                        </m:ctrlPr>
                      </m:accPr>
                      <m:e>
                        <m:r>
                          <a:rPr lang="en-GB" b="0" i="1" smtClean="0">
                            <a:latin typeface="Cambria Math"/>
                          </a:rPr>
                          <m:t>𝑢</m:t>
                        </m:r>
                      </m:e>
                    </m:acc>
                  </m:oMath>
                </a14:m>
                <a:r>
                  <a:rPr lang="en-GB" dirty="0" smtClean="0"/>
                  <a:t>) x (cross-sectional area A)</a:t>
                </a:r>
              </a:p>
              <a:p>
                <a:pPr marL="0" indent="0">
                  <a:buNone/>
                </a:pPr>
                <a:r>
                  <a:rPr lang="en-GB" dirty="0"/>
                  <a:t>	</a:t>
                </a:r>
                <a:r>
                  <a:rPr lang="en-GB" dirty="0" smtClean="0"/>
                  <a:t>= </a:t>
                </a:r>
                <a14:m>
                  <m:oMath xmlns:m="http://schemas.openxmlformats.org/officeDocument/2006/math">
                    <m:nary>
                      <m:naryPr>
                        <m:limLoc m:val="undOvr"/>
                        <m:subHide m:val="on"/>
                        <m:supHide m:val="on"/>
                        <m:ctrlPr>
                          <a:rPr lang="en-GB" i="1" smtClean="0">
                            <a:latin typeface="Cambria Math"/>
                          </a:rPr>
                        </m:ctrlPr>
                      </m:naryPr>
                      <m:sub/>
                      <m:sup/>
                      <m:e>
                        <m:r>
                          <a:rPr lang="en-GB" b="0" i="1" smtClean="0">
                            <a:latin typeface="Cambria Math"/>
                          </a:rPr>
                          <m:t>𝑢𝑑𝐴</m:t>
                        </m:r>
                      </m:e>
                    </m:nary>
                  </m:oMath>
                </a14:m>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852" t="-1752" r="-1407"/>
                </a:stretch>
              </a:blipFill>
            </p:spPr>
            <p:txBody>
              <a:bodyPr/>
              <a:lstStyle/>
              <a:p>
                <a:r>
                  <a:rPr lang="en-GB">
                    <a:noFill/>
                  </a:rPr>
                  <a:t> </a:t>
                </a:r>
              </a:p>
            </p:txBody>
          </p:sp>
        </mc:Fallback>
      </mc:AlternateContent>
    </p:spTree>
    <p:extLst>
      <p:ext uri="{BB962C8B-B14F-4D97-AF65-F5344CB8AC3E}">
        <p14:creationId xmlns:p14="http://schemas.microsoft.com/office/powerpoint/2010/main" val="82166118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Measurement of Flow rate Q</a:t>
            </a:r>
            <a:endParaRPr lang="en-GB" dirty="0"/>
          </a:p>
        </p:txBody>
      </p:sp>
      <p:sp>
        <p:nvSpPr>
          <p:cNvPr id="3" name="Content Placeholder 2"/>
          <p:cNvSpPr>
            <a:spLocks noGrp="1"/>
          </p:cNvSpPr>
          <p:nvPr>
            <p:ph idx="1"/>
          </p:nvPr>
        </p:nvSpPr>
        <p:spPr/>
        <p:txBody>
          <a:bodyPr/>
          <a:lstStyle/>
          <a:p>
            <a:pPr marL="0" indent="0">
              <a:buNone/>
            </a:pPr>
            <a:r>
              <a:rPr lang="en-GB" dirty="0" smtClean="0"/>
              <a:t>M = stream wise velocity</a:t>
            </a:r>
          </a:p>
          <a:p>
            <a:pPr marL="0" indent="0">
              <a:buNone/>
            </a:pPr>
            <a:r>
              <a:rPr lang="en-GB" dirty="0" smtClean="0"/>
              <a:t>In addition, if the water falls freely over a ledge or weir, then the height of the flow at the ledge relates to the flow rate</a:t>
            </a:r>
            <a:endParaRPr lang="en-GB" dirty="0"/>
          </a:p>
        </p:txBody>
      </p:sp>
    </p:spTree>
    <p:extLst>
      <p:ext uri="{BB962C8B-B14F-4D97-AF65-F5344CB8AC3E}">
        <p14:creationId xmlns:p14="http://schemas.microsoft.com/office/powerpoint/2010/main" val="7630434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Basic Method</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The whole stream is either stopped by a dam or diverted into containing volume</a:t>
            </a:r>
          </a:p>
          <a:p>
            <a:pPr marL="514350" indent="-514350">
              <a:buAutoNum type="arabicPeriod"/>
            </a:pPr>
            <a:r>
              <a:rPr lang="en-GB" dirty="0" smtClean="0"/>
              <a:t>In either case it is possible to measure the flow rate from the volume trapped</a:t>
            </a:r>
          </a:p>
          <a:p>
            <a:pPr marL="514350" indent="-514350">
              <a:buAutoNum type="arabicPeriod"/>
            </a:pPr>
            <a:r>
              <a:rPr lang="en-GB" dirty="0" smtClean="0"/>
              <a:t>This method makes no assumption about the flow, is accurate and is ideal for small flows, such as those at very smooth waterfall</a:t>
            </a:r>
            <a:endParaRPr lang="en-GB" dirty="0"/>
          </a:p>
        </p:txBody>
      </p:sp>
    </p:spTree>
    <p:extLst>
      <p:ext uri="{BB962C8B-B14F-4D97-AF65-F5344CB8AC3E}">
        <p14:creationId xmlns:p14="http://schemas.microsoft.com/office/powerpoint/2010/main" val="123232051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Basic Method</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1412776"/>
            <a:ext cx="8568951" cy="5040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709399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Refined Method</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4997152"/>
              </a:xfrm>
            </p:spPr>
            <p:txBody>
              <a:bodyPr>
                <a:normAutofit fontScale="92500"/>
              </a:bodyPr>
              <a:lstStyle/>
              <a:p>
                <a:pPr marL="514350" indent="-514350">
                  <a:buAutoNum type="arabicPeriod"/>
                </a:pPr>
                <a:r>
                  <a:rPr lang="en-GB" dirty="0" smtClean="0"/>
                  <a:t>Since the flow speed is Zero on the bottom of the stream, the mean speed will be slightly less than the speed U</a:t>
                </a:r>
                <a:r>
                  <a:rPr lang="en-GB" baseline="-25000" dirty="0" smtClean="0"/>
                  <a:t>S</a:t>
                </a:r>
                <a:r>
                  <a:rPr lang="en-GB" dirty="0" smtClean="0"/>
                  <a:t> on the top surface</a:t>
                </a:r>
              </a:p>
              <a:p>
                <a:pPr marL="0" indent="0">
                  <a:buNone/>
                </a:pPr>
                <a:r>
                  <a:rPr lang="en-GB" dirty="0"/>
                  <a:t>	</a:t>
                </a:r>
                <a14:m>
                  <m:oMath xmlns:m="http://schemas.openxmlformats.org/officeDocument/2006/math">
                    <m:acc>
                      <m:accPr>
                        <m:chr m:val="̅"/>
                        <m:ctrlPr>
                          <a:rPr lang="en-GB" i="1" smtClean="0">
                            <a:latin typeface="Cambria Math"/>
                          </a:rPr>
                        </m:ctrlPr>
                      </m:accPr>
                      <m:e>
                        <m:r>
                          <a:rPr lang="en-GB" b="0" i="1" smtClean="0">
                            <a:latin typeface="Cambria Math"/>
                          </a:rPr>
                          <m:t>𝑈</m:t>
                        </m:r>
                      </m:e>
                    </m:acc>
                  </m:oMath>
                </a14:m>
                <a:r>
                  <a:rPr lang="en-GB" dirty="0" smtClean="0"/>
                  <a:t> ≈ 0.8u</a:t>
                </a:r>
              </a:p>
              <a:p>
                <a:pPr marL="514350" indent="-514350">
                  <a:buAutoNum type="arabicPeriod" startAt="2"/>
                </a:pPr>
                <a:r>
                  <a:rPr lang="en-GB" dirty="0" smtClean="0"/>
                  <a:t>U</a:t>
                </a:r>
                <a:r>
                  <a:rPr lang="en-GB" baseline="-25000" dirty="0" smtClean="0"/>
                  <a:t>S</a:t>
                </a:r>
                <a:r>
                  <a:rPr lang="en-GB" dirty="0" smtClean="0"/>
                  <a:t> can be measured by simply placing a float, on the surface and measuring the time it takes to go a certain distance along the stream</a:t>
                </a:r>
              </a:p>
              <a:p>
                <a:pPr marL="514350" indent="-514350">
                  <a:buAutoNum type="arabicPeriod" startAt="3"/>
                </a:pPr>
                <a:r>
                  <a:rPr lang="en-GB" smtClean="0"/>
                  <a:t>The </a:t>
                </a:r>
                <a:r>
                  <a:rPr lang="en-GB" dirty="0" smtClean="0"/>
                  <a:t>measurement should be made where the stream is reasonably straight and of </a:t>
                </a:r>
                <a:r>
                  <a:rPr lang="en-GB" smtClean="0"/>
                  <a:t>uniform cross-section</a:t>
                </a:r>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4997152"/>
              </a:xfrm>
              <a:blipFill rotWithShape="1">
                <a:blip r:embed="rId2"/>
                <a:stretch>
                  <a:fillRect l="-1704" t="-1587" r="-1926" b="-2686"/>
                </a:stretch>
              </a:blipFill>
            </p:spPr>
            <p:txBody>
              <a:bodyPr/>
              <a:lstStyle/>
              <a:p>
                <a:r>
                  <a:rPr lang="en-GB">
                    <a:noFill/>
                  </a:rPr>
                  <a:t> </a:t>
                </a:r>
              </a:p>
            </p:txBody>
          </p:sp>
        </mc:Fallback>
      </mc:AlternateContent>
    </p:spTree>
    <p:extLst>
      <p:ext uri="{BB962C8B-B14F-4D97-AF65-F5344CB8AC3E}">
        <p14:creationId xmlns:p14="http://schemas.microsoft.com/office/powerpoint/2010/main" val="170752047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Refined Method</a:t>
            </a:r>
            <a:endParaRPr lang="en-GB"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1484784"/>
            <a:ext cx="8424936" cy="4968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7857926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Sophisticated Method</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Most accurate method</a:t>
            </a:r>
          </a:p>
          <a:p>
            <a:pPr marL="514350" indent="-514350">
              <a:buAutoNum type="arabicPeriod"/>
            </a:pPr>
            <a:r>
              <a:rPr lang="en-GB" dirty="0" smtClean="0"/>
              <a:t>The forward speed is measured with a small flow meter at the points on a two-dimensional grid extending across the stream</a:t>
            </a:r>
            <a:endParaRPr lang="en-GB" dirty="0"/>
          </a:p>
        </p:txBody>
      </p:sp>
    </p:spTree>
    <p:extLst>
      <p:ext uri="{BB962C8B-B14F-4D97-AF65-F5344CB8AC3E}">
        <p14:creationId xmlns:p14="http://schemas.microsoft.com/office/powerpoint/2010/main" val="404403242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Sophisticated Method</a:t>
            </a:r>
            <a:endParaRPr lang="en-GB" dirty="0"/>
          </a:p>
        </p:txBody>
      </p:sp>
      <p:sp>
        <p:nvSpPr>
          <p:cNvPr id="4" name="Content Placeholder 3"/>
          <p:cNvSpPr>
            <a:spLocks noGrp="1"/>
          </p:cNvSpPr>
          <p:nvPr>
            <p:ph idx="1"/>
          </p:nvPr>
        </p:nvSpPr>
        <p:spPr/>
        <p:txBody>
          <a:bodyPr/>
          <a:lstStyle/>
          <a:p>
            <a:endParaRPr lang="en-GB"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844824"/>
            <a:ext cx="7992888" cy="3960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932844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Weir Method</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If Q is to be measured throughout the year for the same stream, measurement can be made by building a dam with a </a:t>
            </a:r>
            <a:r>
              <a:rPr lang="en-GB" dirty="0" smtClean="0"/>
              <a:t>specially shaped calibration notch</a:t>
            </a:r>
            <a:endParaRPr lang="en-GB" dirty="0" smtClean="0"/>
          </a:p>
          <a:p>
            <a:pPr marL="514350" indent="-514350">
              <a:buAutoNum type="arabicPeriod"/>
            </a:pPr>
            <a:r>
              <a:rPr lang="en-GB" dirty="0" smtClean="0"/>
              <a:t>The height of flow through the notch gives a measure of the </a:t>
            </a:r>
            <a:r>
              <a:rPr lang="en-GB" dirty="0" smtClean="0"/>
              <a:t>flow</a:t>
            </a:r>
          </a:p>
          <a:p>
            <a:pPr marL="514350" indent="-514350">
              <a:buAutoNum type="arabicPeriod"/>
            </a:pPr>
            <a:r>
              <a:rPr lang="en-GB" dirty="0" smtClean="0"/>
              <a:t>The system is calibrated against a laboratory model having the same form </a:t>
            </a:r>
            <a:r>
              <a:rPr lang="en-GB" smtClean="0"/>
              <a:t>of notch</a:t>
            </a:r>
            <a:endParaRPr lang="en-GB" dirty="0"/>
          </a:p>
        </p:txBody>
      </p:sp>
    </p:spTree>
    <p:extLst>
      <p:ext uri="{BB962C8B-B14F-4D97-AF65-F5344CB8AC3E}">
        <p14:creationId xmlns:p14="http://schemas.microsoft.com/office/powerpoint/2010/main" val="56164507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Weir Method</a:t>
            </a:r>
            <a:endParaRPr lang="en-GB"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556792"/>
            <a:ext cx="8352928" cy="48245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600263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Impulse Turbines</a:t>
            </a:r>
            <a:endParaRPr lang="en-GB" dirty="0"/>
          </a:p>
        </p:txBody>
      </p:sp>
      <p:sp>
        <p:nvSpPr>
          <p:cNvPr id="3" name="Content Placeholder 2"/>
          <p:cNvSpPr>
            <a:spLocks noGrp="1"/>
          </p:cNvSpPr>
          <p:nvPr>
            <p:ph idx="1"/>
          </p:nvPr>
        </p:nvSpPr>
        <p:spPr/>
        <p:txBody>
          <a:bodyPr/>
          <a:lstStyle/>
          <a:p>
            <a:r>
              <a:rPr lang="en-GB" dirty="0" smtClean="0"/>
              <a:t>The potential energy of the water in the reservoir is changed into kinetic energy of one or more jets</a:t>
            </a:r>
          </a:p>
          <a:p>
            <a:r>
              <a:rPr lang="en-GB" dirty="0" smtClean="0"/>
              <a:t>Each jet then hits a series of buckets or ‘cups’ placed on the perimeter of a vertical wheel</a:t>
            </a:r>
          </a:p>
          <a:p>
            <a:r>
              <a:rPr lang="en-GB" dirty="0" smtClean="0"/>
              <a:t>The resulting deflection of the fluid constitutes a change in momentum of the fluid </a:t>
            </a:r>
            <a:endParaRPr lang="en-GB" dirty="0"/>
          </a:p>
        </p:txBody>
      </p:sp>
    </p:spTree>
    <p:extLst>
      <p:ext uri="{BB962C8B-B14F-4D97-AF65-F5344CB8AC3E}">
        <p14:creationId xmlns:p14="http://schemas.microsoft.com/office/powerpoint/2010/main" val="19688683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Impulse Turbines</a:t>
            </a:r>
            <a:endParaRPr lang="en-GB" dirty="0"/>
          </a:p>
        </p:txBody>
      </p:sp>
      <p:sp>
        <p:nvSpPr>
          <p:cNvPr id="3" name="Content Placeholder 2"/>
          <p:cNvSpPr>
            <a:spLocks noGrp="1"/>
          </p:cNvSpPr>
          <p:nvPr>
            <p:ph idx="1"/>
          </p:nvPr>
        </p:nvSpPr>
        <p:spPr/>
        <p:txBody>
          <a:bodyPr/>
          <a:lstStyle/>
          <a:p>
            <a:r>
              <a:rPr lang="en-GB" dirty="0" smtClean="0"/>
              <a:t>The cup has exerted a force on the fluid, and therefore the fluid has likewise exerted a force on the cup</a:t>
            </a:r>
          </a:p>
          <a:p>
            <a:r>
              <a:rPr lang="en-GB" dirty="0" smtClean="0"/>
              <a:t>This tangential force applied to the wheel causes it to rotate</a:t>
            </a:r>
            <a:endParaRPr lang="en-GB" dirty="0"/>
          </a:p>
        </p:txBody>
      </p:sp>
    </p:spTree>
    <p:extLst>
      <p:ext uri="{BB962C8B-B14F-4D97-AF65-F5344CB8AC3E}">
        <p14:creationId xmlns:p14="http://schemas.microsoft.com/office/powerpoint/2010/main" val="52131575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Impulse Turbines</a:t>
            </a:r>
            <a:endParaRPr lang="en-GB"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1556792"/>
            <a:ext cx="8229600" cy="48245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6830270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Impulse Turbines</a:t>
            </a:r>
            <a:endParaRPr lang="en-GB" dirty="0"/>
          </a:p>
        </p:txBody>
      </p:sp>
      <p:sp>
        <p:nvSpPr>
          <p:cNvPr id="3" name="Content Placeholder 2"/>
          <p:cNvSpPr>
            <a:spLocks noGrp="1"/>
          </p:cNvSpPr>
          <p:nvPr>
            <p:ph idx="1"/>
          </p:nvPr>
        </p:nvSpPr>
        <p:spPr/>
        <p:txBody>
          <a:bodyPr/>
          <a:lstStyle/>
          <a:p>
            <a:r>
              <a:rPr lang="en-GB" dirty="0" smtClean="0"/>
              <a:t>The next slide shows a jet, of density </a:t>
            </a:r>
            <a:r>
              <a:rPr lang="el-GR" dirty="0" smtClean="0"/>
              <a:t>ρ</a:t>
            </a:r>
            <a:r>
              <a:rPr lang="en-GB" dirty="0" smtClean="0"/>
              <a:t> and volume flow rate Q, hitting a cup</a:t>
            </a:r>
          </a:p>
          <a:p>
            <a:r>
              <a:rPr lang="en-GB" dirty="0" smtClean="0"/>
              <a:t>The cup moves to the right with steady speed U</a:t>
            </a:r>
            <a:r>
              <a:rPr lang="en-GB" baseline="-25000" dirty="0" smtClean="0"/>
              <a:t>C</a:t>
            </a:r>
            <a:r>
              <a:rPr lang="en-GB" dirty="0" smtClean="0"/>
              <a:t> and the input jet speed is U</a:t>
            </a:r>
            <a:r>
              <a:rPr lang="en-GB" baseline="-25000" dirty="0" smtClean="0"/>
              <a:t>i</a:t>
            </a:r>
            <a:endParaRPr lang="en-GB" dirty="0"/>
          </a:p>
        </p:txBody>
      </p:sp>
    </p:spTree>
    <p:extLst>
      <p:ext uri="{BB962C8B-B14F-4D97-AF65-F5344CB8AC3E}">
        <p14:creationId xmlns:p14="http://schemas.microsoft.com/office/powerpoint/2010/main" val="161449427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Impulse Turbines</a:t>
            </a:r>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628800"/>
            <a:ext cx="8208911"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250062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Impulse Turbines</a:t>
            </a:r>
          </a:p>
        </p:txBody>
      </p:sp>
      <p:sp>
        <p:nvSpPr>
          <p:cNvPr id="3" name="Content Placeholder 2"/>
          <p:cNvSpPr>
            <a:spLocks noGrp="1"/>
          </p:cNvSpPr>
          <p:nvPr>
            <p:ph idx="1"/>
          </p:nvPr>
        </p:nvSpPr>
        <p:spPr/>
        <p:txBody>
          <a:bodyPr/>
          <a:lstStyle/>
          <a:p>
            <a:r>
              <a:rPr lang="en-GB" dirty="0" smtClean="0"/>
              <a:t>The frame of the cup has a relative jet speed (U</a:t>
            </a:r>
            <a:r>
              <a:rPr lang="en-GB" baseline="-25000" dirty="0" smtClean="0"/>
              <a:t>2</a:t>
            </a:r>
            <a:r>
              <a:rPr lang="en-GB" dirty="0" smtClean="0"/>
              <a:t> - U</a:t>
            </a:r>
            <a:r>
              <a:rPr lang="en-GB" baseline="-25000" dirty="0" smtClean="0"/>
              <a:t>i</a:t>
            </a:r>
            <a:r>
              <a:rPr lang="en-GB" dirty="0" smtClean="0"/>
              <a:t>), but since the polished cup is smooth, friction is negligible, so the jet is deflected smoothly through almost 180°C with no loss in speed </a:t>
            </a:r>
            <a:r>
              <a:rPr lang="en-GB" dirty="0"/>
              <a:t>U</a:t>
            </a:r>
            <a:r>
              <a:rPr lang="en-GB" baseline="-25000" dirty="0"/>
              <a:t>2</a:t>
            </a:r>
            <a:r>
              <a:rPr lang="en-GB" dirty="0"/>
              <a:t> </a:t>
            </a:r>
            <a:r>
              <a:rPr lang="en-GB" dirty="0" smtClean="0"/>
              <a:t>– U</a:t>
            </a:r>
            <a:r>
              <a:rPr lang="en-GB" baseline="-25000" dirty="0" smtClean="0"/>
              <a:t>i  </a:t>
            </a:r>
          </a:p>
          <a:p>
            <a:endParaRPr lang="en-GB" dirty="0"/>
          </a:p>
        </p:txBody>
      </p:sp>
    </p:spTree>
    <p:extLst>
      <p:ext uri="{BB962C8B-B14F-4D97-AF65-F5344CB8AC3E}">
        <p14:creationId xmlns:p14="http://schemas.microsoft.com/office/powerpoint/2010/main" val="223630348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Impulse Turbine (forces)</a:t>
            </a:r>
            <a:endParaRPr lang="en-GB" dirty="0"/>
          </a:p>
        </p:txBody>
      </p:sp>
      <p:sp>
        <p:nvSpPr>
          <p:cNvPr id="3" name="Content Placeholder 2"/>
          <p:cNvSpPr>
            <a:spLocks noGrp="1"/>
          </p:cNvSpPr>
          <p:nvPr>
            <p:ph idx="1"/>
          </p:nvPr>
        </p:nvSpPr>
        <p:spPr/>
        <p:txBody>
          <a:bodyPr/>
          <a:lstStyle/>
          <a:p>
            <a:r>
              <a:rPr lang="en-GB" dirty="0" smtClean="0"/>
              <a:t>Thus in the frame of the cup, the change in momentum per unit time, and hence the force F experienced by the cup is F= 2</a:t>
            </a:r>
            <a:r>
              <a:rPr lang="el-GR" dirty="0" smtClean="0"/>
              <a:t>ρ</a:t>
            </a:r>
            <a:r>
              <a:rPr lang="en-GB" dirty="0"/>
              <a:t> </a:t>
            </a:r>
            <a:r>
              <a:rPr lang="en-GB" dirty="0" smtClean="0"/>
              <a:t>Q</a:t>
            </a:r>
            <a:r>
              <a:rPr lang="en-GB" baseline="-25000" dirty="0" smtClean="0"/>
              <a:t>i</a:t>
            </a:r>
            <a:r>
              <a:rPr lang="en-GB" dirty="0" smtClean="0"/>
              <a:t> (</a:t>
            </a:r>
            <a:r>
              <a:rPr lang="en-GB" dirty="0"/>
              <a:t>U</a:t>
            </a:r>
            <a:r>
              <a:rPr lang="en-GB" baseline="-25000" dirty="0"/>
              <a:t>2</a:t>
            </a:r>
            <a:r>
              <a:rPr lang="en-GB" dirty="0"/>
              <a:t> </a:t>
            </a:r>
            <a:r>
              <a:rPr lang="en-GB" dirty="0" smtClean="0"/>
              <a:t>– U</a:t>
            </a:r>
            <a:r>
              <a:rPr lang="en-GB" baseline="-25000" dirty="0" smtClean="0"/>
              <a:t>i</a:t>
            </a:r>
            <a:r>
              <a:rPr lang="en-GB" dirty="0" smtClean="0"/>
              <a:t>)</a:t>
            </a:r>
          </a:p>
          <a:p>
            <a:r>
              <a:rPr lang="en-GB" dirty="0" smtClean="0"/>
              <a:t>The force is the direction of the jet</a:t>
            </a:r>
          </a:p>
          <a:p>
            <a:r>
              <a:rPr lang="en-GB" dirty="0" smtClean="0"/>
              <a:t>The power P, transferred to the single cup is    P = </a:t>
            </a:r>
            <a:r>
              <a:rPr lang="en-GB" dirty="0" err="1" smtClean="0"/>
              <a:t>Fu</a:t>
            </a:r>
            <a:r>
              <a:rPr lang="en-GB" baseline="-25000" dirty="0" err="1" smtClean="0"/>
              <a:t>C</a:t>
            </a:r>
            <a:r>
              <a:rPr lang="en-GB" dirty="0" smtClean="0"/>
              <a:t> = </a:t>
            </a:r>
            <a:r>
              <a:rPr lang="en-GB" dirty="0"/>
              <a:t>2</a:t>
            </a:r>
            <a:r>
              <a:rPr lang="el-GR" dirty="0"/>
              <a:t>ρ</a:t>
            </a:r>
            <a:r>
              <a:rPr lang="en-GB" dirty="0"/>
              <a:t> Q</a:t>
            </a:r>
            <a:r>
              <a:rPr lang="en-GB" baseline="-25000" dirty="0"/>
              <a:t>i</a:t>
            </a:r>
            <a:r>
              <a:rPr lang="en-GB" dirty="0"/>
              <a:t> (U</a:t>
            </a:r>
            <a:r>
              <a:rPr lang="en-GB" baseline="-25000" dirty="0"/>
              <a:t>2</a:t>
            </a:r>
            <a:r>
              <a:rPr lang="en-GB" dirty="0"/>
              <a:t> – </a:t>
            </a:r>
            <a:r>
              <a:rPr lang="en-GB" dirty="0" smtClean="0"/>
              <a:t>U</a:t>
            </a:r>
            <a:r>
              <a:rPr lang="en-GB" baseline="-25000" dirty="0" smtClean="0"/>
              <a:t>i</a:t>
            </a:r>
            <a:r>
              <a:rPr lang="en-GB" dirty="0" smtClean="0"/>
              <a:t>)U</a:t>
            </a:r>
            <a:r>
              <a:rPr lang="en-GB" baseline="-25000" dirty="0" smtClean="0"/>
              <a:t>C</a:t>
            </a:r>
            <a:endParaRPr lang="en-GB" dirty="0"/>
          </a:p>
          <a:p>
            <a:r>
              <a:rPr lang="en-GB" dirty="0" smtClean="0"/>
              <a:t>Q = flow through the jet</a:t>
            </a:r>
            <a:endParaRPr lang="en-GB" dirty="0"/>
          </a:p>
        </p:txBody>
      </p:sp>
    </p:spTree>
    <p:extLst>
      <p:ext uri="{BB962C8B-B14F-4D97-AF65-F5344CB8AC3E}">
        <p14:creationId xmlns:p14="http://schemas.microsoft.com/office/powerpoint/2010/main" val="33090549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Impulse Turbine (forces)</a:t>
            </a:r>
            <a:endParaRPr lang="en-GB" dirty="0"/>
          </a:p>
        </p:txBody>
      </p:sp>
      <p:sp>
        <p:nvSpPr>
          <p:cNvPr id="3" name="Content Placeholder 2"/>
          <p:cNvSpPr>
            <a:spLocks noGrp="1"/>
          </p:cNvSpPr>
          <p:nvPr>
            <p:ph idx="1"/>
          </p:nvPr>
        </p:nvSpPr>
        <p:spPr>
          <a:xfrm>
            <a:off x="457200" y="1600200"/>
            <a:ext cx="8229600" cy="4853136"/>
          </a:xfrm>
        </p:spPr>
        <p:txBody>
          <a:bodyPr>
            <a:normAutofit lnSpcReduction="10000"/>
          </a:bodyPr>
          <a:lstStyle/>
          <a:p>
            <a:r>
              <a:rPr lang="en-GB" dirty="0" smtClean="0"/>
              <a:t>The design of a Pelton Wheel aims for ideal performance</a:t>
            </a:r>
          </a:p>
          <a:p>
            <a:r>
              <a:rPr lang="en-GB" dirty="0" smtClean="0"/>
              <a:t>For instance, nozzles are adjusted so that the water jets hit the moving cups perpendicularly at the optimum relative speed for maximum momentum transfer</a:t>
            </a:r>
            <a:endParaRPr lang="en-GB" dirty="0"/>
          </a:p>
          <a:p>
            <a:r>
              <a:rPr lang="en-GB" dirty="0" smtClean="0"/>
              <a:t>The ideal cannot be achieved in practice, because an incoming jet would be disturbed by the reflected jet and by the next cup revolving into place</a:t>
            </a:r>
            <a:endParaRPr lang="en-GB" dirty="0"/>
          </a:p>
        </p:txBody>
      </p:sp>
    </p:spTree>
    <p:extLst>
      <p:ext uri="{BB962C8B-B14F-4D97-AF65-F5344CB8AC3E}">
        <p14:creationId xmlns:p14="http://schemas.microsoft.com/office/powerpoint/2010/main" val="339910478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Impulse Turbines (forces)</a:t>
            </a:r>
            <a:endParaRPr lang="en-GB" dirty="0"/>
          </a:p>
        </p:txBody>
      </p:sp>
      <p:sp>
        <p:nvSpPr>
          <p:cNvPr id="3" name="Content Placeholder 2"/>
          <p:cNvSpPr>
            <a:spLocks noGrp="1"/>
          </p:cNvSpPr>
          <p:nvPr>
            <p:ph idx="1"/>
          </p:nvPr>
        </p:nvSpPr>
        <p:spPr/>
        <p:txBody>
          <a:bodyPr/>
          <a:lstStyle/>
          <a:p>
            <a:r>
              <a:rPr lang="en-GB" dirty="0" smtClean="0"/>
              <a:t>To overcome these difficulties notches in the top of the cups gave the jets better access to the turbine cups</a:t>
            </a:r>
          </a:p>
          <a:p>
            <a:r>
              <a:rPr lang="en-GB" dirty="0" smtClean="0"/>
              <a:t>The shape of the cups incorporated a central splitter section so that the water jets were reflected away from the incoming water</a:t>
            </a:r>
            <a:endParaRPr lang="en-GB" dirty="0"/>
          </a:p>
        </p:txBody>
      </p:sp>
    </p:spTree>
    <p:extLst>
      <p:ext uri="{BB962C8B-B14F-4D97-AF65-F5344CB8AC3E}">
        <p14:creationId xmlns:p14="http://schemas.microsoft.com/office/powerpoint/2010/main" val="61757552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Impulse Turbines </a:t>
            </a:r>
            <a:br>
              <a:rPr lang="en-GB" dirty="0" smtClean="0"/>
            </a:br>
            <a:r>
              <a:rPr lang="en-GB" dirty="0" smtClean="0"/>
              <a:t>(Jet Velocity and Nozzle Size)</a:t>
            </a:r>
            <a:endParaRPr lang="en-GB" dirty="0"/>
          </a:p>
        </p:txBody>
      </p:sp>
      <p:sp>
        <p:nvSpPr>
          <p:cNvPr id="3" name="Content Placeholder 2"/>
          <p:cNvSpPr>
            <a:spLocks noGrp="1"/>
          </p:cNvSpPr>
          <p:nvPr>
            <p:ph idx="1"/>
          </p:nvPr>
        </p:nvSpPr>
        <p:spPr/>
        <p:txBody>
          <a:bodyPr/>
          <a:lstStyle/>
          <a:p>
            <a:r>
              <a:rPr lang="en-GB" dirty="0" smtClean="0"/>
              <a:t>Bernoulli’s theorem implies that, in the absence of friction in the pipe, U</a:t>
            </a:r>
            <a:r>
              <a:rPr lang="en-GB" baseline="-25000" dirty="0" smtClean="0"/>
              <a:t>i</a:t>
            </a:r>
            <a:r>
              <a:rPr lang="en-GB" baseline="30000" dirty="0" smtClean="0"/>
              <a:t>2</a:t>
            </a:r>
            <a:r>
              <a:rPr lang="en-GB" dirty="0" smtClean="0"/>
              <a:t> = 2g </a:t>
            </a:r>
            <a:r>
              <a:rPr lang="en-GB" dirty="0" err="1" smtClean="0"/>
              <a:t>H</a:t>
            </a:r>
            <a:r>
              <a:rPr lang="en-GB" baseline="-25000" dirty="0" err="1" smtClean="0"/>
              <a:t>t</a:t>
            </a:r>
            <a:endParaRPr lang="en-GB" dirty="0" smtClean="0"/>
          </a:p>
          <a:p>
            <a:r>
              <a:rPr lang="en-GB" dirty="0" smtClean="0"/>
              <a:t>Pipe friction can be allowed for by replacing the total head </a:t>
            </a:r>
            <a:r>
              <a:rPr lang="en-GB" dirty="0" err="1" smtClean="0"/>
              <a:t>H</a:t>
            </a:r>
            <a:r>
              <a:rPr lang="en-GB" baseline="-25000" dirty="0" err="1" smtClean="0"/>
              <a:t>t</a:t>
            </a:r>
            <a:r>
              <a:rPr lang="en-GB" dirty="0" smtClean="0"/>
              <a:t> by the available head H</a:t>
            </a:r>
            <a:r>
              <a:rPr lang="en-GB" baseline="-25000" dirty="0" smtClean="0"/>
              <a:t>a</a:t>
            </a:r>
            <a:r>
              <a:rPr lang="en-GB" dirty="0" smtClean="0"/>
              <a:t> defined by </a:t>
            </a:r>
            <a:r>
              <a:rPr lang="en-GB" dirty="0"/>
              <a:t>U</a:t>
            </a:r>
            <a:r>
              <a:rPr lang="en-GB" baseline="-25000" dirty="0"/>
              <a:t>i</a:t>
            </a:r>
            <a:r>
              <a:rPr lang="en-GB" baseline="30000" dirty="0"/>
              <a:t>2</a:t>
            </a:r>
            <a:r>
              <a:rPr lang="en-GB" dirty="0"/>
              <a:t> = 2g </a:t>
            </a:r>
            <a:r>
              <a:rPr lang="en-GB" dirty="0" smtClean="0"/>
              <a:t>H</a:t>
            </a:r>
            <a:r>
              <a:rPr lang="en-GB" baseline="-25000" dirty="0" smtClean="0"/>
              <a:t>a</a:t>
            </a:r>
            <a:endParaRPr lang="en-GB" dirty="0"/>
          </a:p>
          <a:p>
            <a:endParaRPr lang="en-GB" dirty="0"/>
          </a:p>
        </p:txBody>
      </p:sp>
    </p:spTree>
    <p:extLst>
      <p:ext uri="{BB962C8B-B14F-4D97-AF65-F5344CB8AC3E}">
        <p14:creationId xmlns:p14="http://schemas.microsoft.com/office/powerpoint/2010/main" val="9508393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Impulse Turbines </a:t>
            </a:r>
            <a:br>
              <a:rPr lang="en-GB" dirty="0"/>
            </a:br>
            <a:r>
              <a:rPr lang="en-GB" dirty="0"/>
              <a:t>(Jet Velocity and Nozzle Size)</a:t>
            </a:r>
          </a:p>
        </p:txBody>
      </p:sp>
      <p:sp>
        <p:nvSpPr>
          <p:cNvPr id="3" name="Content Placeholder 2"/>
          <p:cNvSpPr>
            <a:spLocks noGrp="1"/>
          </p:cNvSpPr>
          <p:nvPr>
            <p:ph idx="1"/>
          </p:nvPr>
        </p:nvSpPr>
        <p:spPr/>
        <p:txBody>
          <a:bodyPr/>
          <a:lstStyle/>
          <a:p>
            <a:r>
              <a:rPr lang="en-GB" dirty="0" smtClean="0"/>
              <a:t>In practice the size of the pipes is chosen so that U</a:t>
            </a:r>
            <a:r>
              <a:rPr lang="en-GB" baseline="-25000" dirty="0" smtClean="0"/>
              <a:t>i</a:t>
            </a:r>
            <a:r>
              <a:rPr lang="en-GB" dirty="0" smtClean="0"/>
              <a:t> is independent of the nozzle area</a:t>
            </a:r>
          </a:p>
          <a:p>
            <a:r>
              <a:rPr lang="en-GB" dirty="0" smtClean="0"/>
              <a:t>If there are n nozzles, each of area a, then the total flow from all jets is Q= </a:t>
            </a:r>
            <a:r>
              <a:rPr lang="en-GB" dirty="0" err="1" smtClean="0"/>
              <a:t>na</a:t>
            </a:r>
            <a:r>
              <a:rPr lang="en-GB" dirty="0" smtClean="0"/>
              <a:t> </a:t>
            </a:r>
            <a:r>
              <a:rPr lang="en-GB" dirty="0" err="1" smtClean="0"/>
              <a:t>u</a:t>
            </a:r>
            <a:r>
              <a:rPr lang="en-GB" baseline="-25000" dirty="0" err="1" smtClean="0"/>
              <a:t>i</a:t>
            </a:r>
            <a:r>
              <a:rPr lang="en-GB" dirty="0" smtClean="0"/>
              <a:t> = n Q</a:t>
            </a:r>
            <a:r>
              <a:rPr lang="en-GB" baseline="-25000" dirty="0" smtClean="0"/>
              <a:t>i</a:t>
            </a:r>
            <a:endParaRPr lang="en-GB" dirty="0"/>
          </a:p>
        </p:txBody>
      </p:sp>
    </p:spTree>
    <p:extLst>
      <p:ext uri="{BB962C8B-B14F-4D97-AF65-F5344CB8AC3E}">
        <p14:creationId xmlns:p14="http://schemas.microsoft.com/office/powerpoint/2010/main" val="151798580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Impulse Turbines </a:t>
            </a:r>
            <a:br>
              <a:rPr lang="en-GB" dirty="0"/>
            </a:br>
            <a:r>
              <a:rPr lang="en-GB" dirty="0"/>
              <a:t>(Jet Velocity and Nozzle Size)</a:t>
            </a:r>
          </a:p>
        </p:txBody>
      </p:sp>
      <p:sp>
        <p:nvSpPr>
          <p:cNvPr id="3" name="Content Placeholder 2"/>
          <p:cNvSpPr>
            <a:spLocks noGrp="1"/>
          </p:cNvSpPr>
          <p:nvPr>
            <p:ph idx="1"/>
          </p:nvPr>
        </p:nvSpPr>
        <p:spPr>
          <a:xfrm>
            <a:off x="457200" y="1600200"/>
            <a:ext cx="8229600" cy="4853136"/>
          </a:xfrm>
        </p:spPr>
        <p:txBody>
          <a:bodyPr>
            <a:normAutofit fontScale="92500" lnSpcReduction="20000"/>
          </a:bodyPr>
          <a:lstStyle/>
          <a:p>
            <a:r>
              <a:rPr lang="en-GB" dirty="0" smtClean="0"/>
              <a:t>In any impulse turbine system it is vital that the maximum available head H</a:t>
            </a:r>
            <a:r>
              <a:rPr lang="en-GB" baseline="-25000" dirty="0" smtClean="0"/>
              <a:t>a</a:t>
            </a:r>
            <a:r>
              <a:rPr lang="en-GB" dirty="0" smtClean="0"/>
              <a:t> is obtained between the turbine and reservoir</a:t>
            </a:r>
          </a:p>
          <a:p>
            <a:r>
              <a:rPr lang="en-GB" dirty="0" smtClean="0"/>
              <a:t>The output power is proportional to the total jet cross-sectional area A= </a:t>
            </a:r>
            <a:r>
              <a:rPr lang="en-GB" dirty="0" err="1" smtClean="0"/>
              <a:t>na</a:t>
            </a:r>
            <a:endParaRPr lang="en-GB" dirty="0" smtClean="0"/>
          </a:p>
          <a:p>
            <a:r>
              <a:rPr lang="en-GB" dirty="0" smtClean="0"/>
              <a:t>However, a is limited by the size of cup, so if a is to be increased a larger turbine is needed</a:t>
            </a:r>
          </a:p>
          <a:p>
            <a:r>
              <a:rPr lang="en-GB" dirty="0" smtClean="0"/>
              <a:t>It is usually easier to increase the number of nozzles n than to increase the overall size of the turbine, but the arrangement becomes unworkably complicated for n ≥ 4</a:t>
            </a:r>
            <a:endParaRPr lang="en-GB" dirty="0"/>
          </a:p>
        </p:txBody>
      </p:sp>
    </p:spTree>
    <p:extLst>
      <p:ext uri="{BB962C8B-B14F-4D97-AF65-F5344CB8AC3E}">
        <p14:creationId xmlns:p14="http://schemas.microsoft.com/office/powerpoint/2010/main" val="71950985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Impulse Turbines </a:t>
            </a:r>
            <a:br>
              <a:rPr lang="en-GB" dirty="0" smtClean="0"/>
            </a:br>
            <a:r>
              <a:rPr lang="en-GB" dirty="0" smtClean="0"/>
              <a:t>(Jet Velocity and Nozzle Size)</a:t>
            </a:r>
            <a:endParaRPr lang="en-GB" dirty="0"/>
          </a:p>
        </p:txBody>
      </p:sp>
      <p:sp>
        <p:nvSpPr>
          <p:cNvPr id="3" name="Content Placeholder 2"/>
          <p:cNvSpPr>
            <a:spLocks noGrp="1"/>
          </p:cNvSpPr>
          <p:nvPr>
            <p:ph idx="1"/>
          </p:nvPr>
        </p:nvSpPr>
        <p:spPr/>
        <p:txBody>
          <a:bodyPr/>
          <a:lstStyle/>
          <a:p>
            <a:r>
              <a:rPr lang="en-GB" dirty="0" smtClean="0"/>
              <a:t>The total flow Q through the turbine cannot be more than the flow in the stream </a:t>
            </a:r>
            <a:r>
              <a:rPr lang="en-GB" dirty="0" err="1" smtClean="0"/>
              <a:t>Q</a:t>
            </a:r>
            <a:r>
              <a:rPr lang="en-GB" baseline="-25000" dirty="0" err="1" smtClean="0"/>
              <a:t>stream</a:t>
            </a:r>
            <a:endParaRPr lang="en-GB" baseline="-25000" dirty="0" smtClean="0"/>
          </a:p>
          <a:p>
            <a:endParaRPr lang="en-GB" baseline="30000" dirty="0" smtClean="0"/>
          </a:p>
          <a:p>
            <a:pPr marL="0" indent="0">
              <a:buNone/>
            </a:pPr>
            <a:r>
              <a:rPr lang="en-GB" dirty="0"/>
              <a:t>	</a:t>
            </a:r>
            <a:r>
              <a:rPr lang="en-GB" dirty="0" err="1" smtClean="0"/>
              <a:t>na</a:t>
            </a:r>
            <a:r>
              <a:rPr lang="en-GB" baseline="-25000" dirty="0" err="1" smtClean="0"/>
              <a:t>i</a:t>
            </a:r>
            <a:r>
              <a:rPr lang="en-GB" dirty="0" smtClean="0"/>
              <a:t> ≤ </a:t>
            </a:r>
            <a:r>
              <a:rPr lang="en-GB" dirty="0" err="1" smtClean="0"/>
              <a:t>Q</a:t>
            </a:r>
            <a:r>
              <a:rPr lang="en-GB" baseline="-25000" dirty="0" err="1" smtClean="0"/>
              <a:t>Stream</a:t>
            </a:r>
            <a:r>
              <a:rPr lang="en-GB" dirty="0" smtClean="0"/>
              <a:t> /(2g H</a:t>
            </a:r>
            <a:r>
              <a:rPr lang="en-GB" baseline="-25000" dirty="0" smtClean="0"/>
              <a:t>a</a:t>
            </a:r>
            <a:r>
              <a:rPr lang="en-GB" dirty="0" smtClean="0"/>
              <a:t>)</a:t>
            </a:r>
            <a:r>
              <a:rPr lang="en-GB" baseline="30000" dirty="0" smtClean="0"/>
              <a:t>½</a:t>
            </a:r>
            <a:endParaRPr lang="en-GB" baseline="-25000" dirty="0"/>
          </a:p>
          <a:p>
            <a:pPr marL="0" indent="0">
              <a:buNone/>
            </a:pPr>
            <a:endParaRPr lang="en-GB" i="1" dirty="0"/>
          </a:p>
        </p:txBody>
      </p:sp>
    </p:spTree>
    <p:extLst>
      <p:ext uri="{BB962C8B-B14F-4D97-AF65-F5344CB8AC3E}">
        <p14:creationId xmlns:p14="http://schemas.microsoft.com/office/powerpoint/2010/main" val="32263674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Impulse Turbines </a:t>
            </a:r>
            <a:br>
              <a:rPr lang="en-GB" dirty="0" smtClean="0"/>
            </a:br>
            <a:r>
              <a:rPr lang="en-GB" dirty="0" smtClean="0"/>
              <a:t>(Angular velocity and Turbine Size)</a:t>
            </a:r>
            <a:endParaRPr lang="en-GB" dirty="0"/>
          </a:p>
        </p:txBody>
      </p:sp>
      <p:sp>
        <p:nvSpPr>
          <p:cNvPr id="3" name="Content Placeholder 2"/>
          <p:cNvSpPr>
            <a:spLocks noGrp="1"/>
          </p:cNvSpPr>
          <p:nvPr>
            <p:ph idx="1"/>
          </p:nvPr>
        </p:nvSpPr>
        <p:spPr/>
        <p:txBody>
          <a:bodyPr/>
          <a:lstStyle/>
          <a:p>
            <a:r>
              <a:rPr lang="en-GB" dirty="0" smtClean="0"/>
              <a:t>The nozzle size has fixed the size of the cups, but not the overall size of the wheel</a:t>
            </a:r>
          </a:p>
          <a:p>
            <a:r>
              <a:rPr lang="en-GB" dirty="0" smtClean="0"/>
              <a:t>The latter is determined by geometric constraints, and also by the required rotational speed</a:t>
            </a:r>
          </a:p>
          <a:p>
            <a:r>
              <a:rPr lang="en-GB" dirty="0" smtClean="0"/>
              <a:t>For electrical generation, the output variable, e.g. voltage, frequency and efficiency, depend on the angular speed of the generator</a:t>
            </a:r>
            <a:endParaRPr lang="en-GB" dirty="0"/>
          </a:p>
        </p:txBody>
      </p:sp>
    </p:spTree>
    <p:extLst>
      <p:ext uri="{BB962C8B-B14F-4D97-AF65-F5344CB8AC3E}">
        <p14:creationId xmlns:p14="http://schemas.microsoft.com/office/powerpoint/2010/main" val="218138587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Impulse Turbines </a:t>
            </a:r>
            <a:br>
              <a:rPr lang="en-GB" dirty="0"/>
            </a:br>
            <a:r>
              <a:rPr lang="en-GB" dirty="0"/>
              <a:t>(Angular velocity and Turbine Size)</a:t>
            </a:r>
          </a:p>
        </p:txBody>
      </p:sp>
      <p:sp>
        <p:nvSpPr>
          <p:cNvPr id="3" name="Content Placeholder 2"/>
          <p:cNvSpPr>
            <a:spLocks noGrp="1"/>
          </p:cNvSpPr>
          <p:nvPr>
            <p:ph idx="1"/>
          </p:nvPr>
        </p:nvSpPr>
        <p:spPr/>
        <p:txBody>
          <a:bodyPr/>
          <a:lstStyle/>
          <a:p>
            <a:r>
              <a:rPr lang="en-GB" dirty="0" smtClean="0"/>
              <a:t>Most electric generators have greatest efficiency at large rotational frequency, commonly 1500rpm</a:t>
            </a:r>
          </a:p>
          <a:p>
            <a:r>
              <a:rPr lang="en-GB" dirty="0" smtClean="0"/>
              <a:t>If the wheel has radius R and turns at angular velocity </a:t>
            </a:r>
            <a:r>
              <a:rPr lang="el-GR" dirty="0" smtClean="0"/>
              <a:t>ω</a:t>
            </a:r>
            <a:r>
              <a:rPr lang="en-GB" dirty="0" smtClean="0"/>
              <a:t> and P= Fr</a:t>
            </a:r>
            <a:r>
              <a:rPr lang="el-GR" baseline="-25000" dirty="0" smtClean="0"/>
              <a:t>ω</a:t>
            </a:r>
            <a:endParaRPr lang="en-GB" dirty="0" smtClean="0"/>
          </a:p>
          <a:p>
            <a:r>
              <a:rPr lang="en-GB" dirty="0" smtClean="0"/>
              <a:t>Thus for a given output power the larger the wheel the smaller its angular velocity</a:t>
            </a:r>
            <a:endParaRPr lang="en-GB" dirty="0"/>
          </a:p>
        </p:txBody>
      </p:sp>
    </p:spTree>
    <p:extLst>
      <p:ext uri="{BB962C8B-B14F-4D97-AF65-F5344CB8AC3E}">
        <p14:creationId xmlns:p14="http://schemas.microsoft.com/office/powerpoint/2010/main" val="134958993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Impulse Turbines </a:t>
            </a:r>
            <a:br>
              <a:rPr lang="en-GB" dirty="0"/>
            </a:br>
            <a:r>
              <a:rPr lang="en-GB" dirty="0"/>
              <a:t>(Angular velocity and Turbine Size)</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GB" dirty="0" smtClean="0"/>
                  <a:t>	Since U</a:t>
                </a:r>
                <a:r>
                  <a:rPr lang="en-GB" baseline="-25000" dirty="0" smtClean="0"/>
                  <a:t>C</a:t>
                </a:r>
                <a:r>
                  <a:rPr lang="en-GB" dirty="0" smtClean="0"/>
                  <a:t> = R</a:t>
                </a:r>
                <a:r>
                  <a:rPr lang="el-GR" baseline="-25000" dirty="0" smtClean="0"/>
                  <a:t>ω</a:t>
                </a:r>
                <a:r>
                  <a:rPr lang="en-GB" dirty="0" smtClean="0"/>
                  <a:t> and U</a:t>
                </a:r>
                <a:r>
                  <a:rPr lang="en-GB" baseline="-25000" dirty="0" smtClean="0"/>
                  <a:t>C</a:t>
                </a:r>
                <a:r>
                  <a:rPr lang="en-GB" dirty="0" smtClean="0"/>
                  <a:t> = 0.5 U</a:t>
                </a:r>
                <a:r>
                  <a:rPr lang="en-GB" baseline="-25000" dirty="0" smtClean="0"/>
                  <a:t>i</a:t>
                </a:r>
                <a:r>
                  <a:rPr lang="en-GB" dirty="0" smtClean="0"/>
                  <a:t> then</a:t>
                </a:r>
              </a:p>
              <a:p>
                <a:pPr marL="0" indent="0">
                  <a:buNone/>
                </a:pPr>
                <a:endParaRPr lang="en-GB" dirty="0"/>
              </a:p>
              <a:p>
                <a:pPr marL="0" indent="0">
                  <a:buNone/>
                </a:pPr>
                <a:r>
                  <a:rPr lang="en-GB" dirty="0" smtClean="0"/>
                  <a:t>	R = </a:t>
                </a:r>
                <a14:m>
                  <m:oMath xmlns:m="http://schemas.openxmlformats.org/officeDocument/2006/math">
                    <m:f>
                      <m:fPr>
                        <m:ctrlPr>
                          <a:rPr lang="en-GB" i="1" smtClean="0">
                            <a:latin typeface="Cambria Math"/>
                          </a:rPr>
                        </m:ctrlPr>
                      </m:fPr>
                      <m:num>
                        <m:r>
                          <a:rPr lang="en-GB" b="0" i="1" smtClean="0">
                            <a:latin typeface="Cambria Math"/>
                          </a:rPr>
                          <m:t>0.5 (2</m:t>
                        </m:r>
                        <m:r>
                          <a:rPr lang="en-GB" b="0" i="1" smtClean="0">
                            <a:latin typeface="Cambria Math"/>
                          </a:rPr>
                          <m:t>𝑔</m:t>
                        </m:r>
                        <m:r>
                          <a:rPr lang="en-GB" b="0" i="1" smtClean="0">
                            <a:latin typeface="Cambria Math"/>
                          </a:rPr>
                          <m:t> </m:t>
                        </m:r>
                        <m:sSub>
                          <m:sSubPr>
                            <m:ctrlPr>
                              <a:rPr lang="en-GB" b="0" i="1" smtClean="0">
                                <a:latin typeface="Cambria Math"/>
                              </a:rPr>
                            </m:ctrlPr>
                          </m:sSubPr>
                          <m:e>
                            <m:r>
                              <a:rPr lang="en-GB" b="0" i="1" smtClean="0">
                                <a:latin typeface="Cambria Math"/>
                              </a:rPr>
                              <m:t>𝐻</m:t>
                            </m:r>
                          </m:e>
                          <m:sub>
                            <m:r>
                              <a:rPr lang="en-GB" b="0" i="1" smtClean="0">
                                <a:latin typeface="Cambria Math"/>
                              </a:rPr>
                              <m:t>𝑎</m:t>
                            </m:r>
                          </m:sub>
                        </m:sSub>
                        <m:r>
                          <a:rPr lang="en-GB" b="0" i="1" smtClean="0">
                            <a:latin typeface="Cambria Math"/>
                          </a:rPr>
                          <m:t>)</m:t>
                        </m:r>
                        <m:sSup>
                          <m:sSupPr>
                            <m:ctrlPr>
                              <a:rPr lang="en-GB" b="0" i="1" smtClean="0">
                                <a:latin typeface="Cambria Math"/>
                              </a:rPr>
                            </m:ctrlPr>
                          </m:sSupPr>
                          <m:e/>
                          <m:sup>
                            <m:r>
                              <a:rPr lang="en-GB" b="0" i="1" smtClean="0">
                                <a:latin typeface="Cambria Math"/>
                              </a:rPr>
                              <m:t>½</m:t>
                            </m:r>
                          </m:sup>
                        </m:sSup>
                      </m:num>
                      <m:den>
                        <m:r>
                          <m:rPr>
                            <m:sty m:val="p"/>
                          </m:rPr>
                          <a:rPr lang="el-GR" i="1" smtClean="0">
                            <a:latin typeface="Cambria Math"/>
                          </a:rPr>
                          <m:t>ω</m:t>
                        </m:r>
                      </m:den>
                    </m:f>
                  </m:oMath>
                </a14:m>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t="-1752"/>
                </a:stretch>
              </a:blipFill>
            </p:spPr>
            <p:txBody>
              <a:bodyPr/>
              <a:lstStyle/>
              <a:p>
                <a:r>
                  <a:rPr lang="en-GB">
                    <a:noFill/>
                  </a:rPr>
                  <a:t> </a:t>
                </a:r>
              </a:p>
            </p:txBody>
          </p:sp>
        </mc:Fallback>
      </mc:AlternateContent>
    </p:spTree>
    <p:extLst>
      <p:ext uri="{BB962C8B-B14F-4D97-AF65-F5344CB8AC3E}">
        <p14:creationId xmlns:p14="http://schemas.microsoft.com/office/powerpoint/2010/main" val="403401109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Reaction Turbines</a:t>
            </a:r>
            <a:endParaRPr lang="en-GB" dirty="0"/>
          </a:p>
        </p:txBody>
      </p:sp>
      <p:sp>
        <p:nvSpPr>
          <p:cNvPr id="3" name="Content Placeholder 2"/>
          <p:cNvSpPr>
            <a:spLocks noGrp="1"/>
          </p:cNvSpPr>
          <p:nvPr>
            <p:ph idx="1"/>
          </p:nvPr>
        </p:nvSpPr>
        <p:spPr/>
        <p:txBody>
          <a:bodyPr/>
          <a:lstStyle/>
          <a:p>
            <a:r>
              <a:rPr lang="en-GB" dirty="0" smtClean="0"/>
              <a:t>If you are required to have the same power from a lower head, we have to maintain a greater flow Q through the turbine</a:t>
            </a:r>
          </a:p>
          <a:p>
            <a:r>
              <a:rPr lang="en-GB" dirty="0" smtClean="0"/>
              <a:t>This can be expressed in terms of the shape number </a:t>
            </a:r>
            <a:r>
              <a:rPr lang="el-GR" dirty="0" smtClean="0"/>
              <a:t>τ</a:t>
            </a:r>
            <a:r>
              <a:rPr lang="en-GB" dirty="0" smtClean="0"/>
              <a:t> which is a non-dimensional measure on the operating conditions</a:t>
            </a:r>
          </a:p>
          <a:p>
            <a:r>
              <a:rPr lang="en-GB" dirty="0" smtClean="0"/>
              <a:t>In order to maintain the same </a:t>
            </a:r>
            <a:r>
              <a:rPr lang="el-GR" dirty="0" smtClean="0"/>
              <a:t>ω</a:t>
            </a:r>
            <a:r>
              <a:rPr lang="en-GB" dirty="0" smtClean="0"/>
              <a:t> and P with a lower H we require a turbine with larger </a:t>
            </a:r>
            <a:r>
              <a:rPr lang="el-GR" dirty="0" smtClean="0"/>
              <a:t>τ</a:t>
            </a:r>
            <a:endParaRPr lang="en-GB" dirty="0"/>
          </a:p>
        </p:txBody>
      </p:sp>
    </p:spTree>
    <p:extLst>
      <p:ext uri="{BB962C8B-B14F-4D97-AF65-F5344CB8AC3E}">
        <p14:creationId xmlns:p14="http://schemas.microsoft.com/office/powerpoint/2010/main" val="201936192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Reaction Turbines</a:t>
            </a:r>
            <a:endParaRPr lang="en-GB"/>
          </a:p>
        </p:txBody>
      </p:sp>
      <p:sp>
        <p:nvSpPr>
          <p:cNvPr id="3" name="Content Placeholder 2"/>
          <p:cNvSpPr>
            <a:spLocks noGrp="1"/>
          </p:cNvSpPr>
          <p:nvPr>
            <p:ph idx="1"/>
          </p:nvPr>
        </p:nvSpPr>
        <p:spPr/>
        <p:txBody>
          <a:bodyPr>
            <a:normAutofit lnSpcReduction="10000"/>
          </a:bodyPr>
          <a:lstStyle/>
          <a:p>
            <a:r>
              <a:rPr lang="en-GB" dirty="0" smtClean="0"/>
              <a:t>One way of doing this is to increase the number of nozzles on a Pelton Wheel</a:t>
            </a:r>
          </a:p>
          <a:p>
            <a:r>
              <a:rPr lang="en-GB" dirty="0" smtClean="0"/>
              <a:t>However, the pipework becomes unduly complicated if n &gt; 4, and the efficiency decreases because the many jets of water interfere with each other</a:t>
            </a:r>
          </a:p>
          <a:p>
            <a:r>
              <a:rPr lang="en-GB" dirty="0" smtClean="0"/>
              <a:t>To have a larger flow through the turbine, it is necessary to make a significant change in the design</a:t>
            </a:r>
            <a:endParaRPr lang="en-GB" dirty="0"/>
          </a:p>
        </p:txBody>
      </p:sp>
    </p:spTree>
    <p:extLst>
      <p:ext uri="{BB962C8B-B14F-4D97-AF65-F5344CB8AC3E}">
        <p14:creationId xmlns:p14="http://schemas.microsoft.com/office/powerpoint/2010/main" val="379866230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Hydroelectric Systems</a:t>
            </a:r>
            <a:endParaRPr lang="en-GB" dirty="0"/>
          </a:p>
        </p:txBody>
      </p:sp>
      <p:sp>
        <p:nvSpPr>
          <p:cNvPr id="3" name="Content Placeholder 2"/>
          <p:cNvSpPr>
            <a:spLocks noGrp="1"/>
          </p:cNvSpPr>
          <p:nvPr>
            <p:ph idx="1"/>
          </p:nvPr>
        </p:nvSpPr>
        <p:spPr/>
        <p:txBody>
          <a:bodyPr>
            <a:normAutofit lnSpcReduction="10000"/>
          </a:bodyPr>
          <a:lstStyle/>
          <a:p>
            <a:r>
              <a:rPr lang="en-GB" dirty="0" smtClean="0"/>
              <a:t>Most modern hydro-power systems are used to drive electric generators, although some special purpose mechanical systems are still useful, such as the hydraulic ram pump</a:t>
            </a:r>
          </a:p>
          <a:p>
            <a:r>
              <a:rPr lang="en-GB" dirty="0" smtClean="0"/>
              <a:t>A complete hydroelectric system must include the water source, the pipe (penstock), flow control, the turbine, the electric generator, fine control of the generator and wiring for electricity distribution</a:t>
            </a:r>
            <a:endParaRPr lang="en-GB" dirty="0"/>
          </a:p>
        </p:txBody>
      </p:sp>
    </p:spTree>
    <p:extLst>
      <p:ext uri="{BB962C8B-B14F-4D97-AF65-F5344CB8AC3E}">
        <p14:creationId xmlns:p14="http://schemas.microsoft.com/office/powerpoint/2010/main" val="336793375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Hydroelectric Systems</a:t>
            </a:r>
          </a:p>
        </p:txBody>
      </p:sp>
      <p:sp>
        <p:nvSpPr>
          <p:cNvPr id="3" name="Content Placeholder 2"/>
          <p:cNvSpPr>
            <a:spLocks noGrp="1"/>
          </p:cNvSpPr>
          <p:nvPr>
            <p:ph idx="1"/>
          </p:nvPr>
        </p:nvSpPr>
        <p:spPr/>
        <p:txBody>
          <a:bodyPr/>
          <a:lstStyle/>
          <a:p>
            <a:r>
              <a:rPr lang="en-GB" dirty="0" smtClean="0"/>
              <a:t>The dam or weir ensures a steady supply of water to the system without fluctuations, and enables energy storage in the reservoir</a:t>
            </a:r>
          </a:p>
          <a:p>
            <a:r>
              <a:rPr lang="en-GB" dirty="0" smtClean="0"/>
              <a:t>The supply pipe (penstock) is a major cost.  If it is thin-walled, short and of small diameter D, it will be cheaper</a:t>
            </a:r>
          </a:p>
          <a:p>
            <a:r>
              <a:rPr lang="en-GB" dirty="0" smtClean="0"/>
              <a:t>In particular the diameter cannot be decreased because of the head loss </a:t>
            </a:r>
            <a:r>
              <a:rPr lang="en-GB" dirty="0" err="1" smtClean="0"/>
              <a:t>H</a:t>
            </a:r>
            <a:r>
              <a:rPr lang="en-GB" baseline="-25000" dirty="0" err="1" smtClean="0"/>
              <a:t>f</a:t>
            </a:r>
            <a:endParaRPr lang="en-GB" dirty="0"/>
          </a:p>
        </p:txBody>
      </p:sp>
    </p:spTree>
    <p:extLst>
      <p:ext uri="{BB962C8B-B14F-4D97-AF65-F5344CB8AC3E}">
        <p14:creationId xmlns:p14="http://schemas.microsoft.com/office/powerpoint/2010/main" val="295287603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Hydroelectric Systems</a:t>
            </a:r>
          </a:p>
        </p:txBody>
      </p:sp>
      <p:sp>
        <p:nvSpPr>
          <p:cNvPr id="3" name="Content Placeholder 2"/>
          <p:cNvSpPr>
            <a:spLocks noGrp="1"/>
          </p:cNvSpPr>
          <p:nvPr>
            <p:ph idx="1"/>
          </p:nvPr>
        </p:nvSpPr>
        <p:spPr/>
        <p:txBody>
          <a:bodyPr/>
          <a:lstStyle/>
          <a:p>
            <a:r>
              <a:rPr lang="en-GB" dirty="0" smtClean="0"/>
              <a:t>Therefore if the pipe diameter is too small, almost all the power will be lost in the pipe.</a:t>
            </a:r>
          </a:p>
          <a:p>
            <a:r>
              <a:rPr lang="en-GB" dirty="0" smtClean="0"/>
              <a:t>The greater cost of a bigger pipe has to be compared with the continued loss of power by using a smaller pipe</a:t>
            </a:r>
          </a:p>
          <a:p>
            <a:r>
              <a:rPr lang="en-GB" dirty="0" smtClean="0"/>
              <a:t>A compromise is to make </a:t>
            </a:r>
            <a:r>
              <a:rPr lang="en-GB" dirty="0" err="1" smtClean="0"/>
              <a:t>H</a:t>
            </a:r>
            <a:r>
              <a:rPr lang="en-GB" baseline="-25000" dirty="0" err="1" smtClean="0"/>
              <a:t>f</a:t>
            </a:r>
            <a:r>
              <a:rPr lang="en-GB" dirty="0" smtClean="0"/>
              <a:t> ≤ 0.1 </a:t>
            </a:r>
            <a:r>
              <a:rPr lang="en-GB" dirty="0" err="1" smtClean="0"/>
              <a:t>H</a:t>
            </a:r>
            <a:r>
              <a:rPr lang="en-GB" baseline="-25000" dirty="0" err="1" smtClean="0"/>
              <a:t>t</a:t>
            </a:r>
            <a:endParaRPr lang="en-GB" dirty="0"/>
          </a:p>
        </p:txBody>
      </p:sp>
    </p:spTree>
    <p:extLst>
      <p:ext uri="{BB962C8B-B14F-4D97-AF65-F5344CB8AC3E}">
        <p14:creationId xmlns:p14="http://schemas.microsoft.com/office/powerpoint/2010/main" val="60697825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Hydroelectric Systems</a:t>
            </a:r>
          </a:p>
        </p:txBody>
      </p:sp>
      <p:sp>
        <p:nvSpPr>
          <p:cNvPr id="3" name="Content Placeholder 2"/>
          <p:cNvSpPr>
            <a:spLocks noGrp="1"/>
          </p:cNvSpPr>
          <p:nvPr>
            <p:ph idx="1"/>
          </p:nvPr>
        </p:nvSpPr>
        <p:spPr>
          <a:xfrm>
            <a:off x="457200" y="1600200"/>
            <a:ext cx="8229600" cy="4853136"/>
          </a:xfrm>
        </p:spPr>
        <p:txBody>
          <a:bodyPr>
            <a:normAutofit/>
          </a:bodyPr>
          <a:lstStyle/>
          <a:p>
            <a:r>
              <a:rPr lang="en-GB" dirty="0" smtClean="0"/>
              <a:t>The material of the pipe is required to be both smooth (to reduce friction losses) and strong to withstand the static pressures, and larger ‘Water hammer’ pressures that arise when the flow is turned suddenly on or off</a:t>
            </a:r>
          </a:p>
          <a:p>
            <a:r>
              <a:rPr lang="en-GB" dirty="0" smtClean="0"/>
              <a:t>For small installations, PVC plastic is suitable for the main length of the pipe, perhaps with a short steel section at the bottom to withstand the larger pressures</a:t>
            </a:r>
            <a:endParaRPr lang="en-GB" dirty="0"/>
          </a:p>
        </p:txBody>
      </p:sp>
    </p:spTree>
    <p:extLst>
      <p:ext uri="{BB962C8B-B14F-4D97-AF65-F5344CB8AC3E}">
        <p14:creationId xmlns:p14="http://schemas.microsoft.com/office/powerpoint/2010/main" val="247762947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Hydroelectric Systems</a:t>
            </a:r>
          </a:p>
        </p:txBody>
      </p:sp>
      <p:sp>
        <p:nvSpPr>
          <p:cNvPr id="3" name="Content Placeholder 2"/>
          <p:cNvSpPr>
            <a:spLocks noGrp="1"/>
          </p:cNvSpPr>
          <p:nvPr>
            <p:ph idx="1"/>
          </p:nvPr>
        </p:nvSpPr>
        <p:spPr/>
        <p:txBody>
          <a:bodyPr/>
          <a:lstStyle/>
          <a:p>
            <a:r>
              <a:rPr lang="en-GB" dirty="0" smtClean="0"/>
              <a:t>A screen is needed at the top of the supply pipe to intercept the rubbish before it blocks the pipe</a:t>
            </a:r>
          </a:p>
          <a:p>
            <a:r>
              <a:rPr lang="en-GB" dirty="0" smtClean="0"/>
              <a:t>This screen has to be regularly checked and cleared of debris</a:t>
            </a:r>
          </a:p>
          <a:p>
            <a:r>
              <a:rPr lang="en-GB" dirty="0" smtClean="0"/>
              <a:t>A settling chamber is essential to deposit suspended material before the water goes down the pipe</a:t>
            </a:r>
            <a:endParaRPr lang="en-GB" dirty="0"/>
          </a:p>
        </p:txBody>
      </p:sp>
    </p:spTree>
    <p:extLst>
      <p:ext uri="{BB962C8B-B14F-4D97-AF65-F5344CB8AC3E}">
        <p14:creationId xmlns:p14="http://schemas.microsoft.com/office/powerpoint/2010/main" val="227398683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Hydroelectric Systems</a:t>
            </a:r>
          </a:p>
        </p:txBody>
      </p:sp>
      <p:sp>
        <p:nvSpPr>
          <p:cNvPr id="3" name="Content Placeholder 2"/>
          <p:cNvSpPr>
            <a:spLocks noGrp="1"/>
          </p:cNvSpPr>
          <p:nvPr>
            <p:ph idx="1"/>
          </p:nvPr>
        </p:nvSpPr>
        <p:spPr/>
        <p:txBody>
          <a:bodyPr>
            <a:normAutofit fontScale="92500" lnSpcReduction="10000"/>
          </a:bodyPr>
          <a:lstStyle/>
          <a:p>
            <a:r>
              <a:rPr lang="en-GB" dirty="0" smtClean="0"/>
              <a:t>The turbine speed is designed to be suitable for the electric generator, with generation usually at about 400v AC</a:t>
            </a:r>
          </a:p>
          <a:p>
            <a:r>
              <a:rPr lang="en-GB" dirty="0" smtClean="0"/>
              <a:t>Larger systems usually have a specially built generator running from the same shaft as the turbine, which minimises power losses between the turbine and the generator</a:t>
            </a:r>
          </a:p>
          <a:p>
            <a:r>
              <a:rPr lang="en-GB" dirty="0" smtClean="0"/>
              <a:t>Small systems generally use off-the-shelf generators or induction motors operated as generators</a:t>
            </a:r>
            <a:endParaRPr lang="en-GB" dirty="0"/>
          </a:p>
        </p:txBody>
      </p:sp>
    </p:spTree>
    <p:extLst>
      <p:ext uri="{BB962C8B-B14F-4D97-AF65-F5344CB8AC3E}">
        <p14:creationId xmlns:p14="http://schemas.microsoft.com/office/powerpoint/2010/main" val="203618855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Hydroelectric Systems</a:t>
            </a:r>
          </a:p>
        </p:txBody>
      </p:sp>
      <p:sp>
        <p:nvSpPr>
          <p:cNvPr id="3" name="Content Placeholder 2"/>
          <p:cNvSpPr>
            <a:spLocks noGrp="1"/>
          </p:cNvSpPr>
          <p:nvPr>
            <p:ph idx="1"/>
          </p:nvPr>
        </p:nvSpPr>
        <p:spPr/>
        <p:txBody>
          <a:bodyPr/>
          <a:lstStyle/>
          <a:p>
            <a:r>
              <a:rPr lang="en-GB" dirty="0" smtClean="0"/>
              <a:t>If the turbine speed is not large enough to match the generator, then gearing is used</a:t>
            </a:r>
          </a:p>
          <a:p>
            <a:r>
              <a:rPr lang="en-GB" dirty="0" smtClean="0"/>
              <a:t>A V-belt is a common gearing mechanism, which unfortunately may give power losses of 10-20% in very small systems</a:t>
            </a:r>
            <a:endParaRPr lang="en-GB" dirty="0"/>
          </a:p>
        </p:txBody>
      </p:sp>
    </p:spTree>
    <p:extLst>
      <p:ext uri="{BB962C8B-B14F-4D97-AF65-F5344CB8AC3E}">
        <p14:creationId xmlns:p14="http://schemas.microsoft.com/office/powerpoint/2010/main" val="95279461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Power Regulation and Control</a:t>
            </a:r>
            <a:endParaRPr lang="en-GB" dirty="0"/>
          </a:p>
        </p:txBody>
      </p:sp>
      <p:sp>
        <p:nvSpPr>
          <p:cNvPr id="3" name="Content Placeholder 2"/>
          <p:cNvSpPr>
            <a:spLocks noGrp="1"/>
          </p:cNvSpPr>
          <p:nvPr>
            <p:ph idx="1"/>
          </p:nvPr>
        </p:nvSpPr>
        <p:spPr/>
        <p:txBody>
          <a:bodyPr>
            <a:normAutofit lnSpcReduction="10000"/>
          </a:bodyPr>
          <a:lstStyle/>
          <a:p>
            <a:r>
              <a:rPr lang="en-GB" dirty="0" smtClean="0"/>
              <a:t>With any hydro installation feeding electricity into a utility transmission grid, it is important that the voltage and frequency of the output match that of the rest of the grid</a:t>
            </a:r>
          </a:p>
          <a:p>
            <a:r>
              <a:rPr lang="en-GB" dirty="0" smtClean="0"/>
              <a:t>Although the primary generation is always at a relatively low voltage, the AC voltage can easily be increased by transformers, both to match the grid voltage and to minimise I</a:t>
            </a:r>
            <a:r>
              <a:rPr lang="en-GB" baseline="30000" dirty="0" smtClean="0"/>
              <a:t>2</a:t>
            </a:r>
            <a:r>
              <a:rPr lang="en-GB" dirty="0" smtClean="0"/>
              <a:t> R losses in transmission</a:t>
            </a:r>
            <a:endParaRPr lang="en-GB" dirty="0"/>
          </a:p>
        </p:txBody>
      </p:sp>
    </p:spTree>
    <p:extLst>
      <p:ext uri="{BB962C8B-B14F-4D97-AF65-F5344CB8AC3E}">
        <p14:creationId xmlns:p14="http://schemas.microsoft.com/office/powerpoint/2010/main" val="409034784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Power Regulation and Control</a:t>
            </a:r>
          </a:p>
        </p:txBody>
      </p:sp>
      <p:sp>
        <p:nvSpPr>
          <p:cNvPr id="3" name="Content Placeholder 2"/>
          <p:cNvSpPr>
            <a:spLocks noGrp="1"/>
          </p:cNvSpPr>
          <p:nvPr>
            <p:ph idx="1"/>
          </p:nvPr>
        </p:nvSpPr>
        <p:spPr>
          <a:xfrm>
            <a:off x="323528" y="1600200"/>
            <a:ext cx="8640960" cy="4853136"/>
          </a:xfrm>
        </p:spPr>
        <p:txBody>
          <a:bodyPr>
            <a:normAutofit/>
          </a:bodyPr>
          <a:lstStyle/>
          <a:p>
            <a:r>
              <a:rPr lang="en-GB" dirty="0" smtClean="0"/>
              <a:t>It is important that the voltage and frequency be controlled to maintain common grid standards and consumer requirements</a:t>
            </a:r>
          </a:p>
          <a:p>
            <a:r>
              <a:rPr lang="en-GB" dirty="0" smtClean="0"/>
              <a:t>This is done traditionally by mechanical feedback systems which control the flow through the turbine, so that it maintains constant frequency (‘Speed’)</a:t>
            </a:r>
          </a:p>
          <a:p>
            <a:r>
              <a:rPr lang="en-GB" dirty="0" smtClean="0"/>
              <a:t>With a Pelton Wheel, a spear valve is made to move in and out of the nozzle, thus regulating Q</a:t>
            </a:r>
            <a:endParaRPr lang="en-GB" dirty="0"/>
          </a:p>
        </p:txBody>
      </p:sp>
    </p:spTree>
    <p:extLst>
      <p:ext uri="{BB962C8B-B14F-4D97-AF65-F5344CB8AC3E}">
        <p14:creationId xmlns:p14="http://schemas.microsoft.com/office/powerpoint/2010/main" val="384596449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Power Regulation and Control</a:t>
            </a:r>
          </a:p>
        </p:txBody>
      </p:sp>
      <p:sp>
        <p:nvSpPr>
          <p:cNvPr id="3" name="Content Placeholder 2"/>
          <p:cNvSpPr>
            <a:spLocks noGrp="1"/>
          </p:cNvSpPr>
          <p:nvPr>
            <p:ph idx="1"/>
          </p:nvPr>
        </p:nvSpPr>
        <p:spPr>
          <a:xfrm>
            <a:off x="457200" y="1600200"/>
            <a:ext cx="8229600" cy="4853136"/>
          </a:xfrm>
        </p:spPr>
        <p:txBody>
          <a:bodyPr>
            <a:normAutofit lnSpcReduction="10000"/>
          </a:bodyPr>
          <a:lstStyle/>
          <a:p>
            <a:r>
              <a:rPr lang="en-GB" dirty="0" smtClean="0"/>
              <a:t>Stand-alone, autonomous, hydro-electric systems intended to supply electricity to a village or farm also require some regulation, but the devices they are required to run, such as lights and small electric motors can generally tolerate variations in voltage and frequency to ± 10%</a:t>
            </a:r>
          </a:p>
          <a:p>
            <a:r>
              <a:rPr lang="en-GB" dirty="0" smtClean="0"/>
              <a:t>Moreover the currents involved are easily switched by power electronic devices, such as thyristors </a:t>
            </a:r>
            <a:endParaRPr lang="en-GB" dirty="0"/>
          </a:p>
        </p:txBody>
      </p:sp>
    </p:spTree>
    <p:extLst>
      <p:ext uri="{BB962C8B-B14F-4D97-AF65-F5344CB8AC3E}">
        <p14:creationId xmlns:p14="http://schemas.microsoft.com/office/powerpoint/2010/main" val="265418546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Power Regulation and Control</a:t>
            </a:r>
          </a:p>
        </p:txBody>
      </p:sp>
      <p:sp>
        <p:nvSpPr>
          <p:cNvPr id="3" name="Content Placeholder 2"/>
          <p:cNvSpPr>
            <a:spLocks noGrp="1"/>
          </p:cNvSpPr>
          <p:nvPr>
            <p:ph idx="1"/>
          </p:nvPr>
        </p:nvSpPr>
        <p:spPr>
          <a:xfrm>
            <a:off x="457200" y="1600200"/>
            <a:ext cx="8229600" cy="4925144"/>
          </a:xfrm>
        </p:spPr>
        <p:txBody>
          <a:bodyPr>
            <a:normAutofit lnSpcReduction="10000"/>
          </a:bodyPr>
          <a:lstStyle/>
          <a:p>
            <a:r>
              <a:rPr lang="en-GB" dirty="0" smtClean="0"/>
              <a:t>With an electronic load control system major variations in output are accomplished by manually switching nozzles completely in or out, or by manually controlling the total flow through the turbine</a:t>
            </a:r>
          </a:p>
          <a:p>
            <a:r>
              <a:rPr lang="en-GB" dirty="0" smtClean="0"/>
              <a:t>Finer control is achieved by an electronic feed forward control which shares the output of the generator between the </a:t>
            </a:r>
            <a:r>
              <a:rPr lang="en-GB" dirty="0" err="1" smtClean="0"/>
              <a:t>mainloads</a:t>
            </a:r>
            <a:r>
              <a:rPr lang="en-GB" dirty="0" smtClean="0"/>
              <a:t> and a ballast heating circuit which can tolerate a varying or intermittent supply</a:t>
            </a:r>
            <a:endParaRPr lang="en-GB" dirty="0"/>
          </a:p>
        </p:txBody>
      </p:sp>
    </p:spTree>
    <p:extLst>
      <p:ext uri="{BB962C8B-B14F-4D97-AF65-F5344CB8AC3E}">
        <p14:creationId xmlns:p14="http://schemas.microsoft.com/office/powerpoint/2010/main" val="213624751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System Efficiency</a:t>
            </a:r>
            <a:endParaRPr lang="en-GB" dirty="0"/>
          </a:p>
        </p:txBody>
      </p:sp>
      <p:sp>
        <p:nvSpPr>
          <p:cNvPr id="3" name="Content Placeholder 2"/>
          <p:cNvSpPr>
            <a:spLocks noGrp="1"/>
          </p:cNvSpPr>
          <p:nvPr>
            <p:ph idx="1"/>
          </p:nvPr>
        </p:nvSpPr>
        <p:spPr/>
        <p:txBody>
          <a:bodyPr/>
          <a:lstStyle/>
          <a:p>
            <a:r>
              <a:rPr lang="en-GB" dirty="0" smtClean="0"/>
              <a:t>Even though the efficiency of each individual step is large, there is still a substantial energy loss in passing from the original power P</a:t>
            </a:r>
            <a:r>
              <a:rPr lang="en-GB" baseline="-25000" dirty="0" smtClean="0"/>
              <a:t>O</a:t>
            </a:r>
            <a:r>
              <a:rPr lang="en-GB" dirty="0" smtClean="0"/>
              <a:t> of the stream to the electrical output </a:t>
            </a:r>
            <a:r>
              <a:rPr lang="en-GB" dirty="0" err="1" smtClean="0"/>
              <a:t>P</a:t>
            </a:r>
            <a:r>
              <a:rPr lang="en-GB" baseline="-25000" dirty="0" err="1" smtClean="0"/>
              <a:t>e</a:t>
            </a:r>
            <a:r>
              <a:rPr lang="en-GB" dirty="0" smtClean="0"/>
              <a:t> from the generator</a:t>
            </a:r>
          </a:p>
          <a:p>
            <a:r>
              <a:rPr lang="en-GB" dirty="0" smtClean="0"/>
              <a:t>Further losses occur in the distribution and use of the electricity</a:t>
            </a:r>
            <a:endParaRPr lang="en-GB" dirty="0"/>
          </a:p>
        </p:txBody>
      </p:sp>
    </p:spTree>
    <p:extLst>
      <p:ext uri="{BB962C8B-B14F-4D97-AF65-F5344CB8AC3E}">
        <p14:creationId xmlns:p14="http://schemas.microsoft.com/office/powerpoint/2010/main" val="129171747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System Efficiency</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79512" y="1600200"/>
                <a:ext cx="8784976" cy="4925144"/>
              </a:xfrm>
            </p:spPr>
            <p:txBody>
              <a:bodyPr/>
              <a:lstStyle/>
              <a:p>
                <a:pPr marL="0" indent="0">
                  <a:buNone/>
                </a:pPr>
                <a:r>
                  <a:rPr lang="en-GB" dirty="0" smtClean="0"/>
                  <a:t>Considering the successive energy transformations, we may obtain for small systems</a:t>
                </a:r>
                <a:endParaRPr lang="en-GB" dirty="0"/>
              </a:p>
              <a:p>
                <a:pPr marL="0" indent="0">
                  <a:buNone/>
                </a:pPr>
                <a14:m>
                  <m:oMath xmlns:m="http://schemas.openxmlformats.org/officeDocument/2006/math">
                    <m:f>
                      <m:fPr>
                        <m:ctrlPr>
                          <a:rPr lang="en-GB" i="1" smtClean="0">
                            <a:latin typeface="Cambria Math"/>
                          </a:rPr>
                        </m:ctrlPr>
                      </m:fPr>
                      <m:num>
                        <m:sSub>
                          <m:sSubPr>
                            <m:ctrlPr>
                              <a:rPr lang="en-GB" i="1" smtClean="0">
                                <a:latin typeface="Cambria Math"/>
                              </a:rPr>
                            </m:ctrlPr>
                          </m:sSubPr>
                          <m:e>
                            <m:r>
                              <a:rPr lang="en-GB" b="0" i="1" smtClean="0">
                                <a:latin typeface="Cambria Math"/>
                              </a:rPr>
                              <m:t>𝑃</m:t>
                            </m:r>
                          </m:e>
                          <m:sub>
                            <m:r>
                              <a:rPr lang="en-GB" b="0" i="1" smtClean="0">
                                <a:latin typeface="Cambria Math"/>
                              </a:rPr>
                              <m:t>𝑒</m:t>
                            </m:r>
                          </m:sub>
                        </m:sSub>
                      </m:num>
                      <m:den>
                        <m:sSub>
                          <m:sSubPr>
                            <m:ctrlPr>
                              <a:rPr lang="en-GB" i="1" smtClean="0">
                                <a:latin typeface="Cambria Math"/>
                              </a:rPr>
                            </m:ctrlPr>
                          </m:sSubPr>
                          <m:e>
                            <m:r>
                              <a:rPr lang="en-GB" b="0" i="1" smtClean="0">
                                <a:latin typeface="Cambria Math"/>
                              </a:rPr>
                              <m:t>𝑃</m:t>
                            </m:r>
                          </m:e>
                          <m:sub>
                            <m:r>
                              <a:rPr lang="en-GB" b="0" i="1" smtClean="0">
                                <a:latin typeface="Cambria Math"/>
                              </a:rPr>
                              <m:t>𝑜</m:t>
                            </m:r>
                          </m:sub>
                        </m:sSub>
                      </m:den>
                    </m:f>
                  </m:oMath>
                </a14:m>
                <a:r>
                  <a:rPr lang="en-GB" dirty="0" smtClean="0"/>
                  <a:t> = </a:t>
                </a:r>
                <a14:m>
                  <m:oMath xmlns:m="http://schemas.openxmlformats.org/officeDocument/2006/math">
                    <m:f>
                      <m:fPr>
                        <m:ctrlPr>
                          <a:rPr lang="en-GB" i="1" smtClean="0">
                            <a:latin typeface="Cambria Math"/>
                          </a:rPr>
                        </m:ctrlPr>
                      </m:fPr>
                      <m:num>
                        <m:sSub>
                          <m:sSubPr>
                            <m:ctrlPr>
                              <a:rPr lang="en-GB" i="1" smtClean="0">
                                <a:latin typeface="Cambria Math"/>
                              </a:rPr>
                            </m:ctrlPr>
                          </m:sSubPr>
                          <m:e>
                            <m:r>
                              <a:rPr lang="en-GB" b="0" i="1" smtClean="0">
                                <a:latin typeface="Cambria Math"/>
                              </a:rPr>
                              <m:t>𝑃</m:t>
                            </m:r>
                          </m:e>
                          <m:sub>
                            <m:r>
                              <a:rPr lang="en-GB" b="0" i="1" smtClean="0">
                                <a:latin typeface="Cambria Math"/>
                              </a:rPr>
                              <m:t>1</m:t>
                            </m:r>
                          </m:sub>
                        </m:sSub>
                      </m:num>
                      <m:den>
                        <m:sSub>
                          <m:sSubPr>
                            <m:ctrlPr>
                              <a:rPr lang="en-GB" i="1" smtClean="0">
                                <a:latin typeface="Cambria Math"/>
                              </a:rPr>
                            </m:ctrlPr>
                          </m:sSubPr>
                          <m:e>
                            <m:r>
                              <a:rPr lang="en-GB" b="0" i="1" smtClean="0">
                                <a:latin typeface="Cambria Math"/>
                              </a:rPr>
                              <m:t>𝑃</m:t>
                            </m:r>
                          </m:e>
                          <m:sub>
                            <m:r>
                              <a:rPr lang="en-GB" b="0" i="1" smtClean="0">
                                <a:latin typeface="Cambria Math"/>
                              </a:rPr>
                              <m:t>𝑜</m:t>
                            </m:r>
                          </m:sub>
                        </m:sSub>
                      </m:den>
                    </m:f>
                  </m:oMath>
                </a14:m>
                <a:r>
                  <a:rPr lang="en-GB" dirty="0" smtClean="0"/>
                  <a:t> </a:t>
                </a:r>
                <a14:m>
                  <m:oMath xmlns:m="http://schemas.openxmlformats.org/officeDocument/2006/math">
                    <m:f>
                      <m:fPr>
                        <m:ctrlPr>
                          <a:rPr lang="en-GB" i="1" dirty="0" smtClean="0">
                            <a:latin typeface="Cambria Math"/>
                          </a:rPr>
                        </m:ctrlPr>
                      </m:fPr>
                      <m:num>
                        <m:sSub>
                          <m:sSubPr>
                            <m:ctrlPr>
                              <a:rPr lang="en-GB" i="1" dirty="0" smtClean="0">
                                <a:latin typeface="Cambria Math"/>
                              </a:rPr>
                            </m:ctrlPr>
                          </m:sSubPr>
                          <m:e>
                            <m:r>
                              <a:rPr lang="en-GB" b="0" i="1" dirty="0" smtClean="0">
                                <a:latin typeface="Cambria Math"/>
                              </a:rPr>
                              <m:t>𝑃</m:t>
                            </m:r>
                          </m:e>
                          <m:sub>
                            <m:r>
                              <a:rPr lang="en-GB" b="0" i="1" dirty="0" smtClean="0">
                                <a:latin typeface="Cambria Math"/>
                              </a:rPr>
                              <m:t>𝑚</m:t>
                            </m:r>
                          </m:sub>
                        </m:sSub>
                      </m:num>
                      <m:den>
                        <m:sSub>
                          <m:sSubPr>
                            <m:ctrlPr>
                              <a:rPr lang="en-GB" i="1" dirty="0" smtClean="0">
                                <a:latin typeface="Cambria Math"/>
                              </a:rPr>
                            </m:ctrlPr>
                          </m:sSubPr>
                          <m:e>
                            <m:r>
                              <a:rPr lang="en-GB" b="0" i="1" dirty="0" smtClean="0">
                                <a:latin typeface="Cambria Math"/>
                              </a:rPr>
                              <m:t>𝑃</m:t>
                            </m:r>
                          </m:e>
                          <m:sub>
                            <m:r>
                              <a:rPr lang="en-GB" b="0" i="1" dirty="0" smtClean="0">
                                <a:latin typeface="Cambria Math"/>
                              </a:rPr>
                              <m:t>𝑖</m:t>
                            </m:r>
                          </m:sub>
                        </m:sSub>
                      </m:den>
                    </m:f>
                  </m:oMath>
                </a14:m>
                <a:r>
                  <a:rPr lang="en-GB" dirty="0" smtClean="0"/>
                  <a:t> </a:t>
                </a:r>
                <a14:m>
                  <m:oMath xmlns:m="http://schemas.openxmlformats.org/officeDocument/2006/math">
                    <m:f>
                      <m:fPr>
                        <m:ctrlPr>
                          <a:rPr lang="en-GB" i="1" dirty="0" smtClean="0">
                            <a:latin typeface="Cambria Math"/>
                          </a:rPr>
                        </m:ctrlPr>
                      </m:fPr>
                      <m:num>
                        <m:sSub>
                          <m:sSubPr>
                            <m:ctrlPr>
                              <a:rPr lang="en-GB" i="1" dirty="0" smtClean="0">
                                <a:latin typeface="Cambria Math"/>
                              </a:rPr>
                            </m:ctrlPr>
                          </m:sSubPr>
                          <m:e>
                            <m:r>
                              <a:rPr lang="en-GB" b="0" i="1" dirty="0" smtClean="0">
                                <a:latin typeface="Cambria Math"/>
                              </a:rPr>
                              <m:t>𝑃</m:t>
                            </m:r>
                          </m:e>
                          <m:sub>
                            <m:r>
                              <a:rPr lang="en-GB" b="0" i="1" dirty="0" smtClean="0">
                                <a:latin typeface="Cambria Math"/>
                              </a:rPr>
                              <m:t>𝑐</m:t>
                            </m:r>
                          </m:sub>
                        </m:sSub>
                      </m:num>
                      <m:den>
                        <m:sSub>
                          <m:sSubPr>
                            <m:ctrlPr>
                              <a:rPr lang="en-GB" i="1" dirty="0" smtClean="0">
                                <a:latin typeface="Cambria Math"/>
                              </a:rPr>
                            </m:ctrlPr>
                          </m:sSubPr>
                          <m:e>
                            <m:r>
                              <a:rPr lang="en-GB" b="0" i="1" dirty="0" smtClean="0">
                                <a:latin typeface="Cambria Math"/>
                              </a:rPr>
                              <m:t>𝑃</m:t>
                            </m:r>
                          </m:e>
                          <m:sub>
                            <m:r>
                              <a:rPr lang="en-GB" b="0" i="1" dirty="0" smtClean="0">
                                <a:latin typeface="Cambria Math"/>
                              </a:rPr>
                              <m:t>𝑚</m:t>
                            </m:r>
                          </m:sub>
                        </m:sSub>
                      </m:den>
                    </m:f>
                  </m:oMath>
                </a14:m>
                <a:endParaRPr lang="en-GB" dirty="0" smtClean="0"/>
              </a:p>
              <a:p>
                <a:pPr marL="0" indent="0">
                  <a:buNone/>
                </a:pPr>
                <a:endParaRPr lang="en-GB" dirty="0"/>
              </a:p>
              <a:p>
                <a:pPr marL="0" indent="0">
                  <a:buNone/>
                </a:pPr>
                <a:r>
                  <a:rPr lang="en-GB" dirty="0" smtClean="0"/>
                  <a:t>= </a:t>
                </a:r>
                <a14:m>
                  <m:oMath xmlns:m="http://schemas.openxmlformats.org/officeDocument/2006/math">
                    <m:f>
                      <m:fPr>
                        <m:ctrlPr>
                          <a:rPr lang="en-GB" i="1" smtClean="0">
                            <a:latin typeface="Cambria Math"/>
                          </a:rPr>
                        </m:ctrlPr>
                      </m:fPr>
                      <m:num>
                        <m:sSub>
                          <m:sSubPr>
                            <m:ctrlPr>
                              <a:rPr lang="en-GB" i="1" smtClean="0">
                                <a:latin typeface="Cambria Math"/>
                              </a:rPr>
                            </m:ctrlPr>
                          </m:sSubPr>
                          <m:e>
                            <m:r>
                              <a:rPr lang="en-GB" b="0" i="1" smtClean="0">
                                <a:latin typeface="Cambria Math"/>
                              </a:rPr>
                              <m:t>𝐻</m:t>
                            </m:r>
                          </m:e>
                          <m:sub>
                            <m:r>
                              <a:rPr lang="en-GB" b="0" i="1" smtClean="0">
                                <a:latin typeface="Cambria Math"/>
                              </a:rPr>
                              <m:t>𝑎</m:t>
                            </m:r>
                          </m:sub>
                        </m:sSub>
                      </m:num>
                      <m:den>
                        <m:sSub>
                          <m:sSubPr>
                            <m:ctrlPr>
                              <a:rPr lang="en-GB" i="1" smtClean="0">
                                <a:latin typeface="Cambria Math"/>
                              </a:rPr>
                            </m:ctrlPr>
                          </m:sSubPr>
                          <m:e>
                            <m:r>
                              <a:rPr lang="en-GB" b="0" i="1" smtClean="0">
                                <a:latin typeface="Cambria Math"/>
                              </a:rPr>
                              <m:t>𝐻</m:t>
                            </m:r>
                          </m:e>
                          <m:sub>
                            <m:r>
                              <a:rPr lang="en-GB" b="0" i="1" smtClean="0">
                                <a:latin typeface="Cambria Math"/>
                              </a:rPr>
                              <m:t>𝑓</m:t>
                            </m:r>
                          </m:sub>
                        </m:sSub>
                      </m:den>
                    </m:f>
                  </m:oMath>
                </a14:m>
                <a:r>
                  <a:rPr lang="en-GB" dirty="0" smtClean="0"/>
                  <a:t> </a:t>
                </a:r>
                <a14:m>
                  <m:oMath xmlns:m="http://schemas.openxmlformats.org/officeDocument/2006/math">
                    <m:sSub>
                      <m:sSubPr>
                        <m:ctrlPr>
                          <a:rPr lang="en-GB" i="1" dirty="0" smtClean="0">
                            <a:latin typeface="Cambria Math"/>
                          </a:rPr>
                        </m:ctrlPr>
                      </m:sSubPr>
                      <m:e>
                        <m:r>
                          <a:rPr lang="en-GB" i="1" dirty="0" smtClean="0">
                            <a:latin typeface="Cambria Math"/>
                            <a:ea typeface="Cambria Math"/>
                          </a:rPr>
                          <m:t>𝜂</m:t>
                        </m:r>
                      </m:e>
                      <m:sub>
                        <m:r>
                          <a:rPr lang="en-GB" b="0" i="1" dirty="0" smtClean="0">
                            <a:latin typeface="Cambria Math"/>
                          </a:rPr>
                          <m:t>𝑚</m:t>
                        </m:r>
                      </m:sub>
                    </m:sSub>
                  </m:oMath>
                </a14:m>
                <a:r>
                  <a:rPr lang="en-GB" dirty="0" smtClean="0"/>
                  <a:t> </a:t>
                </a:r>
                <a14:m>
                  <m:oMath xmlns:m="http://schemas.openxmlformats.org/officeDocument/2006/math">
                    <m:sSub>
                      <m:sSubPr>
                        <m:ctrlPr>
                          <a:rPr lang="en-GB" i="1" dirty="0" smtClean="0">
                            <a:latin typeface="Cambria Math"/>
                          </a:rPr>
                        </m:ctrlPr>
                      </m:sSubPr>
                      <m:e>
                        <m:r>
                          <m:rPr>
                            <m:sty m:val="p"/>
                          </m:rPr>
                          <a:rPr lang="el-GR" i="1" dirty="0" smtClean="0">
                            <a:latin typeface="Cambria Math"/>
                          </a:rPr>
                          <m:t>η</m:t>
                        </m:r>
                      </m:e>
                      <m:sub>
                        <m:r>
                          <a:rPr lang="en-GB" b="0" i="1" dirty="0" smtClean="0">
                            <a:latin typeface="Cambria Math"/>
                          </a:rPr>
                          <m:t>𝑐</m:t>
                        </m:r>
                      </m:sub>
                    </m:sSub>
                  </m:oMath>
                </a14:m>
                <a:endParaRPr lang="en-GB" dirty="0" smtClean="0"/>
              </a:p>
              <a:p>
                <a:pPr marL="0" indent="0">
                  <a:buNone/>
                </a:pPr>
                <a:r>
                  <a:rPr lang="en-GB" dirty="0" smtClean="0"/>
                  <a:t>≈ (0.8) (0.8) (0.8)</a:t>
                </a:r>
              </a:p>
              <a:p>
                <a:pPr marL="0" indent="0">
                  <a:buNone/>
                </a:pPr>
                <a:r>
                  <a:rPr lang="en-GB" dirty="0" smtClean="0"/>
                  <a:t>≈ 0.5</a:t>
                </a: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79512" y="1600200"/>
                <a:ext cx="8784976" cy="4925144"/>
              </a:xfrm>
              <a:blipFill rotWithShape="1">
                <a:blip r:embed="rId2"/>
                <a:stretch>
                  <a:fillRect l="-1734" t="-1611" r="-1179"/>
                </a:stretch>
              </a:blipFill>
            </p:spPr>
            <p:txBody>
              <a:bodyPr/>
              <a:lstStyle/>
              <a:p>
                <a:r>
                  <a:rPr lang="en-GB">
                    <a:noFill/>
                  </a:rPr>
                  <a:t> </a:t>
                </a:r>
              </a:p>
            </p:txBody>
          </p:sp>
        </mc:Fallback>
      </mc:AlternateContent>
    </p:spTree>
    <p:extLst>
      <p:ext uri="{BB962C8B-B14F-4D97-AF65-F5344CB8AC3E}">
        <p14:creationId xmlns:p14="http://schemas.microsoft.com/office/powerpoint/2010/main" val="16180048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Hydraulic Ram Pump</a:t>
            </a:r>
            <a:endParaRPr lang="en-GB" dirty="0"/>
          </a:p>
        </p:txBody>
      </p:sp>
      <p:sp>
        <p:nvSpPr>
          <p:cNvPr id="3" name="Content Placeholder 2"/>
          <p:cNvSpPr>
            <a:spLocks noGrp="1"/>
          </p:cNvSpPr>
          <p:nvPr>
            <p:ph idx="1"/>
          </p:nvPr>
        </p:nvSpPr>
        <p:spPr/>
        <p:txBody>
          <a:bodyPr/>
          <a:lstStyle/>
          <a:p>
            <a:r>
              <a:rPr lang="en-GB" dirty="0" smtClean="0"/>
              <a:t>The momentum of the stream flow is used to pump some  of the water to a considerably higher level</a:t>
            </a:r>
          </a:p>
          <a:p>
            <a:r>
              <a:rPr lang="en-GB" dirty="0" smtClean="0"/>
              <a:t>For example, stream falling 2m below can be made to pump 10% of its flow to a height 12m above</a:t>
            </a:r>
          </a:p>
          <a:p>
            <a:r>
              <a:rPr lang="en-GB" dirty="0" smtClean="0"/>
              <a:t>This is clearly a useful way of filling a header tank for piped water, especially rural areas.</a:t>
            </a:r>
            <a:endParaRPr lang="en-GB" dirty="0"/>
          </a:p>
        </p:txBody>
      </p:sp>
    </p:spTree>
    <p:extLst>
      <p:ext uri="{BB962C8B-B14F-4D97-AF65-F5344CB8AC3E}">
        <p14:creationId xmlns:p14="http://schemas.microsoft.com/office/powerpoint/2010/main" val="4979652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64096"/>
          </a:xfrm>
        </p:spPr>
        <p:txBody>
          <a:bodyPr/>
          <a:lstStyle/>
          <a:p>
            <a:r>
              <a:rPr lang="en-GB" dirty="0"/>
              <a:t>Hydraulic Ram Pump</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1196752"/>
            <a:ext cx="8280920"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5164814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Hydraulic Ram Pump</a:t>
            </a:r>
          </a:p>
        </p:txBody>
      </p:sp>
      <p:sp>
        <p:nvSpPr>
          <p:cNvPr id="3" name="Content Placeholder 2"/>
          <p:cNvSpPr>
            <a:spLocks noGrp="1"/>
          </p:cNvSpPr>
          <p:nvPr>
            <p:ph idx="1"/>
          </p:nvPr>
        </p:nvSpPr>
        <p:spPr/>
        <p:txBody>
          <a:bodyPr/>
          <a:lstStyle/>
          <a:p>
            <a:r>
              <a:rPr lang="en-GB" dirty="0" smtClean="0"/>
              <a:t>The water supply flows down a strong, inclined pipe called the ‘drive pipe’</a:t>
            </a:r>
          </a:p>
          <a:p>
            <a:r>
              <a:rPr lang="en-GB" dirty="0" smtClean="0"/>
              <a:t>The potential energy </a:t>
            </a:r>
            <a:r>
              <a:rPr lang="en-GB" dirty="0" err="1" smtClean="0"/>
              <a:t>MgH</a:t>
            </a:r>
            <a:r>
              <a:rPr lang="en-GB" dirty="0" smtClean="0"/>
              <a:t> of the supply water is first converted into kinetic energy and subsequently into potential energy </a:t>
            </a:r>
            <a:r>
              <a:rPr lang="en-GB" dirty="0" err="1" smtClean="0"/>
              <a:t>mgh</a:t>
            </a:r>
            <a:endParaRPr lang="en-GB" dirty="0" smtClean="0"/>
          </a:p>
          <a:p>
            <a:r>
              <a:rPr lang="en-GB" dirty="0" smtClean="0"/>
              <a:t>The kinetic energy is obtained by a mass of water M falling through a head H, and out through the impulse valve V</a:t>
            </a:r>
            <a:r>
              <a:rPr lang="en-GB" baseline="-25000" dirty="0" smtClean="0"/>
              <a:t>1</a:t>
            </a:r>
            <a:endParaRPr lang="en-GB" dirty="0"/>
          </a:p>
        </p:txBody>
      </p:sp>
    </p:spTree>
    <p:extLst>
      <p:ext uri="{BB962C8B-B14F-4D97-AF65-F5344CB8AC3E}">
        <p14:creationId xmlns:p14="http://schemas.microsoft.com/office/powerpoint/2010/main" val="43876713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Operation of Hydraulic </a:t>
            </a:r>
            <a:r>
              <a:rPr lang="en-GB" dirty="0"/>
              <a:t>Ram Pump</a:t>
            </a:r>
          </a:p>
        </p:txBody>
      </p:sp>
      <p:sp>
        <p:nvSpPr>
          <p:cNvPr id="3" name="Content Placeholder 2"/>
          <p:cNvSpPr>
            <a:spLocks noGrp="1"/>
          </p:cNvSpPr>
          <p:nvPr>
            <p:ph idx="1"/>
          </p:nvPr>
        </p:nvSpPr>
        <p:spPr/>
        <p:txBody>
          <a:bodyPr>
            <a:normAutofit fontScale="92500"/>
          </a:bodyPr>
          <a:lstStyle/>
          <a:p>
            <a:pPr marL="514350" indent="-514350">
              <a:buAutoNum type="arabicPeriod"/>
            </a:pPr>
            <a:r>
              <a:rPr lang="en-GB" dirty="0" smtClean="0"/>
              <a:t>The speed of flow increases under the influence of the supply head so a significant dynamic pressure arises for the flow through the valve</a:t>
            </a:r>
          </a:p>
          <a:p>
            <a:pPr marL="514350" indent="-514350">
              <a:buAutoNum type="arabicPeriod"/>
            </a:pPr>
            <a:r>
              <a:rPr lang="en-GB" dirty="0" smtClean="0"/>
              <a:t>The static pressure acting on the underside of the impulse valve overcomes the weight of the valve, so it closes rapidly</a:t>
            </a:r>
          </a:p>
          <a:p>
            <a:pPr marL="514350" indent="-514350">
              <a:buAutoNum type="arabicPeriod"/>
            </a:pPr>
            <a:r>
              <a:rPr lang="en-GB" dirty="0" smtClean="0"/>
              <a:t>Consequently the water at the bottom becomes compressed by the force of the water still coming down the pipe</a:t>
            </a:r>
            <a:endParaRPr lang="en-GB" dirty="0"/>
          </a:p>
        </p:txBody>
      </p:sp>
    </p:spTree>
    <p:extLst>
      <p:ext uri="{BB962C8B-B14F-4D97-AF65-F5344CB8AC3E}">
        <p14:creationId xmlns:p14="http://schemas.microsoft.com/office/powerpoint/2010/main" val="169902565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Operation of Hydraulic </a:t>
            </a:r>
            <a:r>
              <a:rPr lang="en-GB" dirty="0"/>
              <a:t>Ram Pump</a:t>
            </a:r>
          </a:p>
        </p:txBody>
      </p:sp>
      <p:sp>
        <p:nvSpPr>
          <p:cNvPr id="3" name="Content Placeholder 2"/>
          <p:cNvSpPr>
            <a:spLocks noGrp="1"/>
          </p:cNvSpPr>
          <p:nvPr>
            <p:ph idx="1"/>
          </p:nvPr>
        </p:nvSpPr>
        <p:spPr>
          <a:xfrm>
            <a:off x="457200" y="1600200"/>
            <a:ext cx="8229600" cy="4997152"/>
          </a:xfrm>
        </p:spPr>
        <p:txBody>
          <a:bodyPr>
            <a:normAutofit lnSpcReduction="10000"/>
          </a:bodyPr>
          <a:lstStyle/>
          <a:p>
            <a:pPr marL="514350" indent="-514350">
              <a:buAutoNum type="arabicPeriod" startAt="4"/>
            </a:pPr>
            <a:r>
              <a:rPr lang="en-GB" dirty="0" smtClean="0"/>
              <a:t>The pressure in the supply pipe rises rapidly, forcing open the delivery valve </a:t>
            </a:r>
            <a:r>
              <a:rPr lang="en-GB" dirty="0" err="1" smtClean="0"/>
              <a:t>V</a:t>
            </a:r>
            <a:r>
              <a:rPr lang="en-GB" baseline="-25000" dirty="0" err="1" smtClean="0"/>
              <a:t>d</a:t>
            </a:r>
            <a:r>
              <a:rPr lang="en-GB" dirty="0" smtClean="0"/>
              <a:t> and discharging a mass of water m into the delivery section</a:t>
            </a:r>
          </a:p>
          <a:p>
            <a:pPr marL="514350" indent="-514350">
              <a:buAutoNum type="arabicPeriod" startAt="4"/>
            </a:pPr>
            <a:r>
              <a:rPr lang="en-GB" dirty="0" smtClean="0"/>
              <a:t>The air in the air chamber is compressed by the incoming water, but its compressibility cushions the pressure rise in the delivery pipe</a:t>
            </a:r>
          </a:p>
          <a:p>
            <a:pPr marL="514350" indent="-514350">
              <a:buAutoNum type="arabicPeriod" startAt="4"/>
            </a:pPr>
            <a:r>
              <a:rPr lang="en-GB" dirty="0" smtClean="0"/>
              <a:t>The combined pressure of air and water forces the mass m up the delivery pipe</a:t>
            </a:r>
            <a:endParaRPr lang="en-GB" dirty="0"/>
          </a:p>
        </p:txBody>
      </p:sp>
    </p:spTree>
    <p:extLst>
      <p:ext uri="{BB962C8B-B14F-4D97-AF65-F5344CB8AC3E}">
        <p14:creationId xmlns:p14="http://schemas.microsoft.com/office/powerpoint/2010/main" val="93484828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Operation of Hydraulic Ram Pump</a:t>
            </a:r>
          </a:p>
        </p:txBody>
      </p:sp>
      <p:sp>
        <p:nvSpPr>
          <p:cNvPr id="3" name="Content Placeholder 2"/>
          <p:cNvSpPr>
            <a:spLocks noGrp="1"/>
          </p:cNvSpPr>
          <p:nvPr>
            <p:ph idx="1"/>
          </p:nvPr>
        </p:nvSpPr>
        <p:spPr/>
        <p:txBody>
          <a:bodyPr/>
          <a:lstStyle/>
          <a:p>
            <a:pPr marL="514350" indent="-514350">
              <a:buAutoNum type="arabicPeriod" startAt="7"/>
            </a:pPr>
            <a:r>
              <a:rPr lang="en-GB" dirty="0" smtClean="0"/>
              <a:t>As soon as the momentum of the supply column is exhausted the delivery valve closes, and the water contained in the drive pipe recoils towards the supply</a:t>
            </a:r>
          </a:p>
          <a:p>
            <a:pPr marL="514350" indent="-514350">
              <a:buAutoNum type="arabicPeriod" startAt="7"/>
            </a:pPr>
            <a:r>
              <a:rPr lang="en-GB" dirty="0" smtClean="0"/>
              <a:t>This recoil removes the pressure acting on the underside of the impulse valve, which there upon falls and again allows the escape </a:t>
            </a:r>
            <a:r>
              <a:rPr lang="en-GB" smtClean="0"/>
              <a:t>of water</a:t>
            </a:r>
            <a:endParaRPr lang="en-GB" dirty="0"/>
          </a:p>
        </p:txBody>
      </p:sp>
    </p:spTree>
    <p:extLst>
      <p:ext uri="{BB962C8B-B14F-4D97-AF65-F5344CB8AC3E}">
        <p14:creationId xmlns:p14="http://schemas.microsoft.com/office/powerpoint/2010/main" val="291881025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Operation of Hydraulic Ram Pump</a:t>
            </a:r>
          </a:p>
        </p:txBody>
      </p:sp>
      <p:sp>
        <p:nvSpPr>
          <p:cNvPr id="3" name="Content Placeholder 2"/>
          <p:cNvSpPr>
            <a:spLocks noGrp="1"/>
          </p:cNvSpPr>
          <p:nvPr>
            <p:ph idx="1"/>
          </p:nvPr>
        </p:nvSpPr>
        <p:spPr/>
        <p:txBody>
          <a:bodyPr/>
          <a:lstStyle/>
          <a:p>
            <a:pPr marL="514350" indent="-514350">
              <a:buAutoNum type="arabicPeriod" startAt="9"/>
            </a:pPr>
            <a:r>
              <a:rPr lang="en-GB" dirty="0" smtClean="0"/>
              <a:t>Simultaneously, the recoil causes the small air charging valve to open, admitting a small amount of air into the impact chamber of the ram.  This air is carried along with the water into the air chamber to compensate for that absorbed by the water</a:t>
            </a:r>
          </a:p>
          <a:p>
            <a:pPr marL="514350" indent="-514350">
              <a:buAutoNum type="arabicPeriod" startAt="9"/>
            </a:pPr>
            <a:r>
              <a:rPr lang="en-GB" dirty="0" smtClean="0"/>
              <a:t>The whole cycle repeats indefinitely at a rate which is usually set to be about 1Hz</a:t>
            </a:r>
            <a:endParaRPr lang="en-GB" dirty="0"/>
          </a:p>
        </p:txBody>
      </p:sp>
    </p:spTree>
    <p:extLst>
      <p:ext uri="{BB962C8B-B14F-4D97-AF65-F5344CB8AC3E}">
        <p14:creationId xmlns:p14="http://schemas.microsoft.com/office/powerpoint/2010/main" val="22659071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2786</TotalTime>
  <Words>4140</Words>
  <Application>Microsoft Office PowerPoint</Application>
  <PresentationFormat>On-screen Show (4:3)</PresentationFormat>
  <Paragraphs>322</Paragraphs>
  <Slides>96</Slides>
  <Notes>0</Notes>
  <HiddenSlides>0</HiddenSlides>
  <MMClips>0</MMClips>
  <ScaleCrop>false</ScaleCrop>
  <HeadingPairs>
    <vt:vector size="4" baseType="variant">
      <vt:variant>
        <vt:lpstr>Theme</vt:lpstr>
      </vt:variant>
      <vt:variant>
        <vt:i4>1</vt:i4>
      </vt:variant>
      <vt:variant>
        <vt:lpstr>Slide Titles</vt:lpstr>
      </vt:variant>
      <vt:variant>
        <vt:i4>96</vt:i4>
      </vt:variant>
    </vt:vector>
  </HeadingPairs>
  <TitlesOfParts>
    <vt:vector size="97" baseType="lpstr">
      <vt:lpstr>Office Theme</vt:lpstr>
      <vt:lpstr>Hydro Power</vt:lpstr>
      <vt:lpstr>Introduction</vt:lpstr>
      <vt:lpstr>Introduction</vt:lpstr>
      <vt:lpstr>Hydropower </vt:lpstr>
      <vt:lpstr>Power Output from a Dam</vt:lpstr>
      <vt:lpstr>Example</vt:lpstr>
      <vt:lpstr>Volume flow rate using a weir</vt:lpstr>
      <vt:lpstr>Flow over a Broad Crest Weir</vt:lpstr>
      <vt:lpstr>Volume flow rate using a weir</vt:lpstr>
      <vt:lpstr>Water Turbines</vt:lpstr>
      <vt:lpstr>Water Turbines</vt:lpstr>
      <vt:lpstr>Water Turbines</vt:lpstr>
      <vt:lpstr>Water Turbines</vt:lpstr>
      <vt:lpstr>Water Turbines</vt:lpstr>
      <vt:lpstr>Pelton Wheel Turbine</vt:lpstr>
      <vt:lpstr>Francis Turbine</vt:lpstr>
      <vt:lpstr>Kaplan Turbine</vt:lpstr>
      <vt:lpstr>Water Turbines</vt:lpstr>
      <vt:lpstr>Power, Head and Flow Rate</vt:lpstr>
      <vt:lpstr>Power, Head and Flow Rate</vt:lpstr>
      <vt:lpstr>Types of Water Wheel</vt:lpstr>
      <vt:lpstr>Undershot Water Wheel</vt:lpstr>
      <vt:lpstr>Undershot Water Wheel</vt:lpstr>
      <vt:lpstr>Overshot Water Wheels</vt:lpstr>
      <vt:lpstr>Overshot Water Wheels</vt:lpstr>
      <vt:lpstr>Breastshot Water Wheel</vt:lpstr>
      <vt:lpstr>Breastshot Water Wheel</vt:lpstr>
      <vt:lpstr>Maximising Efficiency</vt:lpstr>
      <vt:lpstr>Maximising Efficiency</vt:lpstr>
      <vt:lpstr>Propellers</vt:lpstr>
      <vt:lpstr>Propellers</vt:lpstr>
      <vt:lpstr>Propellers</vt:lpstr>
      <vt:lpstr>Turgo Turbine</vt:lpstr>
      <vt:lpstr>Turgo Turbine</vt:lpstr>
      <vt:lpstr>Cross-Flow Turbine</vt:lpstr>
      <vt:lpstr>Cross-Flow Turbine</vt:lpstr>
      <vt:lpstr>Cross Flow Turbine</vt:lpstr>
      <vt:lpstr>Range of Application</vt:lpstr>
      <vt:lpstr>Ranges of Application</vt:lpstr>
      <vt:lpstr>Range of Applications</vt:lpstr>
      <vt:lpstr>Specific Speed</vt:lpstr>
      <vt:lpstr>Specific Speed</vt:lpstr>
      <vt:lpstr>Specific Speed</vt:lpstr>
      <vt:lpstr>Specific Speeds</vt:lpstr>
      <vt:lpstr>Assessing Small Scale Installations</vt:lpstr>
      <vt:lpstr>Measurement of Head</vt:lpstr>
      <vt:lpstr>Measurement of Head</vt:lpstr>
      <vt:lpstr>Measurement of Flow rate Q</vt:lpstr>
      <vt:lpstr>Measurement of Flow rate Q</vt:lpstr>
      <vt:lpstr>Measurement of Flow rate Q</vt:lpstr>
      <vt:lpstr>Basic Method</vt:lpstr>
      <vt:lpstr>Basic Method</vt:lpstr>
      <vt:lpstr>Refined Method</vt:lpstr>
      <vt:lpstr>Refined Method</vt:lpstr>
      <vt:lpstr>Sophisticated Method</vt:lpstr>
      <vt:lpstr>Sophisticated Method</vt:lpstr>
      <vt:lpstr>Weir Method</vt:lpstr>
      <vt:lpstr>Weir Method</vt:lpstr>
      <vt:lpstr>Impulse Turbines</vt:lpstr>
      <vt:lpstr>Impulse Turbines</vt:lpstr>
      <vt:lpstr>Impulse Turbines</vt:lpstr>
      <vt:lpstr>Impulse Turbines</vt:lpstr>
      <vt:lpstr>Impulse Turbines</vt:lpstr>
      <vt:lpstr>Impulse Turbines</vt:lpstr>
      <vt:lpstr>Impulse Turbine (forces)</vt:lpstr>
      <vt:lpstr>Impulse Turbine (forces)</vt:lpstr>
      <vt:lpstr>Impulse Turbines (forces)</vt:lpstr>
      <vt:lpstr>Impulse Turbines  (Jet Velocity and Nozzle Size)</vt:lpstr>
      <vt:lpstr>Impulse Turbines  (Jet Velocity and Nozzle Size)</vt:lpstr>
      <vt:lpstr>Impulse Turbines  (Jet Velocity and Nozzle Size)</vt:lpstr>
      <vt:lpstr>Impulse Turbines  (Jet Velocity and Nozzle Size)</vt:lpstr>
      <vt:lpstr>Impulse Turbines  (Angular velocity and Turbine Size)</vt:lpstr>
      <vt:lpstr>Impulse Turbines  (Angular velocity and Turbine Size)</vt:lpstr>
      <vt:lpstr>Impulse Turbines  (Angular velocity and Turbine Size)</vt:lpstr>
      <vt:lpstr>Reaction Turbines</vt:lpstr>
      <vt:lpstr>Reaction Turbines</vt:lpstr>
      <vt:lpstr>Hydroelectric Systems</vt:lpstr>
      <vt:lpstr>Hydroelectric Systems</vt:lpstr>
      <vt:lpstr>Hydroelectric Systems</vt:lpstr>
      <vt:lpstr>Hydroelectric Systems</vt:lpstr>
      <vt:lpstr>Hydroelectric Systems</vt:lpstr>
      <vt:lpstr>Hydroelectric Systems</vt:lpstr>
      <vt:lpstr>Hydroelectric Systems</vt:lpstr>
      <vt:lpstr>Power Regulation and Control</vt:lpstr>
      <vt:lpstr>Power Regulation and Control</vt:lpstr>
      <vt:lpstr>Power Regulation and Control</vt:lpstr>
      <vt:lpstr>Power Regulation and Control</vt:lpstr>
      <vt:lpstr>System Efficiency</vt:lpstr>
      <vt:lpstr>System Efficiency</vt:lpstr>
      <vt:lpstr>Hydraulic Ram Pump</vt:lpstr>
      <vt:lpstr>Hydraulic Ram Pump</vt:lpstr>
      <vt:lpstr>Hydraulic Ram Pump</vt:lpstr>
      <vt:lpstr>Operation of Hydraulic Ram Pump</vt:lpstr>
      <vt:lpstr>Operation of Hydraulic Ram Pump</vt:lpstr>
      <vt:lpstr>Operation of Hydraulic Ram Pump</vt:lpstr>
      <vt:lpstr>Operation of Hydraulic Ram Pump</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Hydro Power</dc:title>
  <dc:creator>Andrew Thorn</dc:creator>
  <cp:lastModifiedBy>Andrew Thorn</cp:lastModifiedBy>
  <cp:revision>60</cp:revision>
  <dcterms:created xsi:type="dcterms:W3CDTF">2015-10-28T15:06:09Z</dcterms:created>
  <dcterms:modified xsi:type="dcterms:W3CDTF">2016-09-25T13:35:59Z</dcterms:modified>
</cp:coreProperties>
</file>