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20"/>
  </p:notesMasterIdLst>
  <p:sldIdLst>
    <p:sldId id="256" r:id="rId2"/>
    <p:sldId id="267" r:id="rId3"/>
    <p:sldId id="258" r:id="rId4"/>
    <p:sldId id="259" r:id="rId5"/>
    <p:sldId id="269" r:id="rId6"/>
    <p:sldId id="260" r:id="rId7"/>
    <p:sldId id="261" r:id="rId8"/>
    <p:sldId id="270" r:id="rId9"/>
    <p:sldId id="271" r:id="rId10"/>
    <p:sldId id="262" r:id="rId11"/>
    <p:sldId id="272" r:id="rId12"/>
    <p:sldId id="264" r:id="rId13"/>
    <p:sldId id="273" r:id="rId14"/>
    <p:sldId id="265" r:id="rId15"/>
    <p:sldId id="274" r:id="rId16"/>
    <p:sldId id="263" r:id="rId17"/>
    <p:sldId id="266"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6542" autoAdjust="0"/>
  </p:normalViewPr>
  <p:slideViewPr>
    <p:cSldViewPr snapToGrid="0">
      <p:cViewPr varScale="1">
        <p:scale>
          <a:sx n="96" d="100"/>
          <a:sy n="96" d="100"/>
        </p:scale>
        <p:origin x="109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8C5AD4-1B8F-48BB-8A53-8B2FF1ABC04C}"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38345D-5658-4D93-A108-653763CCB79B}" type="slidenum">
              <a:rPr lang="en-GB" smtClean="0"/>
              <a:t>‹#›</a:t>
            </a:fld>
            <a:endParaRPr lang="en-GB"/>
          </a:p>
        </p:txBody>
      </p:sp>
    </p:spTree>
    <p:extLst>
      <p:ext uri="{BB962C8B-B14F-4D97-AF65-F5344CB8AC3E}">
        <p14:creationId xmlns:p14="http://schemas.microsoft.com/office/powerpoint/2010/main" val="3528534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38345D-5658-4D93-A108-653763CCB79B}" type="slidenum">
              <a:rPr lang="en-GB" smtClean="0"/>
              <a:t>1</a:t>
            </a:fld>
            <a:endParaRPr lang="en-GB"/>
          </a:p>
        </p:txBody>
      </p:sp>
    </p:spTree>
    <p:extLst>
      <p:ext uri="{BB962C8B-B14F-4D97-AF65-F5344CB8AC3E}">
        <p14:creationId xmlns:p14="http://schemas.microsoft.com/office/powerpoint/2010/main" val="3869831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Uber Eats which started operation in 2014 as the platform of Uber Technologies has steadily grown to be among the leading online food delivery companies across the world. A product of the shared economy, Uber Eats currently covers over 6000 cities and 45 countries and is essential in the gig economy (Smith, 2023). But like any other digital firm, Uber Eats struggles with emerging issues such as how to adapt to ever-evolving technologies within the industry. One of it key leadership and management issues is low level of workplace flexibility. Looking at the problem in today’s presentation, I will show how it impacts Uber Eats’ processes and performance and then move to the macro-environmental drivers of the challenge.</a:t>
            </a:r>
            <a:endParaRPr lang="en-SG"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5C38345D-5658-4D93-A108-653763CCB79B}" type="slidenum">
              <a:rPr lang="en-GB" smtClean="0"/>
              <a:t>3</a:t>
            </a:fld>
            <a:endParaRPr lang="en-GB"/>
          </a:p>
        </p:txBody>
      </p:sp>
    </p:spTree>
    <p:extLst>
      <p:ext uri="{BB962C8B-B14F-4D97-AF65-F5344CB8AC3E}">
        <p14:creationId xmlns:p14="http://schemas.microsoft.com/office/powerpoint/2010/main" val="253274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Vrinda" panose="020B0502040204020203" pitchFamily="34" charset="0"/>
              </a:rPr>
              <a:t>This presentation shows that high levels of operational dependence and technological discrepancy are at the heart of low workplace adaptability for Uber Eats. As the food delivery industry is dynamic, Uber Eats struggles with implementing change and improving software use effectively (Johnson, 2023). Besides, the corporate employment resistance to change results in challenges of adapting to the market competition in this highly competitive environment, coupled with gig workers. These challenges lead to response gaps for the customers’ demands, hence a negative impact on the operation’s efficiency. In addition, transforming toward flexibility without integrating the culture component means losing significant Uber Eats employees and independent contractors, thus increasing turnover and recruitment expenses.</a:t>
            </a:r>
            <a:endParaRPr lang="en-GB" dirty="0"/>
          </a:p>
        </p:txBody>
      </p:sp>
      <p:sp>
        <p:nvSpPr>
          <p:cNvPr id="4" name="Slide Number Placeholder 3"/>
          <p:cNvSpPr>
            <a:spLocks noGrp="1"/>
          </p:cNvSpPr>
          <p:nvPr>
            <p:ph type="sldNum" sz="quarter" idx="5"/>
          </p:nvPr>
        </p:nvSpPr>
        <p:spPr/>
        <p:txBody>
          <a:bodyPr/>
          <a:lstStyle/>
          <a:p>
            <a:fld id="{5C38345D-5658-4D93-A108-653763CCB79B}" type="slidenum">
              <a:rPr lang="en-GB" smtClean="0"/>
              <a:t>4</a:t>
            </a:fld>
            <a:endParaRPr lang="en-GB"/>
          </a:p>
        </p:txBody>
      </p:sp>
    </p:spTree>
    <p:extLst>
      <p:ext uri="{BB962C8B-B14F-4D97-AF65-F5344CB8AC3E}">
        <p14:creationId xmlns:p14="http://schemas.microsoft.com/office/powerpoint/2010/main" val="2695857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None/>
            </a:pPr>
            <a:r>
              <a:rPr lang="en-GB" sz="1800" dirty="0">
                <a:effectLst/>
                <a:latin typeface="Times New Roman" panose="02020603050405020304" pitchFamily="18" charset="0"/>
                <a:ea typeface="Calibri" panose="020F0502020204030204" pitchFamily="34" charset="0"/>
                <a:cs typeface="Vrinda" panose="020B0502040204020203" pitchFamily="34" charset="0"/>
              </a:rPr>
              <a:t>PESTLE is an acronym that has Political, Economic, Social, Technological and Legal &amp;Environment strings to it. They are used to try to find out how and why a business or organization in relation to the broader issues that a business or an organisation encounter.</a:t>
            </a:r>
            <a:endParaRPr lang="en-GB" sz="2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C38345D-5658-4D93-A108-653763CCB79B}" type="slidenum">
              <a:rPr lang="en-GB" smtClean="0"/>
              <a:t>6</a:t>
            </a:fld>
            <a:endParaRPr lang="en-GB"/>
          </a:p>
        </p:txBody>
      </p:sp>
    </p:spTree>
    <p:extLst>
      <p:ext uri="{BB962C8B-B14F-4D97-AF65-F5344CB8AC3E}">
        <p14:creationId xmlns:p14="http://schemas.microsoft.com/office/powerpoint/2010/main" val="2578433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Political factors have a great influence in Uber Eats operations as governments from all over the world continue to put measures that will control gig economy companies. New labour laws in various countries force regularity of platform companies such as Uber Eats to accommodate the gig workers better (Thompson, 2023). This can hamper the ability of the company to respond to any new policies hence a slow progress. On the economic front, factors such as inflation and other contracting global economic factors diminish the purchasing power of consumers leading to pull back in demand for food delivery services. While there are still people who shop because it is easy, others limit discretionary expenditures especially when the economy is weak (Garcia, 2023).</a:t>
            </a:r>
            <a:endParaRPr lang="en-SG" sz="1800" kern="1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Vrinda" panose="020B0502040204020203" pitchFamily="34" charset="0"/>
              </a:rPr>
              <a:t>One prominent factor taken from the business level analysis is the social factor where the shifting of consumer trends poses a great influence to Uber Eats. More clients are shifting and choosing a healthier diet and also foods that are sustainable and Uber Eats must provide for this need (Miller, 2023). Furthermore, delivery has also witnessed growth in the need for speed and integrated contactless services, especially after the current pandemic. At the technological platform, trends are witnessing the use of artificial intelligence in the food delivery sector. AI can enhance the route optimization and customer service and though the company has integrated these tools, it has failed due to organizational adaptability. This delay in the integration of technology gives unsatisfactory performance and renders them less competitive in the market (Brown, 2023).</a:t>
            </a:r>
            <a:endParaRPr lang="en-SG" sz="1800" kern="100" dirty="0">
              <a:effectLst/>
              <a:latin typeface="Times New Roman" panose="02020603050405020304" pitchFamily="18" charset="0"/>
              <a:ea typeface="Calibri" panose="020F0502020204030204" pitchFamily="34" charset="0"/>
              <a:cs typeface="Vrinda" panose="020B0502040204020203" pitchFamily="34" charset="0"/>
            </a:endParaRPr>
          </a:p>
          <a:p>
            <a:r>
              <a:rPr lang="en-GB" sz="1800" dirty="0">
                <a:effectLst/>
                <a:latin typeface="Times New Roman" panose="02020603050405020304" pitchFamily="18" charset="0"/>
                <a:ea typeface="Calibri" panose="020F0502020204030204" pitchFamily="34" charset="0"/>
                <a:cs typeface="Vrinda" panose="020B0502040204020203" pitchFamily="34" charset="0"/>
              </a:rPr>
              <a:t>The legal system which Uber Eats has to address, is rather diverse and it is impossible to do without the observance of the </a:t>
            </a:r>
            <a:r>
              <a:rPr lang="en-GB" sz="1800" dirty="0" err="1">
                <a:effectLst/>
                <a:latin typeface="Times New Roman" panose="02020603050405020304" pitchFamily="18" charset="0"/>
                <a:ea typeface="Calibri" panose="020F0502020204030204" pitchFamily="34" charset="0"/>
                <a:cs typeface="Vrinda" panose="020B0502040204020203" pitchFamily="34" charset="0"/>
              </a:rPr>
              <a:t>labor</a:t>
            </a:r>
            <a:r>
              <a:rPr lang="en-GB" sz="1800" dirty="0">
                <a:effectLst/>
                <a:latin typeface="Times New Roman" panose="02020603050405020304" pitchFamily="18" charset="0"/>
                <a:ea typeface="Calibri" panose="020F0502020204030204" pitchFamily="34" charset="0"/>
                <a:cs typeface="Vrinda" panose="020B0502040204020203" pitchFamily="34" charset="0"/>
              </a:rPr>
              <a:t> laws of different countries. One can, therefore, list some obstacles to organization of gig economy: worker classification, wage, and benefits. Further, regulations for data privacy are also getting tough, which makes Uber Eats to ensure that customer information is secured with the help of rules such as GDPR. Socially, there are increasing concerns for Uber Eats to use environmentally friendly delivery means including use of Electric cars or bicycles. Consumers are also demanding more ecological packaging, while its absence harms Uber Eats’ image if they fail to meet these demands.</a:t>
            </a:r>
            <a:endParaRPr lang="en-GB" dirty="0"/>
          </a:p>
        </p:txBody>
      </p:sp>
      <p:sp>
        <p:nvSpPr>
          <p:cNvPr id="4" name="Slide Number Placeholder 3"/>
          <p:cNvSpPr>
            <a:spLocks noGrp="1"/>
          </p:cNvSpPr>
          <p:nvPr>
            <p:ph type="sldNum" sz="quarter" idx="5"/>
          </p:nvPr>
        </p:nvSpPr>
        <p:spPr/>
        <p:txBody>
          <a:bodyPr/>
          <a:lstStyle/>
          <a:p>
            <a:fld id="{5C38345D-5658-4D93-A108-653763CCB79B}" type="slidenum">
              <a:rPr lang="en-GB" smtClean="0"/>
              <a:t>7</a:t>
            </a:fld>
            <a:endParaRPr lang="en-GB"/>
          </a:p>
        </p:txBody>
      </p:sp>
    </p:spTree>
    <p:extLst>
      <p:ext uri="{BB962C8B-B14F-4D97-AF65-F5344CB8AC3E}">
        <p14:creationId xmlns:p14="http://schemas.microsoft.com/office/powerpoint/2010/main" val="2458397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20000"/>
              </a:lnSpc>
              <a:buNone/>
            </a:pPr>
            <a:r>
              <a:rPr lang="en-GB" sz="1800" dirty="0">
                <a:effectLst/>
                <a:latin typeface="Times New Roman" panose="02020603050405020304" pitchFamily="18" charset="0"/>
                <a:ea typeface="Calibri" panose="020F0502020204030204" pitchFamily="34" charset="0"/>
                <a:cs typeface="Vrinda" panose="020B0502040204020203" pitchFamily="34" charset="0"/>
              </a:rPr>
              <a:t>The reasons for low workplace adaptability of Uber Eats can be sourced from its elaborate international structure and difference in laws across the world. This makes ensuring that the change is implemented uniformly an unachievable goal. Further, change management processes are insufficient in the organization to respond to new technologies and business solutions swiftly (Williams, 2023).</a:t>
            </a:r>
            <a:endParaRPr lang="en-GB" dirty="0"/>
          </a:p>
        </p:txBody>
      </p:sp>
      <p:sp>
        <p:nvSpPr>
          <p:cNvPr id="4" name="Slide Number Placeholder 3"/>
          <p:cNvSpPr>
            <a:spLocks noGrp="1"/>
          </p:cNvSpPr>
          <p:nvPr>
            <p:ph type="sldNum" sz="quarter" idx="5"/>
          </p:nvPr>
        </p:nvSpPr>
        <p:spPr/>
        <p:txBody>
          <a:bodyPr/>
          <a:lstStyle/>
          <a:p>
            <a:fld id="{5C38345D-5658-4D93-A108-653763CCB79B}" type="slidenum">
              <a:rPr lang="en-GB" smtClean="0"/>
              <a:t>10</a:t>
            </a:fld>
            <a:endParaRPr lang="en-GB"/>
          </a:p>
        </p:txBody>
      </p:sp>
    </p:spTree>
    <p:extLst>
      <p:ext uri="{BB962C8B-B14F-4D97-AF65-F5344CB8AC3E}">
        <p14:creationId xmlns:p14="http://schemas.microsoft.com/office/powerpoint/2010/main" val="3497157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cs typeface="Vrinda" panose="020B0502040204020203" pitchFamily="34" charset="0"/>
              </a:rPr>
              <a:t>Lack of proper training that exists for gig workers, a bulk of Uber Eats workers also discourages the efficiency of implementing new technologies. Thus, Uber Eats manages to implement AI and other solutions in its operations comparatively later than competitors, which causes organisational problems. I find this unprofitable in the long run for customer satisfaction and this weakens the platform against competition.</a:t>
            </a:r>
            <a:endParaRPr lang="en-GB" dirty="0"/>
          </a:p>
        </p:txBody>
      </p:sp>
      <p:sp>
        <p:nvSpPr>
          <p:cNvPr id="4" name="Slide Number Placeholder 3"/>
          <p:cNvSpPr>
            <a:spLocks noGrp="1"/>
          </p:cNvSpPr>
          <p:nvPr>
            <p:ph type="sldNum" sz="quarter" idx="5"/>
          </p:nvPr>
        </p:nvSpPr>
        <p:spPr/>
        <p:txBody>
          <a:bodyPr/>
          <a:lstStyle/>
          <a:p>
            <a:fld id="{5C38345D-5658-4D93-A108-653763CCB79B}" type="slidenum">
              <a:rPr lang="en-GB" smtClean="0"/>
              <a:t>12</a:t>
            </a:fld>
            <a:endParaRPr lang="en-GB"/>
          </a:p>
        </p:txBody>
      </p:sp>
    </p:spTree>
    <p:extLst>
      <p:ext uri="{BB962C8B-B14F-4D97-AF65-F5344CB8AC3E}">
        <p14:creationId xmlns:p14="http://schemas.microsoft.com/office/powerpoint/2010/main" val="3816360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2800" b="0" i="0" dirty="0">
                <a:effectLst/>
                <a:latin typeface="__GeistSans_3a0388"/>
              </a:rPr>
              <a:t>Hence, a low level of workplace adaptability is a major threat to Uber Eats’ operational success and sustainability. These are shown in the PESTLE analysis to depict mannerism by which Uber Eats’ operations is affected by various environmental changes ranging from regulatory factors, economic forces and change in consumer preferences affect the rate at which the firm can respond. Internal evaluation with respect to cause and effect identified various impediments to change such as lack of training, and globalization of the firm’s operations. Consequently, Uber Eats need to adapt when considering the growth of the food delivery app market. Consequently, it can enhance its working, understand consumers’ needs, and protect the market share in the increasingly competitive environment online.</a:t>
            </a:r>
          </a:p>
          <a:p>
            <a:br>
              <a:rPr lang="en-US" sz="2800" dirty="0"/>
            </a:br>
            <a:endParaRPr lang="en-GB" dirty="0"/>
          </a:p>
        </p:txBody>
      </p:sp>
      <p:sp>
        <p:nvSpPr>
          <p:cNvPr id="4" name="Slide Number Placeholder 3"/>
          <p:cNvSpPr>
            <a:spLocks noGrp="1"/>
          </p:cNvSpPr>
          <p:nvPr>
            <p:ph type="sldNum" sz="quarter" idx="5"/>
          </p:nvPr>
        </p:nvSpPr>
        <p:spPr/>
        <p:txBody>
          <a:bodyPr/>
          <a:lstStyle/>
          <a:p>
            <a:fld id="{5C38345D-5658-4D93-A108-653763CCB79B}" type="slidenum">
              <a:rPr lang="en-GB" smtClean="0"/>
              <a:t>14</a:t>
            </a:fld>
            <a:endParaRPr lang="en-GB"/>
          </a:p>
        </p:txBody>
      </p:sp>
    </p:spTree>
    <p:extLst>
      <p:ext uri="{BB962C8B-B14F-4D97-AF65-F5344CB8AC3E}">
        <p14:creationId xmlns:p14="http://schemas.microsoft.com/office/powerpoint/2010/main" val="30876331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0C5998CB-538F-45AF-896C-2191D41163B7}" type="datetimeFigureOut">
              <a:rPr lang="en-GB" smtClean="0"/>
              <a:t>14/10/2024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438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061204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757399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18385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38234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386092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14/10/2024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33922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29832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241189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473557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523000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20091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276352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C5998CB-538F-45AF-896C-2191D41163B7}"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700787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0C5998CB-538F-45AF-896C-2191D41163B7}" type="datetimeFigureOut">
              <a:rPr lang="en-GB" smtClean="0"/>
              <a:t>14/10/2024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2511089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0C5998CB-538F-45AF-896C-2191D41163B7}"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686079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C5998CB-538F-45AF-896C-2191D41163B7}"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69614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C5998CB-538F-45AF-896C-2191D41163B7}" type="datetimeFigureOut">
              <a:rPr lang="en-GB" smtClean="0"/>
              <a:t>14/10/2024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7738620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C1C5F-B515-126C-3B7C-92CADBB2AA50}"/>
              </a:ext>
            </a:extLst>
          </p:cNvPr>
          <p:cNvSpPr>
            <a:spLocks noGrp="1"/>
          </p:cNvSpPr>
          <p:nvPr>
            <p:ph type="ctrTitle"/>
          </p:nvPr>
        </p:nvSpPr>
        <p:spPr>
          <a:xfrm>
            <a:off x="747619" y="807290"/>
            <a:ext cx="10696762" cy="3055937"/>
          </a:xfrm>
        </p:spPr>
        <p:txBody>
          <a:bodyPr>
            <a:noAutofit/>
          </a:bodyPr>
          <a:lstStyle/>
          <a:p>
            <a:pPr>
              <a:lnSpc>
                <a:spcPct val="150000"/>
              </a:lnSpc>
            </a:pPr>
            <a:r>
              <a:rPr lang="en-GB" sz="3600" b="1">
                <a:latin typeface="Arial" panose="020B0604020202020204" pitchFamily="34" charset="0"/>
                <a:cs typeface="Arial" panose="020B0604020202020204" pitchFamily="34" charset="0"/>
              </a:rPr>
              <a:t>Name - Daniel Petcu </a:t>
            </a:r>
            <a:br>
              <a:rPr lang="en-GB" sz="3600" b="1">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Student Number – 2330039</a:t>
            </a:r>
            <a:br>
              <a:rPr lang="en-GB" sz="3600" b="1">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Lecturer’s Name: Chijioke Uba</a:t>
            </a:r>
            <a:endParaRPr lang="en-GB" sz="3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CE300B0-F805-F2E1-2440-6E435AFA4E87}"/>
              </a:ext>
            </a:extLst>
          </p:cNvPr>
          <p:cNvSpPr>
            <a:spLocks noGrp="1"/>
          </p:cNvSpPr>
          <p:nvPr>
            <p:ph type="subTitle" idx="1"/>
          </p:nvPr>
        </p:nvSpPr>
        <p:spPr>
          <a:xfrm>
            <a:off x="914401" y="3863227"/>
            <a:ext cx="10144124" cy="3055937"/>
          </a:xfrm>
        </p:spPr>
        <p:txBody>
          <a:bodyPr>
            <a:normAutofit/>
          </a:bodyPr>
          <a:lstStyle/>
          <a:p>
            <a:r>
              <a:rPr lang="en-GB" sz="3600" b="1">
                <a:latin typeface="Arial" panose="020B0604020202020204" pitchFamily="34" charset="0"/>
                <a:cs typeface="Arial" panose="020B0604020202020204" pitchFamily="34" charset="0"/>
              </a:rPr>
              <a:t>LCLM 4004 Component 1 </a:t>
            </a:r>
          </a:p>
          <a:p>
            <a:r>
              <a:rPr lang="en-GB" sz="3600" b="1">
                <a:latin typeface="Arial" panose="020B0604020202020204" pitchFamily="34" charset="0"/>
                <a:cs typeface="Arial" panose="020B0604020202020204" pitchFamily="34" charset="0"/>
              </a:rPr>
              <a:t>Assignment –</a:t>
            </a:r>
          </a:p>
          <a:p>
            <a:r>
              <a:rPr lang="en-GB" sz="3600" b="1">
                <a:latin typeface="Arial" panose="020B0604020202020204" pitchFamily="34" charset="0"/>
                <a:cs typeface="Arial" panose="020B0604020202020204" pitchFamily="34" charset="0"/>
              </a:rPr>
              <a:t>Problem Solving and Decision Making</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1759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154954" y="973668"/>
            <a:ext cx="8761413" cy="706964"/>
          </a:xfrm>
        </p:spPr>
        <p:txBody>
          <a:bodyPr>
            <a:normAutofit/>
          </a:bodyPr>
          <a:lstStyle/>
          <a:p>
            <a:pPr>
              <a:lnSpc>
                <a:spcPct val="90000"/>
              </a:lnSpc>
            </a:pPr>
            <a:br>
              <a:rPr lang="en-GB" sz="1400" b="1">
                <a:latin typeface="Arial" panose="020B0604020202020204" pitchFamily="34" charset="0"/>
                <a:cs typeface="Arial" panose="020B0604020202020204" pitchFamily="34" charset="0"/>
              </a:rPr>
            </a:br>
            <a:r>
              <a:rPr lang="en-GB" sz="1400" b="1">
                <a:latin typeface="Arial" panose="020B0604020202020204" pitchFamily="34" charset="0"/>
                <a:cs typeface="Arial" panose="020B0604020202020204" pitchFamily="34" charset="0"/>
              </a:rPr>
              <a:t>Outlines of Today’s Presentation</a:t>
            </a:r>
            <a:br>
              <a:rPr lang="en-GB" sz="1400"/>
            </a:br>
            <a:endParaRPr lang="en-GB" sz="140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154954" y="2603500"/>
            <a:ext cx="6397313" cy="3416300"/>
          </a:xfrm>
        </p:spPr>
        <p:txBody>
          <a:bodyPr anchor="ctr">
            <a:normAutofit/>
          </a:bodyPr>
          <a:lstStyle/>
          <a:p>
            <a:r>
              <a:rPr lang="en-GB" dirty="0">
                <a:latin typeface="Arial" panose="020B0604020202020204" pitchFamily="34" charset="0"/>
                <a:cs typeface="Arial" panose="020B0604020202020204" pitchFamily="34" charset="0"/>
              </a:rPr>
              <a:t>A short introduction of </a:t>
            </a:r>
            <a:r>
              <a:rPr lang="en-US" dirty="0">
                <a:latin typeface="Arial" panose="020B0604020202020204" pitchFamily="34" charset="0"/>
                <a:cs typeface="Arial" panose="020B0604020202020204" pitchFamily="34" charset="0"/>
              </a:rPr>
              <a:t>Uber Eats</a:t>
            </a:r>
            <a:endParaRPr lang="en-US">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research-informed discussion on the nature and impact of low workplace adaptability Uber eats.</a:t>
            </a:r>
            <a:endParaRPr lang="en-GB">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PESTLE analysis of the macro-environmental factors specific to </a:t>
            </a:r>
            <a:r>
              <a:rPr lang="en-US" dirty="0">
                <a:latin typeface="Arial" panose="020B0604020202020204" pitchFamily="34" charset="0"/>
                <a:cs typeface="Arial" panose="020B0604020202020204" pitchFamily="34" charset="0"/>
              </a:rPr>
              <a:t>Uber Eats</a:t>
            </a:r>
            <a:endParaRPr lang="en-US">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research-informed analysis of the business problem, with focus on cause-and-effect.</a:t>
            </a:r>
            <a:endParaRPr lang="en-GB">
              <a:latin typeface="Arial" panose="020B0604020202020204" pitchFamily="34" charset="0"/>
              <a:cs typeface="Arial" panose="020B0604020202020204" pitchFamily="34" charset="0"/>
            </a:endParaRPr>
          </a:p>
        </p:txBody>
      </p:sp>
      <p:pic>
        <p:nvPicPr>
          <p:cNvPr id="4" name="Imagine 3">
            <a:extLst>
              <a:ext uri="{FF2B5EF4-FFF2-40B4-BE49-F238E27FC236}">
                <a16:creationId xmlns:a16="http://schemas.microsoft.com/office/drawing/2014/main" id="{49E95954-AA68-FF79-3A75-DD6229B9D65E}"/>
              </a:ext>
            </a:extLst>
          </p:cNvPr>
          <p:cNvPicPr>
            <a:picLocks noChangeAspect="1"/>
          </p:cNvPicPr>
          <p:nvPr/>
        </p:nvPicPr>
        <p:blipFill>
          <a:blip r:embed="rId2">
            <a:extLst>
              <a:ext uri="{28A0092B-C50C-407E-A947-70E740481C1C}">
                <a14:useLocalDpi xmlns:a14="http://schemas.microsoft.com/office/drawing/2010/main" val="0"/>
              </a:ext>
            </a:extLst>
          </a:blip>
          <a:srcRect l="4840" r="28333" b="-3"/>
          <a:stretch/>
        </p:blipFill>
        <p:spPr>
          <a:xfrm>
            <a:off x="8020571" y="2775951"/>
            <a:ext cx="3080048"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916594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154954" y="973668"/>
            <a:ext cx="8761413" cy="706964"/>
          </a:xfrm>
        </p:spPr>
        <p:txBody>
          <a:bodyPr>
            <a:normAutofit/>
          </a:bodyPr>
          <a:lstStyle/>
          <a:p>
            <a:pPr>
              <a:lnSpc>
                <a:spcPct val="90000"/>
              </a:lnSpc>
            </a:pPr>
            <a:r>
              <a:rPr lang="en-GB" sz="2000" b="1">
                <a:solidFill>
                  <a:srgbClr val="EBEBEB"/>
                </a:solidFill>
                <a:latin typeface="Arial" panose="020B0604020202020204" pitchFamily="34" charset="0"/>
                <a:cs typeface="Arial" panose="020B0604020202020204" pitchFamily="34" charset="0"/>
              </a:rPr>
              <a:t>Introduction – Uber Eats</a:t>
            </a:r>
            <a:br>
              <a:rPr lang="en-GB" sz="2000">
                <a:solidFill>
                  <a:srgbClr val="EBEBEB"/>
                </a:solidFill>
              </a:rPr>
            </a:br>
            <a:endParaRPr lang="en-GB" sz="2000">
              <a:solidFill>
                <a:srgbClr val="EBEBEB"/>
              </a:solidFill>
            </a:endParaRPr>
          </a:p>
        </p:txBody>
      </p:sp>
      <p:pic>
        <p:nvPicPr>
          <p:cNvPr id="4" name="Imagine 3">
            <a:extLst>
              <a:ext uri="{FF2B5EF4-FFF2-40B4-BE49-F238E27FC236}">
                <a16:creationId xmlns:a16="http://schemas.microsoft.com/office/drawing/2014/main" id="{DE9BB548-42AF-F93B-4262-E5813FD2B6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468" y="2642660"/>
            <a:ext cx="3730976" cy="236824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007288" y="1989666"/>
            <a:ext cx="6200125" cy="4064000"/>
          </a:xfrm>
        </p:spPr>
        <p:txBody>
          <a:bodyPr anchor="ctr">
            <a:normAutofit fontScale="62500" lnSpcReduction="20000"/>
          </a:bodyPr>
          <a:lstStyle/>
          <a:p>
            <a:pPr marL="0" indent="0">
              <a:buNone/>
            </a:pPr>
            <a:r>
              <a:rPr lang="en-US" b="1" dirty="0">
                <a:latin typeface="Arial" panose="020B0604020202020204" pitchFamily="34" charset="0"/>
                <a:cs typeface="Arial" panose="020B0604020202020204" pitchFamily="34" charset="0"/>
              </a:rPr>
              <a:t>Uber Eats: </a:t>
            </a:r>
            <a:r>
              <a:rPr lang="en-US" dirty="0">
                <a:latin typeface="Arial" panose="020B0604020202020204" pitchFamily="34" charset="0"/>
                <a:cs typeface="Arial" panose="020B0604020202020204" pitchFamily="34" charset="0"/>
              </a:rPr>
              <a:t>A leading global online food delivery service.</a:t>
            </a:r>
          </a:p>
          <a:p>
            <a:pPr marL="0" indent="0">
              <a:buNone/>
            </a:pPr>
            <a:r>
              <a:rPr lang="en-US" b="1" dirty="0">
                <a:latin typeface="Arial" panose="020B0604020202020204" pitchFamily="34" charset="0"/>
                <a:cs typeface="Arial" panose="020B0604020202020204" pitchFamily="34" charset="0"/>
              </a:rPr>
              <a:t>Founded: </a:t>
            </a:r>
            <a:r>
              <a:rPr lang="en-US" dirty="0">
                <a:latin typeface="Arial" panose="020B0604020202020204" pitchFamily="34" charset="0"/>
                <a:cs typeface="Arial" panose="020B0604020202020204" pitchFamily="34" charset="0"/>
              </a:rPr>
              <a:t>2014 as part of Uber Technologies.</a:t>
            </a:r>
          </a:p>
          <a:p>
            <a:pPr marL="0" indent="0">
              <a:buNone/>
            </a:pPr>
            <a:r>
              <a:rPr lang="en-US" b="1" dirty="0">
                <a:latin typeface="Arial" panose="020B0604020202020204" pitchFamily="34" charset="0"/>
                <a:cs typeface="Arial" panose="020B0604020202020204" pitchFamily="34" charset="0"/>
              </a:rPr>
              <a:t>Global Reach: </a:t>
            </a:r>
            <a:r>
              <a:rPr lang="en-US" dirty="0">
                <a:latin typeface="Arial" panose="020B0604020202020204" pitchFamily="34" charset="0"/>
                <a:cs typeface="Arial" panose="020B0604020202020204" pitchFamily="34" charset="0"/>
              </a:rPr>
              <a:t>Operating in over 6,000 cities across 45 countries (Smith, 2023).</a:t>
            </a:r>
          </a:p>
          <a:p>
            <a:pPr marL="0" indent="0">
              <a:buNone/>
            </a:pPr>
            <a:r>
              <a:rPr lang="en-US" b="1" dirty="0">
                <a:latin typeface="Arial" panose="020B0604020202020204" pitchFamily="34" charset="0"/>
                <a:cs typeface="Arial" panose="020B0604020202020204" pitchFamily="34" charset="0"/>
              </a:rPr>
              <a:t>Current Challenge: </a:t>
            </a:r>
            <a:r>
              <a:rPr lang="en-US" dirty="0">
                <a:latin typeface="Arial" panose="020B0604020202020204" pitchFamily="34" charset="0"/>
                <a:cs typeface="Arial" panose="020B0604020202020204" pitchFamily="34" charset="0"/>
              </a:rPr>
              <a:t>Low workplace adaptability in a fast-evolving digital landscape.</a:t>
            </a:r>
          </a:p>
          <a:p>
            <a:pPr marL="0" indent="0">
              <a:buNone/>
            </a:pPr>
            <a:r>
              <a:rPr lang="en-US" b="1" dirty="0">
                <a:latin typeface="Arial" panose="020B0604020202020204" pitchFamily="34" charset="0"/>
                <a:cs typeface="Arial" panose="020B0604020202020204" pitchFamily="34" charset="0"/>
              </a:rPr>
              <a:t>Focus: </a:t>
            </a:r>
            <a:r>
              <a:rPr lang="en-US" dirty="0">
                <a:latin typeface="Arial" panose="020B0604020202020204" pitchFamily="34" charset="0"/>
                <a:cs typeface="Arial" panose="020B0604020202020204" pitchFamily="34" charset="0"/>
              </a:rPr>
              <a:t>How low adaptability affects operations, employee performance, and competitiveness.</a:t>
            </a:r>
            <a:endParaRPr lang="en-GB" dirty="0">
              <a:latin typeface="Arial" panose="020B0604020202020204" pitchFamily="34" charset="0"/>
              <a:cs typeface="Arial" panose="020B0604020202020204" pitchFamily="34" charset="0"/>
            </a:endParaRPr>
          </a:p>
          <a:p>
            <a:pPr marL="0" indent="0">
              <a:buNone/>
            </a:pPr>
            <a:r>
              <a:rPr lang="en-GB" sz="1800" kern="100" dirty="0">
                <a:effectLst/>
                <a:latin typeface="Times New Roman" panose="020F0502020204030204" pitchFamily="34" charset="0"/>
                <a:ea typeface="Calibri" panose="020F0502020204030204" pitchFamily="34" charset="0"/>
                <a:cs typeface="Vrinda" panose="020B0604020202020204" pitchFamily="34" charset="0"/>
              </a:rPr>
              <a:t>Uber Eats which started operation in 2014 as the platform of Uber Technologies has steadily grown to be among the leading online food delivery companies across the world. A product of the shared economy, Uber Eats currently covers over 6000 cities and 45 countries and is essential in the gig economy (Smith, 2023). But like any other digital firm, Uber Eats struggles with emerging issues such as how to adapt to ever-evolving technologies within the industry. One of it key leadership and management issues is low level of workplace flexibility. Looking at the problem in today’s presentation, I will show how it impacts Uber Eats’ processes and performance and then move to the macro-environmental drivers of the challenge.</a:t>
            </a:r>
            <a:endParaRPr lang="ro-GB" sz="1800" kern="100" dirty="0">
              <a:effectLst/>
              <a:latin typeface="Times New Roman" panose="020F0502020204030204" pitchFamily="34" charset="0"/>
              <a:ea typeface="Calibri" panose="020F0502020204030204" pitchFamily="34" charset="0"/>
              <a:cs typeface="Vrinda"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3621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154954" y="973668"/>
            <a:ext cx="8761413" cy="706964"/>
          </a:xfrm>
        </p:spPr>
        <p:txBody>
          <a:bodyPr>
            <a:normAutofit/>
          </a:bodyPr>
          <a:lstStyle/>
          <a:p>
            <a:pPr>
              <a:lnSpc>
                <a:spcPct val="90000"/>
              </a:lnSpc>
            </a:pPr>
            <a:r>
              <a:rPr lang="en-US" sz="2000" b="1">
                <a:solidFill>
                  <a:srgbClr val="EBEBEB"/>
                </a:solidFill>
                <a:latin typeface="Arial" panose="020B0604020202020204" pitchFamily="34" charset="0"/>
                <a:cs typeface="Arial" panose="020B0604020202020204" pitchFamily="34" charset="0"/>
              </a:rPr>
              <a:t>The Nature and Impact of Low Workplace Adaptability at Uber Eats</a:t>
            </a:r>
            <a:endParaRPr lang="en-GB" sz="2000">
              <a:solidFill>
                <a:srgbClr val="EBEBEB"/>
              </a:solidFil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154954" y="2603500"/>
            <a:ext cx="5211979" cy="3416300"/>
          </a:xfrm>
        </p:spPr>
        <p:txBody>
          <a:bodyPr anchor="ctr">
            <a:normAutofit/>
          </a:bodyPr>
          <a:lstStyle/>
          <a:p>
            <a:pPr>
              <a:lnSpc>
                <a:spcPct val="90000"/>
              </a:lnSpc>
            </a:pPr>
            <a:r>
              <a:rPr lang="en-US" b="1">
                <a:latin typeface="Arial" panose="020B0604020202020204" pitchFamily="34" charset="0"/>
                <a:cs typeface="Arial" panose="020B0604020202020204" pitchFamily="34" charset="0"/>
              </a:rPr>
              <a:t>Nature of the Problem:</a:t>
            </a:r>
          </a:p>
          <a:p>
            <a:pPr lvl="1">
              <a:lnSpc>
                <a:spcPct val="90000"/>
              </a:lnSpc>
              <a:buFont typeface="Wingdings" panose="05000000000000000000" pitchFamily="2" charset="2"/>
              <a:buChar char="§"/>
            </a:pPr>
            <a:r>
              <a:rPr lang="en-US">
                <a:latin typeface="Arial" panose="020B0604020202020204" pitchFamily="34" charset="0"/>
                <a:cs typeface="Arial" panose="020B0604020202020204" pitchFamily="34" charset="0"/>
              </a:rPr>
              <a:t>Struggles to integrate new software tools quickly (Johnson, 2023).</a:t>
            </a:r>
          </a:p>
          <a:p>
            <a:pPr lvl="1">
              <a:lnSpc>
                <a:spcPct val="90000"/>
              </a:lnSpc>
              <a:buFont typeface="Wingdings" panose="05000000000000000000" pitchFamily="2" charset="2"/>
              <a:buChar char="§"/>
            </a:pPr>
            <a:r>
              <a:rPr lang="en-US">
                <a:latin typeface="Arial" panose="020B0604020202020204" pitchFamily="34" charset="0"/>
                <a:cs typeface="Arial" panose="020B0604020202020204" pitchFamily="34" charset="0"/>
              </a:rPr>
              <a:t>Resistance to change among staff and gig workers.</a:t>
            </a:r>
          </a:p>
          <a:p>
            <a:pPr lvl="1">
              <a:lnSpc>
                <a:spcPct val="90000"/>
              </a:lnSpc>
              <a:buFont typeface="Wingdings" panose="05000000000000000000" pitchFamily="2" charset="2"/>
              <a:buChar char="§"/>
            </a:pPr>
            <a:r>
              <a:rPr lang="en-US">
                <a:latin typeface="Arial" panose="020B0604020202020204" pitchFamily="34" charset="0"/>
                <a:cs typeface="Arial" panose="020B0604020202020204" pitchFamily="34" charset="0"/>
              </a:rPr>
              <a:t>Ongoing and affecting all departments</a:t>
            </a:r>
          </a:p>
          <a:p>
            <a:pPr>
              <a:lnSpc>
                <a:spcPct val="90000"/>
              </a:lnSpc>
            </a:pPr>
            <a:r>
              <a:rPr lang="en-US" b="1">
                <a:latin typeface="Arial" panose="020B0604020202020204" pitchFamily="34" charset="0"/>
                <a:cs typeface="Arial" panose="020B0604020202020204" pitchFamily="34" charset="0"/>
              </a:rPr>
              <a:t>Impacts:</a:t>
            </a:r>
          </a:p>
          <a:p>
            <a:pPr lvl="1">
              <a:lnSpc>
                <a:spcPct val="90000"/>
              </a:lnSpc>
              <a:buFont typeface="Wingdings" panose="05000000000000000000" pitchFamily="2" charset="2"/>
              <a:buChar char="§"/>
            </a:pPr>
            <a:r>
              <a:rPr lang="en-US">
                <a:latin typeface="Arial" panose="020B0604020202020204" pitchFamily="34" charset="0"/>
                <a:cs typeface="Arial" panose="020B0604020202020204" pitchFamily="34" charset="0"/>
              </a:rPr>
              <a:t>Slower response to market changes.</a:t>
            </a:r>
          </a:p>
          <a:p>
            <a:pPr lvl="1">
              <a:lnSpc>
                <a:spcPct val="90000"/>
              </a:lnSpc>
              <a:buFont typeface="Wingdings" panose="05000000000000000000" pitchFamily="2" charset="2"/>
              <a:buChar char="§"/>
            </a:pPr>
            <a:r>
              <a:rPr lang="en-US">
                <a:latin typeface="Arial" panose="020B0604020202020204" pitchFamily="34" charset="0"/>
                <a:cs typeface="Arial" panose="020B0604020202020204" pitchFamily="34" charset="0"/>
              </a:rPr>
              <a:t>Decline in operational efficiency.</a:t>
            </a:r>
          </a:p>
          <a:p>
            <a:pPr lvl="1">
              <a:lnSpc>
                <a:spcPct val="90000"/>
              </a:lnSpc>
              <a:buFont typeface="Wingdings" panose="05000000000000000000" pitchFamily="2" charset="2"/>
              <a:buChar char="§"/>
            </a:pPr>
            <a:r>
              <a:rPr lang="en-US">
                <a:latin typeface="Arial" panose="020B0604020202020204" pitchFamily="34" charset="0"/>
                <a:cs typeface="Arial" panose="020B0604020202020204" pitchFamily="34" charset="0"/>
              </a:rPr>
              <a:t>Increased employee and gig worker turnover.</a:t>
            </a:r>
          </a:p>
        </p:txBody>
      </p:sp>
      <p:pic>
        <p:nvPicPr>
          <p:cNvPr id="12" name="Imagine 11">
            <a:extLst>
              <a:ext uri="{FF2B5EF4-FFF2-40B4-BE49-F238E27FC236}">
                <a16:creationId xmlns:a16="http://schemas.microsoft.com/office/drawing/2014/main" id="{1FF349BB-AE33-9F57-88CE-D622D8158A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8733" y="3223276"/>
            <a:ext cx="4345024" cy="217251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231912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3896FF7D-F6F8-BD12-07AC-C1F7F384223B}"/>
              </a:ext>
            </a:extLst>
          </p:cNvPr>
          <p:cNvSpPr>
            <a:spLocks noGrp="1"/>
          </p:cNvSpPr>
          <p:nvPr>
            <p:ph idx="1"/>
          </p:nvPr>
        </p:nvSpPr>
        <p:spPr/>
        <p:txBody>
          <a:bodyPr/>
          <a:lstStyle/>
          <a:p>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This presentation shows that high levels of operational dependence and technological discrepancy are at the heart of low workplace adaptability for Uber Eats. As the food delivery industry is dynamic, Uber Eats struggles with implementing change and improving software use effectively (Johnson, 2023). Besides, the corporate employment resistance to change results in challenges of adapting to the market competition in this highly competitive environment, coupled with gig workers. These challenges lead to response gaps for the customers’ demands, hence a negative impact on the operation’s efficiency. In addition, transforming toward flexibility without integrating the culture component means losing significant Uber Eats employees and independent contractors, thus increasing turnover and recruitment expenses.</a:t>
            </a:r>
            <a:br>
              <a:rPr lang="en-GB" sz="1800" kern="100" dirty="0">
                <a:effectLst/>
                <a:latin typeface="Times New Roman" panose="02020603050405020304" pitchFamily="18" charset="0"/>
                <a:ea typeface="Calibri" panose="020F0502020204030204" pitchFamily="34" charset="0"/>
                <a:cs typeface="Vrinda" panose="020B0502040204020203" pitchFamily="34" charset="0"/>
              </a:rPr>
            </a:br>
            <a:endParaRPr lang="ro-GB"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ro-GB" dirty="0"/>
          </a:p>
        </p:txBody>
      </p:sp>
    </p:spTree>
    <p:extLst>
      <p:ext uri="{BB962C8B-B14F-4D97-AF65-F5344CB8AC3E}">
        <p14:creationId xmlns:p14="http://schemas.microsoft.com/office/powerpoint/2010/main" val="3169399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154954" y="973668"/>
            <a:ext cx="8761413" cy="706964"/>
          </a:xfrm>
        </p:spPr>
        <p:txBody>
          <a:bodyPr>
            <a:normAutofit/>
          </a:bodyPr>
          <a:lstStyle/>
          <a:p>
            <a:pPr>
              <a:lnSpc>
                <a:spcPct val="90000"/>
              </a:lnSpc>
            </a:pPr>
            <a:br>
              <a:rPr lang="en-GB" sz="2000" b="1">
                <a:solidFill>
                  <a:srgbClr val="EBEBEB"/>
                </a:solidFill>
                <a:latin typeface="Arial" panose="020B0604020202020204" pitchFamily="34" charset="0"/>
                <a:cs typeface="Arial" panose="020B0604020202020204" pitchFamily="34" charset="0"/>
              </a:rPr>
            </a:br>
            <a:r>
              <a:rPr lang="en-GB" sz="2000" b="1">
                <a:solidFill>
                  <a:srgbClr val="EBEBEB"/>
                </a:solidFill>
                <a:latin typeface="Arial" panose="020B0604020202020204" pitchFamily="34" charset="0"/>
                <a:cs typeface="Arial" panose="020B0604020202020204" pitchFamily="34" charset="0"/>
              </a:rPr>
              <a:t>A PESTLE Analysis of Uber Eats</a:t>
            </a:r>
            <a:endParaRPr lang="en-GB" sz="2000">
              <a:solidFill>
                <a:srgbClr val="EBEBEB"/>
              </a:solidFil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154954" y="2603500"/>
            <a:ext cx="5211979" cy="3416300"/>
          </a:xfrm>
        </p:spPr>
        <p:txBody>
          <a:bodyPr anchor="ctr">
            <a:normAutofit/>
          </a:bodyPr>
          <a:lstStyle/>
          <a:p>
            <a:pPr>
              <a:lnSpc>
                <a:spcPct val="90000"/>
              </a:lnSpc>
              <a:buFont typeface="Arial" panose="020B0604020202020204" pitchFamily="34" charset="0"/>
              <a:buChar char="•"/>
            </a:pPr>
            <a:r>
              <a:rPr lang="en-US" sz="1500">
                <a:latin typeface="Arial" panose="020B0604020202020204" pitchFamily="34" charset="0"/>
                <a:cs typeface="Arial" panose="020B0604020202020204" pitchFamily="34" charset="0"/>
              </a:rPr>
              <a:t>PESTLE is an acronym that has Political, Economic, Social, Technological and Legal &amp;Environment strings to it. </a:t>
            </a:r>
          </a:p>
          <a:p>
            <a:pPr>
              <a:lnSpc>
                <a:spcPct val="90000"/>
              </a:lnSpc>
              <a:buFont typeface="Arial" panose="020B0604020202020204" pitchFamily="34" charset="0"/>
              <a:buChar char="•"/>
            </a:pPr>
            <a:r>
              <a:rPr lang="en-US" sz="1500">
                <a:latin typeface="Arial" panose="020B0604020202020204" pitchFamily="34" charset="0"/>
                <a:cs typeface="Arial" panose="020B0604020202020204" pitchFamily="34" charset="0"/>
              </a:rPr>
              <a:t>They are used to try to find out how and why a business or organization in relation to the broader issues that a business or an </a:t>
            </a:r>
            <a:r>
              <a:rPr lang="en-US" sz="1500" err="1">
                <a:latin typeface="Arial" panose="020B0604020202020204" pitchFamily="34" charset="0"/>
                <a:cs typeface="Arial" panose="020B0604020202020204" pitchFamily="34" charset="0"/>
              </a:rPr>
              <a:t>organisation</a:t>
            </a:r>
            <a:r>
              <a:rPr lang="en-US" sz="1500">
                <a:latin typeface="Arial" panose="020B0604020202020204" pitchFamily="34" charset="0"/>
                <a:cs typeface="Arial" panose="020B0604020202020204" pitchFamily="34" charset="0"/>
              </a:rPr>
              <a:t> encounter </a:t>
            </a:r>
            <a:endParaRPr lang="en-GB" sz="1500">
              <a:latin typeface="Arial" panose="020B0604020202020204" pitchFamily="34" charset="0"/>
              <a:cs typeface="Arial" panose="020B0604020202020204" pitchFamily="34" charset="0"/>
            </a:endParaRPr>
          </a:p>
          <a:p>
            <a:pPr>
              <a:lnSpc>
                <a:spcPct val="90000"/>
              </a:lnSpc>
              <a:buFont typeface="Arial" panose="020B0604020202020204" pitchFamily="34" charset="0"/>
              <a:buChar char="•"/>
            </a:pPr>
            <a:r>
              <a:rPr lang="en-GB" sz="1500">
                <a:latin typeface="Arial" panose="020B0604020202020204" pitchFamily="34" charset="0"/>
                <a:cs typeface="Arial" panose="020B0604020202020204" pitchFamily="34" charset="0"/>
              </a:rPr>
              <a:t>David,F.R.(2017).Strategic Management :A Competitive Advantage Approach ,Concepts and Cases.Pearson.</a:t>
            </a:r>
          </a:p>
          <a:p>
            <a:pPr>
              <a:lnSpc>
                <a:spcPct val="90000"/>
              </a:lnSpc>
              <a:buFont typeface="Arial" panose="020B0604020202020204" pitchFamily="34" charset="0"/>
              <a:buChar char="•"/>
            </a:pPr>
            <a:r>
              <a:rPr lang="en-GB" sz="1500" err="1">
                <a:latin typeface="Arial" panose="020B0604020202020204" pitchFamily="34" charset="0"/>
                <a:cs typeface="Arial" panose="020B0604020202020204" pitchFamily="34" charset="0"/>
              </a:rPr>
              <a:t>Wheelen,T.L</a:t>
            </a:r>
            <a:r>
              <a:rPr lang="en-GB" sz="1500">
                <a:latin typeface="Arial" panose="020B0604020202020204" pitchFamily="34" charset="0"/>
                <a:cs typeface="Arial" panose="020B0604020202020204" pitchFamily="34" charset="0"/>
              </a:rPr>
              <a:t>.,&amp;Hunger ,J.D(2018). Strategic Management and Business Policy:Globalisation,Innovation and Sustainability.Pearson.</a:t>
            </a:r>
          </a:p>
        </p:txBody>
      </p:sp>
      <p:pic>
        <p:nvPicPr>
          <p:cNvPr id="4" name="Imagine 3">
            <a:extLst>
              <a:ext uri="{FF2B5EF4-FFF2-40B4-BE49-F238E27FC236}">
                <a16:creationId xmlns:a16="http://schemas.microsoft.com/office/drawing/2014/main" id="{F7535AD6-3B2F-2CE6-851B-2A1E0AA22C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8733" y="3223276"/>
            <a:ext cx="4345024" cy="217251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314348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6"/>
            <a:ext cx="10515600" cy="920750"/>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 PESTLE Analysis of </a:t>
            </a:r>
            <a:r>
              <a:rPr lang="en-GB" sz="4400" b="1" dirty="0">
                <a:latin typeface="Arial" panose="020B0604020202020204" pitchFamily="34" charset="0"/>
                <a:cs typeface="Arial" panose="020B0604020202020204" pitchFamily="34" charset="0"/>
              </a:rPr>
              <a:t>Uber Eats</a:t>
            </a:r>
            <a:br>
              <a:rPr lang="en-GB" dirty="0"/>
            </a:br>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955465516"/>
              </p:ext>
            </p:extLst>
          </p:nvPr>
        </p:nvGraphicFramePr>
        <p:xfrm>
          <a:off x="420913" y="1520521"/>
          <a:ext cx="11422743" cy="5352352"/>
        </p:xfrm>
        <a:graphic>
          <a:graphicData uri="http://schemas.openxmlformats.org/drawingml/2006/table">
            <a:tbl>
              <a:tblPr firstRow="1" bandRow="1">
                <a:tableStyleId>{5C22544A-7EE6-4342-B048-85BDC9FD1C3A}</a:tableStyleId>
              </a:tblPr>
              <a:tblGrid>
                <a:gridCol w="1756230">
                  <a:extLst>
                    <a:ext uri="{9D8B030D-6E8A-4147-A177-3AD203B41FA5}">
                      <a16:colId xmlns:a16="http://schemas.microsoft.com/office/drawing/2014/main" val="1284065850"/>
                    </a:ext>
                  </a:extLst>
                </a:gridCol>
                <a:gridCol w="1698171">
                  <a:extLst>
                    <a:ext uri="{9D8B030D-6E8A-4147-A177-3AD203B41FA5}">
                      <a16:colId xmlns:a16="http://schemas.microsoft.com/office/drawing/2014/main" val="1858564028"/>
                    </a:ext>
                  </a:extLst>
                </a:gridCol>
                <a:gridCol w="2180041">
                  <a:extLst>
                    <a:ext uri="{9D8B030D-6E8A-4147-A177-3AD203B41FA5}">
                      <a16:colId xmlns:a16="http://schemas.microsoft.com/office/drawing/2014/main" val="1949424782"/>
                    </a:ext>
                  </a:extLst>
                </a:gridCol>
                <a:gridCol w="1907862">
                  <a:extLst>
                    <a:ext uri="{9D8B030D-6E8A-4147-A177-3AD203B41FA5}">
                      <a16:colId xmlns:a16="http://schemas.microsoft.com/office/drawing/2014/main" val="446382655"/>
                    </a:ext>
                  </a:extLst>
                </a:gridCol>
                <a:gridCol w="1906497">
                  <a:extLst>
                    <a:ext uri="{9D8B030D-6E8A-4147-A177-3AD203B41FA5}">
                      <a16:colId xmlns:a16="http://schemas.microsoft.com/office/drawing/2014/main" val="3644160467"/>
                    </a:ext>
                  </a:extLst>
                </a:gridCol>
                <a:gridCol w="1973942">
                  <a:extLst>
                    <a:ext uri="{9D8B030D-6E8A-4147-A177-3AD203B41FA5}">
                      <a16:colId xmlns:a16="http://schemas.microsoft.com/office/drawing/2014/main" val="66830876"/>
                    </a:ext>
                  </a:extLst>
                </a:gridCol>
              </a:tblGrid>
              <a:tr h="1096198">
                <a:tc>
                  <a:txBody>
                    <a:bodyPr/>
                    <a:lstStyle/>
                    <a:p>
                      <a:pPr algn="just">
                        <a:lnSpc>
                          <a:spcPct val="150000"/>
                        </a:lnSpc>
                      </a:pPr>
                      <a:endParaRPr lang="en-GB" sz="1600" dirty="0"/>
                    </a:p>
                    <a:p>
                      <a:pPr algn="just">
                        <a:lnSpc>
                          <a:spcPct val="150000"/>
                        </a:lnSpc>
                      </a:pPr>
                      <a:r>
                        <a:rPr lang="en-GB" sz="1600" dirty="0"/>
                        <a:t>Political  Factors</a:t>
                      </a:r>
                    </a:p>
                  </a:txBody>
                  <a:tcPr/>
                </a:tc>
                <a:tc>
                  <a:txBody>
                    <a:bodyPr/>
                    <a:lstStyle/>
                    <a:p>
                      <a:pPr algn="just">
                        <a:lnSpc>
                          <a:spcPct val="150000"/>
                        </a:lnSpc>
                      </a:pPr>
                      <a:endParaRPr lang="en-GB" sz="1600" dirty="0"/>
                    </a:p>
                    <a:p>
                      <a:pPr algn="just">
                        <a:lnSpc>
                          <a:spcPct val="150000"/>
                        </a:lnSpc>
                      </a:pPr>
                      <a:r>
                        <a:rPr lang="en-GB" sz="1600" dirty="0"/>
                        <a:t>Economic Factors</a:t>
                      </a:r>
                    </a:p>
                  </a:txBody>
                  <a:tcPr/>
                </a:tc>
                <a:tc>
                  <a:txBody>
                    <a:bodyPr/>
                    <a:lstStyle/>
                    <a:p>
                      <a:pPr algn="just">
                        <a:lnSpc>
                          <a:spcPct val="150000"/>
                        </a:lnSpc>
                      </a:pPr>
                      <a:endParaRPr lang="en-GB" sz="1600" dirty="0"/>
                    </a:p>
                    <a:p>
                      <a:pPr algn="just">
                        <a:lnSpc>
                          <a:spcPct val="150000"/>
                        </a:lnSpc>
                      </a:pPr>
                      <a:r>
                        <a:rPr lang="en-GB" sz="1600" dirty="0"/>
                        <a:t>Social Factors</a:t>
                      </a:r>
                    </a:p>
                  </a:txBody>
                  <a:tcPr/>
                </a:tc>
                <a:tc>
                  <a:txBody>
                    <a:bodyPr/>
                    <a:lstStyle/>
                    <a:p>
                      <a:pPr algn="just">
                        <a:lnSpc>
                          <a:spcPct val="150000"/>
                        </a:lnSpc>
                      </a:pPr>
                      <a:endParaRPr lang="en-GB" sz="1600" dirty="0"/>
                    </a:p>
                    <a:p>
                      <a:pPr algn="just">
                        <a:lnSpc>
                          <a:spcPct val="150000"/>
                        </a:lnSpc>
                      </a:pPr>
                      <a:r>
                        <a:rPr lang="en-GB" sz="1600" dirty="0"/>
                        <a:t>Technological Factors</a:t>
                      </a:r>
                    </a:p>
                  </a:txBody>
                  <a:tcPr/>
                </a:tc>
                <a:tc>
                  <a:txBody>
                    <a:bodyPr/>
                    <a:lstStyle/>
                    <a:p>
                      <a:pPr algn="just">
                        <a:lnSpc>
                          <a:spcPct val="150000"/>
                        </a:lnSpc>
                      </a:pPr>
                      <a:endParaRPr lang="en-GB" sz="1600" dirty="0"/>
                    </a:p>
                    <a:p>
                      <a:pPr algn="just">
                        <a:lnSpc>
                          <a:spcPct val="150000"/>
                        </a:lnSpc>
                      </a:pPr>
                      <a:r>
                        <a:rPr lang="en-GB" sz="1600" dirty="0"/>
                        <a:t>Legal Factors</a:t>
                      </a:r>
                    </a:p>
                  </a:txBody>
                  <a:tcPr/>
                </a:tc>
                <a:tc>
                  <a:txBody>
                    <a:bodyPr/>
                    <a:lstStyle/>
                    <a:p>
                      <a:pPr algn="just">
                        <a:lnSpc>
                          <a:spcPct val="150000"/>
                        </a:lnSpc>
                      </a:pPr>
                      <a:endParaRPr lang="en-GB" sz="1600" dirty="0"/>
                    </a:p>
                    <a:p>
                      <a:pPr algn="just">
                        <a:lnSpc>
                          <a:spcPct val="150000"/>
                        </a:lnSpc>
                      </a:pPr>
                      <a:r>
                        <a:rPr lang="en-GB" sz="1600" dirty="0"/>
                        <a:t>Environmental Factors</a:t>
                      </a:r>
                    </a:p>
                  </a:txBody>
                  <a:tcPr/>
                </a:tc>
                <a:extLst>
                  <a:ext uri="{0D108BD9-81ED-4DB2-BD59-A6C34878D82A}">
                    <a16:rowId xmlns:a16="http://schemas.microsoft.com/office/drawing/2014/main" val="2083540418"/>
                  </a:ext>
                </a:extLst>
              </a:tr>
              <a:tr h="3769567">
                <a:tc>
                  <a:txBody>
                    <a:bodyPr/>
                    <a:lstStyle/>
                    <a:p>
                      <a:pPr marL="342900" indent="-342900" algn="just">
                        <a:lnSpc>
                          <a:spcPct val="150000"/>
                        </a:lnSpc>
                        <a:buFont typeface="Wingdings" panose="05000000000000000000" pitchFamily="2" charset="2"/>
                        <a:buChar char="§"/>
                      </a:pPr>
                      <a:r>
                        <a:rPr lang="en-US" sz="1400" b="1" dirty="0"/>
                        <a:t>Regulatory changes affecting gig economy laws (Thompson, 2023).</a:t>
                      </a:r>
                    </a:p>
                    <a:p>
                      <a:pPr marL="342900" indent="-342900" algn="just">
                        <a:lnSpc>
                          <a:spcPct val="150000"/>
                        </a:lnSpc>
                        <a:buFont typeface="Wingdings" panose="05000000000000000000" pitchFamily="2" charset="2"/>
                        <a:buChar char="§"/>
                      </a:pPr>
                      <a:r>
                        <a:rPr lang="en-US" sz="1400" b="1" dirty="0"/>
                        <a:t>Government policies on labor rights and minimum wages.</a:t>
                      </a:r>
                      <a:endParaRPr lang="en-GB" sz="1400" b="1" dirty="0"/>
                    </a:p>
                  </a:txBody>
                  <a:tcPr/>
                </a:tc>
                <a:tc>
                  <a:txBody>
                    <a:bodyPr/>
                    <a:lstStyle/>
                    <a:p>
                      <a:pPr marL="342900" indent="-342900" algn="just">
                        <a:lnSpc>
                          <a:spcPct val="150000"/>
                        </a:lnSpc>
                        <a:buFont typeface="Arial" panose="020B0604020202020204" pitchFamily="34" charset="0"/>
                        <a:buChar char="•"/>
                      </a:pPr>
                      <a:r>
                        <a:rPr lang="en-US" sz="1400" b="1" dirty="0"/>
                        <a:t>Rising inflation and its impact on consumer spending.</a:t>
                      </a:r>
                    </a:p>
                    <a:p>
                      <a:pPr marL="342900" indent="-342900" algn="just">
                        <a:lnSpc>
                          <a:spcPct val="150000"/>
                        </a:lnSpc>
                        <a:buFont typeface="Arial" panose="020B0604020202020204" pitchFamily="34" charset="0"/>
                        <a:buChar char="•"/>
                      </a:pPr>
                      <a:r>
                        <a:rPr lang="en-US" sz="1400" b="1" dirty="0"/>
                        <a:t>Economic downturns affecting the demand for food delivery services (Garcia, 2023).</a:t>
                      </a:r>
                      <a:endParaRPr lang="en-GB" sz="1400" b="1" dirty="0"/>
                    </a:p>
                  </a:txBody>
                  <a:tcPr/>
                </a:tc>
                <a:tc>
                  <a:txBody>
                    <a:bodyPr/>
                    <a:lstStyle/>
                    <a:p>
                      <a:pPr marL="342900" indent="-342900" algn="just">
                        <a:lnSpc>
                          <a:spcPct val="150000"/>
                        </a:lnSpc>
                        <a:buFont typeface="Arial" panose="020B0604020202020204" pitchFamily="34" charset="0"/>
                        <a:buChar char="•"/>
                      </a:pPr>
                      <a:r>
                        <a:rPr lang="en-US" sz="1400" b="1" dirty="0"/>
                        <a:t>Shifting consumer preferences towards healthier, sustainable food options (Miller, 2023).</a:t>
                      </a:r>
                    </a:p>
                    <a:p>
                      <a:pPr marL="342900" indent="-342900" algn="just">
                        <a:lnSpc>
                          <a:spcPct val="150000"/>
                        </a:lnSpc>
                        <a:buFont typeface="Arial" panose="020B0604020202020204" pitchFamily="34" charset="0"/>
                        <a:buChar char="•"/>
                      </a:pPr>
                      <a:r>
                        <a:rPr lang="en-US" sz="1400" b="1" dirty="0"/>
                        <a:t>Increased demand for faster, contactless delivery services post-pandemic.</a:t>
                      </a:r>
                      <a:endParaRPr lang="en-GB" sz="1400" b="1" dirty="0"/>
                    </a:p>
                  </a:txBody>
                  <a:tcPr/>
                </a:tc>
                <a:tc>
                  <a:txBody>
                    <a:bodyPr/>
                    <a:lstStyle/>
                    <a:p>
                      <a:pPr marL="342900" indent="-342900" algn="just">
                        <a:lnSpc>
                          <a:spcPct val="150000"/>
                        </a:lnSpc>
                        <a:buFont typeface="Arial" panose="020B0604020202020204" pitchFamily="34" charset="0"/>
                        <a:buChar char="•"/>
                      </a:pPr>
                      <a:r>
                        <a:rPr lang="en-US" sz="1400" b="1" dirty="0"/>
                        <a:t>Advancements in AI for route optimization and customer service (Brown, 2023).</a:t>
                      </a:r>
                    </a:p>
                    <a:p>
                      <a:pPr marL="342900" indent="-342900" algn="just">
                        <a:lnSpc>
                          <a:spcPct val="150000"/>
                        </a:lnSpc>
                        <a:buFont typeface="Arial" panose="020B0604020202020204" pitchFamily="34" charset="0"/>
                        <a:buChar char="•"/>
                      </a:pPr>
                      <a:r>
                        <a:rPr lang="en-US" sz="1400" b="1" dirty="0"/>
                        <a:t>Challenges in updating apps to meet real-time user expectations.</a:t>
                      </a:r>
                      <a:endParaRPr lang="en-GB" sz="1400" b="1" dirty="0"/>
                    </a:p>
                  </a:txBody>
                  <a:tcPr/>
                </a:tc>
                <a:tc>
                  <a:txBody>
                    <a:bodyPr/>
                    <a:lstStyle/>
                    <a:p>
                      <a:pPr marL="342900" indent="-342900" algn="just">
                        <a:lnSpc>
                          <a:spcPct val="150000"/>
                        </a:lnSpc>
                        <a:buFont typeface="Arial" panose="020B0604020202020204" pitchFamily="34" charset="0"/>
                        <a:buChar char="•"/>
                      </a:pPr>
                      <a:r>
                        <a:rPr lang="en-US" sz="1400" b="1" dirty="0"/>
                        <a:t>Compliance with local labor laws and tax regulations.</a:t>
                      </a:r>
                    </a:p>
                    <a:p>
                      <a:pPr marL="342900" indent="-342900" algn="just">
                        <a:lnSpc>
                          <a:spcPct val="150000"/>
                        </a:lnSpc>
                        <a:buFont typeface="Arial" panose="020B0604020202020204" pitchFamily="34" charset="0"/>
                        <a:buChar char="•"/>
                      </a:pPr>
                      <a:r>
                        <a:rPr lang="en-US" sz="1400" b="1" dirty="0"/>
                        <a:t>Increasing scrutiny of data privacy laws (Harris, 2023).</a:t>
                      </a:r>
                      <a:endParaRPr lang="en-GB" sz="1400" b="1" dirty="0"/>
                    </a:p>
                  </a:txBody>
                  <a:tcPr/>
                </a:tc>
                <a:tc>
                  <a:txBody>
                    <a:bodyPr/>
                    <a:lstStyle/>
                    <a:p>
                      <a:pPr marL="342900" indent="-342900" algn="just">
                        <a:lnSpc>
                          <a:spcPct val="150000"/>
                        </a:lnSpc>
                        <a:buFont typeface="Arial" panose="020B0604020202020204" pitchFamily="34" charset="0"/>
                        <a:buChar char="•"/>
                      </a:pPr>
                      <a:r>
                        <a:rPr lang="en-US" sz="1400" b="1" dirty="0"/>
                        <a:t>Pressure to reduce carbon emissions through eco-friendly delivery options.</a:t>
                      </a:r>
                    </a:p>
                    <a:p>
                      <a:pPr marL="342900" indent="-342900" algn="just">
                        <a:lnSpc>
                          <a:spcPct val="150000"/>
                        </a:lnSpc>
                        <a:buFont typeface="Arial" panose="020B0604020202020204" pitchFamily="34" charset="0"/>
                        <a:buChar char="•"/>
                      </a:pPr>
                      <a:r>
                        <a:rPr lang="en-US" sz="1400" b="1" dirty="0"/>
                        <a:t>The rise of sustainable packaging demands from consumers.</a:t>
                      </a:r>
                      <a:endParaRPr lang="en-GB" sz="1400" b="1" dirty="0"/>
                    </a:p>
                  </a:txBody>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CA87D738-40B8-DC13-17A3-9F5F217C55D4}"/>
              </a:ext>
            </a:extLst>
          </p:cNvPr>
          <p:cNvSpPr>
            <a:spLocks noGrp="1"/>
          </p:cNvSpPr>
          <p:nvPr>
            <p:ph idx="1"/>
          </p:nvPr>
        </p:nvSpPr>
        <p:spPr>
          <a:xfrm>
            <a:off x="952491" y="2638470"/>
            <a:ext cx="9307671" cy="4064308"/>
          </a:xfrm>
        </p:spPr>
        <p:txBody>
          <a:bodyPr>
            <a:normAutofit fontScale="92500" lnSpcReduction="20000"/>
          </a:bodyPr>
          <a:lstStyle/>
          <a:p>
            <a:r>
              <a:rPr lang="en-GB" sz="1800" kern="100" dirty="0">
                <a:effectLst/>
                <a:latin typeface="Times New Roman" panose="02020603050405020304" pitchFamily="18" charset="0"/>
                <a:ea typeface="Calibri" panose="020F0502020204030204" pitchFamily="34" charset="0"/>
                <a:cs typeface="Vrinda" panose="020B0502040204020203" pitchFamily="34" charset="0"/>
              </a:rPr>
              <a:t>Political factors have a great influence in Uber Eats operations as governments from all over the world continue to put measures that will control gig economy companies. New labour laws in various countries force regularity of platform companies such as Uber Eats to accommodate the gig workers better (Thompson, 2023). This can hamper the ability of the company to respond to any new policies hence a slow progress. On the economic front, factors such as inflation and other contracting global economic factors diminish the purchasing power of consumers leading to pull back in demand for food delivery services. While there are still people who shop because it is easy, others limit discretionary expenditures especially when the economy is weak (Garcia, 2023).</a:t>
            </a:r>
            <a:endParaRPr lang="ro-GB" sz="1800" kern="100" dirty="0">
              <a:effectLst/>
              <a:latin typeface="Times New Roman" panose="02020603050405020304" pitchFamily="18" charset="0"/>
              <a:ea typeface="Calibri" panose="020F0502020204030204" pitchFamily="34" charset="0"/>
              <a:cs typeface="Vrinda" panose="020B0502040204020203" pitchFamily="34" charset="0"/>
            </a:endParaRPr>
          </a:p>
          <a:p>
            <a:r>
              <a:rPr lang="en-GB" sz="1800" kern="100" dirty="0">
                <a:effectLst/>
                <a:latin typeface="Times New Roman" panose="02020603050405020304" pitchFamily="18" charset="0"/>
                <a:ea typeface="Calibri" panose="020F0502020204030204" pitchFamily="34" charset="0"/>
                <a:cs typeface="Vrinda" panose="020B0502040204020203" pitchFamily="34" charset="0"/>
              </a:rPr>
              <a:t>One prominent factor taken from the business level analysis is the social factor where the shifting of consumer trends poses a great influence to Uber Eats. More clients are shifting and choosing a healthier diet and also foods that are sustainable and Uber Eats must provide for this need (Miller, 2023). Furthermore, delivery has also witnessed growth in the need for speed and integrated contactless services, especially after the current pandemic. At the technological platform, trends are witnessing the use of artificial intelligence in the food delivery sector. AI can enhance the route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optimization</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and customer service and though the company has integrated these tools, it has failed due to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organizational</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adaptability. This delay in the integration of technology gives unsatisfactory performance and renders them less competitive in the market (Brown, 2023).</a:t>
            </a:r>
          </a:p>
          <a:p>
            <a:endParaRPr lang="ro-GB" dirty="0"/>
          </a:p>
        </p:txBody>
      </p:sp>
    </p:spTree>
    <p:extLst>
      <p:ext uri="{BB962C8B-B14F-4D97-AF65-F5344CB8AC3E}">
        <p14:creationId xmlns:p14="http://schemas.microsoft.com/office/powerpoint/2010/main" val="2502068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06CAFAE5-C877-A13F-870E-5964588CD56D}"/>
              </a:ext>
            </a:extLst>
          </p:cNvPr>
          <p:cNvSpPr>
            <a:spLocks noGrp="1"/>
          </p:cNvSpPr>
          <p:nvPr>
            <p:ph idx="1"/>
          </p:nvPr>
        </p:nvSpPr>
        <p:spPr/>
        <p:txBody>
          <a:bodyPr/>
          <a:lstStyle/>
          <a:p>
            <a:r>
              <a:rPr lang="en-GB" sz="1800" dirty="0">
                <a:effectLst/>
                <a:latin typeface="Times New Roman" panose="02020603050405020304" pitchFamily="18" charset="0"/>
                <a:ea typeface="Calibri" panose="020F0502020204030204" pitchFamily="34" charset="0"/>
                <a:cs typeface="Vrinda" panose="020B0502040204020203" pitchFamily="34" charset="0"/>
              </a:rPr>
              <a:t>The legal system which Uber Eats has to address, is rather diverse and it is impossible to do without the observance of the labor laws of different countries. One can, therefore, list some obstacles to </a:t>
            </a:r>
            <a:r>
              <a:rPr lang="en-GB" sz="1800" dirty="0" err="1">
                <a:effectLst/>
                <a:latin typeface="Times New Roman" panose="02020603050405020304" pitchFamily="18" charset="0"/>
                <a:ea typeface="Calibri" panose="020F0502020204030204" pitchFamily="34" charset="0"/>
                <a:cs typeface="Vrinda" panose="020B0502040204020203" pitchFamily="34" charset="0"/>
              </a:rPr>
              <a:t>organization</a:t>
            </a:r>
            <a:r>
              <a:rPr lang="en-GB" sz="1800" dirty="0">
                <a:effectLst/>
                <a:latin typeface="Times New Roman" panose="02020603050405020304" pitchFamily="18" charset="0"/>
                <a:ea typeface="Calibri" panose="020F0502020204030204" pitchFamily="34" charset="0"/>
                <a:cs typeface="Vrinda" panose="020B0502040204020203" pitchFamily="34" charset="0"/>
              </a:rPr>
              <a:t> of gig economy: worker classification, wage, and benefits. Further, regulations for data privacy are also getting tough, which makes Uber Eats to ensure that customer information is secured with the help of rules such as GDPR. Socially, there are increasing concerns for Uber Eats to use environmentally friendly delivery means including use of Electric cars or bicycles. Consumers are also demanding more ecological packaging, while its absence harms Uber Eats’ image if they fail to meet these demands.</a:t>
            </a:r>
            <a:r>
              <a:rPr lang="ro-GB" dirty="0">
                <a:effectLst/>
              </a:rPr>
              <a:t> </a:t>
            </a:r>
            <a:endParaRPr lang="ro-GB" dirty="0"/>
          </a:p>
        </p:txBody>
      </p:sp>
    </p:spTree>
    <p:extLst>
      <p:ext uri="{BB962C8B-B14F-4D97-AF65-F5344CB8AC3E}">
        <p14:creationId xmlns:p14="http://schemas.microsoft.com/office/powerpoint/2010/main" val="2064608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154954" y="973668"/>
            <a:ext cx="8761413" cy="706964"/>
          </a:xfrm>
        </p:spPr>
        <p:txBody>
          <a:bodyPr>
            <a:normAutofit/>
          </a:bodyPr>
          <a:lstStyle/>
          <a:p>
            <a:pPr>
              <a:lnSpc>
                <a:spcPct val="90000"/>
              </a:lnSpc>
            </a:pPr>
            <a:br>
              <a:rPr lang="en-GB" sz="2000" b="1">
                <a:solidFill>
                  <a:srgbClr val="EBEBEB"/>
                </a:solidFill>
                <a:latin typeface="Arial" panose="020B0604020202020204" pitchFamily="34" charset="0"/>
                <a:cs typeface="Arial" panose="020B0604020202020204" pitchFamily="34" charset="0"/>
              </a:rPr>
            </a:br>
            <a:r>
              <a:rPr lang="en-GB" sz="2000" b="1">
                <a:solidFill>
                  <a:srgbClr val="EBEBEB"/>
                </a:solidFill>
                <a:latin typeface="Arial" panose="020B0604020202020204" pitchFamily="34" charset="0"/>
                <a:cs typeface="Arial" panose="020B0604020202020204" pitchFamily="34" charset="0"/>
              </a:rPr>
              <a:t>Cause-and-Effect Analysis: Uber Eats</a:t>
            </a:r>
          </a:p>
        </p:txBody>
      </p:sp>
      <p:pic>
        <p:nvPicPr>
          <p:cNvPr id="4" name="Imagine 3">
            <a:extLst>
              <a:ext uri="{FF2B5EF4-FFF2-40B4-BE49-F238E27FC236}">
                <a16:creationId xmlns:a16="http://schemas.microsoft.com/office/drawing/2014/main" id="{17911909-15BC-2827-A45D-C019127229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1467" y="3728861"/>
            <a:ext cx="4345024" cy="1161342"/>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980954" y="2603500"/>
            <a:ext cx="5211979" cy="3416300"/>
          </a:xfrm>
        </p:spPr>
        <p:txBody>
          <a:bodyPr anchor="ctr">
            <a:normAutofit fontScale="92500"/>
          </a:bodyPr>
          <a:lstStyle/>
          <a:p>
            <a:pPr marL="0" indent="0">
              <a:buNone/>
            </a:pPr>
            <a:r>
              <a:rPr lang="en-US" b="1" i="0" dirty="0">
                <a:effectLst/>
                <a:latin typeface="__GeistSans_3a0388"/>
              </a:rPr>
              <a:t>Causes:</a:t>
            </a:r>
          </a:p>
          <a:p>
            <a:pPr lvl="1">
              <a:buFont typeface="Wingdings" panose="05000000000000000000" pitchFamily="2" charset="2"/>
              <a:buChar char="Ø"/>
            </a:pPr>
            <a:r>
              <a:rPr lang="en-US" i="0" dirty="0">
                <a:effectLst/>
                <a:latin typeface="__GeistSans_3a0388"/>
              </a:rPr>
              <a:t>Complex global operations and local regulatory differences.</a:t>
            </a:r>
          </a:p>
          <a:p>
            <a:pPr lvl="1">
              <a:buFont typeface="Wingdings" panose="05000000000000000000" pitchFamily="2" charset="2"/>
              <a:buChar char="Ø"/>
            </a:pPr>
            <a:r>
              <a:rPr lang="en-US" i="0" dirty="0">
                <a:effectLst/>
                <a:latin typeface="__GeistSans_3a0388"/>
              </a:rPr>
              <a:t>Lack of effective change management strategies (Williams, 2023).</a:t>
            </a:r>
          </a:p>
          <a:p>
            <a:pPr lvl="1">
              <a:buFont typeface="Wingdings" panose="05000000000000000000" pitchFamily="2" charset="2"/>
              <a:buChar char="Ø"/>
            </a:pPr>
            <a:r>
              <a:rPr lang="en-US" i="0" dirty="0">
                <a:effectLst/>
                <a:latin typeface="__GeistSans_3a0388"/>
              </a:rPr>
              <a:t>Limited training for gig workers on new technologies.</a:t>
            </a:r>
            <a:endParaRPr lang="en-GB" dirty="0">
              <a:latin typeface="__GeistSans_3a0388"/>
            </a:endParaRPr>
          </a:p>
          <a:p>
            <a:pPr lvl="1">
              <a:buFont typeface="Wingdings" panose="05000000000000000000" pitchFamily="2" charset="2"/>
              <a:buChar char="Ø"/>
            </a:pPr>
            <a:r>
              <a:rPr lang="en-GB" u="sng" dirty="0">
                <a:latin typeface="__GeistSans_3a0388"/>
              </a:rPr>
              <a:t>Effects:  </a:t>
            </a:r>
          </a:p>
          <a:p>
            <a:pPr lvl="1">
              <a:buFont typeface="Wingdings" panose="05000000000000000000" pitchFamily="2" charset="2"/>
              <a:buChar char="Ø"/>
            </a:pPr>
            <a:r>
              <a:rPr lang="en-GB" dirty="0">
                <a:latin typeface="__GeistSans_3a0388"/>
              </a:rPr>
              <a:t>Delayed adoption of AI and other tech solutions </a:t>
            </a:r>
          </a:p>
          <a:p>
            <a:pPr lvl="1">
              <a:buFont typeface="Wingdings" panose="05000000000000000000" pitchFamily="2" charset="2"/>
              <a:buChar char="Ø"/>
            </a:pPr>
            <a:r>
              <a:rPr lang="en-GB" dirty="0">
                <a:latin typeface="__GeistSans_3a0388"/>
              </a:rPr>
              <a:t>Decreased operational efficiency </a:t>
            </a:r>
          </a:p>
          <a:p>
            <a:pPr lvl="1">
              <a:buFont typeface="Wingdings" panose="05000000000000000000" pitchFamily="2" charset="2"/>
              <a:buChar char="Ø"/>
            </a:pPr>
            <a:r>
              <a:rPr lang="en-GB" dirty="0">
                <a:latin typeface="__GeistSans_3a0388"/>
              </a:rPr>
              <a:t>Lower customer satisfaction </a:t>
            </a:r>
          </a:p>
        </p:txBody>
      </p:sp>
    </p:spTree>
    <p:extLst>
      <p:ext uri="{BB962C8B-B14F-4D97-AF65-F5344CB8AC3E}">
        <p14:creationId xmlns:p14="http://schemas.microsoft.com/office/powerpoint/2010/main" val="4120556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501F6687-6717-8CB9-B0D7-8B2CDFA0143E}"/>
              </a:ext>
            </a:extLst>
          </p:cNvPr>
          <p:cNvSpPr>
            <a:spLocks noGrp="1"/>
          </p:cNvSpPr>
          <p:nvPr>
            <p:ph idx="1"/>
          </p:nvPr>
        </p:nvSpPr>
        <p:spPr>
          <a:xfrm>
            <a:off x="1070287" y="3591278"/>
            <a:ext cx="8825659" cy="1629834"/>
          </a:xfrm>
        </p:spPr>
        <p:txBody>
          <a:bodyPr>
            <a:normAutofit lnSpcReduction="10000"/>
          </a:bodyPr>
          <a:lstStyle/>
          <a:p>
            <a:r>
              <a:rPr lang="en-GB" sz="1800" kern="100" dirty="0">
                <a:effectLst/>
                <a:latin typeface="Times New Roman" panose="02020603050405020304" pitchFamily="18" charset="0"/>
                <a:ea typeface="Calibri" panose="020F0502020204030204" pitchFamily="34" charset="0"/>
                <a:cs typeface="Vrinda" panose="020B0502040204020203" pitchFamily="34" charset="0"/>
              </a:rPr>
              <a:t>The reasons for low workplace adaptability of Uber Eats can be sourced from its elaborate international structure and difference in laws across the world. This makes ensuring that the change is implemented uniformly an unachievable goal. Further, change management processes are insufficient in the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organization</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to respond to new technologies and business solutions swiftly (Williams, 2023). </a:t>
            </a:r>
            <a:br>
              <a:rPr lang="en-GB" sz="1800" kern="100" dirty="0">
                <a:effectLst/>
                <a:latin typeface="Times New Roman" panose="02020603050405020304" pitchFamily="18" charset="0"/>
                <a:ea typeface="Calibri" panose="020F0502020204030204" pitchFamily="34" charset="0"/>
                <a:cs typeface="Vrinda" panose="020B0502040204020203" pitchFamily="34" charset="0"/>
              </a:rPr>
            </a:br>
            <a:endParaRPr lang="ro-GB"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ro-GB" dirty="0"/>
          </a:p>
        </p:txBody>
      </p:sp>
    </p:spTree>
    <p:extLst>
      <p:ext uri="{BB962C8B-B14F-4D97-AF65-F5344CB8AC3E}">
        <p14:creationId xmlns:p14="http://schemas.microsoft.com/office/powerpoint/2010/main" val="3624935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932545" y="646262"/>
            <a:ext cx="10515600" cy="670781"/>
          </a:xfrm>
        </p:spPr>
        <p:txBody>
          <a:bodyPr>
            <a:normAutofit fontScale="90000"/>
          </a:bodyPr>
          <a:lstStyle/>
          <a:p>
            <a:pPr algn="ctr"/>
            <a:r>
              <a:rPr lang="en-GB" b="1" dirty="0">
                <a:latin typeface="Arial" panose="020B0604020202020204" pitchFamily="34" charset="0"/>
                <a:cs typeface="Arial" panose="020B0604020202020204" pitchFamily="34" charset="0"/>
              </a:rPr>
              <a:t>Cause-and-Effect Analysis: </a:t>
            </a:r>
            <a:r>
              <a:rPr lang="en-GB" sz="4400" b="1" dirty="0">
                <a:latin typeface="Arial" panose="020B0604020202020204" pitchFamily="34" charset="0"/>
                <a:cs typeface="Arial" panose="020B0604020202020204" pitchFamily="34" charset="0"/>
              </a:rPr>
              <a:t>Uber Eats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13064" y="1690688"/>
            <a:ext cx="10640736" cy="4486275"/>
          </a:xfrm>
        </p:spPr>
        <p:txBody>
          <a:bodyPr>
            <a:normAutofit lnSpcReduction="10000"/>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gn="ctr">
              <a:buNone/>
            </a:pPr>
            <a:r>
              <a:rPr lang="en-GB" sz="240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Fishbone Analysis of </a:t>
            </a:r>
            <a:r>
              <a:rPr lang="en-GB" sz="2400" b="1" dirty="0">
                <a:latin typeface="Arial" panose="020B0604020202020204" pitchFamily="34" charset="0"/>
                <a:cs typeface="Arial" panose="020B0604020202020204" pitchFamily="34" charset="0"/>
              </a:rPr>
              <a:t>Uber Eats</a:t>
            </a:r>
            <a:endParaRPr lang="en-GB" dirty="0">
              <a:latin typeface="Arial" panose="020B0604020202020204" pitchFamily="34" charset="0"/>
              <a:cs typeface="Arial" panose="020B0604020202020204" pitchFamily="34" charset="0"/>
            </a:endParaRPr>
          </a:p>
        </p:txBody>
      </p:sp>
      <p:pic>
        <p:nvPicPr>
          <p:cNvPr id="4" name="Picture 3" descr="A diagram of a company&#10;&#10;Description automatically generated">
            <a:extLst>
              <a:ext uri="{FF2B5EF4-FFF2-40B4-BE49-F238E27FC236}">
                <a16:creationId xmlns:a16="http://schemas.microsoft.com/office/drawing/2014/main" id="{41A0FA80-D9B3-D50E-5FFD-8BACE3AC7A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8785" y="2312828"/>
            <a:ext cx="9569416" cy="3235325"/>
          </a:xfrm>
          <a:prstGeom prst="rect">
            <a:avLst/>
          </a:prstGeom>
        </p:spPr>
      </p:pic>
      <p:graphicFrame>
        <p:nvGraphicFramePr>
          <p:cNvPr id="5" name="Table 4">
            <a:extLst>
              <a:ext uri="{FF2B5EF4-FFF2-40B4-BE49-F238E27FC236}">
                <a16:creationId xmlns:a16="http://schemas.microsoft.com/office/drawing/2014/main" id="{619076E2-4D04-56E0-B807-B799E81E816D}"/>
              </a:ext>
            </a:extLst>
          </p:cNvPr>
          <p:cNvGraphicFramePr>
            <a:graphicFrameLocks noGrp="1"/>
          </p:cNvGraphicFramePr>
          <p:nvPr>
            <p:extLst>
              <p:ext uri="{D42A27DB-BD31-4B8C-83A1-F6EECF244321}">
                <p14:modId xmlns:p14="http://schemas.microsoft.com/office/powerpoint/2010/main" val="2907729883"/>
              </p:ext>
            </p:extLst>
          </p:nvPr>
        </p:nvGraphicFramePr>
        <p:xfrm>
          <a:off x="2101573" y="2399377"/>
          <a:ext cx="1188279" cy="304065"/>
        </p:xfrm>
        <a:graphic>
          <a:graphicData uri="http://schemas.openxmlformats.org/drawingml/2006/table">
            <a:tbl>
              <a:tblPr firstRow="1" bandRow="1">
                <a:tableStyleId>{5C22544A-7EE6-4342-B048-85BDC9FD1C3A}</a:tableStyleId>
              </a:tblPr>
              <a:tblGrid>
                <a:gridCol w="1188279">
                  <a:extLst>
                    <a:ext uri="{9D8B030D-6E8A-4147-A177-3AD203B41FA5}">
                      <a16:colId xmlns:a16="http://schemas.microsoft.com/office/drawing/2014/main" val="817495983"/>
                    </a:ext>
                  </a:extLst>
                </a:gridCol>
              </a:tblGrid>
              <a:tr h="304065">
                <a:tc>
                  <a:txBody>
                    <a:bodyPr/>
                    <a:lstStyle/>
                    <a:p>
                      <a:r>
                        <a:rPr lang="en-GB" sz="1000" dirty="0"/>
                        <a:t>People </a:t>
                      </a:r>
                    </a:p>
                  </a:txBody>
                  <a:tcPr/>
                </a:tc>
                <a:extLst>
                  <a:ext uri="{0D108BD9-81ED-4DB2-BD59-A6C34878D82A}">
                    <a16:rowId xmlns:a16="http://schemas.microsoft.com/office/drawing/2014/main" val="4133450458"/>
                  </a:ext>
                </a:extLst>
              </a:tr>
            </a:tbl>
          </a:graphicData>
        </a:graphic>
      </p:graphicFrame>
      <p:graphicFrame>
        <p:nvGraphicFramePr>
          <p:cNvPr id="6" name="Table 5">
            <a:extLst>
              <a:ext uri="{FF2B5EF4-FFF2-40B4-BE49-F238E27FC236}">
                <a16:creationId xmlns:a16="http://schemas.microsoft.com/office/drawing/2014/main" id="{F1E0D361-257A-2FEB-FE4E-07EEE147D7EC}"/>
              </a:ext>
            </a:extLst>
          </p:cNvPr>
          <p:cNvGraphicFramePr>
            <a:graphicFrameLocks noGrp="1"/>
          </p:cNvGraphicFramePr>
          <p:nvPr>
            <p:extLst>
              <p:ext uri="{D42A27DB-BD31-4B8C-83A1-F6EECF244321}">
                <p14:modId xmlns:p14="http://schemas.microsoft.com/office/powerpoint/2010/main" val="3675277200"/>
              </p:ext>
            </p:extLst>
          </p:nvPr>
        </p:nvGraphicFramePr>
        <p:xfrm>
          <a:off x="5596206" y="2731079"/>
          <a:ext cx="1434597" cy="304065"/>
        </p:xfrm>
        <a:graphic>
          <a:graphicData uri="http://schemas.openxmlformats.org/drawingml/2006/table">
            <a:tbl>
              <a:tblPr firstRow="1" bandRow="1">
                <a:tableStyleId>{5C22544A-7EE6-4342-B048-85BDC9FD1C3A}</a:tableStyleId>
              </a:tblPr>
              <a:tblGrid>
                <a:gridCol w="1434597">
                  <a:extLst>
                    <a:ext uri="{9D8B030D-6E8A-4147-A177-3AD203B41FA5}">
                      <a16:colId xmlns:a16="http://schemas.microsoft.com/office/drawing/2014/main" val="817495983"/>
                    </a:ext>
                  </a:extLst>
                </a:gridCol>
              </a:tblGrid>
              <a:tr h="304065">
                <a:tc>
                  <a:txBody>
                    <a:bodyPr/>
                    <a:lstStyle/>
                    <a:p>
                      <a:r>
                        <a:rPr lang="en-GB" sz="1000" dirty="0"/>
                        <a:t>Equipment failures </a:t>
                      </a:r>
                    </a:p>
                  </a:txBody>
                  <a:tcPr/>
                </a:tc>
                <a:extLst>
                  <a:ext uri="{0D108BD9-81ED-4DB2-BD59-A6C34878D82A}">
                    <a16:rowId xmlns:a16="http://schemas.microsoft.com/office/drawing/2014/main" val="4133450458"/>
                  </a:ext>
                </a:extLst>
              </a:tr>
            </a:tbl>
          </a:graphicData>
        </a:graphic>
      </p:graphicFrame>
      <p:graphicFrame>
        <p:nvGraphicFramePr>
          <p:cNvPr id="7" name="Table 6">
            <a:extLst>
              <a:ext uri="{FF2B5EF4-FFF2-40B4-BE49-F238E27FC236}">
                <a16:creationId xmlns:a16="http://schemas.microsoft.com/office/drawing/2014/main" id="{E07EB5F1-8347-6217-6859-1B90ED02E70C}"/>
              </a:ext>
            </a:extLst>
          </p:cNvPr>
          <p:cNvGraphicFramePr>
            <a:graphicFrameLocks noGrp="1"/>
          </p:cNvGraphicFramePr>
          <p:nvPr>
            <p:extLst>
              <p:ext uri="{D42A27DB-BD31-4B8C-83A1-F6EECF244321}">
                <p14:modId xmlns:p14="http://schemas.microsoft.com/office/powerpoint/2010/main" val="726441924"/>
              </p:ext>
            </p:extLst>
          </p:nvPr>
        </p:nvGraphicFramePr>
        <p:xfrm>
          <a:off x="6430617" y="3142829"/>
          <a:ext cx="1188279" cy="396240"/>
        </p:xfrm>
        <a:graphic>
          <a:graphicData uri="http://schemas.openxmlformats.org/drawingml/2006/table">
            <a:tbl>
              <a:tblPr firstRow="1" bandRow="1">
                <a:tableStyleId>{5C22544A-7EE6-4342-B048-85BDC9FD1C3A}</a:tableStyleId>
              </a:tblPr>
              <a:tblGrid>
                <a:gridCol w="1188279">
                  <a:extLst>
                    <a:ext uri="{9D8B030D-6E8A-4147-A177-3AD203B41FA5}">
                      <a16:colId xmlns:a16="http://schemas.microsoft.com/office/drawing/2014/main" val="817495983"/>
                    </a:ext>
                  </a:extLst>
                </a:gridCol>
              </a:tblGrid>
              <a:tr h="304065">
                <a:tc>
                  <a:txBody>
                    <a:bodyPr/>
                    <a:lstStyle/>
                    <a:p>
                      <a:r>
                        <a:rPr lang="en-GB" sz="1000" dirty="0"/>
                        <a:t>Disruptions in workflow</a:t>
                      </a:r>
                    </a:p>
                  </a:txBody>
                  <a:tcPr/>
                </a:tc>
                <a:extLst>
                  <a:ext uri="{0D108BD9-81ED-4DB2-BD59-A6C34878D82A}">
                    <a16:rowId xmlns:a16="http://schemas.microsoft.com/office/drawing/2014/main" val="4133450458"/>
                  </a:ext>
                </a:extLst>
              </a:tr>
            </a:tbl>
          </a:graphicData>
        </a:graphic>
      </p:graphicFrame>
      <p:graphicFrame>
        <p:nvGraphicFramePr>
          <p:cNvPr id="8" name="Table 7">
            <a:extLst>
              <a:ext uri="{FF2B5EF4-FFF2-40B4-BE49-F238E27FC236}">
                <a16:creationId xmlns:a16="http://schemas.microsoft.com/office/drawing/2014/main" id="{8E3C1173-B961-E150-2D7F-5DCD930BAD7C}"/>
              </a:ext>
            </a:extLst>
          </p:cNvPr>
          <p:cNvGraphicFramePr>
            <a:graphicFrameLocks noGrp="1"/>
          </p:cNvGraphicFramePr>
          <p:nvPr>
            <p:extLst>
              <p:ext uri="{D42A27DB-BD31-4B8C-83A1-F6EECF244321}">
                <p14:modId xmlns:p14="http://schemas.microsoft.com/office/powerpoint/2010/main" val="4107042430"/>
              </p:ext>
            </p:extLst>
          </p:nvPr>
        </p:nvGraphicFramePr>
        <p:xfrm>
          <a:off x="6967331" y="3518897"/>
          <a:ext cx="1188279" cy="396240"/>
        </p:xfrm>
        <a:graphic>
          <a:graphicData uri="http://schemas.openxmlformats.org/drawingml/2006/table">
            <a:tbl>
              <a:tblPr firstRow="1" bandRow="1">
                <a:tableStyleId>{5C22544A-7EE6-4342-B048-85BDC9FD1C3A}</a:tableStyleId>
              </a:tblPr>
              <a:tblGrid>
                <a:gridCol w="1188279">
                  <a:extLst>
                    <a:ext uri="{9D8B030D-6E8A-4147-A177-3AD203B41FA5}">
                      <a16:colId xmlns:a16="http://schemas.microsoft.com/office/drawing/2014/main" val="817495983"/>
                    </a:ext>
                  </a:extLst>
                </a:gridCol>
              </a:tblGrid>
              <a:tr h="304065">
                <a:tc>
                  <a:txBody>
                    <a:bodyPr/>
                    <a:lstStyle/>
                    <a:p>
                      <a:r>
                        <a:rPr lang="en-GB" sz="1000" dirty="0"/>
                        <a:t>Limited tools for remote teams </a:t>
                      </a:r>
                    </a:p>
                  </a:txBody>
                  <a:tcPr/>
                </a:tc>
                <a:extLst>
                  <a:ext uri="{0D108BD9-81ED-4DB2-BD59-A6C34878D82A}">
                    <a16:rowId xmlns:a16="http://schemas.microsoft.com/office/drawing/2014/main" val="4133450458"/>
                  </a:ext>
                </a:extLst>
              </a:tr>
            </a:tbl>
          </a:graphicData>
        </a:graphic>
      </p:graphicFrame>
      <p:graphicFrame>
        <p:nvGraphicFramePr>
          <p:cNvPr id="9" name="Table 8">
            <a:extLst>
              <a:ext uri="{FF2B5EF4-FFF2-40B4-BE49-F238E27FC236}">
                <a16:creationId xmlns:a16="http://schemas.microsoft.com/office/drawing/2014/main" id="{67E011A7-DF6F-FCFB-1598-4AD58A7FD854}"/>
              </a:ext>
            </a:extLst>
          </p:cNvPr>
          <p:cNvGraphicFramePr>
            <a:graphicFrameLocks noGrp="1"/>
          </p:cNvGraphicFramePr>
          <p:nvPr>
            <p:extLst>
              <p:ext uri="{D42A27DB-BD31-4B8C-83A1-F6EECF244321}">
                <p14:modId xmlns:p14="http://schemas.microsoft.com/office/powerpoint/2010/main" val="154388597"/>
              </p:ext>
            </p:extLst>
          </p:nvPr>
        </p:nvGraphicFramePr>
        <p:xfrm>
          <a:off x="9514630" y="3569588"/>
          <a:ext cx="1188279" cy="560841"/>
        </p:xfrm>
        <a:graphic>
          <a:graphicData uri="http://schemas.openxmlformats.org/drawingml/2006/table">
            <a:tbl>
              <a:tblPr firstRow="1" bandRow="1">
                <a:tableStyleId>{5C22544A-7EE6-4342-B048-85BDC9FD1C3A}</a:tableStyleId>
              </a:tblPr>
              <a:tblGrid>
                <a:gridCol w="1188279">
                  <a:extLst>
                    <a:ext uri="{9D8B030D-6E8A-4147-A177-3AD203B41FA5}">
                      <a16:colId xmlns:a16="http://schemas.microsoft.com/office/drawing/2014/main" val="817495983"/>
                    </a:ext>
                  </a:extLst>
                </a:gridCol>
              </a:tblGrid>
              <a:tr h="560841">
                <a:tc>
                  <a:txBody>
                    <a:bodyPr/>
                    <a:lstStyle/>
                    <a:p>
                      <a:r>
                        <a:rPr lang="en-GB" sz="1000" dirty="0"/>
                        <a:t>Low Workplace adaptability </a:t>
                      </a:r>
                    </a:p>
                  </a:txBody>
                  <a:tcPr/>
                </a:tc>
                <a:extLst>
                  <a:ext uri="{0D108BD9-81ED-4DB2-BD59-A6C34878D82A}">
                    <a16:rowId xmlns:a16="http://schemas.microsoft.com/office/drawing/2014/main" val="4133450458"/>
                  </a:ext>
                </a:extLst>
              </a:tr>
            </a:tbl>
          </a:graphicData>
        </a:graphic>
      </p:graphicFrame>
      <p:graphicFrame>
        <p:nvGraphicFramePr>
          <p:cNvPr id="10" name="Table 9">
            <a:extLst>
              <a:ext uri="{FF2B5EF4-FFF2-40B4-BE49-F238E27FC236}">
                <a16:creationId xmlns:a16="http://schemas.microsoft.com/office/drawing/2014/main" id="{FE073BB0-DAB4-479E-B248-BC26604C5C8A}"/>
              </a:ext>
            </a:extLst>
          </p:cNvPr>
          <p:cNvGraphicFramePr>
            <a:graphicFrameLocks noGrp="1"/>
          </p:cNvGraphicFramePr>
          <p:nvPr>
            <p:extLst>
              <p:ext uri="{D42A27DB-BD31-4B8C-83A1-F6EECF244321}">
                <p14:modId xmlns:p14="http://schemas.microsoft.com/office/powerpoint/2010/main" val="3332936604"/>
              </p:ext>
            </p:extLst>
          </p:nvPr>
        </p:nvGraphicFramePr>
        <p:xfrm>
          <a:off x="6023493" y="3978397"/>
          <a:ext cx="1188279" cy="304065"/>
        </p:xfrm>
        <a:graphic>
          <a:graphicData uri="http://schemas.openxmlformats.org/drawingml/2006/table">
            <a:tbl>
              <a:tblPr firstRow="1" bandRow="1">
                <a:tableStyleId>{5C22544A-7EE6-4342-B048-85BDC9FD1C3A}</a:tableStyleId>
              </a:tblPr>
              <a:tblGrid>
                <a:gridCol w="1188279">
                  <a:extLst>
                    <a:ext uri="{9D8B030D-6E8A-4147-A177-3AD203B41FA5}">
                      <a16:colId xmlns:a16="http://schemas.microsoft.com/office/drawing/2014/main" val="817495983"/>
                    </a:ext>
                  </a:extLst>
                </a:gridCol>
              </a:tblGrid>
              <a:tr h="304065">
                <a:tc>
                  <a:txBody>
                    <a:bodyPr/>
                    <a:lstStyle/>
                    <a:p>
                      <a:r>
                        <a:rPr lang="en-GB" sz="1000" dirty="0"/>
                        <a:t>Lack of vision</a:t>
                      </a:r>
                    </a:p>
                  </a:txBody>
                  <a:tcPr/>
                </a:tc>
                <a:extLst>
                  <a:ext uri="{0D108BD9-81ED-4DB2-BD59-A6C34878D82A}">
                    <a16:rowId xmlns:a16="http://schemas.microsoft.com/office/drawing/2014/main" val="4133450458"/>
                  </a:ext>
                </a:extLst>
              </a:tr>
            </a:tbl>
          </a:graphicData>
        </a:graphic>
      </p:graphicFrame>
      <p:graphicFrame>
        <p:nvGraphicFramePr>
          <p:cNvPr id="11" name="Table 10">
            <a:extLst>
              <a:ext uri="{FF2B5EF4-FFF2-40B4-BE49-F238E27FC236}">
                <a16:creationId xmlns:a16="http://schemas.microsoft.com/office/drawing/2014/main" id="{C1148BEB-9984-505A-3FC9-B8EC9634D8B1}"/>
              </a:ext>
            </a:extLst>
          </p:cNvPr>
          <p:cNvGraphicFramePr>
            <a:graphicFrameLocks noGrp="1"/>
          </p:cNvGraphicFramePr>
          <p:nvPr>
            <p:extLst>
              <p:ext uri="{D42A27DB-BD31-4B8C-83A1-F6EECF244321}">
                <p14:modId xmlns:p14="http://schemas.microsoft.com/office/powerpoint/2010/main" val="3929670629"/>
              </p:ext>
            </p:extLst>
          </p:nvPr>
        </p:nvGraphicFramePr>
        <p:xfrm>
          <a:off x="5544931" y="4275205"/>
          <a:ext cx="1188279" cy="396240"/>
        </p:xfrm>
        <a:graphic>
          <a:graphicData uri="http://schemas.openxmlformats.org/drawingml/2006/table">
            <a:tbl>
              <a:tblPr firstRow="1" bandRow="1">
                <a:tableStyleId>{5C22544A-7EE6-4342-B048-85BDC9FD1C3A}</a:tableStyleId>
              </a:tblPr>
              <a:tblGrid>
                <a:gridCol w="1188279">
                  <a:extLst>
                    <a:ext uri="{9D8B030D-6E8A-4147-A177-3AD203B41FA5}">
                      <a16:colId xmlns:a16="http://schemas.microsoft.com/office/drawing/2014/main" val="817495983"/>
                    </a:ext>
                  </a:extLst>
                </a:gridCol>
              </a:tblGrid>
              <a:tr h="304065">
                <a:tc>
                  <a:txBody>
                    <a:bodyPr/>
                    <a:lstStyle/>
                    <a:p>
                      <a:r>
                        <a:rPr lang="en-GB" sz="1000" dirty="0"/>
                        <a:t>Insufficient support </a:t>
                      </a:r>
                    </a:p>
                  </a:txBody>
                  <a:tcPr/>
                </a:tc>
                <a:extLst>
                  <a:ext uri="{0D108BD9-81ED-4DB2-BD59-A6C34878D82A}">
                    <a16:rowId xmlns:a16="http://schemas.microsoft.com/office/drawing/2014/main" val="4133450458"/>
                  </a:ext>
                </a:extLst>
              </a:tr>
            </a:tbl>
          </a:graphicData>
        </a:graphic>
      </p:graphicFrame>
      <p:graphicFrame>
        <p:nvGraphicFramePr>
          <p:cNvPr id="12" name="Table 11">
            <a:extLst>
              <a:ext uri="{FF2B5EF4-FFF2-40B4-BE49-F238E27FC236}">
                <a16:creationId xmlns:a16="http://schemas.microsoft.com/office/drawing/2014/main" id="{A4BF11D8-6975-1B72-3DEB-84D6D188D1BF}"/>
              </a:ext>
            </a:extLst>
          </p:cNvPr>
          <p:cNvGraphicFramePr>
            <a:graphicFrameLocks noGrp="1"/>
          </p:cNvGraphicFramePr>
          <p:nvPr>
            <p:extLst>
              <p:ext uri="{D42A27DB-BD31-4B8C-83A1-F6EECF244321}">
                <p14:modId xmlns:p14="http://schemas.microsoft.com/office/powerpoint/2010/main" val="380616994"/>
              </p:ext>
            </p:extLst>
          </p:nvPr>
        </p:nvGraphicFramePr>
        <p:xfrm>
          <a:off x="530001" y="4285360"/>
          <a:ext cx="3775260" cy="396240"/>
        </p:xfrm>
        <a:graphic>
          <a:graphicData uri="http://schemas.openxmlformats.org/drawingml/2006/table">
            <a:tbl>
              <a:tblPr firstRow="1" bandRow="1">
                <a:tableStyleId>{5C22544A-7EE6-4342-B048-85BDC9FD1C3A}</a:tableStyleId>
              </a:tblPr>
              <a:tblGrid>
                <a:gridCol w="3775260">
                  <a:extLst>
                    <a:ext uri="{9D8B030D-6E8A-4147-A177-3AD203B41FA5}">
                      <a16:colId xmlns:a16="http://schemas.microsoft.com/office/drawing/2014/main" val="817495983"/>
                    </a:ext>
                  </a:extLst>
                </a:gridCol>
              </a:tblGrid>
              <a:tr h="304065">
                <a:tc>
                  <a:txBody>
                    <a:bodyPr/>
                    <a:lstStyle/>
                    <a:p>
                      <a:r>
                        <a:rPr lang="en-GB" sz="1000" dirty="0"/>
                        <a:t>Physical workspace layout that doesn’t support collaboration </a:t>
                      </a:r>
                    </a:p>
                  </a:txBody>
                  <a:tcPr/>
                </a:tc>
                <a:extLst>
                  <a:ext uri="{0D108BD9-81ED-4DB2-BD59-A6C34878D82A}">
                    <a16:rowId xmlns:a16="http://schemas.microsoft.com/office/drawing/2014/main" val="4133450458"/>
                  </a:ext>
                </a:extLst>
              </a:tr>
            </a:tbl>
          </a:graphicData>
        </a:graphic>
      </p:graphicFrame>
      <p:graphicFrame>
        <p:nvGraphicFramePr>
          <p:cNvPr id="13" name="Table 12">
            <a:extLst>
              <a:ext uri="{FF2B5EF4-FFF2-40B4-BE49-F238E27FC236}">
                <a16:creationId xmlns:a16="http://schemas.microsoft.com/office/drawing/2014/main" id="{174D6CCD-2AAC-1B6C-1DFF-D2CDCFB3F3FA}"/>
              </a:ext>
            </a:extLst>
          </p:cNvPr>
          <p:cNvGraphicFramePr>
            <a:graphicFrameLocks noGrp="1"/>
          </p:cNvGraphicFramePr>
          <p:nvPr>
            <p:extLst>
              <p:ext uri="{D42A27DB-BD31-4B8C-83A1-F6EECF244321}">
                <p14:modId xmlns:p14="http://schemas.microsoft.com/office/powerpoint/2010/main" val="2242695152"/>
              </p:ext>
            </p:extLst>
          </p:nvPr>
        </p:nvGraphicFramePr>
        <p:xfrm>
          <a:off x="2101574" y="3930491"/>
          <a:ext cx="2638288" cy="325718"/>
        </p:xfrm>
        <a:graphic>
          <a:graphicData uri="http://schemas.openxmlformats.org/drawingml/2006/table">
            <a:tbl>
              <a:tblPr firstRow="1" bandRow="1">
                <a:tableStyleId>{5C22544A-7EE6-4342-B048-85BDC9FD1C3A}</a:tableStyleId>
              </a:tblPr>
              <a:tblGrid>
                <a:gridCol w="2638288">
                  <a:extLst>
                    <a:ext uri="{9D8B030D-6E8A-4147-A177-3AD203B41FA5}">
                      <a16:colId xmlns:a16="http://schemas.microsoft.com/office/drawing/2014/main" val="817495983"/>
                    </a:ext>
                  </a:extLst>
                </a:gridCol>
              </a:tblGrid>
              <a:tr h="325718">
                <a:tc>
                  <a:txBody>
                    <a:bodyPr/>
                    <a:lstStyle/>
                    <a:p>
                      <a:r>
                        <a:rPr lang="en-GB" sz="1000" dirty="0"/>
                        <a:t>No innovation or experimentation </a:t>
                      </a:r>
                    </a:p>
                  </a:txBody>
                  <a:tcPr/>
                </a:tc>
                <a:extLst>
                  <a:ext uri="{0D108BD9-81ED-4DB2-BD59-A6C34878D82A}">
                    <a16:rowId xmlns:a16="http://schemas.microsoft.com/office/drawing/2014/main" val="4133450458"/>
                  </a:ext>
                </a:extLst>
              </a:tr>
            </a:tbl>
          </a:graphicData>
        </a:graphic>
      </p:graphicFrame>
      <p:graphicFrame>
        <p:nvGraphicFramePr>
          <p:cNvPr id="14" name="Table 13">
            <a:extLst>
              <a:ext uri="{FF2B5EF4-FFF2-40B4-BE49-F238E27FC236}">
                <a16:creationId xmlns:a16="http://schemas.microsoft.com/office/drawing/2014/main" id="{2470C687-0708-7EBC-D3ED-C47B760017FA}"/>
              </a:ext>
            </a:extLst>
          </p:cNvPr>
          <p:cNvGraphicFramePr>
            <a:graphicFrameLocks noGrp="1"/>
          </p:cNvGraphicFramePr>
          <p:nvPr>
            <p:extLst>
              <p:ext uri="{D42A27DB-BD31-4B8C-83A1-F6EECF244321}">
                <p14:modId xmlns:p14="http://schemas.microsoft.com/office/powerpoint/2010/main" val="2220724508"/>
              </p:ext>
            </p:extLst>
          </p:nvPr>
        </p:nvGraphicFramePr>
        <p:xfrm>
          <a:off x="4488324" y="4614480"/>
          <a:ext cx="1702021" cy="396240"/>
        </p:xfrm>
        <a:graphic>
          <a:graphicData uri="http://schemas.openxmlformats.org/drawingml/2006/table">
            <a:tbl>
              <a:tblPr firstRow="1" bandRow="1">
                <a:tableStyleId>{5C22544A-7EE6-4342-B048-85BDC9FD1C3A}</a:tableStyleId>
              </a:tblPr>
              <a:tblGrid>
                <a:gridCol w="1702021">
                  <a:extLst>
                    <a:ext uri="{9D8B030D-6E8A-4147-A177-3AD203B41FA5}">
                      <a16:colId xmlns:a16="http://schemas.microsoft.com/office/drawing/2014/main" val="817495983"/>
                    </a:ext>
                  </a:extLst>
                </a:gridCol>
              </a:tblGrid>
              <a:tr h="304065">
                <a:tc>
                  <a:txBody>
                    <a:bodyPr/>
                    <a:lstStyle/>
                    <a:p>
                      <a:r>
                        <a:rPr lang="en-GB" sz="1000" dirty="0"/>
                        <a:t>Lack of strategic planning </a:t>
                      </a:r>
                    </a:p>
                  </a:txBody>
                  <a:tcPr/>
                </a:tc>
                <a:extLst>
                  <a:ext uri="{0D108BD9-81ED-4DB2-BD59-A6C34878D82A}">
                    <a16:rowId xmlns:a16="http://schemas.microsoft.com/office/drawing/2014/main" val="4133450458"/>
                  </a:ext>
                </a:extLst>
              </a:tr>
            </a:tbl>
          </a:graphicData>
        </a:graphic>
      </p:graphicFrame>
      <p:graphicFrame>
        <p:nvGraphicFramePr>
          <p:cNvPr id="15" name="Table 14">
            <a:extLst>
              <a:ext uri="{FF2B5EF4-FFF2-40B4-BE49-F238E27FC236}">
                <a16:creationId xmlns:a16="http://schemas.microsoft.com/office/drawing/2014/main" id="{64E09956-0037-9A30-6925-704136B9F6BB}"/>
              </a:ext>
            </a:extLst>
          </p:cNvPr>
          <p:cNvGraphicFramePr>
            <a:graphicFrameLocks noGrp="1"/>
          </p:cNvGraphicFramePr>
          <p:nvPr>
            <p:extLst>
              <p:ext uri="{D42A27DB-BD31-4B8C-83A1-F6EECF244321}">
                <p14:modId xmlns:p14="http://schemas.microsoft.com/office/powerpoint/2010/main" val="3343843602"/>
              </p:ext>
            </p:extLst>
          </p:nvPr>
        </p:nvGraphicFramePr>
        <p:xfrm>
          <a:off x="1010001" y="4675682"/>
          <a:ext cx="2785642" cy="396240"/>
        </p:xfrm>
        <a:graphic>
          <a:graphicData uri="http://schemas.openxmlformats.org/drawingml/2006/table">
            <a:tbl>
              <a:tblPr firstRow="1" bandRow="1">
                <a:tableStyleId>{5C22544A-7EE6-4342-B048-85BDC9FD1C3A}</a:tableStyleId>
              </a:tblPr>
              <a:tblGrid>
                <a:gridCol w="2785642">
                  <a:extLst>
                    <a:ext uri="{9D8B030D-6E8A-4147-A177-3AD203B41FA5}">
                      <a16:colId xmlns:a16="http://schemas.microsoft.com/office/drawing/2014/main" val="817495983"/>
                    </a:ext>
                  </a:extLst>
                </a:gridCol>
              </a:tblGrid>
              <a:tr h="208771">
                <a:tc>
                  <a:txBody>
                    <a:bodyPr/>
                    <a:lstStyle/>
                    <a:p>
                      <a:r>
                        <a:rPr lang="en-GB" sz="1000" dirty="0"/>
                        <a:t>External market pressure that create fear of change </a:t>
                      </a:r>
                    </a:p>
                  </a:txBody>
                  <a:tcPr/>
                </a:tc>
                <a:extLst>
                  <a:ext uri="{0D108BD9-81ED-4DB2-BD59-A6C34878D82A}">
                    <a16:rowId xmlns:a16="http://schemas.microsoft.com/office/drawing/2014/main" val="4133450458"/>
                  </a:ext>
                </a:extLst>
              </a:tr>
            </a:tbl>
          </a:graphicData>
        </a:graphic>
      </p:graphicFrame>
      <p:graphicFrame>
        <p:nvGraphicFramePr>
          <p:cNvPr id="16" name="Table 15">
            <a:extLst>
              <a:ext uri="{FF2B5EF4-FFF2-40B4-BE49-F238E27FC236}">
                <a16:creationId xmlns:a16="http://schemas.microsoft.com/office/drawing/2014/main" id="{A90F0465-5836-9247-BCB2-680E82C4F7F6}"/>
              </a:ext>
            </a:extLst>
          </p:cNvPr>
          <p:cNvGraphicFramePr>
            <a:graphicFrameLocks noGrp="1"/>
          </p:cNvGraphicFramePr>
          <p:nvPr>
            <p:extLst>
              <p:ext uri="{D42A27DB-BD31-4B8C-83A1-F6EECF244321}">
                <p14:modId xmlns:p14="http://schemas.microsoft.com/office/powerpoint/2010/main" val="899981462"/>
              </p:ext>
            </p:extLst>
          </p:nvPr>
        </p:nvGraphicFramePr>
        <p:xfrm>
          <a:off x="3339547" y="4977514"/>
          <a:ext cx="1321905" cy="379596"/>
        </p:xfrm>
        <a:graphic>
          <a:graphicData uri="http://schemas.openxmlformats.org/drawingml/2006/table">
            <a:tbl>
              <a:tblPr firstRow="1" bandRow="1">
                <a:tableStyleId>{5C22544A-7EE6-4342-B048-85BDC9FD1C3A}</a:tableStyleId>
              </a:tblPr>
              <a:tblGrid>
                <a:gridCol w="1321905">
                  <a:extLst>
                    <a:ext uri="{9D8B030D-6E8A-4147-A177-3AD203B41FA5}">
                      <a16:colId xmlns:a16="http://schemas.microsoft.com/office/drawing/2014/main" val="817495983"/>
                    </a:ext>
                  </a:extLst>
                </a:gridCol>
              </a:tblGrid>
              <a:tr h="379596">
                <a:tc>
                  <a:txBody>
                    <a:bodyPr/>
                    <a:lstStyle/>
                    <a:p>
                      <a:r>
                        <a:rPr lang="en-GB" sz="1000" dirty="0"/>
                        <a:t>Environment </a:t>
                      </a:r>
                    </a:p>
                  </a:txBody>
                  <a:tcPr/>
                </a:tc>
                <a:extLst>
                  <a:ext uri="{0D108BD9-81ED-4DB2-BD59-A6C34878D82A}">
                    <a16:rowId xmlns:a16="http://schemas.microsoft.com/office/drawing/2014/main" val="4133450458"/>
                  </a:ext>
                </a:extLst>
              </a:tr>
            </a:tbl>
          </a:graphicData>
        </a:graphic>
      </p:graphicFrame>
      <p:graphicFrame>
        <p:nvGraphicFramePr>
          <p:cNvPr id="17" name="Table 16">
            <a:extLst>
              <a:ext uri="{FF2B5EF4-FFF2-40B4-BE49-F238E27FC236}">
                <a16:creationId xmlns:a16="http://schemas.microsoft.com/office/drawing/2014/main" id="{0DB1BE50-EB86-EA75-A02E-3C2D230036CC}"/>
              </a:ext>
            </a:extLst>
          </p:cNvPr>
          <p:cNvGraphicFramePr>
            <a:graphicFrameLocks noGrp="1"/>
          </p:cNvGraphicFramePr>
          <p:nvPr>
            <p:extLst>
              <p:ext uri="{D42A27DB-BD31-4B8C-83A1-F6EECF244321}">
                <p14:modId xmlns:p14="http://schemas.microsoft.com/office/powerpoint/2010/main" val="3609459819"/>
              </p:ext>
            </p:extLst>
          </p:nvPr>
        </p:nvGraphicFramePr>
        <p:xfrm>
          <a:off x="5893904" y="4939749"/>
          <a:ext cx="1073427" cy="379596"/>
        </p:xfrm>
        <a:graphic>
          <a:graphicData uri="http://schemas.openxmlformats.org/drawingml/2006/table">
            <a:tbl>
              <a:tblPr firstRow="1" bandRow="1">
                <a:tableStyleId>{5C22544A-7EE6-4342-B048-85BDC9FD1C3A}</a:tableStyleId>
              </a:tblPr>
              <a:tblGrid>
                <a:gridCol w="1073427">
                  <a:extLst>
                    <a:ext uri="{9D8B030D-6E8A-4147-A177-3AD203B41FA5}">
                      <a16:colId xmlns:a16="http://schemas.microsoft.com/office/drawing/2014/main" val="817495983"/>
                    </a:ext>
                  </a:extLst>
                </a:gridCol>
              </a:tblGrid>
              <a:tr h="379596">
                <a:tc>
                  <a:txBody>
                    <a:bodyPr/>
                    <a:lstStyle/>
                    <a:p>
                      <a:r>
                        <a:rPr lang="en-GB" sz="1000" dirty="0"/>
                        <a:t>Management </a:t>
                      </a:r>
                    </a:p>
                  </a:txBody>
                  <a:tcPr/>
                </a:tc>
                <a:extLst>
                  <a:ext uri="{0D108BD9-81ED-4DB2-BD59-A6C34878D82A}">
                    <a16:rowId xmlns:a16="http://schemas.microsoft.com/office/drawing/2014/main" val="4133450458"/>
                  </a:ext>
                </a:extLst>
              </a:tr>
            </a:tbl>
          </a:graphicData>
        </a:graphic>
      </p:graphicFrame>
      <p:graphicFrame>
        <p:nvGraphicFramePr>
          <p:cNvPr id="18" name="Table 17">
            <a:extLst>
              <a:ext uri="{FF2B5EF4-FFF2-40B4-BE49-F238E27FC236}">
                <a16:creationId xmlns:a16="http://schemas.microsoft.com/office/drawing/2014/main" id="{85749B65-8E86-B60E-86F2-04A9ABC261E1}"/>
              </a:ext>
            </a:extLst>
          </p:cNvPr>
          <p:cNvGraphicFramePr>
            <a:graphicFrameLocks noGrp="1"/>
          </p:cNvGraphicFramePr>
          <p:nvPr>
            <p:extLst>
              <p:ext uri="{D42A27DB-BD31-4B8C-83A1-F6EECF244321}">
                <p14:modId xmlns:p14="http://schemas.microsoft.com/office/powerpoint/2010/main" val="2509551100"/>
              </p:ext>
            </p:extLst>
          </p:nvPr>
        </p:nvGraphicFramePr>
        <p:xfrm>
          <a:off x="4447501" y="2383247"/>
          <a:ext cx="1059592" cy="368485"/>
        </p:xfrm>
        <a:graphic>
          <a:graphicData uri="http://schemas.openxmlformats.org/drawingml/2006/table">
            <a:tbl>
              <a:tblPr firstRow="1" bandRow="1">
                <a:tableStyleId>{5C22544A-7EE6-4342-B048-85BDC9FD1C3A}</a:tableStyleId>
              </a:tblPr>
              <a:tblGrid>
                <a:gridCol w="1059592">
                  <a:extLst>
                    <a:ext uri="{9D8B030D-6E8A-4147-A177-3AD203B41FA5}">
                      <a16:colId xmlns:a16="http://schemas.microsoft.com/office/drawing/2014/main" val="817495983"/>
                    </a:ext>
                  </a:extLst>
                </a:gridCol>
              </a:tblGrid>
              <a:tr h="368485">
                <a:tc>
                  <a:txBody>
                    <a:bodyPr/>
                    <a:lstStyle/>
                    <a:p>
                      <a:r>
                        <a:rPr lang="en-GB" sz="1000" dirty="0"/>
                        <a:t>Materials</a:t>
                      </a:r>
                    </a:p>
                  </a:txBody>
                  <a:tcPr/>
                </a:tc>
                <a:extLst>
                  <a:ext uri="{0D108BD9-81ED-4DB2-BD59-A6C34878D82A}">
                    <a16:rowId xmlns:a16="http://schemas.microsoft.com/office/drawing/2014/main" val="4133450458"/>
                  </a:ext>
                </a:extLst>
              </a:tr>
            </a:tbl>
          </a:graphicData>
        </a:graphic>
      </p:graphicFrame>
      <p:graphicFrame>
        <p:nvGraphicFramePr>
          <p:cNvPr id="19" name="Table 18">
            <a:extLst>
              <a:ext uri="{FF2B5EF4-FFF2-40B4-BE49-F238E27FC236}">
                <a16:creationId xmlns:a16="http://schemas.microsoft.com/office/drawing/2014/main" id="{A8F9B09C-73DB-53AE-5307-74AD5F74CDBC}"/>
              </a:ext>
            </a:extLst>
          </p:cNvPr>
          <p:cNvGraphicFramePr>
            <a:graphicFrameLocks noGrp="1"/>
          </p:cNvGraphicFramePr>
          <p:nvPr>
            <p:extLst>
              <p:ext uri="{D42A27DB-BD31-4B8C-83A1-F6EECF244321}">
                <p14:modId xmlns:p14="http://schemas.microsoft.com/office/powerpoint/2010/main" val="2834838243"/>
              </p:ext>
            </p:extLst>
          </p:nvPr>
        </p:nvGraphicFramePr>
        <p:xfrm>
          <a:off x="6536056" y="2405310"/>
          <a:ext cx="1188279" cy="304065"/>
        </p:xfrm>
        <a:graphic>
          <a:graphicData uri="http://schemas.openxmlformats.org/drawingml/2006/table">
            <a:tbl>
              <a:tblPr firstRow="1" bandRow="1">
                <a:tableStyleId>{5C22544A-7EE6-4342-B048-85BDC9FD1C3A}</a:tableStyleId>
              </a:tblPr>
              <a:tblGrid>
                <a:gridCol w="1188279">
                  <a:extLst>
                    <a:ext uri="{9D8B030D-6E8A-4147-A177-3AD203B41FA5}">
                      <a16:colId xmlns:a16="http://schemas.microsoft.com/office/drawing/2014/main" val="817495983"/>
                    </a:ext>
                  </a:extLst>
                </a:gridCol>
              </a:tblGrid>
              <a:tr h="304065">
                <a:tc>
                  <a:txBody>
                    <a:bodyPr/>
                    <a:lstStyle/>
                    <a:p>
                      <a:r>
                        <a:rPr lang="en-GB" sz="1000" dirty="0"/>
                        <a:t>Equipment </a:t>
                      </a:r>
                    </a:p>
                  </a:txBody>
                  <a:tcPr/>
                </a:tc>
                <a:extLst>
                  <a:ext uri="{0D108BD9-81ED-4DB2-BD59-A6C34878D82A}">
                    <a16:rowId xmlns:a16="http://schemas.microsoft.com/office/drawing/2014/main" val="4133450458"/>
                  </a:ext>
                </a:extLst>
              </a:tr>
            </a:tbl>
          </a:graphicData>
        </a:graphic>
      </p:graphicFrame>
      <p:graphicFrame>
        <p:nvGraphicFramePr>
          <p:cNvPr id="20" name="Table 19">
            <a:extLst>
              <a:ext uri="{FF2B5EF4-FFF2-40B4-BE49-F238E27FC236}">
                <a16:creationId xmlns:a16="http://schemas.microsoft.com/office/drawing/2014/main" id="{E7A05A1F-209B-EFA3-F08F-288E5EAD3E44}"/>
              </a:ext>
            </a:extLst>
          </p:cNvPr>
          <p:cNvGraphicFramePr>
            <a:graphicFrameLocks noGrp="1"/>
          </p:cNvGraphicFramePr>
          <p:nvPr>
            <p:extLst>
              <p:ext uri="{D42A27DB-BD31-4B8C-83A1-F6EECF244321}">
                <p14:modId xmlns:p14="http://schemas.microsoft.com/office/powerpoint/2010/main" val="2619874306"/>
              </p:ext>
            </p:extLst>
          </p:nvPr>
        </p:nvGraphicFramePr>
        <p:xfrm>
          <a:off x="838199" y="3160610"/>
          <a:ext cx="2292627" cy="317412"/>
        </p:xfrm>
        <a:graphic>
          <a:graphicData uri="http://schemas.openxmlformats.org/drawingml/2006/table">
            <a:tbl>
              <a:tblPr firstRow="1" bandRow="1">
                <a:tableStyleId>{5C22544A-7EE6-4342-B048-85BDC9FD1C3A}</a:tableStyleId>
              </a:tblPr>
              <a:tblGrid>
                <a:gridCol w="2292627">
                  <a:extLst>
                    <a:ext uri="{9D8B030D-6E8A-4147-A177-3AD203B41FA5}">
                      <a16:colId xmlns:a16="http://schemas.microsoft.com/office/drawing/2014/main" val="817495983"/>
                    </a:ext>
                  </a:extLst>
                </a:gridCol>
              </a:tblGrid>
              <a:tr h="317412">
                <a:tc>
                  <a:txBody>
                    <a:bodyPr/>
                    <a:lstStyle/>
                    <a:p>
                      <a:r>
                        <a:rPr lang="en-GB" sz="1000" dirty="0"/>
                        <a:t>Lack of training </a:t>
                      </a:r>
                    </a:p>
                  </a:txBody>
                  <a:tcPr/>
                </a:tc>
                <a:extLst>
                  <a:ext uri="{0D108BD9-81ED-4DB2-BD59-A6C34878D82A}">
                    <a16:rowId xmlns:a16="http://schemas.microsoft.com/office/drawing/2014/main" val="4133450458"/>
                  </a:ext>
                </a:extLst>
              </a:tr>
            </a:tbl>
          </a:graphicData>
        </a:graphic>
      </p:graphicFrame>
      <p:graphicFrame>
        <p:nvGraphicFramePr>
          <p:cNvPr id="21" name="Table 20">
            <a:extLst>
              <a:ext uri="{FF2B5EF4-FFF2-40B4-BE49-F238E27FC236}">
                <a16:creationId xmlns:a16="http://schemas.microsoft.com/office/drawing/2014/main" id="{21164014-3285-C850-0704-A9E7622862A0}"/>
              </a:ext>
            </a:extLst>
          </p:cNvPr>
          <p:cNvGraphicFramePr>
            <a:graphicFrameLocks noGrp="1"/>
          </p:cNvGraphicFramePr>
          <p:nvPr>
            <p:extLst>
              <p:ext uri="{D42A27DB-BD31-4B8C-83A1-F6EECF244321}">
                <p14:modId xmlns:p14="http://schemas.microsoft.com/office/powerpoint/2010/main" val="1314925638"/>
              </p:ext>
            </p:extLst>
          </p:nvPr>
        </p:nvGraphicFramePr>
        <p:xfrm>
          <a:off x="1117211" y="3501562"/>
          <a:ext cx="2583459" cy="284715"/>
        </p:xfrm>
        <a:graphic>
          <a:graphicData uri="http://schemas.openxmlformats.org/drawingml/2006/table">
            <a:tbl>
              <a:tblPr firstRow="1" bandRow="1">
                <a:tableStyleId>{5C22544A-7EE6-4342-B048-85BDC9FD1C3A}</a:tableStyleId>
              </a:tblPr>
              <a:tblGrid>
                <a:gridCol w="2583459">
                  <a:extLst>
                    <a:ext uri="{9D8B030D-6E8A-4147-A177-3AD203B41FA5}">
                      <a16:colId xmlns:a16="http://schemas.microsoft.com/office/drawing/2014/main" val="817495983"/>
                    </a:ext>
                  </a:extLst>
                </a:gridCol>
              </a:tblGrid>
              <a:tr h="284715">
                <a:tc>
                  <a:txBody>
                    <a:bodyPr/>
                    <a:lstStyle/>
                    <a:p>
                      <a:r>
                        <a:rPr lang="en-GB" sz="1000" dirty="0"/>
                        <a:t>Poor communication </a:t>
                      </a:r>
                    </a:p>
                  </a:txBody>
                  <a:tcPr/>
                </a:tc>
                <a:extLst>
                  <a:ext uri="{0D108BD9-81ED-4DB2-BD59-A6C34878D82A}">
                    <a16:rowId xmlns:a16="http://schemas.microsoft.com/office/drawing/2014/main" val="4133450458"/>
                  </a:ext>
                </a:extLst>
              </a:tr>
            </a:tbl>
          </a:graphicData>
        </a:graphic>
      </p:graphicFrame>
      <p:graphicFrame>
        <p:nvGraphicFramePr>
          <p:cNvPr id="22" name="Table 21">
            <a:extLst>
              <a:ext uri="{FF2B5EF4-FFF2-40B4-BE49-F238E27FC236}">
                <a16:creationId xmlns:a16="http://schemas.microsoft.com/office/drawing/2014/main" id="{38557653-CF2F-64EF-74C9-D9779F469B7C}"/>
              </a:ext>
            </a:extLst>
          </p:cNvPr>
          <p:cNvGraphicFramePr>
            <a:graphicFrameLocks noGrp="1"/>
          </p:cNvGraphicFramePr>
          <p:nvPr>
            <p:extLst>
              <p:ext uri="{D42A27DB-BD31-4B8C-83A1-F6EECF244321}">
                <p14:modId xmlns:p14="http://schemas.microsoft.com/office/powerpoint/2010/main" val="630926091"/>
              </p:ext>
            </p:extLst>
          </p:nvPr>
        </p:nvGraphicFramePr>
        <p:xfrm>
          <a:off x="3238899" y="2694775"/>
          <a:ext cx="1633146" cy="396240"/>
        </p:xfrm>
        <a:graphic>
          <a:graphicData uri="http://schemas.openxmlformats.org/drawingml/2006/table">
            <a:tbl>
              <a:tblPr firstRow="1" bandRow="1">
                <a:tableStyleId>{5C22544A-7EE6-4342-B048-85BDC9FD1C3A}</a:tableStyleId>
              </a:tblPr>
              <a:tblGrid>
                <a:gridCol w="1633146">
                  <a:extLst>
                    <a:ext uri="{9D8B030D-6E8A-4147-A177-3AD203B41FA5}">
                      <a16:colId xmlns:a16="http://schemas.microsoft.com/office/drawing/2014/main" val="817495983"/>
                    </a:ext>
                  </a:extLst>
                </a:gridCol>
              </a:tblGrid>
              <a:tr h="304065">
                <a:tc>
                  <a:txBody>
                    <a:bodyPr/>
                    <a:lstStyle/>
                    <a:p>
                      <a:r>
                        <a:rPr lang="en-GB" sz="1000" dirty="0"/>
                        <a:t>Outdated tools that limit adaptability </a:t>
                      </a:r>
                    </a:p>
                  </a:txBody>
                  <a:tcPr/>
                </a:tc>
                <a:extLst>
                  <a:ext uri="{0D108BD9-81ED-4DB2-BD59-A6C34878D82A}">
                    <a16:rowId xmlns:a16="http://schemas.microsoft.com/office/drawing/2014/main" val="4133450458"/>
                  </a:ext>
                </a:extLst>
              </a:tr>
            </a:tbl>
          </a:graphicData>
        </a:graphic>
      </p:graphicFrame>
      <p:graphicFrame>
        <p:nvGraphicFramePr>
          <p:cNvPr id="23" name="Table 22">
            <a:extLst>
              <a:ext uri="{FF2B5EF4-FFF2-40B4-BE49-F238E27FC236}">
                <a16:creationId xmlns:a16="http://schemas.microsoft.com/office/drawing/2014/main" id="{CDEBEB7A-841F-9C3C-798A-F2FEB4E8B3DC}"/>
              </a:ext>
            </a:extLst>
          </p:cNvPr>
          <p:cNvGraphicFramePr>
            <a:graphicFrameLocks noGrp="1"/>
          </p:cNvGraphicFramePr>
          <p:nvPr>
            <p:extLst>
              <p:ext uri="{D42A27DB-BD31-4B8C-83A1-F6EECF244321}">
                <p14:modId xmlns:p14="http://schemas.microsoft.com/office/powerpoint/2010/main" val="430416462"/>
              </p:ext>
            </p:extLst>
          </p:nvPr>
        </p:nvGraphicFramePr>
        <p:xfrm>
          <a:off x="3678821" y="3127888"/>
          <a:ext cx="1677742" cy="304065"/>
        </p:xfrm>
        <a:graphic>
          <a:graphicData uri="http://schemas.openxmlformats.org/drawingml/2006/table">
            <a:tbl>
              <a:tblPr firstRow="1" bandRow="1">
                <a:tableStyleId>{5C22544A-7EE6-4342-B048-85BDC9FD1C3A}</a:tableStyleId>
              </a:tblPr>
              <a:tblGrid>
                <a:gridCol w="1677742">
                  <a:extLst>
                    <a:ext uri="{9D8B030D-6E8A-4147-A177-3AD203B41FA5}">
                      <a16:colId xmlns:a16="http://schemas.microsoft.com/office/drawing/2014/main" val="817495983"/>
                    </a:ext>
                  </a:extLst>
                </a:gridCol>
              </a:tblGrid>
              <a:tr h="304065">
                <a:tc>
                  <a:txBody>
                    <a:bodyPr/>
                    <a:lstStyle/>
                    <a:p>
                      <a:r>
                        <a:rPr lang="en-GB" sz="1000" dirty="0"/>
                        <a:t>Insufficient resources </a:t>
                      </a:r>
                    </a:p>
                  </a:txBody>
                  <a:tcPr/>
                </a:tc>
                <a:extLst>
                  <a:ext uri="{0D108BD9-81ED-4DB2-BD59-A6C34878D82A}">
                    <a16:rowId xmlns:a16="http://schemas.microsoft.com/office/drawing/2014/main" val="4133450458"/>
                  </a:ext>
                </a:extLst>
              </a:tr>
            </a:tbl>
          </a:graphicData>
        </a:graphic>
      </p:graphicFrame>
      <p:graphicFrame>
        <p:nvGraphicFramePr>
          <p:cNvPr id="24" name="Table 23">
            <a:extLst>
              <a:ext uri="{FF2B5EF4-FFF2-40B4-BE49-F238E27FC236}">
                <a16:creationId xmlns:a16="http://schemas.microsoft.com/office/drawing/2014/main" id="{3B96DEE1-FD76-4B21-8FA4-C1BC28DF0192}"/>
              </a:ext>
            </a:extLst>
          </p:cNvPr>
          <p:cNvGraphicFramePr>
            <a:graphicFrameLocks noGrp="1"/>
          </p:cNvGraphicFramePr>
          <p:nvPr>
            <p:extLst>
              <p:ext uri="{D42A27DB-BD31-4B8C-83A1-F6EECF244321}">
                <p14:modId xmlns:p14="http://schemas.microsoft.com/office/powerpoint/2010/main" val="353361452"/>
              </p:ext>
            </p:extLst>
          </p:nvPr>
        </p:nvGraphicFramePr>
        <p:xfrm>
          <a:off x="4739861" y="3478022"/>
          <a:ext cx="1188279" cy="396240"/>
        </p:xfrm>
        <a:graphic>
          <a:graphicData uri="http://schemas.openxmlformats.org/drawingml/2006/table">
            <a:tbl>
              <a:tblPr firstRow="1" bandRow="1">
                <a:tableStyleId>{5C22544A-7EE6-4342-B048-85BDC9FD1C3A}</a:tableStyleId>
              </a:tblPr>
              <a:tblGrid>
                <a:gridCol w="1188279">
                  <a:extLst>
                    <a:ext uri="{9D8B030D-6E8A-4147-A177-3AD203B41FA5}">
                      <a16:colId xmlns:a16="http://schemas.microsoft.com/office/drawing/2014/main" val="817495983"/>
                    </a:ext>
                  </a:extLst>
                </a:gridCol>
              </a:tblGrid>
              <a:tr h="304065">
                <a:tc>
                  <a:txBody>
                    <a:bodyPr/>
                    <a:lstStyle/>
                    <a:p>
                      <a:r>
                        <a:rPr lang="en-GB" sz="1000" dirty="0"/>
                        <a:t>Lack of access to information </a:t>
                      </a:r>
                    </a:p>
                  </a:txBody>
                  <a:tcPr/>
                </a:tc>
                <a:extLst>
                  <a:ext uri="{0D108BD9-81ED-4DB2-BD59-A6C34878D82A}">
                    <a16:rowId xmlns:a16="http://schemas.microsoft.com/office/drawing/2014/main" val="4133450458"/>
                  </a:ext>
                </a:extLst>
              </a:tr>
            </a:tbl>
          </a:graphicData>
        </a:graphic>
      </p:graphicFrame>
      <p:graphicFrame>
        <p:nvGraphicFramePr>
          <p:cNvPr id="25" name="Table 24">
            <a:extLst>
              <a:ext uri="{FF2B5EF4-FFF2-40B4-BE49-F238E27FC236}">
                <a16:creationId xmlns:a16="http://schemas.microsoft.com/office/drawing/2014/main" id="{1BEF88C2-21EC-6565-E83F-D2A29F0634F3}"/>
              </a:ext>
            </a:extLst>
          </p:cNvPr>
          <p:cNvGraphicFramePr>
            <a:graphicFrameLocks noGrp="1"/>
          </p:cNvGraphicFramePr>
          <p:nvPr>
            <p:extLst>
              <p:ext uri="{D42A27DB-BD31-4B8C-83A1-F6EECF244321}">
                <p14:modId xmlns:p14="http://schemas.microsoft.com/office/powerpoint/2010/main" val="1642210597"/>
              </p:ext>
            </p:extLst>
          </p:nvPr>
        </p:nvGraphicFramePr>
        <p:xfrm>
          <a:off x="1095362" y="2751231"/>
          <a:ext cx="1583783" cy="396240"/>
        </p:xfrm>
        <a:graphic>
          <a:graphicData uri="http://schemas.openxmlformats.org/drawingml/2006/table">
            <a:tbl>
              <a:tblPr firstRow="1" bandRow="1">
                <a:tableStyleId>{5C22544A-7EE6-4342-B048-85BDC9FD1C3A}</a:tableStyleId>
              </a:tblPr>
              <a:tblGrid>
                <a:gridCol w="1583783">
                  <a:extLst>
                    <a:ext uri="{9D8B030D-6E8A-4147-A177-3AD203B41FA5}">
                      <a16:colId xmlns:a16="http://schemas.microsoft.com/office/drawing/2014/main" val="817495983"/>
                    </a:ext>
                  </a:extLst>
                </a:gridCol>
              </a:tblGrid>
              <a:tr h="304065">
                <a:tc>
                  <a:txBody>
                    <a:bodyPr/>
                    <a:lstStyle/>
                    <a:p>
                      <a:r>
                        <a:rPr lang="en-GB" sz="1000" dirty="0"/>
                        <a:t>Resistance to chance among employees </a:t>
                      </a:r>
                    </a:p>
                  </a:txBody>
                  <a:tcPr/>
                </a:tc>
                <a:extLst>
                  <a:ext uri="{0D108BD9-81ED-4DB2-BD59-A6C34878D82A}">
                    <a16:rowId xmlns:a16="http://schemas.microsoft.com/office/drawing/2014/main" val="4133450458"/>
                  </a:ext>
                </a:extLst>
              </a:tr>
            </a:tbl>
          </a:graphicData>
        </a:graphic>
      </p:graphicFrame>
    </p:spTree>
    <p:extLst>
      <p:ext uri="{BB962C8B-B14F-4D97-AF65-F5344CB8AC3E}">
        <p14:creationId xmlns:p14="http://schemas.microsoft.com/office/powerpoint/2010/main" val="998075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1477AAAF-B8E7-B878-3572-1BEAAE56ED18}"/>
              </a:ext>
            </a:extLst>
          </p:cNvPr>
          <p:cNvSpPr>
            <a:spLocks noGrp="1"/>
          </p:cNvSpPr>
          <p:nvPr>
            <p:ph idx="1"/>
          </p:nvPr>
        </p:nvSpPr>
        <p:spPr>
          <a:xfrm>
            <a:off x="1056177" y="3732389"/>
            <a:ext cx="8825659" cy="1615722"/>
          </a:xfrm>
        </p:spPr>
        <p:txBody>
          <a:bodyPr/>
          <a:lstStyle/>
          <a:p>
            <a:r>
              <a:rPr lang="en-GB" sz="1800" dirty="0">
                <a:effectLst/>
                <a:latin typeface="Times New Roman" panose="02020603050405020304" pitchFamily="18" charset="0"/>
                <a:ea typeface="Calibri" panose="020F0502020204030204" pitchFamily="34" charset="0"/>
                <a:cs typeface="Vrinda" panose="020B0502040204020203" pitchFamily="34" charset="0"/>
              </a:rPr>
              <a:t>Lack of proper training that exists for gig workers, a bulk of Uber Eats workers also discourages the efficiency of implementing new technologies. Thus, Uber Eats manages to implement AI and other solutions in its operations comparatively later than competitors, which causes organisational problems. I find this unprofitable in the long run for customer satisfaction and this weakens the platform against competition.</a:t>
            </a:r>
            <a:r>
              <a:rPr lang="ro-GB" dirty="0">
                <a:effectLst/>
              </a:rPr>
              <a:t> </a:t>
            </a:r>
            <a:endParaRPr lang="ro-GB" dirty="0"/>
          </a:p>
        </p:txBody>
      </p:sp>
    </p:spTree>
    <p:extLst>
      <p:ext uri="{BB962C8B-B14F-4D97-AF65-F5344CB8AC3E}">
        <p14:creationId xmlns:p14="http://schemas.microsoft.com/office/powerpoint/2010/main" val="2712048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930275"/>
          </a:xfrm>
        </p:spPr>
        <p:txBody>
          <a:bodyPr>
            <a:normAutofit/>
          </a:bodyPr>
          <a:lstStyle/>
          <a:p>
            <a:pPr algn="ctr"/>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28976" y="2357564"/>
            <a:ext cx="12267827" cy="4135311"/>
          </a:xfrm>
        </p:spPr>
        <p:txBody>
          <a:bodyPr>
            <a:normAutofit/>
          </a:bodyPr>
          <a:lstStyle/>
          <a:p>
            <a:pPr marL="0" indent="0" algn="just">
              <a:lnSpc>
                <a:spcPct val="150000"/>
              </a:lnSpc>
              <a:buNone/>
            </a:pPr>
            <a:r>
              <a:rPr lang="en-US" b="1" dirty="0">
                <a:latin typeface="Arial" panose="020B0604020202020204" pitchFamily="34" charset="0"/>
                <a:cs typeface="Arial" panose="020B0604020202020204" pitchFamily="34" charset="0"/>
              </a:rPr>
              <a:t>Key Points:</a:t>
            </a:r>
          </a:p>
          <a:p>
            <a:pPr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Low workplace adaptability is a critical issue for Uber Eats.</a:t>
            </a:r>
          </a:p>
          <a:p>
            <a:pPr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The PESTLE analysis highlighted how external factors shape this challenge.</a:t>
            </a:r>
          </a:p>
          <a:p>
            <a:pPr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Cause-and-effect analysis demonstrated the internal hurdles Uber Eats faces.</a:t>
            </a:r>
          </a:p>
          <a:p>
            <a:pPr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Enhancing adaptability is crucial for Uber Eats’ growth in a competitive digital landscape.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E37A9718-5DCA-D6B3-C2CA-C82320F8D015}"/>
              </a:ext>
            </a:extLst>
          </p:cNvPr>
          <p:cNvSpPr>
            <a:spLocks noGrp="1"/>
          </p:cNvSpPr>
          <p:nvPr>
            <p:ph idx="1"/>
          </p:nvPr>
        </p:nvSpPr>
        <p:spPr/>
        <p:txBody>
          <a:bodyPr/>
          <a:lstStyle/>
          <a:p>
            <a:r>
              <a:rPr lang="en-GB" sz="1800" kern="100" dirty="0">
                <a:effectLst/>
                <a:latin typeface="Times New Roman" panose="02020603050405020304" pitchFamily="18" charset="0"/>
                <a:ea typeface="Calibri" panose="020F0502020204030204" pitchFamily="34" charset="0"/>
                <a:cs typeface="Vrinda" panose="020B0502040204020203" pitchFamily="34" charset="0"/>
              </a:rPr>
              <a:t>Hence, a low level of workplace adaptability is a major threat to Uber Eats’ operational success and sustainability. These are shown in the PESTLE analysis to depict mannerism by which Uber Eats’ operations is affected by various environmental changes ranging from regulatory factors, economic forces and change in consumer preferences affect the rate at which the firm can respond. Internal evaluation with respect to cause and effect identified various impediments to change such as lack of training, and </a:t>
            </a:r>
            <a:r>
              <a:rPr lang="en-GB" sz="1800" kern="100" dirty="0" err="1">
                <a:effectLst/>
                <a:latin typeface="Times New Roman" panose="02020603050405020304" pitchFamily="18" charset="0"/>
                <a:ea typeface="Calibri" panose="020F0502020204030204" pitchFamily="34" charset="0"/>
                <a:cs typeface="Vrinda" panose="020B0502040204020203" pitchFamily="34" charset="0"/>
              </a:rPr>
              <a:t>globalization</a:t>
            </a:r>
            <a:r>
              <a:rPr lang="en-GB" sz="1800" kern="100" dirty="0">
                <a:effectLst/>
                <a:latin typeface="Times New Roman" panose="02020603050405020304" pitchFamily="18" charset="0"/>
                <a:ea typeface="Calibri" panose="020F0502020204030204" pitchFamily="34" charset="0"/>
                <a:cs typeface="Vrinda" panose="020B0502040204020203" pitchFamily="34" charset="0"/>
              </a:rPr>
              <a:t> of the firm’s operations. Consequently, Uber Eats need to adapt when considering the growth of the food delivery app market. Consequently, it can enhance its working, understand consumers’ needs, and protect the market share in the increasingly competitive environment online.</a:t>
            </a:r>
            <a:br>
              <a:rPr lang="en-GB" sz="1800" kern="100" dirty="0">
                <a:effectLst/>
                <a:latin typeface="Times New Roman" panose="02020603050405020304" pitchFamily="18" charset="0"/>
                <a:ea typeface="Calibri" panose="020F0502020204030204" pitchFamily="34" charset="0"/>
                <a:cs typeface="Vrinda" panose="020B0502040204020203" pitchFamily="34" charset="0"/>
              </a:rPr>
            </a:br>
            <a:endParaRPr lang="ro-GB" sz="1800" kern="100" dirty="0">
              <a:effectLst/>
              <a:latin typeface="Times New Roman" panose="02020603050405020304" pitchFamily="18" charset="0"/>
              <a:ea typeface="Calibri" panose="020F0502020204030204" pitchFamily="34" charset="0"/>
              <a:cs typeface="Vrinda" panose="020B0502040204020203" pitchFamily="34" charset="0"/>
            </a:endParaRPr>
          </a:p>
          <a:p>
            <a:endParaRPr lang="ro-GB" dirty="0"/>
          </a:p>
        </p:txBody>
      </p:sp>
    </p:spTree>
    <p:extLst>
      <p:ext uri="{BB962C8B-B14F-4D97-AF65-F5344CB8AC3E}">
        <p14:creationId xmlns:p14="http://schemas.microsoft.com/office/powerpoint/2010/main" val="2931210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226952"/>
            <a:ext cx="10515600" cy="796925"/>
          </a:xfrm>
        </p:spPr>
        <p:txBody>
          <a:bodyPr>
            <a:normAutofit/>
          </a:bodyPr>
          <a:lstStyle/>
          <a:p>
            <a:pPr algn="ctr"/>
            <a:r>
              <a:rPr lang="en-GB" b="1" dirty="0">
                <a:latin typeface="Arial" panose="020B0604020202020204" pitchFamily="34" charset="0"/>
                <a:cs typeface="Arial" panose="020B0604020202020204" pitchFamily="34" charset="0"/>
              </a:rPr>
              <a:t>List of References</a:t>
            </a:r>
            <a:endParaRPr lang="en-GB" dirty="0"/>
          </a:p>
        </p:txBody>
      </p:sp>
      <p:sp>
        <p:nvSpPr>
          <p:cNvPr id="5" name="Rectangle 2">
            <a:extLst>
              <a:ext uri="{FF2B5EF4-FFF2-40B4-BE49-F238E27FC236}">
                <a16:creationId xmlns:a16="http://schemas.microsoft.com/office/drawing/2014/main" id="{B282B16A-B9E6-0DA8-0E98-026D9E3EBAC5}"/>
              </a:ext>
            </a:extLst>
          </p:cNvPr>
          <p:cNvSpPr>
            <a:spLocks noGrp="1" noChangeArrowheads="1"/>
          </p:cNvSpPr>
          <p:nvPr>
            <p:ph idx="1"/>
          </p:nvPr>
        </p:nvSpPr>
        <p:spPr bwMode="auto">
          <a:xfrm>
            <a:off x="456304" y="2211646"/>
            <a:ext cx="11064240" cy="4478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50000"/>
              </a:lnSpc>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Brown, T. (2023) 'AI Integration in Food Delivery: Opportunities and Challenges', </a:t>
            </a:r>
            <a:r>
              <a:rPr kumimoji="0" lang="en-US" altLang="en-US" sz="1600" b="0" i="1" u="none" strike="noStrike" cap="none" normalizeH="0" baseline="0" dirty="0">
                <a:ln>
                  <a:noFill/>
                </a:ln>
                <a:solidFill>
                  <a:schemeClr val="tx1"/>
                </a:solidFill>
                <a:effectLst/>
                <a:latin typeface="Arial" panose="020B0604020202020204" pitchFamily="34" charset="0"/>
              </a:rPr>
              <a:t>Digital Commerce Review, </a:t>
            </a:r>
            <a:r>
              <a:rPr kumimoji="0" lang="en-US" altLang="en-US" sz="1600" b="0" i="0" u="none" strike="noStrike" cap="none" normalizeH="0" baseline="0" dirty="0">
                <a:ln>
                  <a:noFill/>
                </a:ln>
                <a:solidFill>
                  <a:schemeClr val="tx1"/>
                </a:solidFill>
                <a:effectLst/>
                <a:latin typeface="Arial" panose="020B0604020202020204" pitchFamily="34" charset="0"/>
              </a:rPr>
              <a:t>25(2), pp. 15–22.</a:t>
            </a:r>
          </a:p>
          <a:p>
            <a:pPr algn="just" eaLnBrk="0" fontAlgn="base" hangingPunct="0">
              <a:lnSpc>
                <a:spcPct val="150000"/>
              </a:lnSpc>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Garcia, L. (2023) 'Global Economic Trends Affecting Consumer Spending', </a:t>
            </a:r>
            <a:r>
              <a:rPr kumimoji="0" lang="en-US" altLang="en-US" sz="1600" b="0" i="1" u="none" strike="noStrike" cap="none" normalizeH="0" baseline="0" dirty="0">
                <a:ln>
                  <a:noFill/>
                </a:ln>
                <a:solidFill>
                  <a:schemeClr val="tx1"/>
                </a:solidFill>
                <a:effectLst/>
                <a:latin typeface="Arial" panose="020B0604020202020204" pitchFamily="34" charset="0"/>
              </a:rPr>
              <a:t>World Economic Review</a:t>
            </a:r>
            <a:r>
              <a:rPr kumimoji="0" lang="en-US" altLang="en-US" sz="1600" b="0" i="0" u="none" strike="noStrike" cap="none" normalizeH="0" baseline="0" dirty="0">
                <a:ln>
                  <a:noFill/>
                </a:ln>
                <a:solidFill>
                  <a:schemeClr val="tx1"/>
                </a:solidFill>
                <a:effectLst/>
                <a:latin typeface="Arial" panose="020B0604020202020204" pitchFamily="34" charset="0"/>
              </a:rPr>
              <a:t>, 18(4), pp. 28–34.</a:t>
            </a:r>
          </a:p>
          <a:p>
            <a:pPr algn="just" eaLnBrk="0" fontAlgn="base" hangingPunct="0">
              <a:lnSpc>
                <a:spcPct val="150000"/>
              </a:lnSpc>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Harris, M. (2023) 'Data Privacy Laws and the Gig Economy', </a:t>
            </a:r>
            <a:r>
              <a:rPr kumimoji="0" lang="en-US" altLang="en-US" sz="1600" b="0" i="1" u="none" strike="noStrike" cap="none" normalizeH="0" baseline="0" dirty="0">
                <a:ln>
                  <a:noFill/>
                </a:ln>
                <a:solidFill>
                  <a:schemeClr val="tx1"/>
                </a:solidFill>
                <a:effectLst/>
                <a:latin typeface="Arial" panose="020B0604020202020204" pitchFamily="34" charset="0"/>
              </a:rPr>
              <a:t>Journal of Data Security, </a:t>
            </a:r>
            <a:r>
              <a:rPr kumimoji="0" lang="en-US" altLang="en-US" sz="1600" b="0" i="0" u="none" strike="noStrike" cap="none" normalizeH="0" baseline="0" dirty="0">
                <a:ln>
                  <a:noFill/>
                </a:ln>
                <a:solidFill>
                  <a:schemeClr val="tx1"/>
                </a:solidFill>
                <a:effectLst/>
                <a:latin typeface="Arial" panose="020B0604020202020204" pitchFamily="34" charset="0"/>
              </a:rPr>
              <a:t>12(3), pp. 45–50.</a:t>
            </a:r>
          </a:p>
          <a:p>
            <a:pPr algn="just" eaLnBrk="0" fontAlgn="base" hangingPunct="0">
              <a:lnSpc>
                <a:spcPct val="150000"/>
              </a:lnSpc>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Johnson, R. (2023) 'Challenges in Adopting New Technologies in Food Delivery', </a:t>
            </a:r>
            <a:r>
              <a:rPr kumimoji="0" lang="en-US" altLang="en-US" sz="1600" b="0" i="1" u="none" strike="noStrike" cap="none" normalizeH="0" baseline="0" dirty="0">
                <a:ln>
                  <a:noFill/>
                </a:ln>
                <a:solidFill>
                  <a:schemeClr val="tx1"/>
                </a:solidFill>
                <a:effectLst/>
                <a:latin typeface="Arial" panose="020B0604020202020204" pitchFamily="34" charset="0"/>
              </a:rPr>
              <a:t>Journal of Business Technology</a:t>
            </a:r>
            <a:r>
              <a:rPr kumimoji="0" lang="en-US" altLang="en-US" sz="1600" b="0" i="0" u="none" strike="noStrike" cap="none" normalizeH="0" baseline="0" dirty="0">
                <a:ln>
                  <a:noFill/>
                </a:ln>
                <a:solidFill>
                  <a:schemeClr val="tx1"/>
                </a:solidFill>
                <a:effectLst/>
                <a:latin typeface="Arial" panose="020B0604020202020204" pitchFamily="34" charset="0"/>
              </a:rPr>
              <a:t>, 30(1), pp. 22–28.</a:t>
            </a:r>
          </a:p>
          <a:p>
            <a:pPr algn="just" eaLnBrk="0" fontAlgn="base" hangingPunct="0">
              <a:lnSpc>
                <a:spcPct val="150000"/>
              </a:lnSpc>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Miller, A. (2023) 'Sustainable Consumer Behavior in the Food Delivery Sector', </a:t>
            </a:r>
            <a:r>
              <a:rPr kumimoji="0" lang="en-US" altLang="en-US" sz="1600" b="0" i="1" u="none" strike="noStrike" cap="none" normalizeH="0" baseline="0" dirty="0">
                <a:ln>
                  <a:noFill/>
                </a:ln>
                <a:solidFill>
                  <a:schemeClr val="tx1"/>
                </a:solidFill>
                <a:effectLst/>
                <a:latin typeface="Arial" panose="020B0604020202020204" pitchFamily="34" charset="0"/>
              </a:rPr>
              <a:t>Green Economy Journal</a:t>
            </a:r>
            <a:r>
              <a:rPr kumimoji="0" lang="en-US" altLang="en-US" sz="1600" b="0" i="0" u="none" strike="noStrike" cap="none" normalizeH="0" baseline="0" dirty="0">
                <a:ln>
                  <a:noFill/>
                </a:ln>
                <a:solidFill>
                  <a:schemeClr val="tx1"/>
                </a:solidFill>
                <a:effectLst/>
                <a:latin typeface="Arial" panose="020B0604020202020204" pitchFamily="34" charset="0"/>
              </a:rPr>
              <a:t>, 16(3), pp. 18–24.</a:t>
            </a:r>
          </a:p>
          <a:p>
            <a:pPr algn="just" eaLnBrk="0" fontAlgn="base" hangingPunct="0">
              <a:lnSpc>
                <a:spcPct val="150000"/>
              </a:lnSpc>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Smith, J. (2023) </a:t>
            </a:r>
            <a:r>
              <a:rPr kumimoji="0" lang="en-US" altLang="en-US" sz="1600" b="0" i="1" u="none" strike="noStrike" cap="none" normalizeH="0" baseline="0" dirty="0">
                <a:ln>
                  <a:noFill/>
                </a:ln>
                <a:solidFill>
                  <a:schemeClr val="tx1"/>
                </a:solidFill>
                <a:effectLst/>
                <a:latin typeface="Arial" panose="020B0604020202020204" pitchFamily="34" charset="0"/>
              </a:rPr>
              <a:t>Uber Eats: A Global Leader in Food Delivery</a:t>
            </a:r>
            <a:r>
              <a:rPr kumimoji="0" lang="en-US" altLang="en-US" sz="1600" b="0" i="0" u="none" strike="noStrike" cap="none" normalizeH="0" baseline="0" dirty="0">
                <a:ln>
                  <a:noFill/>
                </a:ln>
                <a:solidFill>
                  <a:schemeClr val="tx1"/>
                </a:solidFill>
                <a:effectLst/>
                <a:latin typeface="Arial" panose="020B0604020202020204" pitchFamily="34" charset="0"/>
              </a:rPr>
              <a:t>. London: Palgrave Macmillan.</a:t>
            </a:r>
          </a:p>
          <a:p>
            <a:pPr algn="just" eaLnBrk="0" fontAlgn="base" hangingPunct="0">
              <a:lnSpc>
                <a:spcPct val="150000"/>
              </a:lnSpc>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Thompson, P. (2023) 'The Gig Economy and Regulatory Challenges', </a:t>
            </a:r>
            <a:r>
              <a:rPr kumimoji="0" lang="en-US" altLang="en-US" sz="1600" b="0" i="1" u="none" strike="noStrike" cap="none" normalizeH="0" baseline="0" dirty="0" err="1">
                <a:ln>
                  <a:noFill/>
                </a:ln>
                <a:solidFill>
                  <a:schemeClr val="tx1"/>
                </a:solidFill>
                <a:effectLst/>
                <a:latin typeface="Arial" panose="020B0604020202020204" pitchFamily="34" charset="0"/>
              </a:rPr>
              <a:t>Labour</a:t>
            </a:r>
            <a:r>
              <a:rPr kumimoji="0" lang="en-US" altLang="en-US" sz="1600" b="0" i="1" u="none" strike="noStrike" cap="none" normalizeH="0" baseline="0" dirty="0">
                <a:ln>
                  <a:noFill/>
                </a:ln>
                <a:solidFill>
                  <a:schemeClr val="tx1"/>
                </a:solidFill>
                <a:effectLst/>
                <a:latin typeface="Arial" panose="020B0604020202020204" pitchFamily="34" charset="0"/>
              </a:rPr>
              <a:t> Policy Journal</a:t>
            </a:r>
            <a:r>
              <a:rPr kumimoji="0" lang="en-US" altLang="en-US" sz="1600" b="0" i="0" u="none" strike="noStrike" cap="none" normalizeH="0" baseline="0" dirty="0">
                <a:ln>
                  <a:noFill/>
                </a:ln>
                <a:solidFill>
                  <a:schemeClr val="tx1"/>
                </a:solidFill>
                <a:effectLst/>
                <a:latin typeface="Arial" panose="020B0604020202020204" pitchFamily="34" charset="0"/>
              </a:rPr>
              <a:t>, 14(4), pp. 32–40.</a:t>
            </a:r>
          </a:p>
          <a:p>
            <a:pPr algn="just" eaLnBrk="0" fontAlgn="base" hangingPunct="0">
              <a:lnSpc>
                <a:spcPct val="150000"/>
              </a:lnSpc>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Williams, K. (2023) 'Managing Change in the Digital Gig Economy', </a:t>
            </a:r>
            <a:r>
              <a:rPr kumimoji="0" lang="en-US" altLang="en-US" sz="1600" b="0" i="1" u="none" strike="noStrike" cap="none" normalizeH="0" baseline="0" dirty="0">
                <a:ln>
                  <a:noFill/>
                </a:ln>
                <a:solidFill>
                  <a:schemeClr val="tx1"/>
                </a:solidFill>
                <a:effectLst/>
                <a:latin typeface="Arial" panose="020B0604020202020204" pitchFamily="34" charset="0"/>
              </a:rPr>
              <a:t>Management Insights</a:t>
            </a:r>
            <a:r>
              <a:rPr kumimoji="0" lang="en-US" altLang="en-US" sz="1600" b="0" i="0" u="none" strike="noStrike" cap="none" normalizeH="0" baseline="0" dirty="0">
                <a:ln>
                  <a:noFill/>
                </a:ln>
                <a:solidFill>
                  <a:schemeClr val="tx1"/>
                </a:solidFill>
                <a:effectLst/>
                <a:latin typeface="Arial" panose="020B0604020202020204" pitchFamily="34" charset="0"/>
              </a:rPr>
              <a:t>, 34(2), pp. 50–55.</a:t>
            </a:r>
          </a:p>
        </p:txBody>
      </p:sp>
    </p:spTree>
    <p:extLst>
      <p:ext uri="{BB962C8B-B14F-4D97-AF65-F5344CB8AC3E}">
        <p14:creationId xmlns:p14="http://schemas.microsoft.com/office/powerpoint/2010/main" val="24513240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Thank You!</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p:txBody>
          <a:bodyPr/>
          <a:lstStyle/>
          <a:p>
            <a:endParaRPr lang="en-GB"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pPr algn="ctr"/>
            <a:r>
              <a:rPr lang="en-GB" sz="4800"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D03D54-D458-6889-97D9-4D3F571E739C}"/>
              </a:ext>
            </a:extLst>
          </p:cNvPr>
          <p:cNvSpPr>
            <a:spLocks noGrp="1"/>
          </p:cNvSpPr>
          <p:nvPr>
            <p:ph type="title"/>
          </p:nvPr>
        </p:nvSpPr>
        <p:spPr>
          <a:xfrm>
            <a:off x="838200" y="133350"/>
            <a:ext cx="10515600" cy="1362076"/>
          </a:xfrm>
        </p:spPr>
        <p:txBody>
          <a:bodyPr>
            <a:normAutofit/>
          </a:bodyPr>
          <a:lstStyle/>
          <a:p>
            <a:pPr algn="ctr"/>
            <a:r>
              <a:rPr lang="en-GB" sz="5300" b="1" dirty="0">
                <a:latin typeface="Arial" panose="020B0604020202020204" pitchFamily="34" charset="0"/>
                <a:cs typeface="Arial" panose="020B0604020202020204" pitchFamily="34" charset="0"/>
              </a:rPr>
              <a:t>Questions?</a:t>
            </a:r>
          </a:p>
        </p:txBody>
      </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p:txBody>
          <a:bodyPr/>
          <a:lstStyle/>
          <a:p>
            <a:endParaRPr lang="en-GB"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pPr marL="0" indent="0" algn="ctr">
              <a:buNone/>
            </a:pPr>
            <a:r>
              <a:rPr lang="en-GB" sz="7200" b="1" dirty="0">
                <a:latin typeface="Arial" panose="020B0604020202020204" pitchFamily="34" charset="0"/>
                <a:cs typeface="Arial" panose="020B0604020202020204" pitchFamily="34" charset="0"/>
              </a:rPr>
              <a:t>Questions?</a:t>
            </a:r>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6334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1713</Words>
  <Application>Microsoft Office PowerPoint</Application>
  <PresentationFormat>Ecran lat</PresentationFormat>
  <Paragraphs>110</Paragraphs>
  <Slides>18</Slides>
  <Notes>8</Notes>
  <HiddenSlides>0</HiddenSlides>
  <MMClips>0</MMClips>
  <ScaleCrop>false</ScaleCrop>
  <HeadingPairs>
    <vt:vector size="4" baseType="variant">
      <vt:variant>
        <vt:lpstr>Temă</vt:lpstr>
      </vt:variant>
      <vt:variant>
        <vt:i4>1</vt:i4>
      </vt:variant>
      <vt:variant>
        <vt:lpstr>Titluri diapozitive</vt:lpstr>
      </vt:variant>
      <vt:variant>
        <vt:i4>18</vt:i4>
      </vt:variant>
    </vt:vector>
  </HeadingPairs>
  <TitlesOfParts>
    <vt:vector size="19" baseType="lpstr">
      <vt:lpstr>Ion Boardroom</vt:lpstr>
      <vt:lpstr>Name - Daniel Petcu  Student Number – 2330039 Lecturer’s Name: Chijioke Uba</vt:lpstr>
      <vt:lpstr> Outlines of Today’s Presentation </vt:lpstr>
      <vt:lpstr>Introduction – Uber Eats </vt:lpstr>
      <vt:lpstr>The Nature and Impact of Low Workplace Adaptability at Uber Eats</vt:lpstr>
      <vt:lpstr>Prezentare PowerPoint</vt:lpstr>
      <vt:lpstr> A PESTLE Analysis of Uber Eats</vt:lpstr>
      <vt:lpstr> A PESTLE Analysis of Uber Eats </vt:lpstr>
      <vt:lpstr>Prezentare PowerPoint</vt:lpstr>
      <vt:lpstr>Prezentare PowerPoint</vt:lpstr>
      <vt:lpstr> Cause-and-Effect Analysis: Uber Eats</vt:lpstr>
      <vt:lpstr>Prezentare PowerPoint</vt:lpstr>
      <vt:lpstr>Cause-and-Effect Analysis: Uber Eats</vt:lpstr>
      <vt:lpstr>Prezentare PowerPoint</vt:lpstr>
      <vt:lpstr>Conclusion</vt:lpstr>
      <vt:lpstr>Prezentare PowerPoint</vt:lpstr>
      <vt:lpstr>List of References</vt:lpstr>
      <vt:lpstr> Thank You!</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Daniel Petcu  Student Number – 2330039 Lecturer’s Name: Chijioke Uba</dc:title>
  <dc:creator/>
  <cp:lastModifiedBy>447342519821</cp:lastModifiedBy>
  <cp:revision>7</cp:revision>
  <dcterms:created xsi:type="dcterms:W3CDTF">2024-10-09T14:34:52Z</dcterms:created>
  <dcterms:modified xsi:type="dcterms:W3CDTF">2024-10-14T00:28:09Z</dcterms:modified>
</cp:coreProperties>
</file>