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3" r:id="rId8"/>
    <p:sldId id="266" r:id="rId9"/>
    <p:sldId id="268" r:id="rId10"/>
    <p:sldId id="269" r:id="rId11"/>
    <p:sldId id="264" r:id="rId12"/>
    <p:sldId id="270" r:id="rId13"/>
    <p:sldId id="271" r:id="rId14"/>
    <p:sldId id="265"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31786E-8460-4F0A-B83E-B0FF9D8887F7}" v="24" dt="2026-03-08T12:01:22.308"/>
    <p1510:client id="{2619CB1F-9A59-4C86-A02C-87BB8D0C5B6A}" v="6" dt="2026-03-08T12:08:03.301"/>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510" autoAdjust="0"/>
  </p:normalViewPr>
  <p:slideViewPr>
    <p:cSldViewPr>
      <p:cViewPr varScale="1">
        <p:scale>
          <a:sx n="52" d="100"/>
          <a:sy n="52" d="100"/>
        </p:scale>
        <p:origin x="850"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dor-Florin Vass" userId="65abf922d6133345" providerId="LiveId" clId="{A62B1610-D915-4BFB-BC69-74F41489749A}"/>
    <pc:docChg chg="undo custSel addSld delSld modSld">
      <pc:chgData name="Tudor-Florin Vass" userId="65abf922d6133345" providerId="LiveId" clId="{A62B1610-D915-4BFB-BC69-74F41489749A}" dt="2026-03-08T12:08:55.554" v="130" actId="21"/>
      <pc:docMkLst>
        <pc:docMk/>
      </pc:docMkLst>
      <pc:sldChg chg="addSp delSp modSp mod">
        <pc:chgData name="Tudor-Florin Vass" userId="65abf922d6133345" providerId="LiveId" clId="{A62B1610-D915-4BFB-BC69-74F41489749A}" dt="2026-03-08T12:06:42.625" v="111" actId="1076"/>
        <pc:sldMkLst>
          <pc:docMk/>
          <pc:sldMk cId="0" sldId="256"/>
        </pc:sldMkLst>
        <pc:spChg chg="mod">
          <ac:chgData name="Tudor-Florin Vass" userId="65abf922d6133345" providerId="LiveId" clId="{A62B1610-D915-4BFB-BC69-74F41489749A}" dt="2026-03-08T11:58:43.688" v="77" actId="14100"/>
          <ac:spMkLst>
            <pc:docMk/>
            <pc:sldMk cId="0" sldId="256"/>
            <ac:spMk id="28" creationId="{00000000-0000-0000-0000-000000000000}"/>
          </ac:spMkLst>
        </pc:spChg>
        <pc:spChg chg="mod">
          <ac:chgData name="Tudor-Florin Vass" userId="65abf922d6133345" providerId="LiveId" clId="{A62B1610-D915-4BFB-BC69-74F41489749A}" dt="2026-03-06T18:06:44.346" v="35" actId="14100"/>
          <ac:spMkLst>
            <pc:docMk/>
            <pc:sldMk cId="0" sldId="256"/>
            <ac:spMk id="30" creationId="{00000000-0000-0000-0000-000000000000}"/>
          </ac:spMkLst>
        </pc:spChg>
        <pc:picChg chg="add del mod">
          <ac:chgData name="Tudor-Florin Vass" userId="65abf922d6133345" providerId="LiveId" clId="{A62B1610-D915-4BFB-BC69-74F41489749A}" dt="2026-03-08T11:58:49.192" v="88" actId="931"/>
          <ac:picMkLst>
            <pc:docMk/>
            <pc:sldMk cId="0" sldId="256"/>
            <ac:picMk id="8" creationId="{5002EE81-0232-DCF3-F322-7BF45A5E4DD1}"/>
          </ac:picMkLst>
        </pc:picChg>
        <pc:picChg chg="add mod">
          <ac:chgData name="Tudor-Florin Vass" userId="65abf922d6133345" providerId="LiveId" clId="{A62B1610-D915-4BFB-BC69-74F41489749A}" dt="2026-03-08T11:57:08.826" v="68"/>
          <ac:picMkLst>
            <pc:docMk/>
            <pc:sldMk cId="0" sldId="256"/>
            <ac:picMk id="9" creationId="{4D50C099-AF56-694A-68C2-3E98B95B2657}"/>
          </ac:picMkLst>
        </pc:picChg>
        <pc:picChg chg="add mod">
          <ac:chgData name="Tudor-Florin Vass" userId="65abf922d6133345" providerId="LiveId" clId="{A62B1610-D915-4BFB-BC69-74F41489749A}" dt="2026-03-08T11:58:04.224" v="71"/>
          <ac:picMkLst>
            <pc:docMk/>
            <pc:sldMk cId="0" sldId="256"/>
            <ac:picMk id="10" creationId="{5002EE81-0232-DCF3-F322-7BF45A5E4DD1}"/>
          </ac:picMkLst>
        </pc:picChg>
        <pc:picChg chg="add mod">
          <ac:chgData name="Tudor-Florin Vass" userId="65abf922d6133345" providerId="LiveId" clId="{A62B1610-D915-4BFB-BC69-74F41489749A}" dt="2026-03-08T12:06:42.625" v="111" actId="1076"/>
          <ac:picMkLst>
            <pc:docMk/>
            <pc:sldMk cId="0" sldId="256"/>
            <ac:picMk id="11" creationId="{0D7110D1-01F2-4CBD-16CC-8523EBBABC26}"/>
          </ac:picMkLst>
        </pc:picChg>
      </pc:sldChg>
      <pc:sldChg chg="addSp modSp mod">
        <pc:chgData name="Tudor-Florin Vass" userId="65abf922d6133345" providerId="LiveId" clId="{A62B1610-D915-4BFB-BC69-74F41489749A}" dt="2026-03-08T11:59:38.335" v="91" actId="1076"/>
        <pc:sldMkLst>
          <pc:docMk/>
          <pc:sldMk cId="0" sldId="257"/>
        </pc:sldMkLst>
        <pc:grpChg chg="mod">
          <ac:chgData name="Tudor-Florin Vass" userId="65abf922d6133345" providerId="LiveId" clId="{A62B1610-D915-4BFB-BC69-74F41489749A}" dt="2026-03-08T11:58:39.377" v="72" actId="1076"/>
          <ac:grpSpMkLst>
            <pc:docMk/>
            <pc:sldMk cId="0" sldId="257"/>
            <ac:grpSpMk id="2" creationId="{00000000-0000-0000-0000-000000000000}"/>
          </ac:grpSpMkLst>
        </pc:grpChg>
        <pc:picChg chg="add mod">
          <ac:chgData name="Tudor-Florin Vass" userId="65abf922d6133345" providerId="LiveId" clId="{A62B1610-D915-4BFB-BC69-74F41489749A}" dt="2026-03-08T11:59:38.335" v="91" actId="1076"/>
          <ac:picMkLst>
            <pc:docMk/>
            <pc:sldMk cId="0" sldId="257"/>
            <ac:picMk id="7" creationId="{68C4179C-335B-3276-7911-66E12794BFA3}"/>
          </ac:picMkLst>
        </pc:picChg>
      </pc:sldChg>
      <pc:sldChg chg="addSp modSp mod">
        <pc:chgData name="Tudor-Florin Vass" userId="65abf922d6133345" providerId="LiveId" clId="{A62B1610-D915-4BFB-BC69-74F41489749A}" dt="2026-03-08T11:59:55.311" v="94" actId="14100"/>
        <pc:sldMkLst>
          <pc:docMk/>
          <pc:sldMk cId="0" sldId="258"/>
        </pc:sldMkLst>
        <pc:picChg chg="add mod">
          <ac:chgData name="Tudor-Florin Vass" userId="65abf922d6133345" providerId="LiveId" clId="{A62B1610-D915-4BFB-BC69-74F41489749A}" dt="2026-03-08T11:59:55.311" v="94" actId="14100"/>
          <ac:picMkLst>
            <pc:docMk/>
            <pc:sldMk cId="0" sldId="258"/>
            <ac:picMk id="6" creationId="{B644D2FB-280D-205F-31F8-B0250CF03F77}"/>
          </ac:picMkLst>
        </pc:picChg>
      </pc:sldChg>
      <pc:sldChg chg="addSp modSp mod">
        <pc:chgData name="Tudor-Florin Vass" userId="65abf922d6133345" providerId="LiveId" clId="{A62B1610-D915-4BFB-BC69-74F41489749A}" dt="2026-03-08T12:00:17.168" v="97" actId="14100"/>
        <pc:sldMkLst>
          <pc:docMk/>
          <pc:sldMk cId="0" sldId="259"/>
        </pc:sldMkLst>
        <pc:picChg chg="add mod">
          <ac:chgData name="Tudor-Florin Vass" userId="65abf922d6133345" providerId="LiveId" clId="{A62B1610-D915-4BFB-BC69-74F41489749A}" dt="2026-03-08T12:00:17.168" v="97" actId="14100"/>
          <ac:picMkLst>
            <pc:docMk/>
            <pc:sldMk cId="0" sldId="259"/>
            <ac:picMk id="6" creationId="{28FBD92F-943A-1CA4-247D-138730741BF6}"/>
          </ac:picMkLst>
        </pc:picChg>
      </pc:sldChg>
      <pc:sldChg chg="addSp modSp mod">
        <pc:chgData name="Tudor-Florin Vass" userId="65abf922d6133345" providerId="LiveId" clId="{A62B1610-D915-4BFB-BC69-74F41489749A}" dt="2026-03-08T12:00:35.852" v="99" actId="1076"/>
        <pc:sldMkLst>
          <pc:docMk/>
          <pc:sldMk cId="0" sldId="260"/>
        </pc:sldMkLst>
        <pc:picChg chg="add mod">
          <ac:chgData name="Tudor-Florin Vass" userId="65abf922d6133345" providerId="LiveId" clId="{A62B1610-D915-4BFB-BC69-74F41489749A}" dt="2026-03-08T12:00:35.852" v="99" actId="1076"/>
          <ac:picMkLst>
            <pc:docMk/>
            <pc:sldMk cId="0" sldId="260"/>
            <ac:picMk id="6" creationId="{129486F9-CE6E-50F2-650D-EBEC97623878}"/>
          </ac:picMkLst>
        </pc:picChg>
      </pc:sldChg>
      <pc:sldChg chg="addSp modSp mod">
        <pc:chgData name="Tudor-Florin Vass" userId="65abf922d6133345" providerId="LiveId" clId="{A62B1610-D915-4BFB-BC69-74F41489749A}" dt="2026-03-08T12:00:51.141" v="102" actId="14100"/>
        <pc:sldMkLst>
          <pc:docMk/>
          <pc:sldMk cId="0" sldId="261"/>
        </pc:sldMkLst>
        <pc:picChg chg="add mod">
          <ac:chgData name="Tudor-Florin Vass" userId="65abf922d6133345" providerId="LiveId" clId="{A62B1610-D915-4BFB-BC69-74F41489749A}" dt="2026-03-08T12:00:51.141" v="102" actId="14100"/>
          <ac:picMkLst>
            <pc:docMk/>
            <pc:sldMk cId="0" sldId="261"/>
            <ac:picMk id="6" creationId="{5308E084-FF59-796E-8942-F1D3778EB7F5}"/>
          </ac:picMkLst>
        </pc:picChg>
      </pc:sldChg>
      <pc:sldChg chg="addSp delSp modSp add del mod">
        <pc:chgData name="Tudor-Florin Vass" userId="65abf922d6133345" providerId="LiveId" clId="{A62B1610-D915-4BFB-BC69-74F41489749A}" dt="2026-03-08T12:08:55.554" v="130" actId="21"/>
        <pc:sldMkLst>
          <pc:docMk/>
          <pc:sldMk cId="0" sldId="263"/>
        </pc:sldMkLst>
        <pc:spChg chg="del">
          <ac:chgData name="Tudor-Florin Vass" userId="65abf922d6133345" providerId="LiveId" clId="{A62B1610-D915-4BFB-BC69-74F41489749A}" dt="2026-03-08T12:08:40.747" v="125" actId="21"/>
          <ac:spMkLst>
            <pc:docMk/>
            <pc:sldMk cId="0" sldId="263"/>
            <ac:spMk id="33" creationId="{00000000-0000-0000-0000-000000000000}"/>
          </ac:spMkLst>
        </pc:spChg>
        <pc:spChg chg="del">
          <ac:chgData name="Tudor-Florin Vass" userId="65abf922d6133345" providerId="LiveId" clId="{A62B1610-D915-4BFB-BC69-74F41489749A}" dt="2026-03-08T12:08:47.244" v="127" actId="21"/>
          <ac:spMkLst>
            <pc:docMk/>
            <pc:sldMk cId="0" sldId="263"/>
            <ac:spMk id="37" creationId="{00000000-0000-0000-0000-000000000000}"/>
          </ac:spMkLst>
        </pc:spChg>
        <pc:spChg chg="del">
          <ac:chgData name="Tudor-Florin Vass" userId="65abf922d6133345" providerId="LiveId" clId="{A62B1610-D915-4BFB-BC69-74F41489749A}" dt="2026-03-08T12:08:53.241" v="129" actId="21"/>
          <ac:spMkLst>
            <pc:docMk/>
            <pc:sldMk cId="0" sldId="263"/>
            <ac:spMk id="41" creationId="{00000000-0000-0000-0000-000000000000}"/>
          </ac:spMkLst>
        </pc:spChg>
        <pc:grpChg chg="del">
          <ac:chgData name="Tudor-Florin Vass" userId="65abf922d6133345" providerId="LiveId" clId="{A62B1610-D915-4BFB-BC69-74F41489749A}" dt="2026-03-08T12:08:43.295" v="126" actId="21"/>
          <ac:grpSpMkLst>
            <pc:docMk/>
            <pc:sldMk cId="0" sldId="263"/>
            <ac:grpSpMk id="30" creationId="{00000000-0000-0000-0000-000000000000}"/>
          </ac:grpSpMkLst>
        </pc:grpChg>
        <pc:grpChg chg="del">
          <ac:chgData name="Tudor-Florin Vass" userId="65abf922d6133345" providerId="LiveId" clId="{A62B1610-D915-4BFB-BC69-74F41489749A}" dt="2026-03-08T12:08:49.973" v="128" actId="21"/>
          <ac:grpSpMkLst>
            <pc:docMk/>
            <pc:sldMk cId="0" sldId="263"/>
            <ac:grpSpMk id="34" creationId="{00000000-0000-0000-0000-000000000000}"/>
          </ac:grpSpMkLst>
        </pc:grpChg>
        <pc:grpChg chg="del">
          <ac:chgData name="Tudor-Florin Vass" userId="65abf922d6133345" providerId="LiveId" clId="{A62B1610-D915-4BFB-BC69-74F41489749A}" dt="2026-03-08T12:08:55.554" v="130" actId="21"/>
          <ac:grpSpMkLst>
            <pc:docMk/>
            <pc:sldMk cId="0" sldId="263"/>
            <ac:grpSpMk id="38" creationId="{00000000-0000-0000-0000-000000000000}"/>
          </ac:grpSpMkLst>
        </pc:grpChg>
        <pc:picChg chg="add mod">
          <ac:chgData name="Tudor-Florin Vass" userId="65abf922d6133345" providerId="LiveId" clId="{A62B1610-D915-4BFB-BC69-74F41489749A}" dt="2026-03-08T12:01:03.299" v="104" actId="1076"/>
          <ac:picMkLst>
            <pc:docMk/>
            <pc:sldMk cId="0" sldId="263"/>
            <ac:picMk id="6" creationId="{07F13742-8248-9ED1-902B-C760DB31B4CE}"/>
          </ac:picMkLst>
        </pc:picChg>
      </pc:sldChg>
      <pc:sldChg chg="addSp modSp">
        <pc:chgData name="Tudor-Florin Vass" userId="65abf922d6133345" providerId="LiveId" clId="{A62B1610-D915-4BFB-BC69-74F41489749A}" dt="2026-03-08T12:07:22.327" v="114"/>
        <pc:sldMkLst>
          <pc:docMk/>
          <pc:sldMk cId="0" sldId="264"/>
        </pc:sldMkLst>
        <pc:picChg chg="add mod">
          <ac:chgData name="Tudor-Florin Vass" userId="65abf922d6133345" providerId="LiveId" clId="{A62B1610-D915-4BFB-BC69-74F41489749A}" dt="2026-03-08T12:07:22.327" v="114"/>
          <ac:picMkLst>
            <pc:docMk/>
            <pc:sldMk cId="0" sldId="264"/>
            <ac:picMk id="6" creationId="{124C3311-FAED-471A-EF49-454222A5FE7A}"/>
          </ac:picMkLst>
        </pc:picChg>
      </pc:sldChg>
      <pc:sldChg chg="addSp modSp">
        <pc:chgData name="Tudor-Florin Vass" userId="65abf922d6133345" providerId="LiveId" clId="{A62B1610-D915-4BFB-BC69-74F41489749A}" dt="2026-03-08T12:08:03.301" v="118"/>
        <pc:sldMkLst>
          <pc:docMk/>
          <pc:sldMk cId="0" sldId="265"/>
        </pc:sldMkLst>
        <pc:picChg chg="add mod">
          <ac:chgData name="Tudor-Florin Vass" userId="65abf922d6133345" providerId="LiveId" clId="{A62B1610-D915-4BFB-BC69-74F41489749A}" dt="2026-03-08T12:08:03.301" v="118"/>
          <ac:picMkLst>
            <pc:docMk/>
            <pc:sldMk cId="0" sldId="265"/>
            <ac:picMk id="6" creationId="{E5A5BBF4-FB74-1817-3299-2738CCA03A86}"/>
          </ac:picMkLst>
        </pc:picChg>
      </pc:sldChg>
      <pc:sldChg chg="addSp delSp modSp add del mod">
        <pc:chgData name="Tudor-Florin Vass" userId="65abf922d6133345" providerId="LiveId" clId="{A62B1610-D915-4BFB-BC69-74F41489749A}" dt="2026-03-08T12:08:34.319" v="124" actId="21"/>
        <pc:sldMkLst>
          <pc:docMk/>
          <pc:sldMk cId="0" sldId="266"/>
        </pc:sldMkLst>
        <pc:spChg chg="del">
          <ac:chgData name="Tudor-Florin Vass" userId="65abf922d6133345" providerId="LiveId" clId="{A62B1610-D915-4BFB-BC69-74F41489749A}" dt="2026-03-08T12:08:14.942" v="119" actId="21"/>
          <ac:spMkLst>
            <pc:docMk/>
            <pc:sldMk cId="0" sldId="266"/>
            <ac:spMk id="33" creationId="{00000000-0000-0000-0000-000000000000}"/>
          </ac:spMkLst>
        </pc:spChg>
        <pc:spChg chg="del">
          <ac:chgData name="Tudor-Florin Vass" userId="65abf922d6133345" providerId="LiveId" clId="{A62B1610-D915-4BFB-BC69-74F41489749A}" dt="2026-03-08T12:08:20.069" v="120" actId="21"/>
          <ac:spMkLst>
            <pc:docMk/>
            <pc:sldMk cId="0" sldId="266"/>
            <ac:spMk id="37" creationId="{00000000-0000-0000-0000-000000000000}"/>
          </ac:spMkLst>
        </pc:spChg>
        <pc:spChg chg="del">
          <ac:chgData name="Tudor-Florin Vass" userId="65abf922d6133345" providerId="LiveId" clId="{A62B1610-D915-4BFB-BC69-74F41489749A}" dt="2026-03-08T12:08:27.298" v="122" actId="21"/>
          <ac:spMkLst>
            <pc:docMk/>
            <pc:sldMk cId="0" sldId="266"/>
            <ac:spMk id="41" creationId="{00000000-0000-0000-0000-000000000000}"/>
          </ac:spMkLst>
        </pc:spChg>
        <pc:grpChg chg="del">
          <ac:chgData name="Tudor-Florin Vass" userId="65abf922d6133345" providerId="LiveId" clId="{A62B1610-D915-4BFB-BC69-74F41489749A}" dt="2026-03-08T12:08:34.319" v="124" actId="21"/>
          <ac:grpSpMkLst>
            <pc:docMk/>
            <pc:sldMk cId="0" sldId="266"/>
            <ac:grpSpMk id="6" creationId="{00000000-0000-0000-0000-000000000000}"/>
          </ac:grpSpMkLst>
        </pc:grpChg>
        <pc:grpChg chg="del">
          <ac:chgData name="Tudor-Florin Vass" userId="65abf922d6133345" providerId="LiveId" clId="{A62B1610-D915-4BFB-BC69-74F41489749A}" dt="2026-03-08T12:08:31.325" v="123" actId="21"/>
          <ac:grpSpMkLst>
            <pc:docMk/>
            <pc:sldMk cId="0" sldId="266"/>
            <ac:grpSpMk id="11" creationId="{00000000-0000-0000-0000-000000000000}"/>
          </ac:grpSpMkLst>
        </pc:grpChg>
        <pc:grpChg chg="del">
          <ac:chgData name="Tudor-Florin Vass" userId="65abf922d6133345" providerId="LiveId" clId="{A62B1610-D915-4BFB-BC69-74F41489749A}" dt="2026-03-08T12:08:23.105" v="121" actId="21"/>
          <ac:grpSpMkLst>
            <pc:docMk/>
            <pc:sldMk cId="0" sldId="266"/>
            <ac:grpSpMk id="12" creationId="{00000000-0000-0000-0000-000000000000}"/>
          </ac:grpSpMkLst>
        </pc:grpChg>
        <pc:picChg chg="add mod">
          <ac:chgData name="Tudor-Florin Vass" userId="65abf922d6133345" providerId="LiveId" clId="{A62B1610-D915-4BFB-BC69-74F41489749A}" dt="2026-03-08T12:01:34.484" v="106" actId="1076"/>
          <ac:picMkLst>
            <pc:docMk/>
            <pc:sldMk cId="0" sldId="266"/>
            <ac:picMk id="7" creationId="{6C9B2524-43EE-4E61-8D37-DCE4BFA61457}"/>
          </ac:picMkLst>
        </pc:picChg>
      </pc:sldChg>
      <pc:sldChg chg="addSp modSp">
        <pc:chgData name="Tudor-Florin Vass" userId="65abf922d6133345" providerId="LiveId" clId="{A62B1610-D915-4BFB-BC69-74F41489749A}" dt="2026-03-08T12:06:57.761" v="112"/>
        <pc:sldMkLst>
          <pc:docMk/>
          <pc:sldMk cId="0" sldId="268"/>
        </pc:sldMkLst>
        <pc:picChg chg="add mod">
          <ac:chgData name="Tudor-Florin Vass" userId="65abf922d6133345" providerId="LiveId" clId="{A62B1610-D915-4BFB-BC69-74F41489749A}" dt="2026-03-08T12:06:57.761" v="112"/>
          <ac:picMkLst>
            <pc:docMk/>
            <pc:sldMk cId="0" sldId="268"/>
            <ac:picMk id="7" creationId="{C3711C06-6968-B38C-8BEA-B7C4A3F33EAD}"/>
          </ac:picMkLst>
        </pc:picChg>
      </pc:sldChg>
      <pc:sldChg chg="addSp modSp">
        <pc:chgData name="Tudor-Florin Vass" userId="65abf922d6133345" providerId="LiveId" clId="{A62B1610-D915-4BFB-BC69-74F41489749A}" dt="2026-03-08T12:07:08.890" v="113"/>
        <pc:sldMkLst>
          <pc:docMk/>
          <pc:sldMk cId="0" sldId="269"/>
        </pc:sldMkLst>
        <pc:picChg chg="add mod">
          <ac:chgData name="Tudor-Florin Vass" userId="65abf922d6133345" providerId="LiveId" clId="{A62B1610-D915-4BFB-BC69-74F41489749A}" dt="2026-03-08T12:07:08.890" v="113"/>
          <ac:picMkLst>
            <pc:docMk/>
            <pc:sldMk cId="0" sldId="269"/>
            <ac:picMk id="7" creationId="{A5FFEF34-0AD4-3B87-9D60-BE8BB1D203E4}"/>
          </ac:picMkLst>
        </pc:picChg>
      </pc:sldChg>
      <pc:sldChg chg="addSp modSp mod">
        <pc:chgData name="Tudor-Florin Vass" userId="65abf922d6133345" providerId="LiveId" clId="{A62B1610-D915-4BFB-BC69-74F41489749A}" dt="2026-03-08T12:07:37.747" v="116" actId="14100"/>
        <pc:sldMkLst>
          <pc:docMk/>
          <pc:sldMk cId="0" sldId="270"/>
        </pc:sldMkLst>
        <pc:picChg chg="add mod">
          <ac:chgData name="Tudor-Florin Vass" userId="65abf922d6133345" providerId="LiveId" clId="{A62B1610-D915-4BFB-BC69-74F41489749A}" dt="2026-03-08T12:07:37.747" v="116" actId="14100"/>
          <ac:picMkLst>
            <pc:docMk/>
            <pc:sldMk cId="0" sldId="270"/>
            <ac:picMk id="6" creationId="{95E311AF-5772-8177-33D1-675D6521C6EB}"/>
          </ac:picMkLst>
        </pc:picChg>
      </pc:sldChg>
      <pc:sldChg chg="addSp modSp">
        <pc:chgData name="Tudor-Florin Vass" userId="65abf922d6133345" providerId="LiveId" clId="{A62B1610-D915-4BFB-BC69-74F41489749A}" dt="2026-03-08T12:07:48.739" v="117"/>
        <pc:sldMkLst>
          <pc:docMk/>
          <pc:sldMk cId="0" sldId="271"/>
        </pc:sldMkLst>
        <pc:picChg chg="add mod">
          <ac:chgData name="Tudor-Florin Vass" userId="65abf922d6133345" providerId="LiveId" clId="{A62B1610-D915-4BFB-BC69-74F41489749A}" dt="2026-03-08T12:07:48.739" v="117"/>
          <ac:picMkLst>
            <pc:docMk/>
            <pc:sldMk cId="0" sldId="271"/>
            <ac:picMk id="6" creationId="{F231536C-3893-429A-33F1-5B1C5B30B2C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1FAC441-2616-43C6-90E5-BE3666565F93}" type="datetimeFigureOut">
              <a:rPr lang="en-US" smtClean="0"/>
              <a:pPr/>
              <a:t>3/8/2026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2F3BE2E-0CE9-4CD0-85D7-87C1B18B9D44}" type="slidenum">
              <a:rPr lang="en-US" smtClean="0"/>
              <a:pPr/>
              <a:t>‹#›</a:t>
            </a:fld>
            <a:endParaRPr lang="en-US"/>
          </a:p>
        </p:txBody>
      </p:sp>
    </p:spTree>
    <p:extLst>
      <p:ext uri="{BB962C8B-B14F-4D97-AF65-F5344CB8AC3E}">
        <p14:creationId xmlns:p14="http://schemas.microsoft.com/office/powerpoint/2010/main" val="294862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F3BE2E-0CE9-4CD0-85D7-87C1B18B9D44}" type="slidenum">
              <a:rPr lang="en-US" smtClean="0"/>
              <a:pPr/>
              <a:t>1</a:t>
            </a:fld>
            <a:endParaRPr lang="en-US"/>
          </a:p>
        </p:txBody>
      </p:sp>
    </p:spTree>
    <p:extLst>
      <p:ext uri="{BB962C8B-B14F-4D97-AF65-F5344CB8AC3E}">
        <p14:creationId xmlns:p14="http://schemas.microsoft.com/office/powerpoint/2010/main" val="1073899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The presentation contains a detailed analysis of the proposed business plan, demonstrating the aim, objectives and mission, along with the legal structure and the USP, focusing on sustainability. The presentation highlights a 12-month marketing strategy and branding analysis, SWOT analysis, and a detailed action plan. The sustainability-focused business aims to </a:t>
            </a:r>
            <a:r>
              <a:rPr lang="en-US" sz="1200" kern="1200" dirty="0" err="1">
                <a:solidFill>
                  <a:schemeClr val="tx1"/>
                </a:solidFill>
                <a:latin typeface="Arial" pitchFamily="34" charset="0"/>
                <a:ea typeface="+mn-ea"/>
                <a:cs typeface="Arial" pitchFamily="34" charset="0"/>
              </a:rPr>
              <a:t>utilise</a:t>
            </a:r>
            <a:r>
              <a:rPr lang="en-US" sz="1200" kern="1200" dirty="0">
                <a:solidFill>
                  <a:schemeClr val="tx1"/>
                </a:solidFill>
                <a:latin typeface="Arial" pitchFamily="34" charset="0"/>
                <a:ea typeface="+mn-ea"/>
                <a:cs typeface="Arial" pitchFamily="34" charset="0"/>
              </a:rPr>
              <a:t> agricultural waste wisely to reduce the environmental impact of the venture (Fischer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2023).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2</a:t>
            </a:fld>
            <a:endParaRPr lang="en-US"/>
          </a:p>
        </p:txBody>
      </p:sp>
    </p:spTree>
    <p:extLst>
      <p:ext uri="{BB962C8B-B14F-4D97-AF65-F5344CB8AC3E}">
        <p14:creationId xmlns:p14="http://schemas.microsoft.com/office/powerpoint/2010/main" val="1889831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Sustainability is the main focus of the business as it aims to </a:t>
            </a:r>
            <a:r>
              <a:rPr lang="en-US" sz="1200" kern="1200" dirty="0" err="1">
                <a:solidFill>
                  <a:schemeClr val="tx1"/>
                </a:solidFill>
                <a:latin typeface="Arial" pitchFamily="34" charset="0"/>
                <a:ea typeface="+mn-ea"/>
                <a:cs typeface="Arial" pitchFamily="34" charset="0"/>
              </a:rPr>
              <a:t>utilise</a:t>
            </a:r>
            <a:r>
              <a:rPr lang="en-US" sz="1200" kern="1200" dirty="0">
                <a:solidFill>
                  <a:schemeClr val="tx1"/>
                </a:solidFill>
                <a:latin typeface="Arial" pitchFamily="34" charset="0"/>
                <a:ea typeface="+mn-ea"/>
                <a:cs typeface="Arial" pitchFamily="34" charset="0"/>
              </a:rPr>
              <a:t> the Mycelium-based self-healing blocks wisely to reduce the impact of heat through proper insulation (</a:t>
            </a:r>
            <a:r>
              <a:rPr lang="en-US" sz="1200" kern="1200" dirty="0" err="1">
                <a:solidFill>
                  <a:schemeClr val="tx1"/>
                </a:solidFill>
                <a:latin typeface="Arial" pitchFamily="34" charset="0"/>
                <a:ea typeface="+mn-ea"/>
                <a:cs typeface="Arial" pitchFamily="34" charset="0"/>
              </a:rPr>
              <a:t>Godina</a:t>
            </a:r>
            <a:r>
              <a:rPr lang="en-US" sz="1200" kern="1200" dirty="0">
                <a:solidFill>
                  <a:schemeClr val="tx1"/>
                </a:solidFill>
                <a:latin typeface="Arial" pitchFamily="34" charset="0"/>
                <a:ea typeface="+mn-ea"/>
                <a:cs typeface="Arial" pitchFamily="34" charset="0"/>
              </a:rPr>
              <a:t>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2020). The USP of the business is to </a:t>
            </a:r>
            <a:r>
              <a:rPr lang="en-US" sz="1200" kern="1200" dirty="0" err="1">
                <a:solidFill>
                  <a:schemeClr val="tx1"/>
                </a:solidFill>
                <a:latin typeface="Arial" pitchFamily="34" charset="0"/>
                <a:ea typeface="+mn-ea"/>
                <a:cs typeface="Arial" pitchFamily="34" charset="0"/>
              </a:rPr>
              <a:t>utilise</a:t>
            </a:r>
            <a:r>
              <a:rPr lang="en-US" sz="1200" kern="1200" dirty="0">
                <a:solidFill>
                  <a:schemeClr val="tx1"/>
                </a:solidFill>
                <a:latin typeface="Arial" pitchFamily="34" charset="0"/>
                <a:ea typeface="+mn-ea"/>
                <a:cs typeface="Arial" pitchFamily="34" charset="0"/>
              </a:rPr>
              <a:t> the agricultural waste that can help in the waste reduction of society. The venture aims to generate the facility of sustainable construction by using the Mycelium-based self-healing blocks.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3</a:t>
            </a:fld>
            <a:endParaRPr lang="en-US"/>
          </a:p>
        </p:txBody>
      </p:sp>
    </p:spTree>
    <p:extLst>
      <p:ext uri="{BB962C8B-B14F-4D97-AF65-F5344CB8AC3E}">
        <p14:creationId xmlns:p14="http://schemas.microsoft.com/office/powerpoint/2010/main" val="491606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The sole-trader business structure can provide full access to the business to the entrepreneur (</a:t>
            </a:r>
            <a:r>
              <a:rPr lang="en-US" sz="1200" kern="1200" dirty="0" err="1">
                <a:solidFill>
                  <a:schemeClr val="tx1"/>
                </a:solidFill>
                <a:latin typeface="Arial" pitchFamily="34" charset="0"/>
                <a:ea typeface="+mn-ea"/>
                <a:cs typeface="Arial" pitchFamily="34" charset="0"/>
              </a:rPr>
              <a:t>Croxson</a:t>
            </a:r>
            <a:r>
              <a:rPr lang="en-US" sz="1200" kern="1200" dirty="0">
                <a:solidFill>
                  <a:schemeClr val="tx1"/>
                </a:solidFill>
                <a:latin typeface="Arial" pitchFamily="34" charset="0"/>
                <a:ea typeface="+mn-ea"/>
                <a:cs typeface="Arial" pitchFamily="34" charset="0"/>
              </a:rPr>
              <a:t>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2023). This particular structure can help in making fast decisions and is much easier to establish a business. Albert Square, Manchester, UK, will be the proposed location because the area is studded with modern high-rise buildings and commercial properties. The HRM of the brand is going to focus on online hiring facilities through online job portals.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4</a:t>
            </a:fld>
            <a:endParaRPr lang="en-US"/>
          </a:p>
        </p:txBody>
      </p:sp>
    </p:spTree>
    <p:extLst>
      <p:ext uri="{BB962C8B-B14F-4D97-AF65-F5344CB8AC3E}">
        <p14:creationId xmlns:p14="http://schemas.microsoft.com/office/powerpoint/2010/main" val="2094973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The main financial resources for this particular business will be venture capital and debt financing, through which the venture can take support from the banks, financing companies and investors. The business has several strong points, like a cost-effective product range, strong financial capability and more (</a:t>
            </a:r>
            <a:r>
              <a:rPr lang="en-US" sz="1200" kern="1200" dirty="0" err="1">
                <a:solidFill>
                  <a:schemeClr val="tx1"/>
                </a:solidFill>
                <a:latin typeface="Arial" pitchFamily="34" charset="0"/>
                <a:ea typeface="+mn-ea"/>
                <a:cs typeface="Arial" pitchFamily="34" charset="0"/>
              </a:rPr>
              <a:t>Agu</a:t>
            </a:r>
            <a:r>
              <a:rPr lang="en-US" sz="1200" kern="1200" dirty="0">
                <a:solidFill>
                  <a:schemeClr val="tx1"/>
                </a:solidFill>
                <a:latin typeface="Arial" pitchFamily="34" charset="0"/>
                <a:ea typeface="+mn-ea"/>
                <a:cs typeface="Arial" pitchFamily="34" charset="0"/>
              </a:rPr>
              <a:t>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2024). The lack of promotion and unlimited business liability can be a major threat to the firm.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5</a:t>
            </a:fld>
            <a:endParaRPr lang="en-US"/>
          </a:p>
        </p:txBody>
      </p:sp>
    </p:spTree>
    <p:extLst>
      <p:ext uri="{BB962C8B-B14F-4D97-AF65-F5344CB8AC3E}">
        <p14:creationId xmlns:p14="http://schemas.microsoft.com/office/powerpoint/2010/main" val="1295316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Using digital marketing channels like </a:t>
            </a:r>
            <a:r>
              <a:rPr lang="en-US" sz="1200" kern="1200" dirty="0" err="1">
                <a:solidFill>
                  <a:schemeClr val="tx1"/>
                </a:solidFill>
                <a:latin typeface="Arial" pitchFamily="34" charset="0"/>
                <a:ea typeface="+mn-ea"/>
                <a:cs typeface="Arial" pitchFamily="34" charset="0"/>
              </a:rPr>
              <a:t>Facebook</a:t>
            </a:r>
            <a:r>
              <a:rPr lang="en-US" sz="1200" kern="1200" dirty="0">
                <a:solidFill>
                  <a:schemeClr val="tx1"/>
                </a:solidFill>
                <a:latin typeface="Arial" pitchFamily="34" charset="0"/>
                <a:ea typeface="+mn-ea"/>
                <a:cs typeface="Arial" pitchFamily="34" charset="0"/>
              </a:rPr>
              <a:t> can be a beneficial choice for the venture to increase its market reach within a shorter period of time (</a:t>
            </a:r>
            <a:r>
              <a:rPr lang="en-US" sz="1200" kern="1200" dirty="0" err="1">
                <a:solidFill>
                  <a:schemeClr val="tx1"/>
                </a:solidFill>
                <a:latin typeface="Arial" pitchFamily="34" charset="0"/>
                <a:ea typeface="+mn-ea"/>
                <a:cs typeface="Arial" pitchFamily="34" charset="0"/>
              </a:rPr>
              <a:t>Croxson</a:t>
            </a:r>
            <a:r>
              <a:rPr lang="en-US" sz="1200" kern="1200" dirty="0">
                <a:solidFill>
                  <a:schemeClr val="tx1"/>
                </a:solidFill>
                <a:latin typeface="Arial" pitchFamily="34" charset="0"/>
                <a:ea typeface="+mn-ea"/>
                <a:cs typeface="Arial" pitchFamily="34" charset="0"/>
              </a:rPr>
              <a:t>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2023). Considering both primary and secondary research aspects, the overview of the industry can be understood to </a:t>
            </a:r>
            <a:r>
              <a:rPr lang="en-US" sz="1200" kern="1200" dirty="0" err="1">
                <a:solidFill>
                  <a:schemeClr val="tx1"/>
                </a:solidFill>
                <a:latin typeface="Arial" pitchFamily="34" charset="0"/>
                <a:ea typeface="+mn-ea"/>
                <a:cs typeface="Arial" pitchFamily="34" charset="0"/>
              </a:rPr>
              <a:t>realise</a:t>
            </a:r>
            <a:r>
              <a:rPr lang="en-US" sz="1200" kern="1200" dirty="0">
                <a:solidFill>
                  <a:schemeClr val="tx1"/>
                </a:solidFill>
                <a:latin typeface="Arial" pitchFamily="34" charset="0"/>
                <a:ea typeface="+mn-ea"/>
                <a:cs typeface="Arial" pitchFamily="34" charset="0"/>
              </a:rPr>
              <a:t> the future growth potential of the business.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6</a:t>
            </a:fld>
            <a:endParaRPr lang="en-US"/>
          </a:p>
        </p:txBody>
      </p:sp>
    </p:spTree>
    <p:extLst>
      <p:ext uri="{BB962C8B-B14F-4D97-AF65-F5344CB8AC3E}">
        <p14:creationId xmlns:p14="http://schemas.microsoft.com/office/powerpoint/2010/main" val="3486849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The first two quarters of marketing strategy and branding are very crucial, because, in these quarters, social media tactics and customer segmentation are going to be </a:t>
            </a:r>
            <a:r>
              <a:rPr lang="en-US" sz="1200" kern="1200" dirty="0" err="1">
                <a:solidFill>
                  <a:schemeClr val="tx1"/>
                </a:solidFill>
                <a:latin typeface="Arial" pitchFamily="34" charset="0"/>
                <a:ea typeface="+mn-ea"/>
                <a:cs typeface="Arial" pitchFamily="34" charset="0"/>
              </a:rPr>
              <a:t>finalised</a:t>
            </a:r>
            <a:r>
              <a:rPr lang="en-US" sz="1200" kern="1200" dirty="0">
                <a:solidFill>
                  <a:schemeClr val="tx1"/>
                </a:solidFill>
                <a:latin typeface="Arial" pitchFamily="34" charset="0"/>
                <a:ea typeface="+mn-ea"/>
                <a:cs typeface="Arial" pitchFamily="34" charset="0"/>
              </a:rPr>
              <a:t>. Social media influencers are going to influence the customers for their purchasing (Wu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2022). The marketing campaigns will include product launch campaigns and influencer marketing campaigns in these two quarters.</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7</a:t>
            </a:fld>
            <a:endParaRPr lang="en-US"/>
          </a:p>
        </p:txBody>
      </p:sp>
    </p:spTree>
    <p:extLst>
      <p:ext uri="{BB962C8B-B14F-4D97-AF65-F5344CB8AC3E}">
        <p14:creationId xmlns:p14="http://schemas.microsoft.com/office/powerpoint/2010/main" val="3688217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The last two quarters of the business are going to be very important for the business because the digital marketing ROI will be generated at the end of these quarters. Loyalty </a:t>
            </a:r>
            <a:r>
              <a:rPr lang="en-US" sz="1200" kern="1200" dirty="0" err="1">
                <a:solidFill>
                  <a:schemeClr val="tx1"/>
                </a:solidFill>
                <a:latin typeface="Arial" pitchFamily="34" charset="0"/>
                <a:ea typeface="+mn-ea"/>
                <a:cs typeface="Arial" pitchFamily="34" charset="0"/>
              </a:rPr>
              <a:t>programmes</a:t>
            </a:r>
            <a:r>
              <a:rPr lang="en-US" sz="1200" kern="1200" dirty="0">
                <a:solidFill>
                  <a:schemeClr val="tx1"/>
                </a:solidFill>
                <a:latin typeface="Arial" pitchFamily="34" charset="0"/>
                <a:ea typeface="+mn-ea"/>
                <a:cs typeface="Arial" pitchFamily="34" charset="0"/>
              </a:rPr>
              <a:t>, offerings and discounts have been </a:t>
            </a:r>
            <a:r>
              <a:rPr lang="en-US" sz="1200" kern="1200" dirty="0" err="1">
                <a:solidFill>
                  <a:schemeClr val="tx1"/>
                </a:solidFill>
                <a:latin typeface="Arial" pitchFamily="34" charset="0"/>
                <a:ea typeface="+mn-ea"/>
                <a:cs typeface="Arial" pitchFamily="34" charset="0"/>
              </a:rPr>
              <a:t>prioritised</a:t>
            </a:r>
            <a:r>
              <a:rPr lang="en-US" sz="1200" kern="1200" dirty="0">
                <a:solidFill>
                  <a:schemeClr val="tx1"/>
                </a:solidFill>
                <a:latin typeface="Arial" pitchFamily="34" charset="0"/>
                <a:ea typeface="+mn-ea"/>
                <a:cs typeface="Arial" pitchFamily="34" charset="0"/>
              </a:rPr>
              <a:t> in these quarters to attract customers (</a:t>
            </a:r>
            <a:r>
              <a:rPr lang="en-US" sz="1200" kern="1200" dirty="0" err="1">
                <a:solidFill>
                  <a:schemeClr val="tx1"/>
                </a:solidFill>
                <a:latin typeface="Arial" pitchFamily="34" charset="0"/>
                <a:ea typeface="+mn-ea"/>
                <a:cs typeface="Arial" pitchFamily="34" charset="0"/>
              </a:rPr>
              <a:t>Zhygalkevych</a:t>
            </a:r>
            <a:r>
              <a:rPr lang="en-US" sz="1200" kern="1200" dirty="0">
                <a:solidFill>
                  <a:schemeClr val="tx1"/>
                </a:solidFill>
                <a:latin typeface="Arial" pitchFamily="34" charset="0"/>
                <a:ea typeface="+mn-ea"/>
                <a:cs typeface="Arial" pitchFamily="34" charset="0"/>
              </a:rPr>
              <a:t>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2022). The KPIs may include customer engagement rate and digital marketing ROI. SEO campaigns and digital marketing campaigns are going to be </a:t>
            </a:r>
            <a:r>
              <a:rPr lang="en-US" sz="1200" kern="1200" dirty="0" err="1">
                <a:solidFill>
                  <a:schemeClr val="tx1"/>
                </a:solidFill>
                <a:latin typeface="Arial" pitchFamily="34" charset="0"/>
                <a:ea typeface="+mn-ea"/>
                <a:cs typeface="Arial" pitchFamily="34" charset="0"/>
              </a:rPr>
              <a:t>organised</a:t>
            </a:r>
            <a:r>
              <a:rPr lang="en-US" sz="1200" kern="1200" dirty="0">
                <a:solidFill>
                  <a:schemeClr val="tx1"/>
                </a:solidFill>
                <a:latin typeface="Arial" pitchFamily="34" charset="0"/>
                <a:ea typeface="+mn-ea"/>
                <a:cs typeface="Arial" pitchFamily="34" charset="0"/>
              </a:rPr>
              <a:t> in these quarters.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8</a:t>
            </a:fld>
            <a:endParaRPr lang="en-US"/>
          </a:p>
        </p:txBody>
      </p:sp>
    </p:spTree>
    <p:extLst>
      <p:ext uri="{BB962C8B-B14F-4D97-AF65-F5344CB8AC3E}">
        <p14:creationId xmlns:p14="http://schemas.microsoft.com/office/powerpoint/2010/main" val="4187808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The development of an action plan defines the capability of an </a:t>
            </a:r>
            <a:r>
              <a:rPr lang="en-US" sz="1200" kern="1200" dirty="0" err="1">
                <a:solidFill>
                  <a:schemeClr val="tx1"/>
                </a:solidFill>
                <a:latin typeface="Arial" pitchFamily="34" charset="0"/>
                <a:ea typeface="+mn-ea"/>
                <a:cs typeface="Arial" pitchFamily="34" charset="0"/>
              </a:rPr>
              <a:t>organisation</a:t>
            </a:r>
            <a:r>
              <a:rPr lang="en-US" sz="1200" kern="1200" dirty="0">
                <a:solidFill>
                  <a:schemeClr val="tx1"/>
                </a:solidFill>
                <a:latin typeface="Arial" pitchFamily="34" charset="0"/>
                <a:ea typeface="+mn-ea"/>
                <a:cs typeface="Arial" pitchFamily="34" charset="0"/>
              </a:rPr>
              <a:t> by demonstrating the financial expenses in several areas of the brand (</a:t>
            </a:r>
            <a:r>
              <a:rPr lang="en-US" sz="1200" kern="1200" dirty="0" err="1">
                <a:solidFill>
                  <a:schemeClr val="tx1"/>
                </a:solidFill>
                <a:latin typeface="Arial" pitchFamily="34" charset="0"/>
                <a:ea typeface="+mn-ea"/>
                <a:cs typeface="Arial" pitchFamily="34" charset="0"/>
              </a:rPr>
              <a:t>Solfa</a:t>
            </a:r>
            <a:r>
              <a:rPr lang="en-US" sz="1200" kern="1200" dirty="0">
                <a:solidFill>
                  <a:schemeClr val="tx1"/>
                </a:solidFill>
                <a:latin typeface="Arial" pitchFamily="34" charset="0"/>
                <a:ea typeface="+mn-ea"/>
                <a:cs typeface="Arial" pitchFamily="34" charset="0"/>
              </a:rPr>
              <a:t> </a:t>
            </a:r>
            <a:r>
              <a:rPr lang="en-US" sz="1200" i="1" kern="1200" dirty="0">
                <a:solidFill>
                  <a:schemeClr val="tx1"/>
                </a:solidFill>
                <a:latin typeface="Arial" pitchFamily="34" charset="0"/>
                <a:ea typeface="+mn-ea"/>
                <a:cs typeface="Arial" pitchFamily="34" charset="0"/>
              </a:rPr>
              <a:t>et al. </a:t>
            </a:r>
            <a:r>
              <a:rPr lang="en-US" sz="1200" kern="1200" dirty="0">
                <a:solidFill>
                  <a:schemeClr val="tx1"/>
                </a:solidFill>
                <a:latin typeface="Arial" pitchFamily="34" charset="0"/>
                <a:ea typeface="+mn-ea"/>
                <a:cs typeface="Arial" pitchFamily="34" charset="0"/>
              </a:rPr>
              <a:t>2023). The action plan of the brand is divided into four quarters, among which the first two quarters’ expenses may reach £70,000, combining all costs.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9</a:t>
            </a:fld>
            <a:endParaRPr lang="en-US"/>
          </a:p>
        </p:txBody>
      </p:sp>
    </p:spTree>
    <p:extLst>
      <p:ext uri="{BB962C8B-B14F-4D97-AF65-F5344CB8AC3E}">
        <p14:creationId xmlns:p14="http://schemas.microsoft.com/office/powerpoint/2010/main" val="133920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Product promotion, along with R&amp;D expenses, is the major expense area of a business through which it can generate higher revenue (Ho </a:t>
            </a:r>
            <a:r>
              <a:rPr lang="en-US" sz="1200" i="1" kern="1200" dirty="0">
                <a:solidFill>
                  <a:schemeClr val="tx1"/>
                </a:solidFill>
                <a:latin typeface="Arial" pitchFamily="34" charset="0"/>
                <a:ea typeface="+mn-ea"/>
                <a:cs typeface="Arial" pitchFamily="34" charset="0"/>
              </a:rPr>
              <a:t>et al.</a:t>
            </a:r>
            <a:r>
              <a:rPr lang="en-US" sz="1200" kern="1200" dirty="0">
                <a:solidFill>
                  <a:schemeClr val="tx1"/>
                </a:solidFill>
                <a:latin typeface="Arial" pitchFamily="34" charset="0"/>
                <a:ea typeface="+mn-ea"/>
                <a:cs typeface="Arial" pitchFamily="34" charset="0"/>
              </a:rPr>
              <a:t> 2020). Apart from these areas, this business will maintain employee salaries, maintenance charges, product promotion costs, regulatory compliance and many other aspects. The financial estimate for these two quarters will be £30,000. </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10</a:t>
            </a:fld>
            <a:endParaRPr lang="en-US"/>
          </a:p>
        </p:txBody>
      </p:sp>
    </p:spTree>
    <p:extLst>
      <p:ext uri="{BB962C8B-B14F-4D97-AF65-F5344CB8AC3E}">
        <p14:creationId xmlns:p14="http://schemas.microsoft.com/office/powerpoint/2010/main" val="18956614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The business wants to set an example in terms of maintaining both financial, legal and sustainable parameters to make the business idea more creative and innovative. The 12-month financial and marketing projection analyses the way the marketing and promotional tactics of the brand are going to be </a:t>
            </a:r>
            <a:r>
              <a:rPr lang="en-US" sz="1200" kern="1200" dirty="0" err="1">
                <a:solidFill>
                  <a:schemeClr val="tx1"/>
                </a:solidFill>
                <a:latin typeface="Arial" pitchFamily="34" charset="0"/>
                <a:ea typeface="+mn-ea"/>
                <a:cs typeface="Arial" pitchFamily="34" charset="0"/>
              </a:rPr>
              <a:t>utilised</a:t>
            </a:r>
            <a:r>
              <a:rPr lang="en-US" sz="1200" kern="1200" dirty="0">
                <a:solidFill>
                  <a:schemeClr val="tx1"/>
                </a:solidFill>
                <a:latin typeface="Arial" pitchFamily="34" charset="0"/>
                <a:ea typeface="+mn-ea"/>
                <a:cs typeface="Arial" pitchFamily="34" charset="0"/>
              </a:rPr>
              <a:t>, along with investing in several expense areas. </a:t>
            </a:r>
          </a:p>
          <a:p>
            <a:pPr algn="just"/>
            <a:endParaRPr lang="en-US" dirty="0">
              <a:solidFill>
                <a:schemeClr val="tx1"/>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11</a:t>
            </a:fld>
            <a:endParaRPr lang="en-US"/>
          </a:p>
        </p:txBody>
      </p:sp>
    </p:spTree>
    <p:extLst>
      <p:ext uri="{BB962C8B-B14F-4D97-AF65-F5344CB8AC3E}">
        <p14:creationId xmlns:p14="http://schemas.microsoft.com/office/powerpoint/2010/main" val="810055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2F3BE2E-0CE9-4CD0-85D7-87C1B18B9D44}" type="slidenum">
              <a:rPr lang="en-US" smtClean="0"/>
              <a:pPr/>
              <a:t>13</a:t>
            </a:fld>
            <a:endParaRPr lang="en-US"/>
          </a:p>
        </p:txBody>
      </p:sp>
    </p:spTree>
    <p:extLst>
      <p:ext uri="{BB962C8B-B14F-4D97-AF65-F5344CB8AC3E}">
        <p14:creationId xmlns:p14="http://schemas.microsoft.com/office/powerpoint/2010/main" val="37001970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F3BE2E-0CE9-4CD0-85D7-87C1B18B9D44}" type="slidenum">
              <a:rPr lang="en-US" smtClean="0"/>
              <a:pPr/>
              <a:t>14</a:t>
            </a:fld>
            <a:endParaRPr lang="en-US"/>
          </a:p>
        </p:txBody>
      </p:sp>
    </p:spTree>
    <p:extLst>
      <p:ext uri="{BB962C8B-B14F-4D97-AF65-F5344CB8AC3E}">
        <p14:creationId xmlns:p14="http://schemas.microsoft.com/office/powerpoint/2010/main" val="2795642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3.jpe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5.png"/><Relationship Id="rId7"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3.jpeg"/><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3.jpeg"/><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www.researchgate.net/profile/Tochukwu-Ijomah-2/publication/383847817_Exploring_the_relationship_between_sustainable_business_practices_and_increased_brand_loyalty/links/66dc447d2390e50b2c7212e7/Exploring-the-relationship-between-sustainable-business-practices-and-increased-brand-loyalty.pdf" TargetMode="External"/><Relationship Id="rId5" Type="http://schemas.openxmlformats.org/officeDocument/2006/relationships/hyperlink" Target="https://www.journals.gaftim.com/index.php/ijcim/article/download/298/175" TargetMode="External"/><Relationship Id="rId4" Type="http://schemas.openxmlformats.org/officeDocument/2006/relationships/image" Target="../media/image6.sv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23.jpeg"/><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769" b="-41026"/>
            </a:stretch>
          </a:blipFill>
        </p:spPr>
        <p:txBody>
          <a:bodyPr/>
          <a:lstStyle/>
          <a:p>
            <a:endParaRPr lang="en-GB"/>
          </a:p>
        </p:txBody>
      </p:sp>
      <p:grpSp>
        <p:nvGrpSpPr>
          <p:cNvPr id="3" name="Group 3"/>
          <p:cNvGrpSpPr/>
          <p:nvPr/>
        </p:nvGrpSpPr>
        <p:grpSpPr>
          <a:xfrm>
            <a:off x="0" y="0"/>
            <a:ext cx="18288000" cy="8304962"/>
            <a:chOff x="0" y="0"/>
            <a:chExt cx="4816593" cy="2187315"/>
          </a:xfrm>
        </p:grpSpPr>
        <p:sp>
          <p:nvSpPr>
            <p:cNvPr id="4" name="Freeform 4"/>
            <p:cNvSpPr/>
            <p:nvPr/>
          </p:nvSpPr>
          <p:spPr>
            <a:xfrm>
              <a:off x="0" y="0"/>
              <a:ext cx="4816592" cy="2187315"/>
            </a:xfrm>
            <a:custGeom>
              <a:avLst/>
              <a:gdLst/>
              <a:ahLst/>
              <a:cxnLst/>
              <a:rect l="l" t="t" r="r" b="b"/>
              <a:pathLst>
                <a:path w="4816592" h="2187315">
                  <a:moveTo>
                    <a:pt x="0" y="0"/>
                  </a:moveTo>
                  <a:lnTo>
                    <a:pt x="4816592" y="0"/>
                  </a:lnTo>
                  <a:lnTo>
                    <a:pt x="4816592" y="2187315"/>
                  </a:lnTo>
                  <a:lnTo>
                    <a:pt x="0" y="2187315"/>
                  </a:lnTo>
                  <a:close/>
                </a:path>
              </a:pathLst>
            </a:custGeom>
            <a:gradFill rotWithShape="1">
              <a:gsLst>
                <a:gs pos="0">
                  <a:srgbClr val="050121">
                    <a:alpha val="100000"/>
                  </a:srgbClr>
                </a:gs>
                <a:gs pos="100000">
                  <a:srgbClr val="010073">
                    <a:alpha val="0"/>
                  </a:srgbClr>
                </a:gs>
              </a:gsLst>
              <a:lin ang="5400000"/>
            </a:gradFill>
          </p:spPr>
          <p:txBody>
            <a:bodyPr/>
            <a:lstStyle/>
            <a:p>
              <a:endParaRPr lang="en-GB"/>
            </a:p>
          </p:txBody>
        </p:sp>
        <p:sp>
          <p:nvSpPr>
            <p:cNvPr id="5" name="TextBox 5"/>
            <p:cNvSpPr txBox="1"/>
            <p:nvPr/>
          </p:nvSpPr>
          <p:spPr>
            <a:xfrm>
              <a:off x="0" y="-38100"/>
              <a:ext cx="4816593" cy="2225415"/>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4" name="Group 14"/>
          <p:cNvGrpSpPr/>
          <p:nvPr/>
        </p:nvGrpSpPr>
        <p:grpSpPr>
          <a:xfrm>
            <a:off x="17259300" y="0"/>
            <a:ext cx="1028700" cy="1028700"/>
            <a:chOff x="0" y="0"/>
            <a:chExt cx="270933" cy="270933"/>
          </a:xfrm>
        </p:grpSpPr>
        <p:sp>
          <p:nvSpPr>
            <p:cNvPr id="15" name="Freeform 15"/>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FFFF">
                <a:alpha val="14902"/>
              </a:srgbClr>
            </a:solidFill>
          </p:spPr>
          <p:txBody>
            <a:bodyPr/>
            <a:lstStyle/>
            <a:p>
              <a:endParaRPr lang="en-GB"/>
            </a:p>
          </p:txBody>
        </p:sp>
        <p:sp>
          <p:nvSpPr>
            <p:cNvPr id="16" name="TextBox 16"/>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3389920" y="1875537"/>
            <a:ext cx="12810865" cy="2390334"/>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txBody>
          <a:bodyPr wrap="square" lIns="0" tIns="0" rIns="0" bIns="0" rtlCol="0" anchor="t">
            <a:spAutoFit/>
          </a:bodyPr>
          <a:lstStyle/>
          <a:p>
            <a:pPr algn="ctr">
              <a:lnSpc>
                <a:spcPct val="150000"/>
              </a:lnSpc>
            </a:pPr>
            <a:r>
              <a:rPr lang="en-GB" sz="36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Managing Enterprise (BMSW4011)</a:t>
            </a:r>
          </a:p>
          <a:p>
            <a:pPr algn="ctr">
              <a:lnSpc>
                <a:spcPct val="150000"/>
              </a:lnSpc>
            </a:pPr>
            <a:r>
              <a:rPr lang="en-GB" sz="36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Certificate in Higher Education – Skills for the Workplace</a:t>
            </a:r>
          </a:p>
          <a:p>
            <a:pPr algn="ctr">
              <a:lnSpc>
                <a:spcPct val="150000"/>
              </a:lnSpc>
            </a:pPr>
            <a:r>
              <a:rPr lang="en-GB" sz="36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Task 2- </a:t>
            </a:r>
            <a:r>
              <a:rPr lang="en-GB" sz="3600" b="1" dirty="0">
                <a:solidFill>
                  <a:srgbClr val="002060"/>
                </a:solidFill>
                <a:latin typeface="Arial"/>
                <a:ea typeface="Arial"/>
              </a:rPr>
              <a:t>Business Plan of </a:t>
            </a:r>
            <a:r>
              <a:rPr lang="en-GB" sz="3600" b="1" dirty="0" err="1">
                <a:solidFill>
                  <a:srgbClr val="002060"/>
                </a:solidFill>
                <a:latin typeface="Arial"/>
                <a:ea typeface="Arial"/>
              </a:rPr>
              <a:t>BioBrick</a:t>
            </a:r>
            <a:r>
              <a:rPr lang="en-GB" sz="3600" b="1" dirty="0">
                <a:solidFill>
                  <a:srgbClr val="002060"/>
                </a:solidFill>
                <a:latin typeface="Arial"/>
                <a:ea typeface="Arial"/>
              </a:rPr>
              <a:t> Nexus</a:t>
            </a:r>
            <a:endParaRPr lang="en-US" sz="3600" b="1" dirty="0">
              <a:solidFill>
                <a:srgbClr val="002060"/>
              </a:solidFill>
              <a:effectLst>
                <a:outerShdw blurRad="38100" dist="38100" dir="2700000" algn="tl">
                  <a:srgbClr val="000000">
                    <a:alpha val="43137"/>
                  </a:srgbClr>
                </a:outerShdw>
              </a:effectLst>
              <a:latin typeface="Arial" panose="020B0604020202020204" pitchFamily="34" charset="0"/>
              <a:ea typeface="Heading Now 61-68 Bold"/>
              <a:cs typeface="Arial" panose="020B0604020202020204" pitchFamily="34" charset="0"/>
              <a:sym typeface="Heading Now 61-68 Bold"/>
            </a:endParaRPr>
          </a:p>
        </p:txBody>
      </p:sp>
      <p:sp>
        <p:nvSpPr>
          <p:cNvPr id="29" name="TextBox 6"/>
          <p:cNvSpPr txBox="1"/>
          <p:nvPr/>
        </p:nvSpPr>
        <p:spPr>
          <a:xfrm>
            <a:off x="1071506" y="357154"/>
            <a:ext cx="2318414" cy="323678"/>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txBody>
          <a:bodyPr wrap="square" lIns="0" tIns="0" rIns="0" bIns="0" rtlCol="0" anchor="t">
            <a:spAutoFit/>
          </a:bodyPr>
          <a:lstStyle/>
          <a:p>
            <a:pPr algn="ctr">
              <a:lnSpc>
                <a:spcPct val="150000"/>
              </a:lnSpc>
              <a:spcBef>
                <a:spcPct val="0"/>
              </a:spcBef>
            </a:pPr>
            <a:r>
              <a:rPr lang="en-US" sz="1600" b="1" i="1" dirty="0" err="1">
                <a:solidFill>
                  <a:srgbClr val="002060"/>
                </a:solidFill>
                <a:latin typeface="Arial" pitchFamily="34" charset="0"/>
                <a:ea typeface="Open Sans"/>
                <a:cs typeface="Arial" pitchFamily="34" charset="0"/>
                <a:sym typeface="Open Sans"/>
              </a:rPr>
              <a:t>BioBrick</a:t>
            </a:r>
            <a:r>
              <a:rPr lang="en-US" sz="1600" b="1" i="1" dirty="0">
                <a:solidFill>
                  <a:srgbClr val="002060"/>
                </a:solidFill>
                <a:latin typeface="Arial" pitchFamily="34" charset="0"/>
                <a:ea typeface="Open Sans"/>
                <a:cs typeface="Arial" pitchFamily="34" charset="0"/>
                <a:sym typeface="Open Sans"/>
              </a:rPr>
              <a:t> Nexus</a:t>
            </a:r>
          </a:p>
        </p:txBody>
      </p:sp>
      <p:sp>
        <p:nvSpPr>
          <p:cNvPr id="30" name="TextBox 29"/>
          <p:cNvSpPr txBox="1"/>
          <p:nvPr/>
        </p:nvSpPr>
        <p:spPr>
          <a:xfrm>
            <a:off x="6191672" y="6357946"/>
            <a:ext cx="6840760" cy="1386085"/>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57150">
            <a:solidFill>
              <a:schemeClr val="tx1"/>
            </a:solidFill>
          </a:ln>
        </p:spPr>
        <p:txBody>
          <a:bodyPr wrap="square" lIns="0" tIns="0" rIns="0" bIns="0" rtlCol="0" anchor="t">
            <a:spAutoFit/>
          </a:bodyPr>
          <a:lstStyle/>
          <a:p>
            <a:pPr algn="ctr">
              <a:lnSpc>
                <a:spcPct val="150000"/>
              </a:lnSpc>
            </a:pPr>
            <a:r>
              <a:rPr lang="en-GB" sz="32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 Tudor-Florin Vass</a:t>
            </a:r>
            <a:endParaRPr lang="en-IN" sz="32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lnSpc>
                <a:spcPct val="150000"/>
              </a:lnSpc>
            </a:pPr>
            <a:r>
              <a:rPr lang="en-GB" sz="32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ID: 2436754</a:t>
            </a:r>
            <a:endParaRPr lang="en-IN" sz="32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0D7110D1-01F2-4CBD-16CC-8523EBBABC2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767965" y="19843"/>
            <a:ext cx="1538470" cy="136311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grpSp>
        <p:nvGrpSpPr>
          <p:cNvPr id="11" name="Group 11"/>
          <p:cNvGrpSpPr/>
          <p:nvPr/>
        </p:nvGrpSpPr>
        <p:grpSpPr>
          <a:xfrm>
            <a:off x="-34769" y="1028700"/>
            <a:ext cx="8229600" cy="8229600"/>
            <a:chOff x="0" y="0"/>
            <a:chExt cx="10972800" cy="10972800"/>
          </a:xfrm>
        </p:grpSpPr>
        <p:pic>
          <p:nvPicPr>
            <p:cNvPr id="12" name="Picture 12"/>
            <p:cNvPicPr>
              <a:picLocks noChangeAspect="1"/>
            </p:cNvPicPr>
            <p:nvPr/>
          </p:nvPicPr>
          <p:blipFill>
            <a:blip r:embed="rId5"/>
            <a:srcRect l="16666" r="16666"/>
            <a:stretch>
              <a:fillRect/>
            </a:stretch>
          </p:blipFill>
          <p:spPr>
            <a:xfrm>
              <a:off x="0" y="0"/>
              <a:ext cx="10972800" cy="10972800"/>
            </a:xfrm>
            <a:prstGeom prst="rect">
              <a:avLst/>
            </a:prstGeom>
          </p:spPr>
        </p:pic>
      </p:grpSp>
      <p:grpSp>
        <p:nvGrpSpPr>
          <p:cNvPr id="13" name="Group 13"/>
          <p:cNvGrpSpPr/>
          <p:nvPr/>
        </p:nvGrpSpPr>
        <p:grpSpPr>
          <a:xfrm>
            <a:off x="8430744" y="1028700"/>
            <a:ext cx="1849470" cy="8229600"/>
            <a:chOff x="0" y="0"/>
            <a:chExt cx="2465959" cy="10972800"/>
          </a:xfrm>
        </p:grpSpPr>
        <p:pic>
          <p:nvPicPr>
            <p:cNvPr id="14" name="Picture 14"/>
            <p:cNvPicPr>
              <a:picLocks noChangeAspect="1"/>
            </p:cNvPicPr>
            <p:nvPr/>
          </p:nvPicPr>
          <p:blipFill>
            <a:blip r:embed="rId5"/>
            <a:srcRect l="85017"/>
            <a:stretch>
              <a:fillRect/>
            </a:stretch>
          </p:blipFill>
          <p:spPr>
            <a:xfrm>
              <a:off x="0" y="0"/>
              <a:ext cx="2465959" cy="10972800"/>
            </a:xfrm>
            <a:prstGeom prst="rect">
              <a:avLst/>
            </a:prstGeom>
          </p:spPr>
        </p:pic>
      </p:grpSp>
      <p:sp>
        <p:nvSpPr>
          <p:cNvPr id="15" name="TextBox 15"/>
          <p:cNvSpPr txBox="1"/>
          <p:nvPr/>
        </p:nvSpPr>
        <p:spPr>
          <a:xfrm>
            <a:off x="12150773" y="1590316"/>
            <a:ext cx="3982164" cy="728341"/>
          </a:xfrm>
          <a:prstGeom prst="rect">
            <a:avLst/>
          </a:prstGeom>
        </p:spPr>
        <p:txBody>
          <a:bodyPr lIns="0" tIns="0" rIns="0" bIns="0" rtlCol="0" anchor="t">
            <a:spAutoFit/>
          </a:bodyPr>
          <a:lstStyle/>
          <a:p>
            <a:pPr algn="ctr">
              <a:lnSpc>
                <a:spcPct val="150000"/>
              </a:lnSpc>
            </a:pPr>
            <a:r>
              <a:rPr lang="en-US" sz="3600" b="1" dirty="0">
                <a:solidFill>
                  <a:srgbClr val="010073"/>
                </a:solidFill>
                <a:latin typeface="Arial" pitchFamily="34" charset="0"/>
                <a:ea typeface="Montserrat Bold"/>
                <a:cs typeface="Arial" pitchFamily="34" charset="0"/>
                <a:sym typeface="Montserrat Bold"/>
              </a:rPr>
              <a:t>Introduction</a:t>
            </a:r>
          </a:p>
        </p:txBody>
      </p:sp>
      <p:sp>
        <p:nvSpPr>
          <p:cNvPr id="16" name="TextBox 16"/>
          <p:cNvSpPr txBox="1"/>
          <p:nvPr/>
        </p:nvSpPr>
        <p:spPr>
          <a:xfrm>
            <a:off x="11534368" y="2804613"/>
            <a:ext cx="5214974" cy="2908489"/>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US" dirty="0" err="1">
                <a:latin typeface="Arial" pitchFamily="34" charset="0"/>
                <a:cs typeface="Arial" pitchFamily="34" charset="0"/>
              </a:rPr>
              <a:t>BioBrick</a:t>
            </a:r>
            <a:r>
              <a:rPr lang="en-US" dirty="0">
                <a:latin typeface="Arial" pitchFamily="34" charset="0"/>
                <a:cs typeface="Arial" pitchFamily="34" charset="0"/>
              </a:rPr>
              <a:t> Nexus is willing to develop Mycelium-based self-healing blocks by </a:t>
            </a:r>
            <a:r>
              <a:rPr lang="en-US" dirty="0" err="1">
                <a:latin typeface="Arial" pitchFamily="34" charset="0"/>
                <a:cs typeface="Arial" pitchFamily="34" charset="0"/>
              </a:rPr>
              <a:t>utilising</a:t>
            </a:r>
            <a:r>
              <a:rPr lang="en-US" dirty="0">
                <a:latin typeface="Arial" pitchFamily="34" charset="0"/>
                <a:cs typeface="Arial" pitchFamily="34" charset="0"/>
              </a:rPr>
              <a:t> agricultural waste to provide insulation to buildings. </a:t>
            </a:r>
          </a:p>
          <a:p>
            <a:pPr marL="285750" lvl="0" indent="-285750" algn="just">
              <a:lnSpc>
                <a:spcPct val="150000"/>
              </a:lnSpc>
              <a:buFont typeface="Arial" panose="020B0604020202020204" pitchFamily="34" charset="0"/>
              <a:buChar char="•"/>
            </a:pPr>
            <a:r>
              <a:rPr lang="en-US" dirty="0">
                <a:latin typeface="Arial" pitchFamily="34" charset="0"/>
                <a:cs typeface="Arial" pitchFamily="34" charset="0"/>
              </a:rPr>
              <a:t>This sustainable business idea is going to reduce the amount of waste as well as the generated pollution rate from construction materials (Fischer </a:t>
            </a:r>
            <a:r>
              <a:rPr lang="en-US" i="1" dirty="0">
                <a:latin typeface="Arial" pitchFamily="34" charset="0"/>
                <a:cs typeface="Arial" pitchFamily="34" charset="0"/>
              </a:rPr>
              <a:t>et al. </a:t>
            </a:r>
            <a:r>
              <a:rPr lang="en-US" dirty="0">
                <a:latin typeface="Arial" pitchFamily="34" charset="0"/>
                <a:cs typeface="Arial" pitchFamily="34" charset="0"/>
              </a:rPr>
              <a:t>2023). </a:t>
            </a:r>
          </a:p>
        </p:txBody>
      </p:sp>
      <p:pic>
        <p:nvPicPr>
          <p:cNvPr id="1026" name="Picture 2"/>
          <p:cNvPicPr>
            <a:picLocks noChangeAspect="1" noChangeArrowheads="1"/>
          </p:cNvPicPr>
          <p:nvPr/>
        </p:nvPicPr>
        <p:blipFill>
          <a:blip r:embed="rId6"/>
          <a:srcRect/>
          <a:stretch>
            <a:fillRect/>
          </a:stretch>
        </p:blipFill>
        <p:spPr bwMode="auto">
          <a:xfrm>
            <a:off x="12182748" y="6199058"/>
            <a:ext cx="4033442" cy="30698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68C4179C-335B-3276-7911-66E12794BFA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749530" y="0"/>
            <a:ext cx="1538470" cy="136311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9141292" y="1002069"/>
            <a:ext cx="8118008" cy="4471042"/>
            <a:chOff x="0" y="0"/>
            <a:chExt cx="10824010" cy="5961390"/>
          </a:xfrm>
        </p:grpSpPr>
        <p:pic>
          <p:nvPicPr>
            <p:cNvPr id="12" name="Picture 12"/>
            <p:cNvPicPr>
              <a:picLocks noChangeAspect="1"/>
            </p:cNvPicPr>
            <p:nvPr/>
          </p:nvPicPr>
          <p:blipFill>
            <a:blip r:embed="rId5"/>
            <a:srcRect t="17257"/>
            <a:stretch>
              <a:fillRect/>
            </a:stretch>
          </p:blipFill>
          <p:spPr>
            <a:xfrm>
              <a:off x="0" y="0"/>
              <a:ext cx="10824010" cy="5961390"/>
            </a:xfrm>
            <a:prstGeom prst="rect">
              <a:avLst/>
            </a:prstGeom>
          </p:spPr>
        </p:pic>
      </p:grpSp>
      <p:grpSp>
        <p:nvGrpSpPr>
          <p:cNvPr id="13" name="Group 13"/>
          <p:cNvGrpSpPr/>
          <p:nvPr/>
        </p:nvGrpSpPr>
        <p:grpSpPr>
          <a:xfrm>
            <a:off x="9572628" y="5815958"/>
            <a:ext cx="9761082" cy="4471042"/>
            <a:chOff x="0" y="0"/>
            <a:chExt cx="10824010" cy="5961390"/>
          </a:xfrm>
        </p:grpSpPr>
        <p:pic>
          <p:nvPicPr>
            <p:cNvPr id="14" name="Picture 14"/>
            <p:cNvPicPr>
              <a:picLocks noChangeAspect="1"/>
            </p:cNvPicPr>
            <p:nvPr/>
          </p:nvPicPr>
          <p:blipFill>
            <a:blip r:embed="rId6"/>
            <a:srcRect t="8706" b="8706"/>
            <a:stretch>
              <a:fillRect/>
            </a:stretch>
          </p:blipFill>
          <p:spPr>
            <a:xfrm>
              <a:off x="0" y="0"/>
              <a:ext cx="10824010" cy="5961390"/>
            </a:xfrm>
            <a:prstGeom prst="rect">
              <a:avLst/>
            </a:prstGeom>
          </p:spPr>
        </p:pic>
      </p:grpSp>
      <p:sp>
        <p:nvSpPr>
          <p:cNvPr id="15" name="TextBox 15"/>
          <p:cNvSpPr txBox="1"/>
          <p:nvPr/>
        </p:nvSpPr>
        <p:spPr>
          <a:xfrm>
            <a:off x="2214998" y="1232070"/>
            <a:ext cx="4989477" cy="741550"/>
          </a:xfrm>
          <a:prstGeom prst="rect">
            <a:avLst/>
          </a:prstGeom>
        </p:spPr>
        <p:txBody>
          <a:bodyPr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Business Proposition</a:t>
            </a:r>
            <a:endParaRPr lang="en-US" sz="3600" b="1" dirty="0">
              <a:solidFill>
                <a:srgbClr val="002060"/>
              </a:solidFill>
              <a:latin typeface="Arial" pitchFamily="34" charset="0"/>
              <a:ea typeface="Montserrat Bold"/>
              <a:cs typeface="Arial" pitchFamily="34" charset="0"/>
              <a:sym typeface="Montserrat Bold"/>
            </a:endParaRPr>
          </a:p>
        </p:txBody>
      </p:sp>
      <p:sp>
        <p:nvSpPr>
          <p:cNvPr id="16" name="TextBox 16"/>
          <p:cNvSpPr txBox="1"/>
          <p:nvPr/>
        </p:nvSpPr>
        <p:spPr>
          <a:xfrm>
            <a:off x="1071506" y="2479204"/>
            <a:ext cx="7332352" cy="7063472"/>
          </a:xfrm>
          <a:prstGeom prst="rect">
            <a:avLst/>
          </a:prstGeom>
        </p:spPr>
        <p:txBody>
          <a:bodyPr wrap="square" lIns="0" tIns="0" rIns="0" bIns="0" rtlCol="0" anchor="t">
            <a:spAutoFit/>
          </a:bodyPr>
          <a:lstStyle/>
          <a:p>
            <a:pPr algn="just">
              <a:lnSpc>
                <a:spcPct val="150000"/>
              </a:lnSpc>
            </a:pPr>
            <a:r>
              <a:rPr lang="en-US" b="1" i="1" dirty="0">
                <a:latin typeface="Arial" pitchFamily="34" charset="0"/>
                <a:cs typeface="Arial" pitchFamily="34" charset="0"/>
              </a:rPr>
              <a:t>Product description</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business will provide sustainable insulation facilities to buildings through Mycelium-based self-healing blocks, using agricultural waste. </a:t>
            </a:r>
          </a:p>
          <a:p>
            <a:pPr algn="just">
              <a:lnSpc>
                <a:spcPct val="150000"/>
              </a:lnSpc>
            </a:pPr>
            <a:r>
              <a:rPr lang="en-US" b="1" i="1" dirty="0">
                <a:latin typeface="Arial" pitchFamily="34" charset="0"/>
                <a:cs typeface="Arial" pitchFamily="34" charset="0"/>
              </a:rPr>
              <a:t>Mission</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mission of the business is to maintain sustainability and Carbon-negativity through building Mycelium-based modular, self-healing buildings.</a:t>
            </a:r>
          </a:p>
          <a:p>
            <a:pPr algn="just">
              <a:lnSpc>
                <a:spcPct val="150000"/>
              </a:lnSpc>
            </a:pPr>
            <a:r>
              <a:rPr lang="en-US" b="1" i="1" dirty="0">
                <a:latin typeface="Arial" pitchFamily="34" charset="0"/>
                <a:cs typeface="Arial" pitchFamily="34" charset="0"/>
              </a:rPr>
              <a:t>Aim and objectives</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business aims to provide sustainable insulation facilities to home buildings and other construction buildings by using mycelium to prepare modular, self-healing building blocks. </a:t>
            </a:r>
          </a:p>
          <a:p>
            <a:pPr lvl="0" algn="just">
              <a:lnSpc>
                <a:spcPct val="150000"/>
              </a:lnSpc>
              <a:buFont typeface="Arial" pitchFamily="34" charset="0"/>
              <a:buChar char="•"/>
            </a:pPr>
            <a:r>
              <a:rPr lang="en-US" dirty="0">
                <a:latin typeface="Arial" pitchFamily="34" charset="0"/>
                <a:cs typeface="Arial" pitchFamily="34" charset="0"/>
              </a:rPr>
              <a:t>The objectives of the business are to increase revenue, marketing and promotion, along with acquiring more customers. </a:t>
            </a:r>
          </a:p>
          <a:p>
            <a:pPr algn="just">
              <a:lnSpc>
                <a:spcPct val="150000"/>
              </a:lnSpc>
            </a:pPr>
            <a:r>
              <a:rPr lang="en-US" b="1" i="1" dirty="0">
                <a:latin typeface="Arial" pitchFamily="34" charset="0"/>
                <a:cs typeface="Arial" pitchFamily="34" charset="0"/>
              </a:rPr>
              <a:t>USP</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USP of the business is to </a:t>
            </a:r>
            <a:r>
              <a:rPr lang="en-US" dirty="0" err="1">
                <a:latin typeface="Arial" pitchFamily="34" charset="0"/>
                <a:cs typeface="Arial" pitchFamily="34" charset="0"/>
              </a:rPr>
              <a:t>utilise</a:t>
            </a:r>
            <a:r>
              <a:rPr lang="en-US" dirty="0">
                <a:latin typeface="Arial" pitchFamily="34" charset="0"/>
                <a:cs typeface="Arial" pitchFamily="34" charset="0"/>
              </a:rPr>
              <a:t> agricultural waste properly by making it act as insulation in buildings through Mycelium-based self-healing blocks. </a:t>
            </a:r>
          </a:p>
        </p:txBody>
      </p:sp>
      <p:sp>
        <p:nvSpPr>
          <p:cNvPr id="19"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pic>
        <p:nvPicPr>
          <p:cNvPr id="6" name="Picture 5">
            <a:extLst>
              <a:ext uri="{FF2B5EF4-FFF2-40B4-BE49-F238E27FC236}">
                <a16:creationId xmlns:a16="http://schemas.microsoft.com/office/drawing/2014/main" id="{B644D2FB-280D-205F-31F8-B0250CF03F7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872222" y="-22335"/>
            <a:ext cx="1415777" cy="125440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0" y="5143500"/>
            <a:ext cx="9144000" cy="5143500"/>
            <a:chOff x="0" y="0"/>
            <a:chExt cx="12192000" cy="6858000"/>
          </a:xfrm>
        </p:grpSpPr>
        <p:pic>
          <p:nvPicPr>
            <p:cNvPr id="12" name="Picture 12"/>
            <p:cNvPicPr>
              <a:picLocks noChangeAspect="1"/>
            </p:cNvPicPr>
            <p:nvPr/>
          </p:nvPicPr>
          <p:blipFill>
            <a:blip r:embed="rId5"/>
            <a:srcRect t="7278" b="7278"/>
            <a:stretch>
              <a:fillRect/>
            </a:stretch>
          </p:blipFill>
          <p:spPr>
            <a:xfrm>
              <a:off x="0" y="0"/>
              <a:ext cx="12192000" cy="6858000"/>
            </a:xfrm>
            <a:prstGeom prst="rect">
              <a:avLst/>
            </a:prstGeom>
          </p:spPr>
        </p:pic>
      </p:grpSp>
      <p:grpSp>
        <p:nvGrpSpPr>
          <p:cNvPr id="13" name="Group 13"/>
          <p:cNvGrpSpPr/>
          <p:nvPr/>
        </p:nvGrpSpPr>
        <p:grpSpPr>
          <a:xfrm>
            <a:off x="9144000" y="1028700"/>
            <a:ext cx="8115300" cy="4114800"/>
            <a:chOff x="0" y="0"/>
            <a:chExt cx="10820400" cy="5486400"/>
          </a:xfrm>
        </p:grpSpPr>
        <p:pic>
          <p:nvPicPr>
            <p:cNvPr id="14" name="Picture 14"/>
            <p:cNvPicPr>
              <a:picLocks noChangeAspect="1"/>
            </p:cNvPicPr>
            <p:nvPr/>
          </p:nvPicPr>
          <p:blipFill>
            <a:blip r:embed="rId6"/>
            <a:srcRect t="23896"/>
            <a:stretch>
              <a:fillRect/>
            </a:stretch>
          </p:blipFill>
          <p:spPr>
            <a:xfrm>
              <a:off x="0" y="0"/>
              <a:ext cx="10820400" cy="5486400"/>
            </a:xfrm>
            <a:prstGeom prst="rect">
              <a:avLst/>
            </a:prstGeom>
          </p:spPr>
        </p:pic>
      </p:grpSp>
      <p:sp>
        <p:nvSpPr>
          <p:cNvPr id="15" name="TextBox 15"/>
          <p:cNvSpPr txBox="1"/>
          <p:nvPr/>
        </p:nvSpPr>
        <p:spPr>
          <a:xfrm>
            <a:off x="1285820" y="2357418"/>
            <a:ext cx="6286544" cy="1661993"/>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Business Proposition (</a:t>
            </a:r>
            <a:r>
              <a:rPr lang="en-US" sz="3600" b="1" dirty="0" err="1">
                <a:solidFill>
                  <a:srgbClr val="002060"/>
                </a:solidFill>
                <a:latin typeface="Arial" pitchFamily="34" charset="0"/>
                <a:cs typeface="Arial" pitchFamily="34" charset="0"/>
              </a:rPr>
              <a:t>Contd</a:t>
            </a:r>
            <a:r>
              <a:rPr lang="en-US" sz="3600" b="1" dirty="0">
                <a:solidFill>
                  <a:srgbClr val="002060"/>
                </a:solidFill>
                <a:latin typeface="Arial" pitchFamily="34" charset="0"/>
                <a:cs typeface="Arial" pitchFamily="34" charset="0"/>
              </a:rPr>
              <a:t>…)</a:t>
            </a:r>
            <a:endParaRPr lang="en-US" sz="3600" b="1" dirty="0">
              <a:solidFill>
                <a:srgbClr val="002060"/>
              </a:solidFill>
              <a:latin typeface="Arial" pitchFamily="34" charset="0"/>
              <a:ea typeface="Montserrat Bold"/>
              <a:cs typeface="Arial" pitchFamily="34" charset="0"/>
              <a:sym typeface="Montserrat Bold"/>
            </a:endParaRPr>
          </a:p>
        </p:txBody>
      </p:sp>
      <p:sp>
        <p:nvSpPr>
          <p:cNvPr id="19" name="TextBox 19"/>
          <p:cNvSpPr txBox="1"/>
          <p:nvPr/>
        </p:nvSpPr>
        <p:spPr>
          <a:xfrm>
            <a:off x="9644066" y="5715004"/>
            <a:ext cx="7500990" cy="4154984"/>
          </a:xfrm>
          <a:prstGeom prst="rect">
            <a:avLst/>
          </a:prstGeom>
        </p:spPr>
        <p:txBody>
          <a:bodyPr wrap="square" lIns="0" tIns="0" rIns="0" bIns="0" rtlCol="0" anchor="t">
            <a:spAutoFit/>
          </a:bodyPr>
          <a:lstStyle/>
          <a:p>
            <a:pPr algn="just">
              <a:lnSpc>
                <a:spcPct val="150000"/>
              </a:lnSpc>
            </a:pPr>
            <a:r>
              <a:rPr lang="en-US" b="1" i="1" dirty="0">
                <a:latin typeface="Arial" pitchFamily="34" charset="0"/>
                <a:cs typeface="Arial" pitchFamily="34" charset="0"/>
              </a:rPr>
              <a:t>Legal structure:</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legal structure of the business is going to be a sole trader to gain full control of the business (</a:t>
            </a:r>
            <a:r>
              <a:rPr lang="en-US" dirty="0" err="1">
                <a:latin typeface="Arial" pitchFamily="34" charset="0"/>
                <a:cs typeface="Arial" pitchFamily="34" charset="0"/>
              </a:rPr>
              <a:t>Kopczuk</a:t>
            </a:r>
            <a:r>
              <a:rPr lang="en-US" dirty="0">
                <a:latin typeface="Arial" pitchFamily="34" charset="0"/>
                <a:cs typeface="Arial" pitchFamily="34" charset="0"/>
              </a:rPr>
              <a:t> and </a:t>
            </a:r>
            <a:r>
              <a:rPr lang="en-US" dirty="0" err="1">
                <a:latin typeface="Arial" pitchFamily="34" charset="0"/>
                <a:cs typeface="Arial" pitchFamily="34" charset="0"/>
              </a:rPr>
              <a:t>Zwick</a:t>
            </a:r>
            <a:r>
              <a:rPr lang="en-US" dirty="0">
                <a:latin typeface="Arial" pitchFamily="34" charset="0"/>
                <a:cs typeface="Arial" pitchFamily="34" charset="0"/>
              </a:rPr>
              <a:t>, 2020). </a:t>
            </a:r>
          </a:p>
          <a:p>
            <a:pPr algn="just">
              <a:lnSpc>
                <a:spcPct val="150000"/>
              </a:lnSpc>
            </a:pPr>
            <a:r>
              <a:rPr lang="en-US" b="1" i="1" dirty="0">
                <a:latin typeface="Arial" pitchFamily="34" charset="0"/>
                <a:cs typeface="Arial" pitchFamily="34" charset="0"/>
              </a:rPr>
              <a:t>Proposed location:</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proposed location of the new venture is Albert Square, Manchester, UK. </a:t>
            </a:r>
          </a:p>
          <a:p>
            <a:pPr algn="just">
              <a:lnSpc>
                <a:spcPct val="150000"/>
              </a:lnSpc>
            </a:pPr>
            <a:r>
              <a:rPr lang="en-US" b="1" i="1" dirty="0">
                <a:latin typeface="Arial" pitchFamily="34" charset="0"/>
                <a:cs typeface="Arial" pitchFamily="34" charset="0"/>
              </a:rPr>
              <a:t>HRM Strategy:</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HRM department of the business is going to focus on online hiring options through Indeed, Monster, LinkedIn and so on. </a:t>
            </a:r>
          </a:p>
          <a:p>
            <a:pPr marL="259082" lvl="1" indent="-129541" algn="just">
              <a:lnSpc>
                <a:spcPct val="150000"/>
              </a:lnSpc>
              <a:buFont typeface="Arial"/>
              <a:buChar char="•"/>
            </a:pPr>
            <a:endParaRPr lang="en-US" dirty="0">
              <a:solidFill>
                <a:srgbClr val="1F2020"/>
              </a:solidFill>
              <a:latin typeface="Arial" pitchFamily="34" charset="0"/>
              <a:ea typeface="Open Sans"/>
              <a:cs typeface="Arial" pitchFamily="34" charset="0"/>
              <a:sym typeface="Open Sans"/>
            </a:endParaRPr>
          </a:p>
        </p:txBody>
      </p:sp>
      <p:sp>
        <p:nvSpPr>
          <p:cNvPr id="20"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pic>
        <p:nvPicPr>
          <p:cNvPr id="6" name="Picture 5">
            <a:extLst>
              <a:ext uri="{FF2B5EF4-FFF2-40B4-BE49-F238E27FC236}">
                <a16:creationId xmlns:a16="http://schemas.microsoft.com/office/drawing/2014/main" id="{28FBD92F-943A-1CA4-247D-138730741BF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927764" y="0"/>
            <a:ext cx="1324307" cy="117336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642878" y="1000096"/>
            <a:ext cx="7471184" cy="7471184"/>
            <a:chOff x="0" y="0"/>
            <a:chExt cx="9961578" cy="9961578"/>
          </a:xfrm>
        </p:grpSpPr>
        <p:pic>
          <p:nvPicPr>
            <p:cNvPr id="12" name="Picture 12"/>
            <p:cNvPicPr>
              <a:picLocks noChangeAspect="1"/>
            </p:cNvPicPr>
            <p:nvPr/>
          </p:nvPicPr>
          <p:blipFill>
            <a:blip r:embed="rId5"/>
            <a:srcRect l="10126" r="29115" b="18989"/>
            <a:stretch>
              <a:fillRect/>
            </a:stretch>
          </p:blipFill>
          <p:spPr>
            <a:xfrm>
              <a:off x="0" y="0"/>
              <a:ext cx="9961578" cy="9961578"/>
            </a:xfrm>
            <a:prstGeom prst="rect">
              <a:avLst/>
            </a:prstGeom>
          </p:spPr>
        </p:pic>
      </p:grpSp>
      <p:grpSp>
        <p:nvGrpSpPr>
          <p:cNvPr id="13" name="Group 13"/>
          <p:cNvGrpSpPr/>
          <p:nvPr/>
        </p:nvGrpSpPr>
        <p:grpSpPr>
          <a:xfrm>
            <a:off x="714316" y="8792392"/>
            <a:ext cx="7471184" cy="1494608"/>
            <a:chOff x="0" y="0"/>
            <a:chExt cx="9961578" cy="1992810"/>
          </a:xfrm>
        </p:grpSpPr>
        <p:pic>
          <p:nvPicPr>
            <p:cNvPr id="14" name="Picture 14"/>
            <p:cNvPicPr>
              <a:picLocks noChangeAspect="1"/>
            </p:cNvPicPr>
            <p:nvPr/>
          </p:nvPicPr>
          <p:blipFill>
            <a:blip r:embed="rId5"/>
            <a:srcRect l="9967" t="83840" r="29447"/>
            <a:stretch>
              <a:fillRect/>
            </a:stretch>
          </p:blipFill>
          <p:spPr>
            <a:xfrm>
              <a:off x="0" y="0"/>
              <a:ext cx="9961578" cy="1992810"/>
            </a:xfrm>
            <a:prstGeom prst="rect">
              <a:avLst/>
            </a:prstGeom>
          </p:spPr>
        </p:pic>
      </p:grpSp>
      <p:sp>
        <p:nvSpPr>
          <p:cNvPr id="15" name="TextBox 15"/>
          <p:cNvSpPr txBox="1"/>
          <p:nvPr/>
        </p:nvSpPr>
        <p:spPr>
          <a:xfrm>
            <a:off x="9358314" y="1214410"/>
            <a:ext cx="7088383" cy="830997"/>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Business Proposition (</a:t>
            </a:r>
            <a:r>
              <a:rPr lang="en-US" sz="3600" b="1" dirty="0" err="1">
                <a:solidFill>
                  <a:srgbClr val="002060"/>
                </a:solidFill>
                <a:latin typeface="Arial" pitchFamily="34" charset="0"/>
                <a:cs typeface="Arial" pitchFamily="34" charset="0"/>
              </a:rPr>
              <a:t>Contd</a:t>
            </a:r>
            <a:r>
              <a:rPr lang="en-US" sz="3600" b="1" dirty="0">
                <a:solidFill>
                  <a:srgbClr val="002060"/>
                </a:solidFill>
                <a:latin typeface="Arial" pitchFamily="34" charset="0"/>
                <a:cs typeface="Arial" pitchFamily="34" charset="0"/>
              </a:rPr>
              <a:t>…)</a:t>
            </a:r>
            <a:endParaRPr lang="en-US" sz="3600" b="1" dirty="0">
              <a:solidFill>
                <a:srgbClr val="002060"/>
              </a:solidFill>
              <a:latin typeface="Arial" pitchFamily="34" charset="0"/>
              <a:ea typeface="Montserrat Bold"/>
              <a:cs typeface="Arial" pitchFamily="34" charset="0"/>
              <a:sym typeface="Montserrat Bold"/>
            </a:endParaRPr>
          </a:p>
        </p:txBody>
      </p:sp>
      <p:sp>
        <p:nvSpPr>
          <p:cNvPr id="16" name="TextBox 16"/>
          <p:cNvSpPr txBox="1"/>
          <p:nvPr/>
        </p:nvSpPr>
        <p:spPr>
          <a:xfrm>
            <a:off x="8429620" y="2357418"/>
            <a:ext cx="9501254" cy="7478970"/>
          </a:xfrm>
          <a:prstGeom prst="rect">
            <a:avLst/>
          </a:prstGeom>
        </p:spPr>
        <p:txBody>
          <a:bodyPr wrap="square" lIns="0" tIns="0" rIns="0" bIns="0" rtlCol="0" anchor="t">
            <a:spAutoFit/>
          </a:bodyPr>
          <a:lstStyle/>
          <a:p>
            <a:pPr algn="just">
              <a:lnSpc>
                <a:spcPct val="150000"/>
              </a:lnSpc>
            </a:pPr>
            <a:r>
              <a:rPr lang="en-US" b="1" i="1" dirty="0">
                <a:latin typeface="Arial" pitchFamily="34" charset="0"/>
                <a:cs typeface="Arial" pitchFamily="34" charset="0"/>
              </a:rPr>
              <a:t>Brief financial overview:</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financial sources of the business will include venture capital from investors and debt financing from the banks. </a:t>
            </a:r>
          </a:p>
          <a:p>
            <a:pPr lvl="0" algn="just">
              <a:lnSpc>
                <a:spcPct val="150000"/>
              </a:lnSpc>
              <a:buFont typeface="Arial" pitchFamily="34" charset="0"/>
              <a:buChar char="•"/>
            </a:pPr>
            <a:r>
              <a:rPr lang="en-US" dirty="0">
                <a:latin typeface="Arial" pitchFamily="34" charset="0"/>
                <a:cs typeface="Arial" pitchFamily="34" charset="0"/>
              </a:rPr>
              <a:t>The entire financial estimate is going to be £60,000.</a:t>
            </a:r>
          </a:p>
          <a:p>
            <a:pPr algn="just">
              <a:lnSpc>
                <a:spcPct val="150000"/>
              </a:lnSpc>
            </a:pPr>
            <a:r>
              <a:rPr lang="en-US" b="1" i="1" dirty="0">
                <a:latin typeface="Arial" pitchFamily="34" charset="0"/>
                <a:cs typeface="Arial" pitchFamily="34" charset="0"/>
              </a:rPr>
              <a:t>SWOT Analysis:</a:t>
            </a:r>
            <a:endParaRPr lang="en-US" dirty="0">
              <a:latin typeface="Arial" pitchFamily="34" charset="0"/>
              <a:cs typeface="Arial" pitchFamily="34" charset="0"/>
            </a:endParaRPr>
          </a:p>
          <a:p>
            <a:pPr algn="just">
              <a:lnSpc>
                <a:spcPct val="150000"/>
              </a:lnSpc>
            </a:pPr>
            <a:r>
              <a:rPr lang="en-US" i="1" u="sng" dirty="0">
                <a:latin typeface="Arial" pitchFamily="34" charset="0"/>
                <a:cs typeface="Arial" pitchFamily="34" charset="0"/>
              </a:rPr>
              <a:t>Strengths</a:t>
            </a:r>
            <a:endParaRPr lang="en-US" u="sng"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Unique usage of agricultural wastage</a:t>
            </a:r>
          </a:p>
          <a:p>
            <a:pPr lvl="0" algn="just">
              <a:lnSpc>
                <a:spcPct val="150000"/>
              </a:lnSpc>
              <a:buFont typeface="Arial" pitchFamily="34" charset="0"/>
              <a:buChar char="•"/>
            </a:pPr>
            <a:r>
              <a:rPr lang="en-US" dirty="0">
                <a:latin typeface="Arial" pitchFamily="34" charset="0"/>
                <a:cs typeface="Arial" pitchFamily="34" charset="0"/>
              </a:rPr>
              <a:t>Highly convenient location</a:t>
            </a:r>
          </a:p>
          <a:p>
            <a:pPr algn="just">
              <a:lnSpc>
                <a:spcPct val="150000"/>
              </a:lnSpc>
            </a:pPr>
            <a:r>
              <a:rPr lang="en-US" i="1" u="sng" dirty="0">
                <a:latin typeface="Arial" pitchFamily="34" charset="0"/>
                <a:cs typeface="Arial" pitchFamily="34" charset="0"/>
              </a:rPr>
              <a:t>Weaknesses</a:t>
            </a:r>
            <a:endParaRPr lang="en-US" u="sng"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Poor brand awareness</a:t>
            </a:r>
          </a:p>
          <a:p>
            <a:pPr lvl="0" algn="just">
              <a:lnSpc>
                <a:spcPct val="150000"/>
              </a:lnSpc>
              <a:buFont typeface="Arial" pitchFamily="34" charset="0"/>
              <a:buChar char="•"/>
            </a:pPr>
            <a:r>
              <a:rPr lang="en-US" dirty="0">
                <a:latin typeface="Arial" pitchFamily="34" charset="0"/>
                <a:cs typeface="Arial" pitchFamily="34" charset="0"/>
              </a:rPr>
              <a:t>Lack of proper </a:t>
            </a:r>
            <a:r>
              <a:rPr lang="en-US" dirty="0" err="1">
                <a:latin typeface="Arial" pitchFamily="34" charset="0"/>
                <a:cs typeface="Arial" pitchFamily="34" charset="0"/>
              </a:rPr>
              <a:t>organisational</a:t>
            </a:r>
            <a:r>
              <a:rPr lang="en-US" dirty="0">
                <a:latin typeface="Arial" pitchFamily="34" charset="0"/>
                <a:cs typeface="Arial" pitchFamily="34" charset="0"/>
              </a:rPr>
              <a:t> structure (</a:t>
            </a:r>
            <a:r>
              <a:rPr lang="en-US" dirty="0" err="1">
                <a:latin typeface="Arial" pitchFamily="34" charset="0"/>
                <a:cs typeface="Arial" pitchFamily="34" charset="0"/>
              </a:rPr>
              <a:t>Kopczuk</a:t>
            </a:r>
            <a:r>
              <a:rPr lang="en-US" dirty="0">
                <a:latin typeface="Arial" pitchFamily="34" charset="0"/>
                <a:cs typeface="Arial" pitchFamily="34" charset="0"/>
              </a:rPr>
              <a:t> and </a:t>
            </a:r>
            <a:r>
              <a:rPr lang="en-US" dirty="0" err="1">
                <a:latin typeface="Arial" pitchFamily="34" charset="0"/>
                <a:cs typeface="Arial" pitchFamily="34" charset="0"/>
              </a:rPr>
              <a:t>Zwick</a:t>
            </a:r>
            <a:r>
              <a:rPr lang="en-US" dirty="0">
                <a:latin typeface="Arial" pitchFamily="34" charset="0"/>
                <a:cs typeface="Arial" pitchFamily="34" charset="0"/>
              </a:rPr>
              <a:t>, 2020).</a:t>
            </a:r>
          </a:p>
          <a:p>
            <a:pPr algn="just">
              <a:lnSpc>
                <a:spcPct val="150000"/>
              </a:lnSpc>
            </a:pPr>
            <a:r>
              <a:rPr lang="en-US" i="1" u="sng" dirty="0">
                <a:latin typeface="Arial" pitchFamily="34" charset="0"/>
                <a:cs typeface="Arial" pitchFamily="34" charset="0"/>
              </a:rPr>
              <a:t>Opportunities</a:t>
            </a:r>
            <a:endParaRPr lang="en-US" u="sng"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Strong financial backbone</a:t>
            </a:r>
          </a:p>
          <a:p>
            <a:pPr lvl="0" algn="just">
              <a:lnSpc>
                <a:spcPct val="150000"/>
              </a:lnSpc>
              <a:buFont typeface="Arial" pitchFamily="34" charset="0"/>
              <a:buChar char="•"/>
            </a:pPr>
            <a:r>
              <a:rPr lang="en-US" dirty="0">
                <a:latin typeface="Arial" pitchFamily="34" charset="0"/>
                <a:cs typeface="Arial" pitchFamily="34" charset="0"/>
              </a:rPr>
              <a:t>Cost-effective product range</a:t>
            </a:r>
          </a:p>
          <a:p>
            <a:pPr algn="just">
              <a:lnSpc>
                <a:spcPct val="150000"/>
              </a:lnSpc>
            </a:pPr>
            <a:r>
              <a:rPr lang="en-US" i="1" u="sng" dirty="0">
                <a:latin typeface="Arial" pitchFamily="34" charset="0"/>
                <a:cs typeface="Arial" pitchFamily="34" charset="0"/>
              </a:rPr>
              <a:t>Threats</a:t>
            </a:r>
            <a:endParaRPr lang="en-US" u="sng"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Lack of promotion</a:t>
            </a:r>
          </a:p>
          <a:p>
            <a:pPr lvl="0" algn="just">
              <a:lnSpc>
                <a:spcPct val="150000"/>
              </a:lnSpc>
              <a:buFont typeface="Arial" pitchFamily="34" charset="0"/>
              <a:buChar char="•"/>
            </a:pPr>
            <a:r>
              <a:rPr lang="en-US" dirty="0">
                <a:latin typeface="Arial" pitchFamily="34" charset="0"/>
                <a:cs typeface="Arial" pitchFamily="34" charset="0"/>
              </a:rPr>
              <a:t>Unlimited liability in business. </a:t>
            </a:r>
          </a:p>
          <a:p>
            <a:pPr algn="just">
              <a:lnSpc>
                <a:spcPct val="150000"/>
              </a:lnSpc>
              <a:spcBef>
                <a:spcPct val="0"/>
              </a:spcBef>
            </a:pPr>
            <a:endParaRPr lang="en-US" dirty="0">
              <a:solidFill>
                <a:srgbClr val="1F2020"/>
              </a:solidFill>
              <a:latin typeface="Arial" pitchFamily="34" charset="0"/>
              <a:ea typeface="Open Sans"/>
              <a:cs typeface="Arial" pitchFamily="34" charset="0"/>
              <a:sym typeface="Open Sans"/>
            </a:endParaRPr>
          </a:p>
        </p:txBody>
      </p:sp>
      <p:sp>
        <p:nvSpPr>
          <p:cNvPr id="20"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pic>
        <p:nvPicPr>
          <p:cNvPr id="6" name="Picture 5">
            <a:extLst>
              <a:ext uri="{FF2B5EF4-FFF2-40B4-BE49-F238E27FC236}">
                <a16:creationId xmlns:a16="http://schemas.microsoft.com/office/drawing/2014/main" id="{129486F9-CE6E-50F2-650D-EBEC9762387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749530" y="0"/>
            <a:ext cx="1538470" cy="136311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11250978" y="1028700"/>
            <a:ext cx="6008322" cy="3425327"/>
            <a:chOff x="0" y="0"/>
            <a:chExt cx="8011096" cy="4567103"/>
          </a:xfrm>
        </p:grpSpPr>
        <p:pic>
          <p:nvPicPr>
            <p:cNvPr id="14" name="Picture 14"/>
            <p:cNvPicPr>
              <a:picLocks noChangeAspect="1"/>
            </p:cNvPicPr>
            <p:nvPr/>
          </p:nvPicPr>
          <p:blipFill>
            <a:blip r:embed="rId5"/>
            <a:srcRect t="7256" b="7256"/>
            <a:stretch>
              <a:fillRect/>
            </a:stretch>
          </p:blipFill>
          <p:spPr>
            <a:xfrm>
              <a:off x="0" y="0"/>
              <a:ext cx="8011096" cy="4567103"/>
            </a:xfrm>
            <a:prstGeom prst="rect">
              <a:avLst/>
            </a:prstGeom>
          </p:spPr>
        </p:pic>
      </p:grpSp>
      <p:sp>
        <p:nvSpPr>
          <p:cNvPr id="15" name="TextBox 15"/>
          <p:cNvSpPr txBox="1"/>
          <p:nvPr/>
        </p:nvSpPr>
        <p:spPr>
          <a:xfrm>
            <a:off x="2143076" y="1000096"/>
            <a:ext cx="7715304" cy="830997"/>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Business Proposition (</a:t>
            </a:r>
            <a:r>
              <a:rPr lang="en-US" sz="3600" b="1" dirty="0" err="1">
                <a:solidFill>
                  <a:srgbClr val="002060"/>
                </a:solidFill>
                <a:latin typeface="Arial" pitchFamily="34" charset="0"/>
                <a:cs typeface="Arial" pitchFamily="34" charset="0"/>
              </a:rPr>
              <a:t>Contd</a:t>
            </a:r>
            <a:r>
              <a:rPr lang="en-US" sz="3600" b="1" dirty="0">
                <a:solidFill>
                  <a:srgbClr val="002060"/>
                </a:solidFill>
                <a:latin typeface="Arial" pitchFamily="34" charset="0"/>
                <a:cs typeface="Arial" pitchFamily="34" charset="0"/>
              </a:rPr>
              <a:t>…)</a:t>
            </a:r>
            <a:endParaRPr lang="en-US" sz="3600" b="1" dirty="0">
              <a:solidFill>
                <a:srgbClr val="002060"/>
              </a:solidFill>
              <a:latin typeface="Arial" pitchFamily="34" charset="0"/>
              <a:ea typeface="Montserrat Bold"/>
              <a:cs typeface="Arial" pitchFamily="34" charset="0"/>
              <a:sym typeface="Montserrat Bold"/>
            </a:endParaRPr>
          </a:p>
        </p:txBody>
      </p:sp>
      <p:sp>
        <p:nvSpPr>
          <p:cNvPr id="18" name="TextBox 18"/>
          <p:cNvSpPr txBox="1"/>
          <p:nvPr/>
        </p:nvSpPr>
        <p:spPr>
          <a:xfrm>
            <a:off x="1285820" y="2357418"/>
            <a:ext cx="8358246" cy="2492990"/>
          </a:xfrm>
          <a:prstGeom prst="rect">
            <a:avLst/>
          </a:prstGeom>
        </p:spPr>
        <p:txBody>
          <a:bodyPr wrap="square" lIns="0" tIns="0" rIns="0" bIns="0" rtlCol="0" anchor="t">
            <a:spAutoFit/>
          </a:bodyPr>
          <a:lstStyle/>
          <a:p>
            <a:pPr algn="just">
              <a:lnSpc>
                <a:spcPct val="150000"/>
              </a:lnSpc>
            </a:pPr>
            <a:r>
              <a:rPr lang="en-US" b="1" i="1" dirty="0">
                <a:latin typeface="Arial" pitchFamily="34" charset="0"/>
                <a:cs typeface="Arial" pitchFamily="34" charset="0"/>
              </a:rPr>
              <a:t>Market Research:</a:t>
            </a:r>
            <a:endParaRPr lang="en-US" dirty="0">
              <a:latin typeface="Arial" pitchFamily="34" charset="0"/>
              <a:cs typeface="Arial" pitchFamily="34" charset="0"/>
            </a:endParaRPr>
          </a:p>
          <a:p>
            <a:pPr lvl="0" algn="just">
              <a:lnSpc>
                <a:spcPct val="150000"/>
              </a:lnSpc>
              <a:buFont typeface="Arial" pitchFamily="34" charset="0"/>
              <a:buChar char="•"/>
            </a:pPr>
            <a:r>
              <a:rPr lang="en-US" dirty="0">
                <a:latin typeface="Arial" pitchFamily="34" charset="0"/>
                <a:cs typeface="Arial" pitchFamily="34" charset="0"/>
              </a:rPr>
              <a:t>The key marketing strategies of the brand include both primary and secondary data analysis. </a:t>
            </a:r>
          </a:p>
          <a:p>
            <a:pPr lvl="0" algn="just">
              <a:lnSpc>
                <a:spcPct val="150000"/>
              </a:lnSpc>
              <a:buFont typeface="Arial" pitchFamily="34" charset="0"/>
              <a:buChar char="•"/>
            </a:pPr>
            <a:r>
              <a:rPr lang="en-US" dirty="0">
                <a:latin typeface="Arial" pitchFamily="34" charset="0"/>
                <a:cs typeface="Arial" pitchFamily="34" charset="0"/>
              </a:rPr>
              <a:t>The firm will use digital marketing channels by </a:t>
            </a:r>
            <a:r>
              <a:rPr lang="en-US" dirty="0" err="1">
                <a:latin typeface="Arial" pitchFamily="34" charset="0"/>
                <a:cs typeface="Arial" pitchFamily="34" charset="0"/>
              </a:rPr>
              <a:t>utilising</a:t>
            </a:r>
            <a:r>
              <a:rPr lang="en-US" dirty="0">
                <a:latin typeface="Arial" pitchFamily="34" charset="0"/>
                <a:cs typeface="Arial" pitchFamily="34" charset="0"/>
              </a:rPr>
              <a:t> branding, </a:t>
            </a:r>
            <a:r>
              <a:rPr lang="en-US" dirty="0" err="1">
                <a:latin typeface="Arial" pitchFamily="34" charset="0"/>
                <a:cs typeface="Arial" pitchFamily="34" charset="0"/>
              </a:rPr>
              <a:t>Facebook</a:t>
            </a:r>
            <a:r>
              <a:rPr lang="en-US" dirty="0">
                <a:latin typeface="Arial" pitchFamily="34" charset="0"/>
                <a:cs typeface="Arial" pitchFamily="34" charset="0"/>
              </a:rPr>
              <a:t> launch post and so on (</a:t>
            </a:r>
            <a:r>
              <a:rPr lang="en-US" dirty="0" err="1">
                <a:latin typeface="Arial" pitchFamily="34" charset="0"/>
                <a:cs typeface="Arial" pitchFamily="34" charset="0"/>
              </a:rPr>
              <a:t>Rundin</a:t>
            </a:r>
            <a:r>
              <a:rPr lang="en-US" dirty="0">
                <a:latin typeface="Arial" pitchFamily="34" charset="0"/>
                <a:cs typeface="Arial" pitchFamily="34" charset="0"/>
              </a:rPr>
              <a:t> and </a:t>
            </a:r>
            <a:r>
              <a:rPr lang="en-US" dirty="0" err="1">
                <a:latin typeface="Arial" pitchFamily="34" charset="0"/>
                <a:cs typeface="Arial" pitchFamily="34" charset="0"/>
              </a:rPr>
              <a:t>Colliander</a:t>
            </a:r>
            <a:r>
              <a:rPr lang="en-US" dirty="0">
                <a:latin typeface="Arial" pitchFamily="34" charset="0"/>
                <a:cs typeface="Arial" pitchFamily="34" charset="0"/>
              </a:rPr>
              <a:t>, 2021). </a:t>
            </a:r>
          </a:p>
          <a:p>
            <a:pPr algn="just">
              <a:lnSpc>
                <a:spcPct val="150000"/>
              </a:lnSpc>
              <a:spcBef>
                <a:spcPct val="0"/>
              </a:spcBef>
            </a:pPr>
            <a:endParaRPr lang="en-US" dirty="0">
              <a:solidFill>
                <a:srgbClr val="1F2020"/>
              </a:solidFill>
              <a:latin typeface="Arial" pitchFamily="34" charset="0"/>
              <a:ea typeface="Open Sans"/>
              <a:cs typeface="Arial" pitchFamily="34" charset="0"/>
              <a:sym typeface="Open Sans"/>
            </a:endParaRPr>
          </a:p>
        </p:txBody>
      </p:sp>
      <p:sp>
        <p:nvSpPr>
          <p:cNvPr id="24"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grpSp>
        <p:nvGrpSpPr>
          <p:cNvPr id="25" name="Group 9"/>
          <p:cNvGrpSpPr/>
          <p:nvPr/>
        </p:nvGrpSpPr>
        <p:grpSpPr>
          <a:xfrm>
            <a:off x="11215702" y="4929186"/>
            <a:ext cx="6366664" cy="3757033"/>
            <a:chOff x="0" y="0"/>
            <a:chExt cx="967334" cy="570833"/>
          </a:xfrm>
        </p:grpSpPr>
        <p:sp>
          <p:nvSpPr>
            <p:cNvPr id="26" name="Freeform 10"/>
            <p:cNvSpPr/>
            <p:nvPr/>
          </p:nvSpPr>
          <p:spPr>
            <a:xfrm>
              <a:off x="0" y="0"/>
              <a:ext cx="967334" cy="570833"/>
            </a:xfrm>
            <a:custGeom>
              <a:avLst/>
              <a:gdLst/>
              <a:ahLst/>
              <a:cxnLst/>
              <a:rect l="l" t="t" r="r" b="b"/>
              <a:pathLst>
                <a:path w="967334" h="570833">
                  <a:moveTo>
                    <a:pt x="36480" y="0"/>
                  </a:moveTo>
                  <a:lnTo>
                    <a:pt x="930853" y="0"/>
                  </a:lnTo>
                  <a:cubicBezTo>
                    <a:pt x="940528" y="0"/>
                    <a:pt x="949807" y="3843"/>
                    <a:pt x="956649" y="10685"/>
                  </a:cubicBezTo>
                  <a:cubicBezTo>
                    <a:pt x="963490" y="17526"/>
                    <a:pt x="967334" y="26805"/>
                    <a:pt x="967334" y="36480"/>
                  </a:cubicBezTo>
                  <a:lnTo>
                    <a:pt x="967334" y="534353"/>
                  </a:lnTo>
                  <a:cubicBezTo>
                    <a:pt x="967334" y="554501"/>
                    <a:pt x="951001" y="570833"/>
                    <a:pt x="930853" y="570833"/>
                  </a:cubicBezTo>
                  <a:lnTo>
                    <a:pt x="36480" y="570833"/>
                  </a:lnTo>
                  <a:cubicBezTo>
                    <a:pt x="26805" y="570833"/>
                    <a:pt x="17526" y="566990"/>
                    <a:pt x="10685" y="560149"/>
                  </a:cubicBezTo>
                  <a:cubicBezTo>
                    <a:pt x="3843" y="553307"/>
                    <a:pt x="0" y="544028"/>
                    <a:pt x="0" y="534353"/>
                  </a:cubicBezTo>
                  <a:lnTo>
                    <a:pt x="0" y="36480"/>
                  </a:lnTo>
                  <a:cubicBezTo>
                    <a:pt x="0" y="26805"/>
                    <a:pt x="3843" y="17526"/>
                    <a:pt x="10685" y="10685"/>
                  </a:cubicBezTo>
                  <a:cubicBezTo>
                    <a:pt x="17526" y="3843"/>
                    <a:pt x="26805" y="0"/>
                    <a:pt x="36480" y="0"/>
                  </a:cubicBezTo>
                  <a:close/>
                </a:path>
              </a:pathLst>
            </a:custGeom>
            <a:blipFill>
              <a:blip r:embed="rId6"/>
              <a:stretch>
                <a:fillRect t="-62973" b="-62973"/>
              </a:stretch>
            </a:blipFill>
            <a:ln w="38100" cap="rnd">
              <a:noFill/>
              <a:prstDash val="solid"/>
              <a:round/>
            </a:ln>
          </p:spPr>
          <p:txBody>
            <a:bodyPr/>
            <a:lstStyle/>
            <a:p>
              <a:endParaRPr lang="en-GB"/>
            </a:p>
          </p:txBody>
        </p:sp>
      </p:grpSp>
      <p:grpSp>
        <p:nvGrpSpPr>
          <p:cNvPr id="27" name="Group 7"/>
          <p:cNvGrpSpPr/>
          <p:nvPr/>
        </p:nvGrpSpPr>
        <p:grpSpPr>
          <a:xfrm>
            <a:off x="428564" y="4857748"/>
            <a:ext cx="10358510" cy="4832111"/>
            <a:chOff x="0" y="0"/>
            <a:chExt cx="2268748" cy="734178"/>
          </a:xfrm>
        </p:grpSpPr>
        <p:sp>
          <p:nvSpPr>
            <p:cNvPr id="28" name="Freeform 8"/>
            <p:cNvSpPr/>
            <p:nvPr/>
          </p:nvSpPr>
          <p:spPr>
            <a:xfrm>
              <a:off x="0" y="0"/>
              <a:ext cx="2268748" cy="734178"/>
            </a:xfrm>
            <a:custGeom>
              <a:avLst/>
              <a:gdLst/>
              <a:ahLst/>
              <a:cxnLst/>
              <a:rect l="l" t="t" r="r" b="b"/>
              <a:pathLst>
                <a:path w="2268748" h="734178">
                  <a:moveTo>
                    <a:pt x="15554" y="0"/>
                  </a:moveTo>
                  <a:lnTo>
                    <a:pt x="2253193" y="0"/>
                  </a:lnTo>
                  <a:cubicBezTo>
                    <a:pt x="2257319" y="0"/>
                    <a:pt x="2261275" y="1639"/>
                    <a:pt x="2264192" y="4556"/>
                  </a:cubicBezTo>
                  <a:cubicBezTo>
                    <a:pt x="2267109" y="7473"/>
                    <a:pt x="2268748" y="11429"/>
                    <a:pt x="2268748" y="15554"/>
                  </a:cubicBezTo>
                  <a:lnTo>
                    <a:pt x="2268748" y="718624"/>
                  </a:lnTo>
                  <a:cubicBezTo>
                    <a:pt x="2268748" y="727214"/>
                    <a:pt x="2261784" y="734178"/>
                    <a:pt x="2253193" y="734178"/>
                  </a:cubicBezTo>
                  <a:lnTo>
                    <a:pt x="15554" y="734178"/>
                  </a:lnTo>
                  <a:cubicBezTo>
                    <a:pt x="11429" y="734178"/>
                    <a:pt x="7473" y="732539"/>
                    <a:pt x="4556" y="729622"/>
                  </a:cubicBezTo>
                  <a:cubicBezTo>
                    <a:pt x="1639" y="726705"/>
                    <a:pt x="0" y="722749"/>
                    <a:pt x="0" y="718624"/>
                  </a:cubicBezTo>
                  <a:lnTo>
                    <a:pt x="0" y="15554"/>
                  </a:lnTo>
                  <a:cubicBezTo>
                    <a:pt x="0" y="11429"/>
                    <a:pt x="1639" y="7473"/>
                    <a:pt x="4556" y="4556"/>
                  </a:cubicBezTo>
                  <a:cubicBezTo>
                    <a:pt x="7473" y="1639"/>
                    <a:pt x="11429" y="0"/>
                    <a:pt x="15554" y="0"/>
                  </a:cubicBezTo>
                  <a:close/>
                </a:path>
              </a:pathLst>
            </a:custGeom>
            <a:blipFill>
              <a:blip r:embed="rId7" cstate="print"/>
              <a:stretch>
                <a:fillRect t="-53099" b="-53099"/>
              </a:stretch>
            </a:blipFill>
            <a:ln w="38100" cap="rnd">
              <a:noFill/>
              <a:prstDash val="solid"/>
              <a:round/>
            </a:ln>
          </p:spPr>
          <p:txBody>
            <a:bodyPr/>
            <a:lstStyle/>
            <a:p>
              <a:endParaRPr lang="en-GB"/>
            </a:p>
          </p:txBody>
        </p:sp>
      </p:grpSp>
      <p:pic>
        <p:nvPicPr>
          <p:cNvPr id="6" name="Picture 5">
            <a:extLst>
              <a:ext uri="{FF2B5EF4-FFF2-40B4-BE49-F238E27FC236}">
                <a16:creationId xmlns:a16="http://schemas.microsoft.com/office/drawing/2014/main" id="{5308E084-FF59-796E-8942-F1D3778EB7F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992872" y="0"/>
            <a:ext cx="1295128" cy="114750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TextBox 27"/>
          <p:cNvSpPr txBox="1"/>
          <p:nvPr/>
        </p:nvSpPr>
        <p:spPr>
          <a:xfrm>
            <a:off x="3857588" y="857220"/>
            <a:ext cx="10144196" cy="830997"/>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anose="020B0604020202020204" pitchFamily="34" charset="0"/>
                <a:cs typeface="Arial" pitchFamily="34" charset="0"/>
              </a:rPr>
              <a:t>12- Month Marketing Strategy and Branding</a:t>
            </a:r>
            <a:endParaRPr lang="en-US" sz="3600" b="1" dirty="0">
              <a:solidFill>
                <a:srgbClr val="002060"/>
              </a:solidFill>
              <a:latin typeface="Arial" pitchFamily="34" charset="0"/>
              <a:ea typeface="Montserrat Bold"/>
              <a:cs typeface="Arial" pitchFamily="34" charset="0"/>
              <a:sym typeface="Montserrat Bold"/>
            </a:endParaRPr>
          </a:p>
        </p:txBody>
      </p:sp>
      <p:sp>
        <p:nvSpPr>
          <p:cNvPr id="28"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anose="020B0604020202020204"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graphicFrame>
        <p:nvGraphicFramePr>
          <p:cNvPr id="29" name="Table 28"/>
          <p:cNvGraphicFramePr>
            <a:graphicFrameLocks noGrp="1"/>
          </p:cNvGraphicFramePr>
          <p:nvPr>
            <p:extLst>
              <p:ext uri="{D42A27DB-BD31-4B8C-83A1-F6EECF244321}">
                <p14:modId xmlns:p14="http://schemas.microsoft.com/office/powerpoint/2010/main" val="3004118964"/>
              </p:ext>
            </p:extLst>
          </p:nvPr>
        </p:nvGraphicFramePr>
        <p:xfrm>
          <a:off x="2571704" y="2285980"/>
          <a:ext cx="13430343" cy="4200545"/>
        </p:xfrm>
        <a:graphic>
          <a:graphicData uri="http://schemas.openxmlformats.org/drawingml/2006/table">
            <a:tbl>
              <a:tblPr>
                <a:tableStyleId>{3C2FFA5D-87B4-456A-9821-1D502468CF0F}</a:tableStyleId>
              </a:tblPr>
              <a:tblGrid>
                <a:gridCol w="4476781">
                  <a:extLst>
                    <a:ext uri="{9D8B030D-6E8A-4147-A177-3AD203B41FA5}">
                      <a16:colId xmlns:a16="http://schemas.microsoft.com/office/drawing/2014/main" val="20000"/>
                    </a:ext>
                  </a:extLst>
                </a:gridCol>
                <a:gridCol w="4476781">
                  <a:extLst>
                    <a:ext uri="{9D8B030D-6E8A-4147-A177-3AD203B41FA5}">
                      <a16:colId xmlns:a16="http://schemas.microsoft.com/office/drawing/2014/main" val="20001"/>
                    </a:ext>
                  </a:extLst>
                </a:gridCol>
                <a:gridCol w="4476781">
                  <a:extLst>
                    <a:ext uri="{9D8B030D-6E8A-4147-A177-3AD203B41FA5}">
                      <a16:colId xmlns:a16="http://schemas.microsoft.com/office/drawing/2014/main" val="20002"/>
                    </a:ext>
                  </a:extLst>
                </a:gridCol>
              </a:tblGrid>
              <a:tr h="663244">
                <a:tc>
                  <a:txBody>
                    <a:bodyPr/>
                    <a:lstStyle/>
                    <a:p>
                      <a:pPr algn="ctr">
                        <a:lnSpc>
                          <a:spcPct val="150000"/>
                        </a:lnSpc>
                        <a:spcBef>
                          <a:spcPts val="600"/>
                        </a:spcBef>
                        <a:spcAft>
                          <a:spcPts val="600"/>
                        </a:spcAft>
                      </a:pPr>
                      <a:r>
                        <a:rPr lang="en-US" sz="1800" b="1" i="1" dirty="0">
                          <a:latin typeface="Arial" pitchFamily="34" charset="0"/>
                          <a:cs typeface="Arial" pitchFamily="34" charset="0"/>
                        </a:rPr>
                        <a:t>Campaign Criteria</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a:latin typeface="Arial" pitchFamily="34" charset="0"/>
                          <a:cs typeface="Arial" pitchFamily="34" charset="0"/>
                        </a:rPr>
                        <a:t>Q1 (January-March)</a:t>
                      </a:r>
                      <a:endParaRPr lang="en-US" sz="1800" b="1" i="1">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dirty="0">
                          <a:latin typeface="Arial" pitchFamily="34" charset="0"/>
                          <a:cs typeface="Arial" pitchFamily="34" charset="0"/>
                        </a:rPr>
                        <a:t>Q2 (April-June)</a:t>
                      </a:r>
                      <a:endParaRPr lang="en-US" sz="18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958019">
                <a:tc>
                  <a:txBody>
                    <a:bodyPr/>
                    <a:lstStyle/>
                    <a:p>
                      <a:pPr algn="ctr">
                        <a:lnSpc>
                          <a:spcPct val="150000"/>
                        </a:lnSpc>
                        <a:spcBef>
                          <a:spcPts val="600"/>
                        </a:spcBef>
                        <a:spcAft>
                          <a:spcPts val="600"/>
                        </a:spcAft>
                      </a:pPr>
                      <a:r>
                        <a:rPr lang="en-US" sz="1800" b="1" i="1" dirty="0">
                          <a:latin typeface="Arial" pitchFamily="34" charset="0"/>
                          <a:cs typeface="Arial" pitchFamily="34" charset="0"/>
                        </a:rPr>
                        <a:t>Commercial direction of the business</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dirty="0">
                          <a:latin typeface="Arial" panose="020B0604020202020204" pitchFamily="34" charset="0"/>
                          <a:cs typeface="Arial" panose="020B0604020202020204" pitchFamily="34" charset="0"/>
                        </a:rPr>
                        <a:t>Social media engagement</a:t>
                      </a:r>
                      <a:endParaRPr lang="en-US" sz="1800" dirty="0">
                        <a:latin typeface="Arial" panose="020B0604020202020204" pitchFamily="34" charset="0"/>
                        <a:ea typeface="Arial"/>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US" sz="1800">
                          <a:latin typeface="Arial" panose="020B0604020202020204" pitchFamily="34" charset="0"/>
                          <a:cs typeface="Arial" panose="020B0604020202020204" pitchFamily="34" charset="0"/>
                        </a:rPr>
                        <a:t>Customer segmentation</a:t>
                      </a:r>
                      <a:endParaRPr lang="en-US" sz="1800">
                        <a:latin typeface="Arial" panose="020B0604020202020204" pitchFamily="34" charset="0"/>
                        <a:ea typeface="Arial"/>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663244">
                <a:tc>
                  <a:txBody>
                    <a:bodyPr/>
                    <a:lstStyle/>
                    <a:p>
                      <a:pPr algn="ctr">
                        <a:lnSpc>
                          <a:spcPct val="150000"/>
                        </a:lnSpc>
                        <a:spcBef>
                          <a:spcPts val="600"/>
                        </a:spcBef>
                        <a:spcAft>
                          <a:spcPts val="600"/>
                        </a:spcAft>
                      </a:pPr>
                      <a:r>
                        <a:rPr lang="en-US" sz="1800" b="1" i="1">
                          <a:latin typeface="Arial" pitchFamily="34" charset="0"/>
                          <a:cs typeface="Arial" pitchFamily="34" charset="0"/>
                        </a:rPr>
                        <a:t>Marketing strategy</a:t>
                      </a:r>
                      <a:endParaRPr lang="en-US" sz="1800" b="1" i="1">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dirty="0">
                          <a:latin typeface="Arial" panose="020B0604020202020204" pitchFamily="34" charset="0"/>
                          <a:cs typeface="Arial" panose="020B0604020202020204" pitchFamily="34" charset="0"/>
                        </a:rPr>
                        <a:t>Collaboration with influencers</a:t>
                      </a:r>
                      <a:endParaRPr lang="en-US" sz="1800" dirty="0">
                        <a:latin typeface="Arial" panose="020B0604020202020204" pitchFamily="34" charset="0"/>
                        <a:ea typeface="Arial"/>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US" sz="1800">
                          <a:latin typeface="Arial" panose="020B0604020202020204" pitchFamily="34" charset="0"/>
                          <a:cs typeface="Arial" panose="020B0604020202020204" pitchFamily="34" charset="0"/>
                        </a:rPr>
                        <a:t>Creative content marketing</a:t>
                      </a:r>
                      <a:endParaRPr lang="en-US" sz="1800">
                        <a:latin typeface="Arial" panose="020B0604020202020204" pitchFamily="34" charset="0"/>
                        <a:ea typeface="Arial"/>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958019">
                <a:tc>
                  <a:txBody>
                    <a:bodyPr/>
                    <a:lstStyle/>
                    <a:p>
                      <a:pPr algn="ctr">
                        <a:lnSpc>
                          <a:spcPct val="150000"/>
                        </a:lnSpc>
                        <a:spcBef>
                          <a:spcPts val="600"/>
                        </a:spcBef>
                        <a:spcAft>
                          <a:spcPts val="600"/>
                        </a:spcAft>
                      </a:pPr>
                      <a:r>
                        <a:rPr lang="en-US" sz="1800" b="1" i="1" dirty="0">
                          <a:latin typeface="Arial" pitchFamily="34" charset="0"/>
                          <a:cs typeface="Arial" pitchFamily="34" charset="0"/>
                        </a:rPr>
                        <a:t>KPIs</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dirty="0">
                          <a:latin typeface="Arial" panose="020B0604020202020204" pitchFamily="34" charset="0"/>
                          <a:cs typeface="Arial" panose="020B0604020202020204" pitchFamily="34" charset="0"/>
                        </a:rPr>
                        <a:t>Weekly market revenue attribution</a:t>
                      </a:r>
                      <a:endParaRPr lang="en-US" sz="1800" dirty="0">
                        <a:latin typeface="Arial" panose="020B0604020202020204" pitchFamily="34" charset="0"/>
                        <a:ea typeface="Arial"/>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US" sz="1800" dirty="0">
                          <a:latin typeface="Arial" panose="020B0604020202020204" pitchFamily="34" charset="0"/>
                          <a:cs typeface="Arial" panose="020B0604020202020204" pitchFamily="34" charset="0"/>
                        </a:rPr>
                        <a:t>Lead-to-customer ratio</a:t>
                      </a:r>
                      <a:endParaRPr lang="en-US" sz="1800" dirty="0">
                        <a:latin typeface="Arial" panose="020B0604020202020204" pitchFamily="34" charset="0"/>
                        <a:ea typeface="Arial"/>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r h="958019">
                <a:tc>
                  <a:txBody>
                    <a:bodyPr/>
                    <a:lstStyle/>
                    <a:p>
                      <a:pPr algn="ctr">
                        <a:lnSpc>
                          <a:spcPct val="150000"/>
                        </a:lnSpc>
                        <a:spcBef>
                          <a:spcPts val="600"/>
                        </a:spcBef>
                        <a:spcAft>
                          <a:spcPts val="600"/>
                        </a:spcAft>
                      </a:pPr>
                      <a:r>
                        <a:rPr lang="en-US" sz="1800" b="1" i="1" dirty="0">
                          <a:latin typeface="Arial" pitchFamily="34" charset="0"/>
                          <a:cs typeface="Arial" pitchFamily="34" charset="0"/>
                        </a:rPr>
                        <a:t>Marketing Campaigns</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dirty="0">
                          <a:latin typeface="Arial" panose="020B0604020202020204" pitchFamily="34" charset="0"/>
                          <a:cs typeface="Arial" panose="020B0604020202020204" pitchFamily="34" charset="0"/>
                        </a:rPr>
                        <a:t>Product launch campaign</a:t>
                      </a:r>
                      <a:endParaRPr lang="en-US" sz="1800" dirty="0">
                        <a:latin typeface="Arial" panose="020B0604020202020204" pitchFamily="34" charset="0"/>
                        <a:ea typeface="Arial"/>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US" sz="1800" dirty="0">
                          <a:latin typeface="Arial" panose="020B0604020202020204" pitchFamily="34" charset="0"/>
                          <a:cs typeface="Arial" panose="020B0604020202020204" pitchFamily="34" charset="0"/>
                        </a:rPr>
                        <a:t>Marketing campaign in association with influencers</a:t>
                      </a:r>
                      <a:endParaRPr lang="en-US" sz="1800" dirty="0">
                        <a:latin typeface="Arial" panose="020B0604020202020204" pitchFamily="34" charset="0"/>
                        <a:ea typeface="Arial"/>
                        <a:cs typeface="Arial" panose="020B0604020202020204" pitchFamily="34" charset="0"/>
                      </a:endParaRPr>
                    </a:p>
                  </a:txBody>
                  <a:tcPr marL="63500" marR="63500" marT="63500" marB="63500"/>
                </a:tc>
                <a:extLst>
                  <a:ext uri="{0D108BD9-81ED-4DB2-BD59-A6C34878D82A}">
                    <a16:rowId xmlns:a16="http://schemas.microsoft.com/office/drawing/2014/main" val="10004"/>
                  </a:ext>
                </a:extLst>
              </a:tr>
            </a:tbl>
          </a:graphicData>
        </a:graphic>
      </p:graphicFrame>
      <p:pic>
        <p:nvPicPr>
          <p:cNvPr id="6" name="Picture 5">
            <a:extLst>
              <a:ext uri="{FF2B5EF4-FFF2-40B4-BE49-F238E27FC236}">
                <a16:creationId xmlns:a16="http://schemas.microsoft.com/office/drawing/2014/main" id="{07F13742-8248-9ED1-902B-C760DB31B4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757150" y="-58719"/>
            <a:ext cx="1538470" cy="136311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TextBox 27"/>
          <p:cNvSpPr txBox="1"/>
          <p:nvPr/>
        </p:nvSpPr>
        <p:spPr>
          <a:xfrm>
            <a:off x="2786018" y="857220"/>
            <a:ext cx="11787270" cy="830997"/>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12- Month Marketing Strategy and Branding (</a:t>
            </a:r>
            <a:r>
              <a:rPr lang="en-US" sz="3600" b="1" dirty="0" err="1">
                <a:solidFill>
                  <a:srgbClr val="002060"/>
                </a:solidFill>
                <a:latin typeface="Arial" pitchFamily="34" charset="0"/>
                <a:cs typeface="Arial" pitchFamily="34" charset="0"/>
              </a:rPr>
              <a:t>Contd</a:t>
            </a:r>
            <a:r>
              <a:rPr lang="en-US" sz="3600" b="1" dirty="0">
                <a:solidFill>
                  <a:srgbClr val="002060"/>
                </a:solidFill>
                <a:latin typeface="Arial" pitchFamily="34" charset="0"/>
                <a:cs typeface="Arial" pitchFamily="34" charset="0"/>
              </a:rPr>
              <a:t>…)</a:t>
            </a:r>
            <a:endParaRPr lang="en-US" sz="3600" b="1" dirty="0">
              <a:solidFill>
                <a:srgbClr val="002060"/>
              </a:solidFill>
              <a:latin typeface="Arial" pitchFamily="34" charset="0"/>
              <a:ea typeface="Montserrat Bold"/>
              <a:cs typeface="Arial" pitchFamily="34" charset="0"/>
              <a:sym typeface="Montserrat Bold"/>
            </a:endParaRPr>
          </a:p>
        </p:txBody>
      </p:sp>
      <p:sp>
        <p:nvSpPr>
          <p:cNvPr id="28"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graphicFrame>
        <p:nvGraphicFramePr>
          <p:cNvPr id="25" name="Table 24"/>
          <p:cNvGraphicFramePr>
            <a:graphicFrameLocks noGrp="1"/>
          </p:cNvGraphicFramePr>
          <p:nvPr/>
        </p:nvGraphicFramePr>
        <p:xfrm>
          <a:off x="1928762" y="2285980"/>
          <a:ext cx="14501913" cy="4286280"/>
        </p:xfrm>
        <a:graphic>
          <a:graphicData uri="http://schemas.openxmlformats.org/drawingml/2006/table">
            <a:tbl>
              <a:tblPr>
                <a:tableStyleId>{3C2FFA5D-87B4-456A-9821-1D502468CF0F}</a:tableStyleId>
              </a:tblPr>
              <a:tblGrid>
                <a:gridCol w="4833971">
                  <a:extLst>
                    <a:ext uri="{9D8B030D-6E8A-4147-A177-3AD203B41FA5}">
                      <a16:colId xmlns:a16="http://schemas.microsoft.com/office/drawing/2014/main" val="20000"/>
                    </a:ext>
                  </a:extLst>
                </a:gridCol>
                <a:gridCol w="4833971">
                  <a:extLst>
                    <a:ext uri="{9D8B030D-6E8A-4147-A177-3AD203B41FA5}">
                      <a16:colId xmlns:a16="http://schemas.microsoft.com/office/drawing/2014/main" val="20001"/>
                    </a:ext>
                  </a:extLst>
                </a:gridCol>
                <a:gridCol w="4833971">
                  <a:extLst>
                    <a:ext uri="{9D8B030D-6E8A-4147-A177-3AD203B41FA5}">
                      <a16:colId xmlns:a16="http://schemas.microsoft.com/office/drawing/2014/main" val="20002"/>
                    </a:ext>
                  </a:extLst>
                </a:gridCol>
              </a:tblGrid>
              <a:tr h="857256">
                <a:tc>
                  <a:txBody>
                    <a:bodyPr/>
                    <a:lstStyle/>
                    <a:p>
                      <a:pPr algn="ctr">
                        <a:lnSpc>
                          <a:spcPct val="150000"/>
                        </a:lnSpc>
                        <a:spcBef>
                          <a:spcPts val="600"/>
                        </a:spcBef>
                        <a:spcAft>
                          <a:spcPts val="600"/>
                        </a:spcAft>
                      </a:pPr>
                      <a:r>
                        <a:rPr lang="en-US" sz="1800" b="1" i="1" dirty="0">
                          <a:latin typeface="Arial" pitchFamily="34" charset="0"/>
                          <a:cs typeface="Arial" pitchFamily="34" charset="0"/>
                        </a:rPr>
                        <a:t>Campaign Criteria</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dirty="0">
                          <a:latin typeface="Arial" pitchFamily="34" charset="0"/>
                          <a:cs typeface="Arial" pitchFamily="34" charset="0"/>
                        </a:rPr>
                        <a:t>Q3 (July-September)</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dirty="0">
                          <a:latin typeface="Arial" pitchFamily="34" charset="0"/>
                          <a:cs typeface="Arial" pitchFamily="34" charset="0"/>
                        </a:rPr>
                        <a:t>Q4 (October-December)</a:t>
                      </a:r>
                      <a:endParaRPr lang="en-US" sz="18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1121027">
                <a:tc>
                  <a:txBody>
                    <a:bodyPr/>
                    <a:lstStyle/>
                    <a:p>
                      <a:pPr algn="just">
                        <a:lnSpc>
                          <a:spcPct val="150000"/>
                        </a:lnSpc>
                        <a:spcBef>
                          <a:spcPts val="600"/>
                        </a:spcBef>
                        <a:spcAft>
                          <a:spcPts val="600"/>
                        </a:spcAft>
                      </a:pPr>
                      <a:r>
                        <a:rPr lang="en-US" sz="1800" b="1" i="1">
                          <a:latin typeface="Arial" pitchFamily="34" charset="0"/>
                          <a:cs typeface="Arial" pitchFamily="34" charset="0"/>
                        </a:rPr>
                        <a:t>Commercial direction of the business</a:t>
                      </a:r>
                      <a:endParaRPr lang="en-US" sz="1800" b="1" i="1">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Product Offers</a:t>
                      </a:r>
                      <a:endParaRPr lang="en-US" sz="18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Content type speciofication: Facebook posts and product branding.</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1"/>
                  </a:ext>
                </a:extLst>
              </a:tr>
              <a:tr h="857256">
                <a:tc>
                  <a:txBody>
                    <a:bodyPr/>
                    <a:lstStyle/>
                    <a:p>
                      <a:pPr algn="just">
                        <a:lnSpc>
                          <a:spcPct val="150000"/>
                        </a:lnSpc>
                        <a:spcBef>
                          <a:spcPts val="600"/>
                        </a:spcBef>
                        <a:spcAft>
                          <a:spcPts val="600"/>
                        </a:spcAft>
                      </a:pPr>
                      <a:r>
                        <a:rPr lang="en-US" sz="1800" b="1" i="1">
                          <a:latin typeface="Arial" pitchFamily="34" charset="0"/>
                          <a:cs typeface="Arial" pitchFamily="34" charset="0"/>
                        </a:rPr>
                        <a:t>Marketing strategy</a:t>
                      </a:r>
                      <a:endParaRPr lang="en-US" sz="1800" b="1" i="1">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Loyalty programmes</a:t>
                      </a:r>
                      <a:endParaRPr lang="en-US" sz="18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Providing attractive offers </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2"/>
                  </a:ext>
                </a:extLst>
              </a:tr>
              <a:tr h="857256">
                <a:tc>
                  <a:txBody>
                    <a:bodyPr/>
                    <a:lstStyle/>
                    <a:p>
                      <a:pPr algn="just">
                        <a:lnSpc>
                          <a:spcPct val="150000"/>
                        </a:lnSpc>
                        <a:spcBef>
                          <a:spcPts val="600"/>
                        </a:spcBef>
                        <a:spcAft>
                          <a:spcPts val="600"/>
                        </a:spcAft>
                      </a:pPr>
                      <a:r>
                        <a:rPr lang="en-US" sz="1800" b="1" i="1">
                          <a:latin typeface="Arial" pitchFamily="34" charset="0"/>
                          <a:cs typeface="Arial" pitchFamily="34" charset="0"/>
                        </a:rPr>
                        <a:t>KPIs</a:t>
                      </a:r>
                      <a:endParaRPr lang="en-US" sz="1800" b="1" i="1">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Customer engagement rate</a:t>
                      </a:r>
                      <a:endParaRPr lang="en-US" sz="18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Digital Marketing ROI</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3"/>
                  </a:ext>
                </a:extLst>
              </a:tr>
              <a:tr h="593485">
                <a:tc>
                  <a:txBody>
                    <a:bodyPr/>
                    <a:lstStyle/>
                    <a:p>
                      <a:pPr algn="just">
                        <a:lnSpc>
                          <a:spcPct val="150000"/>
                        </a:lnSpc>
                        <a:spcBef>
                          <a:spcPts val="600"/>
                        </a:spcBef>
                        <a:spcAft>
                          <a:spcPts val="600"/>
                        </a:spcAft>
                      </a:pPr>
                      <a:r>
                        <a:rPr lang="en-US" sz="1800" b="1" i="1" dirty="0">
                          <a:latin typeface="Arial" pitchFamily="34" charset="0"/>
                          <a:cs typeface="Arial" pitchFamily="34" charset="0"/>
                        </a:rPr>
                        <a:t>Marketing Campaigns</a:t>
                      </a:r>
                      <a:endParaRPr lang="en-US" sz="1800" b="1" i="1"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SEO Campaign</a:t>
                      </a:r>
                      <a:endParaRPr lang="en-US" sz="18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dirty="0">
                          <a:latin typeface="Arial" pitchFamily="34" charset="0"/>
                          <a:cs typeface="Arial" pitchFamily="34" charset="0"/>
                        </a:rPr>
                        <a:t>Digital Marketing Campaign</a:t>
                      </a:r>
                      <a:endParaRPr lang="en-US" sz="18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4"/>
                  </a:ext>
                </a:extLst>
              </a:tr>
            </a:tbl>
          </a:graphicData>
        </a:graphic>
      </p:graphicFrame>
      <p:pic>
        <p:nvPicPr>
          <p:cNvPr id="7" name="Picture 6">
            <a:extLst>
              <a:ext uri="{FF2B5EF4-FFF2-40B4-BE49-F238E27FC236}">
                <a16:creationId xmlns:a16="http://schemas.microsoft.com/office/drawing/2014/main" id="{6C9B2524-43EE-4E61-8D37-DCE4BFA6145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48590" y="-14044"/>
            <a:ext cx="1538470" cy="136311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dirty="0"/>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11"/>
          <p:cNvGrpSpPr/>
          <p:nvPr/>
        </p:nvGrpSpPr>
        <p:grpSpPr>
          <a:xfrm>
            <a:off x="642878" y="1000096"/>
            <a:ext cx="7471184" cy="7471184"/>
            <a:chOff x="0" y="0"/>
            <a:chExt cx="9961578" cy="9961578"/>
          </a:xfrm>
        </p:grpSpPr>
        <p:pic>
          <p:nvPicPr>
            <p:cNvPr id="12" name="Picture 12"/>
            <p:cNvPicPr>
              <a:picLocks noChangeAspect="1"/>
            </p:cNvPicPr>
            <p:nvPr/>
          </p:nvPicPr>
          <p:blipFill>
            <a:blip r:embed="rId5"/>
            <a:srcRect l="10126" r="29115" b="18989"/>
            <a:stretch>
              <a:fillRect/>
            </a:stretch>
          </p:blipFill>
          <p:spPr>
            <a:xfrm>
              <a:off x="0" y="0"/>
              <a:ext cx="9961578" cy="9961578"/>
            </a:xfrm>
            <a:prstGeom prst="rect">
              <a:avLst/>
            </a:prstGeom>
          </p:spPr>
        </p:pic>
      </p:grpSp>
      <p:grpSp>
        <p:nvGrpSpPr>
          <p:cNvPr id="11" name="Group 13"/>
          <p:cNvGrpSpPr/>
          <p:nvPr/>
        </p:nvGrpSpPr>
        <p:grpSpPr>
          <a:xfrm>
            <a:off x="714316" y="8792392"/>
            <a:ext cx="7471184" cy="1494608"/>
            <a:chOff x="0" y="0"/>
            <a:chExt cx="9961578" cy="1992810"/>
          </a:xfrm>
        </p:grpSpPr>
        <p:pic>
          <p:nvPicPr>
            <p:cNvPr id="14" name="Picture 14"/>
            <p:cNvPicPr>
              <a:picLocks noChangeAspect="1"/>
            </p:cNvPicPr>
            <p:nvPr/>
          </p:nvPicPr>
          <p:blipFill>
            <a:blip r:embed="rId5"/>
            <a:srcRect l="9967" t="83840" r="29447"/>
            <a:stretch>
              <a:fillRect/>
            </a:stretch>
          </p:blipFill>
          <p:spPr>
            <a:xfrm>
              <a:off x="0" y="0"/>
              <a:ext cx="9961578" cy="1992810"/>
            </a:xfrm>
            <a:prstGeom prst="rect">
              <a:avLst/>
            </a:prstGeom>
          </p:spPr>
        </p:pic>
      </p:grpSp>
      <p:sp>
        <p:nvSpPr>
          <p:cNvPr id="15" name="TextBox 15"/>
          <p:cNvSpPr txBox="1"/>
          <p:nvPr/>
        </p:nvSpPr>
        <p:spPr>
          <a:xfrm>
            <a:off x="9358314" y="1214410"/>
            <a:ext cx="7088383" cy="741550"/>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Detailed Action Plan</a:t>
            </a:r>
            <a:endParaRPr lang="en-US" sz="3600" b="1" dirty="0">
              <a:solidFill>
                <a:srgbClr val="002060"/>
              </a:solidFill>
              <a:latin typeface="Arial" pitchFamily="34" charset="0"/>
              <a:ea typeface="Montserrat Bold"/>
              <a:cs typeface="Arial" pitchFamily="34" charset="0"/>
              <a:sym typeface="Montserrat Bold"/>
            </a:endParaRPr>
          </a:p>
        </p:txBody>
      </p:sp>
      <p:sp>
        <p:nvSpPr>
          <p:cNvPr id="20"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graphicFrame>
        <p:nvGraphicFramePr>
          <p:cNvPr id="16" name="Table 15"/>
          <p:cNvGraphicFramePr>
            <a:graphicFrameLocks noGrp="1"/>
          </p:cNvGraphicFramePr>
          <p:nvPr/>
        </p:nvGraphicFramePr>
        <p:xfrm>
          <a:off x="8358183" y="2714608"/>
          <a:ext cx="9644130" cy="3857650"/>
        </p:xfrm>
        <a:graphic>
          <a:graphicData uri="http://schemas.openxmlformats.org/drawingml/2006/table">
            <a:tbl>
              <a:tblPr>
                <a:tableStyleId>{3C2FFA5D-87B4-456A-9821-1D502468CF0F}</a:tableStyleId>
              </a:tblPr>
              <a:tblGrid>
                <a:gridCol w="3214710">
                  <a:extLst>
                    <a:ext uri="{9D8B030D-6E8A-4147-A177-3AD203B41FA5}">
                      <a16:colId xmlns:a16="http://schemas.microsoft.com/office/drawing/2014/main" val="20000"/>
                    </a:ext>
                  </a:extLst>
                </a:gridCol>
                <a:gridCol w="3214710">
                  <a:extLst>
                    <a:ext uri="{9D8B030D-6E8A-4147-A177-3AD203B41FA5}">
                      <a16:colId xmlns:a16="http://schemas.microsoft.com/office/drawing/2014/main" val="20001"/>
                    </a:ext>
                  </a:extLst>
                </a:gridCol>
                <a:gridCol w="3214710">
                  <a:extLst>
                    <a:ext uri="{9D8B030D-6E8A-4147-A177-3AD203B41FA5}">
                      <a16:colId xmlns:a16="http://schemas.microsoft.com/office/drawing/2014/main" val="20002"/>
                    </a:ext>
                  </a:extLst>
                </a:gridCol>
              </a:tblGrid>
              <a:tr h="771530">
                <a:tc>
                  <a:txBody>
                    <a:bodyPr/>
                    <a:lstStyle/>
                    <a:p>
                      <a:pPr algn="ctr">
                        <a:lnSpc>
                          <a:spcPct val="150000"/>
                        </a:lnSpc>
                        <a:spcBef>
                          <a:spcPts val="600"/>
                        </a:spcBef>
                        <a:spcAft>
                          <a:spcPts val="600"/>
                        </a:spcAft>
                      </a:pPr>
                      <a:r>
                        <a:rPr lang="en-US" sz="1800" b="1" i="1" dirty="0">
                          <a:latin typeface="Arial" pitchFamily="34" charset="0"/>
                          <a:cs typeface="Arial" pitchFamily="34" charset="0"/>
                        </a:rPr>
                        <a:t>Expense Areas</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a:latin typeface="Arial" pitchFamily="34" charset="0"/>
                          <a:cs typeface="Arial" pitchFamily="34" charset="0"/>
                        </a:rPr>
                        <a:t>Q1 (January-March)</a:t>
                      </a:r>
                      <a:endParaRPr lang="en-US" sz="1800" b="1" i="1">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dirty="0">
                          <a:latin typeface="Arial" pitchFamily="34" charset="0"/>
                          <a:cs typeface="Arial" pitchFamily="34" charset="0"/>
                        </a:rPr>
                        <a:t>Q2 (April-June)</a:t>
                      </a:r>
                      <a:endParaRPr lang="en-US" sz="18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771530">
                <a:tc>
                  <a:txBody>
                    <a:bodyPr/>
                    <a:lstStyle/>
                    <a:p>
                      <a:pPr algn="just">
                        <a:lnSpc>
                          <a:spcPct val="150000"/>
                        </a:lnSpc>
                        <a:spcBef>
                          <a:spcPts val="600"/>
                        </a:spcBef>
                        <a:spcAft>
                          <a:spcPts val="600"/>
                        </a:spcAft>
                      </a:pPr>
                      <a:r>
                        <a:rPr lang="en-US" sz="1800" b="1" i="1">
                          <a:latin typeface="Arial" pitchFamily="34" charset="0"/>
                          <a:cs typeface="Arial" pitchFamily="34" charset="0"/>
                        </a:rPr>
                        <a:t>Property Rent</a:t>
                      </a:r>
                      <a:endParaRPr lang="en-US" sz="1800" b="1" i="1">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dirty="0">
                          <a:latin typeface="Arial" pitchFamily="34" charset="0"/>
                          <a:cs typeface="Arial" pitchFamily="34" charset="0"/>
                        </a:rPr>
                        <a:t>£8,000</a:t>
                      </a:r>
                      <a:endParaRPr lang="en-US" sz="1800"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£8,000</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1"/>
                  </a:ext>
                </a:extLst>
              </a:tr>
              <a:tr h="771530">
                <a:tc>
                  <a:txBody>
                    <a:bodyPr/>
                    <a:lstStyle/>
                    <a:p>
                      <a:pPr algn="just">
                        <a:lnSpc>
                          <a:spcPct val="150000"/>
                        </a:lnSpc>
                        <a:spcBef>
                          <a:spcPts val="600"/>
                        </a:spcBef>
                        <a:spcAft>
                          <a:spcPts val="600"/>
                        </a:spcAft>
                      </a:pPr>
                      <a:r>
                        <a:rPr lang="en-US" sz="1800" b="1" i="1" dirty="0">
                          <a:latin typeface="Arial" pitchFamily="34" charset="0"/>
                          <a:cs typeface="Arial" pitchFamily="34" charset="0"/>
                        </a:rPr>
                        <a:t>Relevant Equipments</a:t>
                      </a:r>
                      <a:endParaRPr lang="en-US" sz="1800" b="1" i="1"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dirty="0">
                          <a:latin typeface="Arial" pitchFamily="34" charset="0"/>
                          <a:cs typeface="Arial" pitchFamily="34" charset="0"/>
                        </a:rPr>
                        <a:t>£15,000</a:t>
                      </a:r>
                      <a:endParaRPr lang="en-US" sz="1800"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£15,000</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2"/>
                  </a:ext>
                </a:extLst>
              </a:tr>
              <a:tr h="771530">
                <a:tc>
                  <a:txBody>
                    <a:bodyPr/>
                    <a:lstStyle/>
                    <a:p>
                      <a:pPr algn="just">
                        <a:lnSpc>
                          <a:spcPct val="150000"/>
                        </a:lnSpc>
                        <a:spcBef>
                          <a:spcPts val="600"/>
                        </a:spcBef>
                        <a:spcAft>
                          <a:spcPts val="600"/>
                        </a:spcAft>
                      </a:pPr>
                      <a:r>
                        <a:rPr lang="en-US" sz="1800" b="1" i="1">
                          <a:latin typeface="Arial" pitchFamily="34" charset="0"/>
                          <a:cs typeface="Arial" pitchFamily="34" charset="0"/>
                        </a:rPr>
                        <a:t>Employee Salary</a:t>
                      </a:r>
                      <a:endParaRPr lang="en-US" sz="1800" b="1" i="1">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dirty="0">
                          <a:latin typeface="Arial" pitchFamily="34" charset="0"/>
                          <a:cs typeface="Arial" pitchFamily="34" charset="0"/>
                        </a:rPr>
                        <a:t>£6000</a:t>
                      </a:r>
                      <a:endParaRPr lang="en-US" sz="1800"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£6000</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3"/>
                  </a:ext>
                </a:extLst>
              </a:tr>
              <a:tr h="771530">
                <a:tc>
                  <a:txBody>
                    <a:bodyPr/>
                    <a:lstStyle/>
                    <a:p>
                      <a:pPr algn="just">
                        <a:lnSpc>
                          <a:spcPct val="150000"/>
                        </a:lnSpc>
                        <a:spcBef>
                          <a:spcPts val="600"/>
                        </a:spcBef>
                        <a:spcAft>
                          <a:spcPts val="600"/>
                        </a:spcAft>
                      </a:pPr>
                      <a:r>
                        <a:rPr lang="en-US" sz="1800" b="1" i="1" dirty="0">
                          <a:latin typeface="Arial" pitchFamily="34" charset="0"/>
                          <a:cs typeface="Arial" pitchFamily="34" charset="0"/>
                        </a:rPr>
                        <a:t>Regulatory Compliances</a:t>
                      </a:r>
                      <a:endParaRPr lang="en-US" sz="1800" b="1" i="1"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£5000</a:t>
                      </a:r>
                      <a:endParaRPr lang="en-US" sz="18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dirty="0">
                          <a:latin typeface="Arial" pitchFamily="34" charset="0"/>
                          <a:cs typeface="Arial" pitchFamily="34" charset="0"/>
                        </a:rPr>
                        <a:t>£7000</a:t>
                      </a:r>
                      <a:endParaRPr lang="en-US" sz="18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4"/>
                  </a:ext>
                </a:extLst>
              </a:tr>
            </a:tbl>
          </a:graphicData>
        </a:graphic>
      </p:graphicFrame>
      <p:grpSp>
        <p:nvGrpSpPr>
          <p:cNvPr id="17" name="Group 11"/>
          <p:cNvGrpSpPr/>
          <p:nvPr/>
        </p:nvGrpSpPr>
        <p:grpSpPr>
          <a:xfrm>
            <a:off x="10858512" y="6929450"/>
            <a:ext cx="5242267" cy="2778322"/>
            <a:chOff x="0" y="0"/>
            <a:chExt cx="796496" cy="422131"/>
          </a:xfrm>
        </p:grpSpPr>
        <p:sp>
          <p:nvSpPr>
            <p:cNvPr id="18" name="Freeform 12"/>
            <p:cNvSpPr/>
            <p:nvPr/>
          </p:nvSpPr>
          <p:spPr>
            <a:xfrm>
              <a:off x="0" y="0"/>
              <a:ext cx="796496" cy="422131"/>
            </a:xfrm>
            <a:custGeom>
              <a:avLst/>
              <a:gdLst/>
              <a:ahLst/>
              <a:cxnLst/>
              <a:rect l="l" t="t" r="r" b="b"/>
              <a:pathLst>
                <a:path w="796496" h="422131">
                  <a:moveTo>
                    <a:pt x="44305" y="0"/>
                  </a:moveTo>
                  <a:lnTo>
                    <a:pt x="752191" y="0"/>
                  </a:lnTo>
                  <a:cubicBezTo>
                    <a:pt x="763941" y="0"/>
                    <a:pt x="775210" y="4668"/>
                    <a:pt x="783519" y="12977"/>
                  </a:cubicBezTo>
                  <a:cubicBezTo>
                    <a:pt x="791828" y="21285"/>
                    <a:pt x="796496" y="32554"/>
                    <a:pt x="796496" y="44305"/>
                  </a:cubicBezTo>
                  <a:lnTo>
                    <a:pt x="796496" y="377826"/>
                  </a:lnTo>
                  <a:cubicBezTo>
                    <a:pt x="796496" y="402295"/>
                    <a:pt x="776660" y="422131"/>
                    <a:pt x="752191" y="422131"/>
                  </a:cubicBezTo>
                  <a:lnTo>
                    <a:pt x="44305" y="422131"/>
                  </a:lnTo>
                  <a:cubicBezTo>
                    <a:pt x="19836" y="422131"/>
                    <a:pt x="0" y="402295"/>
                    <a:pt x="0" y="377826"/>
                  </a:cubicBezTo>
                  <a:lnTo>
                    <a:pt x="0" y="44305"/>
                  </a:lnTo>
                  <a:cubicBezTo>
                    <a:pt x="0" y="19836"/>
                    <a:pt x="19836" y="0"/>
                    <a:pt x="44305" y="0"/>
                  </a:cubicBezTo>
                  <a:close/>
                </a:path>
              </a:pathLst>
            </a:custGeom>
            <a:blipFill>
              <a:blip r:embed="rId6"/>
              <a:stretch>
                <a:fillRect t="-32765"/>
              </a:stretch>
            </a:blipFill>
            <a:ln w="38100" cap="rnd">
              <a:noFill/>
              <a:prstDash val="solid"/>
              <a:round/>
            </a:ln>
          </p:spPr>
          <p:txBody>
            <a:bodyPr/>
            <a:lstStyle/>
            <a:p>
              <a:endParaRPr lang="en-GB"/>
            </a:p>
          </p:txBody>
        </p:sp>
      </p:grpSp>
      <p:pic>
        <p:nvPicPr>
          <p:cNvPr id="7" name="Picture 6">
            <a:extLst>
              <a:ext uri="{FF2B5EF4-FFF2-40B4-BE49-F238E27FC236}">
                <a16:creationId xmlns:a16="http://schemas.microsoft.com/office/drawing/2014/main" id="{C3711C06-6968-B38C-8BEA-B7C4A3F33EA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767965" y="19843"/>
            <a:ext cx="1538470" cy="136311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dirty="0"/>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11"/>
          <p:cNvGrpSpPr/>
          <p:nvPr/>
        </p:nvGrpSpPr>
        <p:grpSpPr>
          <a:xfrm>
            <a:off x="642878" y="1000096"/>
            <a:ext cx="7471184" cy="7471184"/>
            <a:chOff x="0" y="0"/>
            <a:chExt cx="9961578" cy="9961578"/>
          </a:xfrm>
        </p:grpSpPr>
        <p:pic>
          <p:nvPicPr>
            <p:cNvPr id="12" name="Picture 12"/>
            <p:cNvPicPr>
              <a:picLocks noChangeAspect="1"/>
            </p:cNvPicPr>
            <p:nvPr/>
          </p:nvPicPr>
          <p:blipFill>
            <a:blip r:embed="rId5"/>
            <a:srcRect l="10126" r="29115" b="18989"/>
            <a:stretch>
              <a:fillRect/>
            </a:stretch>
          </p:blipFill>
          <p:spPr>
            <a:xfrm>
              <a:off x="0" y="0"/>
              <a:ext cx="9961578" cy="9961578"/>
            </a:xfrm>
            <a:prstGeom prst="rect">
              <a:avLst/>
            </a:prstGeom>
          </p:spPr>
        </p:pic>
      </p:grpSp>
      <p:grpSp>
        <p:nvGrpSpPr>
          <p:cNvPr id="11" name="Group 13"/>
          <p:cNvGrpSpPr/>
          <p:nvPr/>
        </p:nvGrpSpPr>
        <p:grpSpPr>
          <a:xfrm>
            <a:off x="714316" y="8792392"/>
            <a:ext cx="7471184" cy="1494608"/>
            <a:chOff x="0" y="0"/>
            <a:chExt cx="9961578" cy="1992810"/>
          </a:xfrm>
        </p:grpSpPr>
        <p:pic>
          <p:nvPicPr>
            <p:cNvPr id="14" name="Picture 14"/>
            <p:cNvPicPr>
              <a:picLocks noChangeAspect="1"/>
            </p:cNvPicPr>
            <p:nvPr/>
          </p:nvPicPr>
          <p:blipFill>
            <a:blip r:embed="rId5"/>
            <a:srcRect l="9967" t="83840" r="29447"/>
            <a:stretch>
              <a:fillRect/>
            </a:stretch>
          </p:blipFill>
          <p:spPr>
            <a:xfrm>
              <a:off x="0" y="0"/>
              <a:ext cx="9961578" cy="1992810"/>
            </a:xfrm>
            <a:prstGeom prst="rect">
              <a:avLst/>
            </a:prstGeom>
          </p:spPr>
        </p:pic>
      </p:grpSp>
      <p:sp>
        <p:nvSpPr>
          <p:cNvPr id="15" name="TextBox 15"/>
          <p:cNvSpPr txBox="1"/>
          <p:nvPr/>
        </p:nvSpPr>
        <p:spPr>
          <a:xfrm>
            <a:off x="8358182" y="1214410"/>
            <a:ext cx="9072626" cy="1661993"/>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Detailed Action Plan</a:t>
            </a:r>
            <a:endParaRPr lang="en-US" sz="3600" b="1" dirty="0">
              <a:solidFill>
                <a:srgbClr val="002060"/>
              </a:solidFill>
              <a:latin typeface="Arial" pitchFamily="34" charset="0"/>
              <a:ea typeface="Montserrat Bold"/>
              <a:cs typeface="Arial" pitchFamily="34" charset="0"/>
              <a:sym typeface="Montserrat Bold"/>
            </a:endParaRPr>
          </a:p>
          <a:p>
            <a:pPr algn="ctr">
              <a:lnSpc>
                <a:spcPct val="150000"/>
              </a:lnSpc>
            </a:pPr>
            <a:r>
              <a:rPr lang="en-US" sz="3600" b="1" dirty="0">
                <a:solidFill>
                  <a:srgbClr val="002060"/>
                </a:solidFill>
                <a:latin typeface="Arial" pitchFamily="34" charset="0"/>
                <a:cs typeface="Arial" pitchFamily="34" charset="0"/>
              </a:rPr>
              <a:t>(</a:t>
            </a:r>
            <a:r>
              <a:rPr lang="en-US" sz="3600" b="1" dirty="0" err="1">
                <a:solidFill>
                  <a:srgbClr val="002060"/>
                </a:solidFill>
                <a:latin typeface="Arial" pitchFamily="34" charset="0"/>
                <a:cs typeface="Arial" pitchFamily="34" charset="0"/>
              </a:rPr>
              <a:t>Contd</a:t>
            </a:r>
            <a:r>
              <a:rPr lang="en-US" sz="3600" b="1" dirty="0">
                <a:solidFill>
                  <a:srgbClr val="002060"/>
                </a:solidFill>
                <a:latin typeface="Arial" pitchFamily="34" charset="0"/>
                <a:cs typeface="Arial" pitchFamily="34" charset="0"/>
              </a:rPr>
              <a:t>…)</a:t>
            </a:r>
            <a:endParaRPr lang="en-US" sz="3600" b="1" dirty="0">
              <a:solidFill>
                <a:srgbClr val="002060"/>
              </a:solidFill>
              <a:latin typeface="Arial" pitchFamily="34" charset="0"/>
              <a:ea typeface="Montserrat Bold"/>
              <a:cs typeface="Arial" pitchFamily="34" charset="0"/>
              <a:sym typeface="Montserrat Bold"/>
            </a:endParaRPr>
          </a:p>
        </p:txBody>
      </p:sp>
      <p:sp>
        <p:nvSpPr>
          <p:cNvPr id="20"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graphicFrame>
        <p:nvGraphicFramePr>
          <p:cNvPr id="16" name="Table 15"/>
          <p:cNvGraphicFramePr>
            <a:graphicFrameLocks noGrp="1"/>
          </p:cNvGraphicFramePr>
          <p:nvPr/>
        </p:nvGraphicFramePr>
        <p:xfrm>
          <a:off x="8358181" y="3214672"/>
          <a:ext cx="9644130" cy="3929090"/>
        </p:xfrm>
        <a:graphic>
          <a:graphicData uri="http://schemas.openxmlformats.org/drawingml/2006/table">
            <a:tbl>
              <a:tblPr>
                <a:tableStyleId>{3C2FFA5D-87B4-456A-9821-1D502468CF0F}</a:tableStyleId>
              </a:tblPr>
              <a:tblGrid>
                <a:gridCol w="3214710">
                  <a:extLst>
                    <a:ext uri="{9D8B030D-6E8A-4147-A177-3AD203B41FA5}">
                      <a16:colId xmlns:a16="http://schemas.microsoft.com/office/drawing/2014/main" val="20000"/>
                    </a:ext>
                  </a:extLst>
                </a:gridCol>
                <a:gridCol w="3214710">
                  <a:extLst>
                    <a:ext uri="{9D8B030D-6E8A-4147-A177-3AD203B41FA5}">
                      <a16:colId xmlns:a16="http://schemas.microsoft.com/office/drawing/2014/main" val="20001"/>
                    </a:ext>
                  </a:extLst>
                </a:gridCol>
                <a:gridCol w="3214710">
                  <a:extLst>
                    <a:ext uri="{9D8B030D-6E8A-4147-A177-3AD203B41FA5}">
                      <a16:colId xmlns:a16="http://schemas.microsoft.com/office/drawing/2014/main" val="20002"/>
                    </a:ext>
                  </a:extLst>
                </a:gridCol>
              </a:tblGrid>
              <a:tr h="785818">
                <a:tc>
                  <a:txBody>
                    <a:bodyPr/>
                    <a:lstStyle/>
                    <a:p>
                      <a:pPr algn="ctr">
                        <a:lnSpc>
                          <a:spcPct val="150000"/>
                        </a:lnSpc>
                        <a:spcBef>
                          <a:spcPts val="600"/>
                        </a:spcBef>
                        <a:spcAft>
                          <a:spcPts val="600"/>
                        </a:spcAft>
                      </a:pPr>
                      <a:r>
                        <a:rPr lang="en-US" sz="1800" b="1" i="1" dirty="0">
                          <a:latin typeface="Arial" pitchFamily="34" charset="0"/>
                          <a:cs typeface="Arial" pitchFamily="34" charset="0"/>
                        </a:rPr>
                        <a:t>Expense Areas</a:t>
                      </a:r>
                      <a:endParaRPr lang="en-US" sz="18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a:latin typeface="Arial" pitchFamily="34" charset="0"/>
                          <a:cs typeface="Arial" pitchFamily="34" charset="0"/>
                        </a:rPr>
                        <a:t>Q3 (July-September)</a:t>
                      </a:r>
                      <a:endParaRPr lang="en-US" sz="1800" b="1" i="1">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US" sz="1800" b="1" i="1" dirty="0">
                          <a:latin typeface="Arial" pitchFamily="34" charset="0"/>
                          <a:cs typeface="Arial" pitchFamily="34" charset="0"/>
                        </a:rPr>
                        <a:t>Q4 (October-December)</a:t>
                      </a:r>
                      <a:endParaRPr lang="en-US" sz="18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785818">
                <a:tc>
                  <a:txBody>
                    <a:bodyPr/>
                    <a:lstStyle/>
                    <a:p>
                      <a:pPr algn="just">
                        <a:lnSpc>
                          <a:spcPct val="150000"/>
                        </a:lnSpc>
                        <a:spcBef>
                          <a:spcPts val="600"/>
                        </a:spcBef>
                        <a:spcAft>
                          <a:spcPts val="600"/>
                        </a:spcAft>
                      </a:pPr>
                      <a:r>
                        <a:rPr lang="en-US" sz="1800" b="1" i="1">
                          <a:latin typeface="Arial" pitchFamily="34" charset="0"/>
                          <a:cs typeface="Arial" pitchFamily="34" charset="0"/>
                        </a:rPr>
                        <a:t>Product promotion cost</a:t>
                      </a:r>
                      <a:endParaRPr lang="en-US" sz="1800" b="1" i="1">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dirty="0">
                          <a:latin typeface="Arial" pitchFamily="34" charset="0"/>
                          <a:cs typeface="Arial" pitchFamily="34" charset="0"/>
                        </a:rPr>
                        <a:t>£5000</a:t>
                      </a:r>
                      <a:endParaRPr lang="en-US" sz="1800"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£5000</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1"/>
                  </a:ext>
                </a:extLst>
              </a:tr>
              <a:tr h="785818">
                <a:tc>
                  <a:txBody>
                    <a:bodyPr/>
                    <a:lstStyle/>
                    <a:p>
                      <a:pPr algn="just">
                        <a:lnSpc>
                          <a:spcPct val="150000"/>
                        </a:lnSpc>
                        <a:spcBef>
                          <a:spcPts val="600"/>
                        </a:spcBef>
                        <a:spcAft>
                          <a:spcPts val="600"/>
                        </a:spcAft>
                      </a:pPr>
                      <a:r>
                        <a:rPr lang="en-US" sz="1800" b="1" i="1">
                          <a:latin typeface="Arial" pitchFamily="34" charset="0"/>
                          <a:cs typeface="Arial" pitchFamily="34" charset="0"/>
                        </a:rPr>
                        <a:t>R&amp;D Expenses</a:t>
                      </a:r>
                      <a:endParaRPr lang="en-US" sz="1800" b="1" i="1">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£6000</a:t>
                      </a:r>
                      <a:endParaRPr lang="en-US" sz="18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£4000</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2"/>
                  </a:ext>
                </a:extLst>
              </a:tr>
              <a:tr h="785818">
                <a:tc>
                  <a:txBody>
                    <a:bodyPr/>
                    <a:lstStyle/>
                    <a:p>
                      <a:pPr algn="just">
                        <a:lnSpc>
                          <a:spcPct val="150000"/>
                        </a:lnSpc>
                        <a:spcBef>
                          <a:spcPts val="600"/>
                        </a:spcBef>
                        <a:spcAft>
                          <a:spcPts val="600"/>
                        </a:spcAft>
                      </a:pPr>
                      <a:r>
                        <a:rPr lang="en-US" sz="1800" b="1" i="1" dirty="0">
                          <a:latin typeface="Arial" pitchFamily="34" charset="0"/>
                          <a:cs typeface="Arial" pitchFamily="34" charset="0"/>
                        </a:rPr>
                        <a:t>Maintenance Cost</a:t>
                      </a:r>
                      <a:endParaRPr lang="en-US" sz="1800" b="1" i="1"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£5000</a:t>
                      </a:r>
                      <a:endParaRPr lang="en-US" sz="18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US" sz="1800">
                          <a:latin typeface="Arial" pitchFamily="34" charset="0"/>
                          <a:cs typeface="Arial" pitchFamily="34" charset="0"/>
                        </a:rPr>
                        <a:t>£5000</a:t>
                      </a:r>
                      <a:endParaRPr lang="en-US" sz="18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3"/>
                  </a:ext>
                </a:extLst>
              </a:tr>
              <a:tr h="785818">
                <a:tc>
                  <a:txBody>
                    <a:bodyPr/>
                    <a:lstStyle/>
                    <a:p>
                      <a:pPr algn="just">
                        <a:lnSpc>
                          <a:spcPct val="150000"/>
                        </a:lnSpc>
                        <a:spcBef>
                          <a:spcPts val="600"/>
                        </a:spcBef>
                        <a:spcAft>
                          <a:spcPts val="600"/>
                        </a:spcAft>
                      </a:pPr>
                      <a:r>
                        <a:rPr lang="en-US" sz="1800">
                          <a:latin typeface="Arial" pitchFamily="34" charset="0"/>
                          <a:cs typeface="Arial" pitchFamily="34" charset="0"/>
                        </a:rPr>
                        <a:t>Total</a:t>
                      </a:r>
                      <a:endParaRPr lang="en-US" sz="1800">
                        <a:latin typeface="Arial" pitchFamily="34" charset="0"/>
                        <a:ea typeface="Arial"/>
                        <a:cs typeface="Arial" pitchFamily="34" charset="0"/>
                      </a:endParaRPr>
                    </a:p>
                  </a:txBody>
                  <a:tcPr marL="63500" marR="63500" marT="63500" marB="63500"/>
                </a:tc>
                <a:tc gridSpan="2">
                  <a:txBody>
                    <a:bodyPr/>
                    <a:lstStyle/>
                    <a:p>
                      <a:pPr algn="ctr">
                        <a:lnSpc>
                          <a:spcPct val="150000"/>
                        </a:lnSpc>
                        <a:spcBef>
                          <a:spcPts val="600"/>
                        </a:spcBef>
                        <a:spcAft>
                          <a:spcPts val="600"/>
                        </a:spcAft>
                      </a:pPr>
                      <a:r>
                        <a:rPr lang="en-US" sz="1800" dirty="0">
                          <a:latin typeface="Arial" pitchFamily="34" charset="0"/>
                          <a:cs typeface="Arial" pitchFamily="34" charset="0"/>
                        </a:rPr>
                        <a:t>£100k</a:t>
                      </a:r>
                      <a:endParaRPr lang="en-US" sz="1800" dirty="0">
                        <a:latin typeface="Arial" pitchFamily="34" charset="0"/>
                        <a:ea typeface="Arial"/>
                        <a:cs typeface="Arial" pitchFamily="34" charset="0"/>
                      </a:endParaRPr>
                    </a:p>
                  </a:txBody>
                  <a:tcPr marL="63500" marR="63500" marT="63500" marB="63500"/>
                </a:tc>
                <a:tc hMerge="1">
                  <a:txBody>
                    <a:bodyPr/>
                    <a:lstStyle/>
                    <a:p>
                      <a:endParaRPr lang="en-US"/>
                    </a:p>
                  </a:txBody>
                  <a:tcPr/>
                </a:tc>
                <a:extLst>
                  <a:ext uri="{0D108BD9-81ED-4DB2-BD59-A6C34878D82A}">
                    <a16:rowId xmlns:a16="http://schemas.microsoft.com/office/drawing/2014/main" val="10004"/>
                  </a:ext>
                </a:extLst>
              </a:tr>
            </a:tbl>
          </a:graphicData>
        </a:graphic>
      </p:graphicFrame>
      <p:grpSp>
        <p:nvGrpSpPr>
          <p:cNvPr id="17" name="Group 9"/>
          <p:cNvGrpSpPr/>
          <p:nvPr/>
        </p:nvGrpSpPr>
        <p:grpSpPr>
          <a:xfrm>
            <a:off x="10144132" y="7429516"/>
            <a:ext cx="6223788" cy="2500330"/>
            <a:chOff x="0" y="0"/>
            <a:chExt cx="967334" cy="570833"/>
          </a:xfrm>
        </p:grpSpPr>
        <p:sp>
          <p:nvSpPr>
            <p:cNvPr id="18" name="Freeform 10"/>
            <p:cNvSpPr/>
            <p:nvPr/>
          </p:nvSpPr>
          <p:spPr>
            <a:xfrm>
              <a:off x="0" y="0"/>
              <a:ext cx="967334" cy="570833"/>
            </a:xfrm>
            <a:custGeom>
              <a:avLst/>
              <a:gdLst/>
              <a:ahLst/>
              <a:cxnLst/>
              <a:rect l="l" t="t" r="r" b="b"/>
              <a:pathLst>
                <a:path w="967334" h="570833">
                  <a:moveTo>
                    <a:pt x="36480" y="0"/>
                  </a:moveTo>
                  <a:lnTo>
                    <a:pt x="930853" y="0"/>
                  </a:lnTo>
                  <a:cubicBezTo>
                    <a:pt x="940528" y="0"/>
                    <a:pt x="949807" y="3843"/>
                    <a:pt x="956649" y="10685"/>
                  </a:cubicBezTo>
                  <a:cubicBezTo>
                    <a:pt x="963490" y="17526"/>
                    <a:pt x="967334" y="26805"/>
                    <a:pt x="967334" y="36480"/>
                  </a:cubicBezTo>
                  <a:lnTo>
                    <a:pt x="967334" y="534353"/>
                  </a:lnTo>
                  <a:cubicBezTo>
                    <a:pt x="967334" y="554501"/>
                    <a:pt x="951001" y="570833"/>
                    <a:pt x="930853" y="570833"/>
                  </a:cubicBezTo>
                  <a:lnTo>
                    <a:pt x="36480" y="570833"/>
                  </a:lnTo>
                  <a:cubicBezTo>
                    <a:pt x="26805" y="570833"/>
                    <a:pt x="17526" y="566990"/>
                    <a:pt x="10685" y="560149"/>
                  </a:cubicBezTo>
                  <a:cubicBezTo>
                    <a:pt x="3843" y="553307"/>
                    <a:pt x="0" y="544028"/>
                    <a:pt x="0" y="534353"/>
                  </a:cubicBezTo>
                  <a:lnTo>
                    <a:pt x="0" y="36480"/>
                  </a:lnTo>
                  <a:cubicBezTo>
                    <a:pt x="0" y="26805"/>
                    <a:pt x="3843" y="17526"/>
                    <a:pt x="10685" y="10685"/>
                  </a:cubicBezTo>
                  <a:cubicBezTo>
                    <a:pt x="17526" y="3843"/>
                    <a:pt x="26805" y="0"/>
                    <a:pt x="36480" y="0"/>
                  </a:cubicBezTo>
                  <a:close/>
                </a:path>
              </a:pathLst>
            </a:custGeom>
            <a:blipFill>
              <a:blip r:embed="rId6"/>
              <a:stretch>
                <a:fillRect t="-62973" b="-62973"/>
              </a:stretch>
            </a:blipFill>
            <a:ln w="38100" cap="rnd">
              <a:noFill/>
              <a:prstDash val="solid"/>
              <a:round/>
            </a:ln>
          </p:spPr>
          <p:txBody>
            <a:bodyPr/>
            <a:lstStyle/>
            <a:p>
              <a:endParaRPr lang="en-GB"/>
            </a:p>
          </p:txBody>
        </p:sp>
      </p:grpSp>
      <p:pic>
        <p:nvPicPr>
          <p:cNvPr id="7" name="Picture 6">
            <a:extLst>
              <a:ext uri="{FF2B5EF4-FFF2-40B4-BE49-F238E27FC236}">
                <a16:creationId xmlns:a16="http://schemas.microsoft.com/office/drawing/2014/main" id="{A5FFEF34-0AD4-3B87-9D60-BE8BB1D203E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767965" y="19843"/>
            <a:ext cx="1538470" cy="136311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dirty="0"/>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2724484" y="0"/>
            <a:ext cx="6887783" cy="10287000"/>
            <a:chOff x="0" y="0"/>
            <a:chExt cx="9183710" cy="13716000"/>
          </a:xfrm>
        </p:grpSpPr>
        <p:pic>
          <p:nvPicPr>
            <p:cNvPr id="12" name="Picture 12"/>
            <p:cNvPicPr>
              <a:picLocks noChangeAspect="1"/>
            </p:cNvPicPr>
            <p:nvPr/>
          </p:nvPicPr>
          <p:blipFill>
            <a:blip r:embed="rId5"/>
            <a:srcRect l="9739" t="14466" r="4301"/>
            <a:stretch>
              <a:fillRect/>
            </a:stretch>
          </p:blipFill>
          <p:spPr>
            <a:xfrm>
              <a:off x="0" y="0"/>
              <a:ext cx="9183710" cy="13716000"/>
            </a:xfrm>
            <a:prstGeom prst="rect">
              <a:avLst/>
            </a:prstGeom>
          </p:spPr>
        </p:pic>
      </p:grpSp>
      <p:sp>
        <p:nvSpPr>
          <p:cNvPr id="13" name="TextBox 13"/>
          <p:cNvSpPr txBox="1"/>
          <p:nvPr/>
        </p:nvSpPr>
        <p:spPr>
          <a:xfrm>
            <a:off x="11358578" y="1785914"/>
            <a:ext cx="4989477" cy="728341"/>
          </a:xfrm>
          <a:prstGeom prst="rect">
            <a:avLst/>
          </a:prstGeom>
        </p:spPr>
        <p:txBody>
          <a:bodyPr lIns="0" tIns="0" rIns="0" bIns="0" rtlCol="0" anchor="t">
            <a:spAutoFit/>
          </a:bodyPr>
          <a:lstStyle/>
          <a:p>
            <a:pPr algn="ctr">
              <a:lnSpc>
                <a:spcPct val="150000"/>
              </a:lnSpc>
            </a:pPr>
            <a:r>
              <a:rPr lang="en-US" sz="3600" b="1" dirty="0">
                <a:solidFill>
                  <a:srgbClr val="010073"/>
                </a:solidFill>
                <a:latin typeface="Arial" pitchFamily="34" charset="0"/>
                <a:ea typeface="Montserrat Bold"/>
                <a:cs typeface="Arial" pitchFamily="34" charset="0"/>
                <a:sym typeface="Montserrat Bold"/>
              </a:rPr>
              <a:t>Conclusion</a:t>
            </a:r>
          </a:p>
        </p:txBody>
      </p:sp>
      <p:sp>
        <p:nvSpPr>
          <p:cNvPr id="14" name="TextBox 14"/>
          <p:cNvSpPr txBox="1"/>
          <p:nvPr/>
        </p:nvSpPr>
        <p:spPr>
          <a:xfrm>
            <a:off x="10501322" y="2928922"/>
            <a:ext cx="6715172" cy="2492990"/>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US" dirty="0">
                <a:latin typeface="Arial" pitchFamily="34" charset="0"/>
                <a:cs typeface="Arial" pitchFamily="34" charset="0"/>
              </a:rPr>
              <a:t>Appropriate marketing strategy </a:t>
            </a:r>
            <a:r>
              <a:rPr lang="en-US" dirty="0" err="1">
                <a:latin typeface="Arial" pitchFamily="34" charset="0"/>
                <a:cs typeface="Arial" pitchFamily="34" charset="0"/>
              </a:rPr>
              <a:t>utilisation</a:t>
            </a:r>
            <a:r>
              <a:rPr lang="en-US" dirty="0">
                <a:latin typeface="Arial" pitchFamily="34" charset="0"/>
                <a:cs typeface="Arial" pitchFamily="34" charset="0"/>
              </a:rPr>
              <a:t> and proper financial planning have increased the growth opportunities of the venture. </a:t>
            </a:r>
          </a:p>
          <a:p>
            <a:pPr marL="285750" lvl="0" indent="-285750" algn="just">
              <a:lnSpc>
                <a:spcPct val="150000"/>
              </a:lnSpc>
              <a:buFont typeface="Arial" panose="020B0604020202020204" pitchFamily="34" charset="0"/>
              <a:buChar char="•"/>
            </a:pPr>
            <a:r>
              <a:rPr lang="en-US" dirty="0">
                <a:latin typeface="Arial" pitchFamily="34" charset="0"/>
                <a:cs typeface="Arial" pitchFamily="34" charset="0"/>
              </a:rPr>
              <a:t>The marketing and financial proposition, along with the legal structure, USP and the mission statement, </a:t>
            </a:r>
            <a:r>
              <a:rPr lang="en-US" dirty="0" err="1">
                <a:latin typeface="Arial" pitchFamily="34" charset="0"/>
                <a:cs typeface="Arial" pitchFamily="34" charset="0"/>
              </a:rPr>
              <a:t>analyse</a:t>
            </a:r>
            <a:r>
              <a:rPr lang="en-US" dirty="0">
                <a:latin typeface="Arial" pitchFamily="34" charset="0"/>
                <a:cs typeface="Arial" pitchFamily="34" charset="0"/>
              </a:rPr>
              <a:t> the purpose of the business. </a:t>
            </a:r>
            <a:r>
              <a:rPr lang="en-US" dirty="0">
                <a:solidFill>
                  <a:srgbClr val="1F2020"/>
                </a:solidFill>
                <a:latin typeface="Arial" pitchFamily="34" charset="0"/>
                <a:ea typeface="Open Sans"/>
                <a:cs typeface="Arial" pitchFamily="34" charset="0"/>
                <a:sym typeface="Open Sans"/>
              </a:rPr>
              <a:t>\</a:t>
            </a:r>
            <a:endParaRPr lang="en-US" dirty="0">
              <a:latin typeface="Arial" pitchFamily="34" charset="0"/>
              <a:cs typeface="Arial" pitchFamily="34" charset="0"/>
            </a:endParaRPr>
          </a:p>
        </p:txBody>
      </p:sp>
      <p:sp>
        <p:nvSpPr>
          <p:cNvPr id="23" name="TextBox 6"/>
          <p:cNvSpPr txBox="1"/>
          <p:nvPr/>
        </p:nvSpPr>
        <p:spPr>
          <a:xfrm>
            <a:off x="1000068" y="357154"/>
            <a:ext cx="1571636"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grpSp>
        <p:nvGrpSpPr>
          <p:cNvPr id="24" name="Group 5"/>
          <p:cNvGrpSpPr/>
          <p:nvPr/>
        </p:nvGrpSpPr>
        <p:grpSpPr>
          <a:xfrm>
            <a:off x="10501322" y="6295628"/>
            <a:ext cx="7072362" cy="3516271"/>
            <a:chOff x="0" y="0"/>
            <a:chExt cx="1377255" cy="622236"/>
          </a:xfrm>
        </p:grpSpPr>
        <p:sp>
          <p:nvSpPr>
            <p:cNvPr id="25" name="Freeform 6"/>
            <p:cNvSpPr/>
            <p:nvPr/>
          </p:nvSpPr>
          <p:spPr>
            <a:xfrm>
              <a:off x="0" y="0"/>
              <a:ext cx="1377255" cy="622236"/>
            </a:xfrm>
            <a:custGeom>
              <a:avLst/>
              <a:gdLst/>
              <a:ahLst/>
              <a:cxnLst/>
              <a:rect l="l" t="t" r="r" b="b"/>
              <a:pathLst>
                <a:path w="1377255" h="622236">
                  <a:moveTo>
                    <a:pt x="26126" y="0"/>
                  </a:moveTo>
                  <a:lnTo>
                    <a:pt x="1351129" y="0"/>
                  </a:lnTo>
                  <a:cubicBezTo>
                    <a:pt x="1365558" y="0"/>
                    <a:pt x="1377255" y="11697"/>
                    <a:pt x="1377255" y="26126"/>
                  </a:cubicBezTo>
                  <a:lnTo>
                    <a:pt x="1377255" y="596109"/>
                  </a:lnTo>
                  <a:cubicBezTo>
                    <a:pt x="1377255" y="610539"/>
                    <a:pt x="1365558" y="622236"/>
                    <a:pt x="1351129" y="622236"/>
                  </a:cubicBezTo>
                  <a:lnTo>
                    <a:pt x="26126" y="622236"/>
                  </a:lnTo>
                  <a:cubicBezTo>
                    <a:pt x="11697" y="622236"/>
                    <a:pt x="0" y="610539"/>
                    <a:pt x="0" y="596109"/>
                  </a:cubicBezTo>
                  <a:lnTo>
                    <a:pt x="0" y="26126"/>
                  </a:lnTo>
                  <a:cubicBezTo>
                    <a:pt x="0" y="11697"/>
                    <a:pt x="11697" y="0"/>
                    <a:pt x="26126" y="0"/>
                  </a:cubicBezTo>
                  <a:close/>
                </a:path>
              </a:pathLst>
            </a:custGeom>
            <a:blipFill>
              <a:blip r:embed="rId6" cstate="print"/>
              <a:stretch>
                <a:fillRect t="-6347" b="-41120"/>
              </a:stretch>
            </a:blipFill>
            <a:ln w="38100" cap="rnd">
              <a:noFill/>
              <a:prstDash val="solid"/>
              <a:round/>
            </a:ln>
          </p:spPr>
          <p:txBody>
            <a:bodyPr/>
            <a:lstStyle/>
            <a:p>
              <a:endParaRPr lang="en-GB"/>
            </a:p>
          </p:txBody>
        </p:sp>
      </p:grpSp>
      <p:pic>
        <p:nvPicPr>
          <p:cNvPr id="6" name="Picture 5">
            <a:extLst>
              <a:ext uri="{FF2B5EF4-FFF2-40B4-BE49-F238E27FC236}">
                <a16:creationId xmlns:a16="http://schemas.microsoft.com/office/drawing/2014/main" id="{124C3311-FAED-471A-EF49-454222A5FE7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767965" y="19843"/>
            <a:ext cx="1538470" cy="136311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dirty="0"/>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a:stretch>
              <a:fillRect/>
            </a:stretch>
          </a:blipFill>
        </p:spPr>
        <p:txBody>
          <a:bodyPr/>
          <a:lstStyle/>
          <a:p>
            <a:endParaRPr lang="en-GB"/>
          </a:p>
        </p:txBody>
      </p:sp>
      <p:grpSp>
        <p:nvGrpSpPr>
          <p:cNvPr id="11" name="Group 11"/>
          <p:cNvGrpSpPr/>
          <p:nvPr/>
        </p:nvGrpSpPr>
        <p:grpSpPr>
          <a:xfrm>
            <a:off x="1039108" y="1028700"/>
            <a:ext cx="5068801" cy="8229600"/>
            <a:chOff x="0" y="0"/>
            <a:chExt cx="6758402" cy="10972800"/>
          </a:xfrm>
        </p:grpSpPr>
        <p:pic>
          <p:nvPicPr>
            <p:cNvPr id="12" name="Picture 12"/>
            <p:cNvPicPr>
              <a:picLocks noChangeAspect="1"/>
            </p:cNvPicPr>
            <p:nvPr/>
          </p:nvPicPr>
          <p:blipFill>
            <a:blip r:embed="rId2"/>
            <a:srcRect l="26902" r="26902"/>
            <a:stretch>
              <a:fillRect/>
            </a:stretch>
          </p:blipFill>
          <p:spPr>
            <a:xfrm>
              <a:off x="0" y="0"/>
              <a:ext cx="6758402" cy="10972800"/>
            </a:xfrm>
            <a:prstGeom prst="rect">
              <a:avLst/>
            </a:prstGeom>
          </p:spPr>
        </p:pic>
      </p:grpSp>
      <p:grpSp>
        <p:nvGrpSpPr>
          <p:cNvPr id="13" name="Group 13"/>
          <p:cNvGrpSpPr/>
          <p:nvPr/>
        </p:nvGrpSpPr>
        <p:grpSpPr>
          <a:xfrm>
            <a:off x="12190499" y="1028700"/>
            <a:ext cx="5068801" cy="8229600"/>
            <a:chOff x="0" y="0"/>
            <a:chExt cx="6758402" cy="10972800"/>
          </a:xfrm>
        </p:grpSpPr>
        <p:pic>
          <p:nvPicPr>
            <p:cNvPr id="14" name="Picture 14"/>
            <p:cNvPicPr>
              <a:picLocks noChangeAspect="1"/>
            </p:cNvPicPr>
            <p:nvPr/>
          </p:nvPicPr>
          <p:blipFill>
            <a:blip r:embed="rId3"/>
            <a:srcRect l="49840" r="3964"/>
            <a:stretch>
              <a:fillRect/>
            </a:stretch>
          </p:blipFill>
          <p:spPr>
            <a:xfrm>
              <a:off x="0" y="0"/>
              <a:ext cx="6758402" cy="10972800"/>
            </a:xfrm>
            <a:prstGeom prst="rect">
              <a:avLst/>
            </a:prstGeom>
          </p:spPr>
        </p:pic>
      </p:grpSp>
      <p:grpSp>
        <p:nvGrpSpPr>
          <p:cNvPr id="15" name="Group 15"/>
          <p:cNvGrpSpPr/>
          <p:nvPr/>
        </p:nvGrpSpPr>
        <p:grpSpPr>
          <a:xfrm>
            <a:off x="6382941" y="5000625"/>
            <a:ext cx="5532526" cy="4257676"/>
            <a:chOff x="0" y="0"/>
            <a:chExt cx="7376702" cy="5114514"/>
          </a:xfrm>
        </p:grpSpPr>
        <p:pic>
          <p:nvPicPr>
            <p:cNvPr id="16" name="Picture 16"/>
            <p:cNvPicPr>
              <a:picLocks noChangeAspect="1"/>
            </p:cNvPicPr>
            <p:nvPr/>
          </p:nvPicPr>
          <p:blipFill>
            <a:blip r:embed="rId4" cstate="print"/>
            <a:srcRect l="2900" r="1005"/>
            <a:stretch>
              <a:fillRect/>
            </a:stretch>
          </p:blipFill>
          <p:spPr>
            <a:xfrm>
              <a:off x="0" y="0"/>
              <a:ext cx="7376702" cy="5114514"/>
            </a:xfrm>
            <a:prstGeom prst="rect">
              <a:avLst/>
            </a:prstGeom>
          </p:spPr>
        </p:pic>
      </p:grpSp>
      <p:sp>
        <p:nvSpPr>
          <p:cNvPr id="17" name="TextBox 17"/>
          <p:cNvSpPr txBox="1"/>
          <p:nvPr/>
        </p:nvSpPr>
        <p:spPr>
          <a:xfrm>
            <a:off x="7286612" y="642906"/>
            <a:ext cx="3545684" cy="728341"/>
          </a:xfrm>
          <a:prstGeom prst="rect">
            <a:avLst/>
          </a:prstGeom>
        </p:spPr>
        <p:txBody>
          <a:bodyPr lIns="0" tIns="0" rIns="0" bIns="0" rtlCol="0" anchor="t">
            <a:spAutoFit/>
          </a:bodyPr>
          <a:lstStyle/>
          <a:p>
            <a:pPr algn="ctr">
              <a:lnSpc>
                <a:spcPct val="150000"/>
              </a:lnSpc>
            </a:pPr>
            <a:r>
              <a:rPr lang="en-US" sz="3600" b="1" dirty="0">
                <a:solidFill>
                  <a:srgbClr val="010073"/>
                </a:solidFill>
                <a:latin typeface="Arial" pitchFamily="34" charset="0"/>
                <a:ea typeface="Montserrat Bold"/>
                <a:cs typeface="Arial" pitchFamily="34" charset="0"/>
                <a:sym typeface="Montserrat Bold"/>
              </a:rPr>
              <a:t>Declaration</a:t>
            </a:r>
          </a:p>
        </p:txBody>
      </p:sp>
      <p:sp>
        <p:nvSpPr>
          <p:cNvPr id="18" name="TextBox 18"/>
          <p:cNvSpPr txBox="1"/>
          <p:nvPr/>
        </p:nvSpPr>
        <p:spPr>
          <a:xfrm>
            <a:off x="6336155" y="2168141"/>
            <a:ext cx="5572164" cy="2077492"/>
          </a:xfrm>
          <a:prstGeom prst="rect">
            <a:avLst/>
          </a:prstGeom>
        </p:spPr>
        <p:txBody>
          <a:bodyPr wrap="square" lIns="0" tIns="0" rIns="0" bIns="0" rtlCol="0" anchor="t">
            <a:spAutoFit/>
          </a:bodyPr>
          <a:lstStyle/>
          <a:p>
            <a:pPr marL="285750" indent="-285750" algn="just">
              <a:lnSpc>
                <a:spcPct val="150000"/>
              </a:lnSpc>
              <a:spcBef>
                <a:spcPct val="0"/>
              </a:spcBef>
              <a:buFont typeface="Arial" panose="020B0604020202020204" pitchFamily="34" charset="0"/>
              <a:buChar char="•"/>
            </a:pPr>
            <a:r>
              <a:rPr lang="en-US" dirty="0">
                <a:latin typeface="Arial" pitchFamily="34" charset="0"/>
                <a:cs typeface="Arial" pitchFamily="34" charset="0"/>
              </a:rPr>
              <a:t>I confirm that I have not presented any AI generated text as my own work. I confirm I have copies of my drafts, notes, and other resources I used before, and after the use of AI tools which I may be asked to provide in evidence.</a:t>
            </a:r>
            <a:endParaRPr lang="en-US" dirty="0">
              <a:solidFill>
                <a:srgbClr val="1F2020"/>
              </a:solidFill>
              <a:latin typeface="Arial" pitchFamily="34" charset="0"/>
              <a:ea typeface="Open Sans"/>
              <a:cs typeface="Arial" pitchFamily="34" charset="0"/>
              <a:sym typeface="Open Sans"/>
            </a:endParaRPr>
          </a:p>
        </p:txBody>
      </p:sp>
      <p:sp>
        <p:nvSpPr>
          <p:cNvPr id="19"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pic>
        <p:nvPicPr>
          <p:cNvPr id="6" name="Picture 5">
            <a:extLst>
              <a:ext uri="{FF2B5EF4-FFF2-40B4-BE49-F238E27FC236}">
                <a16:creationId xmlns:a16="http://schemas.microsoft.com/office/drawing/2014/main" id="{95E311AF-5772-8177-33D1-675D6521C6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914885" y="19844"/>
            <a:ext cx="1391549" cy="123293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dirty="0"/>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TextBox 27"/>
          <p:cNvSpPr txBox="1"/>
          <p:nvPr/>
        </p:nvSpPr>
        <p:spPr>
          <a:xfrm>
            <a:off x="2786018" y="857220"/>
            <a:ext cx="11787270" cy="728341"/>
          </a:xfrm>
          <a:prstGeom prst="rect">
            <a:avLst/>
          </a:prstGeom>
        </p:spPr>
        <p:txBody>
          <a:bodyPr wrap="square" lIns="0" tIns="0" rIns="0" bIns="0" rtlCol="0" anchor="t">
            <a:spAutoFit/>
          </a:bodyPr>
          <a:lstStyle/>
          <a:p>
            <a:pPr algn="ctr">
              <a:lnSpc>
                <a:spcPct val="150000"/>
              </a:lnSpc>
            </a:pPr>
            <a:r>
              <a:rPr lang="en-US" sz="3600" b="1" dirty="0">
                <a:solidFill>
                  <a:srgbClr val="002060"/>
                </a:solidFill>
                <a:latin typeface="Arial" pitchFamily="34" charset="0"/>
                <a:cs typeface="Arial" pitchFamily="34" charset="0"/>
              </a:rPr>
              <a:t>References</a:t>
            </a:r>
            <a:endParaRPr lang="en-US" sz="3600" b="1" dirty="0">
              <a:solidFill>
                <a:srgbClr val="002060"/>
              </a:solidFill>
              <a:latin typeface="Arial" pitchFamily="34" charset="0"/>
              <a:ea typeface="Montserrat Bold"/>
              <a:cs typeface="Arial" pitchFamily="34" charset="0"/>
              <a:sym typeface="Montserrat Bold"/>
            </a:endParaRPr>
          </a:p>
        </p:txBody>
      </p:sp>
      <p:sp>
        <p:nvSpPr>
          <p:cNvPr id="28"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sp>
        <p:nvSpPr>
          <p:cNvPr id="26" name="TextBox 25"/>
          <p:cNvSpPr txBox="1"/>
          <p:nvPr/>
        </p:nvSpPr>
        <p:spPr>
          <a:xfrm>
            <a:off x="500002" y="1785914"/>
            <a:ext cx="17216558" cy="8217634"/>
          </a:xfrm>
          <a:prstGeom prst="rect">
            <a:avLst/>
          </a:prstGeom>
          <a:noFill/>
          <a:ln>
            <a:solidFill>
              <a:schemeClr val="accent1"/>
            </a:solidFill>
          </a:ln>
        </p:spPr>
        <p:txBody>
          <a:bodyPr wrap="square" rtlCol="0">
            <a:spAutoFit/>
          </a:bodyPr>
          <a:lstStyle/>
          <a:p>
            <a:pPr marL="342900" indent="-342900" algn="just">
              <a:lnSpc>
                <a:spcPct val="150000"/>
              </a:lnSpc>
              <a:buFont typeface="+mj-lt"/>
              <a:buAutoNum type="arabicPeriod"/>
            </a:pPr>
            <a:r>
              <a:rPr lang="en-US" sz="1600" dirty="0" err="1">
                <a:latin typeface="Arial" pitchFamily="34" charset="0"/>
                <a:cs typeface="Arial" pitchFamily="34" charset="0"/>
              </a:rPr>
              <a:t>Agu</a:t>
            </a:r>
            <a:r>
              <a:rPr lang="en-US" sz="1600" dirty="0">
                <a:latin typeface="Arial" pitchFamily="34" charset="0"/>
                <a:cs typeface="Arial" pitchFamily="34" charset="0"/>
              </a:rPr>
              <a:t>, E.E., </a:t>
            </a:r>
            <a:r>
              <a:rPr lang="en-US" sz="1600" dirty="0" err="1">
                <a:latin typeface="Arial" pitchFamily="34" charset="0"/>
                <a:cs typeface="Arial" pitchFamily="34" charset="0"/>
              </a:rPr>
              <a:t>Iyelolu</a:t>
            </a:r>
            <a:r>
              <a:rPr lang="en-US" sz="1600" dirty="0">
                <a:latin typeface="Arial" pitchFamily="34" charset="0"/>
                <a:cs typeface="Arial" pitchFamily="34" charset="0"/>
              </a:rPr>
              <a:t>, T.V., </a:t>
            </a:r>
            <a:r>
              <a:rPr lang="en-US" sz="1600" dirty="0" err="1">
                <a:latin typeface="Arial" pitchFamily="34" charset="0"/>
                <a:cs typeface="Arial" pitchFamily="34" charset="0"/>
              </a:rPr>
              <a:t>Idemudia</a:t>
            </a:r>
            <a:r>
              <a:rPr lang="en-US" sz="1600" dirty="0">
                <a:latin typeface="Arial" pitchFamily="34" charset="0"/>
                <a:cs typeface="Arial" pitchFamily="34" charset="0"/>
              </a:rPr>
              <a:t>, C. and </a:t>
            </a:r>
            <a:r>
              <a:rPr lang="en-US" sz="1600" dirty="0" err="1">
                <a:latin typeface="Arial" pitchFamily="34" charset="0"/>
                <a:cs typeface="Arial" pitchFamily="34" charset="0"/>
              </a:rPr>
              <a:t>Ijomah</a:t>
            </a:r>
            <a:r>
              <a:rPr lang="en-US" sz="1600" dirty="0">
                <a:latin typeface="Arial" pitchFamily="34" charset="0"/>
                <a:cs typeface="Arial" pitchFamily="34" charset="0"/>
              </a:rPr>
              <a:t>, T.I. (2024) ‘Exploring the relationship between sustainable business practices and increased brand loyalty’, </a:t>
            </a:r>
            <a:r>
              <a:rPr lang="en-US" sz="1600" i="1" dirty="0">
                <a:latin typeface="Arial" pitchFamily="34" charset="0"/>
                <a:cs typeface="Arial" pitchFamily="34" charset="0"/>
              </a:rPr>
              <a:t>International Journal of Management &amp; Entrepreneurship Research, 6</a:t>
            </a:r>
            <a:r>
              <a:rPr lang="en-US" sz="1600" dirty="0">
                <a:latin typeface="Arial" pitchFamily="34" charset="0"/>
                <a:cs typeface="Arial" pitchFamily="34" charset="0"/>
              </a:rPr>
              <a:t>(8), pp. 2463-2475. Available at: https://www.researchgate.net/profile/Tochukwu-Ijomah-2/publication/383847817_Exploring_the_relationship_between_sustainable_business_practices_and_increased_brand_loyalty/links/66dc447d2390e50b2c7212e7/Exploring-the-relationship-between-sustainable-business-practices-and-increased-brand-loyalty.pdf</a:t>
            </a:r>
          </a:p>
          <a:p>
            <a:pPr marL="342900" indent="-342900" algn="just">
              <a:lnSpc>
                <a:spcPct val="150000"/>
              </a:lnSpc>
              <a:buFont typeface="+mj-lt"/>
              <a:buAutoNum type="arabicPeriod"/>
            </a:pPr>
            <a:r>
              <a:rPr lang="en-US" sz="1600" dirty="0" err="1">
                <a:latin typeface="Arial" pitchFamily="34" charset="0"/>
                <a:cs typeface="Arial" pitchFamily="34" charset="0"/>
              </a:rPr>
              <a:t>Croxson</a:t>
            </a:r>
            <a:r>
              <a:rPr lang="en-US" sz="1600" dirty="0">
                <a:latin typeface="Arial" pitchFamily="34" charset="0"/>
                <a:cs typeface="Arial" pitchFamily="34" charset="0"/>
              </a:rPr>
              <a:t>, K., Frost, J., </a:t>
            </a:r>
            <a:r>
              <a:rPr lang="en-US" sz="1600" dirty="0" err="1">
                <a:latin typeface="Arial" pitchFamily="34" charset="0"/>
                <a:cs typeface="Arial" pitchFamily="34" charset="0"/>
              </a:rPr>
              <a:t>Gambacorta</a:t>
            </a:r>
            <a:r>
              <a:rPr lang="en-US" sz="1600" dirty="0">
                <a:latin typeface="Arial" pitchFamily="34" charset="0"/>
                <a:cs typeface="Arial" pitchFamily="34" charset="0"/>
              </a:rPr>
              <a:t>, L. and </a:t>
            </a:r>
            <a:r>
              <a:rPr lang="en-US" sz="1600" dirty="0" err="1">
                <a:latin typeface="Arial" pitchFamily="34" charset="0"/>
                <a:cs typeface="Arial" pitchFamily="34" charset="0"/>
              </a:rPr>
              <a:t>Valletti</a:t>
            </a:r>
            <a:r>
              <a:rPr lang="en-US" sz="1600" dirty="0">
                <a:latin typeface="Arial" pitchFamily="34" charset="0"/>
                <a:cs typeface="Arial" pitchFamily="34" charset="0"/>
              </a:rPr>
              <a:t>, T. (2023) ‘Platform-based business models and financial inclusion: Policy trade-offs and approaches’, </a:t>
            </a:r>
            <a:r>
              <a:rPr lang="en-US" sz="1600" i="1" dirty="0">
                <a:latin typeface="Arial" pitchFamily="34" charset="0"/>
                <a:cs typeface="Arial" pitchFamily="34" charset="0"/>
              </a:rPr>
              <a:t>Journal of competition law &amp; Economics, 1</a:t>
            </a:r>
            <a:r>
              <a:rPr lang="en-US" sz="1600" dirty="0">
                <a:latin typeface="Arial" pitchFamily="34" charset="0"/>
                <a:cs typeface="Arial" pitchFamily="34" charset="0"/>
              </a:rPr>
              <a:t>9(1), pp. 75-102. Available at: https://www.sipotra.it/wp-content/uploads/2022/03/Platform-based-business-models-and-financial-inclusion.pdf</a:t>
            </a:r>
          </a:p>
          <a:p>
            <a:pPr marL="342900" indent="-342900" algn="just">
              <a:lnSpc>
                <a:spcPct val="150000"/>
              </a:lnSpc>
              <a:buFont typeface="+mj-lt"/>
              <a:buAutoNum type="arabicPeriod"/>
            </a:pPr>
            <a:r>
              <a:rPr lang="en-US" sz="1600" dirty="0">
                <a:latin typeface="Arial" pitchFamily="34" charset="0"/>
                <a:cs typeface="Arial" pitchFamily="34" charset="0"/>
              </a:rPr>
              <a:t>Fischer, M., </a:t>
            </a:r>
            <a:r>
              <a:rPr lang="en-US" sz="1600" dirty="0" err="1">
                <a:latin typeface="Arial" pitchFamily="34" charset="0"/>
                <a:cs typeface="Arial" pitchFamily="34" charset="0"/>
              </a:rPr>
              <a:t>Foord</a:t>
            </a:r>
            <a:r>
              <a:rPr lang="en-US" sz="1600" dirty="0">
                <a:latin typeface="Arial" pitchFamily="34" charset="0"/>
                <a:cs typeface="Arial" pitchFamily="34" charset="0"/>
              </a:rPr>
              <a:t>, D., </a:t>
            </a:r>
            <a:r>
              <a:rPr lang="en-US" sz="1600" dirty="0" err="1">
                <a:latin typeface="Arial" pitchFamily="34" charset="0"/>
                <a:cs typeface="Arial" pitchFamily="34" charset="0"/>
              </a:rPr>
              <a:t>Frecè</a:t>
            </a:r>
            <a:r>
              <a:rPr lang="en-US" sz="1600" dirty="0">
                <a:latin typeface="Arial" pitchFamily="34" charset="0"/>
                <a:cs typeface="Arial" pitchFamily="34" charset="0"/>
              </a:rPr>
              <a:t>, J., </a:t>
            </a:r>
            <a:r>
              <a:rPr lang="en-US" sz="1600" dirty="0" err="1">
                <a:latin typeface="Arial" pitchFamily="34" charset="0"/>
                <a:cs typeface="Arial" pitchFamily="34" charset="0"/>
              </a:rPr>
              <a:t>Hillebrand</a:t>
            </a:r>
            <a:r>
              <a:rPr lang="en-US" sz="1600" dirty="0">
                <a:latin typeface="Arial" pitchFamily="34" charset="0"/>
                <a:cs typeface="Arial" pitchFamily="34" charset="0"/>
              </a:rPr>
              <a:t>, K., </a:t>
            </a:r>
            <a:r>
              <a:rPr lang="en-US" sz="1600" dirty="0" err="1">
                <a:latin typeface="Arial" pitchFamily="34" charset="0"/>
                <a:cs typeface="Arial" pitchFamily="34" charset="0"/>
              </a:rPr>
              <a:t>Kissling-Näf</a:t>
            </a:r>
            <a:r>
              <a:rPr lang="en-US" sz="1600" dirty="0">
                <a:latin typeface="Arial" pitchFamily="34" charset="0"/>
                <a:cs typeface="Arial" pitchFamily="34" charset="0"/>
              </a:rPr>
              <a:t>, I., </a:t>
            </a:r>
            <a:r>
              <a:rPr lang="en-US" sz="1600" dirty="0" err="1">
                <a:latin typeface="Arial" pitchFamily="34" charset="0"/>
                <a:cs typeface="Arial" pitchFamily="34" charset="0"/>
              </a:rPr>
              <a:t>Meili</a:t>
            </a:r>
            <a:r>
              <a:rPr lang="en-US" sz="1600" dirty="0">
                <a:latin typeface="Arial" pitchFamily="34" charset="0"/>
                <a:cs typeface="Arial" pitchFamily="34" charset="0"/>
              </a:rPr>
              <a:t>, R., </a:t>
            </a:r>
            <a:r>
              <a:rPr lang="en-US" sz="1600" dirty="0" err="1">
                <a:latin typeface="Arial" pitchFamily="34" charset="0"/>
                <a:cs typeface="Arial" pitchFamily="34" charset="0"/>
              </a:rPr>
              <a:t>Peskova</a:t>
            </a:r>
            <a:r>
              <a:rPr lang="en-US" sz="1600" dirty="0">
                <a:latin typeface="Arial" pitchFamily="34" charset="0"/>
                <a:cs typeface="Arial" pitchFamily="34" charset="0"/>
              </a:rPr>
              <a:t>, M., </a:t>
            </a:r>
            <a:r>
              <a:rPr lang="en-US" sz="1600" dirty="0" err="1">
                <a:latin typeface="Arial" pitchFamily="34" charset="0"/>
                <a:cs typeface="Arial" pitchFamily="34" charset="0"/>
              </a:rPr>
              <a:t>Risi</a:t>
            </a:r>
            <a:r>
              <a:rPr lang="en-US" sz="1600" dirty="0">
                <a:latin typeface="Arial" pitchFamily="34" charset="0"/>
                <a:cs typeface="Arial" pitchFamily="34" charset="0"/>
              </a:rPr>
              <a:t>, D., </a:t>
            </a:r>
            <a:r>
              <a:rPr lang="en-US" sz="1600" dirty="0" err="1">
                <a:latin typeface="Arial" pitchFamily="34" charset="0"/>
                <a:cs typeface="Arial" pitchFamily="34" charset="0"/>
              </a:rPr>
              <a:t>Schmidpeter</a:t>
            </a:r>
            <a:r>
              <a:rPr lang="en-US" sz="1600" dirty="0">
                <a:latin typeface="Arial" pitchFamily="34" charset="0"/>
                <a:cs typeface="Arial" pitchFamily="34" charset="0"/>
              </a:rPr>
              <a:t>, R. and </a:t>
            </a:r>
            <a:r>
              <a:rPr lang="en-US" sz="1600" dirty="0" err="1">
                <a:latin typeface="Arial" pitchFamily="34" charset="0"/>
                <a:cs typeface="Arial" pitchFamily="34" charset="0"/>
              </a:rPr>
              <a:t>Stucki</a:t>
            </a:r>
            <a:r>
              <a:rPr lang="en-US" sz="1600" dirty="0">
                <a:latin typeface="Arial" pitchFamily="34" charset="0"/>
                <a:cs typeface="Arial" pitchFamily="34" charset="0"/>
              </a:rPr>
              <a:t>, T. (2023) </a:t>
            </a:r>
            <a:r>
              <a:rPr lang="en-US" sz="1600" i="1" dirty="0">
                <a:latin typeface="Arial" pitchFamily="34" charset="0"/>
                <a:cs typeface="Arial" pitchFamily="34" charset="0"/>
              </a:rPr>
              <a:t>Sustainable business: Managing the challenges of the 21st century </a:t>
            </a:r>
            <a:r>
              <a:rPr lang="en-US" sz="1600" dirty="0">
                <a:latin typeface="Arial" pitchFamily="34" charset="0"/>
                <a:cs typeface="Arial" pitchFamily="34" charset="0"/>
              </a:rPr>
              <a:t>(p. 142). Springer Nature. Available at: https://library.oapen.org/bitstream/handle/20.500.12657/63559/1/978-3-031-25397-3.pdf</a:t>
            </a:r>
          </a:p>
          <a:p>
            <a:pPr marL="342900" indent="-342900" algn="just">
              <a:lnSpc>
                <a:spcPct val="150000"/>
              </a:lnSpc>
              <a:buFont typeface="+mj-lt"/>
              <a:buAutoNum type="arabicPeriod"/>
            </a:pPr>
            <a:r>
              <a:rPr lang="en-US" sz="1600" dirty="0" err="1">
                <a:latin typeface="Arial" pitchFamily="34" charset="0"/>
                <a:cs typeface="Arial" pitchFamily="34" charset="0"/>
              </a:rPr>
              <a:t>Godina</a:t>
            </a:r>
            <a:r>
              <a:rPr lang="en-US" sz="1600" dirty="0">
                <a:latin typeface="Arial" pitchFamily="34" charset="0"/>
                <a:cs typeface="Arial" pitchFamily="34" charset="0"/>
              </a:rPr>
              <a:t>, R., </a:t>
            </a:r>
            <a:r>
              <a:rPr lang="en-US" sz="1600" dirty="0" err="1">
                <a:latin typeface="Arial" pitchFamily="34" charset="0"/>
                <a:cs typeface="Arial" pitchFamily="34" charset="0"/>
              </a:rPr>
              <a:t>Ribeiro</a:t>
            </a:r>
            <a:r>
              <a:rPr lang="en-US" sz="1600" dirty="0">
                <a:latin typeface="Arial" pitchFamily="34" charset="0"/>
                <a:cs typeface="Arial" pitchFamily="34" charset="0"/>
              </a:rPr>
              <a:t>, I., Matos, F., T. Ferreira, B., </a:t>
            </a:r>
            <a:r>
              <a:rPr lang="en-US" sz="1600" dirty="0" err="1">
                <a:latin typeface="Arial" pitchFamily="34" charset="0"/>
                <a:cs typeface="Arial" pitchFamily="34" charset="0"/>
              </a:rPr>
              <a:t>Carvalho</a:t>
            </a:r>
            <a:r>
              <a:rPr lang="en-US" sz="1600" dirty="0">
                <a:latin typeface="Arial" pitchFamily="34" charset="0"/>
                <a:cs typeface="Arial" pitchFamily="34" charset="0"/>
              </a:rPr>
              <a:t>, H. and </a:t>
            </a:r>
            <a:r>
              <a:rPr lang="en-US" sz="1600" dirty="0" err="1">
                <a:latin typeface="Arial" pitchFamily="34" charset="0"/>
                <a:cs typeface="Arial" pitchFamily="34" charset="0"/>
              </a:rPr>
              <a:t>Peças</a:t>
            </a:r>
            <a:r>
              <a:rPr lang="en-US" sz="1600" dirty="0">
                <a:latin typeface="Arial" pitchFamily="34" charset="0"/>
                <a:cs typeface="Arial" pitchFamily="34" charset="0"/>
              </a:rPr>
              <a:t>, P. (2020) ‘Impact assessment of additive manufacturing on sustainable business models in industry 4.0 context’, </a:t>
            </a:r>
            <a:r>
              <a:rPr lang="en-US" sz="1600" i="1" dirty="0">
                <a:latin typeface="Arial" pitchFamily="34" charset="0"/>
                <a:cs typeface="Arial" pitchFamily="34" charset="0"/>
              </a:rPr>
              <a:t>Sustainability, 12</a:t>
            </a:r>
            <a:r>
              <a:rPr lang="en-US" sz="1600" dirty="0">
                <a:latin typeface="Arial" pitchFamily="34" charset="0"/>
                <a:cs typeface="Arial" pitchFamily="34" charset="0"/>
              </a:rPr>
              <a:t>(17), pp. 1-21. Available at: https://www.mdpi.com/2071-1050/12/17/7066</a:t>
            </a:r>
          </a:p>
          <a:p>
            <a:pPr marL="342900" indent="-342900" algn="just">
              <a:lnSpc>
                <a:spcPct val="150000"/>
              </a:lnSpc>
              <a:buFont typeface="+mj-lt"/>
              <a:buAutoNum type="arabicPeriod"/>
            </a:pPr>
            <a:r>
              <a:rPr lang="en-US" sz="1600" dirty="0">
                <a:latin typeface="Arial" pitchFamily="34" charset="0"/>
                <a:cs typeface="Arial" pitchFamily="34" charset="0"/>
              </a:rPr>
              <a:t>Ho, H., </a:t>
            </a:r>
            <a:r>
              <a:rPr lang="en-US" sz="1600" dirty="0" err="1">
                <a:latin typeface="Arial" pitchFamily="34" charset="0"/>
                <a:cs typeface="Arial" pitchFamily="34" charset="0"/>
              </a:rPr>
              <a:t>Osiyevskyy</a:t>
            </a:r>
            <a:r>
              <a:rPr lang="en-US" sz="1600" dirty="0">
                <a:latin typeface="Arial" pitchFamily="34" charset="0"/>
                <a:cs typeface="Arial" pitchFamily="34" charset="0"/>
              </a:rPr>
              <a:t>, O., </a:t>
            </a:r>
            <a:r>
              <a:rPr lang="en-US" sz="1600" dirty="0" err="1">
                <a:latin typeface="Arial" pitchFamily="34" charset="0"/>
                <a:cs typeface="Arial" pitchFamily="34" charset="0"/>
              </a:rPr>
              <a:t>Agarwal</a:t>
            </a:r>
            <a:r>
              <a:rPr lang="en-US" sz="1600" dirty="0">
                <a:latin typeface="Arial" pitchFamily="34" charset="0"/>
                <a:cs typeface="Arial" pitchFamily="34" charset="0"/>
              </a:rPr>
              <a:t>, J. and Reza, S. (2020) ‘Does ambidexterity in marketing pay off? The role of absorptive capacity’, </a:t>
            </a:r>
            <a:r>
              <a:rPr lang="en-US" sz="1600" i="1" dirty="0">
                <a:latin typeface="Arial" pitchFamily="34" charset="0"/>
                <a:cs typeface="Arial" pitchFamily="34" charset="0"/>
              </a:rPr>
              <a:t>Journal of business research, 110</a:t>
            </a:r>
            <a:r>
              <a:rPr lang="en-US" sz="1600" dirty="0">
                <a:latin typeface="Arial" pitchFamily="34" charset="0"/>
                <a:cs typeface="Arial" pitchFamily="34" charset="0"/>
              </a:rPr>
              <a:t>, pp. 65-79. Available at:</a:t>
            </a:r>
            <a:r>
              <a:rPr lang="en-US" sz="1600" dirty="0">
                <a:latin typeface="Arial" pitchFamily="34" charset="0"/>
                <a:cs typeface="Arial" pitchFamily="34" charset="0"/>
                <a:hlinkClick r:id="rId5"/>
              </a:rPr>
              <a:t> </a:t>
            </a:r>
            <a:r>
              <a:rPr lang="en-US" sz="1600" dirty="0">
                <a:latin typeface="Arial" pitchFamily="34" charset="0"/>
                <a:cs typeface="Arial" pitchFamily="34" charset="0"/>
              </a:rPr>
              <a:t>https://haskayne.ucalgary.ca/sites/default/files/Academic%20Areas/Ambidexterity%20Article_January2020.pdf</a:t>
            </a:r>
          </a:p>
          <a:p>
            <a:pPr marL="342900" indent="-342900" algn="just">
              <a:lnSpc>
                <a:spcPct val="150000"/>
              </a:lnSpc>
              <a:buFont typeface="+mj-lt"/>
              <a:buAutoNum type="arabicPeriod"/>
            </a:pPr>
            <a:r>
              <a:rPr lang="en-US" sz="1600" dirty="0" err="1">
                <a:latin typeface="Arial" pitchFamily="34" charset="0"/>
                <a:cs typeface="Arial" pitchFamily="34" charset="0"/>
              </a:rPr>
              <a:t>Kopczuk</a:t>
            </a:r>
            <a:r>
              <a:rPr lang="en-US" sz="1600" dirty="0">
                <a:latin typeface="Arial" pitchFamily="34" charset="0"/>
                <a:cs typeface="Arial" pitchFamily="34" charset="0"/>
              </a:rPr>
              <a:t>, W. and </a:t>
            </a:r>
            <a:r>
              <a:rPr lang="en-US" sz="1600" dirty="0" err="1">
                <a:latin typeface="Arial" pitchFamily="34" charset="0"/>
                <a:cs typeface="Arial" pitchFamily="34" charset="0"/>
              </a:rPr>
              <a:t>Zwick</a:t>
            </a:r>
            <a:r>
              <a:rPr lang="en-US" sz="1600" dirty="0">
                <a:latin typeface="Arial" pitchFamily="34" charset="0"/>
                <a:cs typeface="Arial" pitchFamily="34" charset="0"/>
              </a:rPr>
              <a:t>, E. (2020) ‘Business incomes at the top’, </a:t>
            </a:r>
            <a:r>
              <a:rPr lang="en-US" sz="1600" i="1" dirty="0">
                <a:latin typeface="Arial" pitchFamily="34" charset="0"/>
                <a:cs typeface="Arial" pitchFamily="34" charset="0"/>
              </a:rPr>
              <a:t>Journal of Economic Perspectives, 34</a:t>
            </a:r>
            <a:r>
              <a:rPr lang="en-US" sz="1600" dirty="0">
                <a:latin typeface="Arial" pitchFamily="34" charset="0"/>
                <a:cs typeface="Arial" pitchFamily="34" charset="0"/>
              </a:rPr>
              <a:t>(4), pp. 27-51. Available at: https://pubs.aeaweb.org/doi/pdf/10.1257/jep.34.4.27</a:t>
            </a:r>
          </a:p>
          <a:p>
            <a:pPr marL="342900" indent="-342900" algn="just">
              <a:lnSpc>
                <a:spcPct val="150000"/>
              </a:lnSpc>
              <a:buFont typeface="+mj-lt"/>
              <a:buAutoNum type="arabicPeriod"/>
            </a:pPr>
            <a:r>
              <a:rPr lang="en-US" sz="1600" dirty="0" err="1">
                <a:latin typeface="Arial" pitchFamily="34" charset="0"/>
                <a:cs typeface="Arial" pitchFamily="34" charset="0"/>
              </a:rPr>
              <a:t>Rundin</a:t>
            </a:r>
            <a:r>
              <a:rPr lang="en-US" sz="1600" dirty="0">
                <a:latin typeface="Arial" pitchFamily="34" charset="0"/>
                <a:cs typeface="Arial" pitchFamily="34" charset="0"/>
              </a:rPr>
              <a:t>, K. and </a:t>
            </a:r>
            <a:r>
              <a:rPr lang="en-US" sz="1600" dirty="0" err="1">
                <a:latin typeface="Arial" pitchFamily="34" charset="0"/>
                <a:cs typeface="Arial" pitchFamily="34" charset="0"/>
              </a:rPr>
              <a:t>Colliander</a:t>
            </a:r>
            <a:r>
              <a:rPr lang="en-US" sz="1600" dirty="0">
                <a:latin typeface="Arial" pitchFamily="34" charset="0"/>
                <a:cs typeface="Arial" pitchFamily="34" charset="0"/>
              </a:rPr>
              <a:t>, J. (2021) ‘Multifaceted influencers: Toward a new typology for influencer roles in advertising’, </a:t>
            </a:r>
            <a:r>
              <a:rPr lang="en-US" sz="1600" i="1" dirty="0">
                <a:latin typeface="Arial" pitchFamily="34" charset="0"/>
                <a:cs typeface="Arial" pitchFamily="34" charset="0"/>
              </a:rPr>
              <a:t>Journal of Advertising, 50</a:t>
            </a:r>
            <a:r>
              <a:rPr lang="en-US" sz="1600" dirty="0">
                <a:latin typeface="Arial" pitchFamily="34" charset="0"/>
                <a:cs typeface="Arial" pitchFamily="34" charset="0"/>
              </a:rPr>
              <a:t>(5), pp. 548-564. Available at: https://www.tandfonline.com/doi/pdf/10.1080/00913367.2021.1980471</a:t>
            </a:r>
          </a:p>
          <a:p>
            <a:pPr marL="342900" indent="-342900" algn="just">
              <a:lnSpc>
                <a:spcPct val="150000"/>
              </a:lnSpc>
              <a:buFont typeface="+mj-lt"/>
              <a:buAutoNum type="arabicPeriod"/>
            </a:pPr>
            <a:r>
              <a:rPr lang="en-US" sz="1600" dirty="0" err="1">
                <a:latin typeface="Arial" pitchFamily="34" charset="0"/>
                <a:cs typeface="Arial" pitchFamily="34" charset="0"/>
              </a:rPr>
              <a:t>Solfa</a:t>
            </a:r>
            <a:r>
              <a:rPr lang="en-US" sz="1600" dirty="0">
                <a:latin typeface="Arial" pitchFamily="34" charset="0"/>
                <a:cs typeface="Arial" pitchFamily="34" charset="0"/>
              </a:rPr>
              <a:t>, F.D.G., De Oliveira, S.C. and </a:t>
            </a:r>
            <a:r>
              <a:rPr lang="en-US" sz="1600" dirty="0" err="1">
                <a:latin typeface="Arial" pitchFamily="34" charset="0"/>
                <a:cs typeface="Arial" pitchFamily="34" charset="0"/>
              </a:rPr>
              <a:t>Simonato</a:t>
            </a:r>
            <a:r>
              <a:rPr lang="en-US" sz="1600" dirty="0">
                <a:latin typeface="Arial" pitchFamily="34" charset="0"/>
                <a:cs typeface="Arial" pitchFamily="34" charset="0"/>
              </a:rPr>
              <a:t>, F.R. (2023) ‘Stimulating E-Business capabilities and digital marketing strategies on business performance in E-Commerce industry’, </a:t>
            </a:r>
            <a:r>
              <a:rPr lang="en-US" sz="1600" i="1" dirty="0">
                <a:latin typeface="Arial" pitchFamily="34" charset="0"/>
                <a:cs typeface="Arial" pitchFamily="34" charset="0"/>
              </a:rPr>
              <a:t>International Journal of Computations, Information and Manufacturing (IJCIM), 3</a:t>
            </a:r>
            <a:r>
              <a:rPr lang="en-US" sz="1600" dirty="0">
                <a:latin typeface="Arial" pitchFamily="34" charset="0"/>
                <a:cs typeface="Arial" pitchFamily="34" charset="0"/>
              </a:rPr>
              <a:t>(2), pp. 1-12. Available at: https://www.journals.gaftim.com/index.php/ijcim/article/download/298/175</a:t>
            </a:r>
          </a:p>
          <a:p>
            <a:pPr marL="342900" indent="-342900" algn="just">
              <a:lnSpc>
                <a:spcPct val="150000"/>
              </a:lnSpc>
              <a:buFont typeface="+mj-lt"/>
              <a:buAutoNum type="arabicPeriod"/>
            </a:pPr>
            <a:r>
              <a:rPr lang="en-US" sz="1600" dirty="0">
                <a:latin typeface="Arial" pitchFamily="34" charset="0"/>
                <a:cs typeface="Arial" pitchFamily="34" charset="0"/>
              </a:rPr>
              <a:t>Wu, Y., </a:t>
            </a:r>
            <a:r>
              <a:rPr lang="en-US" sz="1600" dirty="0" err="1">
                <a:latin typeface="Arial" pitchFamily="34" charset="0"/>
                <a:cs typeface="Arial" pitchFamily="34" charset="0"/>
              </a:rPr>
              <a:t>Nambisan</a:t>
            </a:r>
            <a:r>
              <a:rPr lang="en-US" sz="1600" dirty="0">
                <a:latin typeface="Arial" pitchFamily="34" charset="0"/>
                <a:cs typeface="Arial" pitchFamily="34" charset="0"/>
              </a:rPr>
              <a:t>, S., Xiao, J. and </a:t>
            </a:r>
            <a:r>
              <a:rPr lang="en-US" sz="1600" dirty="0" err="1">
                <a:latin typeface="Arial" pitchFamily="34" charset="0"/>
                <a:cs typeface="Arial" pitchFamily="34" charset="0"/>
              </a:rPr>
              <a:t>Xie</a:t>
            </a:r>
            <a:r>
              <a:rPr lang="en-US" sz="1600" dirty="0">
                <a:latin typeface="Arial" pitchFamily="34" charset="0"/>
                <a:cs typeface="Arial" pitchFamily="34" charset="0"/>
              </a:rPr>
              <a:t>, K. (2022) ‘Consumer resource integration and service innovation in social commerce: the role of social media influencers’, </a:t>
            </a:r>
            <a:r>
              <a:rPr lang="en-US" sz="1600" i="1" dirty="0">
                <a:latin typeface="Arial" pitchFamily="34" charset="0"/>
                <a:cs typeface="Arial" pitchFamily="34" charset="0"/>
              </a:rPr>
              <a:t>Journal of the Academy of Marketing Science, 50</a:t>
            </a:r>
            <a:r>
              <a:rPr lang="en-US" sz="1600" dirty="0">
                <a:latin typeface="Arial" pitchFamily="34" charset="0"/>
                <a:cs typeface="Arial" pitchFamily="34" charset="0"/>
              </a:rPr>
              <a:t>(3), pp. 429-459. Available at:</a:t>
            </a:r>
            <a:r>
              <a:rPr lang="en-US" sz="1600" dirty="0">
                <a:latin typeface="Arial" pitchFamily="34" charset="0"/>
                <a:cs typeface="Arial" pitchFamily="34" charset="0"/>
                <a:hlinkClick r:id="rId6"/>
              </a:rPr>
              <a:t> </a:t>
            </a:r>
            <a:r>
              <a:rPr lang="en-US" sz="1600" dirty="0">
                <a:latin typeface="Arial" pitchFamily="34" charset="0"/>
                <a:cs typeface="Arial" pitchFamily="34" charset="0"/>
              </a:rPr>
              <a:t>https://link.springer.com/content/pdf/10.1007/s11747-022-00837-y.pdf</a:t>
            </a:r>
          </a:p>
          <a:p>
            <a:pPr marL="342900" indent="-342900" algn="just">
              <a:lnSpc>
                <a:spcPct val="150000"/>
              </a:lnSpc>
              <a:buFont typeface="+mj-lt"/>
              <a:buAutoNum type="arabicPeriod"/>
            </a:pPr>
            <a:r>
              <a:rPr lang="en-US" sz="1600" dirty="0" err="1">
                <a:latin typeface="Arial" pitchFamily="34" charset="0"/>
                <a:cs typeface="Arial" pitchFamily="34" charset="0"/>
              </a:rPr>
              <a:t>Zhygalkevych</a:t>
            </a:r>
            <a:r>
              <a:rPr lang="en-US" sz="1600" dirty="0">
                <a:latin typeface="Arial" pitchFamily="34" charset="0"/>
                <a:cs typeface="Arial" pitchFamily="34" charset="0"/>
              </a:rPr>
              <a:t>, Z., </a:t>
            </a:r>
            <a:r>
              <a:rPr lang="en-US" sz="1600" dirty="0" err="1">
                <a:latin typeface="Arial" pitchFamily="34" charset="0"/>
                <a:cs typeface="Arial" pitchFamily="34" charset="0"/>
              </a:rPr>
              <a:t>Zalizniuk</a:t>
            </a:r>
            <a:r>
              <a:rPr lang="en-US" sz="1600" dirty="0">
                <a:latin typeface="Arial" pitchFamily="34" charset="0"/>
                <a:cs typeface="Arial" pitchFamily="34" charset="0"/>
              </a:rPr>
              <a:t>, V., </a:t>
            </a:r>
            <a:r>
              <a:rPr lang="en-US" sz="1600" dirty="0" err="1">
                <a:latin typeface="Arial" pitchFamily="34" charset="0"/>
                <a:cs typeface="Arial" pitchFamily="34" charset="0"/>
              </a:rPr>
              <a:t>Smerichevskyi</a:t>
            </a:r>
            <a:r>
              <a:rPr lang="en-US" sz="1600" dirty="0">
                <a:latin typeface="Arial" pitchFamily="34" charset="0"/>
                <a:cs typeface="Arial" pitchFamily="34" charset="0"/>
              </a:rPr>
              <a:t>, S., </a:t>
            </a:r>
            <a:r>
              <a:rPr lang="en-US" sz="1600" dirty="0" err="1">
                <a:latin typeface="Arial" pitchFamily="34" charset="0"/>
                <a:cs typeface="Arial" pitchFamily="34" charset="0"/>
              </a:rPr>
              <a:t>Zabashtanska</a:t>
            </a:r>
            <a:r>
              <a:rPr lang="en-US" sz="1600" dirty="0">
                <a:latin typeface="Arial" pitchFamily="34" charset="0"/>
                <a:cs typeface="Arial" pitchFamily="34" charset="0"/>
              </a:rPr>
              <a:t>, T., </a:t>
            </a:r>
            <a:r>
              <a:rPr lang="en-US" sz="1600" dirty="0" err="1">
                <a:latin typeface="Arial" pitchFamily="34" charset="0"/>
                <a:cs typeface="Arial" pitchFamily="34" charset="0"/>
              </a:rPr>
              <a:t>Zatsarynin</a:t>
            </a:r>
            <a:r>
              <a:rPr lang="en-US" sz="1600" dirty="0">
                <a:latin typeface="Arial" pitchFamily="34" charset="0"/>
                <a:cs typeface="Arial" pitchFamily="34" charset="0"/>
              </a:rPr>
              <a:t>, S. and </a:t>
            </a:r>
            <a:r>
              <a:rPr lang="en-US" sz="1600" dirty="0" err="1">
                <a:latin typeface="Arial" pitchFamily="34" charset="0"/>
                <a:cs typeface="Arial" pitchFamily="34" charset="0"/>
              </a:rPr>
              <a:t>Tulchynskiy</a:t>
            </a:r>
            <a:r>
              <a:rPr lang="en-US" sz="1600" dirty="0">
                <a:latin typeface="Arial" pitchFamily="34" charset="0"/>
                <a:cs typeface="Arial" pitchFamily="34" charset="0"/>
              </a:rPr>
              <a:t>, R. (2022) ‘Features and tendencies of the digital marketing use in the activation of the international business activity’, </a:t>
            </a:r>
            <a:r>
              <a:rPr lang="en-US" sz="1600" i="1" dirty="0">
                <a:latin typeface="Arial" pitchFamily="34" charset="0"/>
                <a:cs typeface="Arial" pitchFamily="34" charset="0"/>
              </a:rPr>
              <a:t>International Journal of Computer Science &amp; Network Security, 22</a:t>
            </a:r>
            <a:r>
              <a:rPr lang="en-US" sz="1600" dirty="0">
                <a:latin typeface="Arial" pitchFamily="34" charset="0"/>
                <a:cs typeface="Arial" pitchFamily="34" charset="0"/>
              </a:rPr>
              <a:t>(1), pp. 77-84. Available at: https://koreascience.kr/article/JAKO202213042365210.pdf</a:t>
            </a:r>
          </a:p>
        </p:txBody>
      </p:sp>
      <p:pic>
        <p:nvPicPr>
          <p:cNvPr id="6" name="Picture 5">
            <a:extLst>
              <a:ext uri="{FF2B5EF4-FFF2-40B4-BE49-F238E27FC236}">
                <a16:creationId xmlns:a16="http://schemas.microsoft.com/office/drawing/2014/main" id="{F231536C-3893-429A-33F1-5B1C5B30B2C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767965" y="19843"/>
            <a:ext cx="1538470" cy="136311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010073"/>
            </a:solidFill>
          </p:spPr>
          <p:txBody>
            <a:bodyPr/>
            <a:lstStyle/>
            <a:p>
              <a:endParaRPr lang="en-GB" dirty="0"/>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98872" y="365400"/>
            <a:ext cx="326225" cy="336000"/>
          </a:xfrm>
          <a:custGeom>
            <a:avLst/>
            <a:gdLst/>
            <a:ahLst/>
            <a:cxnLst/>
            <a:rect l="l" t="t" r="r" b="b"/>
            <a:pathLst>
              <a:path w="326225" h="336000">
                <a:moveTo>
                  <a:pt x="0" y="0"/>
                </a:moveTo>
                <a:lnTo>
                  <a:pt x="326225" y="0"/>
                </a:lnTo>
                <a:lnTo>
                  <a:pt x="326225" y="336000"/>
                </a:lnTo>
                <a:lnTo>
                  <a:pt x="0" y="336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1039108" y="1028700"/>
            <a:ext cx="16220192" cy="8183985"/>
            <a:chOff x="0" y="0"/>
            <a:chExt cx="21626923" cy="10911980"/>
          </a:xfrm>
        </p:grpSpPr>
        <p:pic>
          <p:nvPicPr>
            <p:cNvPr id="12" name="Picture 12"/>
            <p:cNvPicPr>
              <a:picLocks noChangeAspect="1"/>
            </p:cNvPicPr>
            <p:nvPr/>
          </p:nvPicPr>
          <p:blipFill>
            <a:blip r:embed="rId5"/>
            <a:srcRect t="24340"/>
            <a:stretch>
              <a:fillRect/>
            </a:stretch>
          </p:blipFill>
          <p:spPr>
            <a:xfrm>
              <a:off x="0" y="0"/>
              <a:ext cx="21626923" cy="10911980"/>
            </a:xfrm>
            <a:prstGeom prst="rect">
              <a:avLst/>
            </a:prstGeom>
          </p:spPr>
        </p:pic>
      </p:grpSp>
      <p:grpSp>
        <p:nvGrpSpPr>
          <p:cNvPr id="13" name="Group 13"/>
          <p:cNvGrpSpPr/>
          <p:nvPr/>
        </p:nvGrpSpPr>
        <p:grpSpPr>
          <a:xfrm>
            <a:off x="1039108" y="3606404"/>
            <a:ext cx="16220192" cy="3074191"/>
            <a:chOff x="0" y="0"/>
            <a:chExt cx="4271985" cy="809664"/>
          </a:xfrm>
        </p:grpSpPr>
        <p:sp>
          <p:nvSpPr>
            <p:cNvPr id="14" name="Freeform 14"/>
            <p:cNvSpPr/>
            <p:nvPr/>
          </p:nvSpPr>
          <p:spPr>
            <a:xfrm>
              <a:off x="0" y="0"/>
              <a:ext cx="4271985" cy="809664"/>
            </a:xfrm>
            <a:custGeom>
              <a:avLst/>
              <a:gdLst/>
              <a:ahLst/>
              <a:cxnLst/>
              <a:rect l="l" t="t" r="r" b="b"/>
              <a:pathLst>
                <a:path w="4271985" h="809664">
                  <a:moveTo>
                    <a:pt x="0" y="0"/>
                  </a:moveTo>
                  <a:lnTo>
                    <a:pt x="4271985" y="0"/>
                  </a:lnTo>
                  <a:lnTo>
                    <a:pt x="4271985" y="809664"/>
                  </a:lnTo>
                  <a:lnTo>
                    <a:pt x="0" y="809664"/>
                  </a:lnTo>
                  <a:close/>
                </a:path>
              </a:pathLst>
            </a:custGeom>
            <a:solidFill>
              <a:srgbClr val="010073">
                <a:alpha val="80000"/>
              </a:srgbClr>
            </a:solidFill>
          </p:spPr>
          <p:txBody>
            <a:bodyPr/>
            <a:lstStyle/>
            <a:p>
              <a:endParaRPr lang="en-GB"/>
            </a:p>
          </p:txBody>
        </p:sp>
        <p:sp>
          <p:nvSpPr>
            <p:cNvPr id="15" name="TextBox 15"/>
            <p:cNvSpPr txBox="1"/>
            <p:nvPr/>
          </p:nvSpPr>
          <p:spPr>
            <a:xfrm>
              <a:off x="0" y="-38100"/>
              <a:ext cx="4271985" cy="847764"/>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2328108" y="4283920"/>
            <a:ext cx="13612735" cy="1814410"/>
          </a:xfrm>
          <a:prstGeom prst="rect">
            <a:avLst/>
          </a:prstGeom>
        </p:spPr>
        <p:txBody>
          <a:bodyPr lIns="0" tIns="0" rIns="0" bIns="0" rtlCol="0" anchor="t">
            <a:spAutoFit/>
          </a:bodyPr>
          <a:lstStyle/>
          <a:p>
            <a:pPr algn="ctr">
              <a:lnSpc>
                <a:spcPts val="14092"/>
              </a:lnSpc>
            </a:pPr>
            <a:r>
              <a:rPr lang="en-US" sz="12582" b="1" dirty="0">
                <a:solidFill>
                  <a:srgbClr val="FFFFFF"/>
                </a:solidFill>
                <a:latin typeface="Arial" pitchFamily="34" charset="0"/>
                <a:ea typeface="Montserrat Bold"/>
                <a:cs typeface="Arial" pitchFamily="34" charset="0"/>
                <a:sym typeface="Montserrat Bold"/>
              </a:rPr>
              <a:t>THANK YOU.</a:t>
            </a:r>
          </a:p>
        </p:txBody>
      </p:sp>
      <p:sp>
        <p:nvSpPr>
          <p:cNvPr id="17" name="TextBox 6"/>
          <p:cNvSpPr txBox="1"/>
          <p:nvPr/>
        </p:nvSpPr>
        <p:spPr>
          <a:xfrm>
            <a:off x="1071506" y="357154"/>
            <a:ext cx="2318414" cy="369332"/>
          </a:xfrm>
          <a:prstGeom prst="rect">
            <a:avLst/>
          </a:prstGeom>
        </p:spPr>
        <p:txBody>
          <a:bodyPr wrap="square" lIns="0" tIns="0" rIns="0" bIns="0" rtlCol="0" anchor="t">
            <a:spAutoFit/>
          </a:bodyPr>
          <a:lstStyle/>
          <a:p>
            <a:pPr algn="ctr">
              <a:lnSpc>
                <a:spcPct val="150000"/>
              </a:lnSpc>
              <a:spcBef>
                <a:spcPct val="0"/>
              </a:spcBef>
            </a:pPr>
            <a:r>
              <a:rPr lang="en-US" sz="1600" b="1" i="1" dirty="0" err="1">
                <a:solidFill>
                  <a:srgbClr val="1F2020"/>
                </a:solidFill>
                <a:latin typeface="Arial" pitchFamily="34" charset="0"/>
                <a:ea typeface="Open Sans"/>
                <a:cs typeface="Arial" pitchFamily="34" charset="0"/>
                <a:sym typeface="Open Sans"/>
              </a:rPr>
              <a:t>BioBrick</a:t>
            </a:r>
            <a:r>
              <a:rPr lang="en-US" sz="1600" b="1" i="1" dirty="0">
                <a:solidFill>
                  <a:srgbClr val="1F2020"/>
                </a:solidFill>
                <a:latin typeface="Arial" pitchFamily="34" charset="0"/>
                <a:ea typeface="Open Sans"/>
                <a:cs typeface="Arial" pitchFamily="34" charset="0"/>
                <a:sym typeface="Open Sans"/>
              </a:rPr>
              <a:t> Nexus</a:t>
            </a:r>
          </a:p>
        </p:txBody>
      </p:sp>
      <p:pic>
        <p:nvPicPr>
          <p:cNvPr id="6" name="Picture 5">
            <a:extLst>
              <a:ext uri="{FF2B5EF4-FFF2-40B4-BE49-F238E27FC236}">
                <a16:creationId xmlns:a16="http://schemas.microsoft.com/office/drawing/2014/main" id="{E5A5BBF4-FB74-1817-3299-2738CCA03A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767965" y="19843"/>
            <a:ext cx="1538470" cy="136311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2145</Words>
  <Application>Microsoft Office PowerPoint</Application>
  <PresentationFormat>Custom</PresentationFormat>
  <Paragraphs>164</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Building Construction Presentation</dc:title>
  <cp:lastModifiedBy>Tudor-Florin Vass</cp:lastModifiedBy>
  <cp:revision>54</cp:revision>
  <dcterms:created xsi:type="dcterms:W3CDTF">2006-08-16T00:00:00Z</dcterms:created>
  <dcterms:modified xsi:type="dcterms:W3CDTF">2026-03-08T12:09:01Z</dcterms:modified>
  <dc:identifier>DAHDJtceSQ0</dc:identifier>
</cp:coreProperties>
</file>