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0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6" Type="http://schemas.openxmlformats.org/officeDocument/2006/relationships/image" Target="../media/image15.sv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6" Type="http://schemas.openxmlformats.org/officeDocument/2006/relationships/image" Target="../media/image15.sv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E0E2ED-F3C8-4138-98D1-3F73DE32D4A6}" type="doc">
      <dgm:prSet loTypeId="urn:microsoft.com/office/officeart/2005/8/layout/cycle1" loCatId="cycle" qsTypeId="urn:microsoft.com/office/officeart/2005/8/quickstyle/simple2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90C3ACC8-13FB-41FB-BC5D-4602C31DE76D}">
      <dgm:prSet custT="1"/>
      <dgm:spPr/>
      <dgm:t>
        <a:bodyPr/>
        <a:lstStyle/>
        <a:p>
          <a:r>
            <a:rPr lang="en-GB" sz="1200" dirty="0"/>
            <a:t>Technology: There is no restriction to purchase in terms of an online ordering platform (Bharadwaj et al., 2013).</a:t>
          </a:r>
          <a:br>
            <a:rPr lang="en-GB" sz="800" dirty="0"/>
          </a:br>
          <a:endParaRPr lang="en-US" sz="800" dirty="0"/>
        </a:p>
      </dgm:t>
    </dgm:pt>
    <dgm:pt modelId="{F60D296A-6A9B-4DC8-BA3D-BB16F176511C}" type="parTrans" cxnId="{DD9727F9-725E-416C-8798-932EF67EA8CC}">
      <dgm:prSet/>
      <dgm:spPr/>
      <dgm:t>
        <a:bodyPr/>
        <a:lstStyle/>
        <a:p>
          <a:endParaRPr lang="en-US"/>
        </a:p>
      </dgm:t>
    </dgm:pt>
    <dgm:pt modelId="{B0CE0897-B4D2-4EAE-93B2-AA246B75F4B1}" type="sibTrans" cxnId="{DD9727F9-725E-416C-8798-932EF67EA8CC}">
      <dgm:prSet/>
      <dgm:spPr/>
      <dgm:t>
        <a:bodyPr/>
        <a:lstStyle/>
        <a:p>
          <a:endParaRPr lang="en-US"/>
        </a:p>
      </dgm:t>
    </dgm:pt>
    <dgm:pt modelId="{24F5C688-9F89-40DF-AEA5-8FF2109BBB52}">
      <dgm:prSet custT="1"/>
      <dgm:spPr/>
      <dgm:t>
        <a:bodyPr/>
        <a:lstStyle/>
        <a:p>
          <a:r>
            <a:rPr lang="en-GB" sz="1200" dirty="0"/>
            <a:t>Management: Delaying digital improvements may be due to limited investment (Rogers, 2018).</a:t>
          </a:r>
          <a:br>
            <a:rPr lang="en-GB" sz="1200" dirty="0"/>
          </a:br>
          <a:endParaRPr lang="en-US" sz="1200" dirty="0"/>
        </a:p>
      </dgm:t>
    </dgm:pt>
    <dgm:pt modelId="{74063692-1548-460A-B456-21FF285C3539}" type="parTrans" cxnId="{7F777251-CE4A-42E4-92CD-F30948A354B4}">
      <dgm:prSet/>
      <dgm:spPr/>
      <dgm:t>
        <a:bodyPr/>
        <a:lstStyle/>
        <a:p>
          <a:endParaRPr lang="en-US"/>
        </a:p>
      </dgm:t>
    </dgm:pt>
    <dgm:pt modelId="{75732253-2F19-4EAD-8B40-CF8697A9F3BA}" type="sibTrans" cxnId="{7F777251-CE4A-42E4-92CD-F30948A354B4}">
      <dgm:prSet/>
      <dgm:spPr/>
      <dgm:t>
        <a:bodyPr/>
        <a:lstStyle/>
        <a:p>
          <a:endParaRPr lang="en-US"/>
        </a:p>
      </dgm:t>
    </dgm:pt>
    <dgm:pt modelId="{18D3B3B1-7AD9-4962-9B0E-D8CB6CCAA4DF}">
      <dgm:prSet custT="1"/>
      <dgm:spPr/>
      <dgm:t>
        <a:bodyPr/>
        <a:lstStyle/>
        <a:p>
          <a:r>
            <a:rPr lang="en-GB" sz="1200" dirty="0"/>
            <a:t>Staff training: Staff might need training to ensure that they become confident in the new systems (Davis, 1989).</a:t>
          </a:r>
          <a:br>
            <a:rPr lang="en-GB" sz="1200" dirty="0"/>
          </a:br>
          <a:endParaRPr lang="en-US" sz="1200" dirty="0"/>
        </a:p>
      </dgm:t>
    </dgm:pt>
    <dgm:pt modelId="{1853B454-5ECA-4920-B83D-5355D4F8A34E}" type="parTrans" cxnId="{2EF8A869-FE6E-4DFA-9187-0C0AE94406E2}">
      <dgm:prSet/>
      <dgm:spPr/>
      <dgm:t>
        <a:bodyPr/>
        <a:lstStyle/>
        <a:p>
          <a:endParaRPr lang="en-US"/>
        </a:p>
      </dgm:t>
    </dgm:pt>
    <dgm:pt modelId="{99A0FC6A-8A70-41D2-800F-24CB4F8DD69C}" type="sibTrans" cxnId="{2EF8A869-FE6E-4DFA-9187-0C0AE94406E2}">
      <dgm:prSet/>
      <dgm:spPr/>
      <dgm:t>
        <a:bodyPr/>
        <a:lstStyle/>
        <a:p>
          <a:endParaRPr lang="en-US"/>
        </a:p>
      </dgm:t>
    </dgm:pt>
    <dgm:pt modelId="{28030E8E-2CB6-449B-AEBA-A13CEAC119CC}">
      <dgm:prSet custT="1"/>
      <dgm:spPr/>
      <dgm:t>
        <a:bodyPr/>
        <a:lstStyle/>
        <a:p>
          <a:r>
            <a:rPr lang="en-GB" sz="1200" dirty="0"/>
            <a:t>Processes: Manual order handling can cause delays and add to workloads.</a:t>
          </a:r>
          <a:br>
            <a:rPr lang="en-GB" sz="1200" dirty="0"/>
          </a:br>
          <a:endParaRPr lang="en-US" sz="1200" dirty="0"/>
        </a:p>
      </dgm:t>
    </dgm:pt>
    <dgm:pt modelId="{967109F1-D8FD-4EBA-A54B-178EEBF39209}" type="parTrans" cxnId="{31A1E3CD-3B86-456F-8CCA-4EDD7ED53C05}">
      <dgm:prSet/>
      <dgm:spPr/>
      <dgm:t>
        <a:bodyPr/>
        <a:lstStyle/>
        <a:p>
          <a:endParaRPr lang="en-US"/>
        </a:p>
      </dgm:t>
    </dgm:pt>
    <dgm:pt modelId="{8D9FDFFF-77D5-4BB1-A320-1ABAD5DA1EAF}" type="sibTrans" cxnId="{31A1E3CD-3B86-456F-8CCA-4EDD7ED53C05}">
      <dgm:prSet/>
      <dgm:spPr/>
      <dgm:t>
        <a:bodyPr/>
        <a:lstStyle/>
        <a:p>
          <a:endParaRPr lang="en-US"/>
        </a:p>
      </dgm:t>
    </dgm:pt>
    <dgm:pt modelId="{36F4BF7C-11B5-48BE-94D1-A998010F2EF6}">
      <dgm:prSet custT="1"/>
      <dgm:spPr/>
      <dgm:t>
        <a:bodyPr/>
        <a:lstStyle/>
        <a:p>
          <a:r>
            <a:rPr lang="en-GB" sz="1200" dirty="0"/>
            <a:t>Customers: They have different expectations, and convenience may drive increased demand.</a:t>
          </a:r>
          <a:br>
            <a:rPr lang="en-GB" sz="1200" dirty="0"/>
          </a:br>
          <a:endParaRPr lang="en-US" sz="1200" dirty="0"/>
        </a:p>
      </dgm:t>
    </dgm:pt>
    <dgm:pt modelId="{18821BEE-1240-4EDA-BD45-F5A458FC901D}" type="parTrans" cxnId="{9B68835A-950E-4D56-B075-F0395BB543C2}">
      <dgm:prSet/>
      <dgm:spPr/>
      <dgm:t>
        <a:bodyPr/>
        <a:lstStyle/>
        <a:p>
          <a:endParaRPr lang="en-US"/>
        </a:p>
      </dgm:t>
    </dgm:pt>
    <dgm:pt modelId="{0CC5BDE5-12C0-41B5-A7A4-ED0F46984FEC}" type="sibTrans" cxnId="{9B68835A-950E-4D56-B075-F0395BB543C2}">
      <dgm:prSet/>
      <dgm:spPr/>
      <dgm:t>
        <a:bodyPr/>
        <a:lstStyle/>
        <a:p>
          <a:endParaRPr lang="en-US"/>
        </a:p>
      </dgm:t>
    </dgm:pt>
    <dgm:pt modelId="{A81D81B5-4387-47F9-A66E-5A3B4B442155}">
      <dgm:prSet custT="1"/>
      <dgm:spPr/>
      <dgm:t>
        <a:bodyPr/>
        <a:lstStyle/>
        <a:p>
          <a:r>
            <a:rPr lang="en-GB" sz="1200" dirty="0"/>
            <a:t>Marketing: Limited online promotion may limit opportunity to reach potential customers (Nyström, 2022).</a:t>
          </a:r>
          <a:endParaRPr lang="en-US" sz="1200" dirty="0"/>
        </a:p>
      </dgm:t>
    </dgm:pt>
    <dgm:pt modelId="{B50853A1-1316-4025-9CD5-11C01A0F7C66}" type="parTrans" cxnId="{7EE85222-70A7-4A77-97D0-612344DF2F29}">
      <dgm:prSet/>
      <dgm:spPr/>
      <dgm:t>
        <a:bodyPr/>
        <a:lstStyle/>
        <a:p>
          <a:endParaRPr lang="en-US"/>
        </a:p>
      </dgm:t>
    </dgm:pt>
    <dgm:pt modelId="{8AC37A01-129C-4F67-A728-D9A13F5801DC}" type="sibTrans" cxnId="{7EE85222-70A7-4A77-97D0-612344DF2F29}">
      <dgm:prSet/>
      <dgm:spPr/>
      <dgm:t>
        <a:bodyPr/>
        <a:lstStyle/>
        <a:p>
          <a:endParaRPr lang="en-US"/>
        </a:p>
      </dgm:t>
    </dgm:pt>
    <dgm:pt modelId="{42CE8907-6BB1-4AEE-9358-DCAB349E5A3A}" type="pres">
      <dgm:prSet presAssocID="{D3E0E2ED-F3C8-4138-98D1-3F73DE32D4A6}" presName="cycle" presStyleCnt="0">
        <dgm:presLayoutVars>
          <dgm:dir/>
          <dgm:resizeHandles val="exact"/>
        </dgm:presLayoutVars>
      </dgm:prSet>
      <dgm:spPr/>
    </dgm:pt>
    <dgm:pt modelId="{957CF221-6D62-4C59-A014-F9BB0EA326F1}" type="pres">
      <dgm:prSet presAssocID="{90C3ACC8-13FB-41FB-BC5D-4602C31DE76D}" presName="dummy" presStyleCnt="0"/>
      <dgm:spPr/>
    </dgm:pt>
    <dgm:pt modelId="{8B84969A-B297-4668-989B-E3F0D04F5664}" type="pres">
      <dgm:prSet presAssocID="{90C3ACC8-13FB-41FB-BC5D-4602C31DE76D}" presName="node" presStyleLbl="revTx" presStyleIdx="0" presStyleCnt="6">
        <dgm:presLayoutVars>
          <dgm:bulletEnabled val="1"/>
        </dgm:presLayoutVars>
      </dgm:prSet>
      <dgm:spPr/>
    </dgm:pt>
    <dgm:pt modelId="{DF1EB871-0029-48E5-9656-4AFD5CB7F6A8}" type="pres">
      <dgm:prSet presAssocID="{B0CE0897-B4D2-4EAE-93B2-AA246B75F4B1}" presName="sibTrans" presStyleLbl="node1" presStyleIdx="0" presStyleCnt="6" custLinFactNeighborX="0" custLinFactNeighborY="-8888"/>
      <dgm:spPr/>
    </dgm:pt>
    <dgm:pt modelId="{5A8CEA11-3F86-4400-8E9C-D2E1A3726C9D}" type="pres">
      <dgm:prSet presAssocID="{24F5C688-9F89-40DF-AEA5-8FF2109BBB52}" presName="dummy" presStyleCnt="0"/>
      <dgm:spPr/>
    </dgm:pt>
    <dgm:pt modelId="{EFEB01EF-673F-45E7-A189-37AC38B7A526}" type="pres">
      <dgm:prSet presAssocID="{24F5C688-9F89-40DF-AEA5-8FF2109BBB52}" presName="node" presStyleLbl="revTx" presStyleIdx="1" presStyleCnt="6">
        <dgm:presLayoutVars>
          <dgm:bulletEnabled val="1"/>
        </dgm:presLayoutVars>
      </dgm:prSet>
      <dgm:spPr/>
    </dgm:pt>
    <dgm:pt modelId="{E255FF60-16A3-41DD-9186-54AE0752F6D3}" type="pres">
      <dgm:prSet presAssocID="{75732253-2F19-4EAD-8B40-CF8697A9F3BA}" presName="sibTrans" presStyleLbl="node1" presStyleIdx="1" presStyleCnt="6" custLinFactNeighborX="6388" custLinFactNeighborY="5356"/>
      <dgm:spPr/>
    </dgm:pt>
    <dgm:pt modelId="{146315B6-2D9B-45D1-A3B9-806160FFBCD2}" type="pres">
      <dgm:prSet presAssocID="{18D3B3B1-7AD9-4962-9B0E-D8CB6CCAA4DF}" presName="dummy" presStyleCnt="0"/>
      <dgm:spPr/>
    </dgm:pt>
    <dgm:pt modelId="{B0C293F5-D846-4CB7-B272-7B853453EB1A}" type="pres">
      <dgm:prSet presAssocID="{18D3B3B1-7AD9-4962-9B0E-D8CB6CCAA4DF}" presName="node" presStyleLbl="revTx" presStyleIdx="2" presStyleCnt="6" custRadScaleRad="98739" custRadScaleInc="-26100">
        <dgm:presLayoutVars>
          <dgm:bulletEnabled val="1"/>
        </dgm:presLayoutVars>
      </dgm:prSet>
      <dgm:spPr/>
    </dgm:pt>
    <dgm:pt modelId="{B7E78830-535A-4BD0-AB57-B0CF22FD5084}" type="pres">
      <dgm:prSet presAssocID="{99A0FC6A-8A70-41D2-800F-24CB4F8DD69C}" presName="sibTrans" presStyleLbl="node1" presStyleIdx="2" presStyleCnt="6" custLinFactNeighborX="-744" custLinFactNeighborY="259"/>
      <dgm:spPr/>
    </dgm:pt>
    <dgm:pt modelId="{098A448B-BE43-4A99-8F6A-12DDEEA50DC1}" type="pres">
      <dgm:prSet presAssocID="{28030E8E-2CB6-449B-AEBA-A13CEAC119CC}" presName="dummy" presStyleCnt="0"/>
      <dgm:spPr/>
    </dgm:pt>
    <dgm:pt modelId="{CC96BA4B-8D5C-49F4-8B4D-D2B465A04F7C}" type="pres">
      <dgm:prSet presAssocID="{28030E8E-2CB6-449B-AEBA-A13CEAC119CC}" presName="node" presStyleLbl="revTx" presStyleIdx="3" presStyleCnt="6" custRadScaleRad="116073" custRadScaleInc="-24809">
        <dgm:presLayoutVars>
          <dgm:bulletEnabled val="1"/>
        </dgm:presLayoutVars>
      </dgm:prSet>
      <dgm:spPr/>
    </dgm:pt>
    <dgm:pt modelId="{D0ABD5A3-D9E8-4454-AEFB-8AE9AA09D4F7}" type="pres">
      <dgm:prSet presAssocID="{8D9FDFFF-77D5-4BB1-A320-1ABAD5DA1EAF}" presName="sibTrans" presStyleLbl="node1" presStyleIdx="3" presStyleCnt="6" custLinFactNeighborX="-11803" custLinFactNeighborY="200"/>
      <dgm:spPr/>
    </dgm:pt>
    <dgm:pt modelId="{B8C378B1-AD33-4E6B-8C3E-3156BABDE2E9}" type="pres">
      <dgm:prSet presAssocID="{36F4BF7C-11B5-48BE-94D1-A998010F2EF6}" presName="dummy" presStyleCnt="0"/>
      <dgm:spPr/>
    </dgm:pt>
    <dgm:pt modelId="{D8EFB5FC-21B6-49BD-BCE9-B9F0F42EC825}" type="pres">
      <dgm:prSet presAssocID="{36F4BF7C-11B5-48BE-94D1-A998010F2EF6}" presName="node" presStyleLbl="revTx" presStyleIdx="4" presStyleCnt="6">
        <dgm:presLayoutVars>
          <dgm:bulletEnabled val="1"/>
        </dgm:presLayoutVars>
      </dgm:prSet>
      <dgm:spPr/>
    </dgm:pt>
    <dgm:pt modelId="{0864F62D-40A4-41E4-852C-93CEEC660D34}" type="pres">
      <dgm:prSet presAssocID="{0CC5BDE5-12C0-41B5-A7A4-ED0F46984FEC}" presName="sibTrans" presStyleLbl="node1" presStyleIdx="4" presStyleCnt="6" custLinFactNeighborX="-1600" custLinFactNeighborY="-10423"/>
      <dgm:spPr/>
    </dgm:pt>
    <dgm:pt modelId="{814376CD-42D9-42CE-8C94-B4BD1A1506F0}" type="pres">
      <dgm:prSet presAssocID="{A81D81B5-4387-47F9-A66E-5A3B4B442155}" presName="dummy" presStyleCnt="0"/>
      <dgm:spPr/>
    </dgm:pt>
    <dgm:pt modelId="{D33EA360-A657-453F-8D86-8B960E155807}" type="pres">
      <dgm:prSet presAssocID="{A81D81B5-4387-47F9-A66E-5A3B4B442155}" presName="node" presStyleLbl="revTx" presStyleIdx="5" presStyleCnt="6" custRadScaleRad="87984" custRadScaleInc="-18565">
        <dgm:presLayoutVars>
          <dgm:bulletEnabled val="1"/>
        </dgm:presLayoutVars>
      </dgm:prSet>
      <dgm:spPr/>
    </dgm:pt>
    <dgm:pt modelId="{08402027-8414-41EE-A9BB-CBC22E26BA76}" type="pres">
      <dgm:prSet presAssocID="{8AC37A01-129C-4F67-A728-D9A13F5801DC}" presName="sibTrans" presStyleLbl="node1" presStyleIdx="5" presStyleCnt="6"/>
      <dgm:spPr/>
    </dgm:pt>
  </dgm:ptLst>
  <dgm:cxnLst>
    <dgm:cxn modelId="{69805311-ADFA-48C0-9E9F-41734CFA22E3}" type="presOf" srcId="{0CC5BDE5-12C0-41B5-A7A4-ED0F46984FEC}" destId="{0864F62D-40A4-41E4-852C-93CEEC660D34}" srcOrd="0" destOrd="0" presId="urn:microsoft.com/office/officeart/2005/8/layout/cycle1"/>
    <dgm:cxn modelId="{F416CA1C-3FB9-4C29-9DCC-C1A624524700}" type="presOf" srcId="{24F5C688-9F89-40DF-AEA5-8FF2109BBB52}" destId="{EFEB01EF-673F-45E7-A189-37AC38B7A526}" srcOrd="0" destOrd="0" presId="urn:microsoft.com/office/officeart/2005/8/layout/cycle1"/>
    <dgm:cxn modelId="{7EE85222-70A7-4A77-97D0-612344DF2F29}" srcId="{D3E0E2ED-F3C8-4138-98D1-3F73DE32D4A6}" destId="{A81D81B5-4387-47F9-A66E-5A3B4B442155}" srcOrd="5" destOrd="0" parTransId="{B50853A1-1316-4025-9CD5-11C01A0F7C66}" sibTransId="{8AC37A01-129C-4F67-A728-D9A13F5801DC}"/>
    <dgm:cxn modelId="{5FB3B922-833D-4E22-8413-7DA323EAB7AD}" type="presOf" srcId="{75732253-2F19-4EAD-8B40-CF8697A9F3BA}" destId="{E255FF60-16A3-41DD-9186-54AE0752F6D3}" srcOrd="0" destOrd="0" presId="urn:microsoft.com/office/officeart/2005/8/layout/cycle1"/>
    <dgm:cxn modelId="{112A5649-9AEA-4719-AC2C-4ADC014D5803}" type="presOf" srcId="{D3E0E2ED-F3C8-4138-98D1-3F73DE32D4A6}" destId="{42CE8907-6BB1-4AEE-9358-DCAB349E5A3A}" srcOrd="0" destOrd="0" presId="urn:microsoft.com/office/officeart/2005/8/layout/cycle1"/>
    <dgm:cxn modelId="{2EF8A869-FE6E-4DFA-9187-0C0AE94406E2}" srcId="{D3E0E2ED-F3C8-4138-98D1-3F73DE32D4A6}" destId="{18D3B3B1-7AD9-4962-9B0E-D8CB6CCAA4DF}" srcOrd="2" destOrd="0" parTransId="{1853B454-5ECA-4920-B83D-5355D4F8A34E}" sibTransId="{99A0FC6A-8A70-41D2-800F-24CB4F8DD69C}"/>
    <dgm:cxn modelId="{7F777251-CE4A-42E4-92CD-F30948A354B4}" srcId="{D3E0E2ED-F3C8-4138-98D1-3F73DE32D4A6}" destId="{24F5C688-9F89-40DF-AEA5-8FF2109BBB52}" srcOrd="1" destOrd="0" parTransId="{74063692-1548-460A-B456-21FF285C3539}" sibTransId="{75732253-2F19-4EAD-8B40-CF8697A9F3BA}"/>
    <dgm:cxn modelId="{D275F979-A4B5-405E-92D0-BBF4BC601B22}" type="presOf" srcId="{90C3ACC8-13FB-41FB-BC5D-4602C31DE76D}" destId="{8B84969A-B297-4668-989B-E3F0D04F5664}" srcOrd="0" destOrd="0" presId="urn:microsoft.com/office/officeart/2005/8/layout/cycle1"/>
    <dgm:cxn modelId="{9B68835A-950E-4D56-B075-F0395BB543C2}" srcId="{D3E0E2ED-F3C8-4138-98D1-3F73DE32D4A6}" destId="{36F4BF7C-11B5-48BE-94D1-A998010F2EF6}" srcOrd="4" destOrd="0" parTransId="{18821BEE-1240-4EDA-BD45-F5A458FC901D}" sibTransId="{0CC5BDE5-12C0-41B5-A7A4-ED0F46984FEC}"/>
    <dgm:cxn modelId="{C89B5F8B-F9D1-4DDE-8307-DA8E1FD6C0F4}" type="presOf" srcId="{A81D81B5-4387-47F9-A66E-5A3B4B442155}" destId="{D33EA360-A657-453F-8D86-8B960E155807}" srcOrd="0" destOrd="0" presId="urn:microsoft.com/office/officeart/2005/8/layout/cycle1"/>
    <dgm:cxn modelId="{8B335C90-6A5C-4EE8-B1DE-DCB1D1500A3A}" type="presOf" srcId="{99A0FC6A-8A70-41D2-800F-24CB4F8DD69C}" destId="{B7E78830-535A-4BD0-AB57-B0CF22FD5084}" srcOrd="0" destOrd="0" presId="urn:microsoft.com/office/officeart/2005/8/layout/cycle1"/>
    <dgm:cxn modelId="{22DFE091-C405-4D0A-B6D5-55C76D9EFF91}" type="presOf" srcId="{8D9FDFFF-77D5-4BB1-A320-1ABAD5DA1EAF}" destId="{D0ABD5A3-D9E8-4454-AEFB-8AE9AA09D4F7}" srcOrd="0" destOrd="0" presId="urn:microsoft.com/office/officeart/2005/8/layout/cycle1"/>
    <dgm:cxn modelId="{635C1098-A702-4664-B93F-7816E3328BEE}" type="presOf" srcId="{B0CE0897-B4D2-4EAE-93B2-AA246B75F4B1}" destId="{DF1EB871-0029-48E5-9656-4AFD5CB7F6A8}" srcOrd="0" destOrd="0" presId="urn:microsoft.com/office/officeart/2005/8/layout/cycle1"/>
    <dgm:cxn modelId="{B69711CA-B8D2-409D-B051-3D152C4BFD5E}" type="presOf" srcId="{8AC37A01-129C-4F67-A728-D9A13F5801DC}" destId="{08402027-8414-41EE-A9BB-CBC22E26BA76}" srcOrd="0" destOrd="0" presId="urn:microsoft.com/office/officeart/2005/8/layout/cycle1"/>
    <dgm:cxn modelId="{31A1E3CD-3B86-456F-8CCA-4EDD7ED53C05}" srcId="{D3E0E2ED-F3C8-4138-98D1-3F73DE32D4A6}" destId="{28030E8E-2CB6-449B-AEBA-A13CEAC119CC}" srcOrd="3" destOrd="0" parTransId="{967109F1-D8FD-4EBA-A54B-178EEBF39209}" sibTransId="{8D9FDFFF-77D5-4BB1-A320-1ABAD5DA1EAF}"/>
    <dgm:cxn modelId="{CC20F3DF-7FCA-42D8-B802-682F23AA82FC}" type="presOf" srcId="{28030E8E-2CB6-449B-AEBA-A13CEAC119CC}" destId="{CC96BA4B-8D5C-49F4-8B4D-D2B465A04F7C}" srcOrd="0" destOrd="0" presId="urn:microsoft.com/office/officeart/2005/8/layout/cycle1"/>
    <dgm:cxn modelId="{3A05CCF0-1D50-476E-8C7E-EFD16CCE0041}" type="presOf" srcId="{36F4BF7C-11B5-48BE-94D1-A998010F2EF6}" destId="{D8EFB5FC-21B6-49BD-BCE9-B9F0F42EC825}" srcOrd="0" destOrd="0" presId="urn:microsoft.com/office/officeart/2005/8/layout/cycle1"/>
    <dgm:cxn modelId="{DD9727F9-725E-416C-8798-932EF67EA8CC}" srcId="{D3E0E2ED-F3C8-4138-98D1-3F73DE32D4A6}" destId="{90C3ACC8-13FB-41FB-BC5D-4602C31DE76D}" srcOrd="0" destOrd="0" parTransId="{F60D296A-6A9B-4DC8-BA3D-BB16F176511C}" sibTransId="{B0CE0897-B4D2-4EAE-93B2-AA246B75F4B1}"/>
    <dgm:cxn modelId="{78BC78FD-9E33-46F9-95F1-FB587466F173}" type="presOf" srcId="{18D3B3B1-7AD9-4962-9B0E-D8CB6CCAA4DF}" destId="{B0C293F5-D846-4CB7-B272-7B853453EB1A}" srcOrd="0" destOrd="0" presId="urn:microsoft.com/office/officeart/2005/8/layout/cycle1"/>
    <dgm:cxn modelId="{E3FC120B-9159-4939-88E8-4611F2AD653E}" type="presParOf" srcId="{42CE8907-6BB1-4AEE-9358-DCAB349E5A3A}" destId="{957CF221-6D62-4C59-A014-F9BB0EA326F1}" srcOrd="0" destOrd="0" presId="urn:microsoft.com/office/officeart/2005/8/layout/cycle1"/>
    <dgm:cxn modelId="{5EA99662-6F84-42E4-86E5-886B3733B74B}" type="presParOf" srcId="{42CE8907-6BB1-4AEE-9358-DCAB349E5A3A}" destId="{8B84969A-B297-4668-989B-E3F0D04F5664}" srcOrd="1" destOrd="0" presId="urn:microsoft.com/office/officeart/2005/8/layout/cycle1"/>
    <dgm:cxn modelId="{3E49DA07-0667-405D-A28C-BAA651E98F7D}" type="presParOf" srcId="{42CE8907-6BB1-4AEE-9358-DCAB349E5A3A}" destId="{DF1EB871-0029-48E5-9656-4AFD5CB7F6A8}" srcOrd="2" destOrd="0" presId="urn:microsoft.com/office/officeart/2005/8/layout/cycle1"/>
    <dgm:cxn modelId="{0A878728-6268-4128-9942-EBA4BF636A09}" type="presParOf" srcId="{42CE8907-6BB1-4AEE-9358-DCAB349E5A3A}" destId="{5A8CEA11-3F86-4400-8E9C-D2E1A3726C9D}" srcOrd="3" destOrd="0" presId="urn:microsoft.com/office/officeart/2005/8/layout/cycle1"/>
    <dgm:cxn modelId="{CFE24D85-A868-4578-85B4-204BF19F6F7B}" type="presParOf" srcId="{42CE8907-6BB1-4AEE-9358-DCAB349E5A3A}" destId="{EFEB01EF-673F-45E7-A189-37AC38B7A526}" srcOrd="4" destOrd="0" presId="urn:microsoft.com/office/officeart/2005/8/layout/cycle1"/>
    <dgm:cxn modelId="{6EF3EC45-1313-42F9-8C53-6F1494C32ADB}" type="presParOf" srcId="{42CE8907-6BB1-4AEE-9358-DCAB349E5A3A}" destId="{E255FF60-16A3-41DD-9186-54AE0752F6D3}" srcOrd="5" destOrd="0" presId="urn:microsoft.com/office/officeart/2005/8/layout/cycle1"/>
    <dgm:cxn modelId="{21108B39-C8CC-4C1B-BEE2-1328A88F2FE7}" type="presParOf" srcId="{42CE8907-6BB1-4AEE-9358-DCAB349E5A3A}" destId="{146315B6-2D9B-45D1-A3B9-806160FFBCD2}" srcOrd="6" destOrd="0" presId="urn:microsoft.com/office/officeart/2005/8/layout/cycle1"/>
    <dgm:cxn modelId="{57D9D8C3-23D8-4F66-B0AF-C11EAE1FBFE1}" type="presParOf" srcId="{42CE8907-6BB1-4AEE-9358-DCAB349E5A3A}" destId="{B0C293F5-D846-4CB7-B272-7B853453EB1A}" srcOrd="7" destOrd="0" presId="urn:microsoft.com/office/officeart/2005/8/layout/cycle1"/>
    <dgm:cxn modelId="{59642F46-51D8-457A-ACAF-581328A87584}" type="presParOf" srcId="{42CE8907-6BB1-4AEE-9358-DCAB349E5A3A}" destId="{B7E78830-535A-4BD0-AB57-B0CF22FD5084}" srcOrd="8" destOrd="0" presId="urn:microsoft.com/office/officeart/2005/8/layout/cycle1"/>
    <dgm:cxn modelId="{86DCA65A-1502-4CED-9555-376F8DE21057}" type="presParOf" srcId="{42CE8907-6BB1-4AEE-9358-DCAB349E5A3A}" destId="{098A448B-BE43-4A99-8F6A-12DDEEA50DC1}" srcOrd="9" destOrd="0" presId="urn:microsoft.com/office/officeart/2005/8/layout/cycle1"/>
    <dgm:cxn modelId="{AEE83BF3-F702-4FDE-833D-FC57C3DB309A}" type="presParOf" srcId="{42CE8907-6BB1-4AEE-9358-DCAB349E5A3A}" destId="{CC96BA4B-8D5C-49F4-8B4D-D2B465A04F7C}" srcOrd="10" destOrd="0" presId="urn:microsoft.com/office/officeart/2005/8/layout/cycle1"/>
    <dgm:cxn modelId="{93390D4B-86BD-4E7D-8E07-F4F0FAA0FE42}" type="presParOf" srcId="{42CE8907-6BB1-4AEE-9358-DCAB349E5A3A}" destId="{D0ABD5A3-D9E8-4454-AEFB-8AE9AA09D4F7}" srcOrd="11" destOrd="0" presId="urn:microsoft.com/office/officeart/2005/8/layout/cycle1"/>
    <dgm:cxn modelId="{960B7DAB-FA41-4A02-B894-8DF3E19FDC90}" type="presParOf" srcId="{42CE8907-6BB1-4AEE-9358-DCAB349E5A3A}" destId="{B8C378B1-AD33-4E6B-8C3E-3156BABDE2E9}" srcOrd="12" destOrd="0" presId="urn:microsoft.com/office/officeart/2005/8/layout/cycle1"/>
    <dgm:cxn modelId="{1B669ED1-390D-41AE-AE44-6CAC449CDF48}" type="presParOf" srcId="{42CE8907-6BB1-4AEE-9358-DCAB349E5A3A}" destId="{D8EFB5FC-21B6-49BD-BCE9-B9F0F42EC825}" srcOrd="13" destOrd="0" presId="urn:microsoft.com/office/officeart/2005/8/layout/cycle1"/>
    <dgm:cxn modelId="{527FF99A-B5B1-4E79-84FA-1974582173F0}" type="presParOf" srcId="{42CE8907-6BB1-4AEE-9358-DCAB349E5A3A}" destId="{0864F62D-40A4-41E4-852C-93CEEC660D34}" srcOrd="14" destOrd="0" presId="urn:microsoft.com/office/officeart/2005/8/layout/cycle1"/>
    <dgm:cxn modelId="{88C2A9C2-D836-4640-A7FF-04C829ECCA0C}" type="presParOf" srcId="{42CE8907-6BB1-4AEE-9358-DCAB349E5A3A}" destId="{814376CD-42D9-42CE-8C94-B4BD1A1506F0}" srcOrd="15" destOrd="0" presId="urn:microsoft.com/office/officeart/2005/8/layout/cycle1"/>
    <dgm:cxn modelId="{E43848DE-2413-4DE6-A0D1-026654631AE2}" type="presParOf" srcId="{42CE8907-6BB1-4AEE-9358-DCAB349E5A3A}" destId="{D33EA360-A657-453F-8D86-8B960E155807}" srcOrd="16" destOrd="0" presId="urn:microsoft.com/office/officeart/2005/8/layout/cycle1"/>
    <dgm:cxn modelId="{601AC0A6-231C-406B-9C7B-B1EBB7330B18}" type="presParOf" srcId="{42CE8907-6BB1-4AEE-9358-DCAB349E5A3A}" destId="{08402027-8414-41EE-A9BB-CBC22E26BA76}" srcOrd="17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EA48BF9-5E23-42E1-B1B0-499C1382B5C2}" type="doc">
      <dgm:prSet loTypeId="urn:microsoft.com/office/officeart/2018/2/layout/IconCircle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6EE01A0-5708-429D-8113-774C0451FE1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Online Pre-Orders: Give customers the opportunity to place an order before and pick up products at a convenient time.</a:t>
          </a:r>
          <a:br>
            <a:rPr lang="en-GB"/>
          </a:br>
          <a:endParaRPr lang="en-US"/>
        </a:p>
      </dgm:t>
    </dgm:pt>
    <dgm:pt modelId="{452E0A7B-B4B7-414F-9DDD-3B7FE3096D4F}" type="parTrans" cxnId="{2183F2B0-F1DE-4C71-8AD0-2CA3BC38D6D4}">
      <dgm:prSet/>
      <dgm:spPr/>
      <dgm:t>
        <a:bodyPr/>
        <a:lstStyle/>
        <a:p>
          <a:endParaRPr lang="en-US"/>
        </a:p>
      </dgm:t>
    </dgm:pt>
    <dgm:pt modelId="{9CDAF680-2371-4516-A8C1-1B5DEAB2B731}" type="sibTrans" cxnId="{2183F2B0-F1DE-4C71-8AD0-2CA3BC38D6D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E1C175D-A30B-4D4F-9FD6-B350D46DA82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Digital Marketing: Enhance social media presence to market products and market to customers (Nyström, 2022).</a:t>
          </a:r>
          <a:br>
            <a:rPr lang="en-GB"/>
          </a:br>
          <a:endParaRPr lang="en-US"/>
        </a:p>
      </dgm:t>
    </dgm:pt>
    <dgm:pt modelId="{33B28ED9-E2E7-4427-BD1E-9783916892B3}" type="parTrans" cxnId="{5547438B-310B-413A-9C5F-22E1F71E2F41}">
      <dgm:prSet/>
      <dgm:spPr/>
      <dgm:t>
        <a:bodyPr/>
        <a:lstStyle/>
        <a:p>
          <a:endParaRPr lang="en-US"/>
        </a:p>
      </dgm:t>
    </dgm:pt>
    <dgm:pt modelId="{6F1FB7BF-E31E-4119-A4C8-E019FBB90635}" type="sibTrans" cxnId="{5547438B-310B-413A-9C5F-22E1F71E2F4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1E45FBA-604E-4036-8812-D150D347661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Staff Training: Offer hands-on assistance to staff members when they are learning about new technology (Davis, 1989).</a:t>
          </a:r>
          <a:br>
            <a:rPr lang="en-GB"/>
          </a:br>
          <a:endParaRPr lang="en-US"/>
        </a:p>
      </dgm:t>
    </dgm:pt>
    <dgm:pt modelId="{A802C24B-84A5-490D-B907-71ECA2AF576D}" type="parTrans" cxnId="{0A0FD864-10C3-46BD-BE7E-FD1594441C68}">
      <dgm:prSet/>
      <dgm:spPr/>
      <dgm:t>
        <a:bodyPr/>
        <a:lstStyle/>
        <a:p>
          <a:endParaRPr lang="en-US"/>
        </a:p>
      </dgm:t>
    </dgm:pt>
    <dgm:pt modelId="{1D1867B2-4937-4897-A4BF-C322775E2314}" type="sibTrans" cxnId="{0A0FD864-10C3-46BD-BE7E-FD1594441C6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0D0506C-7707-4D69-B2CD-E5A8A04E59D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Customer experience: Make buying things with digital services easier, but retain personal customer service (Philip et al., 2021).</a:t>
          </a:r>
          <a:br>
            <a:rPr lang="en-GB"/>
          </a:br>
          <a:endParaRPr lang="en-US"/>
        </a:p>
      </dgm:t>
    </dgm:pt>
    <dgm:pt modelId="{BAF8AFBD-E7BB-4BA7-8968-60D180CF5E1E}" type="parTrans" cxnId="{899D9833-F8AE-4810-80C7-7275B8A5B726}">
      <dgm:prSet/>
      <dgm:spPr/>
      <dgm:t>
        <a:bodyPr/>
        <a:lstStyle/>
        <a:p>
          <a:endParaRPr lang="en-US"/>
        </a:p>
      </dgm:t>
    </dgm:pt>
    <dgm:pt modelId="{0091B3AE-209A-4FC7-B615-2D887BFB4723}" type="sibTrans" cxnId="{899D9833-F8AE-4810-80C7-7275B8A5B72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229A394-D961-4661-9F8C-9D9AF9B1311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Low-cost Solutions: Start with low-cost technology, rather than invest more money (OECD, 2021).</a:t>
          </a:r>
          <a:br>
            <a:rPr lang="en-GB"/>
          </a:br>
          <a:endParaRPr lang="en-US"/>
        </a:p>
      </dgm:t>
    </dgm:pt>
    <dgm:pt modelId="{D4B46BDF-0B93-44BC-A746-BBEDFED73D54}" type="parTrans" cxnId="{2D5D8D65-039B-4D6F-8A7E-84799F48C800}">
      <dgm:prSet/>
      <dgm:spPr/>
      <dgm:t>
        <a:bodyPr/>
        <a:lstStyle/>
        <a:p>
          <a:endParaRPr lang="en-US"/>
        </a:p>
      </dgm:t>
    </dgm:pt>
    <dgm:pt modelId="{180BD758-51EE-4E0D-B23D-65BAA5D0E454}" type="sibTrans" cxnId="{2D5D8D65-039B-4D6F-8A7E-84799F48C80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2758BA1-30E0-490B-BDDC-6CAEBA41C6F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Performance monitoring: Analyse customer comments, online order and waiting time to track progress.</a:t>
          </a:r>
          <a:endParaRPr lang="en-US"/>
        </a:p>
      </dgm:t>
    </dgm:pt>
    <dgm:pt modelId="{B236DC95-9C8B-4F58-9424-14FB4668898A}" type="parTrans" cxnId="{5A088BCA-1458-42EF-A6F9-55C1832539C9}">
      <dgm:prSet/>
      <dgm:spPr/>
      <dgm:t>
        <a:bodyPr/>
        <a:lstStyle/>
        <a:p>
          <a:endParaRPr lang="en-US"/>
        </a:p>
      </dgm:t>
    </dgm:pt>
    <dgm:pt modelId="{04BF0A13-D6F5-4834-A2CE-E5C19AC61CD7}" type="sibTrans" cxnId="{5A088BCA-1458-42EF-A6F9-55C1832539C9}">
      <dgm:prSet/>
      <dgm:spPr/>
      <dgm:t>
        <a:bodyPr/>
        <a:lstStyle/>
        <a:p>
          <a:endParaRPr lang="en-US"/>
        </a:p>
      </dgm:t>
    </dgm:pt>
    <dgm:pt modelId="{8DF0F3E3-8D12-450D-A556-636F4D30E2EB}" type="pres">
      <dgm:prSet presAssocID="{CEA48BF9-5E23-42E1-B1B0-499C1382B5C2}" presName="root" presStyleCnt="0">
        <dgm:presLayoutVars>
          <dgm:dir/>
          <dgm:resizeHandles val="exact"/>
        </dgm:presLayoutVars>
      </dgm:prSet>
      <dgm:spPr/>
    </dgm:pt>
    <dgm:pt modelId="{CC06722A-9050-4DF3-A17A-5B0BBEFFE788}" type="pres">
      <dgm:prSet presAssocID="{CEA48BF9-5E23-42E1-B1B0-499C1382B5C2}" presName="container" presStyleCnt="0">
        <dgm:presLayoutVars>
          <dgm:dir/>
          <dgm:resizeHandles val="exact"/>
        </dgm:presLayoutVars>
      </dgm:prSet>
      <dgm:spPr/>
    </dgm:pt>
    <dgm:pt modelId="{ADC82EC5-FF58-470E-A8B1-E28992D51BB2}" type="pres">
      <dgm:prSet presAssocID="{06EE01A0-5708-429D-8113-774C0451FE1A}" presName="compNode" presStyleCnt="0"/>
      <dgm:spPr/>
    </dgm:pt>
    <dgm:pt modelId="{E42E87E1-9FC9-4533-8EC6-6575CD5F7C35}" type="pres">
      <dgm:prSet presAssocID="{06EE01A0-5708-429D-8113-774C0451FE1A}" presName="iconBgRect" presStyleLbl="bgShp" presStyleIdx="0" presStyleCnt="6"/>
      <dgm:spPr/>
    </dgm:pt>
    <dgm:pt modelId="{884A410F-6154-4471-AF0D-7636A70B5FA9}" type="pres">
      <dgm:prSet presAssocID="{06EE01A0-5708-429D-8113-774C0451FE1A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E7770361-5D27-409F-BDD2-B43D3559CC0B}" type="pres">
      <dgm:prSet presAssocID="{06EE01A0-5708-429D-8113-774C0451FE1A}" presName="spaceRect" presStyleCnt="0"/>
      <dgm:spPr/>
    </dgm:pt>
    <dgm:pt modelId="{DA2DAB4B-A63B-4C8B-AA6E-3D8D28507B84}" type="pres">
      <dgm:prSet presAssocID="{06EE01A0-5708-429D-8113-774C0451FE1A}" presName="textRect" presStyleLbl="revTx" presStyleIdx="0" presStyleCnt="6">
        <dgm:presLayoutVars>
          <dgm:chMax val="1"/>
          <dgm:chPref val="1"/>
        </dgm:presLayoutVars>
      </dgm:prSet>
      <dgm:spPr/>
    </dgm:pt>
    <dgm:pt modelId="{48564154-F2B9-4B52-BFCF-AB35420F8225}" type="pres">
      <dgm:prSet presAssocID="{9CDAF680-2371-4516-A8C1-1B5DEAB2B731}" presName="sibTrans" presStyleLbl="sibTrans2D1" presStyleIdx="0" presStyleCnt="0"/>
      <dgm:spPr/>
    </dgm:pt>
    <dgm:pt modelId="{5EF34527-33DF-418E-9671-B001B9930C6C}" type="pres">
      <dgm:prSet presAssocID="{3E1C175D-A30B-4D4F-9FD6-B350D46DA82E}" presName="compNode" presStyleCnt="0"/>
      <dgm:spPr/>
    </dgm:pt>
    <dgm:pt modelId="{8E6178CD-3B7F-455E-9385-CFE2C9E64D85}" type="pres">
      <dgm:prSet presAssocID="{3E1C175D-A30B-4D4F-9FD6-B350D46DA82E}" presName="iconBgRect" presStyleLbl="bgShp" presStyleIdx="1" presStyleCnt="6"/>
      <dgm:spPr/>
    </dgm:pt>
    <dgm:pt modelId="{E7A23424-81E2-46B9-AFC6-D61067DBABF1}" type="pres">
      <dgm:prSet presAssocID="{3E1C175D-A30B-4D4F-9FD6-B350D46DA82E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apanese Dolls"/>
        </a:ext>
      </dgm:extLst>
    </dgm:pt>
    <dgm:pt modelId="{86E6453B-3F72-491A-91E9-92639A6B4197}" type="pres">
      <dgm:prSet presAssocID="{3E1C175D-A30B-4D4F-9FD6-B350D46DA82E}" presName="spaceRect" presStyleCnt="0"/>
      <dgm:spPr/>
    </dgm:pt>
    <dgm:pt modelId="{5100A564-6A2F-47E8-A01B-E0257799BF90}" type="pres">
      <dgm:prSet presAssocID="{3E1C175D-A30B-4D4F-9FD6-B350D46DA82E}" presName="textRect" presStyleLbl="revTx" presStyleIdx="1" presStyleCnt="6">
        <dgm:presLayoutVars>
          <dgm:chMax val="1"/>
          <dgm:chPref val="1"/>
        </dgm:presLayoutVars>
      </dgm:prSet>
      <dgm:spPr/>
    </dgm:pt>
    <dgm:pt modelId="{B67652B1-CA2F-4FDC-A145-43B7B5A276A1}" type="pres">
      <dgm:prSet presAssocID="{6F1FB7BF-E31E-4119-A4C8-E019FBB90635}" presName="sibTrans" presStyleLbl="sibTrans2D1" presStyleIdx="0" presStyleCnt="0"/>
      <dgm:spPr/>
    </dgm:pt>
    <dgm:pt modelId="{8BA4AB8D-4B8E-4DA1-8104-7358A0B08F7D}" type="pres">
      <dgm:prSet presAssocID="{51E45FBA-604E-4036-8812-D150D3476611}" presName="compNode" presStyleCnt="0"/>
      <dgm:spPr/>
    </dgm:pt>
    <dgm:pt modelId="{7F8B1D3E-C9C8-4848-A297-5BB402B48C77}" type="pres">
      <dgm:prSet presAssocID="{51E45FBA-604E-4036-8812-D150D3476611}" presName="iconBgRect" presStyleLbl="bgShp" presStyleIdx="2" presStyleCnt="6"/>
      <dgm:spPr/>
    </dgm:pt>
    <dgm:pt modelId="{D90E8968-12B5-495B-B6D0-6BA9069CE5F9}" type="pres">
      <dgm:prSet presAssocID="{51E45FBA-604E-4036-8812-D150D3476611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A11A93AF-8065-4F1D-B26B-1666B53EC8C0}" type="pres">
      <dgm:prSet presAssocID="{51E45FBA-604E-4036-8812-D150D3476611}" presName="spaceRect" presStyleCnt="0"/>
      <dgm:spPr/>
    </dgm:pt>
    <dgm:pt modelId="{7223CA7A-A5A0-49BC-B4EF-B3AAB7C47F6F}" type="pres">
      <dgm:prSet presAssocID="{51E45FBA-604E-4036-8812-D150D3476611}" presName="textRect" presStyleLbl="revTx" presStyleIdx="2" presStyleCnt="6">
        <dgm:presLayoutVars>
          <dgm:chMax val="1"/>
          <dgm:chPref val="1"/>
        </dgm:presLayoutVars>
      </dgm:prSet>
      <dgm:spPr/>
    </dgm:pt>
    <dgm:pt modelId="{D252015D-C818-42BD-B643-BCD989F12471}" type="pres">
      <dgm:prSet presAssocID="{1D1867B2-4937-4897-A4BF-C322775E2314}" presName="sibTrans" presStyleLbl="sibTrans2D1" presStyleIdx="0" presStyleCnt="0"/>
      <dgm:spPr/>
    </dgm:pt>
    <dgm:pt modelId="{64FC48CD-51A2-43CB-AA3C-2FA680F37C00}" type="pres">
      <dgm:prSet presAssocID="{A0D0506C-7707-4D69-B2CD-E5A8A04E59DF}" presName="compNode" presStyleCnt="0"/>
      <dgm:spPr/>
    </dgm:pt>
    <dgm:pt modelId="{F7578E81-D13B-415F-B44D-8CE43A017D6E}" type="pres">
      <dgm:prSet presAssocID="{A0D0506C-7707-4D69-B2CD-E5A8A04E59DF}" presName="iconBgRect" presStyleLbl="bgShp" presStyleIdx="3" presStyleCnt="6"/>
      <dgm:spPr/>
    </dgm:pt>
    <dgm:pt modelId="{BE38C159-ED73-4B21-8330-9EE74FCC29E4}" type="pres">
      <dgm:prSet presAssocID="{A0D0506C-7707-4D69-B2CD-E5A8A04E59DF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FF86756E-6D7F-4CBE-88FB-437B6052BD4A}" type="pres">
      <dgm:prSet presAssocID="{A0D0506C-7707-4D69-B2CD-E5A8A04E59DF}" presName="spaceRect" presStyleCnt="0"/>
      <dgm:spPr/>
    </dgm:pt>
    <dgm:pt modelId="{8ED9D559-D006-4370-A8A2-A13D02F1E724}" type="pres">
      <dgm:prSet presAssocID="{A0D0506C-7707-4D69-B2CD-E5A8A04E59DF}" presName="textRect" presStyleLbl="revTx" presStyleIdx="3" presStyleCnt="6">
        <dgm:presLayoutVars>
          <dgm:chMax val="1"/>
          <dgm:chPref val="1"/>
        </dgm:presLayoutVars>
      </dgm:prSet>
      <dgm:spPr/>
    </dgm:pt>
    <dgm:pt modelId="{E21D74BD-60CD-474B-B397-2932973C9ACC}" type="pres">
      <dgm:prSet presAssocID="{0091B3AE-209A-4FC7-B615-2D887BFB4723}" presName="sibTrans" presStyleLbl="sibTrans2D1" presStyleIdx="0" presStyleCnt="0"/>
      <dgm:spPr/>
    </dgm:pt>
    <dgm:pt modelId="{1540A568-8830-4F3E-AD5F-2453089D603A}" type="pres">
      <dgm:prSet presAssocID="{0229A394-D961-4661-9F8C-9D9AF9B13117}" presName="compNode" presStyleCnt="0"/>
      <dgm:spPr/>
    </dgm:pt>
    <dgm:pt modelId="{A54AEBE8-0F16-42EA-AB9E-7D63FBED5160}" type="pres">
      <dgm:prSet presAssocID="{0229A394-D961-4661-9F8C-9D9AF9B13117}" presName="iconBgRect" presStyleLbl="bgShp" presStyleIdx="4" presStyleCnt="6"/>
      <dgm:spPr/>
    </dgm:pt>
    <dgm:pt modelId="{8EE0C947-D9BE-4E2B-AFDA-E439AED90329}" type="pres">
      <dgm:prSet presAssocID="{0229A394-D961-4661-9F8C-9D9AF9B13117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2D4CC67B-22DA-400C-BE22-E42537843631}" type="pres">
      <dgm:prSet presAssocID="{0229A394-D961-4661-9F8C-9D9AF9B13117}" presName="spaceRect" presStyleCnt="0"/>
      <dgm:spPr/>
    </dgm:pt>
    <dgm:pt modelId="{6EB00E3F-11A7-42C3-9BE6-C084F98D07A6}" type="pres">
      <dgm:prSet presAssocID="{0229A394-D961-4661-9F8C-9D9AF9B13117}" presName="textRect" presStyleLbl="revTx" presStyleIdx="4" presStyleCnt="6">
        <dgm:presLayoutVars>
          <dgm:chMax val="1"/>
          <dgm:chPref val="1"/>
        </dgm:presLayoutVars>
      </dgm:prSet>
      <dgm:spPr/>
    </dgm:pt>
    <dgm:pt modelId="{7352F1EC-B06C-4D2C-B946-CA7D412C8612}" type="pres">
      <dgm:prSet presAssocID="{180BD758-51EE-4E0D-B23D-65BAA5D0E454}" presName="sibTrans" presStyleLbl="sibTrans2D1" presStyleIdx="0" presStyleCnt="0"/>
      <dgm:spPr/>
    </dgm:pt>
    <dgm:pt modelId="{6D6EEDAD-F13B-479E-BB70-B348C2E5F2F1}" type="pres">
      <dgm:prSet presAssocID="{12758BA1-30E0-490B-BDDC-6CAEBA41C6F8}" presName="compNode" presStyleCnt="0"/>
      <dgm:spPr/>
    </dgm:pt>
    <dgm:pt modelId="{125E02A0-7D39-4318-8AA5-9BF2C25965B8}" type="pres">
      <dgm:prSet presAssocID="{12758BA1-30E0-490B-BDDC-6CAEBA41C6F8}" presName="iconBgRect" presStyleLbl="bgShp" presStyleIdx="5" presStyleCnt="6"/>
      <dgm:spPr/>
    </dgm:pt>
    <dgm:pt modelId="{55D55319-1707-44E6-976B-8335A28E37E4}" type="pres">
      <dgm:prSet presAssocID="{12758BA1-30E0-490B-BDDC-6CAEBA41C6F8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uge"/>
        </a:ext>
      </dgm:extLst>
    </dgm:pt>
    <dgm:pt modelId="{C577D928-E7E2-4CB3-AF60-4B50EFEDDC43}" type="pres">
      <dgm:prSet presAssocID="{12758BA1-30E0-490B-BDDC-6CAEBA41C6F8}" presName="spaceRect" presStyleCnt="0"/>
      <dgm:spPr/>
    </dgm:pt>
    <dgm:pt modelId="{1CE017A9-0237-4EF1-B4CF-1D12E8D066C3}" type="pres">
      <dgm:prSet presAssocID="{12758BA1-30E0-490B-BDDC-6CAEBA41C6F8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2363450F-DA5F-46FC-B305-974F6EFA6BA6}" type="presOf" srcId="{51E45FBA-604E-4036-8812-D150D3476611}" destId="{7223CA7A-A5A0-49BC-B4EF-B3AAB7C47F6F}" srcOrd="0" destOrd="0" presId="urn:microsoft.com/office/officeart/2018/2/layout/IconCircleList"/>
    <dgm:cxn modelId="{BF546018-EACA-4D59-B815-2404B33C3E17}" type="presOf" srcId="{9CDAF680-2371-4516-A8C1-1B5DEAB2B731}" destId="{48564154-F2B9-4B52-BFCF-AB35420F8225}" srcOrd="0" destOrd="0" presId="urn:microsoft.com/office/officeart/2018/2/layout/IconCircleList"/>
    <dgm:cxn modelId="{8660A21F-E63A-4C56-BA6C-6E1CD8EEFC73}" type="presOf" srcId="{0229A394-D961-4661-9F8C-9D9AF9B13117}" destId="{6EB00E3F-11A7-42C3-9BE6-C084F98D07A6}" srcOrd="0" destOrd="0" presId="urn:microsoft.com/office/officeart/2018/2/layout/IconCircleList"/>
    <dgm:cxn modelId="{74C02A21-849A-4852-9735-D67CFC04CBAA}" type="presOf" srcId="{180BD758-51EE-4E0D-B23D-65BAA5D0E454}" destId="{7352F1EC-B06C-4D2C-B946-CA7D412C8612}" srcOrd="0" destOrd="0" presId="urn:microsoft.com/office/officeart/2018/2/layout/IconCircleList"/>
    <dgm:cxn modelId="{899D9833-F8AE-4810-80C7-7275B8A5B726}" srcId="{CEA48BF9-5E23-42E1-B1B0-499C1382B5C2}" destId="{A0D0506C-7707-4D69-B2CD-E5A8A04E59DF}" srcOrd="3" destOrd="0" parTransId="{BAF8AFBD-E7BB-4BA7-8968-60D180CF5E1E}" sibTransId="{0091B3AE-209A-4FC7-B615-2D887BFB4723}"/>
    <dgm:cxn modelId="{0A0FD864-10C3-46BD-BE7E-FD1594441C68}" srcId="{CEA48BF9-5E23-42E1-B1B0-499C1382B5C2}" destId="{51E45FBA-604E-4036-8812-D150D3476611}" srcOrd="2" destOrd="0" parTransId="{A802C24B-84A5-490D-B907-71ECA2AF576D}" sibTransId="{1D1867B2-4937-4897-A4BF-C322775E2314}"/>
    <dgm:cxn modelId="{2D5D8D65-039B-4D6F-8A7E-84799F48C800}" srcId="{CEA48BF9-5E23-42E1-B1B0-499C1382B5C2}" destId="{0229A394-D961-4661-9F8C-9D9AF9B13117}" srcOrd="4" destOrd="0" parTransId="{D4B46BDF-0B93-44BC-A746-BBEDFED73D54}" sibTransId="{180BD758-51EE-4E0D-B23D-65BAA5D0E454}"/>
    <dgm:cxn modelId="{61F2C64D-9E36-429C-9213-9861D976EA49}" type="presOf" srcId="{12758BA1-30E0-490B-BDDC-6CAEBA41C6F8}" destId="{1CE017A9-0237-4EF1-B4CF-1D12E8D066C3}" srcOrd="0" destOrd="0" presId="urn:microsoft.com/office/officeart/2018/2/layout/IconCircleList"/>
    <dgm:cxn modelId="{E9135F6F-8093-48A1-B25D-4061282234C2}" type="presOf" srcId="{06EE01A0-5708-429D-8113-774C0451FE1A}" destId="{DA2DAB4B-A63B-4C8B-AA6E-3D8D28507B84}" srcOrd="0" destOrd="0" presId="urn:microsoft.com/office/officeart/2018/2/layout/IconCircleList"/>
    <dgm:cxn modelId="{6F36A552-6D6F-40E1-9BC1-2420B000ABDB}" type="presOf" srcId="{A0D0506C-7707-4D69-B2CD-E5A8A04E59DF}" destId="{8ED9D559-D006-4370-A8A2-A13D02F1E724}" srcOrd="0" destOrd="0" presId="urn:microsoft.com/office/officeart/2018/2/layout/IconCircleList"/>
    <dgm:cxn modelId="{1CA36D57-E9FD-43E3-8A78-7E00877AD421}" type="presOf" srcId="{3E1C175D-A30B-4D4F-9FD6-B350D46DA82E}" destId="{5100A564-6A2F-47E8-A01B-E0257799BF90}" srcOrd="0" destOrd="0" presId="urn:microsoft.com/office/officeart/2018/2/layout/IconCircleList"/>
    <dgm:cxn modelId="{5547438B-310B-413A-9C5F-22E1F71E2F41}" srcId="{CEA48BF9-5E23-42E1-B1B0-499C1382B5C2}" destId="{3E1C175D-A30B-4D4F-9FD6-B350D46DA82E}" srcOrd="1" destOrd="0" parTransId="{33B28ED9-E2E7-4427-BD1E-9783916892B3}" sibTransId="{6F1FB7BF-E31E-4119-A4C8-E019FBB90635}"/>
    <dgm:cxn modelId="{86724A94-175F-475C-B7B4-B2E15417258D}" type="presOf" srcId="{6F1FB7BF-E31E-4119-A4C8-E019FBB90635}" destId="{B67652B1-CA2F-4FDC-A145-43B7B5A276A1}" srcOrd="0" destOrd="0" presId="urn:microsoft.com/office/officeart/2018/2/layout/IconCircleList"/>
    <dgm:cxn modelId="{790C3795-7DA5-45F4-B917-F22EF278C8AB}" type="presOf" srcId="{0091B3AE-209A-4FC7-B615-2D887BFB4723}" destId="{E21D74BD-60CD-474B-B397-2932973C9ACC}" srcOrd="0" destOrd="0" presId="urn:microsoft.com/office/officeart/2018/2/layout/IconCircleList"/>
    <dgm:cxn modelId="{2183F2B0-F1DE-4C71-8AD0-2CA3BC38D6D4}" srcId="{CEA48BF9-5E23-42E1-B1B0-499C1382B5C2}" destId="{06EE01A0-5708-429D-8113-774C0451FE1A}" srcOrd="0" destOrd="0" parTransId="{452E0A7B-B4B7-414F-9DDD-3B7FE3096D4F}" sibTransId="{9CDAF680-2371-4516-A8C1-1B5DEAB2B731}"/>
    <dgm:cxn modelId="{5A088BCA-1458-42EF-A6F9-55C1832539C9}" srcId="{CEA48BF9-5E23-42E1-B1B0-499C1382B5C2}" destId="{12758BA1-30E0-490B-BDDC-6CAEBA41C6F8}" srcOrd="5" destOrd="0" parTransId="{B236DC95-9C8B-4F58-9424-14FB4668898A}" sibTransId="{04BF0A13-D6F5-4834-A2CE-E5C19AC61CD7}"/>
    <dgm:cxn modelId="{143083D0-B267-4143-BBBA-9D3C1B139616}" type="presOf" srcId="{CEA48BF9-5E23-42E1-B1B0-499C1382B5C2}" destId="{8DF0F3E3-8D12-450D-A556-636F4D30E2EB}" srcOrd="0" destOrd="0" presId="urn:microsoft.com/office/officeart/2018/2/layout/IconCircleList"/>
    <dgm:cxn modelId="{D3EEA4E8-F64D-40A0-A80D-0DAFC5E5C79C}" type="presOf" srcId="{1D1867B2-4937-4897-A4BF-C322775E2314}" destId="{D252015D-C818-42BD-B643-BCD989F12471}" srcOrd="0" destOrd="0" presId="urn:microsoft.com/office/officeart/2018/2/layout/IconCircleList"/>
    <dgm:cxn modelId="{3DFF4932-ED07-4D25-AA53-82A4B0D49C83}" type="presParOf" srcId="{8DF0F3E3-8D12-450D-A556-636F4D30E2EB}" destId="{CC06722A-9050-4DF3-A17A-5B0BBEFFE788}" srcOrd="0" destOrd="0" presId="urn:microsoft.com/office/officeart/2018/2/layout/IconCircleList"/>
    <dgm:cxn modelId="{EBF2F6F7-E062-4319-9978-AC0D294EB9E7}" type="presParOf" srcId="{CC06722A-9050-4DF3-A17A-5B0BBEFFE788}" destId="{ADC82EC5-FF58-470E-A8B1-E28992D51BB2}" srcOrd="0" destOrd="0" presId="urn:microsoft.com/office/officeart/2018/2/layout/IconCircleList"/>
    <dgm:cxn modelId="{5E4CA1E8-6FB0-487F-893C-688C2499BE15}" type="presParOf" srcId="{ADC82EC5-FF58-470E-A8B1-E28992D51BB2}" destId="{E42E87E1-9FC9-4533-8EC6-6575CD5F7C35}" srcOrd="0" destOrd="0" presId="urn:microsoft.com/office/officeart/2018/2/layout/IconCircleList"/>
    <dgm:cxn modelId="{A312486B-A292-4411-B74C-733AD612B908}" type="presParOf" srcId="{ADC82EC5-FF58-470E-A8B1-E28992D51BB2}" destId="{884A410F-6154-4471-AF0D-7636A70B5FA9}" srcOrd="1" destOrd="0" presId="urn:microsoft.com/office/officeart/2018/2/layout/IconCircleList"/>
    <dgm:cxn modelId="{930EE6A5-1111-4266-BA62-C6843E05DA06}" type="presParOf" srcId="{ADC82EC5-FF58-470E-A8B1-E28992D51BB2}" destId="{E7770361-5D27-409F-BDD2-B43D3559CC0B}" srcOrd="2" destOrd="0" presId="urn:microsoft.com/office/officeart/2018/2/layout/IconCircleList"/>
    <dgm:cxn modelId="{277F773E-CEF5-49DC-B6A6-869F0FD2E91C}" type="presParOf" srcId="{ADC82EC5-FF58-470E-A8B1-E28992D51BB2}" destId="{DA2DAB4B-A63B-4C8B-AA6E-3D8D28507B84}" srcOrd="3" destOrd="0" presId="urn:microsoft.com/office/officeart/2018/2/layout/IconCircleList"/>
    <dgm:cxn modelId="{B94C0805-3BC2-40D4-8C12-68421DC3C460}" type="presParOf" srcId="{CC06722A-9050-4DF3-A17A-5B0BBEFFE788}" destId="{48564154-F2B9-4B52-BFCF-AB35420F8225}" srcOrd="1" destOrd="0" presId="urn:microsoft.com/office/officeart/2018/2/layout/IconCircleList"/>
    <dgm:cxn modelId="{379CEACE-334D-42B0-BDCE-B27EFDB6322D}" type="presParOf" srcId="{CC06722A-9050-4DF3-A17A-5B0BBEFFE788}" destId="{5EF34527-33DF-418E-9671-B001B9930C6C}" srcOrd="2" destOrd="0" presId="urn:microsoft.com/office/officeart/2018/2/layout/IconCircleList"/>
    <dgm:cxn modelId="{BD7245EF-C100-44B8-B737-F36F538EB545}" type="presParOf" srcId="{5EF34527-33DF-418E-9671-B001B9930C6C}" destId="{8E6178CD-3B7F-455E-9385-CFE2C9E64D85}" srcOrd="0" destOrd="0" presId="urn:microsoft.com/office/officeart/2018/2/layout/IconCircleList"/>
    <dgm:cxn modelId="{F4B0CF28-24D8-4DC5-9D4B-43B24567AD48}" type="presParOf" srcId="{5EF34527-33DF-418E-9671-B001B9930C6C}" destId="{E7A23424-81E2-46B9-AFC6-D61067DBABF1}" srcOrd="1" destOrd="0" presId="urn:microsoft.com/office/officeart/2018/2/layout/IconCircleList"/>
    <dgm:cxn modelId="{BD6F7034-FD56-4E1F-92C0-1805D3C73C86}" type="presParOf" srcId="{5EF34527-33DF-418E-9671-B001B9930C6C}" destId="{86E6453B-3F72-491A-91E9-92639A6B4197}" srcOrd="2" destOrd="0" presId="urn:microsoft.com/office/officeart/2018/2/layout/IconCircleList"/>
    <dgm:cxn modelId="{C7EEA8F4-7869-4488-8437-644B34DC6852}" type="presParOf" srcId="{5EF34527-33DF-418E-9671-B001B9930C6C}" destId="{5100A564-6A2F-47E8-A01B-E0257799BF90}" srcOrd="3" destOrd="0" presId="urn:microsoft.com/office/officeart/2018/2/layout/IconCircleList"/>
    <dgm:cxn modelId="{5E2AB17A-A765-449C-B4B8-8428FC25E84A}" type="presParOf" srcId="{CC06722A-9050-4DF3-A17A-5B0BBEFFE788}" destId="{B67652B1-CA2F-4FDC-A145-43B7B5A276A1}" srcOrd="3" destOrd="0" presId="urn:microsoft.com/office/officeart/2018/2/layout/IconCircleList"/>
    <dgm:cxn modelId="{EB87F421-72CB-4184-AEC7-909D36D4274C}" type="presParOf" srcId="{CC06722A-9050-4DF3-A17A-5B0BBEFFE788}" destId="{8BA4AB8D-4B8E-4DA1-8104-7358A0B08F7D}" srcOrd="4" destOrd="0" presId="urn:microsoft.com/office/officeart/2018/2/layout/IconCircleList"/>
    <dgm:cxn modelId="{E42CCF59-0120-4E12-B407-B23FD836FF77}" type="presParOf" srcId="{8BA4AB8D-4B8E-4DA1-8104-7358A0B08F7D}" destId="{7F8B1D3E-C9C8-4848-A297-5BB402B48C77}" srcOrd="0" destOrd="0" presId="urn:microsoft.com/office/officeart/2018/2/layout/IconCircleList"/>
    <dgm:cxn modelId="{8DA8F13B-5CA0-433E-94B3-89F7E0E3CB68}" type="presParOf" srcId="{8BA4AB8D-4B8E-4DA1-8104-7358A0B08F7D}" destId="{D90E8968-12B5-495B-B6D0-6BA9069CE5F9}" srcOrd="1" destOrd="0" presId="urn:microsoft.com/office/officeart/2018/2/layout/IconCircleList"/>
    <dgm:cxn modelId="{0EDF48FA-6E05-44C9-9AB2-AE7BB5682CB9}" type="presParOf" srcId="{8BA4AB8D-4B8E-4DA1-8104-7358A0B08F7D}" destId="{A11A93AF-8065-4F1D-B26B-1666B53EC8C0}" srcOrd="2" destOrd="0" presId="urn:microsoft.com/office/officeart/2018/2/layout/IconCircleList"/>
    <dgm:cxn modelId="{9DC4A5A5-3ADC-4739-8CF1-E930D9C73E99}" type="presParOf" srcId="{8BA4AB8D-4B8E-4DA1-8104-7358A0B08F7D}" destId="{7223CA7A-A5A0-49BC-B4EF-B3AAB7C47F6F}" srcOrd="3" destOrd="0" presId="urn:microsoft.com/office/officeart/2018/2/layout/IconCircleList"/>
    <dgm:cxn modelId="{69394312-74A7-4AF5-815A-42093E5132D2}" type="presParOf" srcId="{CC06722A-9050-4DF3-A17A-5B0BBEFFE788}" destId="{D252015D-C818-42BD-B643-BCD989F12471}" srcOrd="5" destOrd="0" presId="urn:microsoft.com/office/officeart/2018/2/layout/IconCircleList"/>
    <dgm:cxn modelId="{9851E7F2-9E6F-40CA-8E07-136C89D2F88A}" type="presParOf" srcId="{CC06722A-9050-4DF3-A17A-5B0BBEFFE788}" destId="{64FC48CD-51A2-43CB-AA3C-2FA680F37C00}" srcOrd="6" destOrd="0" presId="urn:microsoft.com/office/officeart/2018/2/layout/IconCircleList"/>
    <dgm:cxn modelId="{1FF4B733-3E4D-4F68-A47E-E3E4D9461D5F}" type="presParOf" srcId="{64FC48CD-51A2-43CB-AA3C-2FA680F37C00}" destId="{F7578E81-D13B-415F-B44D-8CE43A017D6E}" srcOrd="0" destOrd="0" presId="urn:microsoft.com/office/officeart/2018/2/layout/IconCircleList"/>
    <dgm:cxn modelId="{56E7A873-4F5E-4D90-828D-D518CC096F8F}" type="presParOf" srcId="{64FC48CD-51A2-43CB-AA3C-2FA680F37C00}" destId="{BE38C159-ED73-4B21-8330-9EE74FCC29E4}" srcOrd="1" destOrd="0" presId="urn:microsoft.com/office/officeart/2018/2/layout/IconCircleList"/>
    <dgm:cxn modelId="{D04F429A-B319-4848-9680-54B788FDC812}" type="presParOf" srcId="{64FC48CD-51A2-43CB-AA3C-2FA680F37C00}" destId="{FF86756E-6D7F-4CBE-88FB-437B6052BD4A}" srcOrd="2" destOrd="0" presId="urn:microsoft.com/office/officeart/2018/2/layout/IconCircleList"/>
    <dgm:cxn modelId="{6E1EA8F0-AC06-4FCB-AC80-B0F04DA56BBE}" type="presParOf" srcId="{64FC48CD-51A2-43CB-AA3C-2FA680F37C00}" destId="{8ED9D559-D006-4370-A8A2-A13D02F1E724}" srcOrd="3" destOrd="0" presId="urn:microsoft.com/office/officeart/2018/2/layout/IconCircleList"/>
    <dgm:cxn modelId="{81F17250-CA02-4C7A-84E7-39D2BFFB98A3}" type="presParOf" srcId="{CC06722A-9050-4DF3-A17A-5B0BBEFFE788}" destId="{E21D74BD-60CD-474B-B397-2932973C9ACC}" srcOrd="7" destOrd="0" presId="urn:microsoft.com/office/officeart/2018/2/layout/IconCircleList"/>
    <dgm:cxn modelId="{D115F6E2-A082-4119-ABB7-F3D26ED979BA}" type="presParOf" srcId="{CC06722A-9050-4DF3-A17A-5B0BBEFFE788}" destId="{1540A568-8830-4F3E-AD5F-2453089D603A}" srcOrd="8" destOrd="0" presId="urn:microsoft.com/office/officeart/2018/2/layout/IconCircleList"/>
    <dgm:cxn modelId="{2DA35CBA-641D-41CF-A115-5EE74E0B0325}" type="presParOf" srcId="{1540A568-8830-4F3E-AD5F-2453089D603A}" destId="{A54AEBE8-0F16-42EA-AB9E-7D63FBED5160}" srcOrd="0" destOrd="0" presId="urn:microsoft.com/office/officeart/2018/2/layout/IconCircleList"/>
    <dgm:cxn modelId="{0E666A0C-309A-43BE-995F-C269E62E4F90}" type="presParOf" srcId="{1540A568-8830-4F3E-AD5F-2453089D603A}" destId="{8EE0C947-D9BE-4E2B-AFDA-E439AED90329}" srcOrd="1" destOrd="0" presId="urn:microsoft.com/office/officeart/2018/2/layout/IconCircleList"/>
    <dgm:cxn modelId="{2EDA6F75-D0A9-403E-9341-3A83E0931BE0}" type="presParOf" srcId="{1540A568-8830-4F3E-AD5F-2453089D603A}" destId="{2D4CC67B-22DA-400C-BE22-E42537843631}" srcOrd="2" destOrd="0" presId="urn:microsoft.com/office/officeart/2018/2/layout/IconCircleList"/>
    <dgm:cxn modelId="{A129621E-C5EE-4FF2-AE3F-F8055BFE1F3D}" type="presParOf" srcId="{1540A568-8830-4F3E-AD5F-2453089D603A}" destId="{6EB00E3F-11A7-42C3-9BE6-C084F98D07A6}" srcOrd="3" destOrd="0" presId="urn:microsoft.com/office/officeart/2018/2/layout/IconCircleList"/>
    <dgm:cxn modelId="{2B91884E-7E57-4EC7-A7AC-675D788F04D6}" type="presParOf" srcId="{CC06722A-9050-4DF3-A17A-5B0BBEFFE788}" destId="{7352F1EC-B06C-4D2C-B946-CA7D412C8612}" srcOrd="9" destOrd="0" presId="urn:microsoft.com/office/officeart/2018/2/layout/IconCircleList"/>
    <dgm:cxn modelId="{BDDF0E4F-A4A4-47FE-A645-560AF3382866}" type="presParOf" srcId="{CC06722A-9050-4DF3-A17A-5B0BBEFFE788}" destId="{6D6EEDAD-F13B-479E-BB70-B348C2E5F2F1}" srcOrd="10" destOrd="0" presId="urn:microsoft.com/office/officeart/2018/2/layout/IconCircleList"/>
    <dgm:cxn modelId="{D4722F7F-588E-42F7-908D-C391C192BD59}" type="presParOf" srcId="{6D6EEDAD-F13B-479E-BB70-B348C2E5F2F1}" destId="{125E02A0-7D39-4318-8AA5-9BF2C25965B8}" srcOrd="0" destOrd="0" presId="urn:microsoft.com/office/officeart/2018/2/layout/IconCircleList"/>
    <dgm:cxn modelId="{952E2066-31A0-4D1E-AD41-5808E7BA5ED5}" type="presParOf" srcId="{6D6EEDAD-F13B-479E-BB70-B348C2E5F2F1}" destId="{55D55319-1707-44E6-976B-8335A28E37E4}" srcOrd="1" destOrd="0" presId="urn:microsoft.com/office/officeart/2018/2/layout/IconCircleList"/>
    <dgm:cxn modelId="{4D235DE5-17BF-4106-84E4-6E8548625B2A}" type="presParOf" srcId="{6D6EEDAD-F13B-479E-BB70-B348C2E5F2F1}" destId="{C577D928-E7E2-4CB3-AF60-4B50EFEDDC43}" srcOrd="2" destOrd="0" presId="urn:microsoft.com/office/officeart/2018/2/layout/IconCircleList"/>
    <dgm:cxn modelId="{50A2E3DF-F304-4493-B10F-87F9D7798BB0}" type="presParOf" srcId="{6D6EEDAD-F13B-479E-BB70-B348C2E5F2F1}" destId="{1CE017A9-0237-4EF1-B4CF-1D12E8D066C3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84969A-B297-4668-989B-E3F0D04F5664}">
      <dsp:nvSpPr>
        <dsp:cNvPr id="0" name=""/>
        <dsp:cNvSpPr/>
      </dsp:nvSpPr>
      <dsp:spPr>
        <a:xfrm>
          <a:off x="4280033" y="14185"/>
          <a:ext cx="1071344" cy="1071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Technology: There is no restriction to purchase in terms of an online ordering platform (Bharadwaj et al., 2013).</a:t>
          </a:r>
          <a:br>
            <a:rPr lang="en-GB" sz="800" kern="1200" dirty="0"/>
          </a:br>
          <a:endParaRPr lang="en-US" sz="800" kern="1200" dirty="0"/>
        </a:p>
      </dsp:txBody>
      <dsp:txXfrm>
        <a:off x="4280033" y="14185"/>
        <a:ext cx="1071344" cy="1071344"/>
      </dsp:txXfrm>
    </dsp:sp>
    <dsp:sp modelId="{DF1EB871-0029-48E5-9656-4AFD5CB7F6A8}">
      <dsp:nvSpPr>
        <dsp:cNvPr id="0" name=""/>
        <dsp:cNvSpPr/>
      </dsp:nvSpPr>
      <dsp:spPr>
        <a:xfrm>
          <a:off x="1004215" y="-461775"/>
          <a:ext cx="5232867" cy="5232867"/>
        </a:xfrm>
        <a:prstGeom prst="circularArrow">
          <a:avLst>
            <a:gd name="adj1" fmla="val 3992"/>
            <a:gd name="adj2" fmla="val 250458"/>
            <a:gd name="adj3" fmla="val 20572474"/>
            <a:gd name="adj4" fmla="val 18983742"/>
            <a:gd name="adj5" fmla="val 4658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FEB01EF-673F-45E7-A189-37AC38B7A526}">
      <dsp:nvSpPr>
        <dsp:cNvPr id="0" name=""/>
        <dsp:cNvSpPr/>
      </dsp:nvSpPr>
      <dsp:spPr>
        <a:xfrm>
          <a:off x="5475089" y="2084083"/>
          <a:ext cx="1071344" cy="1071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Management: Delaying digital improvements may be due to limited investment (Rogers, 2018).</a:t>
          </a:r>
          <a:br>
            <a:rPr lang="en-GB" sz="1200" kern="1200" dirty="0"/>
          </a:br>
          <a:endParaRPr lang="en-US" sz="1200" kern="1200" dirty="0"/>
        </a:p>
      </dsp:txBody>
      <dsp:txXfrm>
        <a:off x="5475089" y="2084083"/>
        <a:ext cx="1071344" cy="1071344"/>
      </dsp:txXfrm>
    </dsp:sp>
    <dsp:sp modelId="{E255FF60-16A3-41DD-9186-54AE0752F6D3}">
      <dsp:nvSpPr>
        <dsp:cNvPr id="0" name=""/>
        <dsp:cNvSpPr/>
      </dsp:nvSpPr>
      <dsp:spPr>
        <a:xfrm>
          <a:off x="1356595" y="210200"/>
          <a:ext cx="5232867" cy="5232867"/>
        </a:xfrm>
        <a:prstGeom prst="circularArrow">
          <a:avLst>
            <a:gd name="adj1" fmla="val 3992"/>
            <a:gd name="adj2" fmla="val 250458"/>
            <a:gd name="adj3" fmla="val 2040801"/>
            <a:gd name="adj4" fmla="val 885802"/>
            <a:gd name="adj5" fmla="val 4658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0C293F5-D846-4CB7-B272-7B853453EB1A}">
      <dsp:nvSpPr>
        <dsp:cNvPr id="0" name=""/>
        <dsp:cNvSpPr/>
      </dsp:nvSpPr>
      <dsp:spPr>
        <a:xfrm>
          <a:off x="4446014" y="4012048"/>
          <a:ext cx="1071344" cy="1071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Staff training: Staff might need training to ensure that they become confident in the new systems (Davis, 1989).</a:t>
          </a:r>
          <a:br>
            <a:rPr lang="en-GB" sz="1200" kern="1200" dirty="0"/>
          </a:br>
          <a:endParaRPr lang="en-US" sz="1200" kern="1200" dirty="0"/>
        </a:p>
      </dsp:txBody>
      <dsp:txXfrm>
        <a:off x="4446014" y="4012048"/>
        <a:ext cx="1071344" cy="1071344"/>
      </dsp:txXfrm>
    </dsp:sp>
    <dsp:sp modelId="{B7E78830-535A-4BD0-AB57-B0CF22FD5084}">
      <dsp:nvSpPr>
        <dsp:cNvPr id="0" name=""/>
        <dsp:cNvSpPr/>
      </dsp:nvSpPr>
      <dsp:spPr>
        <a:xfrm>
          <a:off x="912412" y="4900"/>
          <a:ext cx="5232867" cy="5232867"/>
        </a:xfrm>
        <a:prstGeom prst="circularArrow">
          <a:avLst>
            <a:gd name="adj1" fmla="val 3992"/>
            <a:gd name="adj2" fmla="val 250458"/>
            <a:gd name="adj3" fmla="val 6000475"/>
            <a:gd name="adj4" fmla="val 4106511"/>
            <a:gd name="adj5" fmla="val 4658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C96BA4B-8D5C-49F4-8B4D-D2B465A04F7C}">
      <dsp:nvSpPr>
        <dsp:cNvPr id="0" name=""/>
        <dsp:cNvSpPr/>
      </dsp:nvSpPr>
      <dsp:spPr>
        <a:xfrm>
          <a:off x="1910841" y="4168167"/>
          <a:ext cx="1071344" cy="1071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Processes: Manual order handling can cause delays and add to workloads.</a:t>
          </a:r>
          <a:br>
            <a:rPr lang="en-GB" sz="1200" kern="1200" dirty="0"/>
          </a:br>
          <a:endParaRPr lang="en-US" sz="1200" kern="1200" dirty="0"/>
        </a:p>
      </dsp:txBody>
      <dsp:txXfrm>
        <a:off x="1910841" y="4168167"/>
        <a:ext cx="1071344" cy="1071344"/>
      </dsp:txXfrm>
    </dsp:sp>
    <dsp:sp modelId="{D0ABD5A3-D9E8-4454-AEFB-8AE9AA09D4F7}">
      <dsp:nvSpPr>
        <dsp:cNvPr id="0" name=""/>
        <dsp:cNvSpPr/>
      </dsp:nvSpPr>
      <dsp:spPr>
        <a:xfrm>
          <a:off x="387418" y="17447"/>
          <a:ext cx="5232867" cy="5232867"/>
        </a:xfrm>
        <a:prstGeom prst="circularArrow">
          <a:avLst>
            <a:gd name="adj1" fmla="val 3992"/>
            <a:gd name="adj2" fmla="val 250458"/>
            <a:gd name="adj3" fmla="val 9777874"/>
            <a:gd name="adj4" fmla="val 8142124"/>
            <a:gd name="adj5" fmla="val 4658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8EFB5FC-21B6-49BD-BCE9-B9F0F42EC825}">
      <dsp:nvSpPr>
        <dsp:cNvPr id="0" name=""/>
        <dsp:cNvSpPr/>
      </dsp:nvSpPr>
      <dsp:spPr>
        <a:xfrm>
          <a:off x="694864" y="2084083"/>
          <a:ext cx="1071344" cy="1071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Customers: They have different expectations, and convenience may drive increased demand.</a:t>
          </a:r>
          <a:br>
            <a:rPr lang="en-GB" sz="1200" kern="1200" dirty="0"/>
          </a:br>
          <a:endParaRPr lang="en-US" sz="1200" kern="1200" dirty="0"/>
        </a:p>
      </dsp:txBody>
      <dsp:txXfrm>
        <a:off x="694864" y="2084083"/>
        <a:ext cx="1071344" cy="1071344"/>
      </dsp:txXfrm>
    </dsp:sp>
    <dsp:sp modelId="{0864F62D-40A4-41E4-852C-93CEEC660D34}">
      <dsp:nvSpPr>
        <dsp:cNvPr id="0" name=""/>
        <dsp:cNvSpPr/>
      </dsp:nvSpPr>
      <dsp:spPr>
        <a:xfrm>
          <a:off x="648848" y="138216"/>
          <a:ext cx="5232867" cy="5232867"/>
        </a:xfrm>
        <a:prstGeom prst="circularArrow">
          <a:avLst>
            <a:gd name="adj1" fmla="val 3992"/>
            <a:gd name="adj2" fmla="val 250458"/>
            <a:gd name="adj3" fmla="val 13742466"/>
            <a:gd name="adj4" fmla="val 12634868"/>
            <a:gd name="adj5" fmla="val 4658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33EA360-A657-453F-8D86-8B960E155807}">
      <dsp:nvSpPr>
        <dsp:cNvPr id="0" name=""/>
        <dsp:cNvSpPr/>
      </dsp:nvSpPr>
      <dsp:spPr>
        <a:xfrm>
          <a:off x="1917788" y="334818"/>
          <a:ext cx="1071344" cy="1071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Marketing: Limited online promotion may limit opportunity to reach potential customers (Nyström, 2022).</a:t>
          </a:r>
          <a:endParaRPr lang="en-US" sz="1200" kern="1200" dirty="0"/>
        </a:p>
      </dsp:txBody>
      <dsp:txXfrm>
        <a:off x="1917788" y="334818"/>
        <a:ext cx="1071344" cy="1071344"/>
      </dsp:txXfrm>
    </dsp:sp>
    <dsp:sp modelId="{08402027-8414-41EE-A9BB-CBC22E26BA76}">
      <dsp:nvSpPr>
        <dsp:cNvPr id="0" name=""/>
        <dsp:cNvSpPr/>
      </dsp:nvSpPr>
      <dsp:spPr>
        <a:xfrm>
          <a:off x="1524038" y="91999"/>
          <a:ext cx="5232867" cy="5232867"/>
        </a:xfrm>
        <a:prstGeom prst="circularArrow">
          <a:avLst>
            <a:gd name="adj1" fmla="val 3992"/>
            <a:gd name="adj2" fmla="val 250458"/>
            <a:gd name="adj3" fmla="val 16150390"/>
            <a:gd name="adj4" fmla="val 14472174"/>
            <a:gd name="adj5" fmla="val 4658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2E87E1-9FC9-4533-8EC6-6575CD5F7C35}">
      <dsp:nvSpPr>
        <dsp:cNvPr id="0" name=""/>
        <dsp:cNvSpPr/>
      </dsp:nvSpPr>
      <dsp:spPr>
        <a:xfrm>
          <a:off x="376030" y="361900"/>
          <a:ext cx="814474" cy="814474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4A410F-6154-4471-AF0D-7636A70B5FA9}">
      <dsp:nvSpPr>
        <dsp:cNvPr id="0" name=""/>
        <dsp:cNvSpPr/>
      </dsp:nvSpPr>
      <dsp:spPr>
        <a:xfrm>
          <a:off x="547070" y="532940"/>
          <a:ext cx="472395" cy="47239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2DAB4B-A63B-4C8B-AA6E-3D8D28507B84}">
      <dsp:nvSpPr>
        <dsp:cNvPr id="0" name=""/>
        <dsp:cNvSpPr/>
      </dsp:nvSpPr>
      <dsp:spPr>
        <a:xfrm>
          <a:off x="1365035" y="361900"/>
          <a:ext cx="1919833" cy="814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Online Pre-Orders: Give customers the opportunity to place an order before and pick up products at a convenient time.</a:t>
          </a:r>
          <a:br>
            <a:rPr lang="en-GB" sz="1100" kern="1200"/>
          </a:br>
          <a:endParaRPr lang="en-US" sz="1100" kern="1200"/>
        </a:p>
      </dsp:txBody>
      <dsp:txXfrm>
        <a:off x="1365035" y="361900"/>
        <a:ext cx="1919833" cy="814474"/>
      </dsp:txXfrm>
    </dsp:sp>
    <dsp:sp modelId="{8E6178CD-3B7F-455E-9385-CFE2C9E64D85}">
      <dsp:nvSpPr>
        <dsp:cNvPr id="0" name=""/>
        <dsp:cNvSpPr/>
      </dsp:nvSpPr>
      <dsp:spPr>
        <a:xfrm>
          <a:off x="3619385" y="361900"/>
          <a:ext cx="814474" cy="814474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A23424-81E2-46B9-AFC6-D61067DBABF1}">
      <dsp:nvSpPr>
        <dsp:cNvPr id="0" name=""/>
        <dsp:cNvSpPr/>
      </dsp:nvSpPr>
      <dsp:spPr>
        <a:xfrm>
          <a:off x="3790425" y="532940"/>
          <a:ext cx="472395" cy="47239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00A564-6A2F-47E8-A01B-E0257799BF90}">
      <dsp:nvSpPr>
        <dsp:cNvPr id="0" name=""/>
        <dsp:cNvSpPr/>
      </dsp:nvSpPr>
      <dsp:spPr>
        <a:xfrm>
          <a:off x="4608390" y="361900"/>
          <a:ext cx="1919833" cy="814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Digital Marketing: Enhance social media presence to market products and market to customers (Nyström, 2022).</a:t>
          </a:r>
          <a:br>
            <a:rPr lang="en-GB" sz="1100" kern="1200"/>
          </a:br>
          <a:endParaRPr lang="en-US" sz="1100" kern="1200"/>
        </a:p>
      </dsp:txBody>
      <dsp:txXfrm>
        <a:off x="4608390" y="361900"/>
        <a:ext cx="1919833" cy="814474"/>
      </dsp:txXfrm>
    </dsp:sp>
    <dsp:sp modelId="{7F8B1D3E-C9C8-4848-A297-5BB402B48C77}">
      <dsp:nvSpPr>
        <dsp:cNvPr id="0" name=""/>
        <dsp:cNvSpPr/>
      </dsp:nvSpPr>
      <dsp:spPr>
        <a:xfrm>
          <a:off x="6862740" y="361900"/>
          <a:ext cx="814474" cy="814474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0E8968-12B5-495B-B6D0-6BA9069CE5F9}">
      <dsp:nvSpPr>
        <dsp:cNvPr id="0" name=""/>
        <dsp:cNvSpPr/>
      </dsp:nvSpPr>
      <dsp:spPr>
        <a:xfrm>
          <a:off x="7033780" y="532940"/>
          <a:ext cx="472395" cy="47239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23CA7A-A5A0-49BC-B4EF-B3AAB7C47F6F}">
      <dsp:nvSpPr>
        <dsp:cNvPr id="0" name=""/>
        <dsp:cNvSpPr/>
      </dsp:nvSpPr>
      <dsp:spPr>
        <a:xfrm>
          <a:off x="7851745" y="361900"/>
          <a:ext cx="1919833" cy="814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Staff Training: Offer hands-on assistance to staff members when they are learning about new technology (Davis, 1989).</a:t>
          </a:r>
          <a:br>
            <a:rPr lang="en-GB" sz="1100" kern="1200"/>
          </a:br>
          <a:endParaRPr lang="en-US" sz="1100" kern="1200"/>
        </a:p>
      </dsp:txBody>
      <dsp:txXfrm>
        <a:off x="7851745" y="361900"/>
        <a:ext cx="1919833" cy="814474"/>
      </dsp:txXfrm>
    </dsp:sp>
    <dsp:sp modelId="{F7578E81-D13B-415F-B44D-8CE43A017D6E}">
      <dsp:nvSpPr>
        <dsp:cNvPr id="0" name=""/>
        <dsp:cNvSpPr/>
      </dsp:nvSpPr>
      <dsp:spPr>
        <a:xfrm>
          <a:off x="376030" y="1658264"/>
          <a:ext cx="814474" cy="814474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38C159-ED73-4B21-8330-9EE74FCC29E4}">
      <dsp:nvSpPr>
        <dsp:cNvPr id="0" name=""/>
        <dsp:cNvSpPr/>
      </dsp:nvSpPr>
      <dsp:spPr>
        <a:xfrm>
          <a:off x="547070" y="1829304"/>
          <a:ext cx="472395" cy="47239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D9D559-D006-4370-A8A2-A13D02F1E724}">
      <dsp:nvSpPr>
        <dsp:cNvPr id="0" name=""/>
        <dsp:cNvSpPr/>
      </dsp:nvSpPr>
      <dsp:spPr>
        <a:xfrm>
          <a:off x="1365035" y="1658264"/>
          <a:ext cx="1919833" cy="814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Customer experience: Make buying things with digital services easier, but retain personal customer service (Philip et al., 2021).</a:t>
          </a:r>
          <a:br>
            <a:rPr lang="en-GB" sz="1100" kern="1200"/>
          </a:br>
          <a:endParaRPr lang="en-US" sz="1100" kern="1200"/>
        </a:p>
      </dsp:txBody>
      <dsp:txXfrm>
        <a:off x="1365035" y="1658264"/>
        <a:ext cx="1919833" cy="814474"/>
      </dsp:txXfrm>
    </dsp:sp>
    <dsp:sp modelId="{A54AEBE8-0F16-42EA-AB9E-7D63FBED5160}">
      <dsp:nvSpPr>
        <dsp:cNvPr id="0" name=""/>
        <dsp:cNvSpPr/>
      </dsp:nvSpPr>
      <dsp:spPr>
        <a:xfrm>
          <a:off x="3619385" y="1658264"/>
          <a:ext cx="814474" cy="814474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E0C947-D9BE-4E2B-AFDA-E439AED90329}">
      <dsp:nvSpPr>
        <dsp:cNvPr id="0" name=""/>
        <dsp:cNvSpPr/>
      </dsp:nvSpPr>
      <dsp:spPr>
        <a:xfrm>
          <a:off x="3790425" y="1829304"/>
          <a:ext cx="472395" cy="47239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B00E3F-11A7-42C3-9BE6-C084F98D07A6}">
      <dsp:nvSpPr>
        <dsp:cNvPr id="0" name=""/>
        <dsp:cNvSpPr/>
      </dsp:nvSpPr>
      <dsp:spPr>
        <a:xfrm>
          <a:off x="4608390" y="1658264"/>
          <a:ext cx="1919833" cy="814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Low-cost Solutions: Start with low-cost technology, rather than invest more money (OECD, 2021).</a:t>
          </a:r>
          <a:br>
            <a:rPr lang="en-GB" sz="1100" kern="1200"/>
          </a:br>
          <a:endParaRPr lang="en-US" sz="1100" kern="1200"/>
        </a:p>
      </dsp:txBody>
      <dsp:txXfrm>
        <a:off x="4608390" y="1658264"/>
        <a:ext cx="1919833" cy="814474"/>
      </dsp:txXfrm>
    </dsp:sp>
    <dsp:sp modelId="{125E02A0-7D39-4318-8AA5-9BF2C25965B8}">
      <dsp:nvSpPr>
        <dsp:cNvPr id="0" name=""/>
        <dsp:cNvSpPr/>
      </dsp:nvSpPr>
      <dsp:spPr>
        <a:xfrm>
          <a:off x="6862740" y="1658264"/>
          <a:ext cx="814474" cy="814474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D55319-1707-44E6-976B-8335A28E37E4}">
      <dsp:nvSpPr>
        <dsp:cNvPr id="0" name=""/>
        <dsp:cNvSpPr/>
      </dsp:nvSpPr>
      <dsp:spPr>
        <a:xfrm>
          <a:off x="7033780" y="1829304"/>
          <a:ext cx="472395" cy="47239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E017A9-0237-4EF1-B4CF-1D12E8D066C3}">
      <dsp:nvSpPr>
        <dsp:cNvPr id="0" name=""/>
        <dsp:cNvSpPr/>
      </dsp:nvSpPr>
      <dsp:spPr>
        <a:xfrm>
          <a:off x="7851745" y="1658264"/>
          <a:ext cx="1919833" cy="814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Performance monitoring: Analyse customer comments, online order and waiting time to track progress.</a:t>
          </a:r>
          <a:endParaRPr lang="en-US" sz="1100" kern="1200"/>
        </a:p>
      </dsp:txBody>
      <dsp:txXfrm>
        <a:off x="7851745" y="1658264"/>
        <a:ext cx="1919833" cy="8144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" y="5176159"/>
            <a:ext cx="11640312" cy="845493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4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0313" y="5980176"/>
            <a:ext cx="11612880" cy="530352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6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50AF6FA-7D1D-1351-A76E-43C54D28FD6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274220" y="266700"/>
            <a:ext cx="11649456" cy="4853814"/>
          </a:xfrm>
          <a:custGeom>
            <a:avLst/>
            <a:gdLst>
              <a:gd name="connsiteX0" fmla="*/ 291520 w 11651080"/>
              <a:gd name="connsiteY0" fmla="*/ 0 h 4853814"/>
              <a:gd name="connsiteX1" fmla="*/ 11359560 w 11651080"/>
              <a:gd name="connsiteY1" fmla="*/ 0 h 4853814"/>
              <a:gd name="connsiteX2" fmla="*/ 11651080 w 11651080"/>
              <a:gd name="connsiteY2" fmla="*/ 291520 h 4853814"/>
              <a:gd name="connsiteX3" fmla="*/ 11651080 w 11651080"/>
              <a:gd name="connsiteY3" fmla="*/ 4562294 h 4853814"/>
              <a:gd name="connsiteX4" fmla="*/ 11359560 w 11651080"/>
              <a:gd name="connsiteY4" fmla="*/ 4853814 h 4853814"/>
              <a:gd name="connsiteX5" fmla="*/ 291520 w 11651080"/>
              <a:gd name="connsiteY5" fmla="*/ 4853814 h 4853814"/>
              <a:gd name="connsiteX6" fmla="*/ 0 w 11651080"/>
              <a:gd name="connsiteY6" fmla="*/ 4562294 h 4853814"/>
              <a:gd name="connsiteX7" fmla="*/ 0 w 11651080"/>
              <a:gd name="connsiteY7" fmla="*/ 291520 h 4853814"/>
              <a:gd name="connsiteX8" fmla="*/ 291520 w 11651080"/>
              <a:gd name="connsiteY8" fmla="*/ 0 h 4853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651080" h="4853814">
                <a:moveTo>
                  <a:pt x="291520" y="0"/>
                </a:moveTo>
                <a:lnTo>
                  <a:pt x="11359560" y="0"/>
                </a:lnTo>
                <a:cubicBezTo>
                  <a:pt x="11520562" y="0"/>
                  <a:pt x="11651080" y="130518"/>
                  <a:pt x="11651080" y="291520"/>
                </a:cubicBezTo>
                <a:lnTo>
                  <a:pt x="11651080" y="4562294"/>
                </a:lnTo>
                <a:cubicBezTo>
                  <a:pt x="11651080" y="4723296"/>
                  <a:pt x="11520562" y="4853814"/>
                  <a:pt x="11359560" y="4853814"/>
                </a:cubicBezTo>
                <a:lnTo>
                  <a:pt x="291520" y="4853814"/>
                </a:lnTo>
                <a:cubicBezTo>
                  <a:pt x="130518" y="4853814"/>
                  <a:pt x="0" y="4723296"/>
                  <a:pt x="0" y="4562294"/>
                </a:cubicBezTo>
                <a:lnTo>
                  <a:pt x="0" y="291520"/>
                </a:lnTo>
                <a:cubicBezTo>
                  <a:pt x="0" y="130518"/>
                  <a:pt x="130518" y="0"/>
                  <a:pt x="291520" y="0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2880" y="6391657"/>
            <a:ext cx="2805405" cy="330466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37848" y="6391657"/>
            <a:ext cx="3494314" cy="330466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  <a:effectLst/>
              </a:defRPr>
            </a:lvl1pPr>
          </a:lstStyle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391657"/>
            <a:ext cx="429207" cy="330466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4379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653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60262" y="208754"/>
            <a:ext cx="4066072" cy="372593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50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68729" y="4846320"/>
            <a:ext cx="4066072" cy="138074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16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7A934108-77F2-43A6-38EF-C1CDEDD103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274320" y="266699"/>
            <a:ext cx="7238998" cy="6322891"/>
          </a:xfrm>
          <a:custGeom>
            <a:avLst/>
            <a:gdLst>
              <a:gd name="connsiteX0" fmla="*/ 291359 w 7238998"/>
              <a:gd name="connsiteY0" fmla="*/ 0 h 6322891"/>
              <a:gd name="connsiteX1" fmla="*/ 6947639 w 7238998"/>
              <a:gd name="connsiteY1" fmla="*/ 0 h 6322891"/>
              <a:gd name="connsiteX2" fmla="*/ 7238998 w 7238998"/>
              <a:gd name="connsiteY2" fmla="*/ 291359 h 6322891"/>
              <a:gd name="connsiteX3" fmla="*/ 7238998 w 7238998"/>
              <a:gd name="connsiteY3" fmla="*/ 6031532 h 6322891"/>
              <a:gd name="connsiteX4" fmla="*/ 6947639 w 7238998"/>
              <a:gd name="connsiteY4" fmla="*/ 6322891 h 6322891"/>
              <a:gd name="connsiteX5" fmla="*/ 291359 w 7238998"/>
              <a:gd name="connsiteY5" fmla="*/ 6322891 h 6322891"/>
              <a:gd name="connsiteX6" fmla="*/ 0 w 7238998"/>
              <a:gd name="connsiteY6" fmla="*/ 6031532 h 6322891"/>
              <a:gd name="connsiteX7" fmla="*/ 0 w 7238998"/>
              <a:gd name="connsiteY7" fmla="*/ 291359 h 6322891"/>
              <a:gd name="connsiteX8" fmla="*/ 291359 w 7238998"/>
              <a:gd name="connsiteY8" fmla="*/ 0 h 6322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238998" h="6322891">
                <a:moveTo>
                  <a:pt x="291359" y="0"/>
                </a:moveTo>
                <a:lnTo>
                  <a:pt x="6947639" y="0"/>
                </a:lnTo>
                <a:cubicBezTo>
                  <a:pt x="7108552" y="0"/>
                  <a:pt x="7238998" y="130446"/>
                  <a:pt x="7238998" y="291359"/>
                </a:cubicBezTo>
                <a:lnTo>
                  <a:pt x="7238998" y="6031532"/>
                </a:lnTo>
                <a:cubicBezTo>
                  <a:pt x="7238998" y="6192445"/>
                  <a:pt x="7108552" y="6322891"/>
                  <a:pt x="6947639" y="6322891"/>
                </a:cubicBezTo>
                <a:lnTo>
                  <a:pt x="291359" y="6322891"/>
                </a:lnTo>
                <a:cubicBezTo>
                  <a:pt x="130446" y="6322891"/>
                  <a:pt x="0" y="6192445"/>
                  <a:pt x="0" y="6031532"/>
                </a:cubicBezTo>
                <a:lnTo>
                  <a:pt x="0" y="291359"/>
                </a:lnTo>
                <a:cubicBezTo>
                  <a:pt x="0" y="130446"/>
                  <a:pt x="130446" y="0"/>
                  <a:pt x="291359" y="0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66481" y="6391656"/>
            <a:ext cx="2703777" cy="3383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77500" y="6391656"/>
            <a:ext cx="1032084" cy="338328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9584" y="6388837"/>
            <a:ext cx="457200" cy="3383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1843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18598" y="1529542"/>
            <a:ext cx="8154804" cy="2323883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10715" y="4053504"/>
            <a:ext cx="5970570" cy="107267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4471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2EA34-13CC-54C1-DE3D-4F1D5D55C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729" y="3200400"/>
            <a:ext cx="9002895" cy="3582184"/>
          </a:xfrm>
        </p:spPr>
        <p:txBody>
          <a:bodyPr anchor="b">
            <a:normAutofit/>
          </a:bodyPr>
          <a:lstStyle>
            <a:lvl1pPr>
              <a:defRPr sz="69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849E7-8E94-3B02-239C-AAB481596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8704" y="141216"/>
            <a:ext cx="2703777" cy="3383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45713-EE4C-7615-B812-531C14CF0CA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77500" y="141216"/>
            <a:ext cx="1032084" cy="3383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44BD7-C050-D052-8408-65ADAAF67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9584" y="141216"/>
            <a:ext cx="457200" cy="3383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1488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815" y="189689"/>
            <a:ext cx="11341905" cy="1629485"/>
          </a:xfrm>
        </p:spPr>
        <p:txBody>
          <a:bodyPr anchor="t">
            <a:normAutofit/>
          </a:bodyPr>
          <a:lstStyle>
            <a:lvl1pPr>
              <a:defRPr sz="76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96000" y="2362200"/>
            <a:ext cx="5829300" cy="3810000"/>
          </a:xfrm>
        </p:spPr>
        <p:txBody>
          <a:bodyPr vert="horz" lIns="91440" tIns="45720" rIns="91440" bIns="45720" rtlCol="0" anchor="b">
            <a:normAutofit/>
          </a:bodyPr>
          <a:lstStyle>
            <a:lvl1pPr marL="457200" indent="-457200">
              <a:buFont typeface="+mj-lt"/>
              <a:buAutoNum type="arabicPeriod"/>
              <a:defRPr lang="en-US" sz="1600" dirty="0"/>
            </a:lvl1pPr>
            <a:lvl2pPr marL="571500" indent="-342900">
              <a:buFont typeface="+mj-lt"/>
              <a:buAutoNum type="arabicPeriod"/>
              <a:defRPr lang="en-US" sz="1600" dirty="0"/>
            </a:lvl2pPr>
            <a:lvl3pPr marL="800100" indent="-342900">
              <a:buFont typeface="+mj-lt"/>
              <a:buAutoNum type="arabicPeriod"/>
              <a:defRPr lang="en-US" sz="1600" dirty="0"/>
            </a:lvl3pPr>
            <a:lvl4pPr>
              <a:buFont typeface="+mj-lt"/>
              <a:buAutoNum type="arabicPeriod"/>
              <a:defRPr lang="en-US" sz="1600" dirty="0"/>
            </a:lvl4pPr>
            <a:lvl5pPr>
              <a:buFont typeface="+mj-lt"/>
              <a:buAutoNum type="arabicPeriod"/>
              <a:defRPr lang="en-US" sz="16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1653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4061862"/>
            <a:ext cx="5913120" cy="2268359"/>
          </a:xfrm>
        </p:spPr>
        <p:txBody>
          <a:bodyPr anchor="t">
            <a:normAutofit/>
          </a:bodyPr>
          <a:lstStyle>
            <a:lvl1pPr>
              <a:defRPr sz="5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88BC23C-4171-DFCF-3175-10D2602FF56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274320" y="268508"/>
            <a:ext cx="11649456" cy="3609085"/>
          </a:xfrm>
          <a:custGeom>
            <a:avLst/>
            <a:gdLst>
              <a:gd name="connsiteX0" fmla="*/ 283385 w 11658600"/>
              <a:gd name="connsiteY0" fmla="*/ 0 h 3609085"/>
              <a:gd name="connsiteX1" fmla="*/ 11375215 w 11658600"/>
              <a:gd name="connsiteY1" fmla="*/ 0 h 3609085"/>
              <a:gd name="connsiteX2" fmla="*/ 11658600 w 11658600"/>
              <a:gd name="connsiteY2" fmla="*/ 283385 h 3609085"/>
              <a:gd name="connsiteX3" fmla="*/ 11658600 w 11658600"/>
              <a:gd name="connsiteY3" fmla="*/ 3325700 h 3609085"/>
              <a:gd name="connsiteX4" fmla="*/ 11375215 w 11658600"/>
              <a:gd name="connsiteY4" fmla="*/ 3609085 h 3609085"/>
              <a:gd name="connsiteX5" fmla="*/ 283385 w 11658600"/>
              <a:gd name="connsiteY5" fmla="*/ 3609085 h 3609085"/>
              <a:gd name="connsiteX6" fmla="*/ 0 w 11658600"/>
              <a:gd name="connsiteY6" fmla="*/ 3325700 h 3609085"/>
              <a:gd name="connsiteX7" fmla="*/ 0 w 11658600"/>
              <a:gd name="connsiteY7" fmla="*/ 283385 h 3609085"/>
              <a:gd name="connsiteX8" fmla="*/ 283385 w 11658600"/>
              <a:gd name="connsiteY8" fmla="*/ 0 h 360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658600" h="3609085">
                <a:moveTo>
                  <a:pt x="283385" y="0"/>
                </a:moveTo>
                <a:lnTo>
                  <a:pt x="11375215" y="0"/>
                </a:lnTo>
                <a:cubicBezTo>
                  <a:pt x="11531724" y="0"/>
                  <a:pt x="11658600" y="126876"/>
                  <a:pt x="11658600" y="283385"/>
                </a:cubicBezTo>
                <a:lnTo>
                  <a:pt x="11658600" y="3325700"/>
                </a:lnTo>
                <a:cubicBezTo>
                  <a:pt x="11658600" y="3482209"/>
                  <a:pt x="11531724" y="3609085"/>
                  <a:pt x="11375215" y="3609085"/>
                </a:cubicBezTo>
                <a:lnTo>
                  <a:pt x="283385" y="3609085"/>
                </a:lnTo>
                <a:cubicBezTo>
                  <a:pt x="126876" y="3609085"/>
                  <a:pt x="0" y="3482209"/>
                  <a:pt x="0" y="3325700"/>
                </a:cubicBezTo>
                <a:lnTo>
                  <a:pt x="0" y="283385"/>
                </a:lnTo>
                <a:cubicBezTo>
                  <a:pt x="0" y="126876"/>
                  <a:pt x="126876" y="0"/>
                  <a:pt x="283385" y="0"/>
                </a:cubicBez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515973" y="4039118"/>
            <a:ext cx="4419601" cy="2268360"/>
          </a:xfrm>
        </p:spPr>
        <p:txBody>
          <a:bodyPr vert="horz" lIns="91440" tIns="45720" rIns="91440" bIns="45720" rtlCol="0">
            <a:normAutofit/>
          </a:bodyPr>
          <a:lstStyle>
            <a:lvl1pPr marL="342900" indent="-342900">
              <a:buFont typeface="+mj-lt"/>
              <a:buAutoNum type="arabicPeriod"/>
              <a:defRPr lang="en-US" sz="1400" dirty="0"/>
            </a:lvl1pPr>
            <a:lvl2pPr marL="571500" indent="-342900">
              <a:buFont typeface="+mj-lt"/>
              <a:buAutoNum type="arabicPeriod"/>
              <a:defRPr lang="en-US" sz="1400" dirty="0"/>
            </a:lvl2pPr>
            <a:lvl3pPr marL="800100" indent="-342900">
              <a:buFont typeface="+mj-lt"/>
              <a:buAutoNum type="arabicPeriod"/>
              <a:defRPr lang="en-US" sz="1400" dirty="0"/>
            </a:lvl3pPr>
            <a:lvl4pPr>
              <a:buFont typeface="+mj-lt"/>
              <a:buAutoNum type="arabicPeriod"/>
              <a:defRPr lang="en-US" sz="1400" dirty="0"/>
            </a:lvl4pPr>
            <a:lvl5pPr>
              <a:buFont typeface="+mj-lt"/>
              <a:buAutoNum type="arabicPeriod"/>
              <a:defRPr lang="en-US" sz="1400" dirty="0"/>
            </a:lvl5pPr>
          </a:lstStyle>
          <a:p>
            <a:pPr marL="228600" lvl="0" indent="-228600"/>
            <a:r>
              <a:rPr lang="en-GB"/>
              <a:t>Click to edit Master text styles</a:t>
            </a:r>
          </a:p>
          <a:p>
            <a:pPr marL="228600" lvl="1" indent="-228600"/>
            <a:r>
              <a:rPr lang="en-GB"/>
              <a:t>Second level</a:t>
            </a:r>
          </a:p>
          <a:p>
            <a:pPr marL="228600" lvl="2" indent="-228600"/>
            <a:r>
              <a:rPr lang="en-GB"/>
              <a:t>Third level</a:t>
            </a:r>
          </a:p>
          <a:p>
            <a:pPr marL="228600" lvl="3" indent="-228600"/>
            <a:r>
              <a:rPr lang="en-GB"/>
              <a:t>Fourth level</a:t>
            </a:r>
          </a:p>
          <a:p>
            <a:pPr marL="228600" lvl="4" indent="-228600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2880" y="6387737"/>
            <a:ext cx="2703777" cy="338328"/>
          </a:xfrm>
        </p:spPr>
        <p:txBody>
          <a:bodyPr/>
          <a:lstStyle/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0903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5131" y="1638299"/>
            <a:ext cx="3314700" cy="3873268"/>
          </a:xfrm>
        </p:spPr>
        <p:txBody>
          <a:bodyPr anchor="t">
            <a:normAutofit/>
          </a:bodyPr>
          <a:lstStyle>
            <a:lvl1pPr>
              <a:defRPr sz="3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01019" y="1638299"/>
            <a:ext cx="6080760" cy="387326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59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219456"/>
            <a:ext cx="3310394" cy="4058127"/>
          </a:xfrm>
        </p:spPr>
        <p:txBody>
          <a:bodyPr anchor="t">
            <a:normAutofit/>
          </a:bodyPr>
          <a:lstStyle>
            <a:lvl1pPr>
              <a:defRPr sz="3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972674" y="266700"/>
            <a:ext cx="7688495" cy="604783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658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9525" y="219456"/>
            <a:ext cx="6376547" cy="1066006"/>
          </a:xfrm>
        </p:spPr>
        <p:txBody>
          <a:bodyPr anchor="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AC455FC9-9346-2F53-C58C-5C64036CD92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274320" y="268573"/>
            <a:ext cx="4419600" cy="6325969"/>
          </a:xfrm>
          <a:custGeom>
            <a:avLst/>
            <a:gdLst>
              <a:gd name="connsiteX0" fmla="*/ 300746 w 4381500"/>
              <a:gd name="connsiteY0" fmla="*/ 0 h 6290961"/>
              <a:gd name="connsiteX1" fmla="*/ 4080754 w 4381500"/>
              <a:gd name="connsiteY1" fmla="*/ 0 h 6290961"/>
              <a:gd name="connsiteX2" fmla="*/ 4381500 w 4381500"/>
              <a:gd name="connsiteY2" fmla="*/ 300746 h 6290961"/>
              <a:gd name="connsiteX3" fmla="*/ 4381500 w 4381500"/>
              <a:gd name="connsiteY3" fmla="*/ 5990215 h 6290961"/>
              <a:gd name="connsiteX4" fmla="*/ 4080754 w 4381500"/>
              <a:gd name="connsiteY4" fmla="*/ 6290961 h 6290961"/>
              <a:gd name="connsiteX5" fmla="*/ 300746 w 4381500"/>
              <a:gd name="connsiteY5" fmla="*/ 6290961 h 6290961"/>
              <a:gd name="connsiteX6" fmla="*/ 0 w 4381500"/>
              <a:gd name="connsiteY6" fmla="*/ 5990215 h 6290961"/>
              <a:gd name="connsiteX7" fmla="*/ 0 w 4381500"/>
              <a:gd name="connsiteY7" fmla="*/ 300746 h 6290961"/>
              <a:gd name="connsiteX8" fmla="*/ 300746 w 4381500"/>
              <a:gd name="connsiteY8" fmla="*/ 0 h 62909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81500" h="6290961">
                <a:moveTo>
                  <a:pt x="300746" y="0"/>
                </a:moveTo>
                <a:lnTo>
                  <a:pt x="4080754" y="0"/>
                </a:lnTo>
                <a:cubicBezTo>
                  <a:pt x="4246851" y="0"/>
                  <a:pt x="4381500" y="134649"/>
                  <a:pt x="4381500" y="300746"/>
                </a:cubicBezTo>
                <a:lnTo>
                  <a:pt x="4381500" y="5990215"/>
                </a:lnTo>
                <a:cubicBezTo>
                  <a:pt x="4381500" y="6156312"/>
                  <a:pt x="4246851" y="6290961"/>
                  <a:pt x="4080754" y="6290961"/>
                </a:cubicBezTo>
                <a:lnTo>
                  <a:pt x="300746" y="6290961"/>
                </a:lnTo>
                <a:cubicBezTo>
                  <a:pt x="134649" y="6290961"/>
                  <a:pt x="0" y="6156312"/>
                  <a:pt x="0" y="5990215"/>
                </a:cubicBezTo>
                <a:lnTo>
                  <a:pt x="0" y="300746"/>
                </a:lnTo>
                <a:cubicBezTo>
                  <a:pt x="0" y="134649"/>
                  <a:pt x="134649" y="0"/>
                  <a:pt x="300746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19526" y="1285462"/>
            <a:ext cx="6376546" cy="4986355"/>
          </a:xfrm>
        </p:spPr>
        <p:txBody>
          <a:bodyPr anchor="b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19526" y="6387737"/>
            <a:ext cx="2703777" cy="338328"/>
          </a:xfrm>
        </p:spPr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759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8702" y="219456"/>
            <a:ext cx="7241297" cy="923544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0" name="Picture Placeholder 9">
            <a:extLst>
              <a:ext uri="{FF2B5EF4-FFF2-40B4-BE49-F238E27FC236}">
                <a16:creationId xmlns:a16="http://schemas.microsoft.com/office/drawing/2014/main" id="{FC55F3DB-E75F-ADDF-8222-D3F62F2CCE8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274320" y="268573"/>
            <a:ext cx="3675888" cy="6327648"/>
          </a:xfrm>
          <a:custGeom>
            <a:avLst/>
            <a:gdLst>
              <a:gd name="connsiteX0" fmla="*/ 301545 w 3675888"/>
              <a:gd name="connsiteY0" fmla="*/ 0 h 6320854"/>
              <a:gd name="connsiteX1" fmla="*/ 3375347 w 3675888"/>
              <a:gd name="connsiteY1" fmla="*/ 0 h 6320854"/>
              <a:gd name="connsiteX2" fmla="*/ 3675888 w 3675888"/>
              <a:gd name="connsiteY2" fmla="*/ 300541 h 6320854"/>
              <a:gd name="connsiteX3" fmla="*/ 3675888 w 3675888"/>
              <a:gd name="connsiteY3" fmla="*/ 6025428 h 6320854"/>
              <a:gd name="connsiteX4" fmla="*/ 3492331 w 3675888"/>
              <a:gd name="connsiteY4" fmla="*/ 6302351 h 6320854"/>
              <a:gd name="connsiteX5" fmla="*/ 3400682 w 3675888"/>
              <a:gd name="connsiteY5" fmla="*/ 6320854 h 6320854"/>
              <a:gd name="connsiteX6" fmla="*/ 275206 w 3675888"/>
              <a:gd name="connsiteY6" fmla="*/ 6320854 h 6320854"/>
              <a:gd name="connsiteX7" fmla="*/ 186647 w 3675888"/>
              <a:gd name="connsiteY7" fmla="*/ 6302975 h 6320854"/>
              <a:gd name="connsiteX8" fmla="*/ 184171 w 3675888"/>
              <a:gd name="connsiteY8" fmla="*/ 6302204 h 6320854"/>
              <a:gd name="connsiteX9" fmla="*/ 114619 w 3675888"/>
              <a:gd name="connsiteY9" fmla="*/ 6259884 h 6320854"/>
              <a:gd name="connsiteX10" fmla="*/ 105939 w 3675888"/>
              <a:gd name="connsiteY10" fmla="*/ 6252721 h 6320854"/>
              <a:gd name="connsiteX11" fmla="*/ 51500 w 3675888"/>
              <a:gd name="connsiteY11" fmla="*/ 6192635 h 6320854"/>
              <a:gd name="connsiteX12" fmla="*/ 16622 w 3675888"/>
              <a:gd name="connsiteY12" fmla="*/ 6119873 h 6320854"/>
              <a:gd name="connsiteX13" fmla="*/ 12537 w 3675888"/>
              <a:gd name="connsiteY13" fmla="*/ 6106716 h 6320854"/>
              <a:gd name="connsiteX14" fmla="*/ 0 w 3675888"/>
              <a:gd name="connsiteY14" fmla="*/ 6023550 h 6320854"/>
              <a:gd name="connsiteX15" fmla="*/ 0 w 3675888"/>
              <a:gd name="connsiteY15" fmla="*/ 302420 h 6320854"/>
              <a:gd name="connsiteX16" fmla="*/ 301545 w 3675888"/>
              <a:gd name="connsiteY16" fmla="*/ 0 h 6320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675888" h="6320854">
                <a:moveTo>
                  <a:pt x="301545" y="0"/>
                </a:moveTo>
                <a:lnTo>
                  <a:pt x="3375347" y="0"/>
                </a:lnTo>
                <a:cubicBezTo>
                  <a:pt x="3541331" y="0"/>
                  <a:pt x="3675888" y="134557"/>
                  <a:pt x="3675888" y="300541"/>
                </a:cubicBezTo>
                <a:lnTo>
                  <a:pt x="3675888" y="6025428"/>
                </a:lnTo>
                <a:cubicBezTo>
                  <a:pt x="3675888" y="6149916"/>
                  <a:pt x="3600200" y="6256727"/>
                  <a:pt x="3492331" y="6302351"/>
                </a:cubicBezTo>
                <a:lnTo>
                  <a:pt x="3400682" y="6320854"/>
                </a:lnTo>
                <a:lnTo>
                  <a:pt x="275206" y="6320854"/>
                </a:lnTo>
                <a:lnTo>
                  <a:pt x="186647" y="6302975"/>
                </a:lnTo>
                <a:lnTo>
                  <a:pt x="184171" y="6302204"/>
                </a:lnTo>
                <a:lnTo>
                  <a:pt x="114619" y="6259884"/>
                </a:lnTo>
                <a:lnTo>
                  <a:pt x="105939" y="6252721"/>
                </a:lnTo>
                <a:lnTo>
                  <a:pt x="51500" y="6192635"/>
                </a:lnTo>
                <a:lnTo>
                  <a:pt x="16622" y="6119873"/>
                </a:lnTo>
                <a:lnTo>
                  <a:pt x="12537" y="6106716"/>
                </a:lnTo>
                <a:lnTo>
                  <a:pt x="0" y="6023550"/>
                </a:lnTo>
                <a:lnTo>
                  <a:pt x="0" y="302420"/>
                </a:lnTo>
                <a:cubicBezTo>
                  <a:pt x="0" y="135398"/>
                  <a:pt x="135007" y="0"/>
                  <a:pt x="301545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88702" y="1143000"/>
            <a:ext cx="7241298" cy="5239512"/>
          </a:xfrm>
        </p:spPr>
        <p:txBody>
          <a:bodyPr anchor="b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88702" y="6382981"/>
            <a:ext cx="2703777" cy="338328"/>
          </a:xfrm>
        </p:spPr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4623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219456"/>
            <a:ext cx="7241297" cy="923544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82880" y="1143000"/>
            <a:ext cx="7241298" cy="5239512"/>
          </a:xfrm>
        </p:spPr>
        <p:txBody>
          <a:bodyPr anchor="b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2880" y="6382981"/>
            <a:ext cx="2703777" cy="338328"/>
          </a:xfrm>
        </p:spPr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392093" y="6387128"/>
            <a:ext cx="1032084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424177" y="6387128"/>
            <a:ext cx="457200" cy="338328"/>
          </a:xfrm>
        </p:spPr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  <p:sp>
        <p:nvSpPr>
          <p:cNvPr id="4" name="Picture Placeholder 9">
            <a:extLst>
              <a:ext uri="{FF2B5EF4-FFF2-40B4-BE49-F238E27FC236}">
                <a16:creationId xmlns:a16="http://schemas.microsoft.com/office/drawing/2014/main" id="{F47C8A4F-E753-8148-3650-49C421EB547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249412" y="268573"/>
            <a:ext cx="3675888" cy="6327648"/>
          </a:xfrm>
          <a:custGeom>
            <a:avLst/>
            <a:gdLst>
              <a:gd name="connsiteX0" fmla="*/ 301545 w 3675888"/>
              <a:gd name="connsiteY0" fmla="*/ 0 h 6320854"/>
              <a:gd name="connsiteX1" fmla="*/ 3375347 w 3675888"/>
              <a:gd name="connsiteY1" fmla="*/ 0 h 6320854"/>
              <a:gd name="connsiteX2" fmla="*/ 3675888 w 3675888"/>
              <a:gd name="connsiteY2" fmla="*/ 300541 h 6320854"/>
              <a:gd name="connsiteX3" fmla="*/ 3675888 w 3675888"/>
              <a:gd name="connsiteY3" fmla="*/ 6025428 h 6320854"/>
              <a:gd name="connsiteX4" fmla="*/ 3492331 w 3675888"/>
              <a:gd name="connsiteY4" fmla="*/ 6302351 h 6320854"/>
              <a:gd name="connsiteX5" fmla="*/ 3400682 w 3675888"/>
              <a:gd name="connsiteY5" fmla="*/ 6320854 h 6320854"/>
              <a:gd name="connsiteX6" fmla="*/ 275206 w 3675888"/>
              <a:gd name="connsiteY6" fmla="*/ 6320854 h 6320854"/>
              <a:gd name="connsiteX7" fmla="*/ 186647 w 3675888"/>
              <a:gd name="connsiteY7" fmla="*/ 6302975 h 6320854"/>
              <a:gd name="connsiteX8" fmla="*/ 184171 w 3675888"/>
              <a:gd name="connsiteY8" fmla="*/ 6302204 h 6320854"/>
              <a:gd name="connsiteX9" fmla="*/ 114619 w 3675888"/>
              <a:gd name="connsiteY9" fmla="*/ 6259883 h 6320854"/>
              <a:gd name="connsiteX10" fmla="*/ 105939 w 3675888"/>
              <a:gd name="connsiteY10" fmla="*/ 6252722 h 6320854"/>
              <a:gd name="connsiteX11" fmla="*/ 51500 w 3675888"/>
              <a:gd name="connsiteY11" fmla="*/ 6192635 h 6320854"/>
              <a:gd name="connsiteX12" fmla="*/ 16622 w 3675888"/>
              <a:gd name="connsiteY12" fmla="*/ 6119873 h 6320854"/>
              <a:gd name="connsiteX13" fmla="*/ 12538 w 3675888"/>
              <a:gd name="connsiteY13" fmla="*/ 6106716 h 6320854"/>
              <a:gd name="connsiteX14" fmla="*/ 0 w 3675888"/>
              <a:gd name="connsiteY14" fmla="*/ 6023550 h 6320854"/>
              <a:gd name="connsiteX15" fmla="*/ 0 w 3675888"/>
              <a:gd name="connsiteY15" fmla="*/ 302420 h 6320854"/>
              <a:gd name="connsiteX16" fmla="*/ 301545 w 3675888"/>
              <a:gd name="connsiteY16" fmla="*/ 0 h 6320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675888" h="6320854">
                <a:moveTo>
                  <a:pt x="301545" y="0"/>
                </a:moveTo>
                <a:lnTo>
                  <a:pt x="3375347" y="0"/>
                </a:lnTo>
                <a:cubicBezTo>
                  <a:pt x="3541331" y="0"/>
                  <a:pt x="3675888" y="134557"/>
                  <a:pt x="3675888" y="300541"/>
                </a:cubicBezTo>
                <a:lnTo>
                  <a:pt x="3675888" y="6025428"/>
                </a:lnTo>
                <a:cubicBezTo>
                  <a:pt x="3675888" y="6149916"/>
                  <a:pt x="3600200" y="6256727"/>
                  <a:pt x="3492331" y="6302351"/>
                </a:cubicBezTo>
                <a:lnTo>
                  <a:pt x="3400682" y="6320854"/>
                </a:lnTo>
                <a:lnTo>
                  <a:pt x="275206" y="6320854"/>
                </a:lnTo>
                <a:lnTo>
                  <a:pt x="186647" y="6302975"/>
                </a:lnTo>
                <a:lnTo>
                  <a:pt x="184171" y="6302204"/>
                </a:lnTo>
                <a:lnTo>
                  <a:pt x="114619" y="6259883"/>
                </a:lnTo>
                <a:lnTo>
                  <a:pt x="105939" y="6252722"/>
                </a:lnTo>
                <a:lnTo>
                  <a:pt x="51500" y="6192635"/>
                </a:lnTo>
                <a:lnTo>
                  <a:pt x="16622" y="6119873"/>
                </a:lnTo>
                <a:lnTo>
                  <a:pt x="12538" y="6106716"/>
                </a:lnTo>
                <a:lnTo>
                  <a:pt x="0" y="6023550"/>
                </a:lnTo>
                <a:lnTo>
                  <a:pt x="0" y="302420"/>
                </a:lnTo>
                <a:cubicBezTo>
                  <a:pt x="0" y="135398"/>
                  <a:pt x="135007" y="0"/>
                  <a:pt x="301545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21236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855" y="219456"/>
            <a:ext cx="4717429" cy="1180888"/>
          </a:xfrm>
        </p:spPr>
        <p:txBody>
          <a:bodyPr anchor="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85855" y="1400344"/>
            <a:ext cx="4729045" cy="4871473"/>
          </a:xfrm>
        </p:spPr>
        <p:txBody>
          <a:bodyPr anchor="b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588172" y="6390795"/>
            <a:ext cx="1298784" cy="338328"/>
          </a:xfrm>
        </p:spPr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86956" y="6390795"/>
            <a:ext cx="457200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0846273-A5CB-BDCB-C625-903F863EC30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600703" y="266700"/>
            <a:ext cx="6324469" cy="6324600"/>
          </a:xfrm>
          <a:custGeom>
            <a:avLst/>
            <a:gdLst>
              <a:gd name="connsiteX0" fmla="*/ 269395 w 6111507"/>
              <a:gd name="connsiteY0" fmla="*/ 0 h 6172338"/>
              <a:gd name="connsiteX1" fmla="*/ 5842112 w 6111507"/>
              <a:gd name="connsiteY1" fmla="*/ 0 h 6172338"/>
              <a:gd name="connsiteX2" fmla="*/ 6111507 w 6111507"/>
              <a:gd name="connsiteY2" fmla="*/ 268145 h 6172338"/>
              <a:gd name="connsiteX3" fmla="*/ 6111507 w 6111507"/>
              <a:gd name="connsiteY3" fmla="*/ 5904194 h 6172338"/>
              <a:gd name="connsiteX4" fmla="*/ 5842112 w 6111507"/>
              <a:gd name="connsiteY4" fmla="*/ 6172338 h 6172338"/>
              <a:gd name="connsiteX5" fmla="*/ 269395 w 6111507"/>
              <a:gd name="connsiteY5" fmla="*/ 6172338 h 6172338"/>
              <a:gd name="connsiteX6" fmla="*/ 0 w 6111507"/>
              <a:gd name="connsiteY6" fmla="*/ 5904194 h 6172338"/>
              <a:gd name="connsiteX7" fmla="*/ 0 w 6111507"/>
              <a:gd name="connsiteY7" fmla="*/ 268145 h 6172338"/>
              <a:gd name="connsiteX8" fmla="*/ 269395 w 6111507"/>
              <a:gd name="connsiteY8" fmla="*/ 0 h 617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11507" h="6172338">
                <a:moveTo>
                  <a:pt x="269395" y="0"/>
                </a:moveTo>
                <a:lnTo>
                  <a:pt x="5842112" y="0"/>
                </a:lnTo>
                <a:cubicBezTo>
                  <a:pt x="5990895" y="0"/>
                  <a:pt x="6111507" y="120052"/>
                  <a:pt x="6111507" y="268145"/>
                </a:cubicBezTo>
                <a:lnTo>
                  <a:pt x="6111507" y="5904194"/>
                </a:lnTo>
                <a:cubicBezTo>
                  <a:pt x="6111507" y="6052286"/>
                  <a:pt x="5990895" y="6172338"/>
                  <a:pt x="5842112" y="6172338"/>
                </a:cubicBezTo>
                <a:lnTo>
                  <a:pt x="269395" y="6172338"/>
                </a:lnTo>
                <a:cubicBezTo>
                  <a:pt x="120612" y="6172338"/>
                  <a:pt x="0" y="6052286"/>
                  <a:pt x="0" y="5904194"/>
                </a:cubicBezTo>
                <a:lnTo>
                  <a:pt x="0" y="268145"/>
                </a:lnTo>
                <a:cubicBezTo>
                  <a:pt x="0" y="120052"/>
                  <a:pt x="120612" y="0"/>
                  <a:pt x="269395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42166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1" y="220869"/>
            <a:ext cx="3208020" cy="3088635"/>
          </a:xfrm>
        </p:spPr>
        <p:txBody>
          <a:bodyPr anchor="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6FEEE5C-15B3-8386-23D3-B6B236C668F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86300" y="266700"/>
            <a:ext cx="3500538" cy="6324600"/>
          </a:xfrm>
          <a:custGeom>
            <a:avLst/>
            <a:gdLst>
              <a:gd name="connsiteX0" fmla="*/ 292116 w 3808553"/>
              <a:gd name="connsiteY0" fmla="*/ 0 h 6172200"/>
              <a:gd name="connsiteX1" fmla="*/ 3516437 w 3808553"/>
              <a:gd name="connsiteY1" fmla="*/ 0 h 6172200"/>
              <a:gd name="connsiteX2" fmla="*/ 3808553 w 3808553"/>
              <a:gd name="connsiteY2" fmla="*/ 292116 h 6172200"/>
              <a:gd name="connsiteX3" fmla="*/ 3808553 w 3808553"/>
              <a:gd name="connsiteY3" fmla="*/ 5880084 h 6172200"/>
              <a:gd name="connsiteX4" fmla="*/ 3516437 w 3808553"/>
              <a:gd name="connsiteY4" fmla="*/ 6172200 h 6172200"/>
              <a:gd name="connsiteX5" fmla="*/ 292116 w 3808553"/>
              <a:gd name="connsiteY5" fmla="*/ 6172200 h 6172200"/>
              <a:gd name="connsiteX6" fmla="*/ 0 w 3808553"/>
              <a:gd name="connsiteY6" fmla="*/ 5880084 h 6172200"/>
              <a:gd name="connsiteX7" fmla="*/ 0 w 3808553"/>
              <a:gd name="connsiteY7" fmla="*/ 292116 h 6172200"/>
              <a:gd name="connsiteX8" fmla="*/ 292116 w 3808553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08553" h="6172200">
                <a:moveTo>
                  <a:pt x="292116" y="0"/>
                </a:moveTo>
                <a:lnTo>
                  <a:pt x="3516437" y="0"/>
                </a:lnTo>
                <a:cubicBezTo>
                  <a:pt x="3677768" y="0"/>
                  <a:pt x="3808553" y="130785"/>
                  <a:pt x="3808553" y="292116"/>
                </a:cubicBezTo>
                <a:lnTo>
                  <a:pt x="3808553" y="5880084"/>
                </a:lnTo>
                <a:cubicBezTo>
                  <a:pt x="3808553" y="6041415"/>
                  <a:pt x="3677768" y="6172200"/>
                  <a:pt x="3516437" y="6172200"/>
                </a:cubicBezTo>
                <a:lnTo>
                  <a:pt x="292116" y="6172200"/>
                </a:lnTo>
                <a:cubicBezTo>
                  <a:pt x="130785" y="6172200"/>
                  <a:pt x="0" y="6041415"/>
                  <a:pt x="0" y="5880084"/>
                </a:cubicBezTo>
                <a:lnTo>
                  <a:pt x="0" y="292116"/>
                </a:lnTo>
                <a:cubicBezTo>
                  <a:pt x="0" y="130785"/>
                  <a:pt x="130785" y="0"/>
                  <a:pt x="292116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461087" y="220870"/>
            <a:ext cx="3200400" cy="6055554"/>
          </a:xfrm>
        </p:spPr>
        <p:txBody>
          <a:bodyPr anchor="b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9859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3755" y="219456"/>
            <a:ext cx="3891435" cy="1225339"/>
          </a:xfrm>
        </p:spPr>
        <p:txBody>
          <a:bodyPr anchor="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B3BE62AC-2855-BB28-0282-25CA658273E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270473" y="265176"/>
            <a:ext cx="6984636" cy="6327648"/>
          </a:xfrm>
          <a:custGeom>
            <a:avLst/>
            <a:gdLst>
              <a:gd name="connsiteX0" fmla="*/ 302565 w 7228936"/>
              <a:gd name="connsiteY0" fmla="*/ 0 h 6316602"/>
              <a:gd name="connsiteX1" fmla="*/ 6926371 w 7228936"/>
              <a:gd name="connsiteY1" fmla="*/ 0 h 6316602"/>
              <a:gd name="connsiteX2" fmla="*/ 7228936 w 7228936"/>
              <a:gd name="connsiteY2" fmla="*/ 302565 h 6316602"/>
              <a:gd name="connsiteX3" fmla="*/ 7228936 w 7228936"/>
              <a:gd name="connsiteY3" fmla="*/ 6014037 h 6316602"/>
              <a:gd name="connsiteX4" fmla="*/ 6926371 w 7228936"/>
              <a:gd name="connsiteY4" fmla="*/ 6316602 h 6316602"/>
              <a:gd name="connsiteX5" fmla="*/ 302565 w 7228936"/>
              <a:gd name="connsiteY5" fmla="*/ 6316602 h 6316602"/>
              <a:gd name="connsiteX6" fmla="*/ 0 w 7228936"/>
              <a:gd name="connsiteY6" fmla="*/ 6014037 h 6316602"/>
              <a:gd name="connsiteX7" fmla="*/ 0 w 7228936"/>
              <a:gd name="connsiteY7" fmla="*/ 302565 h 6316602"/>
              <a:gd name="connsiteX8" fmla="*/ 302565 w 7228936"/>
              <a:gd name="connsiteY8" fmla="*/ 0 h 6316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228936" h="6316602">
                <a:moveTo>
                  <a:pt x="302565" y="0"/>
                </a:moveTo>
                <a:lnTo>
                  <a:pt x="6926371" y="0"/>
                </a:lnTo>
                <a:cubicBezTo>
                  <a:pt x="7093473" y="0"/>
                  <a:pt x="7228936" y="135463"/>
                  <a:pt x="7228936" y="302565"/>
                </a:cubicBezTo>
                <a:lnTo>
                  <a:pt x="7228936" y="6014037"/>
                </a:lnTo>
                <a:cubicBezTo>
                  <a:pt x="7228936" y="6181139"/>
                  <a:pt x="7093473" y="6316602"/>
                  <a:pt x="6926371" y="6316602"/>
                </a:cubicBezTo>
                <a:lnTo>
                  <a:pt x="302565" y="6316602"/>
                </a:lnTo>
                <a:cubicBezTo>
                  <a:pt x="135463" y="6316602"/>
                  <a:pt x="0" y="6181139"/>
                  <a:pt x="0" y="6014037"/>
                </a:cubicBezTo>
                <a:lnTo>
                  <a:pt x="0" y="302565"/>
                </a:lnTo>
                <a:cubicBezTo>
                  <a:pt x="0" y="135463"/>
                  <a:pt x="135463" y="0"/>
                  <a:pt x="302565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513753" y="1435652"/>
            <a:ext cx="3891435" cy="4833862"/>
          </a:xfrm>
        </p:spPr>
        <p:txBody>
          <a:bodyPr anchor="b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515079" y="6387128"/>
            <a:ext cx="2703777" cy="338328"/>
          </a:xfrm>
        </p:spPr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3573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854" y="219456"/>
            <a:ext cx="3234982" cy="1577218"/>
          </a:xfrm>
        </p:spPr>
        <p:txBody>
          <a:bodyPr anchor="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85854" y="1796675"/>
            <a:ext cx="3234982" cy="447147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8705" y="6387128"/>
            <a:ext cx="2095770" cy="338328"/>
          </a:xfrm>
        </p:spPr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206416" y="6390795"/>
            <a:ext cx="1032084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238500" y="6390795"/>
            <a:ext cx="457200" cy="338328"/>
          </a:xfrm>
        </p:spPr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5B0EC94-28E6-D665-7491-10A308B0B42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965783" y="265176"/>
            <a:ext cx="7959517" cy="6327648"/>
          </a:xfrm>
          <a:custGeom>
            <a:avLst/>
            <a:gdLst>
              <a:gd name="connsiteX0" fmla="*/ 267246 w 7391400"/>
              <a:gd name="connsiteY0" fmla="*/ 0 h 6172200"/>
              <a:gd name="connsiteX1" fmla="*/ 7124155 w 7391400"/>
              <a:gd name="connsiteY1" fmla="*/ 0 h 6172200"/>
              <a:gd name="connsiteX2" fmla="*/ 7391400 w 7391400"/>
              <a:gd name="connsiteY2" fmla="*/ 266886 h 6172200"/>
              <a:gd name="connsiteX3" fmla="*/ 7391400 w 7391400"/>
              <a:gd name="connsiteY3" fmla="*/ 5905314 h 6172200"/>
              <a:gd name="connsiteX4" fmla="*/ 7124155 w 7391400"/>
              <a:gd name="connsiteY4" fmla="*/ 6172200 h 6172200"/>
              <a:gd name="connsiteX5" fmla="*/ 267246 w 7391400"/>
              <a:gd name="connsiteY5" fmla="*/ 6172200 h 6172200"/>
              <a:gd name="connsiteX6" fmla="*/ 0 w 7391400"/>
              <a:gd name="connsiteY6" fmla="*/ 5905314 h 6172200"/>
              <a:gd name="connsiteX7" fmla="*/ 0 w 7391400"/>
              <a:gd name="connsiteY7" fmla="*/ 266886 h 6172200"/>
              <a:gd name="connsiteX8" fmla="*/ 267246 w 7391400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91400" h="6172200">
                <a:moveTo>
                  <a:pt x="267246" y="0"/>
                </a:moveTo>
                <a:lnTo>
                  <a:pt x="7124155" y="0"/>
                </a:lnTo>
                <a:cubicBezTo>
                  <a:pt x="7271750" y="0"/>
                  <a:pt x="7391400" y="119489"/>
                  <a:pt x="7391400" y="266886"/>
                </a:cubicBezTo>
                <a:lnTo>
                  <a:pt x="7391400" y="5905314"/>
                </a:lnTo>
                <a:cubicBezTo>
                  <a:pt x="7391400" y="6052711"/>
                  <a:pt x="7271750" y="6172200"/>
                  <a:pt x="7124155" y="6172200"/>
                </a:cubicBezTo>
                <a:lnTo>
                  <a:pt x="267246" y="6172200"/>
                </a:lnTo>
                <a:cubicBezTo>
                  <a:pt x="119650" y="6172200"/>
                  <a:pt x="0" y="6052711"/>
                  <a:pt x="0" y="5905314"/>
                </a:cubicBezTo>
                <a:lnTo>
                  <a:pt x="0" y="266886"/>
                </a:lnTo>
                <a:cubicBezTo>
                  <a:pt x="0" y="119489"/>
                  <a:pt x="119650" y="0"/>
                  <a:pt x="267246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721282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878" y="216452"/>
            <a:ext cx="3381587" cy="2213524"/>
          </a:xfrm>
        </p:spPr>
        <p:txBody>
          <a:bodyPr anchor="t">
            <a:normAutofit/>
          </a:bodyPr>
          <a:lstStyle>
            <a:lvl1pPr>
              <a:defRPr sz="3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62400" y="177492"/>
            <a:ext cx="7962900" cy="228600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/>
            </a:lvl1pPr>
            <a:lvl2pPr marL="514350" indent="-285750">
              <a:buFont typeface="Arial" panose="020B0604020202020204" pitchFamily="34" charset="0"/>
              <a:buChar char="•"/>
              <a:defRPr sz="14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5878" y="2513464"/>
            <a:ext cx="2805405" cy="338328"/>
          </a:xfrm>
        </p:spPr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230339" y="2516244"/>
            <a:ext cx="1284010" cy="338328"/>
          </a:xfrm>
        </p:spPr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9585" y="2513464"/>
            <a:ext cx="449306" cy="338328"/>
          </a:xfrm>
        </p:spPr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E56056E-3484-D9D0-95D5-818FF4C3C8D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274220" y="2935280"/>
            <a:ext cx="11651080" cy="3656020"/>
          </a:xfrm>
          <a:custGeom>
            <a:avLst/>
            <a:gdLst>
              <a:gd name="connsiteX0" fmla="*/ 298989 w 11651080"/>
              <a:gd name="connsiteY0" fmla="*/ 0 h 3656020"/>
              <a:gd name="connsiteX1" fmla="*/ 11352091 w 11651080"/>
              <a:gd name="connsiteY1" fmla="*/ 0 h 3656020"/>
              <a:gd name="connsiteX2" fmla="*/ 11651080 w 11651080"/>
              <a:gd name="connsiteY2" fmla="*/ 298989 h 3656020"/>
              <a:gd name="connsiteX3" fmla="*/ 11651080 w 11651080"/>
              <a:gd name="connsiteY3" fmla="*/ 3357031 h 3656020"/>
              <a:gd name="connsiteX4" fmla="*/ 11352091 w 11651080"/>
              <a:gd name="connsiteY4" fmla="*/ 3656020 h 3656020"/>
              <a:gd name="connsiteX5" fmla="*/ 298989 w 11651080"/>
              <a:gd name="connsiteY5" fmla="*/ 3656020 h 3656020"/>
              <a:gd name="connsiteX6" fmla="*/ 0 w 11651080"/>
              <a:gd name="connsiteY6" fmla="*/ 3357031 h 3656020"/>
              <a:gd name="connsiteX7" fmla="*/ 0 w 11651080"/>
              <a:gd name="connsiteY7" fmla="*/ 298989 h 3656020"/>
              <a:gd name="connsiteX8" fmla="*/ 298989 w 11651080"/>
              <a:gd name="connsiteY8" fmla="*/ 0 h 3656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651080" h="3656020">
                <a:moveTo>
                  <a:pt x="298989" y="0"/>
                </a:moveTo>
                <a:lnTo>
                  <a:pt x="11352091" y="0"/>
                </a:lnTo>
                <a:cubicBezTo>
                  <a:pt x="11517218" y="0"/>
                  <a:pt x="11651080" y="133862"/>
                  <a:pt x="11651080" y="298989"/>
                </a:cubicBezTo>
                <a:lnTo>
                  <a:pt x="11651080" y="3357031"/>
                </a:lnTo>
                <a:cubicBezTo>
                  <a:pt x="11651080" y="3522158"/>
                  <a:pt x="11517218" y="3656020"/>
                  <a:pt x="11352091" y="3656020"/>
                </a:cubicBezTo>
                <a:lnTo>
                  <a:pt x="298989" y="3656020"/>
                </a:lnTo>
                <a:cubicBezTo>
                  <a:pt x="133862" y="3656020"/>
                  <a:pt x="0" y="3522158"/>
                  <a:pt x="0" y="3357031"/>
                </a:cubicBezTo>
                <a:lnTo>
                  <a:pt x="0" y="298989"/>
                </a:lnTo>
                <a:cubicBezTo>
                  <a:pt x="0" y="133862"/>
                  <a:pt x="133862" y="0"/>
                  <a:pt x="298989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501044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219456"/>
            <a:ext cx="3172641" cy="3145019"/>
          </a:xfrm>
        </p:spPr>
        <p:txBody>
          <a:bodyPr anchor="t">
            <a:normAutofit/>
          </a:bodyPr>
          <a:lstStyle>
            <a:lvl1pPr>
              <a:defRPr sz="3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A95997E6-BE07-E83F-D207-0CADA004E02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000500" y="265332"/>
            <a:ext cx="7924800" cy="3095837"/>
          </a:xfrm>
          <a:custGeom>
            <a:avLst/>
            <a:gdLst>
              <a:gd name="connsiteX0" fmla="*/ 282309 w 8229600"/>
              <a:gd name="connsiteY0" fmla="*/ 0 h 3095837"/>
              <a:gd name="connsiteX1" fmla="*/ 7947291 w 8229600"/>
              <a:gd name="connsiteY1" fmla="*/ 0 h 3095837"/>
              <a:gd name="connsiteX2" fmla="*/ 8229600 w 8229600"/>
              <a:gd name="connsiteY2" fmla="*/ 282309 h 3095837"/>
              <a:gd name="connsiteX3" fmla="*/ 8229600 w 8229600"/>
              <a:gd name="connsiteY3" fmla="*/ 2813528 h 3095837"/>
              <a:gd name="connsiteX4" fmla="*/ 7947291 w 8229600"/>
              <a:gd name="connsiteY4" fmla="*/ 3095837 h 3095837"/>
              <a:gd name="connsiteX5" fmla="*/ 282309 w 8229600"/>
              <a:gd name="connsiteY5" fmla="*/ 3095837 h 3095837"/>
              <a:gd name="connsiteX6" fmla="*/ 0 w 8229600"/>
              <a:gd name="connsiteY6" fmla="*/ 2813528 h 3095837"/>
              <a:gd name="connsiteX7" fmla="*/ 0 w 8229600"/>
              <a:gd name="connsiteY7" fmla="*/ 282309 h 3095837"/>
              <a:gd name="connsiteX8" fmla="*/ 282309 w 8229600"/>
              <a:gd name="connsiteY8" fmla="*/ 0 h 3095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9600" h="3095837">
                <a:moveTo>
                  <a:pt x="282309" y="0"/>
                </a:moveTo>
                <a:lnTo>
                  <a:pt x="7947291" y="0"/>
                </a:lnTo>
                <a:cubicBezTo>
                  <a:pt x="8103206" y="0"/>
                  <a:pt x="8229600" y="126394"/>
                  <a:pt x="8229600" y="282309"/>
                </a:cubicBezTo>
                <a:lnTo>
                  <a:pt x="8229600" y="2813528"/>
                </a:lnTo>
                <a:cubicBezTo>
                  <a:pt x="8229600" y="2969443"/>
                  <a:pt x="8103206" y="3095837"/>
                  <a:pt x="7947291" y="3095837"/>
                </a:cubicBezTo>
                <a:lnTo>
                  <a:pt x="282309" y="3095837"/>
                </a:lnTo>
                <a:cubicBezTo>
                  <a:pt x="126394" y="3095837"/>
                  <a:pt x="0" y="2969443"/>
                  <a:pt x="0" y="2813528"/>
                </a:cubicBezTo>
                <a:lnTo>
                  <a:pt x="0" y="282309"/>
                </a:lnTo>
                <a:cubicBezTo>
                  <a:pt x="0" y="126394"/>
                  <a:pt x="126394" y="0"/>
                  <a:pt x="282309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14565" y="3543597"/>
            <a:ext cx="8010734" cy="2843531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79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E5778B4-3E3F-C3EF-5322-2ECFF646D0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231821" y="760151"/>
            <a:ext cx="9728359" cy="4233673"/>
          </a:xfrm>
          <a:prstGeom prst="roundRect">
            <a:avLst>
              <a:gd name="adj" fmla="val 7502"/>
            </a:avLst>
          </a:prstGeom>
          <a:solidFill>
            <a:schemeClr val="bg2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EDE6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2242A1-A384-8CB1-904B-45EEDF23C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6276" y="5255159"/>
            <a:ext cx="9299448" cy="1025326"/>
          </a:xfrm>
        </p:spPr>
        <p:txBody>
          <a:bodyPr anchor="ctr">
            <a:normAutofit/>
          </a:bodyPr>
          <a:lstStyle>
            <a:lvl1pPr algn="ctr">
              <a:lnSpc>
                <a:spcPct val="90000"/>
              </a:lnSpc>
              <a:defRPr sz="2400" spc="-50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6F59BDE-94E7-56D6-3D7F-6145311BA2D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46276" y="1293091"/>
            <a:ext cx="9299448" cy="3943921"/>
          </a:xfrm>
        </p:spPr>
        <p:txBody>
          <a:bodyPr anchor="ctr">
            <a:normAutofit/>
          </a:bodyPr>
          <a:lstStyle>
            <a:lvl1pPr marL="0" indent="0" algn="ctr">
              <a:lnSpc>
                <a:spcPct val="80000"/>
              </a:lnSpc>
              <a:buNone/>
              <a:defRPr sz="26000" spc="-1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XX%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6D72DC-8ED1-FAB8-CD4C-7BDCAEA2C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C6FDB9-A3B3-A4DB-D081-D27ECC704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BFCFB0-1D5D-C25F-A74C-5CFB9C195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7349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82880" y="173736"/>
            <a:ext cx="10475499" cy="4850651"/>
          </a:xfrm>
        </p:spPr>
        <p:txBody>
          <a:bodyPr anchor="t">
            <a:noAutofit/>
          </a:bodyPr>
          <a:lstStyle>
            <a:lvl1pPr marL="0" indent="0">
              <a:lnSpc>
                <a:spcPct val="90000"/>
              </a:lnSpc>
              <a:buNone/>
              <a:defRPr sz="7600" b="0" cap="none" spc="-50" baseline="0"/>
            </a:lvl1pPr>
            <a:lvl2pPr marL="228600" indent="0">
              <a:lnSpc>
                <a:spcPct val="90000"/>
              </a:lnSpc>
              <a:buNone/>
              <a:defRPr sz="6600" b="0" cap="none" spc="-50" baseline="0"/>
            </a:lvl2pPr>
            <a:lvl3pPr marL="457200" indent="0">
              <a:lnSpc>
                <a:spcPct val="90000"/>
              </a:lnSpc>
              <a:buNone/>
              <a:defRPr sz="6000" b="0" cap="none" spc="-50" baseline="0"/>
            </a:lvl3pPr>
            <a:lvl4pPr marL="685800" indent="0">
              <a:lnSpc>
                <a:spcPct val="90000"/>
              </a:lnSpc>
              <a:buNone/>
              <a:defRPr sz="5400" b="0" cap="none" spc="-50" baseline="0"/>
            </a:lvl4pPr>
            <a:lvl5pPr marL="914400" indent="0">
              <a:lnSpc>
                <a:spcPct val="90000"/>
              </a:lnSpc>
              <a:buNone/>
              <a:defRPr sz="4800" b="0" cap="none" spc="-50" baseline="0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3173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1542D-3EA5-35E3-406E-8496EA7D40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88784" y="5029200"/>
            <a:ext cx="9198864" cy="713232"/>
          </a:xfrm>
        </p:spPr>
        <p:txBody>
          <a:bodyPr anchor="t">
            <a:normAutofit/>
          </a:bodyPr>
          <a:lstStyle>
            <a:lvl1pPr>
              <a:lnSpc>
                <a:spcPct val="90000"/>
              </a:lnSpc>
              <a:defRPr sz="2000" b="1" spc="-50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BBD3F2A-2B85-D7B7-24A2-D01A281CD79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388784" y="1115568"/>
            <a:ext cx="9198864" cy="3584448"/>
          </a:xfrm>
        </p:spPr>
        <p:txBody>
          <a:bodyPr anchor="ctr">
            <a:normAutofit/>
          </a:bodyPr>
          <a:lstStyle>
            <a:lvl1pPr marL="137160" indent="-13716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5000" spc="-50" baseline="0"/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AFB98B-06E5-997A-53DA-CC0E6A618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4CA6F2-8C52-8488-999E-FEF7877BA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59DD64-9865-92B3-BED2-F770E9763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1572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219456"/>
            <a:ext cx="11326704" cy="104156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12E940BF-81C2-1FFB-391F-670B2E738E5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82880" y="1645920"/>
            <a:ext cx="5420409" cy="4741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FB763AB3-1DFB-9F9F-2339-33F3C49C8C10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48400" y="1645920"/>
            <a:ext cx="5261184" cy="4741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2211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186" y="219456"/>
            <a:ext cx="11274552" cy="789851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1185" y="1009307"/>
            <a:ext cx="521208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6A39E64-722E-F001-F641-974F5225314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81631" y="1649451"/>
            <a:ext cx="5212080" cy="43434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45352" y="1009307"/>
            <a:ext cx="521208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B9C0BFD-5C7B-FA0D-DCE8-95D24728FEB0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45352" y="1649451"/>
            <a:ext cx="5212080" cy="43434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382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3818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1502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861" y="207228"/>
            <a:ext cx="11001943" cy="1790700"/>
          </a:xfrm>
        </p:spPr>
        <p:txBody>
          <a:bodyPr anchor="t">
            <a:noAutofit/>
          </a:bodyPr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22195" y="3264408"/>
            <a:ext cx="10147610" cy="2834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4061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5580" y="1089247"/>
            <a:ext cx="6360840" cy="2171716"/>
          </a:xfrm>
        </p:spPr>
        <p:txBody>
          <a:bodyPr anchor="b">
            <a:noAutofit/>
          </a:bodyPr>
          <a:lstStyle>
            <a:lvl1pPr algn="ctr"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322864" y="3499880"/>
            <a:ext cx="5543550" cy="177165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lang="en-US" sz="1600" dirty="0"/>
            </a:lvl1pPr>
            <a:lvl2pPr marL="228600" indent="0" algn="ctr">
              <a:buNone/>
              <a:defRPr lang="en-US" sz="1600" dirty="0"/>
            </a:lvl2pPr>
            <a:lvl3pPr marL="457200" indent="0" algn="ctr">
              <a:buNone/>
              <a:defRPr lang="en-US" sz="1600" dirty="0"/>
            </a:lvl3pPr>
            <a:lvl4pPr marL="685800" indent="0" algn="ctr">
              <a:buNone/>
              <a:defRPr lang="en-US" sz="1600" dirty="0"/>
            </a:lvl4pPr>
            <a:lvl5pPr marL="914400" indent="0" algn="ctr">
              <a:buNone/>
              <a:defRPr lang="en-US" sz="16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3734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219456"/>
            <a:ext cx="10835640" cy="9692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2880" y="1183206"/>
            <a:ext cx="10835640" cy="5088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78704" y="6387128"/>
            <a:ext cx="2703777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477500" y="6387128"/>
            <a:ext cx="1032084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888527A6-2E4C-451E-839C-BF9E67C29447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09584" y="6387128"/>
            <a:ext cx="457200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9D69FB46-7426-467B-9CD9-E7F76067B3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680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000" b="0" kern="1200" spc="-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50" indent="-28575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28575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indent="-28575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71550" indent="-28575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00150" indent="-28575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pos="168">
          <p15:clr>
            <a:srgbClr val="F26B43"/>
          </p15:clr>
        </p15:guide>
        <p15:guide id="4" orient="horz" pos="168">
          <p15:clr>
            <a:srgbClr val="F26B43"/>
          </p15:clr>
        </p15:guide>
        <p15:guide id="5" pos="7512">
          <p15:clr>
            <a:srgbClr val="F26B43"/>
          </p15:clr>
        </p15:guide>
        <p15:guide id="6" orient="horz" pos="4152">
          <p15:clr>
            <a:srgbClr val="F26B43"/>
          </p15:clr>
        </p15:guide>
        <p15:guide id="12" pos="4728">
          <p15:clr>
            <a:srgbClr val="F26B43"/>
          </p15:clr>
        </p15:guide>
        <p15:guide id="13" pos="5328">
          <p15:clr>
            <a:srgbClr val="F26B43"/>
          </p15:clr>
        </p15:guide>
        <p15:guide id="26" pos="2952">
          <p15:clr>
            <a:srgbClr val="F26B43"/>
          </p15:clr>
        </p15:guide>
        <p15:guide id="27" pos="3096">
          <p15:clr>
            <a:srgbClr val="F26B43"/>
          </p15:clr>
        </p15:guide>
        <p15:guide id="29" pos="4128">
          <p15:clr>
            <a:srgbClr val="F26B43"/>
          </p15:clr>
        </p15:guide>
        <p15:guide id="30" pos="1392">
          <p15:clr>
            <a:srgbClr val="F26B43"/>
          </p15:clr>
        </p15:guide>
        <p15:guide id="3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ecd.org/en/publications/the-digital-transformation-of-smes_bdb9256a-en.html" TargetMode="External"/><Relationship Id="rId2" Type="http://schemas.openxmlformats.org/officeDocument/2006/relationships/hyperlink" Target="https://www.gov.uk/government/collections/small-business-survey-reports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gov.uk/business-finance-support/help-to-grow-management-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7F6E7-ACA3-0C4A-4A87-D141A105C4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BASIL’S BAKERY</a:t>
            </a:r>
            <a:br>
              <a:rPr lang="en-GB" b="1" dirty="0"/>
            </a:br>
            <a:r>
              <a:rPr lang="en-GB" b="1" dirty="0"/>
              <a:t>Digital Transformation and Online Ordering Challenges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FA37D2-C90E-9357-F1A7-1416980D75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10715" y="4053503"/>
            <a:ext cx="6003788" cy="2140819"/>
          </a:xfrm>
        </p:spPr>
        <p:txBody>
          <a:bodyPr>
            <a:normAutofit/>
          </a:bodyPr>
          <a:lstStyle/>
          <a:p>
            <a:r>
              <a:rPr lang="en-GB" dirty="0"/>
              <a:t>Problem Solving and Decision Making</a:t>
            </a:r>
          </a:p>
          <a:p>
            <a:r>
              <a:rPr lang="en-GB" dirty="0"/>
              <a:t>Individual Presentation</a:t>
            </a:r>
          </a:p>
          <a:p>
            <a:r>
              <a:rPr lang="en-GB" dirty="0"/>
              <a:t>Student Name: Iacob </a:t>
            </a:r>
            <a:r>
              <a:rPr lang="en-GB" dirty="0" err="1"/>
              <a:t>Badarau</a:t>
            </a:r>
            <a:br>
              <a:rPr lang="en-GB" dirty="0"/>
            </a:br>
            <a:r>
              <a:rPr lang="en-GB" dirty="0"/>
              <a:t>Student </a:t>
            </a:r>
            <a:r>
              <a:rPr lang="en-GB"/>
              <a:t>ID: 2537668</a:t>
            </a:r>
            <a:br>
              <a:rPr lang="en-GB" dirty="0"/>
            </a:br>
            <a:r>
              <a:rPr lang="en-GB" dirty="0"/>
              <a:t>Module Code: LCLM4004</a:t>
            </a:r>
            <a:br>
              <a:rPr lang="en-GB" dirty="0"/>
            </a:br>
            <a:r>
              <a:rPr lang="en-GB" dirty="0"/>
              <a:t>Academic Year: 2026–2027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9414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99CF6-017D-0A37-7D78-C15B790F4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BUSINESS BACKGROUND &amp; DIGITAL CHALLENGES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024E12-6FB8-269D-5545-8B073A6BA05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16310" y="825909"/>
            <a:ext cx="11341904" cy="5842401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b="1" dirty="0"/>
              <a:t>Why is Basil's Bakery in need of change?</a:t>
            </a:r>
          </a:p>
          <a:p>
            <a:pPr marL="0" indent="0" algn="ctr">
              <a:buNone/>
            </a:pPr>
            <a:r>
              <a:rPr lang="en-GB" b="1" dirty="0"/>
              <a:t>Business Background</a:t>
            </a:r>
          </a:p>
          <a:p>
            <a:r>
              <a:rPr lang="en-GB" dirty="0"/>
              <a:t>Independent organic bakery opened in Coventry in 2015.</a:t>
            </a:r>
            <a:br>
              <a:rPr lang="en-GB" dirty="0"/>
            </a:br>
            <a:endParaRPr lang="en-GB" dirty="0"/>
          </a:p>
          <a:p>
            <a:r>
              <a:rPr lang="en-GB" dirty="0"/>
              <a:t>Sells freshly baked bread, cakes and pastries.</a:t>
            </a:r>
            <a:br>
              <a:rPr lang="en-GB" dirty="0"/>
            </a:br>
            <a:endParaRPr lang="en-GB" dirty="0"/>
          </a:p>
          <a:p>
            <a:r>
              <a:rPr lang="en-GB" dirty="0"/>
              <a:t>In 2023-2025, sales were around 25% lower than in 2019.</a:t>
            </a:r>
          </a:p>
          <a:p>
            <a:pPr marL="0" indent="0" algn="ctr">
              <a:buNone/>
            </a:pPr>
            <a:r>
              <a:rPr lang="en-GB" b="1" dirty="0"/>
              <a:t>Current Challenges</a:t>
            </a:r>
          </a:p>
          <a:p>
            <a:r>
              <a:rPr lang="en-GB" dirty="0"/>
              <a:t>No online ordering available: Customers do not have the option to use online ordering.</a:t>
            </a:r>
            <a:br>
              <a:rPr lang="en-GB" dirty="0"/>
            </a:br>
            <a:endParaRPr lang="en-GB" dirty="0"/>
          </a:p>
          <a:p>
            <a:r>
              <a:rPr lang="en-GB" dirty="0"/>
              <a:t>There are restricted pre-orders: If a busy period occurs, telephone orders can be missed.</a:t>
            </a:r>
            <a:br>
              <a:rPr lang="en-GB" dirty="0"/>
            </a:br>
            <a:endParaRPr lang="en-GB" dirty="0"/>
          </a:p>
          <a:p>
            <a:r>
              <a:rPr lang="en-GB" dirty="0"/>
              <a:t>Lower convenience: Customers may have less choice of their products.</a:t>
            </a:r>
            <a:br>
              <a:rPr lang="en-GB" dirty="0"/>
            </a:br>
            <a:endParaRPr lang="en-GB" dirty="0"/>
          </a:p>
          <a:p>
            <a:r>
              <a:rPr lang="en-GB" dirty="0"/>
              <a:t>Limited adoption of technology: Small businesses may not have the resources to adopt technologies (OECD, 2021).</a:t>
            </a:r>
            <a:br>
              <a:rPr lang="en-GB" dirty="0"/>
            </a:br>
            <a:endParaRPr lang="en-GB" dirty="0"/>
          </a:p>
          <a:p>
            <a:r>
              <a:rPr lang="en-GB" dirty="0"/>
              <a:t>Customer expectation change: With the increasing competition in the market, there is a growing need for businesses to adjust their services (Bharadwaj et al., 2013).</a:t>
            </a:r>
          </a:p>
          <a:p>
            <a:pPr marL="0" indent="0" algn="ctr">
              <a:buNone/>
            </a:pPr>
            <a:r>
              <a:rPr lang="en-GB" b="1" dirty="0"/>
              <a:t>Main Issue</a:t>
            </a:r>
          </a:p>
          <a:p>
            <a:pPr marL="0" indent="0" algn="ctr">
              <a:buNone/>
            </a:pPr>
            <a:r>
              <a:rPr lang="en-GB" b="1" dirty="0"/>
              <a:t>The bakery may find that limited digital services can hinder efforts to attract and retain customers.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1333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E2D72-9310-0F27-ACF0-68A2DBFF4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815" y="189689"/>
            <a:ext cx="11341905" cy="103934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dirty="0"/>
              <a:t>PESTEL ANALYSIS</a:t>
            </a:r>
            <a:br>
              <a:rPr lang="en-GB" sz="3600" dirty="0"/>
            </a:br>
            <a:r>
              <a:rPr lang="en-GB" sz="3600" dirty="0"/>
              <a:t>Understanding External Influences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4B817B-1102-4D1A-85F3-A6407CAD29E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33815" y="1229032"/>
            <a:ext cx="5686882" cy="262521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PESTEL is a strategic tool that is used to consider external factors that can impact the business.</a:t>
            </a:r>
            <a:br>
              <a:rPr lang="en-GB" dirty="0"/>
            </a:br>
            <a:r>
              <a:rPr lang="en-GB" dirty="0"/>
              <a:t>It takes into account the Political, Economic, Social, Technological, Environmental and Legal factors.</a:t>
            </a:r>
            <a:br>
              <a:rPr lang="en-GB" dirty="0"/>
            </a:br>
            <a:r>
              <a:rPr lang="en-GB" dirty="0"/>
              <a:t>The external environment can be a facade that helps to give an explanation to Basil's Bakery's digital development (Verhoef et al., 2021).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7DFE40B-F616-ED68-8B26-872F4465404C}"/>
              </a:ext>
            </a:extLst>
          </p:cNvPr>
          <p:cNvSpPr txBox="1"/>
          <p:nvPr/>
        </p:nvSpPr>
        <p:spPr>
          <a:xfrm>
            <a:off x="6096000" y="1022555"/>
            <a:ext cx="596218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Key Findings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Convenience in ordering is a means provided when customers' expectations change.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There are opportunities to enhance accessibility and customer experience (Bharadwaj et al., 2013) through digital technology.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Digital investment may be challenging due to a lack of financial resources (OECD, 2021).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There are government support programmes that could be used by small businesses to build up their management skills (UK Government, 2024).</a:t>
            </a:r>
          </a:p>
          <a:p>
            <a:endParaRPr lang="en-GB" dirty="0"/>
          </a:p>
          <a:p>
            <a:pPr algn="ctr"/>
            <a:r>
              <a:rPr lang="en-GB" b="1" dirty="0"/>
              <a:t>Advantage</a:t>
            </a:r>
          </a:p>
          <a:p>
            <a:r>
              <a:rPr lang="en-GB" dirty="0"/>
              <a:t>Helps identify external opportunities and challenges.</a:t>
            </a:r>
          </a:p>
          <a:p>
            <a:endParaRPr lang="en-GB" dirty="0"/>
          </a:p>
          <a:p>
            <a:pPr algn="ctr"/>
            <a:r>
              <a:rPr lang="en-GB" b="1" dirty="0"/>
              <a:t>Limitation</a:t>
            </a:r>
          </a:p>
          <a:p>
            <a:r>
              <a:rPr lang="en-GB" dirty="0"/>
              <a:t>Does not describe digital issues within the bakery.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17D5EC-9DB9-A342-A2A4-EFDDE1EF0D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617" y="3429000"/>
            <a:ext cx="4590783" cy="334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909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D5BE7-349C-B36D-1785-B87037CD8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/>
              <a:t>FISHBONE DIAGRAM</a:t>
            </a:r>
            <a:br>
              <a:rPr lang="en-GB" sz="3200" dirty="0"/>
            </a:br>
            <a:r>
              <a:rPr lang="en-GB" sz="3200" dirty="0"/>
              <a:t>Understanding the reasons for low digital service uptake</a:t>
            </a:r>
            <a:br>
              <a:rPr lang="en-GB" sz="3200" dirty="0"/>
            </a:b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559829-C524-E41A-AEE7-B5D1C26104D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00257" y="1150374"/>
            <a:ext cx="11857928" cy="1111046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Fishbone Diagram is a visual problem-solving approach to arrange solutions to a particular problem and it encourages businesses to consider multiple factors instead of a single explanation.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A1D4B2-9C95-0598-B607-EC1329B9E0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19174"/>
            <a:ext cx="12192000" cy="37074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1F7A189-BD0E-4794-C26E-CA3B124BC5CC}"/>
              </a:ext>
            </a:extLst>
          </p:cNvPr>
          <p:cNvSpPr txBox="1"/>
          <p:nvPr/>
        </p:nvSpPr>
        <p:spPr>
          <a:xfrm>
            <a:off x="0" y="5526593"/>
            <a:ext cx="8698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Main Problem - Restricted Digital Accessibility and Online Sales Channel.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A8727A-39E3-0104-396C-5DE3136FA99A}"/>
              </a:ext>
            </a:extLst>
          </p:cNvPr>
          <p:cNvSpPr txBox="1"/>
          <p:nvPr/>
        </p:nvSpPr>
        <p:spPr>
          <a:xfrm>
            <a:off x="4925961" y="5948516"/>
            <a:ext cx="7132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Advantage - Offers plausible explanations in a logical fashion.</a:t>
            </a:r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482957-0285-2008-E470-AD12C4029828}"/>
              </a:ext>
            </a:extLst>
          </p:cNvPr>
          <p:cNvSpPr txBox="1"/>
          <p:nvPr/>
        </p:nvSpPr>
        <p:spPr>
          <a:xfrm>
            <a:off x="0" y="6449923"/>
            <a:ext cx="98912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Limitation - Does not substantiate without evidence which causes have the most impact.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47201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7BF66-3CA3-E9B2-558C-BEAFBF666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8702" y="219456"/>
            <a:ext cx="7241297" cy="923544"/>
          </a:xfrm>
        </p:spPr>
        <p:txBody>
          <a:bodyPr>
            <a:normAutofit/>
          </a:bodyPr>
          <a:lstStyle/>
          <a:p>
            <a:r>
              <a:rPr lang="en-GB"/>
              <a:t>FISHBONE ANALYSIS- KEY FINDINGS</a:t>
            </a:r>
            <a:br>
              <a:rPr lang="en-GB"/>
            </a:br>
            <a:endParaRPr lang="en-GB"/>
          </a:p>
        </p:txBody>
      </p:sp>
      <p:pic>
        <p:nvPicPr>
          <p:cNvPr id="6" name="Picture Placeholder 5" descr="Making sourdough bread">
            <a:extLst>
              <a:ext uri="{FF2B5EF4-FFF2-40B4-BE49-F238E27FC236}">
                <a16:creationId xmlns:a16="http://schemas.microsoft.com/office/drawing/2014/main" id="{0AD40577-66B2-9579-3066-7AF666A1F27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48" r="30648"/>
          <a:stretch>
            <a:fillRect/>
          </a:stretch>
        </p:blipFill>
        <p:spPr>
          <a:xfrm>
            <a:off x="274638" y="268288"/>
            <a:ext cx="3675062" cy="5109957"/>
          </a:xfr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F27119F-AF34-4B6E-33F4-905100749882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888615463"/>
              </p:ext>
            </p:extLst>
          </p:nvPr>
        </p:nvGraphicFramePr>
        <p:xfrm>
          <a:off x="4188702" y="1143000"/>
          <a:ext cx="7241298" cy="5239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4B53F255-48F6-3783-5907-0FFA19879683}"/>
              </a:ext>
            </a:extLst>
          </p:cNvPr>
          <p:cNvSpPr txBox="1"/>
          <p:nvPr/>
        </p:nvSpPr>
        <p:spPr>
          <a:xfrm>
            <a:off x="6446933" y="3323302"/>
            <a:ext cx="2428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What’s stopping the bakery?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7B59CE-DFB9-8B78-12A2-98BCE551A014}"/>
              </a:ext>
            </a:extLst>
          </p:cNvPr>
          <p:cNvSpPr txBox="1"/>
          <p:nvPr/>
        </p:nvSpPr>
        <p:spPr>
          <a:xfrm>
            <a:off x="137652" y="5663381"/>
            <a:ext cx="51127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Digital development requires a synergy of technology, employees and management (Verhoef et al., 2021).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2119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011D5-47BE-E321-5E7B-4EF02C628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861" y="207228"/>
            <a:ext cx="11001943" cy="17907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3400"/>
              <a:t>ANALYSIS OF DIGITAL CHALLENGES </a:t>
            </a:r>
            <a:br>
              <a:rPr lang="en-GB" sz="3400"/>
            </a:br>
            <a:r>
              <a:rPr lang="en-GB" sz="3400"/>
              <a:t>What are the best first steps to take for improvement?</a:t>
            </a:r>
            <a:br>
              <a:rPr lang="en-GB" sz="3400"/>
            </a:br>
            <a:endParaRPr lang="en-GB" sz="34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828DAC8-961F-657D-397C-CEA4EFD22AA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531567246"/>
              </p:ext>
            </p:extLst>
          </p:nvPr>
        </p:nvGraphicFramePr>
        <p:xfrm>
          <a:off x="1022195" y="3264408"/>
          <a:ext cx="10147610" cy="2834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2EF2C514-55EE-76A2-C6AD-FEFE1EF7327C}"/>
              </a:ext>
            </a:extLst>
          </p:cNvPr>
          <p:cNvSpPr txBox="1"/>
          <p:nvPr/>
        </p:nvSpPr>
        <p:spPr>
          <a:xfrm>
            <a:off x="2803490" y="1683382"/>
            <a:ext cx="6420897" cy="1494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US" b="1" dirty="0"/>
              <a:t>Priority</a:t>
            </a:r>
          </a:p>
          <a:p>
            <a:pPr algn="ctr">
              <a:lnSpc>
                <a:spcPct val="120000"/>
              </a:lnSpc>
              <a:spcBef>
                <a:spcPts val="1000"/>
              </a:spcBef>
            </a:pPr>
            <a:r>
              <a:rPr lang="en-US" dirty="0"/>
              <a:t>Start with a simple online pre-ordering system and then gradually add other online services.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0896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9A370-6696-1868-CCB7-FFF14BAC5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815" y="189690"/>
            <a:ext cx="11341905" cy="865388"/>
          </a:xfrm>
        </p:spPr>
        <p:txBody>
          <a:bodyPr>
            <a:normAutofit fontScale="90000"/>
          </a:bodyPr>
          <a:lstStyle/>
          <a:p>
            <a:pPr marL="285750" indent="-285750" algn="ctr">
              <a:spcBef>
                <a:spcPts val="1000"/>
              </a:spcBef>
            </a:pPr>
            <a:r>
              <a:rPr lang="en-GB" sz="3600" dirty="0"/>
              <a:t>FINDINGS &amp; CONCLUSION</a:t>
            </a:r>
            <a:br>
              <a:rPr lang="en-GB" sz="3600" dirty="0"/>
            </a:br>
            <a:r>
              <a:rPr lang="en-GB" sz="3600" dirty="0"/>
              <a:t>Creating Digital Improvements at Basil's Bakery</a:t>
            </a:r>
            <a:br>
              <a:rPr lang="en-GB" sz="3600" dirty="0"/>
            </a:br>
            <a:br>
              <a:rPr lang="en-US" sz="3600" dirty="0"/>
            </a:b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41B58-31CD-2ACA-5FBD-E0E78D96080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24465" y="1179871"/>
            <a:ext cx="11600835" cy="4992329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b="1" dirty="0"/>
              <a:t>Findings</a:t>
            </a:r>
          </a:p>
          <a:p>
            <a:r>
              <a:rPr lang="en-GB" dirty="0"/>
              <a:t>Customers have less convenient ordering experiences due to limited digital services.</a:t>
            </a:r>
            <a:br>
              <a:rPr lang="en-GB" dirty="0"/>
            </a:br>
            <a:endParaRPr lang="en-GB" dirty="0"/>
          </a:p>
          <a:p>
            <a:r>
              <a:rPr lang="en-GB" dirty="0"/>
              <a:t>PESTEL identifies the changing expectations of the customers and opportunities for digital development (OECD, 2021).</a:t>
            </a:r>
            <a:br>
              <a:rPr lang="en-GB" dirty="0"/>
            </a:br>
            <a:endParaRPr lang="en-GB" dirty="0"/>
          </a:p>
          <a:p>
            <a:r>
              <a:rPr lang="en-GB" dirty="0"/>
              <a:t>Fishbone points out potential investment and staff skills and manual ordering impediments.</a:t>
            </a:r>
            <a:br>
              <a:rPr lang="en-GB" dirty="0"/>
            </a:br>
            <a:endParaRPr lang="en-GB" dirty="0"/>
          </a:p>
          <a:p>
            <a:r>
              <a:rPr lang="en-GB" dirty="0"/>
              <a:t>Technology improvements are not enough; there is a need for changes in daily working practices, too (Verhoef et al., 2021).</a:t>
            </a:r>
          </a:p>
          <a:p>
            <a:pPr marL="0" indent="0" algn="ctr">
              <a:buNone/>
            </a:pPr>
            <a:r>
              <a:rPr lang="en-GB" b="1" dirty="0"/>
              <a:t>Conclusion &amp; Recommendations</a:t>
            </a:r>
          </a:p>
          <a:p>
            <a:r>
              <a:rPr lang="en-GB" dirty="0"/>
              <a:t>Be slow to introduce: start with a simple online pre-order system for collection.</a:t>
            </a:r>
            <a:br>
              <a:rPr lang="en-GB" dirty="0"/>
            </a:br>
            <a:endParaRPr lang="en-GB" dirty="0"/>
          </a:p>
          <a:p>
            <a:r>
              <a:rPr lang="en-GB" dirty="0"/>
              <a:t>Enhance visibility: Market products using social media and engage customers (Nyström, 2022).</a:t>
            </a:r>
            <a:br>
              <a:rPr lang="en-GB" dirty="0"/>
            </a:br>
            <a:endParaRPr lang="en-GB" dirty="0"/>
          </a:p>
          <a:p>
            <a:r>
              <a:rPr lang="en-GB" dirty="0"/>
              <a:t>Support staff: Give basic training prior to the new technology (Davis, 1989).</a:t>
            </a:r>
            <a:br>
              <a:rPr lang="en-GB" dirty="0"/>
            </a:br>
            <a:endParaRPr lang="en-GB" dirty="0"/>
          </a:p>
          <a:p>
            <a:r>
              <a:rPr lang="en-GB" dirty="0"/>
              <a:t>Monitor progress: Evaluate customer feedback and track improvements in waiting times.</a:t>
            </a:r>
            <a:br>
              <a:rPr lang="en-GB" dirty="0"/>
            </a:br>
            <a:endParaRPr lang="en-GB" dirty="0"/>
          </a:p>
          <a:p>
            <a:r>
              <a:rPr lang="en-GB" dirty="0"/>
              <a:t>The longer-term goal is to make ordering easier, attract more customers and support business growth (Rogers, 2018).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4993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2FC35-6705-815B-CB1D-88C7D33F2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815" y="189690"/>
            <a:ext cx="11341905" cy="975920"/>
          </a:xfrm>
        </p:spPr>
        <p:txBody>
          <a:bodyPr>
            <a:normAutofit/>
          </a:bodyPr>
          <a:lstStyle/>
          <a:p>
            <a:r>
              <a:rPr lang="en-GB" sz="3600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B3243E-1A04-D244-6BD7-B94CC738096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95582" y="1499000"/>
            <a:ext cx="11600835" cy="516931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GB" dirty="0"/>
              <a:t>Bharadwaj, A., El </a:t>
            </a:r>
            <a:r>
              <a:rPr lang="en-GB" dirty="0" err="1"/>
              <a:t>Sawy</a:t>
            </a:r>
            <a:r>
              <a:rPr lang="en-GB" dirty="0"/>
              <a:t>, O.A., Pavlou, P.A. and Venkatraman, N.V., 2013. Digital business strategy: Toward a next generation of insights. </a:t>
            </a:r>
            <a:r>
              <a:rPr lang="en-GB" i="1" dirty="0"/>
              <a:t>MIS quarterly</a:t>
            </a:r>
            <a:r>
              <a:rPr lang="en-GB" dirty="0"/>
              <a:t>, </a:t>
            </a:r>
            <a:r>
              <a:rPr lang="en-GB" i="1" dirty="0"/>
              <a:t>37</a:t>
            </a:r>
            <a:r>
              <a:rPr lang="en-GB" dirty="0"/>
              <a:t>(2), pp.471-482.</a:t>
            </a:r>
          </a:p>
          <a:p>
            <a:pPr lvl="0"/>
            <a:r>
              <a:rPr lang="en-GB" dirty="0"/>
              <a:t>Davis, F.D., 1989. Perceived usefulness, perceived ease of use, and user acceptance of information technology. </a:t>
            </a:r>
            <a:r>
              <a:rPr lang="en-GB" i="1" dirty="0"/>
              <a:t>MIS quarterly</a:t>
            </a:r>
            <a:r>
              <a:rPr lang="en-GB" dirty="0"/>
              <a:t>, pp.319-340.</a:t>
            </a:r>
          </a:p>
          <a:p>
            <a:pPr lvl="0"/>
            <a:r>
              <a:rPr lang="en-GB" dirty="0"/>
              <a:t>Department for Business and Trade (2024) </a:t>
            </a:r>
            <a:r>
              <a:rPr lang="en-GB" i="1" dirty="0"/>
              <a:t>Small Business Survey 2023</a:t>
            </a:r>
            <a:r>
              <a:rPr lang="en-GB" dirty="0"/>
              <a:t>. Available at </a:t>
            </a:r>
            <a:r>
              <a:rPr lang="en-GB" dirty="0">
                <a:hlinkClick r:id="rId2"/>
              </a:rPr>
              <a:t>https://www.gov.uk/government/collections/small-business-survey-reports</a:t>
            </a:r>
            <a:r>
              <a:rPr lang="en-GB" dirty="0"/>
              <a:t> (Accessed: 8 October 2026).</a:t>
            </a:r>
          </a:p>
          <a:p>
            <a:pPr lvl="0"/>
            <a:r>
              <a:rPr lang="en-GB" dirty="0"/>
              <a:t>Philip, K., Hermawan, K. and Iwan, S., 2021. Marketing 5.0: Technology for humanity.</a:t>
            </a:r>
          </a:p>
          <a:p>
            <a:pPr lvl="0"/>
            <a:r>
              <a:rPr lang="en-GB" dirty="0"/>
              <a:t>Nyström, J., 2022. Developing a digital marketing strategy for a small B2B company–pitfalls to avoid and learning experiences.</a:t>
            </a:r>
          </a:p>
          <a:p>
            <a:pPr lvl="0"/>
            <a:r>
              <a:rPr lang="en-GB" dirty="0"/>
              <a:t>OECD (2021) </a:t>
            </a:r>
            <a:r>
              <a:rPr lang="en-GB" i="1" dirty="0"/>
              <a:t>The Digital Transformation of SMEs</a:t>
            </a:r>
            <a:r>
              <a:rPr lang="en-GB" dirty="0"/>
              <a:t>. Paris: OECD Publishing. Available at </a:t>
            </a:r>
            <a:r>
              <a:rPr lang="en-GB" dirty="0">
                <a:hlinkClick r:id="rId3"/>
              </a:rPr>
              <a:t>https://www.oecd.org/en/publications/the-digital-transformation-of-smes_bdb9256a-en.html</a:t>
            </a:r>
            <a:r>
              <a:rPr lang="en-GB" dirty="0"/>
              <a:t> (Accessed: 8 October 2026).</a:t>
            </a:r>
          </a:p>
          <a:p>
            <a:pPr lvl="0"/>
            <a:r>
              <a:rPr lang="en-GB" dirty="0"/>
              <a:t>Rogers, D.L., 2018. </a:t>
            </a:r>
            <a:r>
              <a:rPr lang="en-GB" i="1" dirty="0"/>
              <a:t>The digital transformation playbook</a:t>
            </a:r>
            <a:r>
              <a:rPr lang="en-GB" dirty="0"/>
              <a:t>. </a:t>
            </a:r>
            <a:r>
              <a:rPr lang="en-GB" dirty="0" err="1"/>
              <a:t>Tantor</a:t>
            </a:r>
            <a:r>
              <a:rPr lang="en-GB" dirty="0"/>
              <a:t> Media, Incorporated.</a:t>
            </a:r>
          </a:p>
          <a:p>
            <a:pPr lvl="0"/>
            <a:r>
              <a:rPr lang="en-GB" dirty="0"/>
              <a:t>UK Government (2024) </a:t>
            </a:r>
            <a:r>
              <a:rPr lang="en-GB" i="1" dirty="0"/>
              <a:t>Help to Grow: Management</a:t>
            </a:r>
            <a:r>
              <a:rPr lang="en-GB" dirty="0"/>
              <a:t>. Available at </a:t>
            </a:r>
            <a:r>
              <a:rPr lang="en-GB" dirty="0">
                <a:hlinkClick r:id="rId4"/>
              </a:rPr>
              <a:t>https://www.gov.uk/business-finance-support/help-to-grow-management-uk</a:t>
            </a:r>
            <a:r>
              <a:rPr lang="en-GB" dirty="0"/>
              <a:t> (Accessed: 8 October 2026).</a:t>
            </a:r>
          </a:p>
          <a:p>
            <a:pPr lvl="0"/>
            <a:r>
              <a:rPr lang="en-GB" dirty="0"/>
              <a:t>Verhoef, P.C., Broekhuizen, T., Bart, Y., Bhattacharya, A., Dong, J.Q., Fabian, N. and Haenlein, M., 2021. Digital transformation: A multidisciplinary reflection and research agenda. </a:t>
            </a:r>
            <a:r>
              <a:rPr lang="en-GB" i="1" dirty="0"/>
              <a:t>Journal of business research</a:t>
            </a:r>
            <a:r>
              <a:rPr lang="en-GB" dirty="0"/>
              <a:t>, </a:t>
            </a:r>
            <a:r>
              <a:rPr lang="en-GB" i="1" dirty="0"/>
              <a:t>122</a:t>
            </a:r>
            <a:r>
              <a:rPr lang="en-GB" dirty="0"/>
              <a:t>, pp.889-901.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4373330"/>
      </p:ext>
    </p:extLst>
  </p:cSld>
  <p:clrMapOvr>
    <a:masterClrMapping/>
  </p:clrMapOvr>
</p:sld>
</file>

<file path=ppt/theme/theme1.xml><?xml version="1.0" encoding="utf-8"?>
<a:theme xmlns:a="http://schemas.openxmlformats.org/drawingml/2006/main" name="Dune">
  <a:themeElements>
    <a:clrScheme name="Dune">
      <a:dk1>
        <a:srgbClr val="131313"/>
      </a:dk1>
      <a:lt1>
        <a:sysClr val="window" lastClr="FFFFFF"/>
      </a:lt1>
      <a:dk2>
        <a:srgbClr val="272D2B"/>
      </a:dk2>
      <a:lt2>
        <a:srgbClr val="F0EDE6"/>
      </a:lt2>
      <a:accent1>
        <a:srgbClr val="647E6B"/>
      </a:accent1>
      <a:accent2>
        <a:srgbClr val="476262"/>
      </a:accent2>
      <a:accent3>
        <a:srgbClr val="9B8C69"/>
      </a:accent3>
      <a:accent4>
        <a:srgbClr val="BA988C"/>
      </a:accent4>
      <a:accent5>
        <a:srgbClr val="A27C7C"/>
      </a:accent5>
      <a:accent6>
        <a:srgbClr val="79958B"/>
      </a:accent6>
      <a:hlink>
        <a:srgbClr val="476262"/>
      </a:hlink>
      <a:folHlink>
        <a:srgbClr val="A27C7C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une" id="{7A434096-21D7-44B8-8536-5670F4990977}" vid="{9E2B180D-3A1B-4983-B64A-9C133C18DC9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Dune</Template>
  <TotalTime>26</TotalTime>
  <Words>1218</Words>
  <Application>Microsoft Office PowerPoint</Application>
  <PresentationFormat>Widescreen</PresentationFormat>
  <Paragraphs>77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Neue Haas Grotesk Text Pro</vt:lpstr>
      <vt:lpstr>Wingdings</vt:lpstr>
      <vt:lpstr>Dune</vt:lpstr>
      <vt:lpstr>BASIL’S BAKERY Digital Transformation and Online Ordering Challenges </vt:lpstr>
      <vt:lpstr>BUSINESS BACKGROUND &amp; DIGITAL CHALLENGES </vt:lpstr>
      <vt:lpstr>PESTEL ANALYSIS Understanding External Influences </vt:lpstr>
      <vt:lpstr>FISHBONE DIAGRAM Understanding the reasons for low digital service uptake </vt:lpstr>
      <vt:lpstr>FISHBONE ANALYSIS- KEY FINDINGS </vt:lpstr>
      <vt:lpstr>ANALYSIS OF DIGITAL CHALLENGES  What are the best first steps to take for improvement? </vt:lpstr>
      <vt:lpstr>FINDINGS &amp; CONCLUSION Creating Digital Improvements at Basil's Bakery 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revision>2</cp:revision>
  <dcterms:created xsi:type="dcterms:W3CDTF">2026-10-09T11:02:28Z</dcterms:created>
  <dcterms:modified xsi:type="dcterms:W3CDTF">2026-10-10T08:57:40Z</dcterms:modified>
</cp:coreProperties>
</file>