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67" r:id="rId4"/>
    <p:sldId id="270" r:id="rId5"/>
    <p:sldId id="258" r:id="rId6"/>
    <p:sldId id="269" r:id="rId7"/>
    <p:sldId id="271" r:id="rId8"/>
    <p:sldId id="268" r:id="rId9"/>
    <p:sldId id="264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177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2B8F98-948D-AD42-AA81-301398CF4759}" type="doc">
      <dgm:prSet loTypeId="urn:microsoft.com/office/officeart/2005/8/layout/cycle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25C02D-9EDE-6A42-93C7-9E858646F492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Arial"/>
              <a:cs typeface="Arial"/>
            </a:rPr>
            <a:t>Placement Observations</a:t>
          </a:r>
        </a:p>
        <a:p>
          <a:r>
            <a:rPr lang="en-US" sz="2400" dirty="0" smtClean="0">
              <a:solidFill>
                <a:schemeClr val="tx1"/>
              </a:solidFill>
              <a:latin typeface="Arial"/>
              <a:cs typeface="Arial"/>
            </a:rPr>
            <a:t>(Concrete experience)</a:t>
          </a:r>
          <a:endParaRPr lang="en-US" sz="2400" dirty="0">
            <a:solidFill>
              <a:schemeClr val="tx1"/>
            </a:solidFill>
            <a:latin typeface="Arial"/>
            <a:cs typeface="Arial"/>
          </a:endParaRPr>
        </a:p>
      </dgm:t>
    </dgm:pt>
    <dgm:pt modelId="{7AB02CF4-AEF3-E747-9613-8E457A9C0F33}" type="parTrans" cxnId="{41B3EF51-5C11-1E45-9C96-4B2FA2C76B64}">
      <dgm:prSet/>
      <dgm:spPr/>
      <dgm:t>
        <a:bodyPr/>
        <a:lstStyle/>
        <a:p>
          <a:endParaRPr lang="en-US"/>
        </a:p>
      </dgm:t>
    </dgm:pt>
    <dgm:pt modelId="{B2FE73C0-6B4F-E44A-9EAF-6715D581C329}" type="sibTrans" cxnId="{41B3EF51-5C11-1E45-9C96-4B2FA2C76B64}">
      <dgm:prSet/>
      <dgm:spPr>
        <a:solidFill>
          <a:schemeClr val="accent1"/>
        </a:solidFill>
      </dgm:spPr>
      <dgm:t>
        <a:bodyPr/>
        <a:lstStyle/>
        <a:p>
          <a:endParaRPr lang="en-US"/>
        </a:p>
      </dgm:t>
    </dgm:pt>
    <dgm:pt modelId="{276E66D1-CA11-C44A-822B-EFE2A5EED5C2}">
      <dgm:prSet phldrT="[Text]" custT="1"/>
      <dgm:spPr/>
      <dgm:t>
        <a:bodyPr/>
        <a:lstStyle/>
        <a:p>
          <a:r>
            <a:rPr lang="en-US" sz="2400" b="1" dirty="0" smtClean="0">
              <a:solidFill>
                <a:srgbClr val="000000"/>
              </a:solidFill>
              <a:latin typeface="Arial"/>
              <a:cs typeface="Arial"/>
            </a:rPr>
            <a:t>Lesson evaluation</a:t>
          </a:r>
        </a:p>
        <a:p>
          <a:r>
            <a:rPr lang="en-US" sz="2400" dirty="0" smtClean="0">
              <a:solidFill>
                <a:srgbClr val="000000"/>
              </a:solidFill>
              <a:latin typeface="Arial"/>
              <a:cs typeface="Arial"/>
            </a:rPr>
            <a:t>(Reflect on experience)</a:t>
          </a:r>
          <a:endParaRPr lang="en-US" sz="2400" dirty="0">
            <a:solidFill>
              <a:srgbClr val="000000"/>
            </a:solidFill>
            <a:latin typeface="Arial"/>
            <a:cs typeface="Arial"/>
          </a:endParaRPr>
        </a:p>
      </dgm:t>
    </dgm:pt>
    <dgm:pt modelId="{C4F8B72C-3472-514D-A7F7-522562C1566B}" type="parTrans" cxnId="{8AB61AB9-5B8E-4F41-886D-AB39D0027F44}">
      <dgm:prSet/>
      <dgm:spPr/>
      <dgm:t>
        <a:bodyPr/>
        <a:lstStyle/>
        <a:p>
          <a:endParaRPr lang="en-US"/>
        </a:p>
      </dgm:t>
    </dgm:pt>
    <dgm:pt modelId="{183CBBAA-A6E6-4D4D-AB70-B365E08B1813}" type="sibTrans" cxnId="{8AB61AB9-5B8E-4F41-886D-AB39D0027F44}">
      <dgm:prSet/>
      <dgm:spPr/>
      <dgm:t>
        <a:bodyPr/>
        <a:lstStyle/>
        <a:p>
          <a:endParaRPr lang="en-US"/>
        </a:p>
      </dgm:t>
    </dgm:pt>
    <dgm:pt modelId="{7AEDDE3C-46BE-5E4C-A4B3-5FBD5D13D5FC}">
      <dgm:prSet phldrT="[Text]"/>
      <dgm:spPr/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What have I learned</a:t>
          </a:r>
        </a:p>
        <a:p>
          <a:r>
            <a:rPr lang="en-US" dirty="0" smtClean="0">
              <a:solidFill>
                <a:srgbClr val="000000"/>
              </a:solidFill>
            </a:rPr>
            <a:t>(Abstract (</a:t>
          </a:r>
          <a:r>
            <a:rPr lang="en-US" dirty="0" err="1" smtClean="0">
              <a:solidFill>
                <a:srgbClr val="000000"/>
              </a:solidFill>
            </a:rPr>
            <a:t>Conceptualisation</a:t>
          </a:r>
          <a:r>
            <a:rPr lang="en-US" dirty="0" smtClean="0">
              <a:solidFill>
                <a:srgbClr val="000000"/>
              </a:solidFill>
            </a:rPr>
            <a:t>)</a:t>
          </a:r>
          <a:endParaRPr lang="en-US" dirty="0">
            <a:solidFill>
              <a:srgbClr val="000000"/>
            </a:solidFill>
          </a:endParaRPr>
        </a:p>
      </dgm:t>
    </dgm:pt>
    <dgm:pt modelId="{878BDC76-18EC-D249-9EBD-2E1D40E900BB}" type="parTrans" cxnId="{2FC81332-AD5B-174E-AECA-95BE0ED2B0B9}">
      <dgm:prSet/>
      <dgm:spPr/>
      <dgm:t>
        <a:bodyPr/>
        <a:lstStyle/>
        <a:p>
          <a:endParaRPr lang="en-US"/>
        </a:p>
      </dgm:t>
    </dgm:pt>
    <dgm:pt modelId="{A1A06542-4458-074A-AD8D-87FBE97A33BD}" type="sibTrans" cxnId="{2FC81332-AD5B-174E-AECA-95BE0ED2B0B9}">
      <dgm:prSet/>
      <dgm:spPr/>
      <dgm:t>
        <a:bodyPr/>
        <a:lstStyle/>
        <a:p>
          <a:endParaRPr lang="en-US"/>
        </a:p>
      </dgm:t>
    </dgm:pt>
    <dgm:pt modelId="{8608A44A-7B6C-9041-AFD2-A0DA146C9928}">
      <dgm:prSet phldrT="[Text]" custT="1"/>
      <dgm:spPr/>
      <dgm:t>
        <a:bodyPr/>
        <a:lstStyle/>
        <a:p>
          <a:r>
            <a:rPr lang="en-US" sz="2400" b="1" dirty="0" smtClean="0">
              <a:solidFill>
                <a:srgbClr val="000000"/>
              </a:solidFill>
              <a:latin typeface="Arial"/>
              <a:cs typeface="Arial"/>
            </a:rPr>
            <a:t>Apply ideas/ teaching practice</a:t>
          </a:r>
        </a:p>
        <a:p>
          <a:r>
            <a:rPr lang="en-US" sz="2400" dirty="0" smtClean="0">
              <a:solidFill>
                <a:srgbClr val="000000"/>
              </a:solidFill>
              <a:latin typeface="Arial"/>
              <a:cs typeface="Arial"/>
            </a:rPr>
            <a:t>(Plan active experimentation)</a:t>
          </a:r>
          <a:endParaRPr lang="en-US" sz="2400" dirty="0">
            <a:solidFill>
              <a:srgbClr val="000000"/>
            </a:solidFill>
            <a:latin typeface="Arial"/>
            <a:cs typeface="Arial"/>
          </a:endParaRPr>
        </a:p>
      </dgm:t>
    </dgm:pt>
    <dgm:pt modelId="{A7F8CF8F-1FA7-B54A-B1B5-66524024AEB6}" type="parTrans" cxnId="{551FF656-D1B7-C949-865E-631EF2ADE213}">
      <dgm:prSet/>
      <dgm:spPr/>
      <dgm:t>
        <a:bodyPr/>
        <a:lstStyle/>
        <a:p>
          <a:endParaRPr lang="en-US"/>
        </a:p>
      </dgm:t>
    </dgm:pt>
    <dgm:pt modelId="{ABFEBB19-BABE-BD44-B272-C7F77CDE7ECF}" type="sibTrans" cxnId="{551FF656-D1B7-C949-865E-631EF2ADE213}">
      <dgm:prSet/>
      <dgm:spPr/>
      <dgm:t>
        <a:bodyPr/>
        <a:lstStyle/>
        <a:p>
          <a:endParaRPr lang="en-US"/>
        </a:p>
      </dgm:t>
    </dgm:pt>
    <dgm:pt modelId="{83DAEBE5-D563-0A48-A603-AE398AF89C07}" type="pres">
      <dgm:prSet presAssocID="{D12B8F98-948D-AD42-AA81-301398CF475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C72929-D0FB-3C47-8E3B-B55BB4510025}" type="pres">
      <dgm:prSet presAssocID="{D12B8F98-948D-AD42-AA81-301398CF4759}" presName="cycle" presStyleCnt="0"/>
      <dgm:spPr/>
    </dgm:pt>
    <dgm:pt modelId="{8359C6C7-0BFC-6941-8A39-CCEC4C2A6ED8}" type="pres">
      <dgm:prSet presAssocID="{8525C02D-9EDE-6A42-93C7-9E858646F492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985513-96F6-CF45-870A-9EC582FC71E8}" type="pres">
      <dgm:prSet presAssocID="{B2FE73C0-6B4F-E44A-9EAF-6715D581C329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3E1B8BA9-BF61-AB46-B8B9-396B0B21C6EB}" type="pres">
      <dgm:prSet presAssocID="{276E66D1-CA11-C44A-822B-EFE2A5EED5C2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EF504A-4E29-0441-BEF6-0A044B0525D2}" type="pres">
      <dgm:prSet presAssocID="{7AEDDE3C-46BE-5E4C-A4B3-5FBD5D13D5FC}" presName="nodeFollowingNodes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F961E6-E21B-B244-9313-965BC85BD158}" type="pres">
      <dgm:prSet presAssocID="{8608A44A-7B6C-9041-AFD2-A0DA146C9928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DEE25A-5801-394E-B228-A54FDB31DE33}" type="presOf" srcId="{8608A44A-7B6C-9041-AFD2-A0DA146C9928}" destId="{1BF961E6-E21B-B244-9313-965BC85BD158}" srcOrd="0" destOrd="0" presId="urn:microsoft.com/office/officeart/2005/8/layout/cycle3"/>
    <dgm:cxn modelId="{2FC81332-AD5B-174E-AECA-95BE0ED2B0B9}" srcId="{D12B8F98-948D-AD42-AA81-301398CF4759}" destId="{7AEDDE3C-46BE-5E4C-A4B3-5FBD5D13D5FC}" srcOrd="2" destOrd="0" parTransId="{878BDC76-18EC-D249-9EBD-2E1D40E900BB}" sibTransId="{A1A06542-4458-074A-AD8D-87FBE97A33BD}"/>
    <dgm:cxn modelId="{E276D9B9-F178-4E42-BF02-887E5F58799A}" type="presOf" srcId="{7AEDDE3C-46BE-5E4C-A4B3-5FBD5D13D5FC}" destId="{16EF504A-4E29-0441-BEF6-0A044B0525D2}" srcOrd="0" destOrd="0" presId="urn:microsoft.com/office/officeart/2005/8/layout/cycle3"/>
    <dgm:cxn modelId="{41B3EF51-5C11-1E45-9C96-4B2FA2C76B64}" srcId="{D12B8F98-948D-AD42-AA81-301398CF4759}" destId="{8525C02D-9EDE-6A42-93C7-9E858646F492}" srcOrd="0" destOrd="0" parTransId="{7AB02CF4-AEF3-E747-9613-8E457A9C0F33}" sibTransId="{B2FE73C0-6B4F-E44A-9EAF-6715D581C329}"/>
    <dgm:cxn modelId="{D4AFE5DE-DD84-C44D-916E-76FC0A1B9324}" type="presOf" srcId="{8525C02D-9EDE-6A42-93C7-9E858646F492}" destId="{8359C6C7-0BFC-6941-8A39-CCEC4C2A6ED8}" srcOrd="0" destOrd="0" presId="urn:microsoft.com/office/officeart/2005/8/layout/cycle3"/>
    <dgm:cxn modelId="{8AB61AB9-5B8E-4F41-886D-AB39D0027F44}" srcId="{D12B8F98-948D-AD42-AA81-301398CF4759}" destId="{276E66D1-CA11-C44A-822B-EFE2A5EED5C2}" srcOrd="1" destOrd="0" parTransId="{C4F8B72C-3472-514D-A7F7-522562C1566B}" sibTransId="{183CBBAA-A6E6-4D4D-AB70-B365E08B1813}"/>
    <dgm:cxn modelId="{888933C0-368E-A14A-A376-B7F04AFF04DC}" type="presOf" srcId="{276E66D1-CA11-C44A-822B-EFE2A5EED5C2}" destId="{3E1B8BA9-BF61-AB46-B8B9-396B0B21C6EB}" srcOrd="0" destOrd="0" presId="urn:microsoft.com/office/officeart/2005/8/layout/cycle3"/>
    <dgm:cxn modelId="{551FF656-D1B7-C949-865E-631EF2ADE213}" srcId="{D12B8F98-948D-AD42-AA81-301398CF4759}" destId="{8608A44A-7B6C-9041-AFD2-A0DA146C9928}" srcOrd="3" destOrd="0" parTransId="{A7F8CF8F-1FA7-B54A-B1B5-66524024AEB6}" sibTransId="{ABFEBB19-BABE-BD44-B272-C7F77CDE7ECF}"/>
    <dgm:cxn modelId="{1A3368F6-5609-4049-A555-EC20C21AEE32}" type="presOf" srcId="{B2FE73C0-6B4F-E44A-9EAF-6715D581C329}" destId="{C8985513-96F6-CF45-870A-9EC582FC71E8}" srcOrd="0" destOrd="0" presId="urn:microsoft.com/office/officeart/2005/8/layout/cycle3"/>
    <dgm:cxn modelId="{8CE72025-025F-024E-AD03-C21AF20177A1}" type="presOf" srcId="{D12B8F98-948D-AD42-AA81-301398CF4759}" destId="{83DAEBE5-D563-0A48-A603-AE398AF89C07}" srcOrd="0" destOrd="0" presId="urn:microsoft.com/office/officeart/2005/8/layout/cycle3"/>
    <dgm:cxn modelId="{0AF95F16-B0FA-4B48-9BF5-BBDA4C1BE5BF}" type="presParOf" srcId="{83DAEBE5-D563-0A48-A603-AE398AF89C07}" destId="{2EC72929-D0FB-3C47-8E3B-B55BB4510025}" srcOrd="0" destOrd="0" presId="urn:microsoft.com/office/officeart/2005/8/layout/cycle3"/>
    <dgm:cxn modelId="{0B77BD47-8C5A-1940-BE5B-7A6F91E3DC31}" type="presParOf" srcId="{2EC72929-D0FB-3C47-8E3B-B55BB4510025}" destId="{8359C6C7-0BFC-6941-8A39-CCEC4C2A6ED8}" srcOrd="0" destOrd="0" presId="urn:microsoft.com/office/officeart/2005/8/layout/cycle3"/>
    <dgm:cxn modelId="{49B74848-010D-8B41-985F-C668E4E512C4}" type="presParOf" srcId="{2EC72929-D0FB-3C47-8E3B-B55BB4510025}" destId="{C8985513-96F6-CF45-870A-9EC582FC71E8}" srcOrd="1" destOrd="0" presId="urn:microsoft.com/office/officeart/2005/8/layout/cycle3"/>
    <dgm:cxn modelId="{B10DE47A-81FB-0A4A-AB93-D47A1731708F}" type="presParOf" srcId="{2EC72929-D0FB-3C47-8E3B-B55BB4510025}" destId="{3E1B8BA9-BF61-AB46-B8B9-396B0B21C6EB}" srcOrd="2" destOrd="0" presId="urn:microsoft.com/office/officeart/2005/8/layout/cycle3"/>
    <dgm:cxn modelId="{3FD71E77-B89C-5D4C-B02F-3F431C6E750C}" type="presParOf" srcId="{2EC72929-D0FB-3C47-8E3B-B55BB4510025}" destId="{16EF504A-4E29-0441-BEF6-0A044B0525D2}" srcOrd="3" destOrd="0" presId="urn:microsoft.com/office/officeart/2005/8/layout/cycle3"/>
    <dgm:cxn modelId="{6A5C2EFE-F545-E54C-BD54-1B7D86C36BFE}" type="presParOf" srcId="{2EC72929-D0FB-3C47-8E3B-B55BB4510025}" destId="{1BF961E6-E21B-B244-9313-965BC85BD158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985513-96F6-CF45-870A-9EC582FC71E8}">
      <dsp:nvSpPr>
        <dsp:cNvPr id="0" name=""/>
        <dsp:cNvSpPr/>
      </dsp:nvSpPr>
      <dsp:spPr>
        <a:xfrm>
          <a:off x="1511676" y="-131904"/>
          <a:ext cx="5380124" cy="5380124"/>
        </a:xfrm>
        <a:prstGeom prst="circularArrow">
          <a:avLst>
            <a:gd name="adj1" fmla="val 4668"/>
            <a:gd name="adj2" fmla="val 272909"/>
            <a:gd name="adj3" fmla="val 12876907"/>
            <a:gd name="adj4" fmla="val 17999879"/>
            <a:gd name="adj5" fmla="val 4847"/>
          </a:avLst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359C6C7-0BFC-6941-8A39-CCEC4C2A6ED8}">
      <dsp:nvSpPr>
        <dsp:cNvPr id="0" name=""/>
        <dsp:cNvSpPr/>
      </dsp:nvSpPr>
      <dsp:spPr>
        <a:xfrm>
          <a:off x="2431181" y="2565"/>
          <a:ext cx="3541114" cy="1770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rial"/>
              <a:cs typeface="Arial"/>
            </a:rPr>
            <a:t>Placement Observations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Arial"/>
              <a:cs typeface="Arial"/>
            </a:rPr>
            <a:t>(Concrete experience)</a:t>
          </a:r>
          <a:endParaRPr lang="en-US" sz="2400" kern="1200" dirty="0">
            <a:solidFill>
              <a:schemeClr val="tx1"/>
            </a:solidFill>
            <a:latin typeface="Arial"/>
            <a:cs typeface="Arial"/>
          </a:endParaRPr>
        </a:p>
      </dsp:txBody>
      <dsp:txXfrm>
        <a:off x="2517612" y="88996"/>
        <a:ext cx="3368252" cy="1597695"/>
      </dsp:txXfrm>
    </dsp:sp>
    <dsp:sp modelId="{3E1B8BA9-BF61-AB46-B8B9-396B0B21C6EB}">
      <dsp:nvSpPr>
        <dsp:cNvPr id="0" name=""/>
        <dsp:cNvSpPr/>
      </dsp:nvSpPr>
      <dsp:spPr>
        <a:xfrm>
          <a:off x="4363003" y="1934386"/>
          <a:ext cx="3541114" cy="1770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0000"/>
              </a:solidFill>
              <a:latin typeface="Arial"/>
              <a:cs typeface="Arial"/>
            </a:rPr>
            <a:t>Lesson evaluation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  <a:latin typeface="Arial"/>
              <a:cs typeface="Arial"/>
            </a:rPr>
            <a:t>(Reflect on experience)</a:t>
          </a:r>
          <a:endParaRPr lang="en-US" sz="2400" kern="1200" dirty="0">
            <a:solidFill>
              <a:srgbClr val="000000"/>
            </a:solidFill>
            <a:latin typeface="Arial"/>
            <a:cs typeface="Arial"/>
          </a:endParaRPr>
        </a:p>
      </dsp:txBody>
      <dsp:txXfrm>
        <a:off x="4449434" y="2020817"/>
        <a:ext cx="3368252" cy="1597695"/>
      </dsp:txXfrm>
    </dsp:sp>
    <dsp:sp modelId="{16EF504A-4E29-0441-BEF6-0A044B0525D2}">
      <dsp:nvSpPr>
        <dsp:cNvPr id="0" name=""/>
        <dsp:cNvSpPr/>
      </dsp:nvSpPr>
      <dsp:spPr>
        <a:xfrm>
          <a:off x="2431181" y="3866208"/>
          <a:ext cx="3541114" cy="1770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000000"/>
              </a:solidFill>
            </a:rPr>
            <a:t>What have I learned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rgbClr val="000000"/>
              </a:solidFill>
            </a:rPr>
            <a:t>(Abstract (</a:t>
          </a:r>
          <a:r>
            <a:rPr lang="en-US" sz="2900" kern="1200" dirty="0" err="1" smtClean="0">
              <a:solidFill>
                <a:srgbClr val="000000"/>
              </a:solidFill>
            </a:rPr>
            <a:t>Conceptualisation</a:t>
          </a:r>
          <a:r>
            <a:rPr lang="en-US" sz="2900" kern="1200" dirty="0" smtClean="0">
              <a:solidFill>
                <a:srgbClr val="000000"/>
              </a:solidFill>
            </a:rPr>
            <a:t>)</a:t>
          </a:r>
          <a:endParaRPr lang="en-US" sz="2900" kern="1200" dirty="0">
            <a:solidFill>
              <a:srgbClr val="000000"/>
            </a:solidFill>
          </a:endParaRPr>
        </a:p>
      </dsp:txBody>
      <dsp:txXfrm>
        <a:off x="2517612" y="3952639"/>
        <a:ext cx="3368252" cy="1597695"/>
      </dsp:txXfrm>
    </dsp:sp>
    <dsp:sp modelId="{1BF961E6-E21B-B244-9313-965BC85BD158}">
      <dsp:nvSpPr>
        <dsp:cNvPr id="0" name=""/>
        <dsp:cNvSpPr/>
      </dsp:nvSpPr>
      <dsp:spPr>
        <a:xfrm>
          <a:off x="499360" y="1934386"/>
          <a:ext cx="3541114" cy="1770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0000"/>
              </a:solidFill>
              <a:latin typeface="Arial"/>
              <a:cs typeface="Arial"/>
            </a:rPr>
            <a:t>Apply ideas/ teaching practice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  <a:latin typeface="Arial"/>
              <a:cs typeface="Arial"/>
            </a:rPr>
            <a:t>(Plan active experimentation)</a:t>
          </a:r>
          <a:endParaRPr lang="en-US" sz="2400" kern="1200" dirty="0">
            <a:solidFill>
              <a:srgbClr val="000000"/>
            </a:solidFill>
            <a:latin typeface="Arial"/>
            <a:cs typeface="Arial"/>
          </a:endParaRPr>
        </a:p>
      </dsp:txBody>
      <dsp:txXfrm>
        <a:off x="585791" y="2020817"/>
        <a:ext cx="3368252" cy="15976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789AD-B953-1743-B415-D2085DF2C0A7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A8F5F-675C-1547-8C3E-D1D68B6ED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59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30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0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8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562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915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0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201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529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51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99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623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F179F-DA06-5E41-91E4-BEA8D55EDDAB}" type="datetimeFigureOut">
              <a:rPr lang="en-US" smtClean="0"/>
              <a:t>30/11/18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E5F62-81CB-5445-BE49-8A039962C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02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search?q=vin+yang&amp;source=Inms&amp;tbm=isch&amp;sa=X&amp;ved=0ahUKEwjPqbq7w5reAhXqBcAKHeHqAYEQ_AUIDigB&amp;biw=1366&amp;bih=639" TargetMode="External"/><Relationship Id="rId4" Type="http://schemas.openxmlformats.org/officeDocument/2006/relationships/hyperlink" Target="http://web.a.ebschost.com.ezproxy.uwtsd.ac.uk/ehost/pdfviewer/pdfviewer?vid=1&amp;sid=d862f33f-0162-4c2e-a2a2-ec130757dc4b@sessionmgr4006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careerswales.com/en/spotlight-on-south-west-and-mid-wal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1274" y="20537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latin typeface="Arial"/>
                <a:cs typeface="Arial"/>
              </a:rPr>
              <a:t/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/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>
                <a:latin typeface="Arial"/>
                <a:cs typeface="Arial"/>
              </a:rPr>
              <a:t/>
            </a:r>
            <a:br>
              <a:rPr lang="en-US" sz="3600" dirty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/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Last lesson…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>
                <a:latin typeface="Arial"/>
                <a:cs typeface="Arial"/>
              </a:rPr>
              <a:t/>
            </a:r>
            <a:br>
              <a:rPr lang="en-US" sz="3600" dirty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                        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>
                <a:latin typeface="Arial"/>
                <a:cs typeface="Arial"/>
              </a:rPr>
              <a:t/>
            </a:r>
            <a:br>
              <a:rPr lang="en-US" sz="3600" dirty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Last lesson…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                         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6000" dirty="0" smtClean="0">
                <a:latin typeface="Arial"/>
                <a:cs typeface="Arial"/>
              </a:rPr>
              <a:t>Transitions</a:t>
            </a:r>
            <a:br>
              <a:rPr lang="en-US" sz="6000" dirty="0" smtClean="0">
                <a:latin typeface="Arial"/>
                <a:cs typeface="Arial"/>
              </a:rPr>
            </a:br>
            <a:r>
              <a:rPr lang="en-US" sz="6000" dirty="0">
                <a:latin typeface="Arial"/>
                <a:cs typeface="Arial"/>
              </a:rPr>
              <a:t/>
            </a:r>
            <a:br>
              <a:rPr lang="en-US" sz="6000" dirty="0">
                <a:latin typeface="Arial"/>
                <a:cs typeface="Arial"/>
              </a:rPr>
            </a:br>
            <a:r>
              <a:rPr lang="en-US" sz="3600" dirty="0">
                <a:latin typeface="Arial"/>
                <a:cs typeface="Arial"/>
              </a:rPr>
              <a:t>‘</a:t>
            </a:r>
            <a:r>
              <a:rPr lang="en-US" sz="3600" i="1" dirty="0">
                <a:latin typeface="Arial"/>
                <a:cs typeface="Arial"/>
              </a:rPr>
              <a:t>Transitions are the changes-good or bad, expected or unexpected that unsettle us’</a:t>
            </a:r>
            <a:r>
              <a:rPr lang="en-US" sz="3600" dirty="0">
                <a:latin typeface="Arial"/>
                <a:cs typeface="Arial"/>
              </a:rPr>
              <a:t> (Schlossberg, 2008, p.3).</a:t>
            </a:r>
            <a:br>
              <a:rPr lang="en-US" sz="3600" dirty="0">
                <a:latin typeface="Arial"/>
                <a:cs typeface="Arial"/>
              </a:rPr>
            </a:br>
            <a:endParaRPr lang="en-US" sz="3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6949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385" y="516504"/>
            <a:ext cx="8548283" cy="6278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Todays Learning Objectives;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Reflect on previous lesson topic, identifying personal key points to take forward.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/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Discuss recent lesson observations drawing on personal experiences to develop reflective dialogue.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Identify potential issues for future teaching practice and </a:t>
            </a:r>
            <a:r>
              <a:rPr lang="en-US" sz="3200" dirty="0" err="1" smtClean="0">
                <a:latin typeface="Arial"/>
                <a:cs typeface="Arial"/>
              </a:rPr>
              <a:t>analyse</a:t>
            </a:r>
            <a:r>
              <a:rPr lang="en-US" sz="3200" dirty="0" smtClean="0">
                <a:latin typeface="Arial"/>
                <a:cs typeface="Arial"/>
              </a:rPr>
              <a:t> possible solutions developing a critical mind-set.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009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208" y="163855"/>
            <a:ext cx="8848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"/>
                <a:cs typeface="Arial"/>
              </a:rPr>
              <a:t>Learning from experience and reflection</a:t>
            </a:r>
            <a:endParaRPr lang="en-US" sz="3600" dirty="0">
              <a:latin typeface="Arial"/>
              <a:cs typeface="Arial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05210715"/>
              </p:ext>
            </p:extLst>
          </p:nvPr>
        </p:nvGraphicFramePr>
        <p:xfrm>
          <a:off x="363291" y="996781"/>
          <a:ext cx="8403478" cy="563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77074" y="6211669"/>
            <a:ext cx="276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Kolb (cited in Petty, 2014, p.313)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541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29" y="191305"/>
            <a:ext cx="8844182" cy="6093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/>
                <a:cs typeface="Arial"/>
              </a:rPr>
              <a:t>Activity - Group discussion</a:t>
            </a:r>
          </a:p>
          <a:p>
            <a:endParaRPr lang="en-US" sz="2800" dirty="0">
              <a:latin typeface="Arial"/>
              <a:cs typeface="Arial"/>
            </a:endParaRPr>
          </a:p>
          <a:p>
            <a:pPr marL="514350" indent="-514350">
              <a:buAutoNum type="arabicPeriod"/>
            </a:pPr>
            <a:r>
              <a:rPr lang="en-US" sz="2800" dirty="0" smtClean="0">
                <a:latin typeface="Arial"/>
                <a:cs typeface="Arial"/>
              </a:rPr>
              <a:t>Collectively decide on two questions that each </a:t>
            </a:r>
          </a:p>
          <a:p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smtClean="0">
                <a:latin typeface="Arial"/>
                <a:cs typeface="Arial"/>
              </a:rPr>
              <a:t>     member of your group will answer about their </a:t>
            </a:r>
          </a:p>
          <a:p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smtClean="0">
                <a:latin typeface="Arial"/>
                <a:cs typeface="Arial"/>
              </a:rPr>
              <a:t>     experience of lesson observations.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2. Devise some rules to ensure the discussion is fair.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endParaRPr lang="en-US" sz="2800" dirty="0" smtClean="0">
              <a:latin typeface="Arial"/>
              <a:cs typeface="Arial"/>
            </a:endParaRPr>
          </a:p>
          <a:p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  Record your questions and rules on the white board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pPr algn="ctr"/>
            <a:r>
              <a:rPr lang="en-US" sz="3600" dirty="0" smtClean="0">
                <a:latin typeface="Arial"/>
                <a:cs typeface="Arial"/>
              </a:rPr>
              <a:t>Volunteer Please!!</a:t>
            </a:r>
            <a:endParaRPr lang="en-US" sz="36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201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789" y="117692"/>
            <a:ext cx="8809789" cy="6555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"/>
                <a:cs typeface="Arial"/>
              </a:rPr>
              <a:t>Activity</a:t>
            </a:r>
          </a:p>
          <a:p>
            <a:pPr algn="ctr"/>
            <a:r>
              <a:rPr lang="en-US" sz="2800" dirty="0">
                <a:latin typeface="Arial"/>
                <a:cs typeface="Arial"/>
              </a:rPr>
              <a:t>(positive/negative) </a:t>
            </a:r>
            <a:endParaRPr lang="en-US" sz="2800" dirty="0" smtClean="0">
              <a:latin typeface="Arial"/>
              <a:cs typeface="Arial"/>
            </a:endParaRPr>
          </a:p>
          <a:p>
            <a:pPr algn="ctr"/>
            <a:endParaRPr lang="en-US" sz="2800" dirty="0">
              <a:latin typeface="Arial"/>
              <a:cs typeface="Arial"/>
            </a:endParaRPr>
          </a:p>
          <a:p>
            <a:pPr algn="ctr"/>
            <a:endParaRPr lang="en-US" sz="2800" dirty="0" smtClean="0">
              <a:latin typeface="Arial"/>
              <a:cs typeface="Arial"/>
            </a:endParaRPr>
          </a:p>
          <a:p>
            <a:pPr algn="ctr"/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1.As a group think critically about your lesson observations.</a:t>
            </a:r>
          </a:p>
          <a:p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2. Use your mobile devices to research an existing issue in teaching in FE/HE that could potentially arise in your upcoming teaching practice.</a:t>
            </a:r>
          </a:p>
          <a:p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3.Evaluate the issue considering solutions/strategies/outcomes that could support you in your transition from student to teacher.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944" y="1042738"/>
            <a:ext cx="589793" cy="58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47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385" y="516504"/>
            <a:ext cx="8548283" cy="6278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Todays Learning Objectives;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Reflect on previous lesson topic, identifying personal key points to take forward.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/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Discuss recent lesson observations drawing on personal experiences to develop reflective dialogue.</a:t>
            </a:r>
          </a:p>
          <a:p>
            <a:pPr marL="457200" indent="-457200">
              <a:buFont typeface="Arial"/>
              <a:buChar char="•"/>
            </a:pPr>
            <a:endParaRPr lang="en-US" sz="3200" dirty="0" smtClean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Arial"/>
                <a:cs typeface="Arial"/>
              </a:rPr>
              <a:t>Identify potential issues for future teaching practice and </a:t>
            </a:r>
            <a:r>
              <a:rPr lang="en-US" sz="3200" dirty="0" err="1" smtClean="0">
                <a:latin typeface="Arial"/>
                <a:cs typeface="Arial"/>
              </a:rPr>
              <a:t>analyse</a:t>
            </a:r>
            <a:r>
              <a:rPr lang="en-US" sz="3200" dirty="0" smtClean="0">
                <a:latin typeface="Arial"/>
                <a:cs typeface="Arial"/>
              </a:rPr>
              <a:t> possible solutions developing a critical mind-set.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555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7579" y="735263"/>
            <a:ext cx="8622632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"/>
                <a:cs typeface="Arial"/>
              </a:rPr>
              <a:t>Reflection</a:t>
            </a:r>
          </a:p>
          <a:p>
            <a:endParaRPr lang="en-US" sz="3600" dirty="0" smtClean="0">
              <a:latin typeface="Arial"/>
              <a:cs typeface="Arial"/>
            </a:endParaRPr>
          </a:p>
          <a:p>
            <a:endParaRPr lang="en-US" sz="3600" dirty="0">
              <a:latin typeface="Arial"/>
              <a:cs typeface="Arial"/>
            </a:endParaRPr>
          </a:p>
          <a:p>
            <a:r>
              <a:rPr lang="en-US" sz="3600" dirty="0" smtClean="0">
                <a:latin typeface="Arial"/>
                <a:cs typeface="Arial"/>
              </a:rPr>
              <a:t>     What stuck/What needs more glue?</a:t>
            </a:r>
          </a:p>
          <a:p>
            <a:endParaRPr lang="en-US" sz="3600" dirty="0" smtClean="0">
              <a:latin typeface="Arial"/>
              <a:cs typeface="Arial"/>
            </a:endParaRPr>
          </a:p>
          <a:p>
            <a:endParaRPr lang="en-US" sz="3600" dirty="0">
              <a:latin typeface="Arial"/>
              <a:cs typeface="Arial"/>
            </a:endParaRPr>
          </a:p>
          <a:p>
            <a:endParaRPr lang="en-US" sz="3600" dirty="0">
              <a:latin typeface="Arial"/>
              <a:cs typeface="Arial"/>
            </a:endParaRPr>
          </a:p>
          <a:p>
            <a:pPr algn="ctr"/>
            <a:r>
              <a:rPr lang="en-US" sz="3600" dirty="0" smtClean="0">
                <a:latin typeface="Arial"/>
                <a:cs typeface="Arial"/>
              </a:rPr>
              <a:t>What information, skills, feelings do you have about todays lesson?</a:t>
            </a:r>
            <a:endParaRPr lang="en-US" sz="3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1218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4615" y="267367"/>
            <a:ext cx="8514369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Skills developed through todays lesson;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Communication/</a:t>
            </a:r>
            <a:r>
              <a:rPr lang="en-US" sz="2800" dirty="0" err="1" smtClean="0">
                <a:latin typeface="Arial"/>
                <a:cs typeface="Arial"/>
              </a:rPr>
              <a:t>Oracy</a:t>
            </a:r>
            <a:r>
              <a:rPr lang="en-US" sz="2800" dirty="0">
                <a:latin typeface="Arial"/>
                <a:cs typeface="Arial"/>
              </a:rPr>
              <a:t>   </a:t>
            </a:r>
            <a:r>
              <a:rPr lang="en-US" sz="2800" dirty="0" smtClean="0">
                <a:latin typeface="Arial"/>
                <a:cs typeface="Arial"/>
              </a:rPr>
              <a:t>      Negotiation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Persuasion                           Listening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>
                <a:latin typeface="Arial"/>
                <a:cs typeface="Arial"/>
              </a:rPr>
              <a:t>Critical </a:t>
            </a:r>
            <a:r>
              <a:rPr lang="en-US" sz="2800" dirty="0" smtClean="0">
                <a:latin typeface="Arial"/>
                <a:cs typeface="Arial"/>
              </a:rPr>
              <a:t>thinking                    Collaboration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>
                <a:latin typeface="Arial"/>
                <a:cs typeface="Arial"/>
              </a:rPr>
              <a:t>Problem </a:t>
            </a:r>
            <a:r>
              <a:rPr lang="en-US" sz="2800" dirty="0" smtClean="0">
                <a:latin typeface="Arial"/>
                <a:cs typeface="Arial"/>
              </a:rPr>
              <a:t>solving                   Team work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Cognition                             Interpersonal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Metacognition                      Empathy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>
                <a:latin typeface="Arial"/>
                <a:cs typeface="Arial"/>
              </a:rPr>
              <a:t>Literacy </a:t>
            </a:r>
            <a:r>
              <a:rPr lang="en-US" sz="2800" dirty="0" smtClean="0">
                <a:latin typeface="Arial"/>
                <a:cs typeface="Arial"/>
              </a:rPr>
              <a:t>skills                       Leadership</a:t>
            </a:r>
            <a:endParaRPr lang="en-US" sz="2800" dirty="0">
              <a:latin typeface="Arial"/>
              <a:cs typeface="Arial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733357" y="6236638"/>
            <a:ext cx="2185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Careers Wales (2018)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570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lesson…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590841"/>
            <a:ext cx="85531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Reflect on personal teaching practice</a:t>
            </a:r>
          </a:p>
          <a:p>
            <a:endParaRPr lang="en-US" sz="3600" dirty="0">
              <a:latin typeface="Arial"/>
              <a:cs typeface="Arial"/>
            </a:endParaRPr>
          </a:p>
          <a:p>
            <a:r>
              <a:rPr lang="en-US" sz="3600" dirty="0" smtClean="0">
                <a:latin typeface="Arial"/>
                <a:cs typeface="Arial"/>
              </a:rPr>
              <a:t>Discuss the effectiveness of teaching/ learning and assessment strategies employed.</a:t>
            </a:r>
            <a:endParaRPr lang="en-US" sz="3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24557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629" y="200526"/>
            <a:ext cx="8756317" cy="606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Reference List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sz="1600" dirty="0" smtClean="0">
                <a:latin typeface="Arial"/>
                <a:cs typeface="Arial"/>
              </a:rPr>
              <a:t>Careers Wales. (2018) Spotlight on South West and Mid Wales. </a:t>
            </a:r>
            <a:r>
              <a:rPr lang="en-US" sz="1600" dirty="0" smtClean="0">
                <a:latin typeface="Arial"/>
                <a:cs typeface="Arial"/>
                <a:hlinkClick r:id="rId2"/>
              </a:rPr>
              <a:t>https://www.careerswales.com/en/spotlight-on-south-west-and-mid-wales/</a:t>
            </a:r>
            <a:r>
              <a:rPr lang="en-US" sz="1600" dirty="0" smtClean="0">
                <a:latin typeface="Arial"/>
                <a:cs typeface="Arial"/>
              </a:rPr>
              <a:t> (Accessed: 23 October 2018).</a:t>
            </a:r>
            <a:endParaRPr lang="en-US" sz="1600" dirty="0">
              <a:latin typeface="Arial"/>
              <a:cs typeface="Arial"/>
            </a:endParaRP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smtClean="0">
                <a:latin typeface="Arial"/>
                <a:cs typeface="Arial"/>
              </a:rPr>
              <a:t>Google Image (2018) </a:t>
            </a:r>
            <a:r>
              <a:rPr lang="en-US" sz="1600" i="1" dirty="0" smtClean="0">
                <a:latin typeface="Arial"/>
                <a:cs typeface="Arial"/>
              </a:rPr>
              <a:t>Yin Yang</a:t>
            </a:r>
            <a:r>
              <a:rPr lang="en-US" sz="1600" dirty="0" smtClean="0">
                <a:latin typeface="Arial"/>
                <a:cs typeface="Arial"/>
              </a:rPr>
              <a:t>. </a:t>
            </a:r>
            <a:r>
              <a:rPr lang="en-US" sz="1600" dirty="0" smtClean="0">
                <a:latin typeface="Arial"/>
                <a:cs typeface="Arial"/>
                <a:hlinkClick r:id="rId3"/>
              </a:rPr>
              <a:t>https://www.google.co.uk/search?q=vin+yang&amp;source=Inms&amp;tbm=isch&amp;sa=X&amp;ved=0ahUKEwjPqbq7w5reAhXqBcAKHeHqAYEQ_AUIDigB&amp;biw=1366&amp;bih=639</a:t>
            </a:r>
            <a:r>
              <a:rPr lang="en-US" sz="1600" dirty="0" smtClean="0">
                <a:latin typeface="Arial"/>
                <a:cs typeface="Arial"/>
              </a:rPr>
              <a:t> (Accessed: 22 October 2018).</a:t>
            </a:r>
          </a:p>
          <a:p>
            <a:endParaRPr lang="en-US" sz="1600" dirty="0" smtClean="0">
              <a:latin typeface="Arial"/>
              <a:cs typeface="Arial"/>
            </a:endParaRPr>
          </a:p>
          <a:p>
            <a:r>
              <a:rPr lang="en-US" sz="1600" dirty="0" smtClean="0">
                <a:latin typeface="Arial"/>
                <a:cs typeface="Arial"/>
              </a:rPr>
              <a:t>Petty, G. (2014) </a:t>
            </a:r>
            <a:r>
              <a:rPr lang="en-US" sz="1600" i="1" dirty="0" smtClean="0">
                <a:latin typeface="Arial"/>
                <a:cs typeface="Arial"/>
              </a:rPr>
              <a:t>Teaching Today</a:t>
            </a:r>
            <a:r>
              <a:rPr lang="en-US" sz="1600" dirty="0" smtClean="0">
                <a:latin typeface="Arial"/>
                <a:cs typeface="Arial"/>
              </a:rPr>
              <a:t>. 5</a:t>
            </a:r>
            <a:r>
              <a:rPr lang="en-US" sz="1600" baseline="30000" dirty="0" smtClean="0">
                <a:latin typeface="Arial"/>
                <a:cs typeface="Arial"/>
              </a:rPr>
              <a:t>th</a:t>
            </a:r>
            <a:r>
              <a:rPr lang="en-US" sz="1600" dirty="0" smtClean="0">
                <a:latin typeface="Arial"/>
                <a:cs typeface="Arial"/>
              </a:rPr>
              <a:t> edn. United Kingdom: Oxford University Press.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smtClean="0">
                <a:latin typeface="Arial"/>
                <a:cs typeface="Arial"/>
              </a:rPr>
              <a:t>Pritchard, A. (2014) </a:t>
            </a:r>
            <a:r>
              <a:rPr lang="en-US" sz="1600" i="1" dirty="0" smtClean="0">
                <a:latin typeface="Arial"/>
                <a:cs typeface="Arial"/>
              </a:rPr>
              <a:t>Ways of Learning</a:t>
            </a:r>
            <a:r>
              <a:rPr lang="en-US" sz="1600" dirty="0" smtClean="0">
                <a:latin typeface="Arial"/>
                <a:cs typeface="Arial"/>
              </a:rPr>
              <a:t>. 3</a:t>
            </a:r>
            <a:r>
              <a:rPr lang="en-US" sz="1600" baseline="30000" dirty="0" smtClean="0">
                <a:latin typeface="Arial"/>
                <a:cs typeface="Arial"/>
              </a:rPr>
              <a:t>th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edn</a:t>
            </a:r>
            <a:r>
              <a:rPr lang="en-US" sz="1600" dirty="0" smtClean="0">
                <a:latin typeface="Arial"/>
                <a:cs typeface="Arial"/>
              </a:rPr>
              <a:t>. Oxon: </a:t>
            </a:r>
            <a:r>
              <a:rPr lang="en-US" sz="1600" dirty="0" err="1" smtClean="0">
                <a:latin typeface="Arial"/>
                <a:cs typeface="Arial"/>
              </a:rPr>
              <a:t>Routledge</a:t>
            </a:r>
            <a:r>
              <a:rPr lang="en-US" sz="1600" dirty="0" smtClean="0">
                <a:latin typeface="Arial"/>
                <a:cs typeface="Arial"/>
              </a:rPr>
              <a:t>.</a:t>
            </a:r>
          </a:p>
          <a:p>
            <a:endParaRPr lang="en-US" sz="1600" dirty="0" smtClean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Schlossberg, K, N. (2008) Overwhelmed. 2</a:t>
            </a:r>
            <a:r>
              <a:rPr lang="en-US" sz="1600" baseline="30000" dirty="0">
                <a:latin typeface="Arial"/>
                <a:cs typeface="Arial"/>
              </a:rPr>
              <a:t>nd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edn</a:t>
            </a:r>
            <a:r>
              <a:rPr lang="en-US" sz="1600" dirty="0">
                <a:latin typeface="Arial"/>
                <a:cs typeface="Arial"/>
              </a:rPr>
              <a:t>. United Kingdom: </a:t>
            </a:r>
            <a:r>
              <a:rPr lang="en-US" sz="1600" dirty="0" err="1">
                <a:latin typeface="Arial"/>
                <a:cs typeface="Arial"/>
              </a:rPr>
              <a:t>M.Evans</a:t>
            </a:r>
            <a:r>
              <a:rPr lang="en-US" sz="1600" dirty="0">
                <a:latin typeface="Arial"/>
                <a:cs typeface="Arial"/>
              </a:rPr>
              <a:t/>
            </a:r>
            <a:br>
              <a:rPr lang="en-US" sz="1600" dirty="0">
                <a:latin typeface="Arial"/>
                <a:cs typeface="Arial"/>
              </a:rPr>
            </a:br>
            <a:r>
              <a:rPr lang="en-US" sz="1600" dirty="0">
                <a:latin typeface="Arial"/>
                <a:cs typeface="Arial"/>
              </a:rPr>
              <a:t/>
            </a:r>
            <a:br>
              <a:rPr lang="en-US" sz="1600" dirty="0">
                <a:latin typeface="Arial"/>
                <a:cs typeface="Arial"/>
              </a:rPr>
            </a:br>
            <a:r>
              <a:rPr lang="en-GB" sz="1600" dirty="0">
                <a:latin typeface="Arial"/>
                <a:cs typeface="Arial"/>
              </a:rPr>
              <a:t>Schlossberg, K, N. (2011) ‘the challenge of change: the transition model and applications’, </a:t>
            </a:r>
            <a:r>
              <a:rPr lang="en-GB" sz="1600" i="1" dirty="0">
                <a:latin typeface="Arial"/>
                <a:cs typeface="Arial"/>
              </a:rPr>
              <a:t>Journal of Employment </a:t>
            </a:r>
            <a:r>
              <a:rPr lang="en-GB" sz="1600" i="1" dirty="0" err="1">
                <a:latin typeface="Arial"/>
                <a:cs typeface="Arial"/>
              </a:rPr>
              <a:t>Counseling</a:t>
            </a:r>
            <a:r>
              <a:rPr lang="en-GB" sz="1600" dirty="0">
                <a:latin typeface="Arial"/>
                <a:cs typeface="Arial"/>
              </a:rPr>
              <a:t>, 48 (4), (December), pp159-162. [Online]. Available at: </a:t>
            </a:r>
            <a:r>
              <a:rPr lang="en-GB" sz="1600" u="sng" dirty="0">
                <a:latin typeface="Arial"/>
                <a:cs typeface="Arial"/>
                <a:hlinkClick r:id="rId4"/>
              </a:rPr>
              <a:t>http://web.a.ebschost.com.ezproxy.uwtsd.ac.uk/ehost/pdfviewer/pdfviewer?vid=1&amp;sid=d862f33f-0162-4c2e-a2a2-ec130757dc4b%40sessionmgr4006</a:t>
            </a:r>
            <a:r>
              <a:rPr lang="en-GB" sz="1600" dirty="0">
                <a:latin typeface="Arial"/>
                <a:cs typeface="Arial"/>
              </a:rPr>
              <a:t> (Accessed: 22 September 2018).</a:t>
            </a:r>
            <a:br>
              <a:rPr lang="en-GB" sz="1600" dirty="0">
                <a:latin typeface="Arial"/>
                <a:cs typeface="Arial"/>
              </a:rPr>
            </a:br>
            <a:r>
              <a:rPr lang="en-GB" sz="1600" dirty="0">
                <a:latin typeface="Arial"/>
                <a:cs typeface="Arial"/>
              </a:rPr>
              <a:t/>
            </a:r>
            <a:br>
              <a:rPr lang="en-GB" sz="1600" dirty="0">
                <a:latin typeface="Arial"/>
                <a:cs typeface="Arial"/>
              </a:rPr>
            </a:b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06263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3874</TotalTime>
  <Words>496</Words>
  <Application>Microsoft Macintosh PowerPoint</Application>
  <PresentationFormat>On-screen Show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    Last lesson…                            Last lesson…                           Transitions  ‘Transitions are the changes-good or bad, expected or unexpected that unsettle us’ (Schlossberg, 2008, p.3).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lesson…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Transitions continued…</dc:title>
  <dc:creator>Julie Hockin</dc:creator>
  <cp:lastModifiedBy>Julie Hockin</cp:lastModifiedBy>
  <cp:revision>43</cp:revision>
  <cp:lastPrinted>2018-10-25T16:32:05Z</cp:lastPrinted>
  <dcterms:created xsi:type="dcterms:W3CDTF">2018-10-22T16:52:58Z</dcterms:created>
  <dcterms:modified xsi:type="dcterms:W3CDTF">2018-11-30T11:33:24Z</dcterms:modified>
</cp:coreProperties>
</file>