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4DF8D-6283-4EA2-B898-4C9A827A26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B5BD01-EE85-4479-B8B8-03060069CC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3B48B2-40A4-4601-9E6C-370F3A4075C9}"/>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876A90AA-CF95-43D4-89C6-2E24A43FF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1B17C-3E42-4164-A50F-DFEE365B9B16}"/>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3983449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E1CCC-BFE4-4B49-9A69-FD6EE47E86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4D2449-9553-42AB-B23C-9624C7B362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4C475-D92D-497C-9F3E-33E59BDD9143}"/>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E04121CC-02A3-4EB8-9887-9D385DB5F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5FE59-5768-4C3A-A676-E4CBAB99D182}"/>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406903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8560-813F-4B09-8EA8-1A79AB2E36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E8544C-776D-462F-983E-310EED88E3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1A6D37-A891-43A3-9236-6377918CB932}"/>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D18A0BF8-CBDB-43ED-A47E-ED1CE7054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11DEA-2D45-4122-BB0B-8752AA7F893D}"/>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8714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981F-EE32-4F5D-88BC-01BD179103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D4F3A3-AAF1-4352-9A8A-1B0CC58251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7BFD46-03B2-447D-A230-B50F271ADE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469DA3-9531-4EC2-810E-C8A8ADB4999A}"/>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6" name="Footer Placeholder 5">
            <a:extLst>
              <a:ext uri="{FF2B5EF4-FFF2-40B4-BE49-F238E27FC236}">
                <a16:creationId xmlns:a16="http://schemas.microsoft.com/office/drawing/2014/main" id="{56881703-D6C9-41D3-8788-C90F9DFCC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CF9D79-4EAC-4E65-BA2E-3961A259B60A}"/>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3227276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C459-10BC-4270-9371-A2F9AFE051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003A72-9ED0-42EB-9779-3F13B6ED8C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669F23-AAA8-42E7-89EE-73F13F8BB0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D2EE62-22E8-4B83-845E-A8A384729E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C89C5-FC45-4DAD-8127-358C2A88FC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E608D4-944D-4D97-8DC9-DE7E7DE7BD01}"/>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8" name="Footer Placeholder 7">
            <a:extLst>
              <a:ext uri="{FF2B5EF4-FFF2-40B4-BE49-F238E27FC236}">
                <a16:creationId xmlns:a16="http://schemas.microsoft.com/office/drawing/2014/main" id="{2074C371-6249-4C2F-AEFC-BE61E92997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5DD8D2-2A58-4441-A2D3-63DA46D0A064}"/>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257542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C6C6-7FD3-43D5-A0D2-5E632B6C87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507BD7-6919-4776-8953-13B4BEBC49BC}"/>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4" name="Footer Placeholder 3">
            <a:extLst>
              <a:ext uri="{FF2B5EF4-FFF2-40B4-BE49-F238E27FC236}">
                <a16:creationId xmlns:a16="http://schemas.microsoft.com/office/drawing/2014/main" id="{00C2366B-403F-46AB-B79C-C138BD67E6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985F21-7F7F-4751-8D98-52587928F833}"/>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1613566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4FC57A-6CA1-45D7-8EAB-96807DD5E284}"/>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3" name="Footer Placeholder 2">
            <a:extLst>
              <a:ext uri="{FF2B5EF4-FFF2-40B4-BE49-F238E27FC236}">
                <a16:creationId xmlns:a16="http://schemas.microsoft.com/office/drawing/2014/main" id="{141F9DAE-2AD9-42B3-8D38-A698069CE0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6851DB-DAB9-41F8-BB67-D7CD671B11DA}"/>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2995228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99DA-A2BA-433E-B785-ED465641B9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667DA1-DB02-4847-AFFF-C1093FD1FA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67F147-2494-4465-A5F3-0883DB6832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67501C-2680-43C9-9259-8D2BD75D6F62}"/>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6" name="Footer Placeholder 5">
            <a:extLst>
              <a:ext uri="{FF2B5EF4-FFF2-40B4-BE49-F238E27FC236}">
                <a16:creationId xmlns:a16="http://schemas.microsoft.com/office/drawing/2014/main" id="{CB9C1D2F-8342-41D5-9F04-B15DD3B805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BC0AB2-F6DF-4931-A42D-A8709EDA0795}"/>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3710249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8289-5C86-4A85-B9C1-6C2FEF5008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92AE9A-F3BB-4248-BCE1-4CFC374AEE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EACFA5-BEC3-457C-A857-FA9DF92E3D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25220E-2D75-4C11-B3CE-B9D5154AA6D1}"/>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6" name="Footer Placeholder 5">
            <a:extLst>
              <a:ext uri="{FF2B5EF4-FFF2-40B4-BE49-F238E27FC236}">
                <a16:creationId xmlns:a16="http://schemas.microsoft.com/office/drawing/2014/main" id="{82C45CA9-301B-4D92-8430-4E7DCB9FA9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A33FDA-9B3C-4924-A2E9-2EB52FE8D5CE}"/>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2286578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57D6-1A77-4E26-8C05-0F1C0517EC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3137F2-7CDC-4935-80EE-9A1669F561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06B6E0-A273-4C72-A521-5BA19B5257BE}"/>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03F0A88B-67F0-443F-B2AA-95B13D8A7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4D495-D22A-40EF-9B59-1FBCCE5C588C}"/>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1102506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821EC2-A5C4-47DC-BB62-615FA34EAE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E4E2D8-4DAC-4B7F-9346-1FCD76131D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FE55D-6F98-4F67-A01C-C83175F41FEA}"/>
              </a:ext>
            </a:extLst>
          </p:cNvPr>
          <p:cNvSpPr>
            <a:spLocks noGrp="1"/>
          </p:cNvSpPr>
          <p:nvPr>
            <p:ph type="dt" sz="half" idx="10"/>
          </p:nvPr>
        </p:nvSpPr>
        <p:spPr/>
        <p:txBody>
          <a:body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081B401B-5B0C-41DE-96C3-80B526678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6D880-9F02-422E-A38F-2A8C3AA07B94}"/>
              </a:ext>
            </a:extLst>
          </p:cNvPr>
          <p:cNvSpPr>
            <a:spLocks noGrp="1"/>
          </p:cNvSpPr>
          <p:nvPr>
            <p:ph type="sldNum" sz="quarter" idx="12"/>
          </p:nvPr>
        </p:nvSpPr>
        <p:spPr/>
        <p:txBody>
          <a:bodyPr/>
          <a:lstStyle/>
          <a:p>
            <a:fld id="{110F9E0D-3966-4300-8DFE-14D671BEBA95}" type="slidenum">
              <a:rPr lang="en-GB" smtClean="0"/>
              <a:t>‹#›</a:t>
            </a:fld>
            <a:endParaRPr lang="en-GB"/>
          </a:p>
        </p:txBody>
      </p:sp>
    </p:spTree>
    <p:extLst>
      <p:ext uri="{BB962C8B-B14F-4D97-AF65-F5344CB8AC3E}">
        <p14:creationId xmlns:p14="http://schemas.microsoft.com/office/powerpoint/2010/main" val="3528918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AA759D-2FE8-4F3D-8AE7-C7B0CE63B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904078-71B0-4650-942D-7FEDB0CD0A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F4E10D-5528-4DEE-9930-CB5B559A06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48A117-CCDA-4B8C-87F9-332FE3B07EC1}" type="datetimeFigureOut">
              <a:rPr lang="en-GB" smtClean="0"/>
              <a:t>26/01/2021</a:t>
            </a:fld>
            <a:endParaRPr lang="en-GB"/>
          </a:p>
        </p:txBody>
      </p:sp>
      <p:sp>
        <p:nvSpPr>
          <p:cNvPr id="5" name="Footer Placeholder 4">
            <a:extLst>
              <a:ext uri="{FF2B5EF4-FFF2-40B4-BE49-F238E27FC236}">
                <a16:creationId xmlns:a16="http://schemas.microsoft.com/office/drawing/2014/main" id="{F725055B-40DA-4764-BFE3-D4C6038B1A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905FAE-8643-4D45-B81B-F92DBFC85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0F9E0D-3966-4300-8DFE-14D671BEBA95}" type="slidenum">
              <a:rPr lang="en-GB" smtClean="0"/>
              <a:t>‹#›</a:t>
            </a:fld>
            <a:endParaRPr lang="en-GB"/>
          </a:p>
        </p:txBody>
      </p:sp>
    </p:spTree>
    <p:extLst>
      <p:ext uri="{BB962C8B-B14F-4D97-AF65-F5344CB8AC3E}">
        <p14:creationId xmlns:p14="http://schemas.microsoft.com/office/powerpoint/2010/main" val="1877430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2E2C4-56D1-4E99-9B2C-1EE60BC7152F}"/>
              </a:ext>
            </a:extLst>
          </p:cNvPr>
          <p:cNvSpPr>
            <a:spLocks noGrp="1"/>
          </p:cNvSpPr>
          <p:nvPr>
            <p:ph type="ctrTitle"/>
          </p:nvPr>
        </p:nvSpPr>
        <p:spPr>
          <a:xfrm>
            <a:off x="1524000" y="1122363"/>
            <a:ext cx="9144000" cy="1735137"/>
          </a:xfrm>
        </p:spPr>
        <p:txBody>
          <a:bodyPr>
            <a:normAutofit/>
          </a:bodyPr>
          <a:lstStyle/>
          <a:p>
            <a:r>
              <a:rPr lang="en-GB" sz="5400" dirty="0">
                <a:effectLst/>
                <a:latin typeface="+mn-lt"/>
                <a:ea typeface="Calibri" panose="020F0502020204030204" pitchFamily="34" charset="0"/>
                <a:cs typeface="Times New Roman" panose="02020603050405020304" pitchFamily="18" charset="0"/>
              </a:rPr>
              <a:t>Principles of Fluid Motion &amp; Flow in Pipes</a:t>
            </a:r>
            <a:endParaRPr lang="en-GB" sz="5400" dirty="0">
              <a:latin typeface="+mn-lt"/>
            </a:endParaRPr>
          </a:p>
        </p:txBody>
      </p:sp>
      <p:sp>
        <p:nvSpPr>
          <p:cNvPr id="3" name="Subtitle 2">
            <a:extLst>
              <a:ext uri="{FF2B5EF4-FFF2-40B4-BE49-F238E27FC236}">
                <a16:creationId xmlns:a16="http://schemas.microsoft.com/office/drawing/2014/main" id="{826865C4-5649-4404-A8AA-4B6A9552F2F7}"/>
              </a:ext>
            </a:extLst>
          </p:cNvPr>
          <p:cNvSpPr>
            <a:spLocks noGrp="1"/>
          </p:cNvSpPr>
          <p:nvPr>
            <p:ph type="subTitle" idx="1"/>
          </p:nvPr>
        </p:nvSpPr>
        <p:spPr>
          <a:xfrm>
            <a:off x="1524000" y="4240530"/>
            <a:ext cx="9144000" cy="1017270"/>
          </a:xfrm>
        </p:spPr>
        <p:txBody>
          <a:bodyPr>
            <a:normAutofit/>
          </a:bodyPr>
          <a:lstStyle/>
          <a:p>
            <a:r>
              <a:rPr lang="en-GB" sz="4000" i="1" dirty="0"/>
              <a:t>Rob Goodson</a:t>
            </a:r>
          </a:p>
        </p:txBody>
      </p:sp>
    </p:spTree>
    <p:extLst>
      <p:ext uri="{BB962C8B-B14F-4D97-AF65-F5344CB8AC3E}">
        <p14:creationId xmlns:p14="http://schemas.microsoft.com/office/powerpoint/2010/main" val="2528769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AFE0F-0EF8-47CD-B8B0-5F769D0EA276}"/>
              </a:ext>
            </a:extLst>
          </p:cNvPr>
          <p:cNvSpPr>
            <a:spLocks noGrp="1"/>
          </p:cNvSpPr>
          <p:nvPr>
            <p:ph type="title"/>
          </p:nvPr>
        </p:nvSpPr>
        <p:spPr>
          <a:xfrm>
            <a:off x="838200" y="216536"/>
            <a:ext cx="10515600" cy="795020"/>
          </a:xfrm>
        </p:spPr>
        <p:txBody>
          <a:bodyPr>
            <a:normAutofit/>
          </a:bodyPr>
          <a:lstStyle/>
          <a:p>
            <a:pPr algn="ctr">
              <a:lnSpc>
                <a:spcPct val="115000"/>
              </a:lnSpc>
              <a:spcAft>
                <a:spcPts val="1000"/>
              </a:spcAft>
            </a:pPr>
            <a:r>
              <a:rPr lang="en-GB" sz="4000" dirty="0">
                <a:effectLst/>
                <a:latin typeface="+mn-lt"/>
                <a:ea typeface="Calibri" panose="020F0502020204030204" pitchFamily="34" charset="0"/>
                <a:cs typeface="Times New Roman" panose="02020603050405020304" pitchFamily="18" charset="0"/>
              </a:rPr>
              <a:t>Fundamentals of Fluid Motion</a:t>
            </a:r>
            <a:endParaRPr lang="en-GB" sz="4000" dirty="0">
              <a:latin typeface="+mn-lt"/>
            </a:endParaRPr>
          </a:p>
        </p:txBody>
      </p:sp>
      <p:sp>
        <p:nvSpPr>
          <p:cNvPr id="3" name="Content Placeholder 2">
            <a:extLst>
              <a:ext uri="{FF2B5EF4-FFF2-40B4-BE49-F238E27FC236}">
                <a16:creationId xmlns:a16="http://schemas.microsoft.com/office/drawing/2014/main" id="{5E2CF033-479D-422A-9F76-6D79BC4AB98B}"/>
              </a:ext>
            </a:extLst>
          </p:cNvPr>
          <p:cNvSpPr>
            <a:spLocks noGrp="1"/>
          </p:cNvSpPr>
          <p:nvPr>
            <p:ph idx="1"/>
          </p:nvPr>
        </p:nvSpPr>
        <p:spPr>
          <a:xfrm>
            <a:off x="346710" y="1223010"/>
            <a:ext cx="11498580" cy="5126355"/>
          </a:xfrm>
        </p:spPr>
        <p:txBody>
          <a:bodyPr>
            <a:normAutofit/>
          </a:bodyPr>
          <a:lstStyle/>
          <a:p>
            <a:pPr marL="0" indent="0">
              <a:buNone/>
            </a:pPr>
            <a:r>
              <a:rPr lang="en-GB" sz="2400" dirty="0">
                <a:effectLst/>
                <a:ea typeface="Calibri" panose="020F0502020204030204" pitchFamily="34" charset="0"/>
                <a:cs typeface="Times New Roman" panose="02020603050405020304" pitchFamily="18" charset="0"/>
              </a:rPr>
              <a:t>Flow of </a:t>
            </a:r>
            <a:r>
              <a:rPr lang="en-GB" sz="2400" i="1" dirty="0">
                <a:effectLst/>
                <a:ea typeface="Calibri" panose="020F0502020204030204" pitchFamily="34" charset="0"/>
                <a:cs typeface="Times New Roman" panose="02020603050405020304" pitchFamily="18" charset="0"/>
              </a:rPr>
              <a:t>real</a:t>
            </a:r>
            <a:r>
              <a:rPr lang="en-GB" sz="2400" dirty="0">
                <a:effectLst/>
                <a:ea typeface="Calibri" panose="020F0502020204030204" pitchFamily="34" charset="0"/>
                <a:cs typeface="Times New Roman" panose="02020603050405020304" pitchFamily="18" charset="0"/>
              </a:rPr>
              <a:t> fluid is generally very complex: complete solutions of problems can rarely be obtained without use of experimentation.  </a:t>
            </a:r>
          </a:p>
          <a:p>
            <a:pPr marL="0" indent="0">
              <a:buNone/>
            </a:pPr>
            <a:endParaRPr lang="en-GB" sz="200" dirty="0">
              <a:effectLst/>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Mathematical analysis of fluid flow is usually only possible be making certain simplifying assumptions: prime assumption is the fluid is an </a:t>
            </a:r>
            <a:r>
              <a:rPr lang="en-GB" sz="2400" i="1" dirty="0">
                <a:effectLst/>
                <a:ea typeface="Calibri" panose="020F0502020204030204" pitchFamily="34" charset="0"/>
                <a:cs typeface="Times New Roman" panose="02020603050405020304" pitchFamily="18" charset="0"/>
              </a:rPr>
              <a:t>ideal</a:t>
            </a:r>
            <a:r>
              <a:rPr lang="en-GB" sz="2400" dirty="0">
                <a:effectLst/>
                <a:ea typeface="Calibri" panose="020F0502020204030204" pitchFamily="34" charset="0"/>
                <a:cs typeface="Times New Roman" panose="02020603050405020304" pitchFamily="18" charset="0"/>
              </a:rPr>
              <a:t> one </a:t>
            </a:r>
            <a:r>
              <a:rPr lang="en-GB" sz="2400" i="1" dirty="0">
                <a:effectLst/>
                <a:ea typeface="Calibri" panose="020F0502020204030204" pitchFamily="34" charset="0"/>
                <a:cs typeface="Times New Roman" panose="02020603050405020304" pitchFamily="18" charset="0"/>
              </a:rPr>
              <a:t>without viscosity</a:t>
            </a:r>
            <a:r>
              <a:rPr lang="en-GB" sz="2400" dirty="0">
                <a:ea typeface="Calibri" panose="020F0502020204030204" pitchFamily="34" charset="0"/>
                <a:cs typeface="Times New Roman" panose="02020603050405020304" pitchFamily="18" charset="0"/>
              </a:rPr>
              <a:t>, i.e. </a:t>
            </a:r>
            <a:r>
              <a:rPr lang="en-GB" sz="2400" i="1" dirty="0">
                <a:ea typeface="Calibri" panose="020F0502020204030204" pitchFamily="34" charset="0"/>
                <a:cs typeface="Times New Roman" panose="02020603050405020304" pitchFamily="18" charset="0"/>
              </a:rPr>
              <a:t>inviscid</a:t>
            </a:r>
            <a:r>
              <a:rPr lang="en-GB" sz="2400" dirty="0">
                <a:ea typeface="Calibri" panose="020F0502020204030204" pitchFamily="34" charset="0"/>
                <a:cs typeface="Times New Roman" panose="02020603050405020304" pitchFamily="18" charset="0"/>
              </a:rPr>
              <a:t>.</a:t>
            </a:r>
          </a:p>
          <a:p>
            <a:pPr marL="0" indent="0">
              <a:buNone/>
            </a:pPr>
            <a:endParaRPr lang="en-GB" sz="200" dirty="0">
              <a:effectLst/>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We also employ simplification in mathematical analyses that flow does not change with time, i.e. </a:t>
            </a:r>
            <a:r>
              <a:rPr lang="en-GB" sz="2400" i="1" dirty="0">
                <a:effectLst/>
                <a:ea typeface="Calibri" panose="020F0502020204030204" pitchFamily="34" charset="0"/>
                <a:cs typeface="Times New Roman" panose="02020603050405020304" pitchFamily="18" charset="0"/>
              </a:rPr>
              <a:t>steady-flow</a:t>
            </a:r>
            <a:r>
              <a:rPr lang="en-GB" sz="2400" dirty="0">
                <a:effectLst/>
                <a:ea typeface="Calibri" panose="020F0502020204030204" pitchFamily="34" charset="0"/>
                <a:cs typeface="Times New Roman" panose="02020603050405020304" pitchFamily="18" charset="0"/>
              </a:rPr>
              <a:t>.</a:t>
            </a:r>
          </a:p>
          <a:p>
            <a:pPr marL="0" indent="0">
              <a:buNone/>
            </a:pPr>
            <a:endParaRPr lang="en-GB" sz="200" dirty="0">
              <a:effectLst/>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Generally, parameters such as </a:t>
            </a:r>
            <a:r>
              <a:rPr lang="en-GB" sz="2400" i="1" dirty="0">
                <a:effectLst/>
                <a:ea typeface="Calibri" panose="020F0502020204030204" pitchFamily="34" charset="0"/>
                <a:cs typeface="Times New Roman" panose="02020603050405020304" pitchFamily="18" charset="0"/>
              </a:rPr>
              <a:t>velocity</a:t>
            </a:r>
            <a:r>
              <a:rPr lang="en-GB" sz="2400" dirty="0">
                <a:effectLst/>
                <a:ea typeface="Calibri" panose="020F0502020204030204" pitchFamily="34" charset="0"/>
                <a:cs typeface="Times New Roman" panose="02020603050405020304" pitchFamily="18" charset="0"/>
              </a:rPr>
              <a:t>, </a:t>
            </a:r>
            <a:r>
              <a:rPr lang="en-GB" sz="2400" i="1" dirty="0">
                <a:effectLst/>
                <a:ea typeface="Calibri" panose="020F0502020204030204" pitchFamily="34" charset="0"/>
                <a:cs typeface="Times New Roman" panose="02020603050405020304" pitchFamily="18" charset="0"/>
              </a:rPr>
              <a:t>pressure</a:t>
            </a:r>
            <a:r>
              <a:rPr lang="en-GB" sz="2400" dirty="0">
                <a:effectLst/>
                <a:ea typeface="Calibri" panose="020F0502020204030204" pitchFamily="34" charset="0"/>
                <a:cs typeface="Times New Roman" panose="02020603050405020304" pitchFamily="18" charset="0"/>
              </a:rPr>
              <a:t> and </a:t>
            </a:r>
            <a:r>
              <a:rPr lang="en-GB" sz="2400" i="1" dirty="0">
                <a:effectLst/>
                <a:ea typeface="Calibri" panose="020F0502020204030204" pitchFamily="34" charset="0"/>
                <a:cs typeface="Times New Roman" panose="02020603050405020304" pitchFamily="18" charset="0"/>
              </a:rPr>
              <a:t>density</a:t>
            </a:r>
            <a:r>
              <a:rPr lang="en-GB" sz="2400" dirty="0">
                <a:effectLst/>
                <a:ea typeface="Calibri" panose="020F0502020204030204" pitchFamily="34" charset="0"/>
                <a:cs typeface="Times New Roman" panose="02020603050405020304" pitchFamily="18" charset="0"/>
              </a:rPr>
              <a:t>, describing the behaviour and state of the fluid, are not constant for a given flow situation.  They may change from one point to another, or from one instant in time to another, or may vary in both position and time. </a:t>
            </a:r>
            <a:endParaRPr lang="en-GB" sz="2400" dirty="0">
              <a:ea typeface="Calibri" panose="020F0502020204030204" pitchFamily="34" charset="0"/>
              <a:cs typeface="Times New Roman" panose="02020603050405020304" pitchFamily="18" charset="0"/>
            </a:endParaRPr>
          </a:p>
          <a:p>
            <a:pPr marL="0" indent="0">
              <a:buNone/>
            </a:pPr>
            <a:endParaRPr lang="en-GB" sz="200" dirty="0">
              <a:effectLst/>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Flow in which changes with time do occur is termed </a:t>
            </a:r>
            <a:r>
              <a:rPr lang="en-GB" sz="2400" i="1" dirty="0">
                <a:effectLst/>
                <a:ea typeface="Calibri" panose="020F0502020204030204" pitchFamily="34" charset="0"/>
                <a:cs typeface="Times New Roman" panose="02020603050405020304" pitchFamily="18" charset="0"/>
              </a:rPr>
              <a:t>unsteady</a:t>
            </a:r>
            <a:r>
              <a:rPr lang="en-GB" sz="2400" dirty="0">
                <a:effectLst/>
                <a:ea typeface="Calibri" panose="020F0502020204030204" pitchFamily="34" charset="0"/>
                <a:cs typeface="Times New Roman" panose="02020603050405020304" pitchFamily="18" charset="0"/>
              </a:rPr>
              <a:t> or </a:t>
            </a:r>
            <a:r>
              <a:rPr lang="en-GB" sz="2400" i="1" dirty="0">
                <a:effectLst/>
                <a:ea typeface="Calibri" panose="020F0502020204030204" pitchFamily="34" charset="0"/>
                <a:cs typeface="Times New Roman" panose="02020603050405020304" pitchFamily="18" charset="0"/>
              </a:rPr>
              <a:t>non-steady flow</a:t>
            </a:r>
            <a:r>
              <a:rPr lang="en-GB" sz="2400" dirty="0">
                <a:effectLst/>
                <a:ea typeface="Calibri" panose="020F0502020204030204" pitchFamily="34" charset="0"/>
                <a:cs typeface="Times New Roman" panose="02020603050405020304" pitchFamily="18" charset="0"/>
              </a:rPr>
              <a:t>.</a:t>
            </a: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1663886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BE5D13-9F35-40CE-A13D-F566F14C83CA}"/>
              </a:ext>
            </a:extLst>
          </p:cNvPr>
          <p:cNvSpPr>
            <a:spLocks noGrp="1"/>
          </p:cNvSpPr>
          <p:nvPr>
            <p:ph idx="1"/>
          </p:nvPr>
        </p:nvSpPr>
        <p:spPr>
          <a:xfrm>
            <a:off x="337185" y="971550"/>
            <a:ext cx="11532870" cy="5675629"/>
          </a:xfrm>
        </p:spPr>
        <p:txBody>
          <a:bodyPr>
            <a:normAutofit/>
          </a:bodyPr>
          <a:lstStyle/>
          <a:p>
            <a:pPr marL="0" indent="0">
              <a:buNone/>
            </a:pPr>
            <a:r>
              <a:rPr lang="en-GB" sz="2400" dirty="0">
                <a:effectLst/>
                <a:ea typeface="Calibri" panose="020F0502020204030204" pitchFamily="34" charset="0"/>
                <a:cs typeface="Times New Roman" panose="02020603050405020304" pitchFamily="18" charset="0"/>
              </a:rPr>
              <a:t>If various parameters of the fluid </a:t>
            </a:r>
            <a:r>
              <a:rPr lang="en-GB" sz="2400" i="1" dirty="0">
                <a:effectLst/>
                <a:ea typeface="Calibri" panose="020F0502020204030204" pitchFamily="34" charset="0"/>
                <a:cs typeface="Times New Roman" panose="02020603050405020304" pitchFamily="18" charset="0"/>
              </a:rPr>
              <a:t>do not </a:t>
            </a:r>
            <a:r>
              <a:rPr lang="en-GB" sz="2400" dirty="0">
                <a:effectLst/>
                <a:ea typeface="Calibri" panose="020F0502020204030204" pitchFamily="34" charset="0"/>
                <a:cs typeface="Times New Roman" panose="02020603050405020304" pitchFamily="18" charset="0"/>
              </a:rPr>
              <a:t>change from point to point over a specified region, flow is said to be </a:t>
            </a:r>
            <a:r>
              <a:rPr lang="en-GB" sz="2400" i="1" dirty="0">
                <a:effectLst/>
                <a:ea typeface="Calibri" panose="020F0502020204030204" pitchFamily="34" charset="0"/>
                <a:cs typeface="Times New Roman" panose="02020603050405020304" pitchFamily="18" charset="0"/>
              </a:rPr>
              <a:t>uniform</a:t>
            </a:r>
            <a:r>
              <a:rPr lang="en-GB" sz="2400" dirty="0">
                <a:effectLst/>
                <a:ea typeface="Calibri" panose="020F0502020204030204" pitchFamily="34" charset="0"/>
                <a:cs typeface="Times New Roman" panose="02020603050405020304" pitchFamily="18" charset="0"/>
              </a:rPr>
              <a:t> over that region, but if changes </a:t>
            </a:r>
            <a:r>
              <a:rPr lang="en-GB" sz="2400" i="1" dirty="0">
                <a:effectLst/>
                <a:ea typeface="Calibri" panose="020F0502020204030204" pitchFamily="34" charset="0"/>
                <a:cs typeface="Times New Roman" panose="02020603050405020304" pitchFamily="18" charset="0"/>
              </a:rPr>
              <a:t>do occur </a:t>
            </a:r>
            <a:r>
              <a:rPr lang="en-GB" sz="2400" dirty="0">
                <a:effectLst/>
                <a:ea typeface="Calibri" panose="020F0502020204030204" pitchFamily="34" charset="0"/>
                <a:cs typeface="Times New Roman" panose="02020603050405020304" pitchFamily="18" charset="0"/>
              </a:rPr>
              <a:t>from point to point, flow is said to be </a:t>
            </a:r>
            <a:r>
              <a:rPr lang="en-GB" sz="2400" i="1" dirty="0">
                <a:effectLst/>
                <a:ea typeface="Calibri" panose="020F0502020204030204" pitchFamily="34" charset="0"/>
                <a:cs typeface="Times New Roman" panose="02020603050405020304" pitchFamily="18" charset="0"/>
              </a:rPr>
              <a:t>non-uniform</a:t>
            </a:r>
            <a:r>
              <a:rPr lang="en-GB" sz="2400" dirty="0">
                <a:effectLst/>
                <a:ea typeface="Calibri" panose="020F0502020204030204" pitchFamily="34" charset="0"/>
                <a:cs typeface="Times New Roman" panose="02020603050405020304" pitchFamily="18" charset="0"/>
              </a:rPr>
              <a:t>.  </a:t>
            </a:r>
            <a:endParaRPr lang="en-GB" sz="200" dirty="0">
              <a:effectLst/>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Changes with regard to position may occur in the direction of the flow or in directions perpendicular to it.  This latter state of non-uniformity is always present near </a:t>
            </a:r>
            <a:r>
              <a:rPr lang="en-GB" sz="2400" i="1" dirty="0">
                <a:effectLst/>
                <a:ea typeface="Calibri" panose="020F0502020204030204" pitchFamily="34" charset="0"/>
                <a:cs typeface="Times New Roman" panose="02020603050405020304" pitchFamily="18" charset="0"/>
              </a:rPr>
              <a:t>solid boundaries</a:t>
            </a:r>
            <a:r>
              <a:rPr lang="en-GB" sz="2400" dirty="0">
                <a:effectLst/>
                <a:ea typeface="Calibri" panose="020F0502020204030204" pitchFamily="34" charset="0"/>
                <a:cs typeface="Times New Roman" panose="02020603050405020304" pitchFamily="18" charset="0"/>
              </a:rPr>
              <a:t> (e.g. internal pipe walls) past which the fluid is flowing.  </a:t>
            </a:r>
          </a:p>
          <a:p>
            <a:pPr marL="0" indent="0">
              <a:buNone/>
            </a:pPr>
            <a:r>
              <a:rPr lang="en-GB" sz="2400" dirty="0">
                <a:effectLst/>
                <a:ea typeface="Calibri" panose="020F0502020204030204" pitchFamily="34" charset="0"/>
                <a:cs typeface="Times New Roman" panose="02020603050405020304" pitchFamily="18" charset="0"/>
              </a:rPr>
              <a:t>We know all fluids do in fact </a:t>
            </a:r>
            <a:r>
              <a:rPr lang="en-GB" sz="2400" i="1" dirty="0">
                <a:effectLst/>
                <a:ea typeface="Calibri" panose="020F0502020204030204" pitchFamily="34" charset="0"/>
                <a:cs typeface="Times New Roman" panose="02020603050405020304" pitchFamily="18" charset="0"/>
              </a:rPr>
              <a:t>possess viscosity </a:t>
            </a:r>
            <a:r>
              <a:rPr lang="en-GB" sz="2400" dirty="0">
                <a:effectLst/>
                <a:ea typeface="Calibri" panose="020F0502020204030204" pitchFamily="34" charset="0"/>
                <a:cs typeface="Times New Roman" panose="02020603050405020304" pitchFamily="18" charset="0"/>
              </a:rPr>
              <a:t>which reduces the relative velocity to </a:t>
            </a:r>
            <a:r>
              <a:rPr lang="en-GB" sz="2400" i="1" dirty="0">
                <a:effectLst/>
                <a:ea typeface="Calibri" panose="020F0502020204030204" pitchFamily="34" charset="0"/>
                <a:cs typeface="Times New Roman" panose="02020603050405020304" pitchFamily="18" charset="0"/>
              </a:rPr>
              <a:t>zero</a:t>
            </a:r>
            <a:r>
              <a:rPr lang="en-GB" sz="2400" dirty="0">
                <a:effectLst/>
                <a:ea typeface="Calibri" panose="020F0502020204030204" pitchFamily="34" charset="0"/>
                <a:cs typeface="Times New Roman" panose="02020603050405020304" pitchFamily="18" charset="0"/>
              </a:rPr>
              <a:t> at a solid boundary.  It is however possible to consider the flow as uniform over the cross-section, as long as only a region far removed from the boundary is considered.  As shown in the following Table, steadiness and uniformity of fluid flow do not necessarily go together.</a:t>
            </a:r>
          </a:p>
          <a:p>
            <a:pPr marL="0" indent="0">
              <a:buNone/>
            </a:pPr>
            <a:endParaRPr lang="en-GB" sz="2400" dirty="0"/>
          </a:p>
        </p:txBody>
      </p:sp>
      <p:sp>
        <p:nvSpPr>
          <p:cNvPr id="4" name="Title 1">
            <a:extLst>
              <a:ext uri="{FF2B5EF4-FFF2-40B4-BE49-F238E27FC236}">
                <a16:creationId xmlns:a16="http://schemas.microsoft.com/office/drawing/2014/main" id="{C1EA9BEA-6BBD-4BCC-84F9-36A19D05DDAC}"/>
              </a:ext>
            </a:extLst>
          </p:cNvPr>
          <p:cNvSpPr>
            <a:spLocks noGrp="1"/>
          </p:cNvSpPr>
          <p:nvPr>
            <p:ph type="title"/>
          </p:nvPr>
        </p:nvSpPr>
        <p:spPr>
          <a:xfrm>
            <a:off x="838200" y="107950"/>
            <a:ext cx="10515600" cy="800735"/>
          </a:xfrm>
        </p:spPr>
        <p:txBody>
          <a:bodyPr>
            <a:normAutofit/>
          </a:bodyPr>
          <a:lstStyle/>
          <a:p>
            <a:pPr algn="ctr">
              <a:lnSpc>
                <a:spcPct val="115000"/>
              </a:lnSpc>
              <a:spcAft>
                <a:spcPts val="1000"/>
              </a:spcAft>
            </a:pPr>
            <a:r>
              <a:rPr lang="en-GB" sz="4000" dirty="0">
                <a:effectLst/>
                <a:latin typeface="+mn-lt"/>
                <a:ea typeface="Calibri" panose="020F0502020204030204" pitchFamily="34" charset="0"/>
                <a:cs typeface="Times New Roman" panose="02020603050405020304" pitchFamily="18" charset="0"/>
              </a:rPr>
              <a:t>Fundamentals of Fluid Motion</a:t>
            </a:r>
            <a:endParaRPr lang="en-GB" sz="4000" dirty="0">
              <a:latin typeface="+mn-lt"/>
            </a:endParaRPr>
          </a:p>
        </p:txBody>
      </p:sp>
      <p:pic>
        <p:nvPicPr>
          <p:cNvPr id="1026" name="Picture 2" descr="Entrance Length">
            <a:extLst>
              <a:ext uri="{FF2B5EF4-FFF2-40B4-BE49-F238E27FC236}">
                <a16:creationId xmlns:a16="http://schemas.microsoft.com/office/drawing/2014/main" id="{8BDA56CC-4876-490F-B990-E401A0C664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6164" y="4708208"/>
            <a:ext cx="4093845" cy="1863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332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D1E7B9-EC29-4D2C-B0E1-E60C91FB3E9C}"/>
              </a:ext>
            </a:extLst>
          </p:cNvPr>
          <p:cNvPicPr>
            <a:picLocks noGrp="1" noChangeAspect="1"/>
          </p:cNvPicPr>
          <p:nvPr>
            <p:ph idx="1"/>
          </p:nvPr>
        </p:nvPicPr>
        <p:blipFill>
          <a:blip r:embed="rId2"/>
          <a:stretch>
            <a:fillRect/>
          </a:stretch>
        </p:blipFill>
        <p:spPr>
          <a:xfrm>
            <a:off x="1983105" y="1244908"/>
            <a:ext cx="7892416" cy="5601662"/>
          </a:xfrm>
        </p:spPr>
      </p:pic>
      <p:sp>
        <p:nvSpPr>
          <p:cNvPr id="4" name="Title 1">
            <a:extLst>
              <a:ext uri="{FF2B5EF4-FFF2-40B4-BE49-F238E27FC236}">
                <a16:creationId xmlns:a16="http://schemas.microsoft.com/office/drawing/2014/main" id="{FD77AB9F-C25B-4CD2-94D2-19B287864312}"/>
              </a:ext>
            </a:extLst>
          </p:cNvPr>
          <p:cNvSpPr>
            <a:spLocks noGrp="1"/>
          </p:cNvSpPr>
          <p:nvPr>
            <p:ph type="title"/>
          </p:nvPr>
        </p:nvSpPr>
        <p:spPr>
          <a:xfrm>
            <a:off x="838200" y="165735"/>
            <a:ext cx="10515600" cy="874395"/>
          </a:xfrm>
        </p:spPr>
        <p:txBody>
          <a:bodyPr>
            <a:normAutofit/>
          </a:bodyPr>
          <a:lstStyle/>
          <a:p>
            <a:pPr algn="ctr">
              <a:lnSpc>
                <a:spcPct val="115000"/>
              </a:lnSpc>
              <a:spcAft>
                <a:spcPts val="1000"/>
              </a:spcAft>
            </a:pPr>
            <a:r>
              <a:rPr lang="en-GB" sz="4000" dirty="0">
                <a:effectLst/>
                <a:latin typeface="+mn-lt"/>
                <a:ea typeface="Calibri" panose="020F0502020204030204" pitchFamily="34" charset="0"/>
                <a:cs typeface="Times New Roman" panose="02020603050405020304" pitchFamily="18" charset="0"/>
              </a:rPr>
              <a:t>Fundamentals of Fluid Motion</a:t>
            </a:r>
            <a:endParaRPr lang="en-GB" sz="4000" dirty="0">
              <a:latin typeface="+mn-lt"/>
            </a:endParaRPr>
          </a:p>
        </p:txBody>
      </p:sp>
    </p:spTree>
    <p:extLst>
      <p:ext uri="{BB962C8B-B14F-4D97-AF65-F5344CB8AC3E}">
        <p14:creationId xmlns:p14="http://schemas.microsoft.com/office/powerpoint/2010/main" val="2915568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3AF40-FA2F-4D7B-9BA4-B97F06174E44}"/>
              </a:ext>
            </a:extLst>
          </p:cNvPr>
          <p:cNvSpPr>
            <a:spLocks noGrp="1"/>
          </p:cNvSpPr>
          <p:nvPr>
            <p:ph type="title"/>
          </p:nvPr>
        </p:nvSpPr>
        <p:spPr>
          <a:xfrm>
            <a:off x="838200" y="193675"/>
            <a:ext cx="10515600" cy="675005"/>
          </a:xfrm>
        </p:spPr>
        <p:txBody>
          <a:bodyPr>
            <a:normAutofit/>
          </a:bodyPr>
          <a:lstStyle/>
          <a:p>
            <a:pPr algn="ctr"/>
            <a:r>
              <a:rPr lang="en-GB" sz="4000" dirty="0">
                <a:effectLst/>
                <a:latin typeface="+mn-lt"/>
                <a:ea typeface="Calibri" panose="020F0502020204030204" pitchFamily="34" charset="0"/>
                <a:cs typeface="Times New Roman" panose="02020603050405020304" pitchFamily="18" charset="0"/>
              </a:rPr>
              <a:t>The Flow Pattern</a:t>
            </a:r>
            <a:endParaRPr lang="en-GB" sz="4000" dirty="0">
              <a:latin typeface="+mn-lt"/>
            </a:endParaRPr>
          </a:p>
        </p:txBody>
      </p:sp>
      <p:sp>
        <p:nvSpPr>
          <p:cNvPr id="3" name="Content Placeholder 2">
            <a:extLst>
              <a:ext uri="{FF2B5EF4-FFF2-40B4-BE49-F238E27FC236}">
                <a16:creationId xmlns:a16="http://schemas.microsoft.com/office/drawing/2014/main" id="{33867A16-CAAA-4B88-955F-7D1E47B3F18D}"/>
              </a:ext>
            </a:extLst>
          </p:cNvPr>
          <p:cNvSpPr>
            <a:spLocks noGrp="1"/>
          </p:cNvSpPr>
          <p:nvPr>
            <p:ph idx="1"/>
          </p:nvPr>
        </p:nvSpPr>
        <p:spPr>
          <a:xfrm>
            <a:off x="331469" y="868680"/>
            <a:ext cx="11538585" cy="5646420"/>
          </a:xfrm>
        </p:spPr>
        <p:txBody>
          <a:bodyPr/>
          <a:lstStyle/>
          <a:p>
            <a:pPr marL="0" indent="0">
              <a:buNone/>
            </a:pPr>
            <a:r>
              <a:rPr lang="en-GB" sz="2400" dirty="0">
                <a:effectLst/>
                <a:ea typeface="Calibri" panose="020F0502020204030204" pitchFamily="34" charset="0"/>
                <a:cs typeface="Times New Roman" panose="02020603050405020304" pitchFamily="18" charset="0"/>
              </a:rPr>
              <a:t>In general, fluid flow is three-dimensional although significant simplification is achieved however, by stating the coordinate directions so that notable variation of the parameters occurs in only two directions, or even in only one. </a:t>
            </a:r>
          </a:p>
          <a:p>
            <a:pPr marL="0" indent="0">
              <a:buNone/>
            </a:pPr>
            <a:r>
              <a:rPr lang="en-GB" sz="2400" i="1" dirty="0">
                <a:effectLst/>
                <a:ea typeface="Calibri" panose="020F0502020204030204" pitchFamily="34" charset="0"/>
              </a:rPr>
              <a:t>One-dimensional flow</a:t>
            </a:r>
            <a:r>
              <a:rPr lang="en-GB" sz="2400" dirty="0">
                <a:effectLst/>
                <a:ea typeface="Calibri" panose="020F0502020204030204" pitchFamily="34" charset="0"/>
              </a:rPr>
              <a:t> – flow parameters may be stated as functions of time and one space coordinate only; usually distance measured along centreline of conduit through which fluid flows</a:t>
            </a:r>
            <a:r>
              <a:rPr lang="en-GB" sz="1800" dirty="0">
                <a:effectLst/>
                <a:latin typeface="Arial" panose="020B0604020202020204" pitchFamily="34" charset="0"/>
                <a:ea typeface="Calibri" panose="020F0502020204030204" pitchFamily="34" charset="0"/>
              </a:rPr>
              <a:t>. </a:t>
            </a:r>
            <a:r>
              <a:rPr lang="en-GB" sz="2400" dirty="0">
                <a:effectLst/>
                <a:ea typeface="Calibri" panose="020F0502020204030204" pitchFamily="34" charset="0"/>
              </a:rPr>
              <a:t>This flow pattern in reality is hypothetical, because viscosity causes the velocity to decrease to zero at the boundaries.</a:t>
            </a:r>
          </a:p>
          <a:p>
            <a:pPr marL="0" indent="0">
              <a:buNone/>
            </a:pPr>
            <a:endParaRPr lang="en-GB" sz="2400" dirty="0">
              <a:effectLst/>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endParaRPr lang="en-GB" dirty="0"/>
          </a:p>
        </p:txBody>
      </p:sp>
      <p:pic>
        <p:nvPicPr>
          <p:cNvPr id="2050" name="Picture 2" descr="1. Density y Volume,  Mass, m C Elemental Volume,   Mass, m x z. - ppt  download">
            <a:extLst>
              <a:ext uri="{FF2B5EF4-FFF2-40B4-BE49-F238E27FC236}">
                <a16:creationId xmlns:a16="http://schemas.microsoft.com/office/drawing/2014/main" id="{DF46137E-CBBA-406A-9CB6-739DEAE85E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16" b="13583"/>
          <a:stretch/>
        </p:blipFill>
        <p:spPr bwMode="auto">
          <a:xfrm>
            <a:off x="4732510" y="3326764"/>
            <a:ext cx="7177549"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DAF706-CAA9-41B2-89E8-9C0B694184A8}"/>
              </a:ext>
            </a:extLst>
          </p:cNvPr>
          <p:cNvSpPr txBox="1"/>
          <p:nvPr/>
        </p:nvSpPr>
        <p:spPr>
          <a:xfrm>
            <a:off x="377190" y="3474720"/>
            <a:ext cx="4315315" cy="3046988"/>
          </a:xfrm>
          <a:prstGeom prst="rect">
            <a:avLst/>
          </a:prstGeom>
          <a:noFill/>
        </p:spPr>
        <p:txBody>
          <a:bodyPr wrap="square" rtlCol="0">
            <a:spAutoFit/>
          </a:bodyPr>
          <a:lstStyle/>
          <a:p>
            <a:pPr marL="0" indent="0">
              <a:buNone/>
            </a:pPr>
            <a:r>
              <a:rPr lang="en-GB" sz="2400" dirty="0">
                <a:effectLst/>
                <a:ea typeface="Calibri" panose="020F0502020204030204" pitchFamily="34" charset="0"/>
              </a:rPr>
              <a:t>In </a:t>
            </a:r>
            <a:r>
              <a:rPr lang="en-GB" sz="2400" i="1" dirty="0">
                <a:effectLst/>
                <a:ea typeface="Calibri" panose="020F0502020204030204" pitchFamily="34" charset="0"/>
              </a:rPr>
              <a:t>two-dimensional flow</a:t>
            </a:r>
            <a:r>
              <a:rPr lang="en-GB" sz="2400" dirty="0">
                <a:effectLst/>
                <a:ea typeface="Calibri" panose="020F0502020204030204" pitchFamily="34" charset="0"/>
              </a:rPr>
              <a:t> the flow parameters are functions of time and two </a:t>
            </a:r>
            <a:r>
              <a:rPr lang="en-GB" sz="2400" i="1" dirty="0">
                <a:effectLst/>
                <a:ea typeface="Calibri" panose="020F0502020204030204" pitchFamily="34" charset="0"/>
              </a:rPr>
              <a:t>perpendicular</a:t>
            </a:r>
            <a:r>
              <a:rPr lang="en-GB" sz="2400" dirty="0">
                <a:effectLst/>
                <a:ea typeface="Calibri" panose="020F0502020204030204" pitchFamily="34" charset="0"/>
              </a:rPr>
              <a:t> space coordinates (e.g. </a:t>
            </a:r>
            <a:r>
              <a:rPr lang="en-GB" sz="2400" i="1" dirty="0">
                <a:effectLst/>
                <a:ea typeface="Calibri" panose="020F0502020204030204" pitchFamily="34" charset="0"/>
              </a:rPr>
              <a:t>x</a:t>
            </a:r>
            <a:r>
              <a:rPr lang="en-GB" sz="2400" dirty="0">
                <a:effectLst/>
                <a:ea typeface="Calibri" panose="020F0502020204030204" pitchFamily="34" charset="0"/>
              </a:rPr>
              <a:t> and </a:t>
            </a:r>
            <a:r>
              <a:rPr lang="en-GB" sz="2400" i="1" dirty="0">
                <a:effectLst/>
                <a:ea typeface="Calibri" panose="020F0502020204030204" pitchFamily="34" charset="0"/>
              </a:rPr>
              <a:t>y</a:t>
            </a:r>
            <a:r>
              <a:rPr lang="en-GB" sz="2400" dirty="0">
                <a:effectLst/>
                <a:ea typeface="Calibri" panose="020F0502020204030204" pitchFamily="34" charset="0"/>
              </a:rPr>
              <a:t>) only.   The diagrams opposite illustrate 1-D and 2-D flows where velocity </a:t>
            </a:r>
            <a:r>
              <a:rPr lang="en-GB" sz="2400" i="1" dirty="0">
                <a:effectLst/>
                <a:ea typeface="Calibri" panose="020F0502020204030204" pitchFamily="34" charset="0"/>
              </a:rPr>
              <a:t>u</a:t>
            </a:r>
            <a:r>
              <a:rPr lang="en-GB" sz="2400" dirty="0">
                <a:effectLst/>
                <a:ea typeface="Calibri" panose="020F0502020204030204" pitchFamily="34" charset="0"/>
              </a:rPr>
              <a:t> is a function of one or more coordinates.</a:t>
            </a:r>
          </a:p>
        </p:txBody>
      </p:sp>
    </p:spTree>
    <p:extLst>
      <p:ext uri="{BB962C8B-B14F-4D97-AF65-F5344CB8AC3E}">
        <p14:creationId xmlns:p14="http://schemas.microsoft.com/office/powerpoint/2010/main" val="30268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AB715-64A6-4CAF-A3AE-D2586C99FDA0}"/>
              </a:ext>
            </a:extLst>
          </p:cNvPr>
          <p:cNvSpPr>
            <a:spLocks noGrp="1"/>
          </p:cNvSpPr>
          <p:nvPr>
            <p:ph type="title"/>
          </p:nvPr>
        </p:nvSpPr>
        <p:spPr>
          <a:xfrm>
            <a:off x="838200" y="187960"/>
            <a:ext cx="10515600" cy="686435"/>
          </a:xfrm>
        </p:spPr>
        <p:txBody>
          <a:bodyPr>
            <a:normAutofit/>
          </a:bodyPr>
          <a:lstStyle/>
          <a:p>
            <a:pPr algn="ctr"/>
            <a:r>
              <a:rPr lang="en-GB" sz="4000" dirty="0">
                <a:effectLst/>
                <a:latin typeface="+mn-lt"/>
                <a:ea typeface="Calibri" panose="020F0502020204030204" pitchFamily="34" charset="0"/>
                <a:cs typeface="Times New Roman" panose="02020603050405020304" pitchFamily="18" charset="0"/>
              </a:rPr>
              <a:t>Continuity</a:t>
            </a:r>
            <a:endParaRPr lang="en-GB" sz="4000" dirty="0">
              <a:latin typeface="+mn-lt"/>
            </a:endParaRP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465D2184-90B2-4D1A-9304-3543E1BE3756}"/>
                  </a:ext>
                </a:extLst>
              </p:cNvPr>
              <p:cNvSpPr>
                <a:spLocks noGrp="1"/>
              </p:cNvSpPr>
              <p:nvPr>
                <p:ph idx="1"/>
              </p:nvPr>
            </p:nvSpPr>
            <p:spPr>
              <a:xfrm>
                <a:off x="411479" y="874394"/>
                <a:ext cx="11458575" cy="5732145"/>
              </a:xfrm>
            </p:spPr>
            <p:txBody>
              <a:bodyPr>
                <a:normAutofit fontScale="92500" lnSpcReduction="10000"/>
              </a:bodyPr>
              <a:lstStyle/>
              <a:p>
                <a:pPr marL="0" indent="0">
                  <a:buNone/>
                </a:pPr>
                <a:r>
                  <a:rPr lang="en-GB" sz="2400" dirty="0">
                    <a:effectLst/>
                    <a:ea typeface="Calibri" panose="020F0502020204030204" pitchFamily="34" charset="0"/>
                    <a:cs typeface="Times New Roman" panose="02020603050405020304" pitchFamily="18" charset="0"/>
                  </a:rPr>
                  <a:t>The Equation of Continuity is in reality a mathematical statement of the </a:t>
                </a:r>
                <a:r>
                  <a:rPr lang="en-GB" sz="2400" i="1" dirty="0">
                    <a:effectLst/>
                    <a:ea typeface="Calibri" panose="020F0502020204030204" pitchFamily="34" charset="0"/>
                    <a:cs typeface="Times New Roman" panose="02020603050405020304" pitchFamily="18" charset="0"/>
                  </a:rPr>
                  <a:t>Principle of Conservation of Mass</a:t>
                </a:r>
                <a:r>
                  <a:rPr lang="en-GB" sz="2400" dirty="0">
                    <a:effectLst/>
                    <a:ea typeface="Calibri" panose="020F0502020204030204" pitchFamily="34" charset="0"/>
                    <a:cs typeface="Times New Roman" panose="02020603050405020304" pitchFamily="18" charset="0"/>
                  </a:rPr>
                  <a:t>.</a:t>
                </a:r>
              </a:p>
              <a:p>
                <a:pPr marL="0" indent="0">
                  <a:buNone/>
                </a:pPr>
                <a:endParaRPr lang="en-GB" sz="200" dirty="0">
                  <a:effectLst/>
                  <a:ea typeface="Calibri" panose="020F0502020204030204" pitchFamily="34" charset="0"/>
                  <a:cs typeface="Times New Roman" panose="02020603050405020304" pitchFamily="18" charset="0"/>
                </a:endParaRPr>
              </a:p>
              <a:p>
                <a:pPr marL="0" indent="0">
                  <a:buNone/>
                </a:pPr>
                <a:r>
                  <a:rPr lang="en-GB" sz="2400" i="1" dirty="0">
                    <a:effectLst/>
                    <a:latin typeface="Arial" panose="020B0604020202020204" pitchFamily="34" charset="0"/>
                    <a:ea typeface="Calibri" panose="020F0502020204030204" pitchFamily="34" charset="0"/>
                    <a:cs typeface="Times New Roman" panose="02020603050405020304" pitchFamily="18" charset="0"/>
                  </a:rPr>
                  <a:t>Rate of mass entering region = rate of mass leaving region + rate of accumulation in region</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ea typeface="Calibri" panose="020F0502020204030204" pitchFamily="34" charset="0"/>
                    <a:cs typeface="Times New Roman" panose="02020603050405020304" pitchFamily="18" charset="0"/>
                  </a:rPr>
                  <a:t>If the flow is steady, the rate at which mass is accumulated within the region must be zero.  The expression above then becomes;</a:t>
                </a:r>
              </a:p>
              <a:p>
                <a:pPr marL="0" indent="0">
                  <a:buNone/>
                </a:pP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2400" i="1" dirty="0">
                    <a:effectLst/>
                    <a:latin typeface="Arial" panose="020B0604020202020204" pitchFamily="34" charset="0"/>
                    <a:ea typeface="Calibri" panose="020F0502020204030204" pitchFamily="34" charset="0"/>
                    <a:cs typeface="Times New Roman" panose="02020603050405020304" pitchFamily="18" charset="0"/>
                  </a:rPr>
                  <a:t>Rate of mass entering region = rate of mass leaving region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We generally write the above expression in terms of the cross-sectional area (CSA) of the flow region and the mean velocity </a:t>
                </a:r>
                <a14:m>
                  <m:oMath xmlns:m="http://schemas.openxmlformats.org/officeDocument/2006/math">
                    <m:acc>
                      <m:accPr>
                        <m:chr m:val="̅"/>
                        <m:ctrlPr>
                          <a:rPr lang="en-GB" sz="2400" i="1">
                            <a:effectLst/>
                            <a:ea typeface="Calibri" panose="020F0502020204030204" pitchFamily="34" charset="0"/>
                            <a:cs typeface="Arial" panose="020B0604020202020204" pitchFamily="34" charset="0"/>
                          </a:rPr>
                        </m:ctrlPr>
                      </m:accPr>
                      <m:e>
                        <m:r>
                          <a:rPr lang="en-GB" sz="2400" i="1">
                            <a:effectLst/>
                            <a:ea typeface="Calibri" panose="020F0502020204030204" pitchFamily="34" charset="0"/>
                            <a:cs typeface="Arial" panose="020B0604020202020204" pitchFamily="34" charset="0"/>
                          </a:rPr>
                          <m:t>𝑢</m:t>
                        </m:r>
                      </m:e>
                    </m:acc>
                    <m:r>
                      <a:rPr lang="en-GB" sz="2400" i="1">
                        <a:effectLst/>
                        <a:ea typeface="Calibri" panose="020F0502020204030204" pitchFamily="34" charset="0"/>
                        <a:cs typeface="Arial" panose="020B0604020202020204" pitchFamily="34" charset="0"/>
                      </a:rPr>
                      <m:t> </m:t>
                    </m:r>
                  </m:oMath>
                </a14:m>
                <a:r>
                  <a:rPr lang="en-GB" sz="2400" dirty="0">
                    <a:effectLst/>
                    <a:ea typeface="Calibri" panose="020F0502020204030204" pitchFamily="34" charset="0"/>
                    <a:cs typeface="Times New Roman" panose="02020603050405020304" pitchFamily="18" charset="0"/>
                  </a:rPr>
                  <a:t>of the fluid, so that;</a:t>
                </a:r>
              </a:p>
              <a:p>
                <a:pPr marL="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r>
                      <a:rPr lang="en-GB" sz="2400" i="1">
                        <a:effectLst/>
                        <a:latin typeface="Cambria Math" panose="02040503050406030204" pitchFamily="18" charset="0"/>
                        <a:ea typeface="Calibri" panose="020F0502020204030204" pitchFamily="34" charset="0"/>
                        <a:cs typeface="Arial" panose="020B0604020202020204" pitchFamily="34" charset="0"/>
                      </a:rPr>
                      <m:t>𝐴</m:t>
                    </m:r>
                    <m:r>
                      <a:rPr lang="en-GB" sz="2400" i="1">
                        <a:effectLst/>
                        <a:latin typeface="Cambria Math" panose="02040503050406030204" pitchFamily="18" charset="0"/>
                        <a:ea typeface="Calibri" panose="020F0502020204030204" pitchFamily="34" charset="0"/>
                        <a:cs typeface="Arial" panose="020B0604020202020204" pitchFamily="34" charset="0"/>
                      </a:rPr>
                      <m:t>.</m:t>
                    </m:r>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𝑢</m:t>
                        </m:r>
                      </m:e>
                    </m:acc>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𝑐𝑜𝑛𝑠𝑡𝑎𝑛𝑡</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In other words, the continuity of fluid flow expresses the product of the CSA of the flow region and the mean velocity as being the volumetric flow rate of the fluid.</a:t>
                </a:r>
              </a:p>
              <a:p>
                <a:pPr marL="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600" i="1">
                        <a:effectLst/>
                        <a:latin typeface="Cambria Math" panose="02040503050406030204" pitchFamily="18" charset="0"/>
                        <a:ea typeface="Calibri" panose="020F0502020204030204" pitchFamily="34" charset="0"/>
                        <a:cs typeface="Arial" panose="020B0604020202020204" pitchFamily="34" charset="0"/>
                      </a:rPr>
                      <m:t>𝐴</m:t>
                    </m:r>
                    <m:r>
                      <a:rPr lang="en-GB" sz="2600" i="1">
                        <a:effectLst/>
                        <a:latin typeface="Cambria Math" panose="02040503050406030204" pitchFamily="18" charset="0"/>
                        <a:ea typeface="Calibri" panose="020F0502020204030204" pitchFamily="34" charset="0"/>
                        <a:cs typeface="Arial" panose="020B0604020202020204" pitchFamily="34" charset="0"/>
                      </a:rPr>
                      <m:t>.</m:t>
                    </m:r>
                    <m:acc>
                      <m:accPr>
                        <m:chr m:val="̅"/>
                        <m:ctrlPr>
                          <a:rPr lang="en-GB" sz="2600" i="1">
                            <a:effectLst/>
                            <a:latin typeface="Cambria Math" panose="02040503050406030204" pitchFamily="18" charset="0"/>
                            <a:ea typeface="Calibri" panose="020F0502020204030204" pitchFamily="34" charset="0"/>
                            <a:cs typeface="Arial" panose="020B0604020202020204" pitchFamily="34" charset="0"/>
                          </a:rPr>
                        </m:ctrlPr>
                      </m:accPr>
                      <m:e>
                        <m:r>
                          <a:rPr lang="en-GB" sz="2600" i="1">
                            <a:effectLst/>
                            <a:latin typeface="Cambria Math" panose="02040503050406030204" pitchFamily="18" charset="0"/>
                            <a:ea typeface="Calibri" panose="020F0502020204030204" pitchFamily="34" charset="0"/>
                            <a:cs typeface="Arial" panose="020B0604020202020204" pitchFamily="34" charset="0"/>
                          </a:rPr>
                          <m:t>𝑢</m:t>
                        </m:r>
                      </m:e>
                    </m:acc>
                    <m:r>
                      <a:rPr lang="en-GB" sz="2600" i="1">
                        <a:effectLst/>
                        <a:latin typeface="Cambria Math" panose="02040503050406030204" pitchFamily="18" charset="0"/>
                        <a:ea typeface="Calibri" panose="020F0502020204030204" pitchFamily="34" charset="0"/>
                        <a:cs typeface="Arial" panose="020B0604020202020204" pitchFamily="34" charset="0"/>
                      </a:rPr>
                      <m:t>= </m:t>
                    </m:r>
                    <m:acc>
                      <m:accPr>
                        <m:chr m:val="̇"/>
                        <m:ctrlPr>
                          <a:rPr lang="en-GB" sz="2600" i="1">
                            <a:effectLst/>
                            <a:latin typeface="Cambria Math" panose="02040503050406030204" pitchFamily="18" charset="0"/>
                            <a:ea typeface="Calibri" panose="020F0502020204030204" pitchFamily="34" charset="0"/>
                            <a:cs typeface="Arial" panose="020B0604020202020204" pitchFamily="34" charset="0"/>
                          </a:rPr>
                        </m:ctrlPr>
                      </m:accPr>
                      <m:e>
                        <m:r>
                          <a:rPr lang="en-GB" sz="2600" i="1">
                            <a:effectLst/>
                            <a:latin typeface="Cambria Math" panose="02040503050406030204" pitchFamily="18" charset="0"/>
                            <a:ea typeface="Calibri" panose="020F0502020204030204" pitchFamily="34" charset="0"/>
                            <a:cs typeface="Arial" panose="020B0604020202020204" pitchFamily="34" charset="0"/>
                          </a:rPr>
                          <m:t>𝑞</m:t>
                        </m:r>
                      </m:e>
                    </m:acc>
                  </m:oMath>
                </a14:m>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effectLst/>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465D2184-90B2-4D1A-9304-3543E1BE3756}"/>
                  </a:ext>
                </a:extLst>
              </p:cNvPr>
              <p:cNvSpPr>
                <a:spLocks noGrp="1" noRot="1" noChangeAspect="1" noMove="1" noResize="1" noEditPoints="1" noAdjustHandles="1" noChangeArrowheads="1" noChangeShapeType="1" noTextEdit="1"/>
              </p:cNvSpPr>
              <p:nvPr>
                <p:ph idx="1"/>
              </p:nvPr>
            </p:nvSpPr>
            <p:spPr>
              <a:xfrm>
                <a:off x="411479" y="874394"/>
                <a:ext cx="11458575" cy="5732145"/>
              </a:xfrm>
              <a:blipFill>
                <a:blip r:embed="rId2"/>
                <a:stretch>
                  <a:fillRect l="-638" t="-1700" r="-1011"/>
                </a:stretch>
              </a:blipFill>
            </p:spPr>
            <p:txBody>
              <a:bodyPr/>
              <a:lstStyle/>
              <a:p>
                <a:r>
                  <a:rPr lang="en-GB">
                    <a:noFill/>
                  </a:rPr>
                  <a:t> </a:t>
                </a:r>
              </a:p>
            </p:txBody>
          </p:sp>
        </mc:Fallback>
      </mc:AlternateContent>
    </p:spTree>
    <p:extLst>
      <p:ext uri="{BB962C8B-B14F-4D97-AF65-F5344CB8AC3E}">
        <p14:creationId xmlns:p14="http://schemas.microsoft.com/office/powerpoint/2010/main" val="292239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5E170-9B44-4523-B5F7-F06A6E48BB99}"/>
              </a:ext>
            </a:extLst>
          </p:cNvPr>
          <p:cNvSpPr>
            <a:spLocks noGrp="1"/>
          </p:cNvSpPr>
          <p:nvPr>
            <p:ph type="title"/>
          </p:nvPr>
        </p:nvSpPr>
        <p:spPr>
          <a:xfrm>
            <a:off x="838200" y="142241"/>
            <a:ext cx="10515600" cy="737870"/>
          </a:xfrm>
        </p:spPr>
        <p:txBody>
          <a:bodyPr>
            <a:normAutofit/>
          </a:bodyPr>
          <a:lstStyle/>
          <a:p>
            <a:pPr algn="ctr"/>
            <a:r>
              <a:rPr lang="en-GB" sz="4000" dirty="0">
                <a:effectLst/>
                <a:latin typeface="+mn-lt"/>
                <a:ea typeface="Calibri" panose="020F0502020204030204" pitchFamily="34" charset="0"/>
                <a:cs typeface="Times New Roman" panose="02020603050405020304" pitchFamily="18" charset="0"/>
              </a:rPr>
              <a:t>Bernoulli’s Equation</a:t>
            </a:r>
            <a:endParaRPr lang="en-GB" sz="4000" dirty="0">
              <a:latin typeface="+mn-lt"/>
            </a:endParaRP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4A94C63D-AED8-4B1D-8B74-2A12955B385F}"/>
                  </a:ext>
                </a:extLst>
              </p:cNvPr>
              <p:cNvSpPr>
                <a:spLocks noGrp="1"/>
              </p:cNvSpPr>
              <p:nvPr>
                <p:ph idx="1"/>
              </p:nvPr>
            </p:nvSpPr>
            <p:spPr>
              <a:xfrm>
                <a:off x="262890" y="880112"/>
                <a:ext cx="11647170" cy="5783578"/>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Usually, velocity of a fluid varies from one point to another even in the direction of flow and since, by Newton’s 1</a:t>
                </a:r>
                <a:r>
                  <a:rPr lang="en-GB" sz="2200" baseline="30000" dirty="0">
                    <a:effectLst/>
                    <a:ea typeface="Calibri" panose="020F0502020204030204" pitchFamily="34" charset="0"/>
                    <a:cs typeface="Times New Roman" panose="02020603050405020304" pitchFamily="18" charset="0"/>
                  </a:rPr>
                  <a:t>st</a:t>
                </a:r>
                <a:r>
                  <a:rPr lang="en-GB" sz="2200" dirty="0">
                    <a:effectLst/>
                    <a:ea typeface="Calibri" panose="020F0502020204030204" pitchFamily="34" charset="0"/>
                    <a:cs typeface="Times New Roman" panose="02020603050405020304" pitchFamily="18" charset="0"/>
                  </a:rPr>
                  <a:t> Law, a change in velocity must be associated with a force, hence the pressure of the fluid also changes from point to point.  </a:t>
                </a:r>
              </a:p>
              <a:p>
                <a:pPr marL="0" indent="0">
                  <a:buNone/>
                </a:pPr>
                <a:r>
                  <a:rPr lang="en-GB" sz="2200" dirty="0">
                    <a:effectLst/>
                    <a:ea typeface="Calibri" panose="020F0502020204030204" pitchFamily="34" charset="0"/>
                    <a:cs typeface="Times New Roman" panose="02020603050405020304" pitchFamily="18" charset="0"/>
                  </a:rPr>
                  <a:t>By applying Newton’s 2</a:t>
                </a:r>
                <a:r>
                  <a:rPr lang="en-GB" sz="2200" baseline="30000" dirty="0">
                    <a:effectLst/>
                    <a:ea typeface="Calibri" panose="020F0502020204030204" pitchFamily="34" charset="0"/>
                    <a:cs typeface="Times New Roman" panose="02020603050405020304" pitchFamily="18" charset="0"/>
                  </a:rPr>
                  <a:t>nd</a:t>
                </a:r>
                <a:r>
                  <a:rPr lang="en-GB" sz="2200" dirty="0">
                    <a:effectLst/>
                    <a:ea typeface="Calibri" panose="020F0502020204030204" pitchFamily="34" charset="0"/>
                    <a:cs typeface="Times New Roman" panose="02020603050405020304" pitchFamily="18" charset="0"/>
                  </a:rPr>
                  <a:t> Law of Motion to study the forces acting on a fluid particle (and fluid as a whole), the forces are those due to the pressure on the fluid surrounding the particle and also gravity. All other forces (including those due to viscosity) are assumed negligibly small, and it is also assumed that the flow is steady.</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For a fluid of constant density, analysis of the forces acting on the fluid is given as;</a:t>
                </a:r>
              </a:p>
              <a:p>
                <a:pPr marL="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f>
                      <m:fPr>
                        <m:ctrlPr>
                          <a:rPr lang="en-GB" sz="2200" i="1">
                            <a:effectLst/>
                            <a:latin typeface="Cambria Math" panose="02040503050406030204" pitchFamily="18" charset="0"/>
                            <a:ea typeface="Calibri" panose="020F0502020204030204" pitchFamily="34" charset="0"/>
                            <a:cs typeface="Arial" panose="020B0604020202020204" pitchFamily="34" charset="0"/>
                          </a:rPr>
                        </m:ctrlPr>
                      </m:fPr>
                      <m:num>
                        <m:r>
                          <a:rPr lang="en-GB" sz="2200" i="1">
                            <a:effectLst/>
                            <a:latin typeface="Cambria Math" panose="02040503050406030204" pitchFamily="18" charset="0"/>
                            <a:ea typeface="Calibri" panose="020F0502020204030204" pitchFamily="34" charset="0"/>
                            <a:cs typeface="Arial" panose="020B0604020202020204" pitchFamily="34" charset="0"/>
                          </a:rPr>
                          <m:t>𝑝</m:t>
                        </m:r>
                      </m:num>
                      <m:den>
                        <m:r>
                          <a:rPr lang="en-GB" sz="2200" i="1">
                            <a:effectLst/>
                            <a:latin typeface="Cambria Math" panose="02040503050406030204" pitchFamily="18" charset="0"/>
                            <a:ea typeface="Calibri" panose="020F0502020204030204" pitchFamily="34" charset="0"/>
                            <a:cs typeface="Arial" panose="020B0604020202020204" pitchFamily="34" charset="0"/>
                          </a:rPr>
                          <m:t>𝜌</m:t>
                        </m:r>
                      </m:den>
                    </m:f>
                    <m:r>
                      <a:rPr lang="en-GB" sz="22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200" i="1">
                            <a:effectLst/>
                            <a:latin typeface="Cambria Math" panose="02040503050406030204" pitchFamily="18" charset="0"/>
                            <a:ea typeface="Calibri" panose="020F0502020204030204" pitchFamily="34" charset="0"/>
                            <a:cs typeface="Arial" panose="020B0604020202020204" pitchFamily="34" charset="0"/>
                          </a:rPr>
                        </m:ctrlPr>
                      </m:fPr>
                      <m:num>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𝑢</m:t>
                            </m:r>
                          </m:e>
                          <m:sup>
                            <m:r>
                              <a:rPr lang="en-GB" sz="2200" i="1">
                                <a:effectLst/>
                                <a:latin typeface="Cambria Math" panose="02040503050406030204" pitchFamily="18" charset="0"/>
                                <a:ea typeface="Calibri" panose="020F0502020204030204" pitchFamily="34" charset="0"/>
                                <a:cs typeface="Arial" panose="020B0604020202020204" pitchFamily="34" charset="0"/>
                              </a:rPr>
                              <m:t>2</m:t>
                            </m:r>
                          </m:sup>
                        </m:sSup>
                      </m:num>
                      <m:den>
                        <m:r>
                          <a:rPr lang="en-GB" sz="2200" i="1">
                            <a:effectLst/>
                            <a:latin typeface="Cambria Math" panose="02040503050406030204" pitchFamily="18" charset="0"/>
                            <a:ea typeface="Calibri" panose="020F0502020204030204" pitchFamily="34" charset="0"/>
                            <a:cs typeface="Arial" panose="020B0604020202020204" pitchFamily="34" charset="0"/>
                          </a:rPr>
                          <m:t>2</m:t>
                        </m:r>
                      </m:den>
                    </m:f>
                    <m:r>
                      <a:rPr lang="en-GB" sz="2200" i="1">
                        <a:effectLst/>
                        <a:latin typeface="Cambria Math" panose="02040503050406030204" pitchFamily="18" charset="0"/>
                        <a:ea typeface="Calibri" panose="020F0502020204030204" pitchFamily="34" charset="0"/>
                        <a:cs typeface="Arial" panose="020B0604020202020204" pitchFamily="34" charset="0"/>
                      </a:rPr>
                      <m:t>+ </m:t>
                    </m:r>
                    <m:r>
                      <a:rPr lang="en-GB" sz="2200" i="1">
                        <a:effectLst/>
                        <a:latin typeface="Cambria Math" panose="02040503050406030204" pitchFamily="18" charset="0"/>
                        <a:ea typeface="Calibri" panose="020F0502020204030204" pitchFamily="34" charset="0"/>
                        <a:cs typeface="Arial" panose="020B0604020202020204" pitchFamily="34" charset="0"/>
                      </a:rPr>
                      <m:t>𝑔𝑧</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𝑐𝑜𝑛𝑠𝑡𝑎𝑛𝑡</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or, dividing by </a:t>
                </a:r>
                <a:r>
                  <a:rPr lang="en-GB" sz="2200" i="1" dirty="0">
                    <a:effectLst/>
                    <a:ea typeface="Calibri" panose="020F0502020204030204" pitchFamily="34" charset="0"/>
                    <a:cs typeface="Times New Roman" panose="02020603050405020304" pitchFamily="18" charset="0"/>
                  </a:rPr>
                  <a:t>g;</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f>
                      <m:fPr>
                        <m:ctrlPr>
                          <a:rPr lang="en-GB" sz="2200" i="1">
                            <a:effectLst/>
                            <a:latin typeface="Cambria Math" panose="02040503050406030204" pitchFamily="18" charset="0"/>
                            <a:ea typeface="Calibri" panose="020F0502020204030204" pitchFamily="34" charset="0"/>
                            <a:cs typeface="Arial" panose="020B0604020202020204" pitchFamily="34" charset="0"/>
                          </a:rPr>
                        </m:ctrlPr>
                      </m:fPr>
                      <m:num>
                        <m:r>
                          <a:rPr lang="en-GB" sz="2200" i="1">
                            <a:effectLst/>
                            <a:latin typeface="Cambria Math" panose="02040503050406030204" pitchFamily="18" charset="0"/>
                            <a:ea typeface="Calibri" panose="020F0502020204030204" pitchFamily="34" charset="0"/>
                            <a:cs typeface="Arial" panose="020B0604020202020204" pitchFamily="34" charset="0"/>
                          </a:rPr>
                          <m:t>𝑝</m:t>
                        </m:r>
                      </m:num>
                      <m:den>
                        <m:r>
                          <a:rPr lang="en-GB" sz="2200" i="1">
                            <a:effectLst/>
                            <a:latin typeface="Cambria Math" panose="02040503050406030204" pitchFamily="18" charset="0"/>
                            <a:ea typeface="Calibri" panose="020F0502020204030204" pitchFamily="34" charset="0"/>
                            <a:cs typeface="Arial" panose="020B0604020202020204" pitchFamily="34" charset="0"/>
                          </a:rPr>
                          <m:t>𝜌</m:t>
                        </m:r>
                        <m:r>
                          <a:rPr lang="en-GB" sz="2200" i="1">
                            <a:effectLst/>
                            <a:latin typeface="Cambria Math" panose="02040503050406030204" pitchFamily="18" charset="0"/>
                            <a:ea typeface="Calibri" panose="020F0502020204030204" pitchFamily="34" charset="0"/>
                            <a:cs typeface="Arial" panose="020B0604020202020204" pitchFamily="34" charset="0"/>
                          </a:rPr>
                          <m:t>𝑔</m:t>
                        </m:r>
                      </m:den>
                    </m:f>
                    <m:r>
                      <a:rPr lang="en-GB" sz="22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200" i="1">
                            <a:effectLst/>
                            <a:latin typeface="Cambria Math" panose="02040503050406030204" pitchFamily="18" charset="0"/>
                            <a:ea typeface="Calibri" panose="020F0502020204030204" pitchFamily="34" charset="0"/>
                            <a:cs typeface="Arial" panose="020B0604020202020204" pitchFamily="34" charset="0"/>
                          </a:rPr>
                        </m:ctrlPr>
                      </m:fPr>
                      <m:num>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𝑢</m:t>
                            </m:r>
                          </m:e>
                          <m:sup>
                            <m:r>
                              <a:rPr lang="en-GB" sz="2200" i="1">
                                <a:effectLst/>
                                <a:latin typeface="Cambria Math" panose="02040503050406030204" pitchFamily="18" charset="0"/>
                                <a:ea typeface="Calibri" panose="020F0502020204030204" pitchFamily="34" charset="0"/>
                                <a:cs typeface="Arial" panose="020B0604020202020204" pitchFamily="34" charset="0"/>
                              </a:rPr>
                              <m:t>2</m:t>
                            </m:r>
                          </m:sup>
                        </m:sSup>
                      </m:num>
                      <m:den>
                        <m:r>
                          <a:rPr lang="en-GB" sz="2200" i="1">
                            <a:effectLst/>
                            <a:latin typeface="Cambria Math" panose="02040503050406030204" pitchFamily="18" charset="0"/>
                            <a:ea typeface="Calibri" panose="020F0502020204030204" pitchFamily="34" charset="0"/>
                            <a:cs typeface="Arial" panose="020B0604020202020204" pitchFamily="34" charset="0"/>
                          </a:rPr>
                          <m:t>2</m:t>
                        </m:r>
                        <m:r>
                          <a:rPr lang="en-GB" sz="2200" i="1">
                            <a:effectLst/>
                            <a:latin typeface="Cambria Math" panose="02040503050406030204" pitchFamily="18" charset="0"/>
                            <a:ea typeface="Calibri" panose="020F0502020204030204" pitchFamily="34" charset="0"/>
                            <a:cs typeface="Arial" panose="020B0604020202020204" pitchFamily="34" charset="0"/>
                          </a:rPr>
                          <m:t>𝑔</m:t>
                        </m:r>
                      </m:den>
                    </m:f>
                    <m:r>
                      <a:rPr lang="en-GB" sz="2200" i="1">
                        <a:effectLst/>
                        <a:latin typeface="Cambria Math" panose="02040503050406030204" pitchFamily="18" charset="0"/>
                        <a:ea typeface="Calibri" panose="020F0502020204030204" pitchFamily="34" charset="0"/>
                        <a:cs typeface="Arial" panose="020B0604020202020204" pitchFamily="34" charset="0"/>
                      </a:rPr>
                      <m:t>+ </m:t>
                    </m:r>
                    <m:r>
                      <a:rPr lang="en-GB" sz="2200" i="1">
                        <a:effectLst/>
                        <a:latin typeface="Cambria Math" panose="02040503050406030204" pitchFamily="18" charset="0"/>
                        <a:ea typeface="Calibri" panose="020F0502020204030204" pitchFamily="34" charset="0"/>
                        <a:cs typeface="Arial" panose="020B0604020202020204" pitchFamily="34" charset="0"/>
                      </a:rPr>
                      <m:t>𝑧</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𝑐𝑜𝑛𝑠𝑡𝑎𝑛𝑡</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400" dirty="0"/>
              </a:p>
            </p:txBody>
          </p:sp>
        </mc:Choice>
        <mc:Fallback>
          <p:sp>
            <p:nvSpPr>
              <p:cNvPr id="3" name="Content Placeholder 2">
                <a:extLst>
                  <a:ext uri="{FF2B5EF4-FFF2-40B4-BE49-F238E27FC236}">
                    <a16:creationId xmlns:a16="http://schemas.microsoft.com/office/drawing/2014/main" id="{4A94C63D-AED8-4B1D-8B74-2A12955B385F}"/>
                  </a:ext>
                </a:extLst>
              </p:cNvPr>
              <p:cNvSpPr>
                <a:spLocks noGrp="1" noRot="1" noChangeAspect="1" noMove="1" noResize="1" noEditPoints="1" noAdjustHandles="1" noChangeArrowheads="1" noChangeShapeType="1" noTextEdit="1"/>
              </p:cNvSpPr>
              <p:nvPr>
                <p:ph idx="1"/>
              </p:nvPr>
            </p:nvSpPr>
            <p:spPr>
              <a:xfrm>
                <a:off x="262890" y="880112"/>
                <a:ext cx="11647170" cy="5783578"/>
              </a:xfrm>
              <a:blipFill>
                <a:blip r:embed="rId2"/>
                <a:stretch>
                  <a:fillRect l="-680" t="-1264" r="-890"/>
                </a:stretch>
              </a:blipFill>
            </p:spPr>
            <p:txBody>
              <a:bodyPr/>
              <a:lstStyle/>
              <a:p>
                <a:r>
                  <a:rPr lang="en-GB">
                    <a:noFill/>
                  </a:rPr>
                  <a:t> </a:t>
                </a:r>
              </a:p>
            </p:txBody>
          </p:sp>
        </mc:Fallback>
      </mc:AlternateContent>
      <p:pic>
        <p:nvPicPr>
          <p:cNvPr id="3074" name="Picture 2" descr="Vector physics scientific illustration of Bernoulli's principle or Bernoulli's  Equation. Relation of the fluid mechanics and dynamics. Decrease in  pressure and potential energy. Isolated on white. - Buy this stock vector  and">
            <a:extLst>
              <a:ext uri="{FF2B5EF4-FFF2-40B4-BE49-F238E27FC236}">
                <a16:creationId xmlns:a16="http://schemas.microsoft.com/office/drawing/2014/main" id="{C8AF1B0A-AF47-4AD6-957E-474C656A73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35" b="5834"/>
          <a:stretch/>
        </p:blipFill>
        <p:spPr bwMode="auto">
          <a:xfrm>
            <a:off x="7355205" y="3820328"/>
            <a:ext cx="3836670" cy="2734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705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84336-5AE6-4222-86C7-CE372D46F1D1}"/>
              </a:ext>
            </a:extLst>
          </p:cNvPr>
          <p:cNvSpPr>
            <a:spLocks noGrp="1"/>
          </p:cNvSpPr>
          <p:nvPr>
            <p:ph idx="1"/>
          </p:nvPr>
        </p:nvSpPr>
        <p:spPr>
          <a:xfrm>
            <a:off x="371475" y="937260"/>
            <a:ext cx="11430000" cy="5680710"/>
          </a:xfrm>
        </p:spPr>
        <p:txBody>
          <a:bodyPr/>
          <a:lstStyle/>
          <a:p>
            <a:pPr marL="0" indent="0">
              <a:buNone/>
            </a:pPr>
            <a:r>
              <a:rPr lang="en-GB" sz="2200" dirty="0">
                <a:effectLst/>
                <a:ea typeface="Calibri" panose="020F0502020204030204" pitchFamily="34" charset="0"/>
                <a:cs typeface="Times New Roman" panose="02020603050405020304" pitchFamily="18" charset="0"/>
              </a:rPr>
              <a:t>These equations (either form) </a:t>
            </a:r>
            <a:r>
              <a:rPr lang="en-GB" sz="2200" dirty="0">
                <a:ea typeface="Calibri" panose="020F0502020204030204" pitchFamily="34" charset="0"/>
                <a:cs typeface="Times New Roman" panose="02020603050405020304" pitchFamily="18" charset="0"/>
              </a:rPr>
              <a:t>are</a:t>
            </a:r>
            <a:r>
              <a:rPr lang="en-GB" sz="2200" dirty="0">
                <a:effectLst/>
                <a:ea typeface="Calibri" panose="020F0502020204030204" pitchFamily="34" charset="0"/>
                <a:cs typeface="Times New Roman" panose="02020603050405020304" pitchFamily="18" charset="0"/>
              </a:rPr>
              <a:t> usually known as </a:t>
            </a:r>
            <a:r>
              <a:rPr lang="en-GB" sz="2200" i="1" dirty="0">
                <a:effectLst/>
                <a:ea typeface="Calibri" panose="020F0502020204030204" pitchFamily="34" charset="0"/>
                <a:cs typeface="Times New Roman" panose="02020603050405020304" pitchFamily="18" charset="0"/>
              </a:rPr>
              <a:t>Bernoulli’s equation</a:t>
            </a:r>
            <a:r>
              <a:rPr lang="en-GB" sz="2200" dirty="0">
                <a:effectLst/>
                <a:ea typeface="Calibri" panose="020F0502020204030204" pitchFamily="34" charset="0"/>
                <a:cs typeface="Times New Roman" panose="02020603050405020304" pitchFamily="18" charset="0"/>
              </a:rPr>
              <a:t> in recognition of Swiss mathematician Daniel Bernoulli (1700-1782), who in 1738 published one of the very first books on fluid flow (these equations were not developed as shown until some years later however).  </a:t>
            </a:r>
          </a:p>
          <a:p>
            <a:pPr marL="0" indent="0">
              <a:buNone/>
            </a:pPr>
            <a:r>
              <a:rPr lang="en-GB" sz="2200" dirty="0">
                <a:effectLst/>
                <a:ea typeface="Calibri" panose="020F0502020204030204" pitchFamily="34" charset="0"/>
                <a:cs typeface="Times New Roman" panose="02020603050405020304" pitchFamily="18" charset="0"/>
              </a:rPr>
              <a:t>The fluid conditions that must exist for Bernoulli’s equation to apply are: </a:t>
            </a:r>
          </a:p>
          <a:p>
            <a:pPr marL="0" indent="0">
              <a:buNone/>
            </a:pPr>
            <a:r>
              <a:rPr lang="en-GB" sz="2200">
                <a:ea typeface="Calibri" panose="020F0502020204030204" pitchFamily="34" charset="0"/>
                <a:cs typeface="Times New Roman" panose="02020603050405020304" pitchFamily="18" charset="0"/>
              </a:rPr>
              <a:t>	</a:t>
            </a:r>
            <a:r>
              <a:rPr lang="en-GB" sz="2200">
                <a:effectLst/>
                <a:ea typeface="Calibri" panose="020F0502020204030204" pitchFamily="34" charset="0"/>
                <a:cs typeface="Times New Roman" panose="02020603050405020304" pitchFamily="18" charset="0"/>
              </a:rPr>
              <a:t>the </a:t>
            </a:r>
            <a:r>
              <a:rPr lang="en-GB" sz="2200" dirty="0">
                <a:effectLst/>
                <a:ea typeface="Calibri" panose="020F0502020204030204" pitchFamily="34" charset="0"/>
                <a:cs typeface="Times New Roman" panose="02020603050405020304" pitchFamily="18" charset="0"/>
              </a:rPr>
              <a:t>fluid must be </a:t>
            </a:r>
            <a:r>
              <a:rPr lang="en-GB" sz="2200" i="1" dirty="0">
                <a:effectLst/>
                <a:ea typeface="Calibri" panose="020F0502020204030204" pitchFamily="34" charset="0"/>
                <a:cs typeface="Times New Roman" panose="02020603050405020304" pitchFamily="18" charset="0"/>
              </a:rPr>
              <a:t>frictionless</a:t>
            </a:r>
            <a:r>
              <a:rPr lang="en-GB" sz="2200" dirty="0">
                <a:effectLst/>
                <a:ea typeface="Calibri" panose="020F0502020204030204" pitchFamily="34" charset="0"/>
                <a:cs typeface="Times New Roman" panose="02020603050405020304" pitchFamily="18" charset="0"/>
              </a:rPr>
              <a:t> (inviscid), of </a:t>
            </a:r>
            <a:r>
              <a:rPr lang="en-GB" sz="2200" i="1" dirty="0">
                <a:effectLst/>
                <a:ea typeface="Calibri" panose="020F0502020204030204" pitchFamily="34" charset="0"/>
                <a:cs typeface="Times New Roman" panose="02020603050405020304" pitchFamily="18" charset="0"/>
              </a:rPr>
              <a:t>constant density</a:t>
            </a:r>
            <a:r>
              <a:rPr lang="en-GB" sz="2200" dirty="0">
                <a:effectLst/>
                <a:ea typeface="Calibri" panose="020F0502020204030204" pitchFamily="34" charset="0"/>
                <a:cs typeface="Times New Roman" panose="02020603050405020304" pitchFamily="18" charset="0"/>
              </a:rPr>
              <a:t>, and the flow must be </a:t>
            </a:r>
            <a:r>
              <a:rPr lang="en-GB" sz="2200" i="1">
                <a:effectLst/>
                <a:ea typeface="Calibri" panose="020F0502020204030204" pitchFamily="34" charset="0"/>
                <a:cs typeface="Times New Roman" panose="02020603050405020304" pitchFamily="18" charset="0"/>
              </a:rPr>
              <a:t>steady</a:t>
            </a:r>
            <a:r>
              <a:rPr lang="en-GB" sz="2200">
                <a:effectLst/>
                <a:ea typeface="Calibri" panose="020F0502020204030204" pitchFamily="34" charset="0"/>
                <a:cs typeface="Times New Roman" panose="02020603050405020304" pitchFamily="18" charset="0"/>
              </a:rPr>
              <a:t>.</a:t>
            </a: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dirty="0"/>
          </a:p>
        </p:txBody>
      </p:sp>
      <p:sp>
        <p:nvSpPr>
          <p:cNvPr id="4" name="Title 1">
            <a:extLst>
              <a:ext uri="{FF2B5EF4-FFF2-40B4-BE49-F238E27FC236}">
                <a16:creationId xmlns:a16="http://schemas.microsoft.com/office/drawing/2014/main" id="{18888835-7582-41A3-A5A9-B64B574FAA5B}"/>
              </a:ext>
            </a:extLst>
          </p:cNvPr>
          <p:cNvSpPr>
            <a:spLocks noGrp="1"/>
          </p:cNvSpPr>
          <p:nvPr>
            <p:ph type="title"/>
          </p:nvPr>
        </p:nvSpPr>
        <p:spPr>
          <a:xfrm>
            <a:off x="838200" y="130810"/>
            <a:ext cx="10515600" cy="766445"/>
          </a:xfrm>
        </p:spPr>
        <p:txBody>
          <a:bodyPr>
            <a:normAutofit/>
          </a:bodyPr>
          <a:lstStyle/>
          <a:p>
            <a:pPr algn="ctr"/>
            <a:r>
              <a:rPr lang="en-GB" sz="4000" dirty="0">
                <a:effectLst/>
                <a:latin typeface="+mn-lt"/>
                <a:ea typeface="Calibri" panose="020F0502020204030204" pitchFamily="34" charset="0"/>
                <a:cs typeface="Times New Roman" panose="02020603050405020304" pitchFamily="18" charset="0"/>
              </a:rPr>
              <a:t>Bernoulli’s Equation</a:t>
            </a:r>
            <a:endParaRPr lang="en-GB" sz="4000" dirty="0">
              <a:latin typeface="+mn-lt"/>
            </a:endParaRPr>
          </a:p>
        </p:txBody>
      </p:sp>
      <p:pic>
        <p:nvPicPr>
          <p:cNvPr id="4098" name="Picture 2" descr="Pressure">
            <a:extLst>
              <a:ext uri="{FF2B5EF4-FFF2-40B4-BE49-F238E27FC236}">
                <a16:creationId xmlns:a16="http://schemas.microsoft.com/office/drawing/2014/main" id="{B91B8256-B4D4-4CF5-9874-C4DD8B397C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4686" y="2868545"/>
            <a:ext cx="5709284" cy="3824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5899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875</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Cambria Math</vt:lpstr>
      <vt:lpstr>Office Theme</vt:lpstr>
      <vt:lpstr>Principles of Fluid Motion &amp; Flow in Pipes</vt:lpstr>
      <vt:lpstr>Fundamentals of Fluid Motion</vt:lpstr>
      <vt:lpstr>Fundamentals of Fluid Motion</vt:lpstr>
      <vt:lpstr>Fundamentals of Fluid Motion</vt:lpstr>
      <vt:lpstr>The Flow Pattern</vt:lpstr>
      <vt:lpstr>Continuity</vt:lpstr>
      <vt:lpstr>Bernoulli’s Equation</vt:lpstr>
      <vt:lpstr>Bernoulli’s Equation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Fluid Motion &amp; Flow in Pipes</dc:title>
  <dc:creator>Robert Goodson</dc:creator>
  <cp:lastModifiedBy>Robert Goodson</cp:lastModifiedBy>
  <cp:revision>21</cp:revision>
  <dcterms:created xsi:type="dcterms:W3CDTF">2021-01-26T11:53:33Z</dcterms:created>
  <dcterms:modified xsi:type="dcterms:W3CDTF">2021-01-26T16:40:41Z</dcterms:modified>
</cp:coreProperties>
</file>