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398" r:id="rId9"/>
    <p:sldId id="399" r:id="rId10"/>
    <p:sldId id="40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30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13/07/2026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13/07/2026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13/07/2026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13/07/2026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13/07/2026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13/07/2026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13/07/2026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13/07/2026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13/07/2026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13/07/2026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13/07/2026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13/07/2026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13/07/2026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328167" y="624989"/>
            <a:ext cx="11535666"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a:t>
            </a:r>
            <a:r>
              <a:rPr lang="en-GB" altLang="en-US" b="1" dirty="0"/>
              <a:t>LON</a:t>
            </a:r>
            <a:r>
              <a:rPr lang="en-GB" altLang="en-US" b="1" i="1" dirty="0"/>
              <a:t>)</a:t>
            </a:r>
          </a:p>
          <a:p>
            <a:r>
              <a:rPr lang="en-GB" altLang="en-US" u="sng" dirty="0"/>
              <a:t>Assignment No</a:t>
            </a:r>
            <a:r>
              <a:rPr lang="en-GB" altLang="en-US" b="1" i="1" dirty="0"/>
              <a:t>:  ASSIGNMENT 1</a:t>
            </a:r>
          </a:p>
          <a:p>
            <a:r>
              <a:rPr lang="en-GB" altLang="en-US" u="sng" dirty="0"/>
              <a:t>Student Name</a:t>
            </a:r>
            <a:r>
              <a:rPr lang="en-GB" altLang="en-US" b="1" i="1" dirty="0"/>
              <a:t>:</a:t>
            </a:r>
            <a:r>
              <a:rPr lang="en-US" altLang="en-US" b="1" i="1" dirty="0"/>
              <a:t> HULEMATOU JUWARA SILLAH</a:t>
            </a:r>
            <a:endParaRPr lang="en-GB" altLang="en-US" b="1" i="1" dirty="0"/>
          </a:p>
          <a:p>
            <a:r>
              <a:rPr lang="en-GB" altLang="en-US" u="sng" dirty="0"/>
              <a:t>Student ID: </a:t>
            </a:r>
            <a:r>
              <a:rPr lang="en-US" altLang="en-US" b="1" i="1" dirty="0"/>
              <a:t>2509135</a:t>
            </a:r>
            <a:endParaRPr lang="en-GB" altLang="en-US" b="1" i="1" dirty="0"/>
          </a:p>
          <a:p>
            <a:r>
              <a:rPr lang="en-GB" altLang="en-US" u="sng" dirty="0"/>
              <a:t>Lecturer’s Name</a:t>
            </a:r>
            <a:r>
              <a:rPr lang="en-GB" altLang="en-US" b="1" i="1" dirty="0"/>
              <a:t>:</a:t>
            </a:r>
            <a:r>
              <a:rPr lang="en-US" altLang="en-US" b="1" i="1" dirty="0"/>
              <a:t> ODETTE JACK</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760491" y="2743201"/>
            <a:ext cx="10972800" cy="1317027"/>
          </a:xfrm>
        </p:spPr>
        <p:txBody>
          <a:bodyPr/>
          <a:lstStyle/>
          <a:p>
            <a:pPr marL="0" indent="0" algn="ctr">
              <a:buNone/>
            </a:pPr>
            <a:r>
              <a:rPr lang="en-US" dirty="0"/>
              <a:t>I acknowledge that I have not used AI in this </a:t>
            </a:r>
            <a:r>
              <a:rPr lang="en-US" dirty="0" err="1"/>
              <a:t>assesment</a:t>
            </a:r>
            <a:r>
              <a:rPr lang="en-US" dirty="0"/>
              <a:t>.</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13/07/2026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b="1" dirty="0">
                <a:latin typeface="Arial" panose="020B0604020202020204" pitchFamily="34" charset="0"/>
                <a:cs typeface="Arial" panose="020B0604020202020204" pitchFamily="34" charset="0"/>
              </a:rPr>
              <a:t>Introduction</a:t>
            </a:r>
            <a:endParaRPr lang="en-US" altLang="en-US"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13/07/2026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553268" y="1562478"/>
            <a:ext cx="11286653" cy="3916363"/>
          </a:xfrm>
        </p:spPr>
        <p:txBody>
          <a:bodyPr/>
          <a:lstStyle/>
          <a:p>
            <a:pPr marL="0" indent="0">
              <a:lnSpc>
                <a:spcPct val="150000"/>
              </a:lnSpc>
              <a:buNone/>
            </a:pPr>
            <a:r>
              <a:rPr lang="en-GB" sz="1800" dirty="0">
                <a:latin typeface="Arial" panose="020B0604020202020204" pitchFamily="34" charset="0"/>
                <a:cs typeface="Arial" panose="020B0604020202020204" pitchFamily="34" charset="0"/>
              </a:rPr>
              <a:t>I am currently studying Health and Social Care. My future career goal is to become a Midwife because I would like to support women and families during pregnancy, childbirth and the postnatal period.</a:t>
            </a:r>
            <a:endParaRPr lang="en-US" sz="1800" dirty="0">
              <a:latin typeface="Arial" panose="020B0604020202020204" pitchFamily="34" charset="0"/>
              <a:cs typeface="Arial" panose="020B0604020202020204" pitchFamily="34" charset="0"/>
            </a:endParaRPr>
          </a:p>
          <a:p>
            <a:pPr marL="0" indent="0">
              <a:lnSpc>
                <a:spcPct val="150000"/>
              </a:lnSpc>
              <a:buNone/>
            </a:pPr>
            <a:endParaRPr lang="en-GB" sz="1800" dirty="0">
              <a:latin typeface="Arial" panose="020B0604020202020204" pitchFamily="34" charset="0"/>
              <a:cs typeface="Arial" panose="020B0604020202020204" pitchFamily="34" charset="0"/>
            </a:endParaRPr>
          </a:p>
          <a:p>
            <a:pPr marL="0" indent="0">
              <a:lnSpc>
                <a:spcPct val="150000"/>
              </a:lnSpc>
              <a:buNone/>
            </a:pPr>
            <a:r>
              <a:rPr lang="en-GB" sz="1800" dirty="0">
                <a:latin typeface="Arial" panose="020B0604020202020204" pitchFamily="34" charset="0"/>
                <a:cs typeface="Arial" panose="020B0604020202020204" pitchFamily="34" charset="0"/>
              </a:rPr>
              <a:t>The aim of this presentation is to explain the importance of </a:t>
            </a:r>
            <a:r>
              <a:rPr lang="en-GB" sz="1800" b="1" dirty="0">
                <a:latin typeface="Arial" panose="020B0604020202020204" pitchFamily="34" charset="0"/>
                <a:cs typeface="Arial" panose="020B0604020202020204" pitchFamily="34" charset="0"/>
              </a:rPr>
              <a:t>communication</a:t>
            </a:r>
            <a:r>
              <a:rPr lang="en-GB" sz="1800" dirty="0">
                <a:latin typeface="Arial" panose="020B0604020202020204" pitchFamily="34" charset="0"/>
                <a:cs typeface="Arial" panose="020B0604020202020204" pitchFamily="34" charset="0"/>
              </a:rPr>
              <a:t> as a professional skill in health and social care. It will discuss what communication means, why it is important, a communication model, how it is applied in practice, and how it will help me in my future career. </a:t>
            </a:r>
          </a:p>
          <a:p>
            <a:pPr marL="0" indent="0">
              <a:buNone/>
              <a:defRPr/>
            </a:pPr>
            <a:endParaRPr lang="en-GB" sz="2800" b="1"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72341" y="156402"/>
            <a:ext cx="8412497" cy="1068480"/>
          </a:xfrm>
        </p:spPr>
        <p:txBody>
          <a:bodyPr/>
          <a:lstStyle/>
          <a:p>
            <a:r>
              <a:rPr lang="en-GB" b="1" dirty="0">
                <a:latin typeface="Arial" panose="020B0604020202020204" pitchFamily="34" charset="0"/>
                <a:cs typeface="Arial" panose="020B0604020202020204" pitchFamily="34" charset="0"/>
              </a:rPr>
              <a:t>What is </a:t>
            </a:r>
            <a:r>
              <a:rPr lang="en-US" b="1" dirty="0">
                <a:latin typeface="Arial" panose="020B0604020202020204" pitchFamily="34" charset="0"/>
                <a:cs typeface="Arial" panose="020B0604020202020204" pitchFamily="34" charset="0"/>
              </a:rPr>
              <a:t>communication?</a:t>
            </a:r>
            <a:endParaRPr lang="en-GB" altLang="en-US" i="1" dirty="0">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13/07/2026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512562" y="1557353"/>
            <a:ext cx="11342915" cy="4824398"/>
          </a:xfrm>
          <a:prstGeom prst="rect">
            <a:avLst/>
          </a:prstGeom>
          <a:noFill/>
        </p:spPr>
        <p:txBody>
          <a:bodyPr wrap="square">
            <a:spAutoFit/>
          </a:bodyPr>
          <a:lstStyle/>
          <a:p>
            <a:pPr>
              <a:lnSpc>
                <a:spcPct val="150000"/>
              </a:lnSpc>
            </a:pPr>
            <a:r>
              <a:rPr lang="en-GB" sz="1500" b="1" dirty="0">
                <a:latin typeface="Arial" panose="020B0604020202020204" pitchFamily="34" charset="0"/>
                <a:cs typeface="Arial" panose="020B0604020202020204" pitchFamily="34" charset="0"/>
              </a:rPr>
              <a:t>Communication</a:t>
            </a:r>
            <a:endParaRPr lang="en-US" sz="1500" b="1" dirty="0">
              <a:latin typeface="Arial" panose="020B0604020202020204" pitchFamily="34" charset="0"/>
              <a:cs typeface="Arial" panose="020B0604020202020204" pitchFamily="34" charset="0"/>
            </a:endParaRPr>
          </a:p>
          <a:p>
            <a:pPr>
              <a:lnSpc>
                <a:spcPct val="150000"/>
              </a:lnSpc>
            </a:pPr>
            <a:r>
              <a:rPr lang="en-GB" sz="1500" dirty="0">
                <a:latin typeface="Arial" panose="020B0604020202020204" pitchFamily="34" charset="0"/>
                <a:cs typeface="Arial" panose="020B0604020202020204" pitchFamily="34" charset="0"/>
              </a:rPr>
              <a:t>Communication is the process of sharing information, ideas and feelings between people through verbal, non-verbal and written methods.</a:t>
            </a:r>
          </a:p>
          <a:p>
            <a:pPr>
              <a:lnSpc>
                <a:spcPct val="150000"/>
              </a:lnSpc>
            </a:pPr>
            <a:r>
              <a:rPr lang="en-GB" sz="1500" b="1" dirty="0">
                <a:latin typeface="Arial" panose="020B0604020202020204" pitchFamily="34" charset="0"/>
                <a:cs typeface="Arial" panose="020B0604020202020204" pitchFamily="34" charset="0"/>
              </a:rPr>
              <a:t>Communication includes:</a:t>
            </a:r>
          </a:p>
          <a:p>
            <a:pPr marL="285750" lvl="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Listening carefully</a:t>
            </a:r>
          </a:p>
          <a:p>
            <a:pPr marL="285750" lvl="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Speaking clearly</a:t>
            </a:r>
          </a:p>
          <a:p>
            <a:pPr marL="285750" lvl="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Using body language appropriately</a:t>
            </a:r>
          </a:p>
          <a:p>
            <a:pPr marL="285750" lvl="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Showing empathy and respect</a:t>
            </a:r>
          </a:p>
          <a:p>
            <a:pPr marL="285750" lvl="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Recording accurate information</a:t>
            </a:r>
          </a:p>
          <a:p>
            <a:pPr>
              <a:lnSpc>
                <a:spcPct val="150000"/>
              </a:lnSpc>
            </a:pPr>
            <a:r>
              <a:rPr lang="en-GB" sz="1500" dirty="0">
                <a:latin typeface="Arial" panose="020B0604020202020204" pitchFamily="34" charset="0"/>
                <a:cs typeface="Arial" panose="020B0604020202020204" pitchFamily="34" charset="0"/>
              </a:rPr>
              <a:t>I have developed this skill through my Health and Social Care studies, group activities and everyday interactions with other people</a:t>
            </a:r>
            <a:r>
              <a:rPr lang="en-US"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Skills for Care, 2023)</a:t>
            </a:r>
            <a:r>
              <a:rPr lang="en-GB" sz="1500" dirty="0">
                <a:latin typeface="Arial" panose="020B0604020202020204" pitchFamily="34" charset="0"/>
                <a:cs typeface="Arial" panose="020B0604020202020204" pitchFamily="34" charset="0"/>
              </a:rPr>
              <a:t> </a:t>
            </a:r>
          </a:p>
          <a:p>
            <a:pPr>
              <a:lnSpc>
                <a:spcPct val="150000"/>
              </a:lnSpc>
            </a:pPr>
            <a:endParaRPr lang="en-GB" sz="15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5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13/07/2026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26336" y="-47007"/>
            <a:ext cx="12536534" cy="1354730"/>
          </a:xfrm>
        </p:spPr>
        <p:txBody>
          <a:bodyPr/>
          <a:lstStyle/>
          <a:p>
            <a:r>
              <a:rPr lang="en-GB" b="1" dirty="0">
                <a:latin typeface="Arial" panose="020B0604020202020204" pitchFamily="34" charset="0"/>
                <a:cs typeface="Arial" panose="020B0604020202020204" pitchFamily="34" charset="0"/>
              </a:rPr>
              <a:t>Importance of </a:t>
            </a:r>
            <a:r>
              <a:rPr lang="en-US" b="1" dirty="0">
                <a:latin typeface="Arial" panose="020B0604020202020204" pitchFamily="34" charset="0"/>
                <a:cs typeface="Arial" panose="020B0604020202020204" pitchFamily="34" charset="0"/>
              </a:rPr>
              <a:t>communication in</a:t>
            </a:r>
            <a:r>
              <a:rPr lang="en-GB" b="1" dirty="0">
                <a:latin typeface="Arial" panose="020B0604020202020204" pitchFamily="34" charset="0"/>
                <a:cs typeface="Arial" panose="020B0604020202020204" pitchFamily="34" charset="0"/>
              </a:rPr>
              <a:t>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790726" y="1264575"/>
            <a:ext cx="10657114" cy="5201424"/>
          </a:xfrm>
          <a:prstGeom prst="rect">
            <a:avLst/>
          </a:prstGeom>
          <a:noFill/>
        </p:spPr>
        <p:txBody>
          <a:bodyPr wrap="square">
            <a:spAutoFit/>
          </a:bodyPr>
          <a:lstStyle/>
          <a:p>
            <a:pPr>
              <a:lnSpc>
                <a:spcPct val="150000"/>
              </a:lnSpc>
            </a:pPr>
            <a:r>
              <a:rPr lang="en-GB" sz="1600" dirty="0">
                <a:latin typeface="Arial" panose="020B0604020202020204" pitchFamily="34" charset="0"/>
                <a:cs typeface="Arial" panose="020B0604020202020204" pitchFamily="34" charset="0"/>
              </a:rPr>
              <a:t>Communication is one of the most important skills in health and social care because it helps professionals provide safe, effective and person-centred care.</a:t>
            </a:r>
          </a:p>
          <a:p>
            <a:pPr>
              <a:lnSpc>
                <a:spcPct val="150000"/>
              </a:lnSpc>
            </a:pPr>
            <a:r>
              <a:rPr lang="en-GB" sz="1600" b="1" dirty="0">
                <a:latin typeface="Arial" panose="020B0604020202020204" pitchFamily="34" charset="0"/>
                <a:cs typeface="Arial" panose="020B0604020202020204" pitchFamily="34" charset="0"/>
              </a:rPr>
              <a:t>Good communication helps to:</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Build trust with patients.</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Reduce misunderstandings.</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Improve teamwork.</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Promote patient safety.</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Deliver high-quality care.</a:t>
            </a:r>
          </a:p>
          <a:p>
            <a:pPr>
              <a:lnSpc>
                <a:spcPct val="150000"/>
              </a:lnSpc>
            </a:pPr>
            <a:r>
              <a:rPr lang="en-GB" sz="1600" dirty="0">
                <a:latin typeface="Arial" panose="020B0604020202020204" pitchFamily="34" charset="0"/>
                <a:cs typeface="Arial" panose="020B0604020202020204" pitchFamily="34" charset="0"/>
              </a:rPr>
              <a:t>For service users, effective communication improves satisfaction and confidence. For staff, it supports teamwork and reduces mistakes. For organisations, it improves the quality of care and patient outcomes.</a:t>
            </a:r>
          </a:p>
          <a:p>
            <a:pPr>
              <a:lnSpc>
                <a:spcPct val="150000"/>
              </a:lnSpc>
            </a:pPr>
            <a:r>
              <a:rPr lang="en-GB" sz="1600" dirty="0">
                <a:latin typeface="Arial" panose="020B0604020202020204" pitchFamily="34" charset="0"/>
                <a:cs typeface="Arial" panose="020B0604020202020204" pitchFamily="34" charset="0"/>
              </a:rPr>
              <a:t>Poor communication can result in medication errors, incorrect treatment, patient dissatisfaction and safeguarding concerns.</a:t>
            </a:r>
            <a:r>
              <a:rPr lang="en-US"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(Nursing and Midwifery Council, 2018; Skills for Care, 2023)</a:t>
            </a:r>
            <a:r>
              <a:rPr lang="en-GB" sz="1600" dirty="0">
                <a:latin typeface="Arial" panose="020B0604020202020204" pitchFamily="34" charset="0"/>
                <a:cs typeface="Arial" panose="020B0604020202020204" pitchFamily="34" charset="0"/>
              </a:rPr>
              <a:t> </a:t>
            </a:r>
          </a:p>
          <a:p>
            <a:pPr>
              <a:lnSpc>
                <a:spcPct val="150000"/>
              </a:lnSpc>
            </a:pPr>
            <a:endParaRPr lang="en-GB" sz="1600" dirty="0">
              <a:latin typeface="Arial" panose="020B0604020202020204" pitchFamily="34" charset="0"/>
              <a:cs typeface="Arial" panose="020B0604020202020204" pitchFamily="34" charset="0"/>
            </a:endParaRPr>
          </a:p>
          <a:p>
            <a:endParaRPr lang="en-GB" sz="2000"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163465"/>
            <a:ext cx="8229600" cy="1143000"/>
          </a:xfrm>
        </p:spPr>
        <p:txBody>
          <a:bodyPr/>
          <a:lstStyle/>
          <a:p>
            <a:r>
              <a:rPr lang="en-GB" b="1" dirty="0">
                <a:latin typeface="Arial" panose="020B0604020202020204" pitchFamily="34" charset="0"/>
                <a:cs typeface="Arial" panose="020B0604020202020204" pitchFamily="34" charset="0"/>
              </a:rPr>
              <a:t>Model or framework linked to </a:t>
            </a:r>
            <a:r>
              <a:rPr lang="en-US" b="1" dirty="0">
                <a:latin typeface="Arial" panose="020B0604020202020204" pitchFamily="34" charset="0"/>
                <a:cs typeface="Arial" panose="020B0604020202020204" pitchFamily="34" charset="0"/>
              </a:rPr>
              <a:t>communication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471188"/>
            <a:ext cx="11339520" cy="3910594"/>
          </a:xfrm>
        </p:spPr>
        <p:txBody>
          <a:bodyPr/>
          <a:lstStyle/>
          <a:p>
            <a:pPr marL="0" indent="0">
              <a:lnSpc>
                <a:spcPct val="150000"/>
              </a:lnSpc>
              <a:buNone/>
            </a:pPr>
            <a:r>
              <a:rPr lang="en-GB" sz="1800" b="1" dirty="0">
                <a:latin typeface="Arial" panose="020B0604020202020204" pitchFamily="34" charset="0"/>
                <a:cs typeface="Arial" panose="020B0604020202020204" pitchFamily="34" charset="0"/>
              </a:rPr>
              <a:t>SBAR Communication Tool</a:t>
            </a:r>
          </a:p>
          <a:p>
            <a:pPr marL="0" indent="0">
              <a:lnSpc>
                <a:spcPct val="150000"/>
              </a:lnSpc>
              <a:buNone/>
            </a:pPr>
            <a:r>
              <a:rPr lang="en-GB" sz="1800" dirty="0">
                <a:latin typeface="Arial" panose="020B0604020202020204" pitchFamily="34" charset="0"/>
                <a:cs typeface="Arial" panose="020B0604020202020204" pitchFamily="34" charset="0"/>
              </a:rPr>
              <a:t>SBAR is a structured communication framework widely used in healthcare.</a:t>
            </a:r>
          </a:p>
          <a:p>
            <a:pPr marL="0" indent="0">
              <a:lnSpc>
                <a:spcPct val="150000"/>
              </a:lnSpc>
              <a:buNone/>
            </a:pPr>
            <a:r>
              <a:rPr lang="en-GB" sz="1800" b="1" dirty="0">
                <a:latin typeface="Arial" panose="020B0604020202020204" pitchFamily="34" charset="0"/>
                <a:cs typeface="Arial" panose="020B0604020202020204" pitchFamily="34" charset="0"/>
              </a:rPr>
              <a:t>The four stages are:</a:t>
            </a:r>
          </a:p>
          <a:p>
            <a:pPr>
              <a:lnSpc>
                <a:spcPct val="150000"/>
              </a:lnSpc>
            </a:pPr>
            <a:r>
              <a:rPr lang="en-GB" sz="1800" dirty="0">
                <a:latin typeface="Arial" panose="020B0604020202020204" pitchFamily="34" charset="0"/>
                <a:cs typeface="Arial" panose="020B0604020202020204" pitchFamily="34" charset="0"/>
              </a:rPr>
              <a:t>Situation – Explain the current problem.</a:t>
            </a:r>
          </a:p>
          <a:p>
            <a:pPr>
              <a:lnSpc>
                <a:spcPct val="150000"/>
              </a:lnSpc>
            </a:pPr>
            <a:r>
              <a:rPr lang="en-GB" sz="1800" dirty="0">
                <a:latin typeface="Arial" panose="020B0604020202020204" pitchFamily="34" charset="0"/>
                <a:cs typeface="Arial" panose="020B0604020202020204" pitchFamily="34" charset="0"/>
              </a:rPr>
              <a:t>Background – Provide relevant information.</a:t>
            </a:r>
          </a:p>
          <a:p>
            <a:pPr>
              <a:lnSpc>
                <a:spcPct val="150000"/>
              </a:lnSpc>
            </a:pPr>
            <a:r>
              <a:rPr lang="en-GB" sz="1800" dirty="0">
                <a:latin typeface="Arial" panose="020B0604020202020204" pitchFamily="34" charset="0"/>
                <a:cs typeface="Arial" panose="020B0604020202020204" pitchFamily="34" charset="0"/>
              </a:rPr>
              <a:t>Assessment – Describe your assessment.</a:t>
            </a:r>
          </a:p>
          <a:p>
            <a:pPr>
              <a:lnSpc>
                <a:spcPct val="150000"/>
              </a:lnSpc>
            </a:pPr>
            <a:r>
              <a:rPr lang="en-GB" sz="1800" dirty="0">
                <a:latin typeface="Arial" panose="020B0604020202020204" pitchFamily="34" charset="0"/>
                <a:cs typeface="Arial" panose="020B0604020202020204" pitchFamily="34" charset="0"/>
              </a:rPr>
              <a:t>Recommendation – Suggest the next action.</a:t>
            </a:r>
          </a:p>
          <a:p>
            <a:pPr marL="0" indent="0">
              <a:lnSpc>
                <a:spcPct val="150000"/>
              </a:lnSpc>
              <a:buNone/>
            </a:pPr>
            <a:r>
              <a:rPr lang="en-GB" sz="1800" dirty="0">
                <a:latin typeface="Arial" panose="020B0604020202020204" pitchFamily="34" charset="0"/>
                <a:cs typeface="Arial" panose="020B0604020202020204" pitchFamily="34" charset="0"/>
              </a:rPr>
              <a:t>SBAR helps healthcare professionals communicate clearly, especially during handovers or emergencies. It reduces misunderstandings and improves patient safety.</a:t>
            </a:r>
            <a:r>
              <a:rPr lang="en-US"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(NHS England, 2023)</a:t>
            </a:r>
            <a:endParaRPr lang="en-GB" sz="1800" dirty="0">
              <a:latin typeface="Arial" panose="020B0604020202020204" pitchFamily="34" charset="0"/>
              <a:cs typeface="Arial" panose="020B0604020202020204" pitchFamily="34" charset="0"/>
            </a:endParaRPr>
          </a:p>
          <a:p>
            <a:pPr marL="0" indent="0">
              <a:lnSpc>
                <a:spcPct val="150000"/>
              </a:lnSpc>
              <a:buNone/>
            </a:pPr>
            <a:endParaRPr lang="en-GB" sz="1800" dirty="0">
              <a:latin typeface="Arial" panose="020B0604020202020204" pitchFamily="34" charset="0"/>
              <a:cs typeface="Arial" panose="020B0604020202020204" pitchFamily="34" charset="0"/>
            </a:endParaRPr>
          </a:p>
          <a:p>
            <a:pPr marL="0" indent="0">
              <a:buNone/>
            </a:pP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13/07/2026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981199" y="621774"/>
            <a:ext cx="8229600" cy="797260"/>
          </a:xfrm>
        </p:spPr>
        <p:txBody>
          <a:bodyPr/>
          <a:lstStyle/>
          <a:p>
            <a:r>
              <a:rPr lang="en-GB" b="1" dirty="0">
                <a:latin typeface="Arial" panose="020B0604020202020204" pitchFamily="34" charset="0"/>
                <a:cs typeface="Arial" panose="020B0604020202020204" pitchFamily="34" charset="0"/>
              </a:rPr>
              <a:t>Applying </a:t>
            </a:r>
            <a:r>
              <a:rPr lang="en-US" b="1" dirty="0">
                <a:latin typeface="Arial" panose="020B0604020202020204" pitchFamily="34" charset="0"/>
                <a:cs typeface="Arial" panose="020B0604020202020204" pitchFamily="34" charset="0"/>
              </a:rPr>
              <a:t>communication </a:t>
            </a:r>
            <a:r>
              <a:rPr lang="en-GB" b="1" dirty="0">
                <a:latin typeface="Arial" panose="020B0604020202020204" pitchFamily="34" charset="0"/>
                <a:cs typeface="Arial" panose="020B0604020202020204" pitchFamily="34" charset="0"/>
              </a:rPr>
              <a:t>in practice</a:t>
            </a:r>
            <a:br>
              <a:rPr lang="en-GB"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95621" y="1419034"/>
            <a:ext cx="8600757" cy="4212376"/>
          </a:xfrm>
        </p:spPr>
        <p:txBody>
          <a:bodyPr/>
          <a:lstStyle/>
          <a:p>
            <a:pPr marL="0" indent="0">
              <a:lnSpc>
                <a:spcPct val="150000"/>
              </a:lnSpc>
              <a:buNone/>
            </a:pPr>
            <a:r>
              <a:rPr lang="en-GB" sz="1600" b="1" dirty="0">
                <a:latin typeface="Arial" panose="020B0604020202020204" pitchFamily="34" charset="0"/>
                <a:cs typeface="Arial" panose="020B0604020202020204" pitchFamily="34" charset="0"/>
              </a:rPr>
              <a:t>Job Role: Student Midwife</a:t>
            </a:r>
          </a:p>
          <a:p>
            <a:pPr>
              <a:lnSpc>
                <a:spcPct val="150000"/>
              </a:lnSpc>
            </a:pPr>
            <a:r>
              <a:rPr lang="en-GB" sz="1600" dirty="0">
                <a:latin typeface="Arial" panose="020B0604020202020204" pitchFamily="34" charset="0"/>
                <a:cs typeface="Arial" panose="020B0604020202020204" pitchFamily="34" charset="0"/>
              </a:rPr>
              <a:t>A pregnant woman arrives at the maternity ward with severe abdominal pain.</a:t>
            </a:r>
          </a:p>
          <a:p>
            <a:pPr marL="0" indent="0">
              <a:lnSpc>
                <a:spcPct val="150000"/>
              </a:lnSpc>
              <a:buNone/>
            </a:pPr>
            <a:r>
              <a:rPr lang="en-GB" sz="1600" b="1" dirty="0">
                <a:latin typeface="Arial" panose="020B0604020202020204" pitchFamily="34" charset="0"/>
                <a:cs typeface="Arial" panose="020B0604020202020204" pitchFamily="34" charset="0"/>
              </a:rPr>
              <a:t>I would:</a:t>
            </a:r>
          </a:p>
          <a:p>
            <a:pPr lvl="0">
              <a:lnSpc>
                <a:spcPct val="150000"/>
              </a:lnSpc>
            </a:pPr>
            <a:r>
              <a:rPr lang="en-GB" sz="1600" dirty="0">
                <a:latin typeface="Arial" panose="020B0604020202020204" pitchFamily="34" charset="0"/>
                <a:cs typeface="Arial" panose="020B0604020202020204" pitchFamily="34" charset="0"/>
              </a:rPr>
              <a:t>Listen carefully.</a:t>
            </a:r>
          </a:p>
          <a:p>
            <a:pPr lvl="0">
              <a:lnSpc>
                <a:spcPct val="150000"/>
              </a:lnSpc>
            </a:pPr>
            <a:r>
              <a:rPr lang="en-GB" sz="1600" dirty="0">
                <a:latin typeface="Arial" panose="020B0604020202020204" pitchFamily="34" charset="0"/>
                <a:cs typeface="Arial" panose="020B0604020202020204" pitchFamily="34" charset="0"/>
              </a:rPr>
              <a:t>Ask appropriate questions.</a:t>
            </a:r>
          </a:p>
          <a:p>
            <a:pPr lvl="0">
              <a:lnSpc>
                <a:spcPct val="150000"/>
              </a:lnSpc>
            </a:pPr>
            <a:r>
              <a:rPr lang="en-GB" sz="1600" dirty="0">
                <a:latin typeface="Arial" panose="020B0604020202020204" pitchFamily="34" charset="0"/>
                <a:cs typeface="Arial" panose="020B0604020202020204" pitchFamily="34" charset="0"/>
              </a:rPr>
              <a:t>Explain procedures clearly.</a:t>
            </a:r>
          </a:p>
          <a:p>
            <a:pPr lvl="0">
              <a:lnSpc>
                <a:spcPct val="150000"/>
              </a:lnSpc>
            </a:pPr>
            <a:r>
              <a:rPr lang="en-GB" sz="1600" dirty="0">
                <a:latin typeface="Arial" panose="020B0604020202020204" pitchFamily="34" charset="0"/>
                <a:cs typeface="Arial" panose="020B0604020202020204" pitchFamily="34" charset="0"/>
              </a:rPr>
              <a:t>Reassure the patient.</a:t>
            </a:r>
          </a:p>
          <a:p>
            <a:pPr marL="0" lvl="0" indent="0">
              <a:lnSpc>
                <a:spcPct val="150000"/>
              </a:lnSpc>
              <a:buNone/>
            </a:pPr>
            <a:r>
              <a:rPr lang="en-GB" sz="1600" dirty="0">
                <a:latin typeface="Arial" panose="020B0604020202020204" pitchFamily="34" charset="0"/>
                <a:cs typeface="Arial" panose="020B0604020202020204" pitchFamily="34" charset="0"/>
              </a:rPr>
              <a:t>Use SBAR when communicating with the supervising midwife.</a:t>
            </a:r>
          </a:p>
          <a:p>
            <a:pPr marL="0" indent="0">
              <a:lnSpc>
                <a:spcPct val="150000"/>
              </a:lnSpc>
              <a:buNone/>
            </a:pPr>
            <a:r>
              <a:rPr lang="en-GB" sz="1600" dirty="0">
                <a:latin typeface="Arial" panose="020B0604020202020204" pitchFamily="34" charset="0"/>
                <a:cs typeface="Arial" panose="020B0604020202020204" pitchFamily="34" charset="0"/>
              </a:rPr>
              <a:t>This supports patient safety, reduces anxiety and improves the quality of care.</a:t>
            </a:r>
          </a:p>
          <a:p>
            <a:pPr marL="0" indent="0">
              <a:lnSpc>
                <a:spcPct val="150000"/>
              </a:lnSpc>
              <a:buNone/>
            </a:pPr>
            <a:r>
              <a:rPr lang="en-US" sz="1600" b="1"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NHS England, 2023; Nursing and Midwifery Council, 2018)</a:t>
            </a:r>
            <a:r>
              <a:rPr lang="en-GB" sz="1600" dirty="0">
                <a:latin typeface="Arial" panose="020B0604020202020204" pitchFamily="34" charset="0"/>
                <a:cs typeface="Arial" panose="020B0604020202020204" pitchFamily="34" charset="0"/>
              </a:rPr>
              <a:t> </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13/07/2026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59458" y="600496"/>
            <a:ext cx="8964488" cy="1217067"/>
          </a:xfrm>
        </p:spPr>
        <p:txBody>
          <a:bodyPr/>
          <a:lstStyle/>
          <a:p>
            <a:r>
              <a:rPr lang="en-GB" b="1" dirty="0">
                <a:latin typeface="Arial" panose="020B0604020202020204" pitchFamily="34" charset="0"/>
                <a:cs typeface="Arial" panose="020B0604020202020204" pitchFamily="34" charset="0"/>
              </a:rPr>
              <a:t>How does this skill support my future career?</a:t>
            </a:r>
            <a:br>
              <a:rPr lang="en-GB" dirty="0">
                <a:latin typeface="Arial" panose="020B0604020202020204" pitchFamily="34" charset="0"/>
                <a:cs typeface="Arial" panose="020B0604020202020204" pitchFamily="34" charset="0"/>
              </a:rPr>
            </a:br>
            <a:endParaRPr lang="en-GB" altLang="en-US" b="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786573" y="1817563"/>
            <a:ext cx="11310257" cy="3960440"/>
          </a:xfrm>
        </p:spPr>
        <p:txBody>
          <a:bodyPr/>
          <a:lstStyle/>
          <a:p>
            <a:pPr marL="0" indent="0">
              <a:lnSpc>
                <a:spcPct val="150000"/>
              </a:lnSpc>
              <a:buNone/>
            </a:pPr>
            <a:r>
              <a:rPr lang="en-GB" sz="1600" dirty="0">
                <a:latin typeface="Arial" panose="020B0604020202020204" pitchFamily="34" charset="0"/>
                <a:cs typeface="Arial" panose="020B0604020202020204" pitchFamily="34" charset="0"/>
              </a:rPr>
              <a:t>Communication is essential for my future career as a Midwife.</a:t>
            </a:r>
          </a:p>
          <a:p>
            <a:pPr marL="0" indent="0">
              <a:lnSpc>
                <a:spcPct val="150000"/>
              </a:lnSpc>
              <a:buNone/>
            </a:pPr>
            <a:r>
              <a:rPr lang="en-GB" sz="1600" b="1" dirty="0">
                <a:latin typeface="Arial" panose="020B0604020202020204" pitchFamily="34" charset="0"/>
                <a:cs typeface="Arial" panose="020B0604020202020204" pitchFamily="34" charset="0"/>
              </a:rPr>
              <a:t>It will help me to:</a:t>
            </a:r>
          </a:p>
          <a:p>
            <a:pPr>
              <a:lnSpc>
                <a:spcPct val="150000"/>
              </a:lnSpc>
            </a:pPr>
            <a:r>
              <a:rPr lang="en-GB" sz="1600" dirty="0">
                <a:latin typeface="Arial" panose="020B0604020202020204" pitchFamily="34" charset="0"/>
                <a:cs typeface="Arial" panose="020B0604020202020204" pitchFamily="34" charset="0"/>
              </a:rPr>
              <a:t>Build trusting relationships with women and families.</a:t>
            </a:r>
          </a:p>
          <a:p>
            <a:pPr>
              <a:lnSpc>
                <a:spcPct val="150000"/>
              </a:lnSpc>
            </a:pPr>
            <a:r>
              <a:rPr lang="en-GB" sz="1600" dirty="0">
                <a:latin typeface="Arial" panose="020B0604020202020204" pitchFamily="34" charset="0"/>
                <a:cs typeface="Arial" panose="020B0604020202020204" pitchFamily="34" charset="0"/>
              </a:rPr>
              <a:t>Work effectively within multidisciplinary teams.</a:t>
            </a:r>
          </a:p>
          <a:p>
            <a:pPr>
              <a:lnSpc>
                <a:spcPct val="150000"/>
              </a:lnSpc>
            </a:pPr>
            <a:r>
              <a:rPr lang="en-GB" sz="1600" dirty="0">
                <a:latin typeface="Arial" panose="020B0604020202020204" pitchFamily="34" charset="0"/>
                <a:cs typeface="Arial" panose="020B0604020202020204" pitchFamily="34" charset="0"/>
              </a:rPr>
              <a:t>Support informed decision-making.</a:t>
            </a:r>
          </a:p>
          <a:p>
            <a:pPr>
              <a:lnSpc>
                <a:spcPct val="150000"/>
              </a:lnSpc>
            </a:pPr>
            <a:r>
              <a:rPr lang="en-GB" sz="1600" dirty="0">
                <a:latin typeface="Arial" panose="020B0604020202020204" pitchFamily="34" charset="0"/>
                <a:cs typeface="Arial" panose="020B0604020202020204" pitchFamily="34" charset="0"/>
              </a:rPr>
              <a:t>Improve patient safety.</a:t>
            </a:r>
          </a:p>
          <a:p>
            <a:pPr>
              <a:lnSpc>
                <a:spcPct val="150000"/>
              </a:lnSpc>
            </a:pPr>
            <a:r>
              <a:rPr lang="en-GB" sz="1600" dirty="0">
                <a:latin typeface="Arial" panose="020B0604020202020204" pitchFamily="34" charset="0"/>
                <a:cs typeface="Arial" panose="020B0604020202020204" pitchFamily="34" charset="0"/>
              </a:rPr>
              <a:t>Deliver compassionate, person-centred care.</a:t>
            </a:r>
          </a:p>
          <a:p>
            <a:pPr marL="0" indent="0">
              <a:lnSpc>
                <a:spcPct val="150000"/>
              </a:lnSpc>
              <a:buNone/>
            </a:pPr>
            <a:r>
              <a:rPr lang="en-GB" sz="1600" dirty="0">
                <a:latin typeface="Arial" panose="020B0604020202020204" pitchFamily="34" charset="0"/>
                <a:cs typeface="Arial" panose="020B0604020202020204" pitchFamily="34" charset="0"/>
              </a:rPr>
              <a:t>Communication is one of my strengths, but I would like to continue developing my confidence in challenging situations.</a:t>
            </a:r>
          </a:p>
          <a:p>
            <a:pPr marL="0" indent="0">
              <a:lnSpc>
                <a:spcPct val="150000"/>
              </a:lnSpc>
              <a:buNone/>
            </a:pPr>
            <a:r>
              <a:rPr lang="en-GB" sz="1600" b="1" dirty="0">
                <a:latin typeface="Arial" panose="020B0604020202020204" pitchFamily="34" charset="0"/>
                <a:cs typeface="Arial" panose="020B0604020202020204" pitchFamily="34" charset="0"/>
              </a:rPr>
              <a:t>(Nursing and Midwifery Council, 2018) </a:t>
            </a:r>
          </a:p>
          <a:p>
            <a:pPr marL="0" indent="0">
              <a:buNone/>
            </a:pPr>
            <a:endParaRPr lang="en-GB" sz="1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13/07/2026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latin typeface="Arial" panose="020B0604020202020204" pitchFamily="34" charset="0"/>
                <a:cs typeface="Arial" panose="020B0604020202020204" pitchFamily="34" charset="0"/>
              </a:rPr>
              <a:t>Conclusion</a:t>
            </a:r>
            <a:endParaRPr lang="en-GB" altLang="en-US"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27525" y="2057401"/>
            <a:ext cx="11279109" cy="2937272"/>
          </a:xfrm>
        </p:spPr>
        <p:txBody>
          <a:bodyPr/>
          <a:lstStyle/>
          <a:p>
            <a:pPr marL="0" indent="0">
              <a:lnSpc>
                <a:spcPct val="150000"/>
              </a:lnSpc>
              <a:buNone/>
            </a:pPr>
            <a:r>
              <a:rPr lang="en-GB" sz="1800" dirty="0">
                <a:latin typeface="Arial" panose="020B0604020202020204" pitchFamily="34" charset="0"/>
                <a:cs typeface="Arial" panose="020B0604020202020204" pitchFamily="34" charset="0"/>
              </a:rPr>
              <a:t>Communication is a fundamental professional skill in health and social care.</a:t>
            </a:r>
          </a:p>
          <a:p>
            <a:pPr marL="0" indent="0">
              <a:lnSpc>
                <a:spcPct val="150000"/>
              </a:lnSpc>
              <a:buNone/>
            </a:pPr>
            <a:r>
              <a:rPr lang="en-GB" sz="1800" dirty="0">
                <a:latin typeface="Arial" panose="020B0604020202020204" pitchFamily="34" charset="0"/>
                <a:cs typeface="Arial" panose="020B0604020202020204" pitchFamily="34" charset="0"/>
              </a:rPr>
              <a:t>It improves teamwork, patient safety and quality of care. Using communication models such as SBAR helps professionals share information accurately and effectively. Developing strong communication skills will prepare me for my future career as a Midwife and enable me to provide safe, compassionate and person-centred care.</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13/07/2026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2F296-4959-DC01-DEE9-EB2C1A06DB0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 List</a:t>
            </a:r>
          </a:p>
        </p:txBody>
      </p:sp>
      <p:sp>
        <p:nvSpPr>
          <p:cNvPr id="3" name="Content Placeholder 2">
            <a:extLst>
              <a:ext uri="{FF2B5EF4-FFF2-40B4-BE49-F238E27FC236}">
                <a16:creationId xmlns:a16="http://schemas.microsoft.com/office/drawing/2014/main" id="{3708916C-08F9-6C72-BF8E-F260D84F3F52}"/>
              </a:ext>
            </a:extLst>
          </p:cNvPr>
          <p:cNvSpPr>
            <a:spLocks noGrp="1"/>
          </p:cNvSpPr>
          <p:nvPr>
            <p:ph idx="1"/>
          </p:nvPr>
        </p:nvSpPr>
        <p:spPr/>
        <p:txBody>
          <a:bodyPr/>
          <a:lstStyle/>
          <a:p>
            <a:pPr>
              <a:lnSpc>
                <a:spcPct val="150000"/>
              </a:lnSpc>
            </a:pPr>
            <a:r>
              <a:rPr lang="en-GB" sz="1600" dirty="0">
                <a:latin typeface="Arial" panose="020B0604020202020204" pitchFamily="34" charset="0"/>
                <a:cs typeface="Arial" panose="020B0604020202020204" pitchFamily="34" charset="0"/>
              </a:rPr>
              <a:t>NHS England (2023) </a:t>
            </a:r>
            <a:r>
              <a:rPr lang="en-GB" sz="1600" i="1" dirty="0">
                <a:latin typeface="Arial" panose="020B0604020202020204" pitchFamily="34" charset="0"/>
                <a:cs typeface="Arial" panose="020B0604020202020204" pitchFamily="34" charset="0"/>
              </a:rPr>
              <a:t>SBAR communication tool</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a:t>
            </a:r>
            <a:r>
              <a:rPr lang="en-GB" sz="1600" dirty="0" err="1">
                <a:latin typeface="Arial" panose="020B0604020202020204" pitchFamily="34" charset="0"/>
                <a:cs typeface="Arial" panose="020B0604020202020204" pitchFamily="34" charset="0"/>
                <a:hlinkClick r:id="rId2"/>
              </a:rPr>
              <a:t>www.england.nhs.uk</a:t>
            </a:r>
            <a:r>
              <a:rPr lang="en-GB" sz="1600" dirty="0">
                <a:latin typeface="Arial" panose="020B0604020202020204" pitchFamily="34" charset="0"/>
                <a:cs typeface="Arial" panose="020B0604020202020204" pitchFamily="34" charset="0"/>
                <a:hlinkClick r:id="rId2"/>
              </a:rPr>
              <a:t>/</a:t>
            </a:r>
            <a:r>
              <a:rPr lang="en-GB" sz="1600" dirty="0">
                <a:latin typeface="Arial" panose="020B0604020202020204" pitchFamily="34" charset="0"/>
                <a:cs typeface="Arial" panose="020B0604020202020204" pitchFamily="34" charset="0"/>
              </a:rPr>
              <a:t> (Accessed: 13 July 2026). </a:t>
            </a: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Nursing and Midwifery Council (2018) </a:t>
            </a:r>
            <a:r>
              <a:rPr lang="en-GB" sz="16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1600" dirty="0">
                <a:latin typeface="Arial" panose="020B0604020202020204" pitchFamily="34" charset="0"/>
                <a:cs typeface="Arial" panose="020B0604020202020204" pitchFamily="34" charset="0"/>
              </a:rPr>
              <a:t>. London: NMC. </a:t>
            </a:r>
            <a:endParaRPr lang="en-US" sz="1600"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Skills for Care (2023) </a:t>
            </a:r>
            <a:r>
              <a:rPr lang="en-GB" sz="1600" i="1" dirty="0">
                <a:latin typeface="Arial" panose="020B0604020202020204" pitchFamily="34" charset="0"/>
                <a:cs typeface="Arial" panose="020B0604020202020204" pitchFamily="34" charset="0"/>
              </a:rPr>
              <a:t>Care Certificate Standard 6: Communication</a:t>
            </a:r>
            <a:r>
              <a:rPr lang="en-GB" sz="1600" dirty="0">
                <a:latin typeface="Arial" panose="020B0604020202020204" pitchFamily="34" charset="0"/>
                <a:cs typeface="Arial" panose="020B0604020202020204" pitchFamily="34" charset="0"/>
              </a:rPr>
              <a:t>. Leeds: Skills for Care. </a:t>
            </a:r>
          </a:p>
          <a:p>
            <a:pPr marL="0" indent="0">
              <a:buNone/>
            </a:pPr>
            <a:endParaRPr lang="en-US" dirty="0"/>
          </a:p>
        </p:txBody>
      </p:sp>
      <p:sp>
        <p:nvSpPr>
          <p:cNvPr id="4" name="Date Placeholder 3">
            <a:extLst>
              <a:ext uri="{FF2B5EF4-FFF2-40B4-BE49-F238E27FC236}">
                <a16:creationId xmlns:a16="http://schemas.microsoft.com/office/drawing/2014/main" id="{B77FD63F-7E3F-DC70-3BEE-445DA65008CF}"/>
              </a:ext>
            </a:extLst>
          </p:cNvPr>
          <p:cNvSpPr>
            <a:spLocks noGrp="1"/>
          </p:cNvSpPr>
          <p:nvPr>
            <p:ph type="dt" sz="half" idx="10"/>
          </p:nvPr>
        </p:nvSpPr>
        <p:spPr/>
        <p:txBody>
          <a:bodyPr/>
          <a:lstStyle/>
          <a:p>
            <a:pPr>
              <a:defRPr/>
            </a:pPr>
            <a:fld id="{30226994-B490-4403-8CE4-43D4FD570BBD}" type="datetime1">
              <a:rPr lang="en-GB" altLang="en-US" smtClean="0"/>
              <a:pPr>
                <a:defRPr/>
              </a:pPr>
              <a:t>13/07/2026</a:t>
            </a:fld>
            <a:endParaRPr lang="en-GB" altLang="en-US"/>
          </a:p>
        </p:txBody>
      </p:sp>
      <p:sp>
        <p:nvSpPr>
          <p:cNvPr id="5" name="Slide Number Placeholder 4">
            <a:extLst>
              <a:ext uri="{FF2B5EF4-FFF2-40B4-BE49-F238E27FC236}">
                <a16:creationId xmlns:a16="http://schemas.microsoft.com/office/drawing/2014/main" id="{E6B2732B-6887-FF79-D17B-F4D797B04C8D}"/>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8467819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760</Words>
  <Application>Microsoft Office PowerPoint</Application>
  <PresentationFormat>Widescreen</PresentationFormat>
  <Paragraphs>114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Introduction</vt:lpstr>
      <vt:lpstr>What is communication?</vt:lpstr>
      <vt:lpstr>Importance of communication in professional practice</vt:lpstr>
      <vt:lpstr>Model or framework linked to communication </vt:lpstr>
      <vt:lpstr>Applying communication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Hulematou Juwara Sillah (2509135)</cp:lastModifiedBy>
  <cp:revision>26</cp:revision>
  <dcterms:created xsi:type="dcterms:W3CDTF">2025-02-21T18:28:54Z</dcterms:created>
  <dcterms:modified xsi:type="dcterms:W3CDTF">2026-07-13T17:26:10Z</dcterms:modified>
</cp:coreProperties>
</file>