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177" autoAdjust="0"/>
  </p:normalViewPr>
  <p:slideViewPr>
    <p:cSldViewPr snapToGrid="0">
      <p:cViewPr varScale="1">
        <p:scale>
          <a:sx n="57" d="100"/>
          <a:sy n="57" d="100"/>
        </p:scale>
        <p:origin x="168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svg" /><Relationship Id="rId1" Type="http://schemas.openxmlformats.org/officeDocument/2006/relationships/image" Target="../media/image6.svg" /><Relationship Id="rId5" Type="http://schemas.openxmlformats.org/officeDocument/2006/relationships/image" Target="../media/image10.svg" /><Relationship Id="rId4" Type="http://schemas.openxmlformats.org/officeDocument/2006/relationships/image" Target="../media/image9.svg" /></Relationships>
</file>

<file path=ppt/diagrams/_rels/data2.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svg" /><Relationship Id="rId1" Type="http://schemas.openxmlformats.org/officeDocument/2006/relationships/image" Target="../media/image12.svg" /><Relationship Id="rId5" Type="http://schemas.openxmlformats.org/officeDocument/2006/relationships/image" Target="../media/image16.svg" /><Relationship Id="rId4" Type="http://schemas.openxmlformats.org/officeDocument/2006/relationships/image" Target="../media/image15.svg" /></Relationships>
</file>

<file path=ppt/diagrams/_rels/data3.xml.rels><?xml version="1.0" encoding="UTF-8" standalone="yes"?>
<Relationships xmlns="http://schemas.openxmlformats.org/package/2006/relationships"><Relationship Id="rId3" Type="http://schemas.openxmlformats.org/officeDocument/2006/relationships/image" Target="../media/image19.svg" /><Relationship Id="rId2" Type="http://schemas.openxmlformats.org/officeDocument/2006/relationships/image" Target="../media/image18.svg" /><Relationship Id="rId1" Type="http://schemas.openxmlformats.org/officeDocument/2006/relationships/image" Target="../media/image17.svg" /><Relationship Id="rId5" Type="http://schemas.openxmlformats.org/officeDocument/2006/relationships/image" Target="../media/image21.svg" /><Relationship Id="rId4" Type="http://schemas.openxmlformats.org/officeDocument/2006/relationships/image" Target="../media/image20.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svg" /><Relationship Id="rId1" Type="http://schemas.openxmlformats.org/officeDocument/2006/relationships/image" Target="../media/image6.svg" /><Relationship Id="rId5" Type="http://schemas.openxmlformats.org/officeDocument/2006/relationships/image" Target="../media/image10.svg" /><Relationship Id="rId4" Type="http://schemas.openxmlformats.org/officeDocument/2006/relationships/image" Target="../media/image9.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4.svg" /><Relationship Id="rId2" Type="http://schemas.openxmlformats.org/officeDocument/2006/relationships/image" Target="../media/image13.svg" /><Relationship Id="rId1" Type="http://schemas.openxmlformats.org/officeDocument/2006/relationships/image" Target="../media/image12.svg" /><Relationship Id="rId5" Type="http://schemas.openxmlformats.org/officeDocument/2006/relationships/image" Target="../media/image16.svg" /><Relationship Id="rId4" Type="http://schemas.openxmlformats.org/officeDocument/2006/relationships/image" Target="../media/image15.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9.svg" /><Relationship Id="rId2" Type="http://schemas.openxmlformats.org/officeDocument/2006/relationships/image" Target="../media/image18.svg" /><Relationship Id="rId1" Type="http://schemas.openxmlformats.org/officeDocument/2006/relationships/image" Target="../media/image17.svg" /><Relationship Id="rId5" Type="http://schemas.openxmlformats.org/officeDocument/2006/relationships/image" Target="../media/image21.svg" /><Relationship Id="rId4" Type="http://schemas.openxmlformats.org/officeDocument/2006/relationships/image" Target="../media/image20.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42ADB0-35EB-45FA-9E3D-389172988E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7AAB6A-3D09-4A3C-AA1B-280CE9F51535}">
      <dgm:prSet/>
      <dgm:spPr/>
      <dgm:t>
        <a:bodyPr/>
        <a:lstStyle/>
        <a:p>
          <a:pPr>
            <a:lnSpc>
              <a:spcPct val="100000"/>
            </a:lnSpc>
          </a:pPr>
          <a:r>
            <a:rPr lang="en-US" dirty="0">
              <a:latin typeface="Arial" panose="020B0604020202020204" pitchFamily="34" charset="0"/>
              <a:cs typeface="Arial" panose="020B0604020202020204" pitchFamily="34" charset="0"/>
            </a:rPr>
            <a:t>Pharmacological treatments involve the use of ACE inhibitors, diuretics and calcium channel blockers (Sinha and Agarwal, 2019).</a:t>
          </a:r>
        </a:p>
      </dgm:t>
    </dgm:pt>
    <dgm:pt modelId="{5209C146-A348-4ABA-AF3C-0EAFB7A88055}" type="parTrans" cxnId="{5C75D43A-AFBB-4AA6-A117-DB52917A23FA}">
      <dgm:prSet/>
      <dgm:spPr/>
      <dgm:t>
        <a:bodyPr/>
        <a:lstStyle/>
        <a:p>
          <a:endParaRPr lang="en-US"/>
        </a:p>
      </dgm:t>
    </dgm:pt>
    <dgm:pt modelId="{DAFBD40C-0297-40AD-A411-89CE9055AB55}" type="sibTrans" cxnId="{5C75D43A-AFBB-4AA6-A117-DB52917A23FA}">
      <dgm:prSet/>
      <dgm:spPr/>
      <dgm:t>
        <a:bodyPr/>
        <a:lstStyle/>
        <a:p>
          <a:endParaRPr lang="en-US"/>
        </a:p>
      </dgm:t>
    </dgm:pt>
    <dgm:pt modelId="{F9D6C58A-4115-42E2-BBB2-BBD4CA0E09D1}">
      <dgm:prSet/>
      <dgm:spPr/>
      <dgm:t>
        <a:bodyPr/>
        <a:lstStyle/>
        <a:p>
          <a:pPr>
            <a:lnSpc>
              <a:spcPct val="100000"/>
            </a:lnSpc>
          </a:pPr>
          <a:r>
            <a:rPr lang="en-US" dirty="0">
              <a:latin typeface="Arial" panose="020B0604020202020204" pitchFamily="34" charset="0"/>
              <a:cs typeface="Arial" panose="020B0604020202020204" pitchFamily="34" charset="0"/>
            </a:rPr>
            <a:t>Lifestyle interventions encompass a change in diet, physical activity and weight.</a:t>
          </a:r>
        </a:p>
      </dgm:t>
    </dgm:pt>
    <dgm:pt modelId="{0415B69E-8F77-40CB-AB50-C768E60EF0FE}" type="parTrans" cxnId="{2CA3E72E-AE7F-42FA-B475-CD2C66CE7F52}">
      <dgm:prSet/>
      <dgm:spPr/>
      <dgm:t>
        <a:bodyPr/>
        <a:lstStyle/>
        <a:p>
          <a:endParaRPr lang="en-US"/>
        </a:p>
      </dgm:t>
    </dgm:pt>
    <dgm:pt modelId="{8CC2AF5C-BA08-4CF1-B160-B59C48D96A09}" type="sibTrans" cxnId="{2CA3E72E-AE7F-42FA-B475-CD2C66CE7F52}">
      <dgm:prSet/>
      <dgm:spPr/>
      <dgm:t>
        <a:bodyPr/>
        <a:lstStyle/>
        <a:p>
          <a:endParaRPr lang="en-US"/>
        </a:p>
      </dgm:t>
    </dgm:pt>
    <dgm:pt modelId="{08988931-3347-4460-86ED-19CB01B16B23}">
      <dgm:prSet/>
      <dgm:spPr/>
      <dgm:t>
        <a:bodyPr/>
        <a:lstStyle/>
        <a:p>
          <a:pPr>
            <a:lnSpc>
              <a:spcPct val="100000"/>
            </a:lnSpc>
          </a:pPr>
          <a:r>
            <a:rPr lang="en-US" dirty="0">
              <a:latin typeface="Arial" panose="020B0604020202020204" pitchFamily="34" charset="0"/>
              <a:cs typeface="Arial" panose="020B0604020202020204" pitchFamily="34" charset="0"/>
            </a:rPr>
            <a:t>A lowering of the salt content in the blood lowers blood pressure considerably in high hypertensive patients (</a:t>
          </a:r>
          <a:r>
            <a:rPr lang="en-US" dirty="0" err="1">
              <a:latin typeface="Arial" panose="020B0604020202020204" pitchFamily="34" charset="0"/>
              <a:cs typeface="Arial" panose="020B0604020202020204" pitchFamily="34" charset="0"/>
            </a:rPr>
            <a:t>Aliasgharzadeh</a:t>
          </a:r>
          <a:r>
            <a:rPr lang="en-US" dirty="0">
              <a:latin typeface="Arial" panose="020B0604020202020204" pitchFamily="34" charset="0"/>
              <a:cs typeface="Arial" panose="020B0604020202020204" pitchFamily="34" charset="0"/>
            </a:rPr>
            <a:t>, et al., 2022).</a:t>
          </a:r>
        </a:p>
      </dgm:t>
    </dgm:pt>
    <dgm:pt modelId="{618E8B40-8355-4EEA-8837-BD32780EC47F}" type="parTrans" cxnId="{481B750C-BBF9-4D64-B250-05B3077839E8}">
      <dgm:prSet/>
      <dgm:spPr/>
      <dgm:t>
        <a:bodyPr/>
        <a:lstStyle/>
        <a:p>
          <a:endParaRPr lang="en-US"/>
        </a:p>
      </dgm:t>
    </dgm:pt>
    <dgm:pt modelId="{2EF85E44-74D6-42D7-A6C7-019354DC8CDD}" type="sibTrans" cxnId="{481B750C-BBF9-4D64-B250-05B3077839E8}">
      <dgm:prSet/>
      <dgm:spPr/>
      <dgm:t>
        <a:bodyPr/>
        <a:lstStyle/>
        <a:p>
          <a:endParaRPr lang="en-US"/>
        </a:p>
      </dgm:t>
    </dgm:pt>
    <dgm:pt modelId="{42AFE2CA-63CC-44C4-A911-34C331CE3811}">
      <dgm:prSet/>
      <dgm:spPr/>
      <dgm:t>
        <a:bodyPr/>
        <a:lstStyle/>
        <a:p>
          <a:pPr>
            <a:lnSpc>
              <a:spcPct val="100000"/>
            </a:lnSpc>
          </a:pPr>
          <a:r>
            <a:rPr lang="en-US" dirty="0">
              <a:latin typeface="Arial" panose="020B0604020202020204" pitchFamily="34" charset="0"/>
              <a:cs typeface="Arial" panose="020B0604020202020204" pitchFamily="34" charset="0"/>
            </a:rPr>
            <a:t>The combination therapy is usually needed to control blood pressure in the long term (Canoy, et al., 2022).</a:t>
          </a:r>
        </a:p>
      </dgm:t>
    </dgm:pt>
    <dgm:pt modelId="{D43B8102-0C70-4DBA-A51C-D7CA1F0EDA37}" type="parTrans" cxnId="{997AB46F-EA64-45C5-8EDB-CD131BB1CE07}">
      <dgm:prSet/>
      <dgm:spPr/>
      <dgm:t>
        <a:bodyPr/>
        <a:lstStyle/>
        <a:p>
          <a:endParaRPr lang="en-US"/>
        </a:p>
      </dgm:t>
    </dgm:pt>
    <dgm:pt modelId="{3C8892C4-2243-4C2D-97A2-4968C0576461}" type="sibTrans" cxnId="{997AB46F-EA64-45C5-8EDB-CD131BB1CE07}">
      <dgm:prSet/>
      <dgm:spPr/>
      <dgm:t>
        <a:bodyPr/>
        <a:lstStyle/>
        <a:p>
          <a:endParaRPr lang="en-US"/>
        </a:p>
      </dgm:t>
    </dgm:pt>
    <dgm:pt modelId="{B7167B51-BE37-4181-AAF5-CDF29DF5A28A}">
      <dgm:prSet/>
      <dgm:spPr/>
      <dgm:t>
        <a:bodyPr/>
        <a:lstStyle/>
        <a:p>
          <a:pPr>
            <a:lnSpc>
              <a:spcPct val="100000"/>
            </a:lnSpc>
          </a:pPr>
          <a:r>
            <a:rPr lang="en-US" dirty="0">
              <a:latin typeface="Arial" panose="020B0604020202020204" pitchFamily="34" charset="0"/>
              <a:cs typeface="Arial" panose="020B0604020202020204" pitchFamily="34" charset="0"/>
            </a:rPr>
            <a:t>The success of treatment is determined by adherence and frequent monitoring.</a:t>
          </a:r>
        </a:p>
      </dgm:t>
    </dgm:pt>
    <dgm:pt modelId="{F97BF8B5-19B2-4A45-B93F-F33402FE8E67}" type="parTrans" cxnId="{2B47759D-623D-441A-A8DA-58E141FDA82A}">
      <dgm:prSet/>
      <dgm:spPr/>
      <dgm:t>
        <a:bodyPr/>
        <a:lstStyle/>
        <a:p>
          <a:endParaRPr lang="en-US"/>
        </a:p>
      </dgm:t>
    </dgm:pt>
    <dgm:pt modelId="{CA9645FB-651F-4C43-B0E6-ADC922C4A92C}" type="sibTrans" cxnId="{2B47759D-623D-441A-A8DA-58E141FDA82A}">
      <dgm:prSet/>
      <dgm:spPr/>
      <dgm:t>
        <a:bodyPr/>
        <a:lstStyle/>
        <a:p>
          <a:endParaRPr lang="en-US"/>
        </a:p>
      </dgm:t>
    </dgm:pt>
    <dgm:pt modelId="{90CBC614-3035-454F-85D2-A2AC76DE7F66}" type="pres">
      <dgm:prSet presAssocID="{4942ADB0-35EB-45FA-9E3D-389172988EF1}" presName="root" presStyleCnt="0">
        <dgm:presLayoutVars>
          <dgm:dir/>
          <dgm:resizeHandles val="exact"/>
        </dgm:presLayoutVars>
      </dgm:prSet>
      <dgm:spPr/>
    </dgm:pt>
    <dgm:pt modelId="{62768EF0-BE13-433E-8F16-CAD4733E33A8}" type="pres">
      <dgm:prSet presAssocID="{3A7AAB6A-3D09-4A3C-AA1B-280CE9F51535}" presName="compNode" presStyleCnt="0"/>
      <dgm:spPr/>
    </dgm:pt>
    <dgm:pt modelId="{AAED13C3-4E13-4893-A93E-236D65BD8D9C}" type="pres">
      <dgm:prSet presAssocID="{3A7AAB6A-3D09-4A3C-AA1B-280CE9F51535}" presName="bgRect" presStyleLbl="bgShp" presStyleIdx="0" presStyleCnt="5"/>
      <dgm:spPr/>
    </dgm:pt>
    <dgm:pt modelId="{A2FE7AEE-2D9C-4017-A5DB-C9E781559ACA}" type="pres">
      <dgm:prSet presAssocID="{3A7AAB6A-3D09-4A3C-AA1B-280CE9F5153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B4E74B24-76F1-465E-AE5A-DC6DD57AE3C4}" type="pres">
      <dgm:prSet presAssocID="{3A7AAB6A-3D09-4A3C-AA1B-280CE9F51535}" presName="spaceRect" presStyleCnt="0"/>
      <dgm:spPr/>
    </dgm:pt>
    <dgm:pt modelId="{059374F2-B2F1-4008-94AD-EA3C159AFC7A}" type="pres">
      <dgm:prSet presAssocID="{3A7AAB6A-3D09-4A3C-AA1B-280CE9F51535}" presName="parTx" presStyleLbl="revTx" presStyleIdx="0" presStyleCnt="5">
        <dgm:presLayoutVars>
          <dgm:chMax val="0"/>
          <dgm:chPref val="0"/>
        </dgm:presLayoutVars>
      </dgm:prSet>
      <dgm:spPr/>
    </dgm:pt>
    <dgm:pt modelId="{DCE1365B-E189-4D68-A6D1-FCEAC189A439}" type="pres">
      <dgm:prSet presAssocID="{DAFBD40C-0297-40AD-A411-89CE9055AB55}" presName="sibTrans" presStyleCnt="0"/>
      <dgm:spPr/>
    </dgm:pt>
    <dgm:pt modelId="{352F45DD-DD07-4633-A6E8-97D9E96BFE22}" type="pres">
      <dgm:prSet presAssocID="{F9D6C58A-4115-42E2-BBB2-BBD4CA0E09D1}" presName="compNode" presStyleCnt="0"/>
      <dgm:spPr/>
    </dgm:pt>
    <dgm:pt modelId="{98FC8857-6380-4C6C-8489-BB7691D005BD}" type="pres">
      <dgm:prSet presAssocID="{F9D6C58A-4115-42E2-BBB2-BBD4CA0E09D1}" presName="bgRect" presStyleLbl="bgShp" presStyleIdx="1" presStyleCnt="5"/>
      <dgm:spPr/>
    </dgm:pt>
    <dgm:pt modelId="{75F70B83-8E38-4FBB-A2C7-59468B699E26}" type="pres">
      <dgm:prSet presAssocID="{F9D6C58A-4115-42E2-BBB2-BBD4CA0E09D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CCA57E65-049B-46E6-8996-C8BBD8012A9B}" type="pres">
      <dgm:prSet presAssocID="{F9D6C58A-4115-42E2-BBB2-BBD4CA0E09D1}" presName="spaceRect" presStyleCnt="0"/>
      <dgm:spPr/>
    </dgm:pt>
    <dgm:pt modelId="{4FFB29EE-929F-45B0-9A7C-39D11FD48980}" type="pres">
      <dgm:prSet presAssocID="{F9D6C58A-4115-42E2-BBB2-BBD4CA0E09D1}" presName="parTx" presStyleLbl="revTx" presStyleIdx="1" presStyleCnt="5">
        <dgm:presLayoutVars>
          <dgm:chMax val="0"/>
          <dgm:chPref val="0"/>
        </dgm:presLayoutVars>
      </dgm:prSet>
      <dgm:spPr/>
    </dgm:pt>
    <dgm:pt modelId="{B63DCDDA-2CFA-4AD3-9FF2-148A886BB1D7}" type="pres">
      <dgm:prSet presAssocID="{8CC2AF5C-BA08-4CF1-B160-B59C48D96A09}" presName="sibTrans" presStyleCnt="0"/>
      <dgm:spPr/>
    </dgm:pt>
    <dgm:pt modelId="{5E3365C6-A6A6-4B31-9A0C-D642BE7931AD}" type="pres">
      <dgm:prSet presAssocID="{08988931-3347-4460-86ED-19CB01B16B23}" presName="compNode" presStyleCnt="0"/>
      <dgm:spPr/>
    </dgm:pt>
    <dgm:pt modelId="{7597EC8C-7AC8-4A3B-830B-408A3CE027E6}" type="pres">
      <dgm:prSet presAssocID="{08988931-3347-4460-86ED-19CB01B16B23}" presName="bgRect" presStyleLbl="bgShp" presStyleIdx="2" presStyleCnt="5"/>
      <dgm:spPr/>
    </dgm:pt>
    <dgm:pt modelId="{777BA73A-BED3-413B-B875-4BBA80BD3A03}" type="pres">
      <dgm:prSet presAssocID="{08988931-3347-4460-86ED-19CB01B16B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B6E1EC2B-E7AE-4E03-8DE9-00960340D54F}" type="pres">
      <dgm:prSet presAssocID="{08988931-3347-4460-86ED-19CB01B16B23}" presName="spaceRect" presStyleCnt="0"/>
      <dgm:spPr/>
    </dgm:pt>
    <dgm:pt modelId="{CC860FEF-D8FF-4571-90FC-8E0E1C0B5E33}" type="pres">
      <dgm:prSet presAssocID="{08988931-3347-4460-86ED-19CB01B16B23}" presName="parTx" presStyleLbl="revTx" presStyleIdx="2" presStyleCnt="5">
        <dgm:presLayoutVars>
          <dgm:chMax val="0"/>
          <dgm:chPref val="0"/>
        </dgm:presLayoutVars>
      </dgm:prSet>
      <dgm:spPr/>
    </dgm:pt>
    <dgm:pt modelId="{48DBED24-0889-47F8-80A9-556BD30616D9}" type="pres">
      <dgm:prSet presAssocID="{2EF85E44-74D6-42D7-A6C7-019354DC8CDD}" presName="sibTrans" presStyleCnt="0"/>
      <dgm:spPr/>
    </dgm:pt>
    <dgm:pt modelId="{A9A802C3-CAC6-4599-AC54-0FAD5C5DD592}" type="pres">
      <dgm:prSet presAssocID="{42AFE2CA-63CC-44C4-A911-34C331CE3811}" presName="compNode" presStyleCnt="0"/>
      <dgm:spPr/>
    </dgm:pt>
    <dgm:pt modelId="{F93DB406-0490-4BAF-83B5-E7DE656342E9}" type="pres">
      <dgm:prSet presAssocID="{42AFE2CA-63CC-44C4-A911-34C331CE3811}" presName="bgRect" presStyleLbl="bgShp" presStyleIdx="3" presStyleCnt="5"/>
      <dgm:spPr/>
    </dgm:pt>
    <dgm:pt modelId="{9FFA4299-649A-4F69-B7FE-871967326043}" type="pres">
      <dgm:prSet presAssocID="{42AFE2CA-63CC-44C4-A911-34C331CE381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Organ"/>
        </a:ext>
      </dgm:extLst>
    </dgm:pt>
    <dgm:pt modelId="{F4F4752A-42A9-4832-9138-E7503683EB28}" type="pres">
      <dgm:prSet presAssocID="{42AFE2CA-63CC-44C4-A911-34C331CE3811}" presName="spaceRect" presStyleCnt="0"/>
      <dgm:spPr/>
    </dgm:pt>
    <dgm:pt modelId="{82A24F23-4157-49B6-86AD-2179D59DC399}" type="pres">
      <dgm:prSet presAssocID="{42AFE2CA-63CC-44C4-A911-34C331CE3811}" presName="parTx" presStyleLbl="revTx" presStyleIdx="3" presStyleCnt="5">
        <dgm:presLayoutVars>
          <dgm:chMax val="0"/>
          <dgm:chPref val="0"/>
        </dgm:presLayoutVars>
      </dgm:prSet>
      <dgm:spPr/>
    </dgm:pt>
    <dgm:pt modelId="{8897F399-27F7-47BC-BB37-B90100DF3BC9}" type="pres">
      <dgm:prSet presAssocID="{3C8892C4-2243-4C2D-97A2-4968C0576461}" presName="sibTrans" presStyleCnt="0"/>
      <dgm:spPr/>
    </dgm:pt>
    <dgm:pt modelId="{6716F8DE-C556-469C-B7C1-CBE536709C2C}" type="pres">
      <dgm:prSet presAssocID="{B7167B51-BE37-4181-AAF5-CDF29DF5A28A}" presName="compNode" presStyleCnt="0"/>
      <dgm:spPr/>
    </dgm:pt>
    <dgm:pt modelId="{1D11367C-D17A-4E0D-BCB9-7F902658DCA3}" type="pres">
      <dgm:prSet presAssocID="{B7167B51-BE37-4181-AAF5-CDF29DF5A28A}" presName="bgRect" presStyleLbl="bgShp" presStyleIdx="4" presStyleCnt="5"/>
      <dgm:spPr/>
    </dgm:pt>
    <dgm:pt modelId="{6B9FBCA2-2C3D-4C00-B2DD-0034F4E5C600}" type="pres">
      <dgm:prSet presAssocID="{B7167B51-BE37-4181-AAF5-CDF29DF5A28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CB8921FB-78A4-4D5A-AD16-1A67D902E3CA}" type="pres">
      <dgm:prSet presAssocID="{B7167B51-BE37-4181-AAF5-CDF29DF5A28A}" presName="spaceRect" presStyleCnt="0"/>
      <dgm:spPr/>
    </dgm:pt>
    <dgm:pt modelId="{0C40F09A-193B-4CFF-B945-B980E7393003}" type="pres">
      <dgm:prSet presAssocID="{B7167B51-BE37-4181-AAF5-CDF29DF5A28A}" presName="parTx" presStyleLbl="revTx" presStyleIdx="4" presStyleCnt="5">
        <dgm:presLayoutVars>
          <dgm:chMax val="0"/>
          <dgm:chPref val="0"/>
        </dgm:presLayoutVars>
      </dgm:prSet>
      <dgm:spPr/>
    </dgm:pt>
  </dgm:ptLst>
  <dgm:cxnLst>
    <dgm:cxn modelId="{481B750C-BBF9-4D64-B250-05B3077839E8}" srcId="{4942ADB0-35EB-45FA-9E3D-389172988EF1}" destId="{08988931-3347-4460-86ED-19CB01B16B23}" srcOrd="2" destOrd="0" parTransId="{618E8B40-8355-4EEA-8837-BD32780EC47F}" sibTransId="{2EF85E44-74D6-42D7-A6C7-019354DC8CDD}"/>
    <dgm:cxn modelId="{717F3817-9C8E-4603-8B81-86D745176B26}" type="presOf" srcId="{42AFE2CA-63CC-44C4-A911-34C331CE3811}" destId="{82A24F23-4157-49B6-86AD-2179D59DC399}" srcOrd="0" destOrd="0" presId="urn:microsoft.com/office/officeart/2018/2/layout/IconVerticalSolidList"/>
    <dgm:cxn modelId="{2CA3E72E-AE7F-42FA-B475-CD2C66CE7F52}" srcId="{4942ADB0-35EB-45FA-9E3D-389172988EF1}" destId="{F9D6C58A-4115-42E2-BBB2-BBD4CA0E09D1}" srcOrd="1" destOrd="0" parTransId="{0415B69E-8F77-40CB-AB50-C768E60EF0FE}" sibTransId="{8CC2AF5C-BA08-4CF1-B160-B59C48D96A09}"/>
    <dgm:cxn modelId="{5CCD932F-D9DD-4D4A-8842-7C05D1B28811}" type="presOf" srcId="{4942ADB0-35EB-45FA-9E3D-389172988EF1}" destId="{90CBC614-3035-454F-85D2-A2AC76DE7F66}" srcOrd="0" destOrd="0" presId="urn:microsoft.com/office/officeart/2018/2/layout/IconVerticalSolidList"/>
    <dgm:cxn modelId="{2F83C02F-B0EE-46DE-8CED-74965C7B714A}" type="presOf" srcId="{08988931-3347-4460-86ED-19CB01B16B23}" destId="{CC860FEF-D8FF-4571-90FC-8E0E1C0B5E33}" srcOrd="0" destOrd="0" presId="urn:microsoft.com/office/officeart/2018/2/layout/IconVerticalSolidList"/>
    <dgm:cxn modelId="{5C75D43A-AFBB-4AA6-A117-DB52917A23FA}" srcId="{4942ADB0-35EB-45FA-9E3D-389172988EF1}" destId="{3A7AAB6A-3D09-4A3C-AA1B-280CE9F51535}" srcOrd="0" destOrd="0" parTransId="{5209C146-A348-4ABA-AF3C-0EAFB7A88055}" sibTransId="{DAFBD40C-0297-40AD-A411-89CE9055AB55}"/>
    <dgm:cxn modelId="{D38BAB6D-2AB4-4A04-885E-1E357E709EBF}" type="presOf" srcId="{B7167B51-BE37-4181-AAF5-CDF29DF5A28A}" destId="{0C40F09A-193B-4CFF-B945-B980E7393003}" srcOrd="0" destOrd="0" presId="urn:microsoft.com/office/officeart/2018/2/layout/IconVerticalSolidList"/>
    <dgm:cxn modelId="{997AB46F-EA64-45C5-8EDB-CD131BB1CE07}" srcId="{4942ADB0-35EB-45FA-9E3D-389172988EF1}" destId="{42AFE2CA-63CC-44C4-A911-34C331CE3811}" srcOrd="3" destOrd="0" parTransId="{D43B8102-0C70-4DBA-A51C-D7CA1F0EDA37}" sibTransId="{3C8892C4-2243-4C2D-97A2-4968C0576461}"/>
    <dgm:cxn modelId="{0D03C552-980F-468F-A6AC-18786F3E923C}" type="presOf" srcId="{F9D6C58A-4115-42E2-BBB2-BBD4CA0E09D1}" destId="{4FFB29EE-929F-45B0-9A7C-39D11FD48980}" srcOrd="0" destOrd="0" presId="urn:microsoft.com/office/officeart/2018/2/layout/IconVerticalSolidList"/>
    <dgm:cxn modelId="{2B47759D-623D-441A-A8DA-58E141FDA82A}" srcId="{4942ADB0-35EB-45FA-9E3D-389172988EF1}" destId="{B7167B51-BE37-4181-AAF5-CDF29DF5A28A}" srcOrd="4" destOrd="0" parTransId="{F97BF8B5-19B2-4A45-B93F-F33402FE8E67}" sibTransId="{CA9645FB-651F-4C43-B0E6-ADC922C4A92C}"/>
    <dgm:cxn modelId="{2C2946BF-43DF-49F5-8D96-F91AE957D469}" type="presOf" srcId="{3A7AAB6A-3D09-4A3C-AA1B-280CE9F51535}" destId="{059374F2-B2F1-4008-94AD-EA3C159AFC7A}" srcOrd="0" destOrd="0" presId="urn:microsoft.com/office/officeart/2018/2/layout/IconVerticalSolidList"/>
    <dgm:cxn modelId="{744004DE-EB74-4349-B4A6-A84879B48D0B}" type="presParOf" srcId="{90CBC614-3035-454F-85D2-A2AC76DE7F66}" destId="{62768EF0-BE13-433E-8F16-CAD4733E33A8}" srcOrd="0" destOrd="0" presId="urn:microsoft.com/office/officeart/2018/2/layout/IconVerticalSolidList"/>
    <dgm:cxn modelId="{222F1EA9-7E96-4431-95B3-38C318F53426}" type="presParOf" srcId="{62768EF0-BE13-433E-8F16-CAD4733E33A8}" destId="{AAED13C3-4E13-4893-A93E-236D65BD8D9C}" srcOrd="0" destOrd="0" presId="urn:microsoft.com/office/officeart/2018/2/layout/IconVerticalSolidList"/>
    <dgm:cxn modelId="{E11DA2E6-2B86-4D76-B161-0166E1E793E4}" type="presParOf" srcId="{62768EF0-BE13-433E-8F16-CAD4733E33A8}" destId="{A2FE7AEE-2D9C-4017-A5DB-C9E781559ACA}" srcOrd="1" destOrd="0" presId="urn:microsoft.com/office/officeart/2018/2/layout/IconVerticalSolidList"/>
    <dgm:cxn modelId="{D284D506-2BA0-4861-B510-C56B10C27521}" type="presParOf" srcId="{62768EF0-BE13-433E-8F16-CAD4733E33A8}" destId="{B4E74B24-76F1-465E-AE5A-DC6DD57AE3C4}" srcOrd="2" destOrd="0" presId="urn:microsoft.com/office/officeart/2018/2/layout/IconVerticalSolidList"/>
    <dgm:cxn modelId="{39023CFA-DC9B-446B-B988-841A35D328B9}" type="presParOf" srcId="{62768EF0-BE13-433E-8F16-CAD4733E33A8}" destId="{059374F2-B2F1-4008-94AD-EA3C159AFC7A}" srcOrd="3" destOrd="0" presId="urn:microsoft.com/office/officeart/2018/2/layout/IconVerticalSolidList"/>
    <dgm:cxn modelId="{862E3EFD-B51A-4EB3-BF71-14CCC01F297B}" type="presParOf" srcId="{90CBC614-3035-454F-85D2-A2AC76DE7F66}" destId="{DCE1365B-E189-4D68-A6D1-FCEAC189A439}" srcOrd="1" destOrd="0" presId="urn:microsoft.com/office/officeart/2018/2/layout/IconVerticalSolidList"/>
    <dgm:cxn modelId="{0D9BB2BA-ED57-4EB9-B88C-77C71A0223C7}" type="presParOf" srcId="{90CBC614-3035-454F-85D2-A2AC76DE7F66}" destId="{352F45DD-DD07-4633-A6E8-97D9E96BFE22}" srcOrd="2" destOrd="0" presId="urn:microsoft.com/office/officeart/2018/2/layout/IconVerticalSolidList"/>
    <dgm:cxn modelId="{C65DF0D2-5966-46B3-8705-82F62E8228BE}" type="presParOf" srcId="{352F45DD-DD07-4633-A6E8-97D9E96BFE22}" destId="{98FC8857-6380-4C6C-8489-BB7691D005BD}" srcOrd="0" destOrd="0" presId="urn:microsoft.com/office/officeart/2018/2/layout/IconVerticalSolidList"/>
    <dgm:cxn modelId="{ABFE3A41-9A10-47DD-90A1-78BE1217A9D2}" type="presParOf" srcId="{352F45DD-DD07-4633-A6E8-97D9E96BFE22}" destId="{75F70B83-8E38-4FBB-A2C7-59468B699E26}" srcOrd="1" destOrd="0" presId="urn:microsoft.com/office/officeart/2018/2/layout/IconVerticalSolidList"/>
    <dgm:cxn modelId="{D36F9069-3FF5-47EE-A781-1149FB65B7A1}" type="presParOf" srcId="{352F45DD-DD07-4633-A6E8-97D9E96BFE22}" destId="{CCA57E65-049B-46E6-8996-C8BBD8012A9B}" srcOrd="2" destOrd="0" presId="urn:microsoft.com/office/officeart/2018/2/layout/IconVerticalSolidList"/>
    <dgm:cxn modelId="{8AE51A17-CE82-4A01-8143-35A5F91323AC}" type="presParOf" srcId="{352F45DD-DD07-4633-A6E8-97D9E96BFE22}" destId="{4FFB29EE-929F-45B0-9A7C-39D11FD48980}" srcOrd="3" destOrd="0" presId="urn:microsoft.com/office/officeart/2018/2/layout/IconVerticalSolidList"/>
    <dgm:cxn modelId="{EA9945E9-9B2D-4AB3-A5C7-C853FCA42EF6}" type="presParOf" srcId="{90CBC614-3035-454F-85D2-A2AC76DE7F66}" destId="{B63DCDDA-2CFA-4AD3-9FF2-148A886BB1D7}" srcOrd="3" destOrd="0" presId="urn:microsoft.com/office/officeart/2018/2/layout/IconVerticalSolidList"/>
    <dgm:cxn modelId="{91595DD2-04D2-438C-BC83-544832E4F41B}" type="presParOf" srcId="{90CBC614-3035-454F-85D2-A2AC76DE7F66}" destId="{5E3365C6-A6A6-4B31-9A0C-D642BE7931AD}" srcOrd="4" destOrd="0" presId="urn:microsoft.com/office/officeart/2018/2/layout/IconVerticalSolidList"/>
    <dgm:cxn modelId="{C02E786F-4436-4FEF-9973-DDAF1E950A84}" type="presParOf" srcId="{5E3365C6-A6A6-4B31-9A0C-D642BE7931AD}" destId="{7597EC8C-7AC8-4A3B-830B-408A3CE027E6}" srcOrd="0" destOrd="0" presId="urn:microsoft.com/office/officeart/2018/2/layout/IconVerticalSolidList"/>
    <dgm:cxn modelId="{0CB59ECE-E895-4ECC-A684-DFBDF776497E}" type="presParOf" srcId="{5E3365C6-A6A6-4B31-9A0C-D642BE7931AD}" destId="{777BA73A-BED3-413B-B875-4BBA80BD3A03}" srcOrd="1" destOrd="0" presId="urn:microsoft.com/office/officeart/2018/2/layout/IconVerticalSolidList"/>
    <dgm:cxn modelId="{6573F9A3-B0AD-4B9E-A5DB-BD8AFA3C23B9}" type="presParOf" srcId="{5E3365C6-A6A6-4B31-9A0C-D642BE7931AD}" destId="{B6E1EC2B-E7AE-4E03-8DE9-00960340D54F}" srcOrd="2" destOrd="0" presId="urn:microsoft.com/office/officeart/2018/2/layout/IconVerticalSolidList"/>
    <dgm:cxn modelId="{C92AE220-EB10-4BCB-8995-9732CE230B33}" type="presParOf" srcId="{5E3365C6-A6A6-4B31-9A0C-D642BE7931AD}" destId="{CC860FEF-D8FF-4571-90FC-8E0E1C0B5E33}" srcOrd="3" destOrd="0" presId="urn:microsoft.com/office/officeart/2018/2/layout/IconVerticalSolidList"/>
    <dgm:cxn modelId="{15E89B83-E254-4FC1-A64C-B99E9C9EE540}" type="presParOf" srcId="{90CBC614-3035-454F-85D2-A2AC76DE7F66}" destId="{48DBED24-0889-47F8-80A9-556BD30616D9}" srcOrd="5" destOrd="0" presId="urn:microsoft.com/office/officeart/2018/2/layout/IconVerticalSolidList"/>
    <dgm:cxn modelId="{D60FACB0-99BB-433E-B340-00216BE970A1}" type="presParOf" srcId="{90CBC614-3035-454F-85D2-A2AC76DE7F66}" destId="{A9A802C3-CAC6-4599-AC54-0FAD5C5DD592}" srcOrd="6" destOrd="0" presId="urn:microsoft.com/office/officeart/2018/2/layout/IconVerticalSolidList"/>
    <dgm:cxn modelId="{81A4BDB8-BD6B-451B-BFAD-C9A65D19616D}" type="presParOf" srcId="{A9A802C3-CAC6-4599-AC54-0FAD5C5DD592}" destId="{F93DB406-0490-4BAF-83B5-E7DE656342E9}" srcOrd="0" destOrd="0" presId="urn:microsoft.com/office/officeart/2018/2/layout/IconVerticalSolidList"/>
    <dgm:cxn modelId="{84CC0DE8-1F3B-4D2E-8678-4E7A60EBD0E3}" type="presParOf" srcId="{A9A802C3-CAC6-4599-AC54-0FAD5C5DD592}" destId="{9FFA4299-649A-4F69-B7FE-871967326043}" srcOrd="1" destOrd="0" presId="urn:microsoft.com/office/officeart/2018/2/layout/IconVerticalSolidList"/>
    <dgm:cxn modelId="{D876DFD4-CD9C-4A5A-91ED-B3A8EC5248DD}" type="presParOf" srcId="{A9A802C3-CAC6-4599-AC54-0FAD5C5DD592}" destId="{F4F4752A-42A9-4832-9138-E7503683EB28}" srcOrd="2" destOrd="0" presId="urn:microsoft.com/office/officeart/2018/2/layout/IconVerticalSolidList"/>
    <dgm:cxn modelId="{6F696655-8328-4E36-9BE9-B82117D2DFD1}" type="presParOf" srcId="{A9A802C3-CAC6-4599-AC54-0FAD5C5DD592}" destId="{82A24F23-4157-49B6-86AD-2179D59DC399}" srcOrd="3" destOrd="0" presId="urn:microsoft.com/office/officeart/2018/2/layout/IconVerticalSolidList"/>
    <dgm:cxn modelId="{2213E2CF-00A4-44FF-B02B-DDED1B0CECE8}" type="presParOf" srcId="{90CBC614-3035-454F-85D2-A2AC76DE7F66}" destId="{8897F399-27F7-47BC-BB37-B90100DF3BC9}" srcOrd="7" destOrd="0" presId="urn:microsoft.com/office/officeart/2018/2/layout/IconVerticalSolidList"/>
    <dgm:cxn modelId="{C31164E9-42D0-4AA5-B210-535BAC0B320D}" type="presParOf" srcId="{90CBC614-3035-454F-85D2-A2AC76DE7F66}" destId="{6716F8DE-C556-469C-B7C1-CBE536709C2C}" srcOrd="8" destOrd="0" presId="urn:microsoft.com/office/officeart/2018/2/layout/IconVerticalSolidList"/>
    <dgm:cxn modelId="{237A5C65-E0CE-4632-B5A0-4A503E46DD87}" type="presParOf" srcId="{6716F8DE-C556-469C-B7C1-CBE536709C2C}" destId="{1D11367C-D17A-4E0D-BCB9-7F902658DCA3}" srcOrd="0" destOrd="0" presId="urn:microsoft.com/office/officeart/2018/2/layout/IconVerticalSolidList"/>
    <dgm:cxn modelId="{F921C674-9805-43AC-9EEB-8E328EAE60B4}" type="presParOf" srcId="{6716F8DE-C556-469C-B7C1-CBE536709C2C}" destId="{6B9FBCA2-2C3D-4C00-B2DD-0034F4E5C600}" srcOrd="1" destOrd="0" presId="urn:microsoft.com/office/officeart/2018/2/layout/IconVerticalSolidList"/>
    <dgm:cxn modelId="{73208F66-A552-43BF-8289-AEB713F8B25E}" type="presParOf" srcId="{6716F8DE-C556-469C-B7C1-CBE536709C2C}" destId="{CB8921FB-78A4-4D5A-AD16-1A67D902E3CA}" srcOrd="2" destOrd="0" presId="urn:microsoft.com/office/officeart/2018/2/layout/IconVerticalSolidList"/>
    <dgm:cxn modelId="{3FB047C0-30E6-4960-87E2-D6DA8B3F1AA1}" type="presParOf" srcId="{6716F8DE-C556-469C-B7C1-CBE536709C2C}" destId="{0C40F09A-193B-4CFF-B945-B980E739300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8AB730-9A35-4F90-ACDC-AFEF2500DC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3B93A2F-88A5-4804-AFC6-767EA6427EB6}">
      <dgm:prSet/>
      <dgm:spPr/>
      <dgm:t>
        <a:bodyPr/>
        <a:lstStyle/>
        <a:p>
          <a:r>
            <a:rPr lang="en-US" dirty="0">
              <a:latin typeface="Arial" panose="020B0604020202020204" pitchFamily="34" charset="0"/>
              <a:cs typeface="Arial" panose="020B0604020202020204" pitchFamily="34" charset="0"/>
            </a:rPr>
            <a:t>Primary prevention is aimed at lifestyle change and risk reduction.</a:t>
          </a:r>
        </a:p>
      </dgm:t>
    </dgm:pt>
    <dgm:pt modelId="{066464E9-EF3D-40D7-AB7F-95BE19E40A9E}" type="parTrans" cxnId="{F01B8879-6FCD-4C21-B9F0-57F0B4636D1F}">
      <dgm:prSet/>
      <dgm:spPr/>
      <dgm:t>
        <a:bodyPr/>
        <a:lstStyle/>
        <a:p>
          <a:endParaRPr lang="en-US"/>
        </a:p>
      </dgm:t>
    </dgm:pt>
    <dgm:pt modelId="{2A3EE415-A349-4256-865F-F53818A2A8A7}" type="sibTrans" cxnId="{F01B8879-6FCD-4C21-B9F0-57F0B4636D1F}">
      <dgm:prSet/>
      <dgm:spPr/>
      <dgm:t>
        <a:bodyPr/>
        <a:lstStyle/>
        <a:p>
          <a:endParaRPr lang="en-US"/>
        </a:p>
      </dgm:t>
    </dgm:pt>
    <dgm:pt modelId="{8076BC58-E26D-40C2-9AE6-BAAE5CE93CEC}">
      <dgm:prSet/>
      <dgm:spPr/>
      <dgm:t>
        <a:bodyPr/>
        <a:lstStyle/>
        <a:p>
          <a:r>
            <a:rPr lang="en-US" dirty="0">
              <a:latin typeface="Arial" panose="020B0604020202020204" pitchFamily="34" charset="0"/>
              <a:cs typeface="Arial" panose="020B0604020202020204" pitchFamily="34" charset="0"/>
            </a:rPr>
            <a:t>Frequent screening is used to detect and implement intervention measures in time.</a:t>
          </a:r>
        </a:p>
      </dgm:t>
    </dgm:pt>
    <dgm:pt modelId="{72B55B08-0BF6-43CB-ACA4-AB77982628C5}" type="parTrans" cxnId="{6590D552-97E4-4133-AD3F-FB707162BB2F}">
      <dgm:prSet/>
      <dgm:spPr/>
      <dgm:t>
        <a:bodyPr/>
        <a:lstStyle/>
        <a:p>
          <a:endParaRPr lang="en-US"/>
        </a:p>
      </dgm:t>
    </dgm:pt>
    <dgm:pt modelId="{8FC3A483-A335-478A-9EDF-A0587579EF6C}" type="sibTrans" cxnId="{6590D552-97E4-4133-AD3F-FB707162BB2F}">
      <dgm:prSet/>
      <dgm:spPr/>
      <dgm:t>
        <a:bodyPr/>
        <a:lstStyle/>
        <a:p>
          <a:endParaRPr lang="en-US"/>
        </a:p>
      </dgm:t>
    </dgm:pt>
    <dgm:pt modelId="{7D7974CF-51BC-4356-A81C-D4ABFC8A18B8}">
      <dgm:prSet/>
      <dgm:spPr/>
      <dgm:t>
        <a:bodyPr/>
        <a:lstStyle/>
        <a:p>
          <a:r>
            <a:rPr lang="en-US" dirty="0">
              <a:latin typeface="Arial" panose="020B0604020202020204" pitchFamily="34" charset="0"/>
              <a:cs typeface="Arial" panose="020B0604020202020204" pitchFamily="34" charset="0"/>
            </a:rPr>
            <a:t>Awareness about healthy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hypertension is created through public health campaigns (Akbarpour, et al., 2018).</a:t>
          </a:r>
        </a:p>
      </dgm:t>
    </dgm:pt>
    <dgm:pt modelId="{3E90A783-75C2-4C91-86B4-D383A9BD43E5}" type="parTrans" cxnId="{A6BBD9F0-5ACF-4585-A58E-745BDD4209CF}">
      <dgm:prSet/>
      <dgm:spPr/>
      <dgm:t>
        <a:bodyPr/>
        <a:lstStyle/>
        <a:p>
          <a:endParaRPr lang="en-US"/>
        </a:p>
      </dgm:t>
    </dgm:pt>
    <dgm:pt modelId="{9577CF47-03FD-4D4C-85E5-9983A7866590}" type="sibTrans" cxnId="{A6BBD9F0-5ACF-4585-A58E-745BDD4209CF}">
      <dgm:prSet/>
      <dgm:spPr/>
      <dgm:t>
        <a:bodyPr/>
        <a:lstStyle/>
        <a:p>
          <a:endParaRPr lang="en-US"/>
        </a:p>
      </dgm:t>
    </dgm:pt>
    <dgm:pt modelId="{483B97B4-3A83-41A2-AEEC-F0A73483297D}">
      <dgm:prSet/>
      <dgm:spPr/>
      <dgm:t>
        <a:bodyPr/>
        <a:lstStyle/>
        <a:p>
          <a:r>
            <a:rPr lang="en-US" dirty="0">
              <a:latin typeface="Arial" panose="020B0604020202020204" pitchFamily="34" charset="0"/>
              <a:cs typeface="Arial" panose="020B0604020202020204" pitchFamily="34" charset="0"/>
            </a:rPr>
            <a:t>Cutting down on salt intake is important in prevention measures.</a:t>
          </a:r>
        </a:p>
      </dgm:t>
    </dgm:pt>
    <dgm:pt modelId="{4E8B4063-B6D8-4F2F-9E95-065DE3EB58E6}" type="parTrans" cxnId="{6EDFDC76-59AB-4AC3-8732-F12F131C6EE1}">
      <dgm:prSet/>
      <dgm:spPr/>
      <dgm:t>
        <a:bodyPr/>
        <a:lstStyle/>
        <a:p>
          <a:endParaRPr lang="en-US"/>
        </a:p>
      </dgm:t>
    </dgm:pt>
    <dgm:pt modelId="{927F6DFB-2685-43D5-ADD4-9675DE156E60}" type="sibTrans" cxnId="{6EDFDC76-59AB-4AC3-8732-F12F131C6EE1}">
      <dgm:prSet/>
      <dgm:spPr/>
      <dgm:t>
        <a:bodyPr/>
        <a:lstStyle/>
        <a:p>
          <a:endParaRPr lang="en-US"/>
        </a:p>
      </dgm:t>
    </dgm:pt>
    <dgm:pt modelId="{04BC2568-CBC5-49EE-A393-18F0E5132E91}">
      <dgm:prSet/>
      <dgm:spPr/>
      <dgm:t>
        <a:bodyPr/>
        <a:lstStyle/>
        <a:p>
          <a:r>
            <a:rPr lang="en-US" dirty="0">
              <a:latin typeface="Arial" panose="020B0604020202020204" pitchFamily="34" charset="0"/>
              <a:cs typeface="Arial" panose="020B0604020202020204" pitchFamily="34" charset="0"/>
            </a:rPr>
            <a:t>Prevention involves individual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as well as systemic policy interventions.</a:t>
          </a:r>
        </a:p>
      </dgm:t>
    </dgm:pt>
    <dgm:pt modelId="{F104E63C-AA03-4D58-A3BA-646174545005}" type="parTrans" cxnId="{5642E5DC-13D3-4C36-BEBD-0AA1C9589C82}">
      <dgm:prSet/>
      <dgm:spPr/>
      <dgm:t>
        <a:bodyPr/>
        <a:lstStyle/>
        <a:p>
          <a:endParaRPr lang="en-US"/>
        </a:p>
      </dgm:t>
    </dgm:pt>
    <dgm:pt modelId="{02134B5A-31A3-4A33-B612-086B1C32865E}" type="sibTrans" cxnId="{5642E5DC-13D3-4C36-BEBD-0AA1C9589C82}">
      <dgm:prSet/>
      <dgm:spPr/>
      <dgm:t>
        <a:bodyPr/>
        <a:lstStyle/>
        <a:p>
          <a:endParaRPr lang="en-US"/>
        </a:p>
      </dgm:t>
    </dgm:pt>
    <dgm:pt modelId="{3CDF98D0-F7D6-4D4D-BD6F-66E11B050D49}" type="pres">
      <dgm:prSet presAssocID="{AD8AB730-9A35-4F90-ACDC-AFEF2500DC77}" presName="root" presStyleCnt="0">
        <dgm:presLayoutVars>
          <dgm:dir/>
          <dgm:resizeHandles val="exact"/>
        </dgm:presLayoutVars>
      </dgm:prSet>
      <dgm:spPr/>
    </dgm:pt>
    <dgm:pt modelId="{D809E37B-DCF4-4C47-BF8A-D869D9B21DE7}" type="pres">
      <dgm:prSet presAssocID="{73B93A2F-88A5-4804-AFC6-767EA6427EB6}" presName="compNode" presStyleCnt="0"/>
      <dgm:spPr/>
    </dgm:pt>
    <dgm:pt modelId="{51C3E801-9896-446C-B7F5-3F11384C1B6C}" type="pres">
      <dgm:prSet presAssocID="{73B93A2F-88A5-4804-AFC6-767EA6427EB6}" presName="bgRect" presStyleLbl="bgShp" presStyleIdx="0" presStyleCnt="5"/>
      <dgm:spPr/>
    </dgm:pt>
    <dgm:pt modelId="{AAA64771-36D5-4BB4-89DD-F0000B9C9438}" type="pres">
      <dgm:prSet presAssocID="{73B93A2F-88A5-4804-AFC6-767EA6427EB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F718F2F9-CCCB-4FE9-8EE5-F06DFB2E70C5}" type="pres">
      <dgm:prSet presAssocID="{73B93A2F-88A5-4804-AFC6-767EA6427EB6}" presName="spaceRect" presStyleCnt="0"/>
      <dgm:spPr/>
    </dgm:pt>
    <dgm:pt modelId="{56EE85DD-2A22-4D4D-AB9E-B78B7319DCE3}" type="pres">
      <dgm:prSet presAssocID="{73B93A2F-88A5-4804-AFC6-767EA6427EB6}" presName="parTx" presStyleLbl="revTx" presStyleIdx="0" presStyleCnt="5">
        <dgm:presLayoutVars>
          <dgm:chMax val="0"/>
          <dgm:chPref val="0"/>
        </dgm:presLayoutVars>
      </dgm:prSet>
      <dgm:spPr/>
    </dgm:pt>
    <dgm:pt modelId="{1E27F7E8-43BF-452F-A8FA-E04D5689E081}" type="pres">
      <dgm:prSet presAssocID="{2A3EE415-A349-4256-865F-F53818A2A8A7}" presName="sibTrans" presStyleCnt="0"/>
      <dgm:spPr/>
    </dgm:pt>
    <dgm:pt modelId="{5AD06034-6A50-4EB3-8554-77A089C0403A}" type="pres">
      <dgm:prSet presAssocID="{8076BC58-E26D-40C2-9AE6-BAAE5CE93CEC}" presName="compNode" presStyleCnt="0"/>
      <dgm:spPr/>
    </dgm:pt>
    <dgm:pt modelId="{1E346AFB-4E47-4394-809C-FE3A3BECE6CA}" type="pres">
      <dgm:prSet presAssocID="{8076BC58-E26D-40C2-9AE6-BAAE5CE93CEC}" presName="bgRect" presStyleLbl="bgShp" presStyleIdx="1" presStyleCnt="5"/>
      <dgm:spPr/>
    </dgm:pt>
    <dgm:pt modelId="{E012F21D-46BA-4AB5-8275-F17C4C181090}" type="pres">
      <dgm:prSet presAssocID="{8076BC58-E26D-40C2-9AE6-BAAE5CE93CE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67B5FD5-CB2D-4EDB-8838-2159543269DE}" type="pres">
      <dgm:prSet presAssocID="{8076BC58-E26D-40C2-9AE6-BAAE5CE93CEC}" presName="spaceRect" presStyleCnt="0"/>
      <dgm:spPr/>
    </dgm:pt>
    <dgm:pt modelId="{4B0AB32A-4D4E-41E0-AB1E-34018C28B077}" type="pres">
      <dgm:prSet presAssocID="{8076BC58-E26D-40C2-9AE6-BAAE5CE93CEC}" presName="parTx" presStyleLbl="revTx" presStyleIdx="1" presStyleCnt="5">
        <dgm:presLayoutVars>
          <dgm:chMax val="0"/>
          <dgm:chPref val="0"/>
        </dgm:presLayoutVars>
      </dgm:prSet>
      <dgm:spPr/>
    </dgm:pt>
    <dgm:pt modelId="{A24A7D04-2577-4EDC-9E16-076C211C6814}" type="pres">
      <dgm:prSet presAssocID="{8FC3A483-A335-478A-9EDF-A0587579EF6C}" presName="sibTrans" presStyleCnt="0"/>
      <dgm:spPr/>
    </dgm:pt>
    <dgm:pt modelId="{0DEB582E-6E4A-4F5D-AD67-21F756700E31}" type="pres">
      <dgm:prSet presAssocID="{7D7974CF-51BC-4356-A81C-D4ABFC8A18B8}" presName="compNode" presStyleCnt="0"/>
      <dgm:spPr/>
    </dgm:pt>
    <dgm:pt modelId="{F1404D6E-4A69-461B-A8A0-B0EA9939C070}" type="pres">
      <dgm:prSet presAssocID="{7D7974CF-51BC-4356-A81C-D4ABFC8A18B8}" presName="bgRect" presStyleLbl="bgShp" presStyleIdx="2" presStyleCnt="5"/>
      <dgm:spPr/>
    </dgm:pt>
    <dgm:pt modelId="{EC475D9E-974C-4FAC-949F-E5EA83DC9C1C}" type="pres">
      <dgm:prSet presAssocID="{7D7974CF-51BC-4356-A81C-D4ABFC8A18B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rt Organ"/>
        </a:ext>
      </dgm:extLst>
    </dgm:pt>
    <dgm:pt modelId="{34A98F3B-68CA-4878-8FD6-1020FD45D20C}" type="pres">
      <dgm:prSet presAssocID="{7D7974CF-51BC-4356-A81C-D4ABFC8A18B8}" presName="spaceRect" presStyleCnt="0"/>
      <dgm:spPr/>
    </dgm:pt>
    <dgm:pt modelId="{0C5DFC02-EF7C-4688-97B3-9B757C5C4734}" type="pres">
      <dgm:prSet presAssocID="{7D7974CF-51BC-4356-A81C-D4ABFC8A18B8}" presName="parTx" presStyleLbl="revTx" presStyleIdx="2" presStyleCnt="5">
        <dgm:presLayoutVars>
          <dgm:chMax val="0"/>
          <dgm:chPref val="0"/>
        </dgm:presLayoutVars>
      </dgm:prSet>
      <dgm:spPr/>
    </dgm:pt>
    <dgm:pt modelId="{59F0BCB5-2C6D-4A3B-B70F-40E519614199}" type="pres">
      <dgm:prSet presAssocID="{9577CF47-03FD-4D4C-85E5-9983A7866590}" presName="sibTrans" presStyleCnt="0"/>
      <dgm:spPr/>
    </dgm:pt>
    <dgm:pt modelId="{491AB703-3108-4913-82C8-97E2FCB3DEB7}" type="pres">
      <dgm:prSet presAssocID="{483B97B4-3A83-41A2-AEEC-F0A73483297D}" presName="compNode" presStyleCnt="0"/>
      <dgm:spPr/>
    </dgm:pt>
    <dgm:pt modelId="{3BCF3371-7923-4F7C-AF78-A3492159C287}" type="pres">
      <dgm:prSet presAssocID="{483B97B4-3A83-41A2-AEEC-F0A73483297D}" presName="bgRect" presStyleLbl="bgShp" presStyleIdx="3" presStyleCnt="5"/>
      <dgm:spPr/>
    </dgm:pt>
    <dgm:pt modelId="{3564CAF3-1359-46FE-A1FC-DAB3D44B0378}" type="pres">
      <dgm:prSet presAssocID="{483B97B4-3A83-41A2-AEEC-F0A73483297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aker"/>
        </a:ext>
      </dgm:extLst>
    </dgm:pt>
    <dgm:pt modelId="{FCF3973C-F768-4A63-B5A7-936967D17C2E}" type="pres">
      <dgm:prSet presAssocID="{483B97B4-3A83-41A2-AEEC-F0A73483297D}" presName="spaceRect" presStyleCnt="0"/>
      <dgm:spPr/>
    </dgm:pt>
    <dgm:pt modelId="{CE03F00F-14F0-472A-B591-37A0ED316E87}" type="pres">
      <dgm:prSet presAssocID="{483B97B4-3A83-41A2-AEEC-F0A73483297D}" presName="parTx" presStyleLbl="revTx" presStyleIdx="3" presStyleCnt="5">
        <dgm:presLayoutVars>
          <dgm:chMax val="0"/>
          <dgm:chPref val="0"/>
        </dgm:presLayoutVars>
      </dgm:prSet>
      <dgm:spPr/>
    </dgm:pt>
    <dgm:pt modelId="{E567311F-6B3A-4D4A-99DA-DB740C0288DE}" type="pres">
      <dgm:prSet presAssocID="{927F6DFB-2685-43D5-ADD4-9675DE156E60}" presName="sibTrans" presStyleCnt="0"/>
      <dgm:spPr/>
    </dgm:pt>
    <dgm:pt modelId="{B6E9A052-27EF-43AD-B119-073ED183F53B}" type="pres">
      <dgm:prSet presAssocID="{04BC2568-CBC5-49EE-A393-18F0E5132E91}" presName="compNode" presStyleCnt="0"/>
      <dgm:spPr/>
    </dgm:pt>
    <dgm:pt modelId="{E1684A3C-8F2F-40FF-BD82-6584DCC7FF14}" type="pres">
      <dgm:prSet presAssocID="{04BC2568-CBC5-49EE-A393-18F0E5132E91}" presName="bgRect" presStyleLbl="bgShp" presStyleIdx="4" presStyleCnt="5"/>
      <dgm:spPr/>
    </dgm:pt>
    <dgm:pt modelId="{94B3A7F1-C622-42C1-B84E-B98A7736AF0B}" type="pres">
      <dgm:prSet presAssocID="{04BC2568-CBC5-49EE-A393-18F0E5132E9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AC843D57-45F7-471C-8073-D3E212C1D51A}" type="pres">
      <dgm:prSet presAssocID="{04BC2568-CBC5-49EE-A393-18F0E5132E91}" presName="spaceRect" presStyleCnt="0"/>
      <dgm:spPr/>
    </dgm:pt>
    <dgm:pt modelId="{48E3CDA9-3EE6-49ED-B962-663D030CEED3}" type="pres">
      <dgm:prSet presAssocID="{04BC2568-CBC5-49EE-A393-18F0E5132E91}" presName="parTx" presStyleLbl="revTx" presStyleIdx="4" presStyleCnt="5">
        <dgm:presLayoutVars>
          <dgm:chMax val="0"/>
          <dgm:chPref val="0"/>
        </dgm:presLayoutVars>
      </dgm:prSet>
      <dgm:spPr/>
    </dgm:pt>
  </dgm:ptLst>
  <dgm:cxnLst>
    <dgm:cxn modelId="{13888403-43DE-492D-9D42-F5FD7D4F7809}" type="presOf" srcId="{7D7974CF-51BC-4356-A81C-D4ABFC8A18B8}" destId="{0C5DFC02-EF7C-4688-97B3-9B757C5C4734}" srcOrd="0" destOrd="0" presId="urn:microsoft.com/office/officeart/2018/2/layout/IconVerticalSolidList"/>
    <dgm:cxn modelId="{35D8E007-5F36-478F-9AA1-C6C42CD444B9}" type="presOf" srcId="{04BC2568-CBC5-49EE-A393-18F0E5132E91}" destId="{48E3CDA9-3EE6-49ED-B962-663D030CEED3}" srcOrd="0" destOrd="0" presId="urn:microsoft.com/office/officeart/2018/2/layout/IconVerticalSolidList"/>
    <dgm:cxn modelId="{6590D552-97E4-4133-AD3F-FB707162BB2F}" srcId="{AD8AB730-9A35-4F90-ACDC-AFEF2500DC77}" destId="{8076BC58-E26D-40C2-9AE6-BAAE5CE93CEC}" srcOrd="1" destOrd="0" parTransId="{72B55B08-0BF6-43CB-ACA4-AB77982628C5}" sibTransId="{8FC3A483-A335-478A-9EDF-A0587579EF6C}"/>
    <dgm:cxn modelId="{6EDFDC76-59AB-4AC3-8732-F12F131C6EE1}" srcId="{AD8AB730-9A35-4F90-ACDC-AFEF2500DC77}" destId="{483B97B4-3A83-41A2-AEEC-F0A73483297D}" srcOrd="3" destOrd="0" parTransId="{4E8B4063-B6D8-4F2F-9E95-065DE3EB58E6}" sibTransId="{927F6DFB-2685-43D5-ADD4-9675DE156E60}"/>
    <dgm:cxn modelId="{7B7ECB77-68CD-4F11-BF75-979FC9A0C99B}" type="presOf" srcId="{AD8AB730-9A35-4F90-ACDC-AFEF2500DC77}" destId="{3CDF98D0-F7D6-4D4D-BD6F-66E11B050D49}" srcOrd="0" destOrd="0" presId="urn:microsoft.com/office/officeart/2018/2/layout/IconVerticalSolidList"/>
    <dgm:cxn modelId="{F01B8879-6FCD-4C21-B9F0-57F0B4636D1F}" srcId="{AD8AB730-9A35-4F90-ACDC-AFEF2500DC77}" destId="{73B93A2F-88A5-4804-AFC6-767EA6427EB6}" srcOrd="0" destOrd="0" parTransId="{066464E9-EF3D-40D7-AB7F-95BE19E40A9E}" sibTransId="{2A3EE415-A349-4256-865F-F53818A2A8A7}"/>
    <dgm:cxn modelId="{4AC19AA1-7343-49C9-B94E-D6D17FEA9ACF}" type="presOf" srcId="{483B97B4-3A83-41A2-AEEC-F0A73483297D}" destId="{CE03F00F-14F0-472A-B591-37A0ED316E87}" srcOrd="0" destOrd="0" presId="urn:microsoft.com/office/officeart/2018/2/layout/IconVerticalSolidList"/>
    <dgm:cxn modelId="{4D6862A4-EB68-4707-A8D3-61DEF0D28652}" type="presOf" srcId="{73B93A2F-88A5-4804-AFC6-767EA6427EB6}" destId="{56EE85DD-2A22-4D4D-AB9E-B78B7319DCE3}" srcOrd="0" destOrd="0" presId="urn:microsoft.com/office/officeart/2018/2/layout/IconVerticalSolidList"/>
    <dgm:cxn modelId="{42321DCC-594A-449A-9FE1-F06256F59789}" type="presOf" srcId="{8076BC58-E26D-40C2-9AE6-BAAE5CE93CEC}" destId="{4B0AB32A-4D4E-41E0-AB1E-34018C28B077}" srcOrd="0" destOrd="0" presId="urn:microsoft.com/office/officeart/2018/2/layout/IconVerticalSolidList"/>
    <dgm:cxn modelId="{5642E5DC-13D3-4C36-BEBD-0AA1C9589C82}" srcId="{AD8AB730-9A35-4F90-ACDC-AFEF2500DC77}" destId="{04BC2568-CBC5-49EE-A393-18F0E5132E91}" srcOrd="4" destOrd="0" parTransId="{F104E63C-AA03-4D58-A3BA-646174545005}" sibTransId="{02134B5A-31A3-4A33-B612-086B1C32865E}"/>
    <dgm:cxn modelId="{A6BBD9F0-5ACF-4585-A58E-745BDD4209CF}" srcId="{AD8AB730-9A35-4F90-ACDC-AFEF2500DC77}" destId="{7D7974CF-51BC-4356-A81C-D4ABFC8A18B8}" srcOrd="2" destOrd="0" parTransId="{3E90A783-75C2-4C91-86B4-D383A9BD43E5}" sibTransId="{9577CF47-03FD-4D4C-85E5-9983A7866590}"/>
    <dgm:cxn modelId="{0F8F1AE1-2917-45AB-8BB5-D4A258B02C15}" type="presParOf" srcId="{3CDF98D0-F7D6-4D4D-BD6F-66E11B050D49}" destId="{D809E37B-DCF4-4C47-BF8A-D869D9B21DE7}" srcOrd="0" destOrd="0" presId="urn:microsoft.com/office/officeart/2018/2/layout/IconVerticalSolidList"/>
    <dgm:cxn modelId="{1F91641A-352E-4FF5-B466-505BC1543851}" type="presParOf" srcId="{D809E37B-DCF4-4C47-BF8A-D869D9B21DE7}" destId="{51C3E801-9896-446C-B7F5-3F11384C1B6C}" srcOrd="0" destOrd="0" presId="urn:microsoft.com/office/officeart/2018/2/layout/IconVerticalSolidList"/>
    <dgm:cxn modelId="{9E243B38-8638-4159-9A34-A0C230AB7BEA}" type="presParOf" srcId="{D809E37B-DCF4-4C47-BF8A-D869D9B21DE7}" destId="{AAA64771-36D5-4BB4-89DD-F0000B9C9438}" srcOrd="1" destOrd="0" presId="urn:microsoft.com/office/officeart/2018/2/layout/IconVerticalSolidList"/>
    <dgm:cxn modelId="{0752C32D-3309-4F68-B5B7-17F09A8340A5}" type="presParOf" srcId="{D809E37B-DCF4-4C47-BF8A-D869D9B21DE7}" destId="{F718F2F9-CCCB-4FE9-8EE5-F06DFB2E70C5}" srcOrd="2" destOrd="0" presId="urn:microsoft.com/office/officeart/2018/2/layout/IconVerticalSolidList"/>
    <dgm:cxn modelId="{49B27AC7-19C7-42DC-A4BB-AC16F30A223F}" type="presParOf" srcId="{D809E37B-DCF4-4C47-BF8A-D869D9B21DE7}" destId="{56EE85DD-2A22-4D4D-AB9E-B78B7319DCE3}" srcOrd="3" destOrd="0" presId="urn:microsoft.com/office/officeart/2018/2/layout/IconVerticalSolidList"/>
    <dgm:cxn modelId="{45D9E299-B00D-4272-86B9-9ADA8FEDA87E}" type="presParOf" srcId="{3CDF98D0-F7D6-4D4D-BD6F-66E11B050D49}" destId="{1E27F7E8-43BF-452F-A8FA-E04D5689E081}" srcOrd="1" destOrd="0" presId="urn:microsoft.com/office/officeart/2018/2/layout/IconVerticalSolidList"/>
    <dgm:cxn modelId="{A5B95232-AA4C-4135-AB5D-AB70A168E1DD}" type="presParOf" srcId="{3CDF98D0-F7D6-4D4D-BD6F-66E11B050D49}" destId="{5AD06034-6A50-4EB3-8554-77A089C0403A}" srcOrd="2" destOrd="0" presId="urn:microsoft.com/office/officeart/2018/2/layout/IconVerticalSolidList"/>
    <dgm:cxn modelId="{91A017E2-096A-4385-99F7-01F78F901A49}" type="presParOf" srcId="{5AD06034-6A50-4EB3-8554-77A089C0403A}" destId="{1E346AFB-4E47-4394-809C-FE3A3BECE6CA}" srcOrd="0" destOrd="0" presId="urn:microsoft.com/office/officeart/2018/2/layout/IconVerticalSolidList"/>
    <dgm:cxn modelId="{E641104C-B7D9-40B1-99C6-C1ABBED35490}" type="presParOf" srcId="{5AD06034-6A50-4EB3-8554-77A089C0403A}" destId="{E012F21D-46BA-4AB5-8275-F17C4C181090}" srcOrd="1" destOrd="0" presId="urn:microsoft.com/office/officeart/2018/2/layout/IconVerticalSolidList"/>
    <dgm:cxn modelId="{4B3BA4DF-6CEE-4637-83B6-170BDEB41A9E}" type="presParOf" srcId="{5AD06034-6A50-4EB3-8554-77A089C0403A}" destId="{B67B5FD5-CB2D-4EDB-8838-2159543269DE}" srcOrd="2" destOrd="0" presId="urn:microsoft.com/office/officeart/2018/2/layout/IconVerticalSolidList"/>
    <dgm:cxn modelId="{BC262425-0FD7-403F-BFA9-50BA87478F51}" type="presParOf" srcId="{5AD06034-6A50-4EB3-8554-77A089C0403A}" destId="{4B0AB32A-4D4E-41E0-AB1E-34018C28B077}" srcOrd="3" destOrd="0" presId="urn:microsoft.com/office/officeart/2018/2/layout/IconVerticalSolidList"/>
    <dgm:cxn modelId="{2A90EE16-E7E5-4874-83B2-5C20F2E74DB7}" type="presParOf" srcId="{3CDF98D0-F7D6-4D4D-BD6F-66E11B050D49}" destId="{A24A7D04-2577-4EDC-9E16-076C211C6814}" srcOrd="3" destOrd="0" presId="urn:microsoft.com/office/officeart/2018/2/layout/IconVerticalSolidList"/>
    <dgm:cxn modelId="{9E5AF855-7EE7-4624-BED4-BB1364530BC9}" type="presParOf" srcId="{3CDF98D0-F7D6-4D4D-BD6F-66E11B050D49}" destId="{0DEB582E-6E4A-4F5D-AD67-21F756700E31}" srcOrd="4" destOrd="0" presId="urn:microsoft.com/office/officeart/2018/2/layout/IconVerticalSolidList"/>
    <dgm:cxn modelId="{02383D3C-AC8D-47F8-8713-9ECB7AB19815}" type="presParOf" srcId="{0DEB582E-6E4A-4F5D-AD67-21F756700E31}" destId="{F1404D6E-4A69-461B-A8A0-B0EA9939C070}" srcOrd="0" destOrd="0" presId="urn:microsoft.com/office/officeart/2018/2/layout/IconVerticalSolidList"/>
    <dgm:cxn modelId="{2D003B3D-3936-4751-907A-D366E54EA8EC}" type="presParOf" srcId="{0DEB582E-6E4A-4F5D-AD67-21F756700E31}" destId="{EC475D9E-974C-4FAC-949F-E5EA83DC9C1C}" srcOrd="1" destOrd="0" presId="urn:microsoft.com/office/officeart/2018/2/layout/IconVerticalSolidList"/>
    <dgm:cxn modelId="{ABB1C599-0FE3-44CC-BD78-12988FB3FCBC}" type="presParOf" srcId="{0DEB582E-6E4A-4F5D-AD67-21F756700E31}" destId="{34A98F3B-68CA-4878-8FD6-1020FD45D20C}" srcOrd="2" destOrd="0" presId="urn:microsoft.com/office/officeart/2018/2/layout/IconVerticalSolidList"/>
    <dgm:cxn modelId="{6FDB6F5F-C2C3-4ED5-A7D4-38AE4AF0738B}" type="presParOf" srcId="{0DEB582E-6E4A-4F5D-AD67-21F756700E31}" destId="{0C5DFC02-EF7C-4688-97B3-9B757C5C4734}" srcOrd="3" destOrd="0" presId="urn:microsoft.com/office/officeart/2018/2/layout/IconVerticalSolidList"/>
    <dgm:cxn modelId="{2F245A97-5E63-4634-B4E3-AEC06E790629}" type="presParOf" srcId="{3CDF98D0-F7D6-4D4D-BD6F-66E11B050D49}" destId="{59F0BCB5-2C6D-4A3B-B70F-40E519614199}" srcOrd="5" destOrd="0" presId="urn:microsoft.com/office/officeart/2018/2/layout/IconVerticalSolidList"/>
    <dgm:cxn modelId="{2DDFDE8E-1834-4D84-85E7-5F8CDA39F822}" type="presParOf" srcId="{3CDF98D0-F7D6-4D4D-BD6F-66E11B050D49}" destId="{491AB703-3108-4913-82C8-97E2FCB3DEB7}" srcOrd="6" destOrd="0" presId="urn:microsoft.com/office/officeart/2018/2/layout/IconVerticalSolidList"/>
    <dgm:cxn modelId="{63C3B3A2-4F11-465C-8AAE-F0F84DD78C95}" type="presParOf" srcId="{491AB703-3108-4913-82C8-97E2FCB3DEB7}" destId="{3BCF3371-7923-4F7C-AF78-A3492159C287}" srcOrd="0" destOrd="0" presId="urn:microsoft.com/office/officeart/2018/2/layout/IconVerticalSolidList"/>
    <dgm:cxn modelId="{0A4B525F-EEC0-4B65-A384-796AE49F3074}" type="presParOf" srcId="{491AB703-3108-4913-82C8-97E2FCB3DEB7}" destId="{3564CAF3-1359-46FE-A1FC-DAB3D44B0378}" srcOrd="1" destOrd="0" presId="urn:microsoft.com/office/officeart/2018/2/layout/IconVerticalSolidList"/>
    <dgm:cxn modelId="{8E4B36AD-1A2A-44A6-B053-B09F464C5A14}" type="presParOf" srcId="{491AB703-3108-4913-82C8-97E2FCB3DEB7}" destId="{FCF3973C-F768-4A63-B5A7-936967D17C2E}" srcOrd="2" destOrd="0" presId="urn:microsoft.com/office/officeart/2018/2/layout/IconVerticalSolidList"/>
    <dgm:cxn modelId="{5B19867E-C001-4057-9407-9A1F5AD294A2}" type="presParOf" srcId="{491AB703-3108-4913-82C8-97E2FCB3DEB7}" destId="{CE03F00F-14F0-472A-B591-37A0ED316E87}" srcOrd="3" destOrd="0" presId="urn:microsoft.com/office/officeart/2018/2/layout/IconVerticalSolidList"/>
    <dgm:cxn modelId="{E6CFD6EB-EA8D-4ED6-BF09-C07C0AC3CE5E}" type="presParOf" srcId="{3CDF98D0-F7D6-4D4D-BD6F-66E11B050D49}" destId="{E567311F-6B3A-4D4A-99DA-DB740C0288DE}" srcOrd="7" destOrd="0" presId="urn:microsoft.com/office/officeart/2018/2/layout/IconVerticalSolidList"/>
    <dgm:cxn modelId="{FC720F2F-57D7-49F4-92B8-BDD01758ADFF}" type="presParOf" srcId="{3CDF98D0-F7D6-4D4D-BD6F-66E11B050D49}" destId="{B6E9A052-27EF-43AD-B119-073ED183F53B}" srcOrd="8" destOrd="0" presId="urn:microsoft.com/office/officeart/2018/2/layout/IconVerticalSolidList"/>
    <dgm:cxn modelId="{A441B30D-04BA-42A8-95F8-3F2221F358BF}" type="presParOf" srcId="{B6E9A052-27EF-43AD-B119-073ED183F53B}" destId="{E1684A3C-8F2F-40FF-BD82-6584DCC7FF14}" srcOrd="0" destOrd="0" presId="urn:microsoft.com/office/officeart/2018/2/layout/IconVerticalSolidList"/>
    <dgm:cxn modelId="{CFD46B64-283F-4509-A8AB-46AFFF87FC71}" type="presParOf" srcId="{B6E9A052-27EF-43AD-B119-073ED183F53B}" destId="{94B3A7F1-C622-42C1-B84E-B98A7736AF0B}" srcOrd="1" destOrd="0" presId="urn:microsoft.com/office/officeart/2018/2/layout/IconVerticalSolidList"/>
    <dgm:cxn modelId="{419C7CEE-C478-4EDD-BDCB-CD7ACBCB801F}" type="presParOf" srcId="{B6E9A052-27EF-43AD-B119-073ED183F53B}" destId="{AC843D57-45F7-471C-8073-D3E212C1D51A}" srcOrd="2" destOrd="0" presId="urn:microsoft.com/office/officeart/2018/2/layout/IconVerticalSolidList"/>
    <dgm:cxn modelId="{FFC2974A-57FC-4247-AC1C-769ACD2E08F6}" type="presParOf" srcId="{B6E9A052-27EF-43AD-B119-073ED183F53B}" destId="{48E3CDA9-3EE6-49ED-B962-663D030CEE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17C42F-8256-4CB0-BB88-3BC842FF7C6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269EB4C-2130-4211-911F-1D33401CE2AA}">
      <dgm:prSet/>
      <dgm:spPr/>
      <dgm:t>
        <a:bodyPr/>
        <a:lstStyle/>
        <a:p>
          <a:pPr>
            <a:lnSpc>
              <a:spcPct val="100000"/>
            </a:lnSpc>
          </a:pPr>
          <a:r>
            <a:rPr lang="en-US" dirty="0">
              <a:latin typeface="Arial" panose="020B0604020202020204" pitchFamily="34" charset="0"/>
              <a:cs typeface="Arial" panose="020B0604020202020204" pitchFamily="34" charset="0"/>
            </a:rPr>
            <a:t>Shared decision-making increases patient involvement and better treatment adherence rates (Hoque, 2024).</a:t>
          </a:r>
        </a:p>
      </dgm:t>
    </dgm:pt>
    <dgm:pt modelId="{54D17136-0F7A-41F9-8AB9-F9D51BA8A7BD}" type="parTrans" cxnId="{18719E91-5F9A-4719-84CB-AF82170045B7}">
      <dgm:prSet/>
      <dgm:spPr/>
      <dgm:t>
        <a:bodyPr/>
        <a:lstStyle/>
        <a:p>
          <a:endParaRPr lang="en-US"/>
        </a:p>
      </dgm:t>
    </dgm:pt>
    <dgm:pt modelId="{EBA738B9-0386-4004-8D68-18D981BFB3FD}" type="sibTrans" cxnId="{18719E91-5F9A-4719-84CB-AF82170045B7}">
      <dgm:prSet/>
      <dgm:spPr/>
      <dgm:t>
        <a:bodyPr/>
        <a:lstStyle/>
        <a:p>
          <a:endParaRPr lang="en-US"/>
        </a:p>
      </dgm:t>
    </dgm:pt>
    <dgm:pt modelId="{955956E7-000D-438B-824C-6C6D4FF4551C}">
      <dgm:prSet/>
      <dgm:spPr/>
      <dgm:t>
        <a:bodyPr/>
        <a:lstStyle/>
        <a:p>
          <a:pPr>
            <a:lnSpc>
              <a:spcPct val="100000"/>
            </a:lnSpc>
          </a:pP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planning involves interventions that are </a:t>
          </a:r>
          <a:r>
            <a:rPr lang="en-US" dirty="0" err="1">
              <a:latin typeface="Arial" panose="020B0604020202020204" pitchFamily="34" charset="0"/>
              <a:cs typeface="Arial" panose="020B0604020202020204" pitchFamily="34" charset="0"/>
            </a:rPr>
            <a:t>customised</a:t>
          </a:r>
          <a:r>
            <a:rPr lang="en-US" dirty="0">
              <a:latin typeface="Arial" panose="020B0604020202020204" pitchFamily="34" charset="0"/>
              <a:cs typeface="Arial" panose="020B0604020202020204" pitchFamily="34" charset="0"/>
            </a:rPr>
            <a:t> according to patient needs (</a:t>
          </a:r>
          <a:r>
            <a:rPr lang="en-US" dirty="0" err="1">
              <a:latin typeface="Arial" panose="020B0604020202020204" pitchFamily="34" charset="0"/>
              <a:cs typeface="Arial" panose="020B0604020202020204" pitchFamily="34" charset="0"/>
            </a:rPr>
            <a:t>Lv</a:t>
          </a:r>
          <a:r>
            <a:rPr lang="en-US" dirty="0">
              <a:latin typeface="Arial" panose="020B0604020202020204" pitchFamily="34" charset="0"/>
              <a:cs typeface="Arial" panose="020B0604020202020204" pitchFamily="34" charset="0"/>
            </a:rPr>
            <a:t>, et al., 2017).</a:t>
          </a:r>
        </a:p>
      </dgm:t>
    </dgm:pt>
    <dgm:pt modelId="{1E77642F-48DA-4EF7-8FCE-436C97627F35}" type="parTrans" cxnId="{E5002DBC-A9E5-482C-9545-7FAC2A2FC8F7}">
      <dgm:prSet/>
      <dgm:spPr/>
      <dgm:t>
        <a:bodyPr/>
        <a:lstStyle/>
        <a:p>
          <a:endParaRPr lang="en-US"/>
        </a:p>
      </dgm:t>
    </dgm:pt>
    <dgm:pt modelId="{AE84716F-A3D0-4523-8268-AD4BFA2AB5D0}" type="sibTrans" cxnId="{E5002DBC-A9E5-482C-9545-7FAC2A2FC8F7}">
      <dgm:prSet/>
      <dgm:spPr/>
      <dgm:t>
        <a:bodyPr/>
        <a:lstStyle/>
        <a:p>
          <a:endParaRPr lang="en-US"/>
        </a:p>
      </dgm:t>
    </dgm:pt>
    <dgm:pt modelId="{55BDF235-A3C9-4B18-ADC1-AEF13DD94AA1}">
      <dgm:prSet/>
      <dgm:spPr/>
      <dgm:t>
        <a:bodyPr/>
        <a:lstStyle/>
        <a:p>
          <a:pPr>
            <a:lnSpc>
              <a:spcPct val="100000"/>
            </a:lnSpc>
          </a:pPr>
          <a:r>
            <a:rPr lang="en-US" dirty="0">
              <a:latin typeface="Arial" panose="020B0604020202020204" pitchFamily="34" charset="0"/>
              <a:cs typeface="Arial" panose="020B0604020202020204" pitchFamily="34" charset="0"/>
            </a:rPr>
            <a:t>Supported self-management enables patients to have the ability to manage hypertension on their own.</a:t>
          </a:r>
        </a:p>
      </dgm:t>
    </dgm:pt>
    <dgm:pt modelId="{FCC0AECE-8F06-49CE-8BA8-54F7B614B307}" type="parTrans" cxnId="{3E973AD8-4AC4-49E2-93AB-1B37E137E2C7}">
      <dgm:prSet/>
      <dgm:spPr/>
      <dgm:t>
        <a:bodyPr/>
        <a:lstStyle/>
        <a:p>
          <a:endParaRPr lang="en-US"/>
        </a:p>
      </dgm:t>
    </dgm:pt>
    <dgm:pt modelId="{7CD60DF6-98B3-435A-B0D7-F7D8753A9169}" type="sibTrans" cxnId="{3E973AD8-4AC4-49E2-93AB-1B37E137E2C7}">
      <dgm:prSet/>
      <dgm:spPr/>
      <dgm:t>
        <a:bodyPr/>
        <a:lstStyle/>
        <a:p>
          <a:endParaRPr lang="en-US"/>
        </a:p>
      </dgm:t>
    </dgm:pt>
    <dgm:pt modelId="{478B494D-8FF9-4965-8C65-88618E01C579}">
      <dgm:prSet/>
      <dgm:spPr/>
      <dgm:t>
        <a:bodyPr/>
        <a:lstStyle/>
        <a:p>
          <a:pPr>
            <a:lnSpc>
              <a:spcPct val="100000"/>
            </a:lnSpc>
          </a:pPr>
          <a:r>
            <a:rPr lang="en-US" dirty="0">
              <a:latin typeface="Arial" panose="020B0604020202020204" pitchFamily="34" charset="0"/>
              <a:cs typeface="Arial" panose="020B0604020202020204" pitchFamily="34" charset="0"/>
            </a:rPr>
            <a:t>Social prescribing deals with broader determinants of health and well-being (Freak-Poli, et al., 2025).</a:t>
          </a:r>
        </a:p>
      </dgm:t>
    </dgm:pt>
    <dgm:pt modelId="{AD8D17A4-1C3A-42A2-BB71-F73A01FD3185}" type="parTrans" cxnId="{28849C37-3FE5-4DEF-86CE-411BC1DEC4C5}">
      <dgm:prSet/>
      <dgm:spPr/>
      <dgm:t>
        <a:bodyPr/>
        <a:lstStyle/>
        <a:p>
          <a:endParaRPr lang="en-US"/>
        </a:p>
      </dgm:t>
    </dgm:pt>
    <dgm:pt modelId="{DBE261C4-3757-4222-B170-2F657DFE4294}" type="sibTrans" cxnId="{28849C37-3FE5-4DEF-86CE-411BC1DEC4C5}">
      <dgm:prSet/>
      <dgm:spPr/>
      <dgm:t>
        <a:bodyPr/>
        <a:lstStyle/>
        <a:p>
          <a:endParaRPr lang="en-US"/>
        </a:p>
      </dgm:t>
    </dgm:pt>
    <dgm:pt modelId="{ACA2A2A1-F864-4AC2-B481-39236DD83828}">
      <dgm:prSet/>
      <dgm:spPr/>
      <dgm:t>
        <a:bodyPr/>
        <a:lstStyle/>
        <a:p>
          <a:pPr>
            <a:lnSpc>
              <a:spcPct val="100000"/>
            </a:lnSpc>
          </a:pPr>
          <a:r>
            <a:rPr lang="en-US" dirty="0">
              <a:latin typeface="Arial" panose="020B0604020202020204" pitchFamily="34" charset="0"/>
              <a:cs typeface="Arial" panose="020B0604020202020204" pitchFamily="34" charset="0"/>
            </a:rPr>
            <a:t>Integrated care systems provide coordinated and continuous care.</a:t>
          </a:r>
        </a:p>
      </dgm:t>
    </dgm:pt>
    <dgm:pt modelId="{7508C6ED-898C-4D11-9825-F7990F2426D7}" type="parTrans" cxnId="{4AA0B695-26A2-41AC-AE51-2A227C9B5DEF}">
      <dgm:prSet/>
      <dgm:spPr/>
      <dgm:t>
        <a:bodyPr/>
        <a:lstStyle/>
        <a:p>
          <a:endParaRPr lang="en-US"/>
        </a:p>
      </dgm:t>
    </dgm:pt>
    <dgm:pt modelId="{E2CFFB0C-30A2-4DA9-B676-42268D917255}" type="sibTrans" cxnId="{4AA0B695-26A2-41AC-AE51-2A227C9B5DEF}">
      <dgm:prSet/>
      <dgm:spPr/>
      <dgm:t>
        <a:bodyPr/>
        <a:lstStyle/>
        <a:p>
          <a:endParaRPr lang="en-US"/>
        </a:p>
      </dgm:t>
    </dgm:pt>
    <dgm:pt modelId="{17BCAD70-438F-4F47-89AF-EF0DB241189D}">
      <dgm:prSet/>
      <dgm:spPr/>
      <dgm:t>
        <a:bodyPr/>
        <a:lstStyle/>
        <a:p>
          <a:pPr>
            <a:lnSpc>
              <a:spcPct val="100000"/>
            </a:lnSpc>
          </a:pPr>
          <a:r>
            <a:rPr lang="en-US"/>
            <a:t>Enabling choice allows patients to select services and providers, improving satisfaction and outcomes.</a:t>
          </a:r>
        </a:p>
      </dgm:t>
    </dgm:pt>
    <dgm:pt modelId="{33189B4B-8815-438E-8E5D-5B5269F29679}" type="parTrans" cxnId="{3141C8A8-5CA9-4FFE-B886-205F4D00F347}">
      <dgm:prSet/>
      <dgm:spPr/>
      <dgm:t>
        <a:bodyPr/>
        <a:lstStyle/>
        <a:p>
          <a:endParaRPr lang="en-IN"/>
        </a:p>
      </dgm:t>
    </dgm:pt>
    <dgm:pt modelId="{0FF13F7E-3D7E-4F2B-9CC2-C3EA0B97E4B1}" type="sibTrans" cxnId="{3141C8A8-5CA9-4FFE-B886-205F4D00F347}">
      <dgm:prSet/>
      <dgm:spPr/>
      <dgm:t>
        <a:bodyPr/>
        <a:lstStyle/>
        <a:p>
          <a:endParaRPr lang="en-IN"/>
        </a:p>
      </dgm:t>
    </dgm:pt>
    <dgm:pt modelId="{D6151ABE-A76E-421B-BD1E-0891477E08E8}" type="pres">
      <dgm:prSet presAssocID="{B917C42F-8256-4CB0-BB88-3BC842FF7C68}" presName="root" presStyleCnt="0">
        <dgm:presLayoutVars>
          <dgm:dir/>
          <dgm:resizeHandles val="exact"/>
        </dgm:presLayoutVars>
      </dgm:prSet>
      <dgm:spPr/>
    </dgm:pt>
    <dgm:pt modelId="{E7BEF700-4AD4-4280-9E43-958906F7B306}" type="pres">
      <dgm:prSet presAssocID="{B269EB4C-2130-4211-911F-1D33401CE2AA}" presName="compNode" presStyleCnt="0"/>
      <dgm:spPr/>
    </dgm:pt>
    <dgm:pt modelId="{AB48A039-63D5-406D-9B36-0E67835C4C92}" type="pres">
      <dgm:prSet presAssocID="{B269EB4C-2130-4211-911F-1D33401CE2AA}" presName="bgRect" presStyleLbl="bgShp" presStyleIdx="0" presStyleCnt="6"/>
      <dgm:spPr/>
    </dgm:pt>
    <dgm:pt modelId="{2C478769-3311-4EC2-AE55-73BB8280C249}" type="pres">
      <dgm:prSet presAssocID="{B269EB4C-2130-4211-911F-1D33401CE2A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ustomer Review"/>
        </a:ext>
      </dgm:extLst>
    </dgm:pt>
    <dgm:pt modelId="{14DF91D8-5FA7-444F-BA6C-F26075DFEADE}" type="pres">
      <dgm:prSet presAssocID="{B269EB4C-2130-4211-911F-1D33401CE2AA}" presName="spaceRect" presStyleCnt="0"/>
      <dgm:spPr/>
    </dgm:pt>
    <dgm:pt modelId="{AD8BF423-370F-4473-803B-CCA405CDDF55}" type="pres">
      <dgm:prSet presAssocID="{B269EB4C-2130-4211-911F-1D33401CE2AA}" presName="parTx" presStyleLbl="revTx" presStyleIdx="0" presStyleCnt="6">
        <dgm:presLayoutVars>
          <dgm:chMax val="0"/>
          <dgm:chPref val="0"/>
        </dgm:presLayoutVars>
      </dgm:prSet>
      <dgm:spPr/>
    </dgm:pt>
    <dgm:pt modelId="{AF0BCBD6-BFA9-48CA-BA95-1ADFD87A57EB}" type="pres">
      <dgm:prSet presAssocID="{EBA738B9-0386-4004-8D68-18D981BFB3FD}" presName="sibTrans" presStyleCnt="0"/>
      <dgm:spPr/>
    </dgm:pt>
    <dgm:pt modelId="{85AA08A5-77E2-4BB3-A35E-C3453A880D56}" type="pres">
      <dgm:prSet presAssocID="{955956E7-000D-438B-824C-6C6D4FF4551C}" presName="compNode" presStyleCnt="0"/>
      <dgm:spPr/>
    </dgm:pt>
    <dgm:pt modelId="{CA74B123-FFDB-46AB-B2E3-2624A0290AD0}" type="pres">
      <dgm:prSet presAssocID="{955956E7-000D-438B-824C-6C6D4FF4551C}" presName="bgRect" presStyleLbl="bgShp" presStyleIdx="1" presStyleCnt="6"/>
      <dgm:spPr/>
    </dgm:pt>
    <dgm:pt modelId="{7A49DF95-ECB8-4194-BB0F-24FE6123605C}" type="pres">
      <dgm:prSet presAssocID="{955956E7-000D-438B-824C-6C6D4FF4551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rrow Circle"/>
        </a:ext>
      </dgm:extLst>
    </dgm:pt>
    <dgm:pt modelId="{DF008B8D-CF56-4E8F-BA88-37B1DE082529}" type="pres">
      <dgm:prSet presAssocID="{955956E7-000D-438B-824C-6C6D4FF4551C}" presName="spaceRect" presStyleCnt="0"/>
      <dgm:spPr/>
    </dgm:pt>
    <dgm:pt modelId="{85508BA4-2DDA-4A5C-9FBC-23510C52F42E}" type="pres">
      <dgm:prSet presAssocID="{955956E7-000D-438B-824C-6C6D4FF4551C}" presName="parTx" presStyleLbl="revTx" presStyleIdx="1" presStyleCnt="6">
        <dgm:presLayoutVars>
          <dgm:chMax val="0"/>
          <dgm:chPref val="0"/>
        </dgm:presLayoutVars>
      </dgm:prSet>
      <dgm:spPr/>
    </dgm:pt>
    <dgm:pt modelId="{C1E6056D-28BD-46ED-83EB-0EDB8CD0917D}" type="pres">
      <dgm:prSet presAssocID="{AE84716F-A3D0-4523-8268-AD4BFA2AB5D0}" presName="sibTrans" presStyleCnt="0"/>
      <dgm:spPr/>
    </dgm:pt>
    <dgm:pt modelId="{B0E775F9-1A94-4538-A0CB-91BB7BC64F27}" type="pres">
      <dgm:prSet presAssocID="{55BDF235-A3C9-4B18-ADC1-AEF13DD94AA1}" presName="compNode" presStyleCnt="0"/>
      <dgm:spPr/>
    </dgm:pt>
    <dgm:pt modelId="{1CC1A157-BC5D-408A-A53B-B15A6A7B6A43}" type="pres">
      <dgm:prSet presAssocID="{55BDF235-A3C9-4B18-ADC1-AEF13DD94AA1}" presName="bgRect" presStyleLbl="bgShp" presStyleIdx="2" presStyleCnt="6"/>
      <dgm:spPr/>
    </dgm:pt>
    <dgm:pt modelId="{B1E8936F-658C-4146-AD10-8F5EB1A8ACDC}" type="pres">
      <dgm:prSet presAssocID="{55BDF235-A3C9-4B18-ADC1-AEF13DD94AA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rt Organ"/>
        </a:ext>
      </dgm:extLst>
    </dgm:pt>
    <dgm:pt modelId="{9B8509AF-D943-4458-AD1E-7AD4642044A0}" type="pres">
      <dgm:prSet presAssocID="{55BDF235-A3C9-4B18-ADC1-AEF13DD94AA1}" presName="spaceRect" presStyleCnt="0"/>
      <dgm:spPr/>
    </dgm:pt>
    <dgm:pt modelId="{EA79DB35-F846-42EE-AFED-581FB0B52ECE}" type="pres">
      <dgm:prSet presAssocID="{55BDF235-A3C9-4B18-ADC1-AEF13DD94AA1}" presName="parTx" presStyleLbl="revTx" presStyleIdx="2" presStyleCnt="6">
        <dgm:presLayoutVars>
          <dgm:chMax val="0"/>
          <dgm:chPref val="0"/>
        </dgm:presLayoutVars>
      </dgm:prSet>
      <dgm:spPr/>
    </dgm:pt>
    <dgm:pt modelId="{3F0E3CBA-8BC5-4426-B925-0C6E5989EFF9}" type="pres">
      <dgm:prSet presAssocID="{7CD60DF6-98B3-435A-B0D7-F7D8753A9169}" presName="sibTrans" presStyleCnt="0"/>
      <dgm:spPr/>
    </dgm:pt>
    <dgm:pt modelId="{0F7BE433-76E0-43AC-B34D-4AB159C94622}" type="pres">
      <dgm:prSet presAssocID="{478B494D-8FF9-4965-8C65-88618E01C579}" presName="compNode" presStyleCnt="0"/>
      <dgm:spPr/>
    </dgm:pt>
    <dgm:pt modelId="{43D23527-BFB1-4FB9-BE3C-249B79C1F6D4}" type="pres">
      <dgm:prSet presAssocID="{478B494D-8FF9-4965-8C65-88618E01C579}" presName="bgRect" presStyleLbl="bgShp" presStyleIdx="3" presStyleCnt="6"/>
      <dgm:spPr/>
    </dgm:pt>
    <dgm:pt modelId="{4D0A51FB-9E3E-4A22-876C-83A87DB68A7C}" type="pres">
      <dgm:prSet presAssocID="{478B494D-8FF9-4965-8C65-88618E01C57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041365CA-A214-4E28-AEDA-D992D0343FBB}" type="pres">
      <dgm:prSet presAssocID="{478B494D-8FF9-4965-8C65-88618E01C579}" presName="spaceRect" presStyleCnt="0"/>
      <dgm:spPr/>
    </dgm:pt>
    <dgm:pt modelId="{CB0493E6-D4AF-4069-A731-B42C6197831F}" type="pres">
      <dgm:prSet presAssocID="{478B494D-8FF9-4965-8C65-88618E01C579}" presName="parTx" presStyleLbl="revTx" presStyleIdx="3" presStyleCnt="6">
        <dgm:presLayoutVars>
          <dgm:chMax val="0"/>
          <dgm:chPref val="0"/>
        </dgm:presLayoutVars>
      </dgm:prSet>
      <dgm:spPr/>
    </dgm:pt>
    <dgm:pt modelId="{21CE071D-D56E-4173-83B1-85E58DD4E3AC}" type="pres">
      <dgm:prSet presAssocID="{DBE261C4-3757-4222-B170-2F657DFE4294}" presName="sibTrans" presStyleCnt="0"/>
      <dgm:spPr/>
    </dgm:pt>
    <dgm:pt modelId="{43574BA2-F100-4409-A2ED-23723DEAEB2A}" type="pres">
      <dgm:prSet presAssocID="{ACA2A2A1-F864-4AC2-B481-39236DD83828}" presName="compNode" presStyleCnt="0"/>
      <dgm:spPr/>
    </dgm:pt>
    <dgm:pt modelId="{D9B450DE-C4C1-4D1C-9B44-0A50D3C43336}" type="pres">
      <dgm:prSet presAssocID="{ACA2A2A1-F864-4AC2-B481-39236DD83828}" presName="bgRect" presStyleLbl="bgShp" presStyleIdx="4" presStyleCnt="6"/>
      <dgm:spPr/>
    </dgm:pt>
    <dgm:pt modelId="{249FFB80-6645-4177-A936-30D9739363D0}" type="pres">
      <dgm:prSet presAssocID="{ACA2A2A1-F864-4AC2-B481-39236DD83828}"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ospital"/>
        </a:ext>
      </dgm:extLst>
    </dgm:pt>
    <dgm:pt modelId="{142FBCBB-116F-4F27-8D2C-B758A2B735E5}" type="pres">
      <dgm:prSet presAssocID="{ACA2A2A1-F864-4AC2-B481-39236DD83828}" presName="spaceRect" presStyleCnt="0"/>
      <dgm:spPr/>
    </dgm:pt>
    <dgm:pt modelId="{15253450-0FB3-472B-983E-FFBA7927558B}" type="pres">
      <dgm:prSet presAssocID="{ACA2A2A1-F864-4AC2-B481-39236DD83828}" presName="parTx" presStyleLbl="revTx" presStyleIdx="4" presStyleCnt="6">
        <dgm:presLayoutVars>
          <dgm:chMax val="0"/>
          <dgm:chPref val="0"/>
        </dgm:presLayoutVars>
      </dgm:prSet>
      <dgm:spPr/>
    </dgm:pt>
    <dgm:pt modelId="{2F49CD3F-4E8A-4BB7-BCCA-87B206181C84}" type="pres">
      <dgm:prSet presAssocID="{E2CFFB0C-30A2-4DA9-B676-42268D917255}" presName="sibTrans" presStyleCnt="0"/>
      <dgm:spPr/>
    </dgm:pt>
    <dgm:pt modelId="{C3EB1C5F-D0E2-46FA-A75F-06C0B0C7397A}" type="pres">
      <dgm:prSet presAssocID="{17BCAD70-438F-4F47-89AF-EF0DB241189D}" presName="compNode" presStyleCnt="0"/>
      <dgm:spPr/>
    </dgm:pt>
    <dgm:pt modelId="{9006B5F9-2B93-4968-9BDB-E2A073E25A2F}" type="pres">
      <dgm:prSet presAssocID="{17BCAD70-438F-4F47-89AF-EF0DB241189D}" presName="bgRect" presStyleLbl="bgShp" presStyleIdx="5" presStyleCnt="6"/>
      <dgm:spPr/>
    </dgm:pt>
    <dgm:pt modelId="{DDEC5556-F4A3-4C32-9720-C46342FC2D0C}" type="pres">
      <dgm:prSet presAssocID="{17BCAD70-438F-4F47-89AF-EF0DB241189D}" presName="iconRect" presStyleLbl="node1" presStyleIdx="5" presStyleCnt="6"/>
      <dgm:spPr/>
    </dgm:pt>
    <dgm:pt modelId="{89A5E489-8E89-4166-B64E-D3AFAE4735AD}" type="pres">
      <dgm:prSet presAssocID="{17BCAD70-438F-4F47-89AF-EF0DB241189D}" presName="spaceRect" presStyleCnt="0"/>
      <dgm:spPr/>
    </dgm:pt>
    <dgm:pt modelId="{03EDE853-5679-4E74-810D-6E65362A8A37}" type="pres">
      <dgm:prSet presAssocID="{17BCAD70-438F-4F47-89AF-EF0DB241189D}" presName="parTx" presStyleLbl="revTx" presStyleIdx="5" presStyleCnt="6">
        <dgm:presLayoutVars>
          <dgm:chMax val="0"/>
          <dgm:chPref val="0"/>
        </dgm:presLayoutVars>
      </dgm:prSet>
      <dgm:spPr/>
    </dgm:pt>
  </dgm:ptLst>
  <dgm:cxnLst>
    <dgm:cxn modelId="{28849C37-3FE5-4DEF-86CE-411BC1DEC4C5}" srcId="{B917C42F-8256-4CB0-BB88-3BC842FF7C68}" destId="{478B494D-8FF9-4965-8C65-88618E01C579}" srcOrd="3" destOrd="0" parTransId="{AD8D17A4-1C3A-42A2-BB71-F73A01FD3185}" sibTransId="{DBE261C4-3757-4222-B170-2F657DFE4294}"/>
    <dgm:cxn modelId="{D97A8A71-4F1C-4DAE-88BD-3A6EEEDAF401}" type="presOf" srcId="{ACA2A2A1-F864-4AC2-B481-39236DD83828}" destId="{15253450-0FB3-472B-983E-FFBA7927558B}" srcOrd="0" destOrd="0" presId="urn:microsoft.com/office/officeart/2018/2/layout/IconVerticalSolidList"/>
    <dgm:cxn modelId="{D32D9F75-EE76-462A-9C6B-6FABF3B48E08}" type="presOf" srcId="{955956E7-000D-438B-824C-6C6D4FF4551C}" destId="{85508BA4-2DDA-4A5C-9FBC-23510C52F42E}" srcOrd="0" destOrd="0" presId="urn:microsoft.com/office/officeart/2018/2/layout/IconVerticalSolidList"/>
    <dgm:cxn modelId="{18719E91-5F9A-4719-84CB-AF82170045B7}" srcId="{B917C42F-8256-4CB0-BB88-3BC842FF7C68}" destId="{B269EB4C-2130-4211-911F-1D33401CE2AA}" srcOrd="0" destOrd="0" parTransId="{54D17136-0F7A-41F9-8AB9-F9D51BA8A7BD}" sibTransId="{EBA738B9-0386-4004-8D68-18D981BFB3FD}"/>
    <dgm:cxn modelId="{4AA0B695-26A2-41AC-AE51-2A227C9B5DEF}" srcId="{B917C42F-8256-4CB0-BB88-3BC842FF7C68}" destId="{ACA2A2A1-F864-4AC2-B481-39236DD83828}" srcOrd="4" destOrd="0" parTransId="{7508C6ED-898C-4D11-9825-F7990F2426D7}" sibTransId="{E2CFFB0C-30A2-4DA9-B676-42268D917255}"/>
    <dgm:cxn modelId="{BB01DE9B-A480-4876-A627-967C69721883}" type="presOf" srcId="{B269EB4C-2130-4211-911F-1D33401CE2AA}" destId="{AD8BF423-370F-4473-803B-CCA405CDDF55}" srcOrd="0" destOrd="0" presId="urn:microsoft.com/office/officeart/2018/2/layout/IconVerticalSolidList"/>
    <dgm:cxn modelId="{3141C8A8-5CA9-4FFE-B886-205F4D00F347}" srcId="{B917C42F-8256-4CB0-BB88-3BC842FF7C68}" destId="{17BCAD70-438F-4F47-89AF-EF0DB241189D}" srcOrd="5" destOrd="0" parTransId="{33189B4B-8815-438E-8E5D-5B5269F29679}" sibTransId="{0FF13F7E-3D7E-4F2B-9CC2-C3EA0B97E4B1}"/>
    <dgm:cxn modelId="{E5002DBC-A9E5-482C-9545-7FAC2A2FC8F7}" srcId="{B917C42F-8256-4CB0-BB88-3BC842FF7C68}" destId="{955956E7-000D-438B-824C-6C6D4FF4551C}" srcOrd="1" destOrd="0" parTransId="{1E77642F-48DA-4EF7-8FCE-436C97627F35}" sibTransId="{AE84716F-A3D0-4523-8268-AD4BFA2AB5D0}"/>
    <dgm:cxn modelId="{B4F718C7-2191-4C19-BD2A-31073A2D0E42}" type="presOf" srcId="{B917C42F-8256-4CB0-BB88-3BC842FF7C68}" destId="{D6151ABE-A76E-421B-BD1E-0891477E08E8}" srcOrd="0" destOrd="0" presId="urn:microsoft.com/office/officeart/2018/2/layout/IconVerticalSolidList"/>
    <dgm:cxn modelId="{3E973AD8-4AC4-49E2-93AB-1B37E137E2C7}" srcId="{B917C42F-8256-4CB0-BB88-3BC842FF7C68}" destId="{55BDF235-A3C9-4B18-ADC1-AEF13DD94AA1}" srcOrd="2" destOrd="0" parTransId="{FCC0AECE-8F06-49CE-8BA8-54F7B614B307}" sibTransId="{7CD60DF6-98B3-435A-B0D7-F7D8753A9169}"/>
    <dgm:cxn modelId="{C02A38E4-821B-454C-9BC3-3C789C2976E6}" type="presOf" srcId="{478B494D-8FF9-4965-8C65-88618E01C579}" destId="{CB0493E6-D4AF-4069-A731-B42C6197831F}" srcOrd="0" destOrd="0" presId="urn:microsoft.com/office/officeart/2018/2/layout/IconVerticalSolidList"/>
    <dgm:cxn modelId="{B3A3AAF2-D95F-457D-91B9-490505E743A6}" type="presOf" srcId="{17BCAD70-438F-4F47-89AF-EF0DB241189D}" destId="{03EDE853-5679-4E74-810D-6E65362A8A37}" srcOrd="0" destOrd="0" presId="urn:microsoft.com/office/officeart/2018/2/layout/IconVerticalSolidList"/>
    <dgm:cxn modelId="{5839B9F2-F41F-4040-AF4C-EAE68AF5B9E3}" type="presOf" srcId="{55BDF235-A3C9-4B18-ADC1-AEF13DD94AA1}" destId="{EA79DB35-F846-42EE-AFED-581FB0B52ECE}" srcOrd="0" destOrd="0" presId="urn:microsoft.com/office/officeart/2018/2/layout/IconVerticalSolidList"/>
    <dgm:cxn modelId="{21595415-B3F8-4789-AFDE-F4A0F2B82174}" type="presParOf" srcId="{D6151ABE-A76E-421B-BD1E-0891477E08E8}" destId="{E7BEF700-4AD4-4280-9E43-958906F7B306}" srcOrd="0" destOrd="0" presId="urn:microsoft.com/office/officeart/2018/2/layout/IconVerticalSolidList"/>
    <dgm:cxn modelId="{7879C2B1-18C2-4BD8-B519-1A5F835FE0A6}" type="presParOf" srcId="{E7BEF700-4AD4-4280-9E43-958906F7B306}" destId="{AB48A039-63D5-406D-9B36-0E67835C4C92}" srcOrd="0" destOrd="0" presId="urn:microsoft.com/office/officeart/2018/2/layout/IconVerticalSolidList"/>
    <dgm:cxn modelId="{C530F07D-391B-4D29-A3BF-BBBB3C95F8CC}" type="presParOf" srcId="{E7BEF700-4AD4-4280-9E43-958906F7B306}" destId="{2C478769-3311-4EC2-AE55-73BB8280C249}" srcOrd="1" destOrd="0" presId="urn:microsoft.com/office/officeart/2018/2/layout/IconVerticalSolidList"/>
    <dgm:cxn modelId="{11CDEC68-93F9-49D3-8F65-3B3884253236}" type="presParOf" srcId="{E7BEF700-4AD4-4280-9E43-958906F7B306}" destId="{14DF91D8-5FA7-444F-BA6C-F26075DFEADE}" srcOrd="2" destOrd="0" presId="urn:microsoft.com/office/officeart/2018/2/layout/IconVerticalSolidList"/>
    <dgm:cxn modelId="{82B71DDB-D298-4F80-AEC3-E126FE0ABC86}" type="presParOf" srcId="{E7BEF700-4AD4-4280-9E43-958906F7B306}" destId="{AD8BF423-370F-4473-803B-CCA405CDDF55}" srcOrd="3" destOrd="0" presId="urn:microsoft.com/office/officeart/2018/2/layout/IconVerticalSolidList"/>
    <dgm:cxn modelId="{350F45A8-75B4-4B91-892C-6FCC9A62AB2E}" type="presParOf" srcId="{D6151ABE-A76E-421B-BD1E-0891477E08E8}" destId="{AF0BCBD6-BFA9-48CA-BA95-1ADFD87A57EB}" srcOrd="1" destOrd="0" presId="urn:microsoft.com/office/officeart/2018/2/layout/IconVerticalSolidList"/>
    <dgm:cxn modelId="{F12FE032-5FFF-4C6B-8877-87A344B2EA0F}" type="presParOf" srcId="{D6151ABE-A76E-421B-BD1E-0891477E08E8}" destId="{85AA08A5-77E2-4BB3-A35E-C3453A880D56}" srcOrd="2" destOrd="0" presId="urn:microsoft.com/office/officeart/2018/2/layout/IconVerticalSolidList"/>
    <dgm:cxn modelId="{6340582F-D6B8-4DF2-951D-95BD79174802}" type="presParOf" srcId="{85AA08A5-77E2-4BB3-A35E-C3453A880D56}" destId="{CA74B123-FFDB-46AB-B2E3-2624A0290AD0}" srcOrd="0" destOrd="0" presId="urn:microsoft.com/office/officeart/2018/2/layout/IconVerticalSolidList"/>
    <dgm:cxn modelId="{8D836BFB-D388-49E0-AE54-5F25175DEB7B}" type="presParOf" srcId="{85AA08A5-77E2-4BB3-A35E-C3453A880D56}" destId="{7A49DF95-ECB8-4194-BB0F-24FE6123605C}" srcOrd="1" destOrd="0" presId="urn:microsoft.com/office/officeart/2018/2/layout/IconVerticalSolidList"/>
    <dgm:cxn modelId="{EBA6B616-3E79-43C9-A538-9745E7A7D3B3}" type="presParOf" srcId="{85AA08A5-77E2-4BB3-A35E-C3453A880D56}" destId="{DF008B8D-CF56-4E8F-BA88-37B1DE082529}" srcOrd="2" destOrd="0" presId="urn:microsoft.com/office/officeart/2018/2/layout/IconVerticalSolidList"/>
    <dgm:cxn modelId="{241839B9-8016-4C7F-88AB-2160A0521DD0}" type="presParOf" srcId="{85AA08A5-77E2-4BB3-A35E-C3453A880D56}" destId="{85508BA4-2DDA-4A5C-9FBC-23510C52F42E}" srcOrd="3" destOrd="0" presId="urn:microsoft.com/office/officeart/2018/2/layout/IconVerticalSolidList"/>
    <dgm:cxn modelId="{FB50064B-3EE6-4106-8F1B-36058F5246A5}" type="presParOf" srcId="{D6151ABE-A76E-421B-BD1E-0891477E08E8}" destId="{C1E6056D-28BD-46ED-83EB-0EDB8CD0917D}" srcOrd="3" destOrd="0" presId="urn:microsoft.com/office/officeart/2018/2/layout/IconVerticalSolidList"/>
    <dgm:cxn modelId="{267C912E-0C55-42C3-A219-D12A107964C3}" type="presParOf" srcId="{D6151ABE-A76E-421B-BD1E-0891477E08E8}" destId="{B0E775F9-1A94-4538-A0CB-91BB7BC64F27}" srcOrd="4" destOrd="0" presId="urn:microsoft.com/office/officeart/2018/2/layout/IconVerticalSolidList"/>
    <dgm:cxn modelId="{E0109281-E730-477B-AC5A-DE2FB9BC9DEE}" type="presParOf" srcId="{B0E775F9-1A94-4538-A0CB-91BB7BC64F27}" destId="{1CC1A157-BC5D-408A-A53B-B15A6A7B6A43}" srcOrd="0" destOrd="0" presId="urn:microsoft.com/office/officeart/2018/2/layout/IconVerticalSolidList"/>
    <dgm:cxn modelId="{908BD5AC-17D1-4837-A182-A051029169A0}" type="presParOf" srcId="{B0E775F9-1A94-4538-A0CB-91BB7BC64F27}" destId="{B1E8936F-658C-4146-AD10-8F5EB1A8ACDC}" srcOrd="1" destOrd="0" presId="urn:microsoft.com/office/officeart/2018/2/layout/IconVerticalSolidList"/>
    <dgm:cxn modelId="{D39547EC-E338-4541-87D9-E01F8925A515}" type="presParOf" srcId="{B0E775F9-1A94-4538-A0CB-91BB7BC64F27}" destId="{9B8509AF-D943-4458-AD1E-7AD4642044A0}" srcOrd="2" destOrd="0" presId="urn:microsoft.com/office/officeart/2018/2/layout/IconVerticalSolidList"/>
    <dgm:cxn modelId="{4E6D1B3A-699A-4CD9-9155-CEF965C40BAD}" type="presParOf" srcId="{B0E775F9-1A94-4538-A0CB-91BB7BC64F27}" destId="{EA79DB35-F846-42EE-AFED-581FB0B52ECE}" srcOrd="3" destOrd="0" presId="urn:microsoft.com/office/officeart/2018/2/layout/IconVerticalSolidList"/>
    <dgm:cxn modelId="{E0DE3B7C-4921-40F0-8282-303B6384427B}" type="presParOf" srcId="{D6151ABE-A76E-421B-BD1E-0891477E08E8}" destId="{3F0E3CBA-8BC5-4426-B925-0C6E5989EFF9}" srcOrd="5" destOrd="0" presId="urn:microsoft.com/office/officeart/2018/2/layout/IconVerticalSolidList"/>
    <dgm:cxn modelId="{D1723ABD-34FC-4F47-86BB-F1821585BCA3}" type="presParOf" srcId="{D6151ABE-A76E-421B-BD1E-0891477E08E8}" destId="{0F7BE433-76E0-43AC-B34D-4AB159C94622}" srcOrd="6" destOrd="0" presId="urn:microsoft.com/office/officeart/2018/2/layout/IconVerticalSolidList"/>
    <dgm:cxn modelId="{132BD699-924C-4315-96B3-5EFE2D0C3F7D}" type="presParOf" srcId="{0F7BE433-76E0-43AC-B34D-4AB159C94622}" destId="{43D23527-BFB1-4FB9-BE3C-249B79C1F6D4}" srcOrd="0" destOrd="0" presId="urn:microsoft.com/office/officeart/2018/2/layout/IconVerticalSolidList"/>
    <dgm:cxn modelId="{E6F9CAAA-C115-4CC7-B4E8-13AD9C616BA5}" type="presParOf" srcId="{0F7BE433-76E0-43AC-B34D-4AB159C94622}" destId="{4D0A51FB-9E3E-4A22-876C-83A87DB68A7C}" srcOrd="1" destOrd="0" presId="urn:microsoft.com/office/officeart/2018/2/layout/IconVerticalSolidList"/>
    <dgm:cxn modelId="{69B81A3F-515E-4A45-8C63-A3C90472218A}" type="presParOf" srcId="{0F7BE433-76E0-43AC-B34D-4AB159C94622}" destId="{041365CA-A214-4E28-AEDA-D992D0343FBB}" srcOrd="2" destOrd="0" presId="urn:microsoft.com/office/officeart/2018/2/layout/IconVerticalSolidList"/>
    <dgm:cxn modelId="{08C6D298-81AF-46FF-80DD-46ED4F2F02CA}" type="presParOf" srcId="{0F7BE433-76E0-43AC-B34D-4AB159C94622}" destId="{CB0493E6-D4AF-4069-A731-B42C6197831F}" srcOrd="3" destOrd="0" presId="urn:microsoft.com/office/officeart/2018/2/layout/IconVerticalSolidList"/>
    <dgm:cxn modelId="{281B1A2A-FD52-4334-A94B-532FBBFAD415}" type="presParOf" srcId="{D6151ABE-A76E-421B-BD1E-0891477E08E8}" destId="{21CE071D-D56E-4173-83B1-85E58DD4E3AC}" srcOrd="7" destOrd="0" presId="urn:microsoft.com/office/officeart/2018/2/layout/IconVerticalSolidList"/>
    <dgm:cxn modelId="{AED76439-C195-4A9E-8D44-0FFA2EB75DB4}" type="presParOf" srcId="{D6151ABE-A76E-421B-BD1E-0891477E08E8}" destId="{43574BA2-F100-4409-A2ED-23723DEAEB2A}" srcOrd="8" destOrd="0" presId="urn:microsoft.com/office/officeart/2018/2/layout/IconVerticalSolidList"/>
    <dgm:cxn modelId="{58691412-47F4-4CD4-97E9-5E33459E167B}" type="presParOf" srcId="{43574BA2-F100-4409-A2ED-23723DEAEB2A}" destId="{D9B450DE-C4C1-4D1C-9B44-0A50D3C43336}" srcOrd="0" destOrd="0" presId="urn:microsoft.com/office/officeart/2018/2/layout/IconVerticalSolidList"/>
    <dgm:cxn modelId="{EFFD988D-FEF5-4914-B8F2-BB9BDC445249}" type="presParOf" srcId="{43574BA2-F100-4409-A2ED-23723DEAEB2A}" destId="{249FFB80-6645-4177-A936-30D9739363D0}" srcOrd="1" destOrd="0" presId="urn:microsoft.com/office/officeart/2018/2/layout/IconVerticalSolidList"/>
    <dgm:cxn modelId="{E5381F05-1337-4C49-90E8-CDEDC1B87EFA}" type="presParOf" srcId="{43574BA2-F100-4409-A2ED-23723DEAEB2A}" destId="{142FBCBB-116F-4F27-8D2C-B758A2B735E5}" srcOrd="2" destOrd="0" presId="urn:microsoft.com/office/officeart/2018/2/layout/IconVerticalSolidList"/>
    <dgm:cxn modelId="{AC33835F-6E13-45AB-AEFF-9CBD5533D68C}" type="presParOf" srcId="{43574BA2-F100-4409-A2ED-23723DEAEB2A}" destId="{15253450-0FB3-472B-983E-FFBA7927558B}" srcOrd="3" destOrd="0" presId="urn:microsoft.com/office/officeart/2018/2/layout/IconVerticalSolidList"/>
    <dgm:cxn modelId="{B0537D2C-0789-4D5F-962E-A4A989749593}" type="presParOf" srcId="{D6151ABE-A76E-421B-BD1E-0891477E08E8}" destId="{2F49CD3F-4E8A-4BB7-BCCA-87B206181C84}" srcOrd="9" destOrd="0" presId="urn:microsoft.com/office/officeart/2018/2/layout/IconVerticalSolidList"/>
    <dgm:cxn modelId="{EA4EEA2D-A0E6-4D20-8C5D-F303F4D5E3F4}" type="presParOf" srcId="{D6151ABE-A76E-421B-BD1E-0891477E08E8}" destId="{C3EB1C5F-D0E2-46FA-A75F-06C0B0C7397A}" srcOrd="10" destOrd="0" presId="urn:microsoft.com/office/officeart/2018/2/layout/IconVerticalSolidList"/>
    <dgm:cxn modelId="{35746088-B58A-4D07-B813-D58674AD114B}" type="presParOf" srcId="{C3EB1C5F-D0E2-46FA-A75F-06C0B0C7397A}" destId="{9006B5F9-2B93-4968-9BDB-E2A073E25A2F}" srcOrd="0" destOrd="0" presId="urn:microsoft.com/office/officeart/2018/2/layout/IconVerticalSolidList"/>
    <dgm:cxn modelId="{11C7A99D-B4DB-4501-BDB8-616CCBEF3CBB}" type="presParOf" srcId="{C3EB1C5F-D0E2-46FA-A75F-06C0B0C7397A}" destId="{DDEC5556-F4A3-4C32-9720-C46342FC2D0C}" srcOrd="1" destOrd="0" presId="urn:microsoft.com/office/officeart/2018/2/layout/IconVerticalSolidList"/>
    <dgm:cxn modelId="{D2F2FD36-0348-4573-B180-E1CA767BE51C}" type="presParOf" srcId="{C3EB1C5F-D0E2-46FA-A75F-06C0B0C7397A}" destId="{89A5E489-8E89-4166-B64E-D3AFAE4735AD}" srcOrd="2" destOrd="0" presId="urn:microsoft.com/office/officeart/2018/2/layout/IconVerticalSolidList"/>
    <dgm:cxn modelId="{E4A268A4-18B4-4A92-BC66-DE95C1F715DD}" type="presParOf" srcId="{C3EB1C5F-D0E2-46FA-A75F-06C0B0C7397A}" destId="{03EDE853-5679-4E74-810D-6E65362A8A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4D2FEB-31E9-48DF-8C38-3B25F9A25346}"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IN"/>
        </a:p>
      </dgm:t>
    </dgm:pt>
    <dgm:pt modelId="{9D3C0AB2-C592-46BA-A431-E304DE154962}">
      <dgm:prSet phldrT="[Text]"/>
      <dgm:spPr/>
      <dgm:t>
        <a:bodyPr/>
        <a:lstStyle/>
        <a:p>
          <a:pPr algn="ctr"/>
          <a:r>
            <a:rPr lang="en-IN"/>
            <a:t>Patient with Hypertension</a:t>
          </a:r>
        </a:p>
      </dgm:t>
    </dgm:pt>
    <dgm:pt modelId="{2707D129-DAB4-4B88-AED7-F74EF28C459A}" type="parTrans" cxnId="{CE474FE1-FC66-4358-8200-44052CE03183}">
      <dgm:prSet/>
      <dgm:spPr/>
      <dgm:t>
        <a:bodyPr/>
        <a:lstStyle/>
        <a:p>
          <a:pPr algn="ctr"/>
          <a:endParaRPr lang="en-IN"/>
        </a:p>
      </dgm:t>
    </dgm:pt>
    <dgm:pt modelId="{45EF0375-EBFD-4CFB-B356-67CF66D94BF3}" type="sibTrans" cxnId="{CE474FE1-FC66-4358-8200-44052CE03183}">
      <dgm:prSet/>
      <dgm:spPr/>
      <dgm:t>
        <a:bodyPr/>
        <a:lstStyle/>
        <a:p>
          <a:pPr algn="ctr"/>
          <a:endParaRPr lang="en-IN"/>
        </a:p>
      </dgm:t>
    </dgm:pt>
    <dgm:pt modelId="{9E6A61A7-A460-421E-AB8F-1A83E19B4CB2}">
      <dgm:prSet phldrT="[Text]"/>
      <dgm:spPr/>
      <dgm:t>
        <a:bodyPr/>
        <a:lstStyle/>
        <a:p>
          <a:pPr algn="ctr"/>
          <a:r>
            <a:rPr lang="en-IN"/>
            <a:t>Shared Decision Making</a:t>
          </a:r>
        </a:p>
      </dgm:t>
    </dgm:pt>
    <dgm:pt modelId="{99751509-C204-428D-8317-F07BE62D7564}" type="parTrans" cxnId="{1AECD219-143A-49C7-92BE-EC30D18FB3E5}">
      <dgm:prSet/>
      <dgm:spPr/>
      <dgm:t>
        <a:bodyPr/>
        <a:lstStyle/>
        <a:p>
          <a:pPr algn="ctr"/>
          <a:endParaRPr lang="en-IN"/>
        </a:p>
      </dgm:t>
    </dgm:pt>
    <dgm:pt modelId="{BC8EF934-C532-47CB-8F43-342023FE5398}" type="sibTrans" cxnId="{1AECD219-143A-49C7-92BE-EC30D18FB3E5}">
      <dgm:prSet/>
      <dgm:spPr/>
      <dgm:t>
        <a:bodyPr/>
        <a:lstStyle/>
        <a:p>
          <a:pPr algn="ctr"/>
          <a:endParaRPr lang="en-IN"/>
        </a:p>
      </dgm:t>
    </dgm:pt>
    <dgm:pt modelId="{8A40A656-A9CA-4422-B4D6-6B1DAA4617D4}">
      <dgm:prSet phldrT="[Text]"/>
      <dgm:spPr/>
      <dgm:t>
        <a:bodyPr/>
        <a:lstStyle/>
        <a:p>
          <a:pPr algn="ctr"/>
          <a:r>
            <a:rPr lang="en-IN"/>
            <a:t>Care Planning</a:t>
          </a:r>
        </a:p>
      </dgm:t>
    </dgm:pt>
    <dgm:pt modelId="{11580EAE-D5AE-43BB-8F74-65E3D0DA356F}" type="parTrans" cxnId="{43626D91-A74A-4B8F-814D-59F1A5CE0522}">
      <dgm:prSet/>
      <dgm:spPr/>
      <dgm:t>
        <a:bodyPr/>
        <a:lstStyle/>
        <a:p>
          <a:pPr algn="ctr"/>
          <a:endParaRPr lang="en-IN"/>
        </a:p>
      </dgm:t>
    </dgm:pt>
    <dgm:pt modelId="{86CE87F3-B3F5-4BEA-8246-0EE1512FF748}" type="sibTrans" cxnId="{43626D91-A74A-4B8F-814D-59F1A5CE0522}">
      <dgm:prSet/>
      <dgm:spPr/>
      <dgm:t>
        <a:bodyPr/>
        <a:lstStyle/>
        <a:p>
          <a:pPr algn="ctr"/>
          <a:endParaRPr lang="en-IN"/>
        </a:p>
      </dgm:t>
    </dgm:pt>
    <dgm:pt modelId="{CCF8191A-23D0-45F8-A3EC-94DC35C81C49}">
      <dgm:prSet phldrT="[Text]"/>
      <dgm:spPr/>
      <dgm:t>
        <a:bodyPr/>
        <a:lstStyle/>
        <a:p>
          <a:pPr algn="ctr"/>
          <a:r>
            <a:rPr lang="en-IN"/>
            <a:t>Patient Activation</a:t>
          </a:r>
        </a:p>
      </dgm:t>
    </dgm:pt>
    <dgm:pt modelId="{20E6D7C9-3ABA-4EB5-AA07-CF9ED144E7B2}" type="parTrans" cxnId="{A0A68DF7-F020-4F17-9BC2-87F37D6CEAA2}">
      <dgm:prSet/>
      <dgm:spPr/>
      <dgm:t>
        <a:bodyPr/>
        <a:lstStyle/>
        <a:p>
          <a:pPr algn="ctr"/>
          <a:endParaRPr lang="en-IN"/>
        </a:p>
      </dgm:t>
    </dgm:pt>
    <dgm:pt modelId="{6B9B23CB-18E4-49AA-8775-A9CD5FA0EE65}" type="sibTrans" cxnId="{A0A68DF7-F020-4F17-9BC2-87F37D6CEAA2}">
      <dgm:prSet/>
      <dgm:spPr/>
      <dgm:t>
        <a:bodyPr/>
        <a:lstStyle/>
        <a:p>
          <a:pPr algn="ctr"/>
          <a:endParaRPr lang="en-IN"/>
        </a:p>
      </dgm:t>
    </dgm:pt>
    <dgm:pt modelId="{B232095B-D2F1-4DCD-AC08-88560FA96F61}">
      <dgm:prSet phldrT="[Text]"/>
      <dgm:spPr/>
      <dgm:t>
        <a:bodyPr/>
        <a:lstStyle/>
        <a:p>
          <a:pPr algn="ctr"/>
          <a:r>
            <a:rPr lang="en-IN"/>
            <a:t>Integrated Care</a:t>
          </a:r>
        </a:p>
      </dgm:t>
    </dgm:pt>
    <dgm:pt modelId="{E3BB1699-2F57-4ECF-A5DB-5BEBC91213E2}" type="parTrans" cxnId="{9F1FCCB3-0C29-4C50-A85E-286ABF496FEE}">
      <dgm:prSet/>
      <dgm:spPr/>
      <dgm:t>
        <a:bodyPr/>
        <a:lstStyle/>
        <a:p>
          <a:pPr algn="ctr"/>
          <a:endParaRPr lang="en-IN"/>
        </a:p>
      </dgm:t>
    </dgm:pt>
    <dgm:pt modelId="{EE84A849-9D55-4B5E-83E4-BA7A97D925D8}" type="sibTrans" cxnId="{9F1FCCB3-0C29-4C50-A85E-286ABF496FEE}">
      <dgm:prSet/>
      <dgm:spPr/>
      <dgm:t>
        <a:bodyPr/>
        <a:lstStyle/>
        <a:p>
          <a:pPr algn="ctr"/>
          <a:endParaRPr lang="en-IN"/>
        </a:p>
      </dgm:t>
    </dgm:pt>
    <dgm:pt modelId="{D917B18E-A543-4611-AD4A-E6B05B2795D7}">
      <dgm:prSet phldrT="[Text]"/>
      <dgm:spPr/>
      <dgm:t>
        <a:bodyPr/>
        <a:lstStyle/>
        <a:p>
          <a:pPr algn="ctr"/>
          <a:r>
            <a:rPr lang="en-IN"/>
            <a:t>Self-Management</a:t>
          </a:r>
        </a:p>
      </dgm:t>
    </dgm:pt>
    <dgm:pt modelId="{3486EB2F-DA35-492C-97DD-C88A00A78A0B}" type="parTrans" cxnId="{EAA58D48-9574-4C6E-BFAB-74341A4A53A2}">
      <dgm:prSet/>
      <dgm:spPr/>
      <dgm:t>
        <a:bodyPr/>
        <a:lstStyle/>
        <a:p>
          <a:pPr algn="ctr"/>
          <a:endParaRPr lang="en-IN"/>
        </a:p>
      </dgm:t>
    </dgm:pt>
    <dgm:pt modelId="{94D61F72-E30D-4A44-9D9E-A0B1C7CD15A7}" type="sibTrans" cxnId="{EAA58D48-9574-4C6E-BFAB-74341A4A53A2}">
      <dgm:prSet/>
      <dgm:spPr/>
      <dgm:t>
        <a:bodyPr/>
        <a:lstStyle/>
        <a:p>
          <a:pPr algn="ctr"/>
          <a:endParaRPr lang="en-IN"/>
        </a:p>
      </dgm:t>
    </dgm:pt>
    <dgm:pt modelId="{9866EDAC-644D-4844-8C3D-4DA33458B89B}">
      <dgm:prSet phldrT="[Text]"/>
      <dgm:spPr/>
      <dgm:t>
        <a:bodyPr/>
        <a:lstStyle/>
        <a:p>
          <a:pPr algn="ctr"/>
          <a:r>
            <a:rPr lang="en-IN"/>
            <a:t>Social Prescribing</a:t>
          </a:r>
        </a:p>
      </dgm:t>
    </dgm:pt>
    <dgm:pt modelId="{2D616741-2191-46D2-92F2-F4FA2E6C4E5E}" type="parTrans" cxnId="{56F7BD85-4377-4457-BF33-0FC5FA41F7A9}">
      <dgm:prSet/>
      <dgm:spPr/>
      <dgm:t>
        <a:bodyPr/>
        <a:lstStyle/>
        <a:p>
          <a:pPr algn="ctr"/>
          <a:endParaRPr lang="en-IN"/>
        </a:p>
      </dgm:t>
    </dgm:pt>
    <dgm:pt modelId="{47F9D615-7355-44BB-A23F-190BC5C1D4BD}" type="sibTrans" cxnId="{56F7BD85-4377-4457-BF33-0FC5FA41F7A9}">
      <dgm:prSet/>
      <dgm:spPr/>
      <dgm:t>
        <a:bodyPr/>
        <a:lstStyle/>
        <a:p>
          <a:pPr algn="ctr"/>
          <a:endParaRPr lang="en-IN"/>
        </a:p>
      </dgm:t>
    </dgm:pt>
    <dgm:pt modelId="{AA4410CC-6C34-4D80-B796-639712BC493B}" type="pres">
      <dgm:prSet presAssocID="{984D2FEB-31E9-48DF-8C38-3B25F9A25346}" presName="Name0" presStyleCnt="0">
        <dgm:presLayoutVars>
          <dgm:chMax val="1"/>
          <dgm:dir/>
          <dgm:animLvl val="ctr"/>
          <dgm:resizeHandles val="exact"/>
        </dgm:presLayoutVars>
      </dgm:prSet>
      <dgm:spPr/>
    </dgm:pt>
    <dgm:pt modelId="{A31C592E-A90E-4FAD-9626-B402FB80906C}" type="pres">
      <dgm:prSet presAssocID="{9D3C0AB2-C592-46BA-A431-E304DE154962}" presName="centerShape" presStyleLbl="node0" presStyleIdx="0" presStyleCnt="1"/>
      <dgm:spPr/>
    </dgm:pt>
    <dgm:pt modelId="{87EA0512-0E2E-491F-BB14-2B7727B518C3}" type="pres">
      <dgm:prSet presAssocID="{99751509-C204-428D-8317-F07BE62D7564}" presName="parTrans" presStyleLbl="sibTrans2D1" presStyleIdx="0" presStyleCnt="6"/>
      <dgm:spPr/>
    </dgm:pt>
    <dgm:pt modelId="{57FFF92F-A7ED-4A55-9C64-D3A14B80F12F}" type="pres">
      <dgm:prSet presAssocID="{99751509-C204-428D-8317-F07BE62D7564}" presName="connectorText" presStyleLbl="sibTrans2D1" presStyleIdx="0" presStyleCnt="6"/>
      <dgm:spPr/>
    </dgm:pt>
    <dgm:pt modelId="{8C3451A5-73F1-4D2E-BFC6-AD98C658EAC4}" type="pres">
      <dgm:prSet presAssocID="{9E6A61A7-A460-421E-AB8F-1A83E19B4CB2}" presName="node" presStyleLbl="node1" presStyleIdx="0" presStyleCnt="6">
        <dgm:presLayoutVars>
          <dgm:bulletEnabled val="1"/>
        </dgm:presLayoutVars>
      </dgm:prSet>
      <dgm:spPr/>
    </dgm:pt>
    <dgm:pt modelId="{22599575-A382-4D2A-A4AD-A06D8FC24854}" type="pres">
      <dgm:prSet presAssocID="{11580EAE-D5AE-43BB-8F74-65E3D0DA356F}" presName="parTrans" presStyleLbl="sibTrans2D1" presStyleIdx="1" presStyleCnt="6"/>
      <dgm:spPr/>
    </dgm:pt>
    <dgm:pt modelId="{628EA6D0-D99D-41F4-A07A-89DFAA35A133}" type="pres">
      <dgm:prSet presAssocID="{11580EAE-D5AE-43BB-8F74-65E3D0DA356F}" presName="connectorText" presStyleLbl="sibTrans2D1" presStyleIdx="1" presStyleCnt="6"/>
      <dgm:spPr/>
    </dgm:pt>
    <dgm:pt modelId="{FCEBD499-4978-4A59-A89A-BAEFB6055503}" type="pres">
      <dgm:prSet presAssocID="{8A40A656-A9CA-4422-B4D6-6B1DAA4617D4}" presName="node" presStyleLbl="node1" presStyleIdx="1" presStyleCnt="6">
        <dgm:presLayoutVars>
          <dgm:bulletEnabled val="1"/>
        </dgm:presLayoutVars>
      </dgm:prSet>
      <dgm:spPr/>
    </dgm:pt>
    <dgm:pt modelId="{2B44E2EE-BEEE-456A-BB82-B8C7CEC570CF}" type="pres">
      <dgm:prSet presAssocID="{3486EB2F-DA35-492C-97DD-C88A00A78A0B}" presName="parTrans" presStyleLbl="sibTrans2D1" presStyleIdx="2" presStyleCnt="6"/>
      <dgm:spPr/>
    </dgm:pt>
    <dgm:pt modelId="{C8FE03A2-5756-4CF5-8C70-3E76B56BF864}" type="pres">
      <dgm:prSet presAssocID="{3486EB2F-DA35-492C-97DD-C88A00A78A0B}" presName="connectorText" presStyleLbl="sibTrans2D1" presStyleIdx="2" presStyleCnt="6"/>
      <dgm:spPr/>
    </dgm:pt>
    <dgm:pt modelId="{D1EE3316-758E-4E2A-B4A1-68548FC61E63}" type="pres">
      <dgm:prSet presAssocID="{D917B18E-A543-4611-AD4A-E6B05B2795D7}" presName="node" presStyleLbl="node1" presStyleIdx="2" presStyleCnt="6">
        <dgm:presLayoutVars>
          <dgm:bulletEnabled val="1"/>
        </dgm:presLayoutVars>
      </dgm:prSet>
      <dgm:spPr/>
    </dgm:pt>
    <dgm:pt modelId="{7E6EB597-C881-4954-8BB4-EBCB9E2013C5}" type="pres">
      <dgm:prSet presAssocID="{2D616741-2191-46D2-92F2-F4FA2E6C4E5E}" presName="parTrans" presStyleLbl="sibTrans2D1" presStyleIdx="3" presStyleCnt="6"/>
      <dgm:spPr/>
    </dgm:pt>
    <dgm:pt modelId="{615E7087-24A5-459C-B56B-B61DED6A2F84}" type="pres">
      <dgm:prSet presAssocID="{2D616741-2191-46D2-92F2-F4FA2E6C4E5E}" presName="connectorText" presStyleLbl="sibTrans2D1" presStyleIdx="3" presStyleCnt="6"/>
      <dgm:spPr/>
    </dgm:pt>
    <dgm:pt modelId="{A916343B-8461-4E06-A478-3F1CC2B7D4C2}" type="pres">
      <dgm:prSet presAssocID="{9866EDAC-644D-4844-8C3D-4DA33458B89B}" presName="node" presStyleLbl="node1" presStyleIdx="3" presStyleCnt="6">
        <dgm:presLayoutVars>
          <dgm:bulletEnabled val="1"/>
        </dgm:presLayoutVars>
      </dgm:prSet>
      <dgm:spPr/>
    </dgm:pt>
    <dgm:pt modelId="{9BC23013-6D40-4B44-8593-8CC70D75D458}" type="pres">
      <dgm:prSet presAssocID="{20E6D7C9-3ABA-4EB5-AA07-CF9ED144E7B2}" presName="parTrans" presStyleLbl="sibTrans2D1" presStyleIdx="4" presStyleCnt="6"/>
      <dgm:spPr/>
    </dgm:pt>
    <dgm:pt modelId="{822F37B3-A9AF-492B-A4CE-225B99C1B8C8}" type="pres">
      <dgm:prSet presAssocID="{20E6D7C9-3ABA-4EB5-AA07-CF9ED144E7B2}" presName="connectorText" presStyleLbl="sibTrans2D1" presStyleIdx="4" presStyleCnt="6"/>
      <dgm:spPr/>
    </dgm:pt>
    <dgm:pt modelId="{2868BD1D-DC4B-49E8-BFB1-BAEA737FBDB1}" type="pres">
      <dgm:prSet presAssocID="{CCF8191A-23D0-45F8-A3EC-94DC35C81C49}" presName="node" presStyleLbl="node1" presStyleIdx="4" presStyleCnt="6">
        <dgm:presLayoutVars>
          <dgm:bulletEnabled val="1"/>
        </dgm:presLayoutVars>
      </dgm:prSet>
      <dgm:spPr/>
    </dgm:pt>
    <dgm:pt modelId="{3F46B4F9-EAAC-4075-8DDB-30EB93CDF8B7}" type="pres">
      <dgm:prSet presAssocID="{E3BB1699-2F57-4ECF-A5DB-5BEBC91213E2}" presName="parTrans" presStyleLbl="sibTrans2D1" presStyleIdx="5" presStyleCnt="6"/>
      <dgm:spPr/>
    </dgm:pt>
    <dgm:pt modelId="{1AFEE624-5C85-4037-B6D8-FD4137C62535}" type="pres">
      <dgm:prSet presAssocID="{E3BB1699-2F57-4ECF-A5DB-5BEBC91213E2}" presName="connectorText" presStyleLbl="sibTrans2D1" presStyleIdx="5" presStyleCnt="6"/>
      <dgm:spPr/>
    </dgm:pt>
    <dgm:pt modelId="{4C0C9FB6-ABB7-4D26-8145-9C334CC11A6C}" type="pres">
      <dgm:prSet presAssocID="{B232095B-D2F1-4DCD-AC08-88560FA96F61}" presName="node" presStyleLbl="node1" presStyleIdx="5" presStyleCnt="6">
        <dgm:presLayoutVars>
          <dgm:bulletEnabled val="1"/>
        </dgm:presLayoutVars>
      </dgm:prSet>
      <dgm:spPr/>
    </dgm:pt>
  </dgm:ptLst>
  <dgm:cxnLst>
    <dgm:cxn modelId="{BC4DC814-517D-47F2-8B0A-A842BD1C7E58}" type="presOf" srcId="{3486EB2F-DA35-492C-97DD-C88A00A78A0B}" destId="{C8FE03A2-5756-4CF5-8C70-3E76B56BF864}" srcOrd="1" destOrd="0" presId="urn:microsoft.com/office/officeart/2005/8/layout/radial5"/>
    <dgm:cxn modelId="{1AECD219-143A-49C7-92BE-EC30D18FB3E5}" srcId="{9D3C0AB2-C592-46BA-A431-E304DE154962}" destId="{9E6A61A7-A460-421E-AB8F-1A83E19B4CB2}" srcOrd="0" destOrd="0" parTransId="{99751509-C204-428D-8317-F07BE62D7564}" sibTransId="{BC8EF934-C532-47CB-8F43-342023FE5398}"/>
    <dgm:cxn modelId="{EE38A525-F76F-440C-9159-53C1F9EDF4E0}" type="presOf" srcId="{3486EB2F-DA35-492C-97DD-C88A00A78A0B}" destId="{2B44E2EE-BEEE-456A-BB82-B8C7CEC570CF}" srcOrd="0" destOrd="0" presId="urn:microsoft.com/office/officeart/2005/8/layout/radial5"/>
    <dgm:cxn modelId="{ED6CBA32-EE12-4004-A456-363B99BA7671}" type="presOf" srcId="{99751509-C204-428D-8317-F07BE62D7564}" destId="{87EA0512-0E2E-491F-BB14-2B7727B518C3}" srcOrd="0" destOrd="0" presId="urn:microsoft.com/office/officeart/2005/8/layout/radial5"/>
    <dgm:cxn modelId="{1E029734-8322-4C0E-A9F9-5CDFB370511E}" type="presOf" srcId="{9E6A61A7-A460-421E-AB8F-1A83E19B4CB2}" destId="{8C3451A5-73F1-4D2E-BFC6-AD98C658EAC4}" srcOrd="0" destOrd="0" presId="urn:microsoft.com/office/officeart/2005/8/layout/radial5"/>
    <dgm:cxn modelId="{4069C138-8EA5-4453-BDEC-7486B1C26831}" type="presOf" srcId="{8A40A656-A9CA-4422-B4D6-6B1DAA4617D4}" destId="{FCEBD499-4978-4A59-A89A-BAEFB6055503}" srcOrd="0" destOrd="0" presId="urn:microsoft.com/office/officeart/2005/8/layout/radial5"/>
    <dgm:cxn modelId="{94E8395B-AA6C-4B4A-BFC7-DDA3F93EF82A}" type="presOf" srcId="{20E6D7C9-3ABA-4EB5-AA07-CF9ED144E7B2}" destId="{822F37B3-A9AF-492B-A4CE-225B99C1B8C8}" srcOrd="1" destOrd="0" presId="urn:microsoft.com/office/officeart/2005/8/layout/radial5"/>
    <dgm:cxn modelId="{486E1744-CF96-433C-BE1B-568CFDA55242}" type="presOf" srcId="{CCF8191A-23D0-45F8-A3EC-94DC35C81C49}" destId="{2868BD1D-DC4B-49E8-BFB1-BAEA737FBDB1}" srcOrd="0" destOrd="0" presId="urn:microsoft.com/office/officeart/2005/8/layout/radial5"/>
    <dgm:cxn modelId="{00EEF967-B32E-4697-A6CD-78A292999E30}" type="presOf" srcId="{E3BB1699-2F57-4ECF-A5DB-5BEBC91213E2}" destId="{1AFEE624-5C85-4037-B6D8-FD4137C62535}" srcOrd="1" destOrd="0" presId="urn:microsoft.com/office/officeart/2005/8/layout/radial5"/>
    <dgm:cxn modelId="{EAA58D48-9574-4C6E-BFAB-74341A4A53A2}" srcId="{9D3C0AB2-C592-46BA-A431-E304DE154962}" destId="{D917B18E-A543-4611-AD4A-E6B05B2795D7}" srcOrd="2" destOrd="0" parTransId="{3486EB2F-DA35-492C-97DD-C88A00A78A0B}" sibTransId="{94D61F72-E30D-4A44-9D9E-A0B1C7CD15A7}"/>
    <dgm:cxn modelId="{16CD6E4A-BBC7-45B1-AB1E-760C0ED63B66}" type="presOf" srcId="{11580EAE-D5AE-43BB-8F74-65E3D0DA356F}" destId="{628EA6D0-D99D-41F4-A07A-89DFAA35A133}" srcOrd="1" destOrd="0" presId="urn:microsoft.com/office/officeart/2005/8/layout/radial5"/>
    <dgm:cxn modelId="{8C95CA70-4D70-4872-AF54-58369F50086E}" type="presOf" srcId="{B232095B-D2F1-4DCD-AC08-88560FA96F61}" destId="{4C0C9FB6-ABB7-4D26-8145-9C334CC11A6C}" srcOrd="0" destOrd="0" presId="urn:microsoft.com/office/officeart/2005/8/layout/radial5"/>
    <dgm:cxn modelId="{876DEA50-B52A-4111-AB06-9FC42C6B01E1}" type="presOf" srcId="{9866EDAC-644D-4844-8C3D-4DA33458B89B}" destId="{A916343B-8461-4E06-A478-3F1CC2B7D4C2}" srcOrd="0" destOrd="0" presId="urn:microsoft.com/office/officeart/2005/8/layout/radial5"/>
    <dgm:cxn modelId="{0CF50E52-8739-47E8-9C84-021AF81818D2}" type="presOf" srcId="{984D2FEB-31E9-48DF-8C38-3B25F9A25346}" destId="{AA4410CC-6C34-4D80-B796-639712BC493B}" srcOrd="0" destOrd="0" presId="urn:microsoft.com/office/officeart/2005/8/layout/radial5"/>
    <dgm:cxn modelId="{CE4B2B5A-CE47-4EF7-B4F9-C97D0A022ED2}" type="presOf" srcId="{2D616741-2191-46D2-92F2-F4FA2E6C4E5E}" destId="{7E6EB597-C881-4954-8BB4-EBCB9E2013C5}" srcOrd="0" destOrd="0" presId="urn:microsoft.com/office/officeart/2005/8/layout/radial5"/>
    <dgm:cxn modelId="{6623EE81-E345-4514-B8ED-A69AD997EC75}" type="presOf" srcId="{E3BB1699-2F57-4ECF-A5DB-5BEBC91213E2}" destId="{3F46B4F9-EAAC-4075-8DDB-30EB93CDF8B7}" srcOrd="0" destOrd="0" presId="urn:microsoft.com/office/officeart/2005/8/layout/radial5"/>
    <dgm:cxn modelId="{56F7BD85-4377-4457-BF33-0FC5FA41F7A9}" srcId="{9D3C0AB2-C592-46BA-A431-E304DE154962}" destId="{9866EDAC-644D-4844-8C3D-4DA33458B89B}" srcOrd="3" destOrd="0" parTransId="{2D616741-2191-46D2-92F2-F4FA2E6C4E5E}" sibTransId="{47F9D615-7355-44BB-A23F-190BC5C1D4BD}"/>
    <dgm:cxn modelId="{43626D91-A74A-4B8F-814D-59F1A5CE0522}" srcId="{9D3C0AB2-C592-46BA-A431-E304DE154962}" destId="{8A40A656-A9CA-4422-B4D6-6B1DAA4617D4}" srcOrd="1" destOrd="0" parTransId="{11580EAE-D5AE-43BB-8F74-65E3D0DA356F}" sibTransId="{86CE87F3-B3F5-4BEA-8246-0EE1512FF748}"/>
    <dgm:cxn modelId="{248E4693-AB4D-4AC9-BA33-55DCC9AAFFB6}" type="presOf" srcId="{9D3C0AB2-C592-46BA-A431-E304DE154962}" destId="{A31C592E-A90E-4FAD-9626-B402FB80906C}" srcOrd="0" destOrd="0" presId="urn:microsoft.com/office/officeart/2005/8/layout/radial5"/>
    <dgm:cxn modelId="{EA9A2FA0-CCE1-4562-AF7D-0C9DAE4D1201}" type="presOf" srcId="{2D616741-2191-46D2-92F2-F4FA2E6C4E5E}" destId="{615E7087-24A5-459C-B56B-B61DED6A2F84}" srcOrd="1" destOrd="0" presId="urn:microsoft.com/office/officeart/2005/8/layout/radial5"/>
    <dgm:cxn modelId="{9F1FCCB3-0C29-4C50-A85E-286ABF496FEE}" srcId="{9D3C0AB2-C592-46BA-A431-E304DE154962}" destId="{B232095B-D2F1-4DCD-AC08-88560FA96F61}" srcOrd="5" destOrd="0" parTransId="{E3BB1699-2F57-4ECF-A5DB-5BEBC91213E2}" sibTransId="{EE84A849-9D55-4B5E-83E4-BA7A97D925D8}"/>
    <dgm:cxn modelId="{3280DDC7-7458-4EA6-A0FF-11EC87FF4D8F}" type="presOf" srcId="{20E6D7C9-3ABA-4EB5-AA07-CF9ED144E7B2}" destId="{9BC23013-6D40-4B44-8593-8CC70D75D458}" srcOrd="0" destOrd="0" presId="urn:microsoft.com/office/officeart/2005/8/layout/radial5"/>
    <dgm:cxn modelId="{4566BBCB-69AE-4FFD-AA67-20DB1554A5A3}" type="presOf" srcId="{11580EAE-D5AE-43BB-8F74-65E3D0DA356F}" destId="{22599575-A382-4D2A-A4AD-A06D8FC24854}" srcOrd="0" destOrd="0" presId="urn:microsoft.com/office/officeart/2005/8/layout/radial5"/>
    <dgm:cxn modelId="{CE474FE1-FC66-4358-8200-44052CE03183}" srcId="{984D2FEB-31E9-48DF-8C38-3B25F9A25346}" destId="{9D3C0AB2-C592-46BA-A431-E304DE154962}" srcOrd="0" destOrd="0" parTransId="{2707D129-DAB4-4B88-AED7-F74EF28C459A}" sibTransId="{45EF0375-EBFD-4CFB-B356-67CF66D94BF3}"/>
    <dgm:cxn modelId="{5D45EDEF-6088-4B6B-ADD3-10FB3099B6F5}" type="presOf" srcId="{99751509-C204-428D-8317-F07BE62D7564}" destId="{57FFF92F-A7ED-4A55-9C64-D3A14B80F12F}" srcOrd="1" destOrd="0" presId="urn:microsoft.com/office/officeart/2005/8/layout/radial5"/>
    <dgm:cxn modelId="{9F54A6F0-27F5-4F71-99D2-D0A5BD917DD8}" type="presOf" srcId="{D917B18E-A543-4611-AD4A-E6B05B2795D7}" destId="{D1EE3316-758E-4E2A-B4A1-68548FC61E63}" srcOrd="0" destOrd="0" presId="urn:microsoft.com/office/officeart/2005/8/layout/radial5"/>
    <dgm:cxn modelId="{A0A68DF7-F020-4F17-9BC2-87F37D6CEAA2}" srcId="{9D3C0AB2-C592-46BA-A431-E304DE154962}" destId="{CCF8191A-23D0-45F8-A3EC-94DC35C81C49}" srcOrd="4" destOrd="0" parTransId="{20E6D7C9-3ABA-4EB5-AA07-CF9ED144E7B2}" sibTransId="{6B9B23CB-18E4-49AA-8775-A9CD5FA0EE65}"/>
    <dgm:cxn modelId="{EA213436-D6E2-4D30-8CBB-B322224DD406}" type="presParOf" srcId="{AA4410CC-6C34-4D80-B796-639712BC493B}" destId="{A31C592E-A90E-4FAD-9626-B402FB80906C}" srcOrd="0" destOrd="0" presId="urn:microsoft.com/office/officeart/2005/8/layout/radial5"/>
    <dgm:cxn modelId="{AAD3631D-E949-4781-B5B8-9504BA670E99}" type="presParOf" srcId="{AA4410CC-6C34-4D80-B796-639712BC493B}" destId="{87EA0512-0E2E-491F-BB14-2B7727B518C3}" srcOrd="1" destOrd="0" presId="urn:microsoft.com/office/officeart/2005/8/layout/radial5"/>
    <dgm:cxn modelId="{C599E42E-3688-4CF1-9BE9-44C5996C1472}" type="presParOf" srcId="{87EA0512-0E2E-491F-BB14-2B7727B518C3}" destId="{57FFF92F-A7ED-4A55-9C64-D3A14B80F12F}" srcOrd="0" destOrd="0" presId="urn:microsoft.com/office/officeart/2005/8/layout/radial5"/>
    <dgm:cxn modelId="{DABED1A9-30FF-49F0-ABE0-978519C5B22D}" type="presParOf" srcId="{AA4410CC-6C34-4D80-B796-639712BC493B}" destId="{8C3451A5-73F1-4D2E-BFC6-AD98C658EAC4}" srcOrd="2" destOrd="0" presId="urn:microsoft.com/office/officeart/2005/8/layout/radial5"/>
    <dgm:cxn modelId="{7215FBB7-A648-4AE7-A7DD-972F4057C8B1}" type="presParOf" srcId="{AA4410CC-6C34-4D80-B796-639712BC493B}" destId="{22599575-A382-4D2A-A4AD-A06D8FC24854}" srcOrd="3" destOrd="0" presId="urn:microsoft.com/office/officeart/2005/8/layout/radial5"/>
    <dgm:cxn modelId="{A2B0B1BD-30D7-4AC1-9711-EF719F1284F9}" type="presParOf" srcId="{22599575-A382-4D2A-A4AD-A06D8FC24854}" destId="{628EA6D0-D99D-41F4-A07A-89DFAA35A133}" srcOrd="0" destOrd="0" presId="urn:microsoft.com/office/officeart/2005/8/layout/radial5"/>
    <dgm:cxn modelId="{727C10DB-B912-482A-BB82-A27D1C430C15}" type="presParOf" srcId="{AA4410CC-6C34-4D80-B796-639712BC493B}" destId="{FCEBD499-4978-4A59-A89A-BAEFB6055503}" srcOrd="4" destOrd="0" presId="urn:microsoft.com/office/officeart/2005/8/layout/radial5"/>
    <dgm:cxn modelId="{C5EAB745-3EEC-4277-8009-D4D268371A49}" type="presParOf" srcId="{AA4410CC-6C34-4D80-B796-639712BC493B}" destId="{2B44E2EE-BEEE-456A-BB82-B8C7CEC570CF}" srcOrd="5" destOrd="0" presId="urn:microsoft.com/office/officeart/2005/8/layout/radial5"/>
    <dgm:cxn modelId="{9AB5881F-2821-4FFC-AD1C-266F4594D417}" type="presParOf" srcId="{2B44E2EE-BEEE-456A-BB82-B8C7CEC570CF}" destId="{C8FE03A2-5756-4CF5-8C70-3E76B56BF864}" srcOrd="0" destOrd="0" presId="urn:microsoft.com/office/officeart/2005/8/layout/radial5"/>
    <dgm:cxn modelId="{2D3090CA-7627-4C43-A96F-C6BCF209F32D}" type="presParOf" srcId="{AA4410CC-6C34-4D80-B796-639712BC493B}" destId="{D1EE3316-758E-4E2A-B4A1-68548FC61E63}" srcOrd="6" destOrd="0" presId="urn:microsoft.com/office/officeart/2005/8/layout/radial5"/>
    <dgm:cxn modelId="{5C5C8C3B-149B-4552-89E8-29A2D3A365EA}" type="presParOf" srcId="{AA4410CC-6C34-4D80-B796-639712BC493B}" destId="{7E6EB597-C881-4954-8BB4-EBCB9E2013C5}" srcOrd="7" destOrd="0" presId="urn:microsoft.com/office/officeart/2005/8/layout/radial5"/>
    <dgm:cxn modelId="{D5DFE944-6265-4284-84E8-63093BB48A35}" type="presParOf" srcId="{7E6EB597-C881-4954-8BB4-EBCB9E2013C5}" destId="{615E7087-24A5-459C-B56B-B61DED6A2F84}" srcOrd="0" destOrd="0" presId="urn:microsoft.com/office/officeart/2005/8/layout/radial5"/>
    <dgm:cxn modelId="{2655FB30-A745-4977-BD4D-E6C730321341}" type="presParOf" srcId="{AA4410CC-6C34-4D80-B796-639712BC493B}" destId="{A916343B-8461-4E06-A478-3F1CC2B7D4C2}" srcOrd="8" destOrd="0" presId="urn:microsoft.com/office/officeart/2005/8/layout/radial5"/>
    <dgm:cxn modelId="{D6B38135-FC37-4306-8122-D814909A0FE4}" type="presParOf" srcId="{AA4410CC-6C34-4D80-B796-639712BC493B}" destId="{9BC23013-6D40-4B44-8593-8CC70D75D458}" srcOrd="9" destOrd="0" presId="urn:microsoft.com/office/officeart/2005/8/layout/radial5"/>
    <dgm:cxn modelId="{22205C22-6776-48E7-B941-86054E71D3EF}" type="presParOf" srcId="{9BC23013-6D40-4B44-8593-8CC70D75D458}" destId="{822F37B3-A9AF-492B-A4CE-225B99C1B8C8}" srcOrd="0" destOrd="0" presId="urn:microsoft.com/office/officeart/2005/8/layout/radial5"/>
    <dgm:cxn modelId="{0EEC5ECD-37D4-4343-A94D-E72BAD9F3D76}" type="presParOf" srcId="{AA4410CC-6C34-4D80-B796-639712BC493B}" destId="{2868BD1D-DC4B-49E8-BFB1-BAEA737FBDB1}" srcOrd="10" destOrd="0" presId="urn:microsoft.com/office/officeart/2005/8/layout/radial5"/>
    <dgm:cxn modelId="{58BF756B-C633-4243-997A-EB81BF70CC49}" type="presParOf" srcId="{AA4410CC-6C34-4D80-B796-639712BC493B}" destId="{3F46B4F9-EAAC-4075-8DDB-30EB93CDF8B7}" srcOrd="11" destOrd="0" presId="urn:microsoft.com/office/officeart/2005/8/layout/radial5"/>
    <dgm:cxn modelId="{92FDA796-D4C0-44DD-BFCE-7ECA0BC298A9}" type="presParOf" srcId="{3F46B4F9-EAAC-4075-8DDB-30EB93CDF8B7}" destId="{1AFEE624-5C85-4037-B6D8-FD4137C62535}" srcOrd="0" destOrd="0" presId="urn:microsoft.com/office/officeart/2005/8/layout/radial5"/>
    <dgm:cxn modelId="{C1E26CBC-3F0A-4A0B-A020-AB12F9E84E29}" type="presParOf" srcId="{AA4410CC-6C34-4D80-B796-639712BC493B}" destId="{4C0C9FB6-ABB7-4D26-8145-9C334CC11A6C}" srcOrd="12" destOrd="0" presId="urn:microsoft.com/office/officeart/2005/8/layout/radial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D13C3-4E13-4893-A93E-236D65BD8D9C}">
      <dsp:nvSpPr>
        <dsp:cNvPr id="0" name=""/>
        <dsp:cNvSpPr/>
      </dsp:nvSpPr>
      <dsp:spPr>
        <a:xfrm>
          <a:off x="0" y="4865"/>
          <a:ext cx="6245265" cy="1036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E7AEE-2D9C-4017-A5DB-C9E781559ACA}">
      <dsp:nvSpPr>
        <dsp:cNvPr id="0" name=""/>
        <dsp:cNvSpPr/>
      </dsp:nvSpPr>
      <dsp:spPr>
        <a:xfrm>
          <a:off x="313521" y="238063"/>
          <a:ext cx="570039" cy="57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9374F2-B2F1-4008-94AD-EA3C159AFC7A}">
      <dsp:nvSpPr>
        <dsp:cNvPr id="0" name=""/>
        <dsp:cNvSpPr/>
      </dsp:nvSpPr>
      <dsp:spPr>
        <a:xfrm>
          <a:off x="1197083" y="4865"/>
          <a:ext cx="5048181" cy="1036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89" tIns="109689" rIns="109689" bIns="109689"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Pharmacological treatments involve the use of ACE inhibitors, diuretics and calcium channel blockers (Sinha and Agarwal, 2019).</a:t>
          </a:r>
        </a:p>
      </dsp:txBody>
      <dsp:txXfrm>
        <a:off x="1197083" y="4865"/>
        <a:ext cx="5048181" cy="1036435"/>
      </dsp:txXfrm>
    </dsp:sp>
    <dsp:sp modelId="{98FC8857-6380-4C6C-8489-BB7691D005BD}">
      <dsp:nvSpPr>
        <dsp:cNvPr id="0" name=""/>
        <dsp:cNvSpPr/>
      </dsp:nvSpPr>
      <dsp:spPr>
        <a:xfrm>
          <a:off x="0" y="1300410"/>
          <a:ext cx="6245265" cy="1036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70B83-8E38-4FBB-A2C7-59468B699E26}">
      <dsp:nvSpPr>
        <dsp:cNvPr id="0" name=""/>
        <dsp:cNvSpPr/>
      </dsp:nvSpPr>
      <dsp:spPr>
        <a:xfrm>
          <a:off x="313521" y="1533608"/>
          <a:ext cx="570039" cy="57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B29EE-929F-45B0-9A7C-39D11FD48980}">
      <dsp:nvSpPr>
        <dsp:cNvPr id="0" name=""/>
        <dsp:cNvSpPr/>
      </dsp:nvSpPr>
      <dsp:spPr>
        <a:xfrm>
          <a:off x="1197083" y="1300410"/>
          <a:ext cx="5048181" cy="1036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89" tIns="109689" rIns="109689" bIns="109689"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Lifestyle interventions encompass a change in diet, physical activity and weight.</a:t>
          </a:r>
        </a:p>
      </dsp:txBody>
      <dsp:txXfrm>
        <a:off x="1197083" y="1300410"/>
        <a:ext cx="5048181" cy="1036435"/>
      </dsp:txXfrm>
    </dsp:sp>
    <dsp:sp modelId="{7597EC8C-7AC8-4A3B-830B-408A3CE027E6}">
      <dsp:nvSpPr>
        <dsp:cNvPr id="0" name=""/>
        <dsp:cNvSpPr/>
      </dsp:nvSpPr>
      <dsp:spPr>
        <a:xfrm>
          <a:off x="0" y="2595955"/>
          <a:ext cx="6245265" cy="1036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7BA73A-BED3-413B-B875-4BBA80BD3A03}">
      <dsp:nvSpPr>
        <dsp:cNvPr id="0" name=""/>
        <dsp:cNvSpPr/>
      </dsp:nvSpPr>
      <dsp:spPr>
        <a:xfrm>
          <a:off x="313521" y="2829153"/>
          <a:ext cx="570039" cy="57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60FEF-D8FF-4571-90FC-8E0E1C0B5E33}">
      <dsp:nvSpPr>
        <dsp:cNvPr id="0" name=""/>
        <dsp:cNvSpPr/>
      </dsp:nvSpPr>
      <dsp:spPr>
        <a:xfrm>
          <a:off x="1197083" y="2595955"/>
          <a:ext cx="5048181" cy="1036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89" tIns="109689" rIns="109689" bIns="109689"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A lowering of the salt content in the blood lowers blood pressure considerably in high hypertensive patients (</a:t>
          </a:r>
          <a:r>
            <a:rPr lang="en-US" sz="1700" kern="1200" dirty="0" err="1">
              <a:latin typeface="Arial" panose="020B0604020202020204" pitchFamily="34" charset="0"/>
              <a:cs typeface="Arial" panose="020B0604020202020204" pitchFamily="34" charset="0"/>
            </a:rPr>
            <a:t>Aliasgharzadeh</a:t>
          </a:r>
          <a:r>
            <a:rPr lang="en-US" sz="1700" kern="1200" dirty="0">
              <a:latin typeface="Arial" panose="020B0604020202020204" pitchFamily="34" charset="0"/>
              <a:cs typeface="Arial" panose="020B0604020202020204" pitchFamily="34" charset="0"/>
            </a:rPr>
            <a:t>, et al., 2022).</a:t>
          </a:r>
        </a:p>
      </dsp:txBody>
      <dsp:txXfrm>
        <a:off x="1197083" y="2595955"/>
        <a:ext cx="5048181" cy="1036435"/>
      </dsp:txXfrm>
    </dsp:sp>
    <dsp:sp modelId="{F93DB406-0490-4BAF-83B5-E7DE656342E9}">
      <dsp:nvSpPr>
        <dsp:cNvPr id="0" name=""/>
        <dsp:cNvSpPr/>
      </dsp:nvSpPr>
      <dsp:spPr>
        <a:xfrm>
          <a:off x="0" y="3891500"/>
          <a:ext cx="6245265" cy="1036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FA4299-649A-4F69-B7FE-871967326043}">
      <dsp:nvSpPr>
        <dsp:cNvPr id="0" name=""/>
        <dsp:cNvSpPr/>
      </dsp:nvSpPr>
      <dsp:spPr>
        <a:xfrm>
          <a:off x="313521" y="4124698"/>
          <a:ext cx="570039" cy="57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A24F23-4157-49B6-86AD-2179D59DC399}">
      <dsp:nvSpPr>
        <dsp:cNvPr id="0" name=""/>
        <dsp:cNvSpPr/>
      </dsp:nvSpPr>
      <dsp:spPr>
        <a:xfrm>
          <a:off x="1197083" y="3891500"/>
          <a:ext cx="5048181" cy="1036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89" tIns="109689" rIns="109689" bIns="109689"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The combination therapy is usually needed to control blood pressure in the long term (Canoy, et al., 2022).</a:t>
          </a:r>
        </a:p>
      </dsp:txBody>
      <dsp:txXfrm>
        <a:off x="1197083" y="3891500"/>
        <a:ext cx="5048181" cy="1036435"/>
      </dsp:txXfrm>
    </dsp:sp>
    <dsp:sp modelId="{1D11367C-D17A-4E0D-BCB9-7F902658DCA3}">
      <dsp:nvSpPr>
        <dsp:cNvPr id="0" name=""/>
        <dsp:cNvSpPr/>
      </dsp:nvSpPr>
      <dsp:spPr>
        <a:xfrm>
          <a:off x="0" y="5187045"/>
          <a:ext cx="6245265" cy="1036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FBCA2-2C3D-4C00-B2DD-0034F4E5C600}">
      <dsp:nvSpPr>
        <dsp:cNvPr id="0" name=""/>
        <dsp:cNvSpPr/>
      </dsp:nvSpPr>
      <dsp:spPr>
        <a:xfrm>
          <a:off x="313521" y="5420243"/>
          <a:ext cx="570039" cy="5700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40F09A-193B-4CFF-B945-B980E7393003}">
      <dsp:nvSpPr>
        <dsp:cNvPr id="0" name=""/>
        <dsp:cNvSpPr/>
      </dsp:nvSpPr>
      <dsp:spPr>
        <a:xfrm>
          <a:off x="1197083" y="5187045"/>
          <a:ext cx="5048181" cy="1036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89" tIns="109689" rIns="109689" bIns="109689"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Arial" panose="020B0604020202020204" pitchFamily="34" charset="0"/>
              <a:cs typeface="Arial" panose="020B0604020202020204" pitchFamily="34" charset="0"/>
            </a:rPr>
            <a:t>The success of treatment is determined by adherence and frequent monitoring.</a:t>
          </a:r>
        </a:p>
      </dsp:txBody>
      <dsp:txXfrm>
        <a:off x="1197083" y="5187045"/>
        <a:ext cx="5048181" cy="1036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3E801-9896-446C-B7F5-3F11384C1B6C}">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64771-36D5-4BB4-89DD-F0000B9C9438}">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EE85DD-2A22-4D4D-AB9E-B78B7319DCE3}">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Primary prevention is aimed at lifestyle change and risk reduction.</a:t>
          </a:r>
        </a:p>
      </dsp:txBody>
      <dsp:txXfrm>
        <a:off x="837512" y="3404"/>
        <a:ext cx="9678087" cy="725119"/>
      </dsp:txXfrm>
    </dsp:sp>
    <dsp:sp modelId="{1E346AFB-4E47-4394-809C-FE3A3BECE6CA}">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2F21D-46BA-4AB5-8275-F17C4C181090}">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AB32A-4D4E-41E0-AB1E-34018C28B077}">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Frequent screening is used to detect and implement intervention measures in time.</a:t>
          </a:r>
        </a:p>
      </dsp:txBody>
      <dsp:txXfrm>
        <a:off x="837512" y="909803"/>
        <a:ext cx="9678087" cy="725119"/>
      </dsp:txXfrm>
    </dsp:sp>
    <dsp:sp modelId="{F1404D6E-4A69-461B-A8A0-B0EA9939C070}">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75D9E-974C-4FAC-949F-E5EA83DC9C1C}">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5DFC02-EF7C-4688-97B3-9B757C5C4734}">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Awareness about healthy </a:t>
          </a:r>
          <a:r>
            <a:rPr lang="en-US" sz="1900" kern="1200" dirty="0" err="1">
              <a:latin typeface="Arial" panose="020B0604020202020204" pitchFamily="34" charset="0"/>
              <a:cs typeface="Arial" panose="020B0604020202020204" pitchFamily="34" charset="0"/>
            </a:rPr>
            <a:t>behaviours</a:t>
          </a:r>
          <a:r>
            <a:rPr lang="en-US" sz="1900" kern="1200" dirty="0">
              <a:latin typeface="Arial" panose="020B0604020202020204" pitchFamily="34" charset="0"/>
              <a:cs typeface="Arial" panose="020B0604020202020204" pitchFamily="34" charset="0"/>
            </a:rPr>
            <a:t> and hypertension is created through public health campaigns (Akbarpour, et al., 2018).</a:t>
          </a:r>
        </a:p>
      </dsp:txBody>
      <dsp:txXfrm>
        <a:off x="837512" y="1816202"/>
        <a:ext cx="9678087" cy="725119"/>
      </dsp:txXfrm>
    </dsp:sp>
    <dsp:sp modelId="{3BCF3371-7923-4F7C-AF78-A3492159C287}">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4CAF3-1359-46FE-A1FC-DAB3D44B0378}">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3F00F-14F0-472A-B591-37A0ED316E87}">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Cutting down on salt intake is important in prevention measures.</a:t>
          </a:r>
        </a:p>
      </dsp:txBody>
      <dsp:txXfrm>
        <a:off x="837512" y="2722601"/>
        <a:ext cx="9678087" cy="725119"/>
      </dsp:txXfrm>
    </dsp:sp>
    <dsp:sp modelId="{E1684A3C-8F2F-40FF-BD82-6584DCC7FF14}">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3A7F1-C622-42C1-B84E-B98A7736AF0B}">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3CDA9-3EE6-49ED-B962-663D030CEED3}">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Prevention involves individual </a:t>
          </a:r>
          <a:r>
            <a:rPr lang="en-US" sz="1900" kern="1200" dirty="0" err="1">
              <a:latin typeface="Arial" panose="020B0604020202020204" pitchFamily="34" charset="0"/>
              <a:cs typeface="Arial" panose="020B0604020202020204" pitchFamily="34" charset="0"/>
            </a:rPr>
            <a:t>behaviour</a:t>
          </a:r>
          <a:r>
            <a:rPr lang="en-US" sz="1900" kern="1200" dirty="0">
              <a:latin typeface="Arial" panose="020B0604020202020204" pitchFamily="34" charset="0"/>
              <a:cs typeface="Arial" panose="020B0604020202020204" pitchFamily="34" charset="0"/>
            </a:rPr>
            <a:t> change as well as systemic policy interventions.</a:t>
          </a:r>
        </a:p>
      </dsp:txBody>
      <dsp:txXfrm>
        <a:off x="837512" y="3629000"/>
        <a:ext cx="9678087" cy="72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8A039-63D5-406D-9B36-0E67835C4C92}">
      <dsp:nvSpPr>
        <dsp:cNvPr id="0" name=""/>
        <dsp:cNvSpPr/>
      </dsp:nvSpPr>
      <dsp:spPr>
        <a:xfrm>
          <a:off x="0" y="134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78769-3311-4EC2-AE55-73BB8280C249}">
      <dsp:nvSpPr>
        <dsp:cNvPr id="0" name=""/>
        <dsp:cNvSpPr/>
      </dsp:nvSpPr>
      <dsp:spPr>
        <a:xfrm>
          <a:off x="173257" y="130213"/>
          <a:ext cx="315013" cy="3150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BF423-370F-4473-803B-CCA405CDDF55}">
      <dsp:nvSpPr>
        <dsp:cNvPr id="0" name=""/>
        <dsp:cNvSpPr/>
      </dsp:nvSpPr>
      <dsp:spPr>
        <a:xfrm>
          <a:off x="661528" y="134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Shared decision-making increases patient involvement and better treatment adherence rates (Hoque, 2024).</a:t>
          </a:r>
        </a:p>
      </dsp:txBody>
      <dsp:txXfrm>
        <a:off x="661528" y="1344"/>
        <a:ext cx="5963389" cy="572752"/>
      </dsp:txXfrm>
    </dsp:sp>
    <dsp:sp modelId="{CA74B123-FFDB-46AB-B2E3-2624A0290AD0}">
      <dsp:nvSpPr>
        <dsp:cNvPr id="0" name=""/>
        <dsp:cNvSpPr/>
      </dsp:nvSpPr>
      <dsp:spPr>
        <a:xfrm>
          <a:off x="0" y="71728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9DF95-ECB8-4194-BB0F-24FE6123605C}">
      <dsp:nvSpPr>
        <dsp:cNvPr id="0" name=""/>
        <dsp:cNvSpPr/>
      </dsp:nvSpPr>
      <dsp:spPr>
        <a:xfrm>
          <a:off x="173257" y="846153"/>
          <a:ext cx="315013" cy="3150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08BA4-2DDA-4A5C-9FBC-23510C52F42E}">
      <dsp:nvSpPr>
        <dsp:cNvPr id="0" name=""/>
        <dsp:cNvSpPr/>
      </dsp:nvSpPr>
      <dsp:spPr>
        <a:xfrm>
          <a:off x="661528" y="71728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dirty="0" err="1">
              <a:latin typeface="Arial" panose="020B0604020202020204" pitchFamily="34" charset="0"/>
              <a:cs typeface="Arial" panose="020B0604020202020204" pitchFamily="34" charset="0"/>
            </a:rPr>
            <a:t>Personalised</a:t>
          </a:r>
          <a:r>
            <a:rPr lang="en-US" sz="1400" kern="1200" dirty="0">
              <a:latin typeface="Arial" panose="020B0604020202020204" pitchFamily="34" charset="0"/>
              <a:cs typeface="Arial" panose="020B0604020202020204" pitchFamily="34" charset="0"/>
            </a:rPr>
            <a:t> care planning involves interventions that are </a:t>
          </a:r>
          <a:r>
            <a:rPr lang="en-US" sz="1400" kern="1200" dirty="0" err="1">
              <a:latin typeface="Arial" panose="020B0604020202020204" pitchFamily="34" charset="0"/>
              <a:cs typeface="Arial" panose="020B0604020202020204" pitchFamily="34" charset="0"/>
            </a:rPr>
            <a:t>customised</a:t>
          </a:r>
          <a:r>
            <a:rPr lang="en-US" sz="1400" kern="1200" dirty="0">
              <a:latin typeface="Arial" panose="020B0604020202020204" pitchFamily="34" charset="0"/>
              <a:cs typeface="Arial" panose="020B0604020202020204" pitchFamily="34" charset="0"/>
            </a:rPr>
            <a:t> according to patient needs (</a:t>
          </a:r>
          <a:r>
            <a:rPr lang="en-US" sz="1400" kern="1200" dirty="0" err="1">
              <a:latin typeface="Arial" panose="020B0604020202020204" pitchFamily="34" charset="0"/>
              <a:cs typeface="Arial" panose="020B0604020202020204" pitchFamily="34" charset="0"/>
            </a:rPr>
            <a:t>Lv</a:t>
          </a:r>
          <a:r>
            <a:rPr lang="en-US" sz="1400" kern="1200" dirty="0">
              <a:latin typeface="Arial" panose="020B0604020202020204" pitchFamily="34" charset="0"/>
              <a:cs typeface="Arial" panose="020B0604020202020204" pitchFamily="34" charset="0"/>
            </a:rPr>
            <a:t>, et al., 2017).</a:t>
          </a:r>
        </a:p>
      </dsp:txBody>
      <dsp:txXfrm>
        <a:off x="661528" y="717284"/>
        <a:ext cx="5963389" cy="572752"/>
      </dsp:txXfrm>
    </dsp:sp>
    <dsp:sp modelId="{1CC1A157-BC5D-408A-A53B-B15A6A7B6A43}">
      <dsp:nvSpPr>
        <dsp:cNvPr id="0" name=""/>
        <dsp:cNvSpPr/>
      </dsp:nvSpPr>
      <dsp:spPr>
        <a:xfrm>
          <a:off x="0" y="143322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8936F-658C-4146-AD10-8F5EB1A8ACDC}">
      <dsp:nvSpPr>
        <dsp:cNvPr id="0" name=""/>
        <dsp:cNvSpPr/>
      </dsp:nvSpPr>
      <dsp:spPr>
        <a:xfrm>
          <a:off x="173257" y="1562093"/>
          <a:ext cx="315013" cy="3150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79DB35-F846-42EE-AFED-581FB0B52ECE}">
      <dsp:nvSpPr>
        <dsp:cNvPr id="0" name=""/>
        <dsp:cNvSpPr/>
      </dsp:nvSpPr>
      <dsp:spPr>
        <a:xfrm>
          <a:off x="661528" y="143322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Supported self-management enables patients to have the ability to manage hypertension on their own.</a:t>
          </a:r>
        </a:p>
      </dsp:txBody>
      <dsp:txXfrm>
        <a:off x="661528" y="1433224"/>
        <a:ext cx="5963389" cy="572752"/>
      </dsp:txXfrm>
    </dsp:sp>
    <dsp:sp modelId="{43D23527-BFB1-4FB9-BE3C-249B79C1F6D4}">
      <dsp:nvSpPr>
        <dsp:cNvPr id="0" name=""/>
        <dsp:cNvSpPr/>
      </dsp:nvSpPr>
      <dsp:spPr>
        <a:xfrm>
          <a:off x="0" y="214916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A51FB-9E3E-4A22-876C-83A87DB68A7C}">
      <dsp:nvSpPr>
        <dsp:cNvPr id="0" name=""/>
        <dsp:cNvSpPr/>
      </dsp:nvSpPr>
      <dsp:spPr>
        <a:xfrm>
          <a:off x="173257" y="2278033"/>
          <a:ext cx="315013" cy="3150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493E6-D4AF-4069-A731-B42C6197831F}">
      <dsp:nvSpPr>
        <dsp:cNvPr id="0" name=""/>
        <dsp:cNvSpPr/>
      </dsp:nvSpPr>
      <dsp:spPr>
        <a:xfrm>
          <a:off x="661528" y="214916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prescribing deals with broader determinants of health and well-being (Freak-Poli, et al., 2025).</a:t>
          </a:r>
        </a:p>
      </dsp:txBody>
      <dsp:txXfrm>
        <a:off x="661528" y="2149164"/>
        <a:ext cx="5963389" cy="572752"/>
      </dsp:txXfrm>
    </dsp:sp>
    <dsp:sp modelId="{D9B450DE-C4C1-4D1C-9B44-0A50D3C43336}">
      <dsp:nvSpPr>
        <dsp:cNvPr id="0" name=""/>
        <dsp:cNvSpPr/>
      </dsp:nvSpPr>
      <dsp:spPr>
        <a:xfrm>
          <a:off x="0" y="286510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9FFB80-6645-4177-A936-30D9739363D0}">
      <dsp:nvSpPr>
        <dsp:cNvPr id="0" name=""/>
        <dsp:cNvSpPr/>
      </dsp:nvSpPr>
      <dsp:spPr>
        <a:xfrm>
          <a:off x="173257" y="2993973"/>
          <a:ext cx="315013" cy="3150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253450-0FB3-472B-983E-FFBA7927558B}">
      <dsp:nvSpPr>
        <dsp:cNvPr id="0" name=""/>
        <dsp:cNvSpPr/>
      </dsp:nvSpPr>
      <dsp:spPr>
        <a:xfrm>
          <a:off x="661528" y="286510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Integrated care systems provide coordinated and continuous care.</a:t>
          </a:r>
        </a:p>
      </dsp:txBody>
      <dsp:txXfrm>
        <a:off x="661528" y="2865104"/>
        <a:ext cx="5963389" cy="572752"/>
      </dsp:txXfrm>
    </dsp:sp>
    <dsp:sp modelId="{9006B5F9-2B93-4968-9BDB-E2A073E25A2F}">
      <dsp:nvSpPr>
        <dsp:cNvPr id="0" name=""/>
        <dsp:cNvSpPr/>
      </dsp:nvSpPr>
      <dsp:spPr>
        <a:xfrm>
          <a:off x="0" y="3581044"/>
          <a:ext cx="6624918" cy="5727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C5556-F4A3-4C32-9720-C46342FC2D0C}">
      <dsp:nvSpPr>
        <dsp:cNvPr id="0" name=""/>
        <dsp:cNvSpPr/>
      </dsp:nvSpPr>
      <dsp:spPr>
        <a:xfrm>
          <a:off x="173257" y="3709913"/>
          <a:ext cx="315013" cy="31501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DE853-5679-4E74-810D-6E65362A8A37}">
      <dsp:nvSpPr>
        <dsp:cNvPr id="0" name=""/>
        <dsp:cNvSpPr/>
      </dsp:nvSpPr>
      <dsp:spPr>
        <a:xfrm>
          <a:off x="661528" y="3581044"/>
          <a:ext cx="5963389" cy="57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16" tIns="60616" rIns="60616" bIns="60616" numCol="1" spcCol="1270" anchor="ctr" anchorCtr="0">
          <a:noAutofit/>
        </a:bodyPr>
        <a:lstStyle/>
        <a:p>
          <a:pPr marL="0" lvl="0" indent="0" algn="l" defTabSz="622300">
            <a:lnSpc>
              <a:spcPct val="100000"/>
            </a:lnSpc>
            <a:spcBef>
              <a:spcPct val="0"/>
            </a:spcBef>
            <a:spcAft>
              <a:spcPct val="35000"/>
            </a:spcAft>
            <a:buNone/>
          </a:pPr>
          <a:r>
            <a:rPr lang="en-US" sz="1400" kern="1200"/>
            <a:t>Enabling choice allows patients to select services and providers, improving satisfaction and outcomes.</a:t>
          </a:r>
        </a:p>
      </dsp:txBody>
      <dsp:txXfrm>
        <a:off x="661528" y="3581044"/>
        <a:ext cx="5963389" cy="5727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C592E-A90E-4FAD-9626-B402FB80906C}">
      <dsp:nvSpPr>
        <dsp:cNvPr id="0" name=""/>
        <dsp:cNvSpPr/>
      </dsp:nvSpPr>
      <dsp:spPr>
        <a:xfrm>
          <a:off x="1290208" y="1095459"/>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Patient with Hypertension</a:t>
          </a:r>
        </a:p>
      </dsp:txBody>
      <dsp:txXfrm>
        <a:off x="1404634" y="1209885"/>
        <a:ext cx="552495" cy="552495"/>
      </dsp:txXfrm>
    </dsp:sp>
    <dsp:sp modelId="{87EA0512-0E2E-491F-BB14-2B7727B518C3}">
      <dsp:nvSpPr>
        <dsp:cNvPr id="0" name=""/>
        <dsp:cNvSpPr/>
      </dsp:nvSpPr>
      <dsp:spPr>
        <a:xfrm rot="16200000">
          <a:off x="1598176" y="811261"/>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1622988" y="889205"/>
        <a:ext cx="115788" cy="159394"/>
      </dsp:txXfrm>
    </dsp:sp>
    <dsp:sp modelId="{8C3451A5-73F1-4D2E-BFC6-AD98C658EAC4}">
      <dsp:nvSpPr>
        <dsp:cNvPr id="0" name=""/>
        <dsp:cNvSpPr/>
      </dsp:nvSpPr>
      <dsp:spPr>
        <a:xfrm>
          <a:off x="1290208" y="2011"/>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Shared Decision Making</a:t>
          </a:r>
        </a:p>
      </dsp:txBody>
      <dsp:txXfrm>
        <a:off x="1404634" y="116437"/>
        <a:ext cx="552495" cy="552495"/>
      </dsp:txXfrm>
    </dsp:sp>
    <dsp:sp modelId="{22599575-A382-4D2A-A4AD-A06D8FC24854}">
      <dsp:nvSpPr>
        <dsp:cNvPr id="0" name=""/>
        <dsp:cNvSpPr/>
      </dsp:nvSpPr>
      <dsp:spPr>
        <a:xfrm rot="19800000">
          <a:off x="2067598" y="1082282"/>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2070922" y="1147820"/>
        <a:ext cx="115788" cy="159394"/>
      </dsp:txXfrm>
    </dsp:sp>
    <dsp:sp modelId="{FCEBD499-4978-4A59-A89A-BAEFB6055503}">
      <dsp:nvSpPr>
        <dsp:cNvPr id="0" name=""/>
        <dsp:cNvSpPr/>
      </dsp:nvSpPr>
      <dsp:spPr>
        <a:xfrm>
          <a:off x="2237162" y="548735"/>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Care Planning</a:t>
          </a:r>
        </a:p>
      </dsp:txBody>
      <dsp:txXfrm>
        <a:off x="2351588" y="663161"/>
        <a:ext cx="552495" cy="552495"/>
      </dsp:txXfrm>
    </dsp:sp>
    <dsp:sp modelId="{2B44E2EE-BEEE-456A-BB82-B8C7CEC570CF}">
      <dsp:nvSpPr>
        <dsp:cNvPr id="0" name=""/>
        <dsp:cNvSpPr/>
      </dsp:nvSpPr>
      <dsp:spPr>
        <a:xfrm rot="1800000">
          <a:off x="2067598" y="1624325"/>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2070922" y="1665051"/>
        <a:ext cx="115788" cy="159394"/>
      </dsp:txXfrm>
    </dsp:sp>
    <dsp:sp modelId="{D1EE3316-758E-4E2A-B4A1-68548FC61E63}">
      <dsp:nvSpPr>
        <dsp:cNvPr id="0" name=""/>
        <dsp:cNvSpPr/>
      </dsp:nvSpPr>
      <dsp:spPr>
        <a:xfrm>
          <a:off x="2237162" y="1642182"/>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Self-Management</a:t>
          </a:r>
        </a:p>
      </dsp:txBody>
      <dsp:txXfrm>
        <a:off x="2351588" y="1756608"/>
        <a:ext cx="552495" cy="552495"/>
      </dsp:txXfrm>
    </dsp:sp>
    <dsp:sp modelId="{7E6EB597-C881-4954-8BB4-EBCB9E2013C5}">
      <dsp:nvSpPr>
        <dsp:cNvPr id="0" name=""/>
        <dsp:cNvSpPr/>
      </dsp:nvSpPr>
      <dsp:spPr>
        <a:xfrm rot="5400000">
          <a:off x="1598176" y="1895346"/>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a:off x="1622988" y="1923666"/>
        <a:ext cx="115788" cy="159394"/>
      </dsp:txXfrm>
    </dsp:sp>
    <dsp:sp modelId="{A916343B-8461-4E06-A478-3F1CC2B7D4C2}">
      <dsp:nvSpPr>
        <dsp:cNvPr id="0" name=""/>
        <dsp:cNvSpPr/>
      </dsp:nvSpPr>
      <dsp:spPr>
        <a:xfrm>
          <a:off x="1290208" y="2188906"/>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Social Prescribing</a:t>
          </a:r>
        </a:p>
      </dsp:txBody>
      <dsp:txXfrm>
        <a:off x="1404634" y="2303332"/>
        <a:ext cx="552495" cy="552495"/>
      </dsp:txXfrm>
    </dsp:sp>
    <dsp:sp modelId="{9BC23013-6D40-4B44-8593-8CC70D75D458}">
      <dsp:nvSpPr>
        <dsp:cNvPr id="0" name=""/>
        <dsp:cNvSpPr/>
      </dsp:nvSpPr>
      <dsp:spPr>
        <a:xfrm rot="9000000">
          <a:off x="1128753" y="1624325"/>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rot="10800000">
        <a:off x="1175053" y="1665051"/>
        <a:ext cx="115788" cy="159394"/>
      </dsp:txXfrm>
    </dsp:sp>
    <dsp:sp modelId="{2868BD1D-DC4B-49E8-BFB1-BAEA737FBDB1}">
      <dsp:nvSpPr>
        <dsp:cNvPr id="0" name=""/>
        <dsp:cNvSpPr/>
      </dsp:nvSpPr>
      <dsp:spPr>
        <a:xfrm>
          <a:off x="343255" y="1642182"/>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Patient Activation</a:t>
          </a:r>
        </a:p>
      </dsp:txBody>
      <dsp:txXfrm>
        <a:off x="457681" y="1756608"/>
        <a:ext cx="552495" cy="552495"/>
      </dsp:txXfrm>
    </dsp:sp>
    <dsp:sp modelId="{3F46B4F9-EAAC-4075-8DDB-30EB93CDF8B7}">
      <dsp:nvSpPr>
        <dsp:cNvPr id="0" name=""/>
        <dsp:cNvSpPr/>
      </dsp:nvSpPr>
      <dsp:spPr>
        <a:xfrm rot="12600000">
          <a:off x="1128753" y="1082282"/>
          <a:ext cx="165412" cy="2656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IN" sz="600" kern="1200"/>
        </a:p>
      </dsp:txBody>
      <dsp:txXfrm rot="10800000">
        <a:off x="1175053" y="1147820"/>
        <a:ext cx="115788" cy="159394"/>
      </dsp:txXfrm>
    </dsp:sp>
    <dsp:sp modelId="{4C0C9FB6-ABB7-4D26-8145-9C334CC11A6C}">
      <dsp:nvSpPr>
        <dsp:cNvPr id="0" name=""/>
        <dsp:cNvSpPr/>
      </dsp:nvSpPr>
      <dsp:spPr>
        <a:xfrm>
          <a:off x="343255" y="548735"/>
          <a:ext cx="781347" cy="78134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IN" sz="700" kern="1200"/>
            <a:t>Integrated Care</a:t>
          </a:r>
        </a:p>
      </dsp:txBody>
      <dsp:txXfrm>
        <a:off x="457681" y="663161"/>
        <a:ext cx="552495" cy="5524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106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31F92B-F526-4E5A-B8AE-1312E9221A73}"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1D23BF-C507-4D81-814D-B22C6E5F6ECF}" type="slidenum">
              <a:rPr lang="en-IN" smtClean="0"/>
              <a:t>‹#›</a:t>
            </a:fld>
            <a:endParaRPr lang="en-IN"/>
          </a:p>
        </p:txBody>
      </p:sp>
    </p:spTree>
    <p:extLst>
      <p:ext uri="{BB962C8B-B14F-4D97-AF65-F5344CB8AC3E}">
        <p14:creationId xmlns:p14="http://schemas.microsoft.com/office/powerpoint/2010/main" val="82517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a:t>
            </a:fld>
            <a:endParaRPr lang="en-IN"/>
          </a:p>
        </p:txBody>
      </p:sp>
    </p:spTree>
    <p:extLst>
      <p:ext uri="{BB962C8B-B14F-4D97-AF65-F5344CB8AC3E}">
        <p14:creationId xmlns:p14="http://schemas.microsoft.com/office/powerpoint/2010/main" val="4040026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Hypertension is a chronic illness that is typified by the consistent high blood pressure, which is usually more than 140 over 90 </a:t>
            </a:r>
            <a:r>
              <a:rPr lang="en-US" sz="1200" b="0" i="0" kern="1200" dirty="0" err="1">
                <a:solidFill>
                  <a:schemeClr val="tx1"/>
                </a:solidFill>
                <a:effectLst/>
                <a:latin typeface="+mn-lt"/>
                <a:ea typeface="+mn-ea"/>
                <a:cs typeface="+mn-cs"/>
              </a:rPr>
              <a:t>millimetres</a:t>
            </a:r>
            <a:r>
              <a:rPr lang="en-US" sz="1200" b="0" i="0" kern="1200" dirty="0">
                <a:solidFill>
                  <a:schemeClr val="tx1"/>
                </a:solidFill>
                <a:effectLst/>
                <a:latin typeface="+mn-lt"/>
                <a:ea typeface="+mn-ea"/>
                <a:cs typeface="+mn-cs"/>
              </a:rPr>
              <a:t> of mercury. Some people call it a silent condition since it does not manifest itself in most cases, up until complications set in. Although the diagnosis is simple, it is difficult to practice due to the difficulty of early detection. When not managed, it causes damage to the vascularity and predisposes the individual to cardiovascular diseases and therefore it is vital to be aware of early and intervene.</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2</a:t>
            </a:fld>
            <a:endParaRPr lang="en-IN"/>
          </a:p>
        </p:txBody>
      </p:sp>
    </p:spTree>
    <p:extLst>
      <p:ext uri="{BB962C8B-B14F-4D97-AF65-F5344CB8AC3E}">
        <p14:creationId xmlns:p14="http://schemas.microsoft.com/office/powerpoint/2010/main" val="3874694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Hypertension is described as one of the silent diseases as not all people exhibit any symptoms during the early stages. Only severe or uncontrolled cases exhibit a characteristic of headaches, dizziness or nosebleeds. Most of the cases experience symptoms which are not felt until other complications such as heart disease or stroke are experienced. This delayed presentation increases the risk of late diagnosis as it highlights the importance of screening and early detection in clinical practice.</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3</a:t>
            </a:fld>
            <a:endParaRPr lang="en-IN"/>
          </a:p>
        </p:txBody>
      </p:sp>
    </p:spTree>
    <p:extLst>
      <p:ext uri="{BB962C8B-B14F-4D97-AF65-F5344CB8AC3E}">
        <p14:creationId xmlns:p14="http://schemas.microsoft.com/office/powerpoint/2010/main" val="1303373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Hypertension is caused by a complex of biological, </a:t>
            </a:r>
            <a:r>
              <a:rPr lang="en-US" sz="1200" b="0" i="0" kern="1200" dirty="0" err="1">
                <a:solidFill>
                  <a:schemeClr val="tx1"/>
                </a:solidFill>
                <a:effectLst/>
                <a:latin typeface="+mn-lt"/>
                <a:ea typeface="+mn-ea"/>
                <a:cs typeface="+mn-cs"/>
              </a:rPr>
              <a:t>behavioural</a:t>
            </a:r>
            <a:r>
              <a:rPr lang="en-US" sz="1200" b="0" i="0" kern="1200" dirty="0">
                <a:solidFill>
                  <a:schemeClr val="tx1"/>
                </a:solidFill>
                <a:effectLst/>
                <a:latin typeface="+mn-lt"/>
                <a:ea typeface="+mn-ea"/>
                <a:cs typeface="+mn-cs"/>
              </a:rPr>
              <a:t> and environmental factors. Whereas the majority are primary and have no particular cause, secondary hypertension is due to underlying diseases like renal or endocrine diseases. Lifestyle habits such as unhealthy eating, obesity and lack of physical exercise are significant. Also, there are genetic predispositions, ageing and socioeconomic factors that also contribute to vulnerability and therefore, clinical management and public health interventions are necessary.</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4</a:t>
            </a:fld>
            <a:endParaRPr lang="en-IN"/>
          </a:p>
        </p:txBody>
      </p:sp>
    </p:spTree>
    <p:extLst>
      <p:ext uri="{BB962C8B-B14F-4D97-AF65-F5344CB8AC3E}">
        <p14:creationId xmlns:p14="http://schemas.microsoft.com/office/powerpoint/2010/main" val="553515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various forms of hypertension need varied clinical treatment. As an example secondary hypertension can be reversible in case the underlying cause is addressed. Lack of differentiation between types may result in poor management. Therefore, proper classification is essential to get the best patient outcomes and prevent unnecessary interventions.</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5</a:t>
            </a:fld>
            <a:endParaRPr lang="en-IN"/>
          </a:p>
        </p:txBody>
      </p:sp>
    </p:spTree>
    <p:extLst>
      <p:ext uri="{BB962C8B-B14F-4D97-AF65-F5344CB8AC3E}">
        <p14:creationId xmlns:p14="http://schemas.microsoft.com/office/powerpoint/2010/main" val="1229156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Hypertension is very high, especially among the aged. According to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around 1.28 billion adults are affected by hypertension globally. There are however, disparities with underprivileged groups being at greater risk and worse outcomes. Although there are available healthcare systems such as the NHS, underdiagnosis is a significant problem, which implies weaknesses in screening, awareness and involvement in communities.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6</a:t>
            </a:fld>
            <a:endParaRPr lang="en-IN"/>
          </a:p>
        </p:txBody>
      </p:sp>
    </p:spTree>
    <p:extLst>
      <p:ext uri="{BB962C8B-B14F-4D97-AF65-F5344CB8AC3E}">
        <p14:creationId xmlns:p14="http://schemas.microsoft.com/office/powerpoint/2010/main" val="3565758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Hypertension is not only costly in terms of medication expenses around </a:t>
            </a:r>
            <a:r>
              <a:rPr lang="en-IN" sz="1200" dirty="0">
                <a:latin typeface="Arial" panose="020B0604020202020204" pitchFamily="34" charset="0"/>
                <a:cs typeface="Arial" panose="020B0604020202020204" pitchFamily="34" charset="0"/>
              </a:rPr>
              <a:t>£2 billion</a:t>
            </a:r>
            <a:r>
              <a:rPr lang="en-US" sz="1200" dirty="0">
                <a:latin typeface="Arial" panose="020B0604020202020204" pitchFamily="34" charset="0"/>
                <a:cs typeface="Arial" panose="020B0604020202020204" pitchFamily="34" charset="0"/>
              </a:rPr>
              <a:t> every year</a:t>
            </a:r>
            <a:r>
              <a:rPr lang="en-US" sz="1200" kern="1200" dirty="0">
                <a:solidFill>
                  <a:schemeClr val="tx1"/>
                </a:solidFill>
                <a:effectLst/>
                <a:latin typeface="+mn-lt"/>
                <a:ea typeface="+mn-ea"/>
                <a:cs typeface="+mn-cs"/>
              </a:rPr>
              <a:t>. Stroke and heart disease are complications that make a huge difference in healthcare spending. Proactive healthcare interventions instead of reactive treatment frameworks can lower the expenses incurred in the long term when investing in prevention and early management.</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7</a:t>
            </a:fld>
            <a:endParaRPr lang="en-IN"/>
          </a:p>
        </p:txBody>
      </p:sp>
    </p:spTree>
    <p:extLst>
      <p:ext uri="{BB962C8B-B14F-4D97-AF65-F5344CB8AC3E}">
        <p14:creationId xmlns:p14="http://schemas.microsoft.com/office/powerpoint/2010/main" val="2988944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social burden of hypertension is a concept that is frequently undervalued. It has an impact on mental well-being, independence family dynamics beyond physical health. People can end up being dependent on the caregivers, which adds emotional and financial burden. The management of social determinants is thus crucial to long-term care.</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8</a:t>
            </a:fld>
            <a:endParaRPr lang="en-IN"/>
          </a:p>
        </p:txBody>
      </p:sp>
    </p:spTree>
    <p:extLst>
      <p:ext uri="{BB962C8B-B14F-4D97-AF65-F5344CB8AC3E}">
        <p14:creationId xmlns:p14="http://schemas.microsoft.com/office/powerpoint/2010/main" val="4225286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Diagnosis should be accurate to manage the problem effectively. Measurement of hypertension is done by systolic and diastolic values, which is recorded in </a:t>
            </a:r>
            <a:r>
              <a:rPr lang="en-US" sz="1200" kern="1200" dirty="0" err="1">
                <a:solidFill>
                  <a:schemeClr val="tx1"/>
                </a:solidFill>
                <a:effectLst/>
                <a:latin typeface="+mn-lt"/>
                <a:ea typeface="+mn-ea"/>
                <a:cs typeface="+mn-cs"/>
              </a:rPr>
              <a:t>millimetres</a:t>
            </a:r>
            <a:r>
              <a:rPr lang="en-US" sz="1200" kern="1200" dirty="0">
                <a:solidFill>
                  <a:schemeClr val="tx1"/>
                </a:solidFill>
                <a:effectLst/>
                <a:latin typeface="+mn-lt"/>
                <a:ea typeface="+mn-ea"/>
                <a:cs typeface="+mn-cs"/>
              </a:rPr>
              <a:t> of mercury. Ambulatory monitoring decreases false readings and enhances reliability. Risk assessment tools also aid clinicians in </a:t>
            </a:r>
            <a:r>
              <a:rPr lang="en-US" sz="1200" kern="1200" dirty="0" err="1">
                <a:solidFill>
                  <a:schemeClr val="tx1"/>
                </a:solidFill>
                <a:effectLst/>
                <a:latin typeface="+mn-lt"/>
                <a:ea typeface="+mn-ea"/>
                <a:cs typeface="+mn-cs"/>
              </a:rPr>
              <a:t>prioritising</a:t>
            </a:r>
            <a:r>
              <a:rPr lang="en-US" sz="1200" kern="1200" dirty="0">
                <a:solidFill>
                  <a:schemeClr val="tx1"/>
                </a:solidFill>
                <a:effectLst/>
                <a:latin typeface="+mn-lt"/>
                <a:ea typeface="+mn-ea"/>
                <a:cs typeface="+mn-cs"/>
              </a:rPr>
              <a:t> interventions. A detailed evaluation will make sure that treatment plans are made to fit the needs of each patient and risk profile.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9</a:t>
            </a:fld>
            <a:endParaRPr lang="en-IN"/>
          </a:p>
        </p:txBody>
      </p:sp>
    </p:spTree>
    <p:extLst>
      <p:ext uri="{BB962C8B-B14F-4D97-AF65-F5344CB8AC3E}">
        <p14:creationId xmlns:p14="http://schemas.microsoft.com/office/powerpoint/2010/main" val="70221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NICE guidelines offer systematic management routes, practice may be difficult in reality. Treatment is normally complicated by patient adherence, comorbidities social factors. Thus, clinicians should be able to balance the care based on the guidelines with patient needs in order to attain effective and sustainable results.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10</a:t>
            </a:fld>
            <a:endParaRPr lang="en-IN"/>
          </a:p>
        </p:txBody>
      </p:sp>
    </p:spTree>
    <p:extLst>
      <p:ext uri="{BB962C8B-B14F-4D97-AF65-F5344CB8AC3E}">
        <p14:creationId xmlns:p14="http://schemas.microsoft.com/office/powerpoint/2010/main" val="3632811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These models offer a systematic method of hypertension management that is not solely based on medication. The Chronic Care Model helps to sustain constant supervision, whereas the biopsychosocial model emphasizes the importance of broader determinants. Patient-</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enhances adherence via shared decision-making and integrated care assures coordination among services. But in practical contexts, scarce resources, disjointed systems and sporadic application tend to diminish their usefulness, signaling a discrepancy between theory and practice.</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11</a:t>
            </a:fld>
            <a:endParaRPr lang="en-IN"/>
          </a:p>
        </p:txBody>
      </p:sp>
    </p:spTree>
    <p:extLst>
      <p:ext uri="{BB962C8B-B14F-4D97-AF65-F5344CB8AC3E}">
        <p14:creationId xmlns:p14="http://schemas.microsoft.com/office/powerpoint/2010/main" val="2139405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Hypertension needs to be treated with a mixture of lifestyle modifications and medication. However, compliance is another significant obstacle. The need to continue education and support is most likely because patients may stop taking medication because of side effects or the general lack of awareness.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12</a:t>
            </a:fld>
            <a:endParaRPr lang="en-IN"/>
          </a:p>
        </p:txBody>
      </p:sp>
    </p:spTree>
    <p:extLst>
      <p:ext uri="{BB962C8B-B14F-4D97-AF65-F5344CB8AC3E}">
        <p14:creationId xmlns:p14="http://schemas.microsoft.com/office/powerpoint/2010/main" val="2512070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Hypertension rarely exists in isolation. It also increases the risk of chronic diseases significantly and makes the clinical situations more complex. Comorbidities should be treated with integrated and coordinated care strategies to avoid worsening health outcomes.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13</a:t>
            </a:fld>
            <a:endParaRPr lang="en-IN"/>
          </a:p>
        </p:txBody>
      </p:sp>
    </p:spTree>
    <p:extLst>
      <p:ext uri="{BB962C8B-B14F-4D97-AF65-F5344CB8AC3E}">
        <p14:creationId xmlns:p14="http://schemas.microsoft.com/office/powerpoint/2010/main" val="3482837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more effective to prevent hypertension than to treat it. But it is difficult to bring about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at the population level. There should be collaboration between policies in the domain of public health and the role of individuals in order to establish sustainable prevention measures.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14</a:t>
            </a:fld>
            <a:endParaRPr lang="en-IN"/>
          </a:p>
        </p:txBody>
      </p:sp>
    </p:spTree>
    <p:extLst>
      <p:ext uri="{BB962C8B-B14F-4D97-AF65-F5344CB8AC3E}">
        <p14:creationId xmlns:p14="http://schemas.microsoft.com/office/powerpoint/2010/main" val="2276692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Healthcare workers are very critical to the control of hypertension. In addition to clinical expertise, communication and empathy are critical in establishing trust. Patients will follow the treatment more often when they feel involved in the treatment process.</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15</a:t>
            </a:fld>
            <a:endParaRPr lang="en-IN"/>
          </a:p>
        </p:txBody>
      </p:sp>
    </p:spTree>
    <p:extLst>
      <p:ext uri="{BB962C8B-B14F-4D97-AF65-F5344CB8AC3E}">
        <p14:creationId xmlns:p14="http://schemas.microsoft.com/office/powerpoint/2010/main" val="37686014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model aims at empowering patients to effectively manage hypertension. Elements like shared decision-making and care planning enhance involvement and compliance, and facilitated self-management promotes independence. Social prescribing tackles broader social determinants and integrated care provides continuity between services. Enabling choice further enhances patient satisfaction. Nevertheless, in spite of solid evidence, lack of consistency in implementation and inadequate resources in many cases limit the maximum performance of this model in practice.</a:t>
            </a:r>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16</a:t>
            </a:fld>
            <a:endParaRPr lang="en-IN"/>
          </a:p>
        </p:txBody>
      </p:sp>
    </p:spTree>
    <p:extLst>
      <p:ext uri="{BB962C8B-B14F-4D97-AF65-F5344CB8AC3E}">
        <p14:creationId xmlns:p14="http://schemas.microsoft.com/office/powerpoint/2010/main" val="1814115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C1D23BF-C507-4D81-814D-B22C6E5F6ECF}" type="slidenum">
              <a:rPr lang="en-IN" smtClean="0"/>
              <a:t>20</a:t>
            </a:fld>
            <a:endParaRPr lang="en-IN"/>
          </a:p>
        </p:txBody>
      </p:sp>
    </p:spTree>
    <p:extLst>
      <p:ext uri="{BB962C8B-B14F-4D97-AF65-F5344CB8AC3E}">
        <p14:creationId xmlns:p14="http://schemas.microsoft.com/office/powerpoint/2010/main" val="528730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DC795-9B1B-163D-3DDA-C755A4BE7C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3592F4D-A47E-BB3B-5676-299D155045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3F49817-A342-6B7E-859D-144322E9DF05}"/>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8E399204-4BB3-CADF-DC12-4047BD2531C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762341-8579-9508-67FF-5A18B419F0C6}"/>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4238348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EB1B4-00C2-49CC-2F56-4E85FE2F4D0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88E50C5-D996-A776-453F-C8D1AB9433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7720B2-3BAB-973A-F9DF-50485BF33C31}"/>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14D5EC1A-B9DF-FE36-0E78-E59A3AD03E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373A11B-FBE8-C02E-3E45-D21F45513909}"/>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1804995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A70A1-96F4-1DA5-9701-06F6E876FC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9E4A653-78E6-E75B-EB95-80D9B721AA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1BB13A-E4A4-4888-10B7-9D205733E252}"/>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C8ABFA09-3A37-278F-F301-D39EB3DAF6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B7012B4-E15C-4032-700D-6D1282E6CED8}"/>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3678243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963A-600C-31E6-A83D-91C2B2AD16A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828B865-2879-3E7C-E3F4-3F743C2A0E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44DAB1C-B910-F483-27B7-3050DBF49A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602B345-8487-2BA4-702E-147774BB289E}"/>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6" name="Footer Placeholder 5">
            <a:extLst>
              <a:ext uri="{FF2B5EF4-FFF2-40B4-BE49-F238E27FC236}">
                <a16:creationId xmlns:a16="http://schemas.microsoft.com/office/drawing/2014/main" id="{CAB99E6B-E0BC-19E1-88EB-D523B8F590D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C5661E2-9D8D-C08E-A5E0-0AC5F4A9024E}"/>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128675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0B5C-599F-156F-B397-49704C4C2B6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686CC8C-3A29-F2CA-BCBB-E8CC3D2D84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3ED03F-64C6-134F-2AC9-8F51AE8CD8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14CCD51-F3B7-B88A-61BB-5F8915F918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7AF340-29DF-7C4E-D60A-4F786B1FF6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B23E444-C473-C24F-C1B2-2398329749D3}"/>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8" name="Footer Placeholder 7">
            <a:extLst>
              <a:ext uri="{FF2B5EF4-FFF2-40B4-BE49-F238E27FC236}">
                <a16:creationId xmlns:a16="http://schemas.microsoft.com/office/drawing/2014/main" id="{C6CA996E-B9B4-5349-58B8-F9B6EB3767E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9CF6E1D-4C5B-E33E-5823-73C2EEF2719F}"/>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3934397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AEB28-F64B-7A29-2D79-88F0BB87552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A438C64-3D21-59CE-E2CC-B28DBBA587AD}"/>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4" name="Footer Placeholder 3">
            <a:extLst>
              <a:ext uri="{FF2B5EF4-FFF2-40B4-BE49-F238E27FC236}">
                <a16:creationId xmlns:a16="http://schemas.microsoft.com/office/drawing/2014/main" id="{CAB53D63-C929-AA20-2FA9-D16ABE7EF9E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22903C6-BA42-6565-A989-266C8938C060}"/>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1985996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FA4ECB-BF8D-6CC6-2C5E-206FC1ED5F5D}"/>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3" name="Footer Placeholder 2">
            <a:extLst>
              <a:ext uri="{FF2B5EF4-FFF2-40B4-BE49-F238E27FC236}">
                <a16:creationId xmlns:a16="http://schemas.microsoft.com/office/drawing/2014/main" id="{E6D41DE8-2030-D454-87BF-E30028BAB013}"/>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E7476DB-EAD7-7844-933F-9BFFF3A90F44}"/>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1838787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DE6D-53C9-9FA8-7CA0-1F7D0FEF83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A0237B2-7C63-A1F7-E8C9-79648DABB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09D9DA9-983E-164C-2EAB-7E181D32EA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75507-393D-D8AF-E8B4-B4E09F442C8F}"/>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6" name="Footer Placeholder 5">
            <a:extLst>
              <a:ext uri="{FF2B5EF4-FFF2-40B4-BE49-F238E27FC236}">
                <a16:creationId xmlns:a16="http://schemas.microsoft.com/office/drawing/2014/main" id="{951DC226-4EDA-91D6-7BF7-0678A78D4CC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F89BC6E-0F8D-C000-EE8F-EA395E484CDE}"/>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1233789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B6F58-E49C-872C-B4F3-1B378D5063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6AB2B83-4E88-E104-4B32-F72F85FACC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EBBD0AC-9E8A-AA4E-5004-091A3BC9A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56A8D-A736-CAA4-8BBB-3E77783F70DE}"/>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6" name="Footer Placeholder 5">
            <a:extLst>
              <a:ext uri="{FF2B5EF4-FFF2-40B4-BE49-F238E27FC236}">
                <a16:creationId xmlns:a16="http://schemas.microsoft.com/office/drawing/2014/main" id="{B9338D4E-4653-7190-3E3C-518835BDA9E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8F1AA8-61A5-A42C-3C52-E23940208696}"/>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3214308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F5D1-79E2-5525-60D1-6945D5D2FA0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DC44307-0307-C6A9-D003-B1EE48BCCA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2001531-A2BF-299E-92CB-F8845A013E54}"/>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E13BA8EF-18EE-1E78-68A8-8F8F7AC8F3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D487D6-DFD1-68F9-CFE4-69C16B93C43B}"/>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909638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710557-F6DB-16F4-9243-98CBCC8458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12A8082-687C-0D24-C866-48EE60FE43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DE3DD82-55F6-C32F-5D3A-BE9FD0AC4A9C}"/>
              </a:ext>
            </a:extLst>
          </p:cNvPr>
          <p:cNvSpPr>
            <a:spLocks noGrp="1"/>
          </p:cNvSpPr>
          <p:nvPr>
            <p:ph type="dt" sz="half" idx="10"/>
          </p:nvPr>
        </p:nvSpPr>
        <p:spPr/>
        <p:txBody>
          <a:body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95E6D4CC-EC62-9BEC-F900-58FBCB50ED4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244F865-441A-53CC-8F21-96EBAAEE9059}"/>
              </a:ext>
            </a:extLst>
          </p:cNvPr>
          <p:cNvSpPr>
            <a:spLocks noGrp="1"/>
          </p:cNvSpPr>
          <p:nvPr>
            <p:ph type="sldNum" sz="quarter" idx="12"/>
          </p:nvPr>
        </p:nvSpPr>
        <p:spPr/>
        <p:txBody>
          <a:bodyPr/>
          <a:lstStyle/>
          <a:p>
            <a:fld id="{4DA42F3F-F016-4BEE-95E6-CEAB3603F650}" type="slidenum">
              <a:rPr lang="en-IN" smtClean="0"/>
              <a:t>‹#›</a:t>
            </a:fld>
            <a:endParaRPr lang="en-IN"/>
          </a:p>
        </p:txBody>
      </p:sp>
    </p:spTree>
    <p:extLst>
      <p:ext uri="{BB962C8B-B14F-4D97-AF65-F5344CB8AC3E}">
        <p14:creationId xmlns:p14="http://schemas.microsoft.com/office/powerpoint/2010/main" val="3912528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51431D-E5BD-FF19-4C40-1CF35FC7E2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5DAF953-9A78-46A9-56E6-9C39A0CA46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698D10E-2016-330E-75BB-2B72DA4EED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29EB1E-DEA8-4642-B1F4-A38DE616772E}" type="datetimeFigureOut">
              <a:rPr lang="en-IN" smtClean="0"/>
              <a:t>16-04-2026</a:t>
            </a:fld>
            <a:endParaRPr lang="en-IN"/>
          </a:p>
        </p:txBody>
      </p:sp>
      <p:sp>
        <p:nvSpPr>
          <p:cNvPr id="5" name="Footer Placeholder 4">
            <a:extLst>
              <a:ext uri="{FF2B5EF4-FFF2-40B4-BE49-F238E27FC236}">
                <a16:creationId xmlns:a16="http://schemas.microsoft.com/office/drawing/2014/main" id="{E9BE50D7-BBF4-4416-6E7A-148FB82E06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1B20F658-B2F2-4C24-1AB3-F76F5BC2E1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A42F3F-F016-4BEE-95E6-CEAB3603F650}" type="slidenum">
              <a:rPr lang="en-IN" smtClean="0"/>
              <a:t>‹#›</a:t>
            </a:fld>
            <a:endParaRPr lang="en-IN"/>
          </a:p>
        </p:txBody>
      </p:sp>
    </p:spTree>
    <p:extLst>
      <p:ext uri="{BB962C8B-B14F-4D97-AF65-F5344CB8AC3E}">
        <p14:creationId xmlns:p14="http://schemas.microsoft.com/office/powerpoint/2010/main" val="1349483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3.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4.xml" /><Relationship Id="rId3" Type="http://schemas.openxmlformats.org/officeDocument/2006/relationships/diagramData" Target="../diagrams/data3.xml" /><Relationship Id="rId7" Type="http://schemas.microsoft.com/office/2007/relationships/diagramDrawing" Target="../diagrams/drawing3.xml" /><Relationship Id="rId12" Type="http://schemas.microsoft.com/office/2007/relationships/diagramDrawing" Target="../diagrams/drawing4.xm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diagramColors" Target="../diagrams/colors3.xml" /><Relationship Id="rId11" Type="http://schemas.openxmlformats.org/officeDocument/2006/relationships/diagramColors" Target="../diagrams/colors4.xml" /><Relationship Id="rId5" Type="http://schemas.openxmlformats.org/officeDocument/2006/relationships/diagramQuickStyle" Target="../diagrams/quickStyle3.xml" /><Relationship Id="rId10" Type="http://schemas.openxmlformats.org/officeDocument/2006/relationships/diagramQuickStyle" Target="../diagrams/quickStyle4.xml" /><Relationship Id="rId4" Type="http://schemas.openxmlformats.org/officeDocument/2006/relationships/diagramLayout" Target="../diagrams/layout3.xml" /><Relationship Id="rId9" Type="http://schemas.openxmlformats.org/officeDocument/2006/relationships/diagramLayout" Target="../diagrams/layout4.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hyperlink" Target="https://www.bloodpressureuk.org/news/media-centre/blood-pressure-facts-and-figures/" TargetMode="Externa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hyperlink" Target="https://www.ncbi.nlm.nih.gov/books/NBK544305/" TargetMode="Externa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www.who.int/news-room/fact-sheets/detail/hypertension" TargetMode="External"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F0C39D22-16A3-2101-DFB1-522CB29900F6}"/>
              </a:ext>
            </a:extLst>
          </p:cNvPr>
          <p:cNvSpPr>
            <a:spLocks noGrp="1"/>
          </p:cNvSpPr>
          <p:nvPr>
            <p:ph type="ctrTitle"/>
          </p:nvPr>
        </p:nvSpPr>
        <p:spPr>
          <a:xfrm>
            <a:off x="838199" y="1065749"/>
            <a:ext cx="4953001" cy="4726502"/>
          </a:xfrm>
        </p:spPr>
        <p:txBody>
          <a:bodyPr vert="horz" lIns="91440" tIns="45720" rIns="91440" bIns="45720" rtlCol="0" anchor="ctr">
            <a:normAutofit/>
          </a:bodyPr>
          <a:lstStyle/>
          <a:p>
            <a:pPr algn="l"/>
            <a:r>
              <a:rPr lang="en-US" sz="2800" b="1" kern="1200" dirty="0">
                <a:solidFill>
                  <a:schemeClr val="tx1"/>
                </a:solidFill>
                <a:latin typeface="Arial" panose="020B0604020202020204" pitchFamily="34" charset="0"/>
                <a:cs typeface="Arial" panose="020B0604020202020204" pitchFamily="34" charset="0"/>
              </a:rPr>
              <a:t>Hypertension as a Long-Term Condition: Evaluation of Management Strategies and Patient-</a:t>
            </a:r>
            <a:r>
              <a:rPr lang="en-US" sz="2800" b="1" kern="1200" dirty="0" err="1">
                <a:solidFill>
                  <a:schemeClr val="tx1"/>
                </a:solidFill>
                <a:latin typeface="Arial" panose="020B0604020202020204" pitchFamily="34" charset="0"/>
                <a:cs typeface="Arial" panose="020B0604020202020204" pitchFamily="34" charset="0"/>
              </a:rPr>
              <a:t>Centred</a:t>
            </a:r>
            <a:r>
              <a:rPr lang="en-US" sz="2800" b="1" kern="1200" dirty="0">
                <a:solidFill>
                  <a:schemeClr val="tx1"/>
                </a:solidFill>
                <a:latin typeface="Arial" panose="020B0604020202020204" pitchFamily="34" charset="0"/>
                <a:cs typeface="Arial" panose="020B0604020202020204" pitchFamily="34" charset="0"/>
              </a:rPr>
              <a:t> Care in the UK</a:t>
            </a:r>
            <a:br>
              <a:rPr lang="en-US" sz="2800" b="1" kern="1200" dirty="0">
                <a:solidFill>
                  <a:schemeClr val="tx1"/>
                </a:solidFill>
                <a:latin typeface="Arial" panose="020B0604020202020204" pitchFamily="34" charset="0"/>
                <a:cs typeface="Arial" panose="020B0604020202020204" pitchFamily="34" charset="0"/>
              </a:rPr>
            </a:br>
            <a:r>
              <a:rPr lang="en-US" sz="2400" b="1" kern="1200" dirty="0">
                <a:solidFill>
                  <a:schemeClr val="tx1"/>
                </a:solidFill>
                <a:latin typeface="Arial" panose="020B0604020202020204" pitchFamily="34" charset="0"/>
                <a:cs typeface="Arial" panose="020B0604020202020204" pitchFamily="34" charset="0"/>
              </a:rPr>
              <a:t>Module Title: Community Care and Management of Longer-term Conditions</a:t>
            </a:r>
            <a:br>
              <a:rPr lang="en-US" sz="2800" b="1" kern="1200" dirty="0">
                <a:solidFill>
                  <a:schemeClr val="tx1"/>
                </a:solidFill>
                <a:latin typeface="+mj-lt"/>
                <a:ea typeface="+mj-ea"/>
                <a:cs typeface="+mj-cs"/>
              </a:rPr>
            </a:br>
            <a:r>
              <a:rPr lang="en-US" sz="2000" b="1" kern="1200" dirty="0">
                <a:solidFill>
                  <a:schemeClr val="tx1"/>
                </a:solidFill>
                <a:latin typeface="Arial" panose="020B0604020202020204" pitchFamily="34" charset="0"/>
                <a:cs typeface="Arial" panose="020B0604020202020204" pitchFamily="34" charset="0"/>
              </a:rPr>
              <a:t>Module Code: LCHS7003</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Lecturer’s Name: Muhammed Khan</a:t>
            </a:r>
            <a:endParaRPr lang="en-US" sz="2000" kern="12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BD15C03-F18F-FD70-AF95-88133F71EE13}"/>
              </a:ext>
            </a:extLst>
          </p:cNvPr>
          <p:cNvSpPr>
            <a:spLocks noGrp="1"/>
          </p:cNvSpPr>
          <p:nvPr>
            <p:ph type="subTitle" idx="1"/>
          </p:nvPr>
        </p:nvSpPr>
        <p:spPr>
          <a:xfrm>
            <a:off x="7538022" y="713313"/>
            <a:ext cx="3815778" cy="5431376"/>
          </a:xfrm>
        </p:spPr>
        <p:txBody>
          <a:bodyPr vert="horz" lIns="91440" tIns="45720" rIns="91440" bIns="45720" rtlCol="0" anchor="ctr">
            <a:normAutofit/>
          </a:bodyPr>
          <a:lstStyle/>
          <a:p>
            <a:pPr lvl="0" algn="l"/>
            <a:r>
              <a:rPr lang="en-US" sz="2000" b="1" dirty="0"/>
              <a:t>Target Audience: Community Healthcare Assistants</a:t>
            </a:r>
          </a:p>
          <a:p>
            <a:pPr algn="l"/>
            <a:r>
              <a:rPr lang="en-US" sz="2000" b="1" dirty="0"/>
              <a:t>Student ID: </a:t>
            </a:r>
            <a:r>
              <a:rPr lang="en-GB" sz="2000" b="1" dirty="0"/>
              <a:t>2528089</a:t>
            </a:r>
            <a:endParaRPr lang="en-US" sz="2000" dirty="0"/>
          </a:p>
          <a:p>
            <a:pPr lvl="0" algn="l"/>
            <a:r>
              <a:rPr lang="en-GB" sz="2000" b="1" dirty="0"/>
              <a:t>Student Name : </a:t>
            </a:r>
            <a:r>
              <a:rPr lang="en-GB" sz="2000" b="1" dirty="0" err="1"/>
              <a:t>Mitesh</a:t>
            </a:r>
            <a:r>
              <a:rPr lang="en-GB" sz="2000" b="1" dirty="0"/>
              <a:t> </a:t>
            </a:r>
            <a:r>
              <a:rPr lang="en-GB" sz="2000" b="1" dirty="0" err="1"/>
              <a:t>pokal</a:t>
            </a:r>
            <a:r>
              <a:rPr lang="en-GB" sz="2000" b="1" dirty="0"/>
              <a:t> </a:t>
            </a:r>
            <a:endParaRPr lang="en-US" sz="2000" b="1" dirty="0"/>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983984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BD4C0B-DE7D-AB11-0DCF-A9A1A02C7352}"/>
              </a:ext>
            </a:extLst>
          </p:cNvPr>
          <p:cNvSpPr>
            <a:spLocks noGrp="1"/>
          </p:cNvSpPr>
          <p:nvPr>
            <p:ph type="title"/>
          </p:nvPr>
        </p:nvSpPr>
        <p:spPr>
          <a:xfrm>
            <a:off x="1137038" y="363071"/>
            <a:ext cx="9770022" cy="1577367"/>
          </a:xfrm>
        </p:spPr>
        <p:txBody>
          <a:bodyPr>
            <a:normAutofit/>
          </a:bodyPr>
          <a:lstStyle/>
          <a:p>
            <a:r>
              <a:rPr lang="en-US" dirty="0">
                <a:latin typeface="Arial" panose="020B0604020202020204" pitchFamily="34" charset="0"/>
                <a:cs typeface="Arial" panose="020B0604020202020204" pitchFamily="34" charset="0"/>
              </a:rPr>
              <a:t>Overview of Hypertension</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696E4C-7440-72AE-2F01-60F7A1189A0F}"/>
              </a:ext>
            </a:extLst>
          </p:cNvPr>
          <p:cNvSpPr>
            <a:spLocks noGrp="1"/>
          </p:cNvSpPr>
          <p:nvPr>
            <p:ph idx="1"/>
          </p:nvPr>
        </p:nvSpPr>
        <p:spPr>
          <a:xfrm>
            <a:off x="1137038" y="1586753"/>
            <a:ext cx="5950970" cy="4320445"/>
          </a:xfrm>
        </p:spPr>
        <p:txBody>
          <a:bodyPr>
            <a:noAutofit/>
          </a:bodyPr>
          <a:lstStyle/>
          <a:p>
            <a:pPr lvl="0" algn="just">
              <a:lnSpc>
                <a:spcPct val="100000"/>
              </a:lnSpc>
            </a:pPr>
            <a:r>
              <a:rPr lang="en-US" sz="1700" dirty="0">
                <a:latin typeface="Arial" panose="020B0604020202020204" pitchFamily="34" charset="0"/>
                <a:cs typeface="Arial" panose="020B0604020202020204" pitchFamily="34" charset="0"/>
              </a:rPr>
              <a:t>Hypertension is defined as a consistent elevation of arterial blood pressure levels (Ott and Schmieder, 2022).</a:t>
            </a:r>
          </a:p>
          <a:p>
            <a:pPr lvl="0" algn="just">
              <a:lnSpc>
                <a:spcPct val="100000"/>
              </a:lnSpc>
            </a:pPr>
            <a:r>
              <a:rPr lang="en-US" sz="1700" dirty="0">
                <a:latin typeface="Arial" panose="020B0604020202020204" pitchFamily="34" charset="0"/>
                <a:cs typeface="Arial" panose="020B0604020202020204" pitchFamily="34" charset="0"/>
              </a:rPr>
              <a:t>Hypertension is defined as a persistent elevation of arterial blood pressure beyond normal physiological limits, typically exceeding 140/90 mmHg in clinical settings.</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err="1">
                <a:latin typeface="Arial" panose="020B0604020202020204" pitchFamily="34" charset="0"/>
                <a:cs typeface="Arial" panose="020B0604020202020204" pitchFamily="34" charset="0"/>
              </a:rPr>
              <a:t>Diagn</a:t>
            </a:r>
            <a:r>
              <a:rPr lang="en-GB" sz="1700" dirty="0" err="1">
                <a:latin typeface="Arial" panose="020B0604020202020204" pitchFamily="34" charset="0"/>
                <a:cs typeface="Arial" panose="020B0604020202020204" pitchFamily="34" charset="0"/>
              </a:rPr>
              <a:t>osed</a:t>
            </a:r>
            <a:r>
              <a:rPr lang="en-GB" sz="1700" dirty="0">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when blood pressure is over 140 over 90 </a:t>
            </a:r>
            <a:r>
              <a:rPr lang="en-US" sz="1700" dirty="0" err="1">
                <a:latin typeface="Arial" panose="020B0604020202020204" pitchFamily="34" charset="0"/>
                <a:cs typeface="Arial" panose="020B0604020202020204" pitchFamily="34" charset="0"/>
              </a:rPr>
              <a:t>millimetres</a:t>
            </a:r>
            <a:r>
              <a:rPr lang="en-US" sz="1700" dirty="0">
                <a:latin typeface="Arial" panose="020B0604020202020204" pitchFamily="34" charset="0"/>
                <a:cs typeface="Arial" panose="020B0604020202020204" pitchFamily="34" charset="0"/>
              </a:rPr>
              <a:t> of mercury (Chen, et al., 2023).</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It is often asymptomatic and early diagnosis is difficult in clinical practice.</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Causes more long-term organ damage and vascular resistance.</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Known to be a significant risk factor that can be changed to prevent cardiovascular diseases.</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This aims to provide a clear understanding of hypertension and its clinical significance.</a:t>
            </a:r>
            <a:endParaRPr lang="en-IN" sz="17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C6231CA6-3908-C1C4-EFCD-D9D2C0E32D2C}"/>
              </a:ext>
            </a:extLst>
          </p:cNvPr>
          <p:cNvPicPr>
            <a:picLocks noChangeAspect="1"/>
          </p:cNvPicPr>
          <p:nvPr/>
        </p:nvPicPr>
        <p:blipFill>
          <a:blip r:embed="rId3"/>
          <a:stretch>
            <a:fillRect/>
          </a:stretch>
        </p:blipFill>
        <p:spPr>
          <a:xfrm>
            <a:off x="7891362" y="2482523"/>
            <a:ext cx="3482910" cy="3134619"/>
          </a:xfrm>
          <a:prstGeom prst="rect">
            <a:avLst/>
          </a:prstGeom>
        </p:spPr>
      </p:pic>
      <p:sp>
        <p:nvSpPr>
          <p:cNvPr id="15"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12991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E7649-7972-1D06-7EAB-D68E56ABB8E2}"/>
              </a:ext>
            </a:extLst>
          </p:cNvPr>
          <p:cNvSpPr>
            <a:spLocks noGrp="1"/>
          </p:cNvSpPr>
          <p:nvPr>
            <p:ph type="title"/>
          </p:nvPr>
        </p:nvSpPr>
        <p:spPr>
          <a:xfrm>
            <a:off x="1043631" y="809898"/>
            <a:ext cx="9942716" cy="1554480"/>
          </a:xfrm>
        </p:spPr>
        <p:txBody>
          <a:bodyPr anchor="ctr">
            <a:normAutofit/>
          </a:bodyPr>
          <a:lstStyle/>
          <a:p>
            <a:r>
              <a:rPr lang="en-US" sz="4800" dirty="0">
                <a:latin typeface="Arial" panose="020B0604020202020204" pitchFamily="34" charset="0"/>
                <a:cs typeface="Arial" panose="020B0604020202020204" pitchFamily="34" charset="0"/>
              </a:rPr>
              <a:t>Symptoms of Hypertension</a:t>
            </a:r>
            <a:endParaRPr lang="en-IN"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73467E-CDD8-5CD1-B76B-F54401502BD1}"/>
              </a:ext>
            </a:extLst>
          </p:cNvPr>
          <p:cNvSpPr>
            <a:spLocks noGrp="1"/>
          </p:cNvSpPr>
          <p:nvPr>
            <p:ph idx="1"/>
          </p:nvPr>
        </p:nvSpPr>
        <p:spPr>
          <a:xfrm>
            <a:off x="1045028" y="2704014"/>
            <a:ext cx="9941319" cy="3438166"/>
          </a:xfrm>
        </p:spPr>
        <p:txBody>
          <a:bodyPr anchor="ctr">
            <a:normAutofit/>
          </a:bodyPr>
          <a:lstStyle/>
          <a:p>
            <a:pPr lvl="0" algn="just">
              <a:lnSpc>
                <a:spcPct val="160000"/>
              </a:lnSpc>
            </a:pPr>
            <a:r>
              <a:rPr lang="en-US" sz="1500" dirty="0">
                <a:latin typeface="Arial" panose="020B0604020202020204" pitchFamily="34" charset="0"/>
                <a:cs typeface="Arial" panose="020B0604020202020204" pitchFamily="34" charset="0"/>
              </a:rPr>
              <a:t>During the initial stages of hypertension, most people are asymptomatic (Al Rubaie and Al </a:t>
            </a:r>
            <a:r>
              <a:rPr lang="en-US" sz="1500" dirty="0" err="1">
                <a:latin typeface="Arial" panose="020B0604020202020204" pitchFamily="34" charset="0"/>
                <a:cs typeface="Arial" panose="020B0604020202020204" pitchFamily="34" charset="0"/>
              </a:rPr>
              <a:t>Hasnawy</a:t>
            </a:r>
            <a:r>
              <a:rPr lang="en-US" sz="1500" dirty="0">
                <a:latin typeface="Arial" panose="020B0604020202020204" pitchFamily="34" charset="0"/>
                <a:cs typeface="Arial" panose="020B0604020202020204" pitchFamily="34" charset="0"/>
              </a:rPr>
              <a:t>, 2025).</a:t>
            </a:r>
            <a:endParaRPr lang="en-IN" sz="1500" dirty="0">
              <a:latin typeface="Arial" panose="020B0604020202020204" pitchFamily="34" charset="0"/>
              <a:cs typeface="Arial" panose="020B0604020202020204" pitchFamily="34" charset="0"/>
            </a:endParaRPr>
          </a:p>
          <a:p>
            <a:pPr lvl="0" algn="just">
              <a:lnSpc>
                <a:spcPct val="160000"/>
              </a:lnSpc>
            </a:pPr>
            <a:r>
              <a:rPr lang="en-US" sz="1500" dirty="0">
                <a:latin typeface="Arial" panose="020B0604020202020204" pitchFamily="34" charset="0"/>
                <a:cs typeface="Arial" panose="020B0604020202020204" pitchFamily="34" charset="0"/>
              </a:rPr>
              <a:t>In cases of uncontrolled or severe cases, headaches and dizziness may be experienced (Kowalski, et al., 2023).</a:t>
            </a:r>
            <a:endParaRPr lang="en-IN" sz="1500" dirty="0">
              <a:latin typeface="Arial" panose="020B0604020202020204" pitchFamily="34" charset="0"/>
              <a:cs typeface="Arial" panose="020B0604020202020204" pitchFamily="34" charset="0"/>
            </a:endParaRPr>
          </a:p>
          <a:p>
            <a:pPr lvl="0" algn="just">
              <a:lnSpc>
                <a:spcPct val="160000"/>
              </a:lnSpc>
            </a:pPr>
            <a:r>
              <a:rPr lang="en-US" sz="1500" dirty="0">
                <a:latin typeface="Arial" panose="020B0604020202020204" pitchFamily="34" charset="0"/>
                <a:cs typeface="Arial" panose="020B0604020202020204" pitchFamily="34" charset="0"/>
              </a:rPr>
              <a:t>Visual disturbances, chest pain and shortness of breath may be a sign of high or uncontrolled blood pressure.</a:t>
            </a:r>
          </a:p>
          <a:p>
            <a:pPr lvl="0" algn="just">
              <a:lnSpc>
                <a:spcPct val="160000"/>
              </a:lnSpc>
            </a:pPr>
            <a:r>
              <a:rPr lang="en-US" sz="1500" dirty="0">
                <a:latin typeface="Arial" panose="020B0604020202020204" pitchFamily="34" charset="0"/>
                <a:cs typeface="Arial" panose="020B0604020202020204" pitchFamily="34" charset="0"/>
              </a:rPr>
              <a:t>Nosebleeds and palpitations can also occur in some hypertensive individuals.</a:t>
            </a:r>
            <a:endParaRPr lang="en-IN" sz="1500" dirty="0">
              <a:latin typeface="Arial" panose="020B0604020202020204" pitchFamily="34" charset="0"/>
              <a:cs typeface="Arial" panose="020B0604020202020204" pitchFamily="34" charset="0"/>
            </a:endParaRPr>
          </a:p>
          <a:p>
            <a:pPr lvl="0" algn="just">
              <a:lnSpc>
                <a:spcPct val="160000"/>
              </a:lnSpc>
            </a:pPr>
            <a:r>
              <a:rPr lang="en-US" sz="1500" dirty="0">
                <a:latin typeface="Arial" panose="020B0604020202020204" pitchFamily="34" charset="0"/>
                <a:cs typeface="Arial" panose="020B0604020202020204" pitchFamily="34" charset="0"/>
              </a:rPr>
              <a:t>The symptoms usually manifest only when complications like stroke have taken place.</a:t>
            </a:r>
            <a:endParaRPr lang="en-IN" sz="1500" dirty="0">
              <a:latin typeface="Arial" panose="020B0604020202020204" pitchFamily="34" charset="0"/>
              <a:cs typeface="Arial" panose="020B0604020202020204" pitchFamily="34" charset="0"/>
            </a:endParaRPr>
          </a:p>
          <a:p>
            <a:pPr lvl="0" algn="just">
              <a:lnSpc>
                <a:spcPct val="160000"/>
              </a:lnSpc>
            </a:pPr>
            <a:r>
              <a:rPr lang="en-US" sz="1500" dirty="0">
                <a:latin typeface="Arial" panose="020B0604020202020204" pitchFamily="34" charset="0"/>
                <a:cs typeface="Arial" panose="020B0604020202020204" pitchFamily="34" charset="0"/>
              </a:rPr>
              <a:t>The late presentation of the symptoms adds to the risk of late diagnosis and treatment.</a:t>
            </a:r>
            <a:endParaRPr lang="en-IN" sz="15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1329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95221-B8C8-2AB4-D4D6-011CDB5694E0}"/>
              </a:ext>
            </a:extLst>
          </p:cNvPr>
          <p:cNvSpPr>
            <a:spLocks noGrp="1"/>
          </p:cNvSpPr>
          <p:nvPr>
            <p:ph type="title"/>
          </p:nvPr>
        </p:nvSpPr>
        <p:spPr>
          <a:xfrm>
            <a:off x="793662" y="386930"/>
            <a:ext cx="10066122" cy="1298448"/>
          </a:xfrm>
        </p:spPr>
        <p:txBody>
          <a:bodyPr anchor="b">
            <a:normAutofit/>
          </a:bodyPr>
          <a:lstStyle/>
          <a:p>
            <a:r>
              <a:rPr lang="en-US" dirty="0">
                <a:latin typeface="Arial" panose="020B0604020202020204" pitchFamily="34" charset="0"/>
                <a:cs typeface="Arial" panose="020B0604020202020204" pitchFamily="34" charset="0"/>
              </a:rPr>
              <a:t>Causes and </a:t>
            </a:r>
            <a:r>
              <a:rPr lang="en-US" dirty="0" err="1">
                <a:latin typeface="Arial" panose="020B0604020202020204" pitchFamily="34" charset="0"/>
                <a:cs typeface="Arial" panose="020B0604020202020204" pitchFamily="34" charset="0"/>
              </a:rPr>
              <a:t>Aetiology</a:t>
            </a:r>
            <a:r>
              <a:rPr lang="en-US" dirty="0">
                <a:latin typeface="Arial" panose="020B0604020202020204" pitchFamily="34" charset="0"/>
                <a:cs typeface="Arial" panose="020B0604020202020204" pitchFamily="34" charset="0"/>
              </a:rPr>
              <a:t> of Hypertension</a:t>
            </a:r>
            <a:endParaRPr lang="en-IN"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AA1AF-6D5F-245E-8936-9F9463834004}"/>
              </a:ext>
            </a:extLst>
          </p:cNvPr>
          <p:cNvSpPr>
            <a:spLocks noGrp="1"/>
          </p:cNvSpPr>
          <p:nvPr>
            <p:ph idx="1"/>
          </p:nvPr>
        </p:nvSpPr>
        <p:spPr>
          <a:xfrm>
            <a:off x="793660" y="2599509"/>
            <a:ext cx="5783979" cy="3639450"/>
          </a:xfrm>
        </p:spPr>
        <p:txBody>
          <a:bodyPr anchor="ctr">
            <a:noAutofit/>
          </a:bodyPr>
          <a:lstStyle/>
          <a:p>
            <a:pPr lvl="0" algn="just">
              <a:lnSpc>
                <a:spcPct val="110000"/>
              </a:lnSpc>
            </a:pPr>
            <a:r>
              <a:rPr lang="en-US" sz="1600" dirty="0">
                <a:latin typeface="Arial" panose="020B0604020202020204" pitchFamily="34" charset="0"/>
                <a:cs typeface="Arial" panose="020B0604020202020204" pitchFamily="34" charset="0"/>
              </a:rPr>
              <a:t>Most of the cases are primary hypertension with no known cause.</a:t>
            </a:r>
            <a:endParaRPr lang="en-IN" sz="1600" dirty="0">
              <a:latin typeface="Arial" panose="020B0604020202020204" pitchFamily="34" charset="0"/>
              <a:cs typeface="Arial" panose="020B0604020202020204" pitchFamily="34" charset="0"/>
            </a:endParaRPr>
          </a:p>
          <a:p>
            <a:pPr lvl="0" algn="just">
              <a:lnSpc>
                <a:spcPct val="110000"/>
              </a:lnSpc>
            </a:pPr>
            <a:r>
              <a:rPr lang="en-US" sz="1600" dirty="0">
                <a:latin typeface="Arial" panose="020B0604020202020204" pitchFamily="34" charset="0"/>
                <a:cs typeface="Arial" panose="020B0604020202020204" pitchFamily="34" charset="0"/>
              </a:rPr>
              <a:t>Secondary hypertension associated with renal, endocrine or vascular diseases </a:t>
            </a:r>
            <a:r>
              <a:rPr lang="en-IN" sz="1600" dirty="0">
                <a:latin typeface="Arial" panose="020B0604020202020204" pitchFamily="34" charset="0"/>
                <a:cs typeface="Arial" panose="020B0604020202020204" pitchFamily="34" charset="0"/>
              </a:rPr>
              <a:t>(Hegde, et al., 2023)</a:t>
            </a:r>
            <a:r>
              <a:rPr lang="en-US" sz="1600" dirty="0">
                <a:latin typeface="Arial" panose="020B0604020202020204" pitchFamily="34" charset="0"/>
                <a:cs typeface="Arial" panose="020B0604020202020204" pitchFamily="34" charset="0"/>
              </a:rPr>
              <a:t>.</a:t>
            </a:r>
            <a:endParaRPr lang="en-IN" sz="1600" dirty="0">
              <a:latin typeface="Arial" panose="020B0604020202020204" pitchFamily="34" charset="0"/>
              <a:cs typeface="Arial" panose="020B0604020202020204" pitchFamily="34" charset="0"/>
            </a:endParaRPr>
          </a:p>
          <a:p>
            <a:pPr lvl="0" algn="just">
              <a:lnSpc>
                <a:spcPct val="110000"/>
              </a:lnSpc>
            </a:pPr>
            <a:r>
              <a:rPr lang="en-US" sz="1600" dirty="0">
                <a:latin typeface="Arial" panose="020B0604020202020204" pitchFamily="34" charset="0"/>
                <a:cs typeface="Arial" panose="020B0604020202020204" pitchFamily="34" charset="0"/>
              </a:rPr>
              <a:t>The lifestyle issues that risk include obesity and excess salt.</a:t>
            </a:r>
            <a:endParaRPr lang="en-IN" sz="1600" dirty="0">
              <a:latin typeface="Arial" panose="020B0604020202020204" pitchFamily="34" charset="0"/>
              <a:cs typeface="Arial" panose="020B0604020202020204" pitchFamily="34" charset="0"/>
            </a:endParaRPr>
          </a:p>
          <a:p>
            <a:pPr lvl="0" algn="just">
              <a:lnSpc>
                <a:spcPct val="110000"/>
              </a:lnSpc>
            </a:pPr>
            <a:r>
              <a:rPr lang="en-US" sz="1600" dirty="0">
                <a:latin typeface="Arial" panose="020B0604020202020204" pitchFamily="34" charset="0"/>
                <a:cs typeface="Arial" panose="020B0604020202020204" pitchFamily="34" charset="0"/>
              </a:rPr>
              <a:t>The genetic predisposition also plays a significant role in abnormal blood pressure regulation (Lieb, et al., 2013).</a:t>
            </a:r>
            <a:endParaRPr lang="en-IN" sz="1600" dirty="0">
              <a:latin typeface="Arial" panose="020B0604020202020204" pitchFamily="34" charset="0"/>
              <a:cs typeface="Arial" panose="020B0604020202020204" pitchFamily="34" charset="0"/>
            </a:endParaRPr>
          </a:p>
          <a:p>
            <a:pPr lvl="0" algn="just">
              <a:lnSpc>
                <a:spcPct val="110000"/>
              </a:lnSpc>
            </a:pPr>
            <a:r>
              <a:rPr lang="en-US" sz="1600" dirty="0">
                <a:latin typeface="Arial" panose="020B0604020202020204" pitchFamily="34" charset="0"/>
                <a:cs typeface="Arial" panose="020B0604020202020204" pitchFamily="34" charset="0"/>
              </a:rPr>
              <a:t>Hypertension development is aggravated by chronic stress and sedentary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and poor dietary habits.</a:t>
            </a:r>
          </a:p>
          <a:p>
            <a:pPr lvl="0" algn="just">
              <a:lnSpc>
                <a:spcPct val="110000"/>
              </a:lnSpc>
            </a:pPr>
            <a:r>
              <a:rPr lang="en-US" sz="1600" dirty="0">
                <a:latin typeface="Arial" panose="020B0604020202020204" pitchFamily="34" charset="0"/>
                <a:cs typeface="Arial" panose="020B0604020202020204" pitchFamily="34" charset="0"/>
              </a:rPr>
              <a:t>Ageing and socioeconomic factors also contribute to increased risk of hypertension development.</a:t>
            </a:r>
            <a:endParaRPr lang="en-IN"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4BA51EB-485B-B19F-2A92-285FF034C2BD}"/>
              </a:ext>
            </a:extLst>
          </p:cNvPr>
          <p:cNvPicPr>
            <a:picLocks noChangeAspect="1"/>
          </p:cNvPicPr>
          <p:nvPr/>
        </p:nvPicPr>
        <p:blipFill>
          <a:blip r:embed="rId3"/>
          <a:stretch>
            <a:fillRect/>
          </a:stretch>
        </p:blipFill>
        <p:spPr>
          <a:xfrm>
            <a:off x="6736976" y="2776980"/>
            <a:ext cx="4324833" cy="312879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871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DE86D-28BE-4B30-C0BA-3A6AC6485449}"/>
              </a:ext>
            </a:extLst>
          </p:cNvPr>
          <p:cNvSpPr>
            <a:spLocks noGrp="1"/>
          </p:cNvSpPr>
          <p:nvPr>
            <p:ph type="title"/>
          </p:nvPr>
        </p:nvSpPr>
        <p:spPr>
          <a:xfrm>
            <a:off x="1043631" y="809898"/>
            <a:ext cx="9942716" cy="1554480"/>
          </a:xfrm>
        </p:spPr>
        <p:txBody>
          <a:bodyPr anchor="ctr">
            <a:normAutofit/>
          </a:bodyPr>
          <a:lstStyle/>
          <a:p>
            <a:r>
              <a:rPr lang="en-US" sz="4800" dirty="0">
                <a:latin typeface="Arial" panose="020B0604020202020204" pitchFamily="34" charset="0"/>
                <a:cs typeface="Arial" panose="020B0604020202020204" pitchFamily="34" charset="0"/>
              </a:rPr>
              <a:t>Types of Hypertension</a:t>
            </a:r>
            <a:endParaRPr lang="en-IN"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C91739-74B9-0ADB-4EA0-0E8C51CFCC01}"/>
              </a:ext>
            </a:extLst>
          </p:cNvPr>
          <p:cNvSpPr>
            <a:spLocks noGrp="1"/>
          </p:cNvSpPr>
          <p:nvPr>
            <p:ph idx="1"/>
          </p:nvPr>
        </p:nvSpPr>
        <p:spPr>
          <a:xfrm>
            <a:off x="1045028" y="3017522"/>
            <a:ext cx="9941319" cy="3124658"/>
          </a:xfrm>
        </p:spPr>
        <p:txBody>
          <a:bodyPr anchor="ctr">
            <a:normAutofit/>
          </a:bodyPr>
          <a:lstStyle/>
          <a:p>
            <a:pPr lvl="0" algn="just">
              <a:lnSpc>
                <a:spcPct val="100000"/>
              </a:lnSpc>
            </a:pPr>
            <a:r>
              <a:rPr lang="en-IN" sz="2000" dirty="0">
                <a:latin typeface="Arial" panose="020B0604020202020204" pitchFamily="34" charset="0"/>
                <a:cs typeface="Arial" panose="020B0604020202020204" pitchFamily="34" charset="0"/>
              </a:rPr>
              <a:t>Primary hypertension is acquired slowly and without a well-recognised medical aetiology.</a:t>
            </a:r>
          </a:p>
          <a:p>
            <a:pPr lvl="0" algn="just">
              <a:lnSpc>
                <a:spcPct val="100000"/>
              </a:lnSpc>
            </a:pPr>
            <a:r>
              <a:rPr lang="en-IN" sz="2000" dirty="0">
                <a:latin typeface="Arial" panose="020B0604020202020204" pitchFamily="34" charset="0"/>
                <a:cs typeface="Arial" panose="020B0604020202020204" pitchFamily="34" charset="0"/>
              </a:rPr>
              <a:t>Secondary hypertension is caused by other health problems or drugs.</a:t>
            </a:r>
          </a:p>
          <a:p>
            <a:pPr lvl="0" algn="just">
              <a:lnSpc>
                <a:spcPct val="100000"/>
              </a:lnSpc>
            </a:pPr>
            <a:r>
              <a:rPr lang="en-IN" sz="2000" dirty="0">
                <a:latin typeface="Arial" panose="020B0604020202020204" pitchFamily="34" charset="0"/>
                <a:cs typeface="Arial" panose="020B0604020202020204" pitchFamily="34" charset="0"/>
              </a:rPr>
              <a:t>Isolated systolic hypertension is prevalent in the elderly because of vascular hardening </a:t>
            </a:r>
            <a:r>
              <a:rPr lang="en-US" sz="2000" dirty="0">
                <a:latin typeface="Arial" panose="020B0604020202020204" pitchFamily="34" charset="0"/>
                <a:cs typeface="Arial" panose="020B0604020202020204" pitchFamily="34" charset="0"/>
              </a:rPr>
              <a:t>(Rahmi, et al., 2023)</a:t>
            </a:r>
            <a:r>
              <a:rPr lang="en-IN" sz="2000" dirty="0">
                <a:latin typeface="Arial" panose="020B0604020202020204" pitchFamily="34" charset="0"/>
                <a:cs typeface="Arial" panose="020B0604020202020204" pitchFamily="34" charset="0"/>
              </a:rPr>
              <a:t>.</a:t>
            </a:r>
          </a:p>
          <a:p>
            <a:pPr lvl="0" algn="just">
              <a:lnSpc>
                <a:spcPct val="100000"/>
              </a:lnSpc>
            </a:pPr>
            <a:r>
              <a:rPr lang="en-IN" sz="2000" dirty="0">
                <a:latin typeface="Arial" panose="020B0604020202020204" pitchFamily="34" charset="0"/>
                <a:cs typeface="Arial" panose="020B0604020202020204" pitchFamily="34" charset="0"/>
              </a:rPr>
              <a:t>Hypertensive crisis is a dangerous and extreme rise that should be treated immediately.</a:t>
            </a:r>
          </a:p>
          <a:p>
            <a:pPr lvl="0" algn="just">
              <a:lnSpc>
                <a:spcPct val="100000"/>
              </a:lnSpc>
            </a:pPr>
            <a:r>
              <a:rPr lang="en-IN" sz="2000" dirty="0">
                <a:latin typeface="Arial" panose="020B0604020202020204" pitchFamily="34" charset="0"/>
                <a:cs typeface="Arial" panose="020B0604020202020204" pitchFamily="34" charset="0"/>
              </a:rPr>
              <a:t>The classification of types is important in the choice of management strategies.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9639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1642A-2979-465C-C7CE-967B5F2B1FA0}"/>
              </a:ext>
            </a:extLst>
          </p:cNvPr>
          <p:cNvSpPr>
            <a:spLocks noGrp="1"/>
          </p:cNvSpPr>
          <p:nvPr>
            <p:ph type="title"/>
          </p:nvPr>
        </p:nvSpPr>
        <p:spPr>
          <a:xfrm>
            <a:off x="645064" y="201706"/>
            <a:ext cx="4572395" cy="1030955"/>
          </a:xfrm>
        </p:spPr>
        <p:txBody>
          <a:bodyPr anchor="b">
            <a:normAutofit/>
          </a:bodyPr>
          <a:lstStyle/>
          <a:p>
            <a:r>
              <a:rPr lang="en-US" sz="2500" b="1" dirty="0">
                <a:latin typeface="Arial" panose="020B0604020202020204" pitchFamily="34" charset="0"/>
                <a:cs typeface="Arial" panose="020B0604020202020204" pitchFamily="34" charset="0"/>
              </a:rPr>
              <a:t>Prevalence of Hypertension (UK &amp; Global)</a:t>
            </a:r>
            <a:endParaRPr lang="en-IN" sz="2500"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867AAE-A1C6-74FD-5149-CBDADEC4B1BA}"/>
              </a:ext>
            </a:extLst>
          </p:cNvPr>
          <p:cNvSpPr>
            <a:spLocks noGrp="1"/>
          </p:cNvSpPr>
          <p:nvPr>
            <p:ph idx="1"/>
          </p:nvPr>
        </p:nvSpPr>
        <p:spPr>
          <a:xfrm>
            <a:off x="645066" y="1469389"/>
            <a:ext cx="4741494" cy="4073655"/>
          </a:xfrm>
        </p:spPr>
        <p:txBody>
          <a:bodyPr anchor="ctr">
            <a:noAutofit/>
          </a:bodyPr>
          <a:lstStyle/>
          <a:p>
            <a:pPr lvl="0" algn="just">
              <a:lnSpc>
                <a:spcPct val="100000"/>
              </a:lnSpc>
            </a:pPr>
            <a:r>
              <a:rPr lang="en-US" sz="1600" dirty="0">
                <a:latin typeface="Arial" panose="020B0604020202020204" pitchFamily="34" charset="0"/>
                <a:cs typeface="Arial" panose="020B0604020202020204" pitchFamily="34" charset="0"/>
              </a:rPr>
              <a:t>This number is about one out of three adults in the United Kingdom who are affected </a:t>
            </a:r>
            <a:r>
              <a:rPr lang="en-IN" sz="1600" dirty="0">
                <a:latin typeface="Arial" panose="020B0604020202020204" pitchFamily="34" charset="0"/>
                <a:cs typeface="Arial" panose="020B0604020202020204" pitchFamily="34" charset="0"/>
              </a:rPr>
              <a:t>(Blood Pressure UK, 2017)</a:t>
            </a:r>
            <a:r>
              <a:rPr lang="en-US" sz="1600" dirty="0">
                <a:latin typeface="Arial" panose="020B0604020202020204" pitchFamily="34" charset="0"/>
                <a:cs typeface="Arial" panose="020B0604020202020204" pitchFamily="34" charset="0"/>
              </a:rPr>
              <a:t>.</a:t>
            </a:r>
          </a:p>
          <a:p>
            <a:pPr lvl="0" algn="just">
              <a:lnSpc>
                <a:spcPct val="100000"/>
              </a:lnSpc>
            </a:pPr>
            <a:r>
              <a:rPr lang="en-US" sz="1600" dirty="0">
                <a:latin typeface="Arial" panose="020B0604020202020204" pitchFamily="34" charset="0"/>
                <a:cs typeface="Arial" panose="020B0604020202020204" pitchFamily="34" charset="0"/>
              </a:rPr>
              <a:t>Globally, around 1.28 billion adults are affected by hypertension (WHO, 2025).</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Prevalence is on the increase worldwide with the onset of age and a change in lifestyles.</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Increased frequency among socioeconomically deprived and ethnic minorities.</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A large number of people end up undiagnosed even with screening facilities.</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According to WHO, (2025), rising incidence causes a great burden on health care systems around the world.</a:t>
            </a:r>
            <a:endParaRPr lang="en-IN" sz="16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4ACB26E-4E4C-41ED-82C6-48302755E027}"/>
              </a:ext>
            </a:extLst>
          </p:cNvPr>
          <p:cNvPicPr>
            <a:picLocks noChangeAspect="1"/>
          </p:cNvPicPr>
          <p:nvPr/>
        </p:nvPicPr>
        <p:blipFill>
          <a:blip r:embed="rId3"/>
          <a:stretch>
            <a:fillRect/>
          </a:stretch>
        </p:blipFill>
        <p:spPr>
          <a:xfrm>
            <a:off x="5987738" y="1469389"/>
            <a:ext cx="5628018" cy="3686351"/>
          </a:xfrm>
          <a:prstGeom prst="rect">
            <a:avLst/>
          </a:prstGeom>
        </p:spPr>
      </p:pic>
      <p:sp>
        <p:nvSpPr>
          <p:cNvPr id="5" name="TextBox 4">
            <a:extLst>
              <a:ext uri="{FF2B5EF4-FFF2-40B4-BE49-F238E27FC236}">
                <a16:creationId xmlns:a16="http://schemas.microsoft.com/office/drawing/2014/main" id="{D2210919-FA2E-A262-442C-AE5CCE7C1ABA}"/>
              </a:ext>
            </a:extLst>
          </p:cNvPr>
          <p:cNvSpPr txBox="1"/>
          <p:nvPr/>
        </p:nvSpPr>
        <p:spPr>
          <a:xfrm>
            <a:off x="6878320" y="5405120"/>
            <a:ext cx="3220720" cy="323165"/>
          </a:xfrm>
          <a:prstGeom prst="rect">
            <a:avLst/>
          </a:prstGeom>
          <a:noFill/>
        </p:spPr>
        <p:txBody>
          <a:bodyPr wrap="square" rtlCol="0">
            <a:spAutoFit/>
          </a:bodyPr>
          <a:lstStyle/>
          <a:p>
            <a:pPr algn="ctr"/>
            <a:r>
              <a:rPr lang="en-US" sz="1500" b="1" i="1" dirty="0">
                <a:latin typeface="Arial" panose="020B0604020202020204" pitchFamily="34" charset="0"/>
                <a:cs typeface="Arial" panose="020B0604020202020204" pitchFamily="34" charset="0"/>
              </a:rPr>
              <a:t>Source: </a:t>
            </a:r>
            <a:r>
              <a:rPr lang="en-US" sz="1500" b="1" i="1" dirty="0" err="1">
                <a:latin typeface="Arial" panose="020B0604020202020204" pitchFamily="34" charset="0"/>
                <a:cs typeface="Arial" panose="020B0604020202020204" pitchFamily="34" charset="0"/>
              </a:rPr>
              <a:t>Joffres</a:t>
            </a:r>
            <a:r>
              <a:rPr lang="en-US" sz="1500" b="1" i="1" dirty="0">
                <a:latin typeface="Arial" panose="020B0604020202020204" pitchFamily="34" charset="0"/>
                <a:cs typeface="Arial" panose="020B0604020202020204" pitchFamily="34" charset="0"/>
              </a:rPr>
              <a:t>, et al., (2013)</a:t>
            </a:r>
            <a:endParaRPr lang="en-IN" sz="15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1946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7">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5ECB9-F448-B3D8-C1A5-11A10978836C}"/>
              </a:ext>
            </a:extLst>
          </p:cNvPr>
          <p:cNvSpPr>
            <a:spLocks noGrp="1"/>
          </p:cNvSpPr>
          <p:nvPr>
            <p:ph type="title"/>
          </p:nvPr>
        </p:nvSpPr>
        <p:spPr>
          <a:xfrm>
            <a:off x="1282963" y="578224"/>
            <a:ext cx="9849751" cy="1070429"/>
          </a:xfrm>
        </p:spPr>
        <p:txBody>
          <a:bodyPr anchor="b">
            <a:normAutofit fontScale="90000"/>
          </a:bodyPr>
          <a:lstStyle/>
          <a:p>
            <a:r>
              <a:rPr lang="en-US" sz="5400" dirty="0">
                <a:latin typeface="Arial" panose="020B0604020202020204" pitchFamily="34" charset="0"/>
                <a:cs typeface="Arial" panose="020B0604020202020204" pitchFamily="34" charset="0"/>
              </a:rPr>
              <a:t>Economic Burden of Hypertension</a:t>
            </a:r>
            <a:endParaRPr lang="en-IN" sz="5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A3CB13-B629-1235-B672-BDC50AD1B88E}"/>
              </a:ext>
            </a:extLst>
          </p:cNvPr>
          <p:cNvSpPr>
            <a:spLocks noGrp="1"/>
          </p:cNvSpPr>
          <p:nvPr>
            <p:ph idx="1"/>
          </p:nvPr>
        </p:nvSpPr>
        <p:spPr>
          <a:xfrm>
            <a:off x="1289304" y="2097742"/>
            <a:ext cx="9849751" cy="3837340"/>
          </a:xfrm>
        </p:spPr>
        <p:txBody>
          <a:bodyPr anchor="ctr">
            <a:normAutofit/>
          </a:bodyPr>
          <a:lstStyle/>
          <a:p>
            <a:pPr lvl="0" algn="just">
              <a:lnSpc>
                <a:spcPct val="150000"/>
              </a:lnSpc>
            </a:pPr>
            <a:r>
              <a:rPr lang="en-US" sz="2000" dirty="0">
                <a:latin typeface="Arial" panose="020B0604020202020204" pitchFamily="34" charset="0"/>
                <a:cs typeface="Arial" panose="020B0604020202020204" pitchFamily="34" charset="0"/>
              </a:rPr>
              <a:t>The management of hypertension takes up a significant part of the NHS spending, </a:t>
            </a:r>
            <a:r>
              <a:rPr lang="en-IN" sz="2000" dirty="0">
                <a:latin typeface="Arial" panose="020B0604020202020204" pitchFamily="34" charset="0"/>
                <a:cs typeface="Arial" panose="020B0604020202020204" pitchFamily="34" charset="0"/>
              </a:rPr>
              <a:t>costing over £2 billion</a:t>
            </a:r>
            <a:r>
              <a:rPr lang="en-US" sz="2000" dirty="0">
                <a:latin typeface="Arial" panose="020B0604020202020204" pitchFamily="34" charset="0"/>
                <a:cs typeface="Arial" panose="020B0604020202020204" pitchFamily="34" charset="0"/>
              </a:rPr>
              <a:t> every year.</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The cost goes up sharply when cardiovascular complications develop.</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Continuous medication and monitoring resources are needed in the long-term treatment (</a:t>
            </a:r>
            <a:r>
              <a:rPr lang="en-US" sz="2000" dirty="0" err="1">
                <a:latin typeface="Arial" panose="020B0604020202020204" pitchFamily="34" charset="0"/>
                <a:cs typeface="Arial" panose="020B0604020202020204" pitchFamily="34" charset="0"/>
              </a:rPr>
              <a:t>Albishi</a:t>
            </a:r>
            <a:r>
              <a:rPr lang="en-US" sz="2000" dirty="0">
                <a:latin typeface="Arial" panose="020B0604020202020204" pitchFamily="34" charset="0"/>
                <a:cs typeface="Arial" panose="020B0604020202020204" pitchFamily="34" charset="0"/>
              </a:rPr>
              <a:t>, et al., 2024).</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Stroke and heart disease admissions in hospitals raise the cost.</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Prevention measures that are deemed cheaper than prevention treatment methods.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2915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E9FF7ED-C67F-4E8D-8157-6BB83D644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2325" y="643467"/>
            <a:ext cx="10407351" cy="1891626"/>
          </a:xfrm>
          <a:custGeom>
            <a:avLst/>
            <a:gdLst>
              <a:gd name="connsiteX0" fmla="*/ 0 w 10407351"/>
              <a:gd name="connsiteY0" fmla="*/ 0 h 1891626"/>
              <a:gd name="connsiteX1" fmla="*/ 10407351 w 10407351"/>
              <a:gd name="connsiteY1" fmla="*/ 0 h 1891626"/>
              <a:gd name="connsiteX2" fmla="*/ 10407351 w 10407351"/>
              <a:gd name="connsiteY2" fmla="*/ 1364684 h 1891626"/>
              <a:gd name="connsiteX3" fmla="*/ 10278187 w 10407351"/>
              <a:gd name="connsiteY3" fmla="*/ 1375369 h 1891626"/>
              <a:gd name="connsiteX4" fmla="*/ 10183452 w 10407351"/>
              <a:gd name="connsiteY4" fmla="*/ 1391690 h 1891626"/>
              <a:gd name="connsiteX5" fmla="*/ 9936834 w 10407351"/>
              <a:gd name="connsiteY5" fmla="*/ 1413567 h 1891626"/>
              <a:gd name="connsiteX6" fmla="*/ 9633679 w 10407351"/>
              <a:gd name="connsiteY6" fmla="*/ 1479227 h 1891626"/>
              <a:gd name="connsiteX7" fmla="*/ 9464371 w 10407351"/>
              <a:gd name="connsiteY7" fmla="*/ 1479341 h 1891626"/>
              <a:gd name="connsiteX8" fmla="*/ 9351136 w 10407351"/>
              <a:gd name="connsiteY8" fmla="*/ 1473048 h 1891626"/>
              <a:gd name="connsiteX9" fmla="*/ 9277477 w 10407351"/>
              <a:gd name="connsiteY9" fmla="*/ 1467445 h 1891626"/>
              <a:gd name="connsiteX10" fmla="*/ 9221081 w 10407351"/>
              <a:gd name="connsiteY10" fmla="*/ 1462245 h 1891626"/>
              <a:gd name="connsiteX11" fmla="*/ 9145968 w 10407351"/>
              <a:gd name="connsiteY11" fmla="*/ 1462282 h 1891626"/>
              <a:gd name="connsiteX12" fmla="*/ 9023280 w 10407351"/>
              <a:gd name="connsiteY12" fmla="*/ 1511217 h 1891626"/>
              <a:gd name="connsiteX13" fmla="*/ 8830925 w 10407351"/>
              <a:gd name="connsiteY13" fmla="*/ 1554093 h 1891626"/>
              <a:gd name="connsiteX14" fmla="*/ 8676048 w 10407351"/>
              <a:gd name="connsiteY14" fmla="*/ 1560374 h 1891626"/>
              <a:gd name="connsiteX15" fmla="*/ 8638989 w 10407351"/>
              <a:gd name="connsiteY15" fmla="*/ 1568839 h 1891626"/>
              <a:gd name="connsiteX16" fmla="*/ 8456861 w 10407351"/>
              <a:gd name="connsiteY16" fmla="*/ 1566972 h 1891626"/>
              <a:gd name="connsiteX17" fmla="*/ 8189198 w 10407351"/>
              <a:gd name="connsiteY17" fmla="*/ 1584307 h 1891626"/>
              <a:gd name="connsiteX18" fmla="*/ 7898401 w 10407351"/>
              <a:gd name="connsiteY18" fmla="*/ 1565768 h 1891626"/>
              <a:gd name="connsiteX19" fmla="*/ 7563813 w 10407351"/>
              <a:gd name="connsiteY19" fmla="*/ 1558454 h 1891626"/>
              <a:gd name="connsiteX20" fmla="*/ 7349063 w 10407351"/>
              <a:gd name="connsiteY20" fmla="*/ 1551966 h 1891626"/>
              <a:gd name="connsiteX21" fmla="*/ 7131024 w 10407351"/>
              <a:gd name="connsiteY21" fmla="*/ 1585911 h 1891626"/>
              <a:gd name="connsiteX22" fmla="*/ 6889291 w 10407351"/>
              <a:gd name="connsiteY22" fmla="*/ 1610925 h 1891626"/>
              <a:gd name="connsiteX23" fmla="*/ 6668938 w 10407351"/>
              <a:gd name="connsiteY23" fmla="*/ 1613148 h 1891626"/>
              <a:gd name="connsiteX24" fmla="*/ 6538541 w 10407351"/>
              <a:gd name="connsiteY24" fmla="*/ 1620507 h 1891626"/>
              <a:gd name="connsiteX25" fmla="*/ 6491279 w 10407351"/>
              <a:gd name="connsiteY25" fmla="*/ 1632773 h 1891626"/>
              <a:gd name="connsiteX26" fmla="*/ 6423751 w 10407351"/>
              <a:gd name="connsiteY26" fmla="*/ 1643536 h 1891626"/>
              <a:gd name="connsiteX27" fmla="*/ 6306336 w 10407351"/>
              <a:gd name="connsiteY27" fmla="*/ 1669857 h 1891626"/>
              <a:gd name="connsiteX28" fmla="*/ 6155679 w 10407351"/>
              <a:gd name="connsiteY28" fmla="*/ 1680409 h 1891626"/>
              <a:gd name="connsiteX29" fmla="*/ 6018716 w 10407351"/>
              <a:gd name="connsiteY29" fmla="*/ 1668513 h 1891626"/>
              <a:gd name="connsiteX30" fmla="*/ 5927081 w 10407351"/>
              <a:gd name="connsiteY30" fmla="*/ 1663779 h 1891626"/>
              <a:gd name="connsiteX31" fmla="*/ 5704857 w 10407351"/>
              <a:gd name="connsiteY31" fmla="*/ 1661355 h 1891626"/>
              <a:gd name="connsiteX32" fmla="*/ 5464353 w 10407351"/>
              <a:gd name="connsiteY32" fmla="*/ 1649361 h 1891626"/>
              <a:gd name="connsiteX33" fmla="*/ 5408840 w 10407351"/>
              <a:gd name="connsiteY33" fmla="*/ 1659913 h 1891626"/>
              <a:gd name="connsiteX34" fmla="*/ 5315720 w 10407351"/>
              <a:gd name="connsiteY34" fmla="*/ 1677105 h 1891626"/>
              <a:gd name="connsiteX35" fmla="*/ 5250566 w 10407351"/>
              <a:gd name="connsiteY35" fmla="*/ 1709327 h 1891626"/>
              <a:gd name="connsiteX36" fmla="*/ 5170942 w 10407351"/>
              <a:gd name="connsiteY36" fmla="*/ 1716026 h 1891626"/>
              <a:gd name="connsiteX37" fmla="*/ 5063388 w 10407351"/>
              <a:gd name="connsiteY37" fmla="*/ 1707824 h 1891626"/>
              <a:gd name="connsiteX38" fmla="*/ 4937644 w 10407351"/>
              <a:gd name="connsiteY38" fmla="*/ 1733778 h 1891626"/>
              <a:gd name="connsiteX39" fmla="*/ 4863636 w 10407351"/>
              <a:gd name="connsiteY39" fmla="*/ 1742276 h 1891626"/>
              <a:gd name="connsiteX40" fmla="*/ 4663097 w 10407351"/>
              <a:gd name="connsiteY40" fmla="*/ 1772517 h 1891626"/>
              <a:gd name="connsiteX41" fmla="*/ 4576142 w 10407351"/>
              <a:gd name="connsiteY41" fmla="*/ 1801338 h 1891626"/>
              <a:gd name="connsiteX42" fmla="*/ 4432728 w 10407351"/>
              <a:gd name="connsiteY42" fmla="*/ 1821550 h 1891626"/>
              <a:gd name="connsiteX43" fmla="*/ 4330325 w 10407351"/>
              <a:gd name="connsiteY43" fmla="*/ 1832397 h 1891626"/>
              <a:gd name="connsiteX44" fmla="*/ 4301301 w 10407351"/>
              <a:gd name="connsiteY44" fmla="*/ 1853709 h 1891626"/>
              <a:gd name="connsiteX45" fmla="*/ 4300886 w 10407351"/>
              <a:gd name="connsiteY45" fmla="*/ 1854105 h 1891626"/>
              <a:gd name="connsiteX46" fmla="*/ 4238651 w 10407351"/>
              <a:gd name="connsiteY46" fmla="*/ 1857049 h 1891626"/>
              <a:gd name="connsiteX47" fmla="*/ 4102292 w 10407351"/>
              <a:gd name="connsiteY47" fmla="*/ 1880193 h 1891626"/>
              <a:gd name="connsiteX48" fmla="*/ 4059333 w 10407351"/>
              <a:gd name="connsiteY48" fmla="*/ 1886249 h 1891626"/>
              <a:gd name="connsiteX49" fmla="*/ 4036441 w 10407351"/>
              <a:gd name="connsiteY49" fmla="*/ 1891626 h 1891626"/>
              <a:gd name="connsiteX50" fmla="*/ 4002125 w 10407351"/>
              <a:gd name="connsiteY50" fmla="*/ 1877697 h 1891626"/>
              <a:gd name="connsiteX51" fmla="*/ 3959209 w 10407351"/>
              <a:gd name="connsiteY51" fmla="*/ 1883738 h 1891626"/>
              <a:gd name="connsiteX52" fmla="*/ 3949215 w 10407351"/>
              <a:gd name="connsiteY52" fmla="*/ 1885692 h 1891626"/>
              <a:gd name="connsiteX53" fmla="*/ 3874146 w 10407351"/>
              <a:gd name="connsiteY53" fmla="*/ 1872130 h 1891626"/>
              <a:gd name="connsiteX54" fmla="*/ 3866827 w 10407351"/>
              <a:gd name="connsiteY54" fmla="*/ 1866688 h 1891626"/>
              <a:gd name="connsiteX55" fmla="*/ 3829184 w 10407351"/>
              <a:gd name="connsiteY55" fmla="*/ 1864322 h 1891626"/>
              <a:gd name="connsiteX56" fmla="*/ 3824903 w 10407351"/>
              <a:gd name="connsiteY56" fmla="*/ 1865766 h 1891626"/>
              <a:gd name="connsiteX57" fmla="*/ 3793706 w 10407351"/>
              <a:gd name="connsiteY57" fmla="*/ 1857436 h 1891626"/>
              <a:gd name="connsiteX58" fmla="*/ 3668616 w 10407351"/>
              <a:gd name="connsiteY58" fmla="*/ 1842745 h 1891626"/>
              <a:gd name="connsiteX59" fmla="*/ 3428086 w 10407351"/>
              <a:gd name="connsiteY59" fmla="*/ 1835034 h 1891626"/>
              <a:gd name="connsiteX60" fmla="*/ 3177594 w 10407351"/>
              <a:gd name="connsiteY60" fmla="*/ 1813026 h 1891626"/>
              <a:gd name="connsiteX61" fmla="*/ 2940077 w 10407351"/>
              <a:gd name="connsiteY61" fmla="*/ 1821546 h 1891626"/>
              <a:gd name="connsiteX62" fmla="*/ 2508536 w 10407351"/>
              <a:gd name="connsiteY62" fmla="*/ 1797990 h 1891626"/>
              <a:gd name="connsiteX63" fmla="*/ 2360486 w 10407351"/>
              <a:gd name="connsiteY63" fmla="*/ 1795882 h 1891626"/>
              <a:gd name="connsiteX64" fmla="*/ 2261294 w 10407351"/>
              <a:gd name="connsiteY64" fmla="*/ 1795084 h 1891626"/>
              <a:gd name="connsiteX65" fmla="*/ 2254419 w 10407351"/>
              <a:gd name="connsiteY65" fmla="*/ 1797320 h 1891626"/>
              <a:gd name="connsiteX66" fmla="*/ 2226713 w 10407351"/>
              <a:gd name="connsiteY66" fmla="*/ 1798641 h 1891626"/>
              <a:gd name="connsiteX67" fmla="*/ 2219128 w 10407351"/>
              <a:gd name="connsiteY67" fmla="*/ 1808552 h 1891626"/>
              <a:gd name="connsiteX68" fmla="*/ 2126538 w 10407351"/>
              <a:gd name="connsiteY68" fmla="*/ 1817143 h 1891626"/>
              <a:gd name="connsiteX69" fmla="*/ 1903694 w 10407351"/>
              <a:gd name="connsiteY69" fmla="*/ 1821035 h 1891626"/>
              <a:gd name="connsiteX70" fmla="*/ 1738778 w 10407351"/>
              <a:gd name="connsiteY70" fmla="*/ 1804426 h 1891626"/>
              <a:gd name="connsiteX71" fmla="*/ 1683603 w 10407351"/>
              <a:gd name="connsiteY71" fmla="*/ 1813609 h 1891626"/>
              <a:gd name="connsiteX72" fmla="*/ 1613964 w 10407351"/>
              <a:gd name="connsiteY72" fmla="*/ 1812650 h 1891626"/>
              <a:gd name="connsiteX73" fmla="*/ 1613403 w 10407351"/>
              <a:gd name="connsiteY73" fmla="*/ 1813209 h 1891626"/>
              <a:gd name="connsiteX74" fmla="*/ 1602061 w 10407351"/>
              <a:gd name="connsiteY74" fmla="*/ 1811331 h 1891626"/>
              <a:gd name="connsiteX75" fmla="*/ 1395632 w 10407351"/>
              <a:gd name="connsiteY75" fmla="*/ 1797257 h 1891626"/>
              <a:gd name="connsiteX76" fmla="*/ 1181443 w 10407351"/>
              <a:gd name="connsiteY76" fmla="*/ 1751614 h 1891626"/>
              <a:gd name="connsiteX77" fmla="*/ 974248 w 10407351"/>
              <a:gd name="connsiteY77" fmla="*/ 1721123 h 1891626"/>
              <a:gd name="connsiteX78" fmla="*/ 867706 w 10407351"/>
              <a:gd name="connsiteY78" fmla="*/ 1694653 h 1891626"/>
              <a:gd name="connsiteX79" fmla="*/ 841666 w 10407351"/>
              <a:gd name="connsiteY79" fmla="*/ 1683413 h 1891626"/>
              <a:gd name="connsiteX80" fmla="*/ 837797 w 10407351"/>
              <a:gd name="connsiteY80" fmla="*/ 1684443 h 1891626"/>
              <a:gd name="connsiteX81" fmla="*/ 805502 w 10407351"/>
              <a:gd name="connsiteY81" fmla="*/ 1678518 h 1891626"/>
              <a:gd name="connsiteX82" fmla="*/ 799788 w 10407351"/>
              <a:gd name="connsiteY82" fmla="*/ 1672416 h 1891626"/>
              <a:gd name="connsiteX83" fmla="*/ 736389 w 10407351"/>
              <a:gd name="connsiteY83" fmla="*/ 1651814 h 1891626"/>
              <a:gd name="connsiteX84" fmla="*/ 727522 w 10407351"/>
              <a:gd name="connsiteY84" fmla="*/ 1652807 h 1891626"/>
              <a:gd name="connsiteX85" fmla="*/ 689713 w 10407351"/>
              <a:gd name="connsiteY85" fmla="*/ 1654738 h 1891626"/>
              <a:gd name="connsiteX86" fmla="*/ 661608 w 10407351"/>
              <a:gd name="connsiteY86" fmla="*/ 1637638 h 1891626"/>
              <a:gd name="connsiteX87" fmla="*/ 641195 w 10407351"/>
              <a:gd name="connsiteY87" fmla="*/ 1640809 h 1891626"/>
              <a:gd name="connsiteX88" fmla="*/ 603348 w 10407351"/>
              <a:gd name="connsiteY88" fmla="*/ 1642751 h 1891626"/>
              <a:gd name="connsiteX89" fmla="*/ 482767 w 10407351"/>
              <a:gd name="connsiteY89" fmla="*/ 1652811 h 1891626"/>
              <a:gd name="connsiteX90" fmla="*/ 428597 w 10407351"/>
              <a:gd name="connsiteY90" fmla="*/ 1649830 h 1891626"/>
              <a:gd name="connsiteX91" fmla="*/ 428193 w 10407351"/>
              <a:gd name="connsiteY91" fmla="*/ 1650184 h 1891626"/>
              <a:gd name="connsiteX92" fmla="*/ 400669 w 10407351"/>
              <a:gd name="connsiteY92" fmla="*/ 1668609 h 1891626"/>
              <a:gd name="connsiteX93" fmla="*/ 310856 w 10407351"/>
              <a:gd name="connsiteY93" fmla="*/ 1669671 h 1891626"/>
              <a:gd name="connsiteX94" fmla="*/ 184505 w 10407351"/>
              <a:gd name="connsiteY94" fmla="*/ 1676148 h 1891626"/>
              <a:gd name="connsiteX95" fmla="*/ 106017 w 10407351"/>
              <a:gd name="connsiteY95" fmla="*/ 1696538 h 1891626"/>
              <a:gd name="connsiteX96" fmla="*/ 15107 w 10407351"/>
              <a:gd name="connsiteY96" fmla="*/ 1705860 h 1891626"/>
              <a:gd name="connsiteX97" fmla="*/ 0 w 10407351"/>
              <a:gd name="connsiteY97" fmla="*/ 1707056 h 189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0407351" h="1891626">
                <a:moveTo>
                  <a:pt x="0" y="0"/>
                </a:moveTo>
                <a:lnTo>
                  <a:pt x="10407351" y="0"/>
                </a:lnTo>
                <a:lnTo>
                  <a:pt x="10407351" y="1364684"/>
                </a:lnTo>
                <a:lnTo>
                  <a:pt x="10278187" y="1375369"/>
                </a:lnTo>
                <a:cubicBezTo>
                  <a:pt x="10230814" y="1379006"/>
                  <a:pt x="10192985" y="1383268"/>
                  <a:pt x="10183452" y="1391690"/>
                </a:cubicBezTo>
                <a:cubicBezTo>
                  <a:pt x="10056050" y="1406552"/>
                  <a:pt x="10047372" y="1392862"/>
                  <a:pt x="9936834" y="1413567"/>
                </a:cubicBezTo>
                <a:cubicBezTo>
                  <a:pt x="9842543" y="1449236"/>
                  <a:pt x="9758704" y="1437289"/>
                  <a:pt x="9633679" y="1479227"/>
                </a:cubicBezTo>
                <a:cubicBezTo>
                  <a:pt x="9572087" y="1477856"/>
                  <a:pt x="9524044" y="1488294"/>
                  <a:pt x="9464371" y="1479341"/>
                </a:cubicBezTo>
                <a:cubicBezTo>
                  <a:pt x="9437979" y="1471131"/>
                  <a:pt x="9382095" y="1495583"/>
                  <a:pt x="9351136" y="1473048"/>
                </a:cubicBezTo>
                <a:cubicBezTo>
                  <a:pt x="9348834" y="1489421"/>
                  <a:pt x="9290403" y="1475047"/>
                  <a:pt x="9277477" y="1467445"/>
                </a:cubicBezTo>
                <a:cubicBezTo>
                  <a:pt x="9262484" y="1474590"/>
                  <a:pt x="9237294" y="1461551"/>
                  <a:pt x="9221081" y="1462245"/>
                </a:cubicBezTo>
                <a:cubicBezTo>
                  <a:pt x="9189009" y="1426438"/>
                  <a:pt x="9185445" y="1482627"/>
                  <a:pt x="9145968" y="1462282"/>
                </a:cubicBezTo>
                <a:cubicBezTo>
                  <a:pt x="9128623" y="1474438"/>
                  <a:pt x="9069817" y="1500224"/>
                  <a:pt x="9023280" y="1511217"/>
                </a:cubicBezTo>
                <a:cubicBezTo>
                  <a:pt x="8931735" y="1535229"/>
                  <a:pt x="8925405" y="1563795"/>
                  <a:pt x="8830925" y="1554093"/>
                </a:cubicBezTo>
                <a:cubicBezTo>
                  <a:pt x="8817633" y="1577274"/>
                  <a:pt x="8655791" y="1518891"/>
                  <a:pt x="8676048" y="1560374"/>
                </a:cubicBezTo>
                <a:cubicBezTo>
                  <a:pt x="8644516" y="1558347"/>
                  <a:pt x="8621413" y="1541838"/>
                  <a:pt x="8638989" y="1568839"/>
                </a:cubicBezTo>
                <a:lnTo>
                  <a:pt x="8456861" y="1566972"/>
                </a:lnTo>
                <a:cubicBezTo>
                  <a:pt x="8355907" y="1574502"/>
                  <a:pt x="8292865" y="1594374"/>
                  <a:pt x="8189198" y="1584307"/>
                </a:cubicBezTo>
                <a:cubicBezTo>
                  <a:pt x="8087659" y="1583101"/>
                  <a:pt x="8036427" y="1565402"/>
                  <a:pt x="7898401" y="1565768"/>
                </a:cubicBezTo>
                <a:cubicBezTo>
                  <a:pt x="7801198" y="1563426"/>
                  <a:pt x="7662139" y="1549692"/>
                  <a:pt x="7563813" y="1558454"/>
                </a:cubicBezTo>
                <a:cubicBezTo>
                  <a:pt x="7446107" y="1537502"/>
                  <a:pt x="7475233" y="1563414"/>
                  <a:pt x="7349063" y="1551966"/>
                </a:cubicBezTo>
                <a:cubicBezTo>
                  <a:pt x="7293901" y="1597253"/>
                  <a:pt x="7197687" y="1574689"/>
                  <a:pt x="7131024" y="1585911"/>
                </a:cubicBezTo>
                <a:cubicBezTo>
                  <a:pt x="7054397" y="1595738"/>
                  <a:pt x="6966306" y="1606385"/>
                  <a:pt x="6889291" y="1610925"/>
                </a:cubicBezTo>
                <a:cubicBezTo>
                  <a:pt x="6828293" y="1590519"/>
                  <a:pt x="6744624" y="1640610"/>
                  <a:pt x="6668938" y="1613148"/>
                </a:cubicBezTo>
                <a:cubicBezTo>
                  <a:pt x="6641091" y="1606533"/>
                  <a:pt x="6554865" y="1607368"/>
                  <a:pt x="6538541" y="1620507"/>
                </a:cubicBezTo>
                <a:cubicBezTo>
                  <a:pt x="6520561" y="1623357"/>
                  <a:pt x="6499589" y="1618703"/>
                  <a:pt x="6491279" y="1632773"/>
                </a:cubicBezTo>
                <a:cubicBezTo>
                  <a:pt x="6477549" y="1649705"/>
                  <a:pt x="6414822" y="1623561"/>
                  <a:pt x="6423751" y="1643536"/>
                </a:cubicBezTo>
                <a:cubicBezTo>
                  <a:pt x="6379212" y="1625620"/>
                  <a:pt x="6343784" y="1661091"/>
                  <a:pt x="6306336" y="1669857"/>
                </a:cubicBezTo>
                <a:cubicBezTo>
                  <a:pt x="6271255" y="1652084"/>
                  <a:pt x="6237427" y="1675939"/>
                  <a:pt x="6155679" y="1680409"/>
                </a:cubicBezTo>
                <a:cubicBezTo>
                  <a:pt x="6117102" y="1659854"/>
                  <a:pt x="6090477" y="1695769"/>
                  <a:pt x="6018716" y="1668513"/>
                </a:cubicBezTo>
                <a:cubicBezTo>
                  <a:pt x="5980616" y="1668349"/>
                  <a:pt x="5992558" y="1668233"/>
                  <a:pt x="5927081" y="1663779"/>
                </a:cubicBezTo>
                <a:cubicBezTo>
                  <a:pt x="5827173" y="1658997"/>
                  <a:pt x="5796898" y="1666984"/>
                  <a:pt x="5704857" y="1661355"/>
                </a:cubicBezTo>
                <a:cubicBezTo>
                  <a:pt x="5601589" y="1659346"/>
                  <a:pt x="5599375" y="1682928"/>
                  <a:pt x="5464353" y="1649361"/>
                </a:cubicBezTo>
                <a:cubicBezTo>
                  <a:pt x="5453726" y="1665362"/>
                  <a:pt x="5437668" y="1666580"/>
                  <a:pt x="5408840" y="1659913"/>
                </a:cubicBezTo>
                <a:cubicBezTo>
                  <a:pt x="5358895" y="1660103"/>
                  <a:pt x="5370707" y="1699223"/>
                  <a:pt x="5315720" y="1677105"/>
                </a:cubicBezTo>
                <a:cubicBezTo>
                  <a:pt x="5329008" y="1697915"/>
                  <a:pt x="5223140" y="1688103"/>
                  <a:pt x="5250566" y="1709327"/>
                </a:cubicBezTo>
                <a:cubicBezTo>
                  <a:pt x="5222116" y="1729504"/>
                  <a:pt x="5199669" y="1698367"/>
                  <a:pt x="5170942" y="1716026"/>
                </a:cubicBezTo>
                <a:cubicBezTo>
                  <a:pt x="5139745" y="1715775"/>
                  <a:pt x="5102270" y="1704865"/>
                  <a:pt x="5063388" y="1707824"/>
                </a:cubicBezTo>
                <a:cubicBezTo>
                  <a:pt x="5010058" y="1697604"/>
                  <a:pt x="5004778" y="1720109"/>
                  <a:pt x="4937644" y="1733778"/>
                </a:cubicBezTo>
                <a:cubicBezTo>
                  <a:pt x="4905985" y="1722536"/>
                  <a:pt x="4883924" y="1729474"/>
                  <a:pt x="4863636" y="1742276"/>
                </a:cubicBezTo>
                <a:cubicBezTo>
                  <a:pt x="4795354" y="1741736"/>
                  <a:pt x="4737536" y="1762242"/>
                  <a:pt x="4663097" y="1772517"/>
                </a:cubicBezTo>
                <a:cubicBezTo>
                  <a:pt x="4581331" y="1791410"/>
                  <a:pt x="4626382" y="1787132"/>
                  <a:pt x="4576142" y="1801338"/>
                </a:cubicBezTo>
                <a:lnTo>
                  <a:pt x="4432728" y="1821550"/>
                </a:lnTo>
                <a:lnTo>
                  <a:pt x="4330325" y="1832397"/>
                </a:lnTo>
                <a:lnTo>
                  <a:pt x="4301301" y="1853709"/>
                </a:lnTo>
                <a:lnTo>
                  <a:pt x="4300886" y="1854105"/>
                </a:lnTo>
                <a:lnTo>
                  <a:pt x="4238651" y="1857049"/>
                </a:lnTo>
                <a:cubicBezTo>
                  <a:pt x="4205553" y="1861397"/>
                  <a:pt x="4139860" y="1874675"/>
                  <a:pt x="4102292" y="1880193"/>
                </a:cubicBezTo>
                <a:cubicBezTo>
                  <a:pt x="4068199" y="1876181"/>
                  <a:pt x="4047224" y="1858325"/>
                  <a:pt x="4059333" y="1886249"/>
                </a:cubicBezTo>
                <a:cubicBezTo>
                  <a:pt x="4048134" y="1885724"/>
                  <a:pt x="4041292" y="1887993"/>
                  <a:pt x="4036441" y="1891626"/>
                </a:cubicBezTo>
                <a:lnTo>
                  <a:pt x="4002125" y="1877697"/>
                </a:lnTo>
                <a:lnTo>
                  <a:pt x="3959209" y="1883738"/>
                </a:lnTo>
                <a:lnTo>
                  <a:pt x="3949215" y="1885692"/>
                </a:lnTo>
                <a:lnTo>
                  <a:pt x="3874146" y="1872130"/>
                </a:lnTo>
                <a:lnTo>
                  <a:pt x="3866827" y="1866688"/>
                </a:lnTo>
                <a:cubicBezTo>
                  <a:pt x="3858976" y="1863338"/>
                  <a:pt x="3847802" y="1861787"/>
                  <a:pt x="3829184" y="1864322"/>
                </a:cubicBezTo>
                <a:lnTo>
                  <a:pt x="3824903" y="1865766"/>
                </a:lnTo>
                <a:lnTo>
                  <a:pt x="3793706" y="1857436"/>
                </a:lnTo>
                <a:cubicBezTo>
                  <a:pt x="3783639" y="1853644"/>
                  <a:pt x="3675915" y="1848872"/>
                  <a:pt x="3668616" y="1842745"/>
                </a:cubicBezTo>
                <a:cubicBezTo>
                  <a:pt x="3550655" y="1857913"/>
                  <a:pt x="3542534" y="1830996"/>
                  <a:pt x="3428086" y="1835034"/>
                </a:cubicBezTo>
                <a:cubicBezTo>
                  <a:pt x="3328965" y="1794018"/>
                  <a:pt x="3266446" y="1819001"/>
                  <a:pt x="3177594" y="1813026"/>
                </a:cubicBezTo>
                <a:cubicBezTo>
                  <a:pt x="3092965" y="1808822"/>
                  <a:pt x="3053780" y="1822095"/>
                  <a:pt x="2940077" y="1821546"/>
                </a:cubicBezTo>
                <a:cubicBezTo>
                  <a:pt x="2819604" y="1812601"/>
                  <a:pt x="2644050" y="1817354"/>
                  <a:pt x="2508536" y="1797990"/>
                </a:cubicBezTo>
                <a:cubicBezTo>
                  <a:pt x="2402062" y="1791757"/>
                  <a:pt x="2401694" y="1796365"/>
                  <a:pt x="2360486" y="1795882"/>
                </a:cubicBezTo>
                <a:cubicBezTo>
                  <a:pt x="2346784" y="1798538"/>
                  <a:pt x="2274412" y="1790769"/>
                  <a:pt x="2261294" y="1795084"/>
                </a:cubicBezTo>
                <a:lnTo>
                  <a:pt x="2254419" y="1797320"/>
                </a:lnTo>
                <a:lnTo>
                  <a:pt x="2226713" y="1798641"/>
                </a:lnTo>
                <a:lnTo>
                  <a:pt x="2219128" y="1808552"/>
                </a:lnTo>
                <a:lnTo>
                  <a:pt x="2126538" y="1817143"/>
                </a:lnTo>
                <a:cubicBezTo>
                  <a:pt x="2064983" y="1793016"/>
                  <a:pt x="2012426" y="1821800"/>
                  <a:pt x="1903694" y="1821035"/>
                </a:cubicBezTo>
                <a:cubicBezTo>
                  <a:pt x="1874879" y="1812700"/>
                  <a:pt x="1760206" y="1792415"/>
                  <a:pt x="1738778" y="1804426"/>
                </a:cubicBezTo>
                <a:cubicBezTo>
                  <a:pt x="1718271" y="1806115"/>
                  <a:pt x="1696479" y="1800166"/>
                  <a:pt x="1683603" y="1813609"/>
                </a:cubicBezTo>
                <a:cubicBezTo>
                  <a:pt x="1668912" y="1825566"/>
                  <a:pt x="1630407" y="1811717"/>
                  <a:pt x="1613964" y="1812650"/>
                </a:cubicBezTo>
                <a:lnTo>
                  <a:pt x="1613403" y="1813209"/>
                </a:lnTo>
                <a:lnTo>
                  <a:pt x="1602061" y="1811331"/>
                </a:lnTo>
                <a:cubicBezTo>
                  <a:pt x="1503765" y="1799996"/>
                  <a:pt x="1468364" y="1809467"/>
                  <a:pt x="1395632" y="1797257"/>
                </a:cubicBezTo>
                <a:cubicBezTo>
                  <a:pt x="1319449" y="1782888"/>
                  <a:pt x="1262534" y="1801782"/>
                  <a:pt x="1181443" y="1751614"/>
                </a:cubicBezTo>
                <a:cubicBezTo>
                  <a:pt x="1081982" y="1744765"/>
                  <a:pt x="1078010" y="1717244"/>
                  <a:pt x="974248" y="1721123"/>
                </a:cubicBezTo>
                <a:cubicBezTo>
                  <a:pt x="968629" y="1714342"/>
                  <a:pt x="875985" y="1699376"/>
                  <a:pt x="867706" y="1694653"/>
                </a:cubicBezTo>
                <a:lnTo>
                  <a:pt x="841666" y="1683413"/>
                </a:lnTo>
                <a:lnTo>
                  <a:pt x="837797" y="1684443"/>
                </a:lnTo>
                <a:cubicBezTo>
                  <a:pt x="821405" y="1685195"/>
                  <a:pt x="811914" y="1682594"/>
                  <a:pt x="805502" y="1678518"/>
                </a:cubicBezTo>
                <a:lnTo>
                  <a:pt x="799788" y="1672416"/>
                </a:lnTo>
                <a:lnTo>
                  <a:pt x="736389" y="1651814"/>
                </a:lnTo>
                <a:lnTo>
                  <a:pt x="727522" y="1652807"/>
                </a:lnTo>
                <a:lnTo>
                  <a:pt x="689713" y="1654738"/>
                </a:lnTo>
                <a:lnTo>
                  <a:pt x="661608" y="1637638"/>
                </a:lnTo>
                <a:cubicBezTo>
                  <a:pt x="657000" y="1640788"/>
                  <a:pt x="650823" y="1642394"/>
                  <a:pt x="641195" y="1640809"/>
                </a:cubicBezTo>
                <a:cubicBezTo>
                  <a:pt x="648504" y="1669709"/>
                  <a:pt x="632384" y="1649973"/>
                  <a:pt x="603348" y="1642751"/>
                </a:cubicBezTo>
                <a:cubicBezTo>
                  <a:pt x="570224" y="1644670"/>
                  <a:pt x="511891" y="1651631"/>
                  <a:pt x="482767" y="1652811"/>
                </a:cubicBezTo>
                <a:lnTo>
                  <a:pt x="428597" y="1649830"/>
                </a:lnTo>
                <a:lnTo>
                  <a:pt x="428193" y="1650184"/>
                </a:lnTo>
                <a:lnTo>
                  <a:pt x="400669" y="1668609"/>
                </a:lnTo>
                <a:lnTo>
                  <a:pt x="310856" y="1669671"/>
                </a:lnTo>
                <a:lnTo>
                  <a:pt x="184505" y="1676148"/>
                </a:lnTo>
                <a:cubicBezTo>
                  <a:pt x="139434" y="1685497"/>
                  <a:pt x="178890" y="1685521"/>
                  <a:pt x="106017" y="1696538"/>
                </a:cubicBezTo>
                <a:cubicBezTo>
                  <a:pt x="73238" y="1698110"/>
                  <a:pt x="43763" y="1702620"/>
                  <a:pt x="15107" y="1705860"/>
                </a:cubicBezTo>
                <a:lnTo>
                  <a:pt x="0" y="1707056"/>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7CF2C9-DD9E-E276-F848-BC5F38DEB389}"/>
              </a:ext>
            </a:extLst>
          </p:cNvPr>
          <p:cNvSpPr>
            <a:spLocks noGrp="1"/>
          </p:cNvSpPr>
          <p:nvPr>
            <p:ph type="title"/>
          </p:nvPr>
        </p:nvSpPr>
        <p:spPr>
          <a:xfrm>
            <a:off x="1288576" y="975815"/>
            <a:ext cx="9614848" cy="1126780"/>
          </a:xfrm>
        </p:spPr>
        <p:txBody>
          <a:bodyPr>
            <a:normAutofit/>
          </a:bodyPr>
          <a:lstStyle/>
          <a:p>
            <a:pPr algn="ctr"/>
            <a:r>
              <a:rPr lang="en-US" dirty="0">
                <a:latin typeface="Arial" panose="020B0604020202020204" pitchFamily="34" charset="0"/>
                <a:cs typeface="Arial" panose="020B0604020202020204" pitchFamily="34" charset="0"/>
              </a:rPr>
              <a:t>Social Burden of Hypertension</a:t>
            </a:r>
            <a:endParaRPr lang="en-IN" dirty="0">
              <a:latin typeface="Arial" panose="020B0604020202020204" pitchFamily="34" charset="0"/>
              <a:cs typeface="Arial" panose="020B0604020202020204" pitchFamily="34" charset="0"/>
            </a:endParaRPr>
          </a:p>
        </p:txBody>
      </p:sp>
      <p:sp>
        <p:nvSpPr>
          <p:cNvPr id="12" name="Rectangle 6">
            <a:extLst>
              <a:ext uri="{FF2B5EF4-FFF2-40B4-BE49-F238E27FC236}">
                <a16:creationId xmlns:a16="http://schemas.microsoft.com/office/drawing/2014/main" id="{9A36BEEB-EAB3-44BC-BC82-10039F230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419766"/>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35EA93-1D22-567A-CECB-CE62DD0A85DF}"/>
              </a:ext>
            </a:extLst>
          </p:cNvPr>
          <p:cNvSpPr>
            <a:spLocks noGrp="1"/>
          </p:cNvSpPr>
          <p:nvPr>
            <p:ph idx="1"/>
          </p:nvPr>
        </p:nvSpPr>
        <p:spPr>
          <a:xfrm>
            <a:off x="1959310" y="2535094"/>
            <a:ext cx="8944114" cy="3679440"/>
          </a:xfrm>
        </p:spPr>
        <p:txBody>
          <a:bodyPr anchor="ctr">
            <a:normAutofit/>
          </a:bodyPr>
          <a:lstStyle/>
          <a:p>
            <a:pPr lvl="0" algn="just"/>
            <a:r>
              <a:rPr lang="en-US" sz="2000" dirty="0">
                <a:latin typeface="Arial" panose="020B0604020202020204" pitchFamily="34" charset="0"/>
                <a:cs typeface="Arial" panose="020B0604020202020204" pitchFamily="34" charset="0"/>
              </a:rPr>
              <a:t>Hypertension reduces quality of life due to long-term health complications (Kandasamy, et al., 2025).</a:t>
            </a:r>
            <a:endParaRPr lang="en-IN" sz="2000" dirty="0">
              <a:latin typeface="Arial" panose="020B0604020202020204" pitchFamily="34" charset="0"/>
              <a:cs typeface="Arial" panose="020B0604020202020204" pitchFamily="34" charset="0"/>
            </a:endParaRPr>
          </a:p>
          <a:p>
            <a:pPr lvl="0" algn="just"/>
            <a:r>
              <a:rPr lang="en-US" sz="2000" dirty="0">
                <a:latin typeface="Arial" panose="020B0604020202020204" pitchFamily="34" charset="0"/>
                <a:cs typeface="Arial" panose="020B0604020202020204" pitchFamily="34" charset="0"/>
              </a:rPr>
              <a:t>Greater dependence after cardiovascular or stroke occurrences has an impact on families (</a:t>
            </a:r>
            <a:r>
              <a:rPr lang="en-IN" sz="2000" dirty="0">
                <a:latin typeface="Arial" panose="020B0604020202020204" pitchFamily="34" charset="0"/>
                <a:cs typeface="Arial" panose="020B0604020202020204" pitchFamily="34" charset="0"/>
              </a:rPr>
              <a:t>Gronewold, et al., 2021)</a:t>
            </a:r>
            <a:r>
              <a:rPr lang="en-US" sz="2000" dirty="0">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a:p>
            <a:pPr lvl="0" algn="just"/>
            <a:r>
              <a:rPr lang="en-US" sz="2000" dirty="0">
                <a:latin typeface="Arial" panose="020B0604020202020204" pitchFamily="34" charset="0"/>
                <a:cs typeface="Arial" panose="020B0604020202020204" pitchFamily="34" charset="0"/>
              </a:rPr>
              <a:t>The burden of caregivers increases with the advancement of hypertension-related disabilities (Verma, et al., 2016).</a:t>
            </a:r>
            <a:endParaRPr lang="en-IN" sz="2000" dirty="0">
              <a:latin typeface="Arial" panose="020B0604020202020204" pitchFamily="34" charset="0"/>
              <a:cs typeface="Arial" panose="020B0604020202020204" pitchFamily="34" charset="0"/>
            </a:endParaRPr>
          </a:p>
          <a:p>
            <a:pPr lvl="0" algn="just"/>
            <a:r>
              <a:rPr lang="en-US" sz="2000" dirty="0">
                <a:latin typeface="Arial" panose="020B0604020202020204" pitchFamily="34" charset="0"/>
                <a:cs typeface="Arial" panose="020B0604020202020204" pitchFamily="34" charset="0"/>
              </a:rPr>
              <a:t>The problem of health inequalities worsens health outcomes in disadvantaged and </a:t>
            </a:r>
            <a:r>
              <a:rPr lang="en-US" sz="2000" dirty="0" err="1">
                <a:latin typeface="Arial" panose="020B0604020202020204" pitchFamily="34" charset="0"/>
                <a:cs typeface="Arial" panose="020B0604020202020204" pitchFamily="34" charset="0"/>
              </a:rPr>
              <a:t>marginalised</a:t>
            </a:r>
            <a:r>
              <a:rPr lang="en-US" sz="2000" dirty="0">
                <a:latin typeface="Arial" panose="020B0604020202020204" pitchFamily="34" charset="0"/>
                <a:cs typeface="Arial" panose="020B0604020202020204" pitchFamily="34" charset="0"/>
              </a:rPr>
              <a:t> groups (Abdi, et al., 2025).</a:t>
            </a:r>
            <a:endParaRPr lang="en-IN" sz="2000" dirty="0">
              <a:latin typeface="Arial" panose="020B0604020202020204" pitchFamily="34" charset="0"/>
              <a:cs typeface="Arial" panose="020B0604020202020204" pitchFamily="34" charset="0"/>
            </a:endParaRPr>
          </a:p>
          <a:p>
            <a:pPr lvl="0" algn="just">
              <a:lnSpc>
                <a:spcPct val="150000"/>
              </a:lnSpc>
            </a:pPr>
            <a:r>
              <a:rPr lang="en-US" sz="2000" dirty="0">
                <a:latin typeface="Arial" panose="020B0604020202020204" pitchFamily="34" charset="0"/>
                <a:cs typeface="Arial" panose="020B0604020202020204" pitchFamily="34" charset="0"/>
              </a:rPr>
              <a:t>Management of chronic conditions has effects on mental health and social well-being.</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544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2127-9904-9894-2531-ECBA00386E92}"/>
              </a:ext>
            </a:extLst>
          </p:cNvPr>
          <p:cNvSpPr>
            <a:spLocks noGrp="1"/>
          </p:cNvSpPr>
          <p:nvPr>
            <p:ph type="title"/>
          </p:nvPr>
        </p:nvSpPr>
        <p:spPr>
          <a:xfrm>
            <a:off x="5868557" y="871147"/>
            <a:ext cx="5857278" cy="567688"/>
          </a:xfrm>
        </p:spPr>
        <p:txBody>
          <a:bodyPr anchor="t">
            <a:normAutofit/>
          </a:bodyPr>
          <a:lstStyle/>
          <a:p>
            <a:r>
              <a:rPr lang="en-US" sz="3200" dirty="0">
                <a:latin typeface="Arial" panose="020B0604020202020204" pitchFamily="34" charset="0"/>
                <a:cs typeface="Arial" panose="020B0604020202020204" pitchFamily="34" charset="0"/>
              </a:rPr>
              <a:t>Diagnosis &amp; Initial Assessment</a:t>
            </a:r>
            <a:endParaRPr lang="en-IN" sz="3200" dirty="0">
              <a:latin typeface="Arial" panose="020B0604020202020204" pitchFamily="34" charset="0"/>
              <a:cs typeface="Arial" panose="020B0604020202020204" pitchFamily="34" charset="0"/>
            </a:endParaRPr>
          </a:p>
        </p:txBody>
      </p:sp>
      <p:pic>
        <p:nvPicPr>
          <p:cNvPr id="5" name="Picture 4" descr="Stethoscope">
            <a:extLst>
              <a:ext uri="{FF2B5EF4-FFF2-40B4-BE49-F238E27FC236}">
                <a16:creationId xmlns:a16="http://schemas.microsoft.com/office/drawing/2014/main" id="{15D596EE-7819-2A8C-AD31-BADA2D8795B5}"/>
              </a:ext>
            </a:extLst>
          </p:cNvPr>
          <p:cNvPicPr>
            <a:picLocks noChangeAspect="1"/>
          </p:cNvPicPr>
          <p:nvPr/>
        </p:nvPicPr>
        <p:blipFill>
          <a:blip r:embed="rId3"/>
          <a:srcRect l="27695" r="22167"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DA688F-A04C-CBFC-1294-8FB94EAD20F3}"/>
              </a:ext>
            </a:extLst>
          </p:cNvPr>
          <p:cNvSpPr>
            <a:spLocks noGrp="1"/>
          </p:cNvSpPr>
          <p:nvPr>
            <p:ph idx="1"/>
          </p:nvPr>
        </p:nvSpPr>
        <p:spPr>
          <a:xfrm>
            <a:off x="5868557" y="1438835"/>
            <a:ext cx="5444382" cy="4703549"/>
          </a:xfrm>
        </p:spPr>
        <p:txBody>
          <a:bodyPr>
            <a:normAutofit fontScale="85000" lnSpcReduction="10000"/>
          </a:bodyPr>
          <a:lstStyle/>
          <a:p>
            <a:pPr lvl="0" algn="just">
              <a:lnSpc>
                <a:spcPct val="120000"/>
              </a:lnSpc>
            </a:pPr>
            <a:r>
              <a:rPr lang="en-US" sz="2000" dirty="0">
                <a:latin typeface="Arial" panose="020B0604020202020204" pitchFamily="34" charset="0"/>
                <a:cs typeface="Arial" panose="020B0604020202020204" pitchFamily="34" charset="0"/>
              </a:rPr>
              <a:t>Blood pressure based on clinic, home or ambulatory blood pressure measurements.</a:t>
            </a:r>
          </a:p>
          <a:p>
            <a:pPr lvl="0" algn="just">
              <a:lnSpc>
                <a:spcPct val="120000"/>
              </a:lnSpc>
            </a:pPr>
            <a:r>
              <a:rPr lang="en-US" sz="2000" dirty="0">
                <a:latin typeface="Arial" panose="020B0604020202020204" pitchFamily="34" charset="0"/>
                <a:cs typeface="Arial" panose="020B0604020202020204" pitchFamily="34" charset="0"/>
              </a:rPr>
              <a:t>Measurements include systolic and diastolic values, recorded in </a:t>
            </a:r>
            <a:r>
              <a:rPr lang="en-US" sz="2000" dirty="0" err="1">
                <a:latin typeface="Arial" panose="020B0604020202020204" pitchFamily="34" charset="0"/>
                <a:cs typeface="Arial" panose="020B0604020202020204" pitchFamily="34" charset="0"/>
              </a:rPr>
              <a:t>millimetres</a:t>
            </a:r>
            <a:r>
              <a:rPr lang="en-US" sz="2000" dirty="0">
                <a:latin typeface="Arial" panose="020B0604020202020204" pitchFamily="34" charset="0"/>
                <a:cs typeface="Arial" panose="020B0604020202020204" pitchFamily="34" charset="0"/>
              </a:rPr>
              <a:t> of mercury (mmHg).</a:t>
            </a:r>
            <a:endParaRPr lang="en-IN" sz="2000" dirty="0">
              <a:latin typeface="Arial" panose="020B0604020202020204" pitchFamily="34" charset="0"/>
              <a:cs typeface="Arial" panose="020B0604020202020204" pitchFamily="34" charset="0"/>
            </a:endParaRPr>
          </a:p>
          <a:p>
            <a:pPr lvl="0" algn="just">
              <a:lnSpc>
                <a:spcPct val="120000"/>
              </a:lnSpc>
            </a:pPr>
            <a:r>
              <a:rPr lang="en-US" sz="2000" dirty="0">
                <a:latin typeface="Arial" panose="020B0604020202020204" pitchFamily="34" charset="0"/>
                <a:cs typeface="Arial" panose="020B0604020202020204" pitchFamily="34" charset="0"/>
              </a:rPr>
              <a:t>Ambulatory monitoring is regarded as the gold standard to accurately diagnose hypertension (Lee, 2024).</a:t>
            </a:r>
            <a:endParaRPr lang="en-IN" sz="2000" dirty="0">
              <a:latin typeface="Arial" panose="020B0604020202020204" pitchFamily="34" charset="0"/>
              <a:cs typeface="Arial" panose="020B0604020202020204" pitchFamily="34" charset="0"/>
            </a:endParaRPr>
          </a:p>
          <a:p>
            <a:pPr lvl="0" algn="just">
              <a:lnSpc>
                <a:spcPct val="120000"/>
              </a:lnSpc>
            </a:pPr>
            <a:r>
              <a:rPr lang="en-US" sz="2000" dirty="0">
                <a:latin typeface="Arial" panose="020B0604020202020204" pitchFamily="34" charset="0"/>
                <a:cs typeface="Arial" panose="020B0604020202020204" pitchFamily="34" charset="0"/>
              </a:rPr>
              <a:t>The cardiovascular risk level is assessed with risk assessment tools like QRISK3 (Mu, et al., 2022).</a:t>
            </a:r>
            <a:endParaRPr lang="en-IN" sz="2000" dirty="0">
              <a:latin typeface="Arial" panose="020B0604020202020204" pitchFamily="34" charset="0"/>
              <a:cs typeface="Arial" panose="020B0604020202020204" pitchFamily="34" charset="0"/>
            </a:endParaRPr>
          </a:p>
          <a:p>
            <a:pPr lvl="0" algn="just">
              <a:lnSpc>
                <a:spcPct val="120000"/>
              </a:lnSpc>
            </a:pPr>
            <a:r>
              <a:rPr lang="en-US" sz="2000" dirty="0">
                <a:latin typeface="Arial" panose="020B0604020202020204" pitchFamily="34" charset="0"/>
                <a:cs typeface="Arial" panose="020B0604020202020204" pitchFamily="34" charset="0"/>
              </a:rPr>
              <a:t>Laboratory studies determine causal disease and foci of organ destruction.</a:t>
            </a:r>
            <a:endParaRPr lang="en-IN" sz="2000" dirty="0">
              <a:latin typeface="Arial" panose="020B0604020202020204" pitchFamily="34" charset="0"/>
              <a:cs typeface="Arial" panose="020B0604020202020204" pitchFamily="34" charset="0"/>
            </a:endParaRPr>
          </a:p>
          <a:p>
            <a:pPr lvl="0" algn="just">
              <a:lnSpc>
                <a:spcPct val="120000"/>
              </a:lnSpc>
            </a:pPr>
            <a:r>
              <a:rPr lang="en-US" sz="2000" dirty="0">
                <a:latin typeface="Arial" panose="020B0604020202020204" pitchFamily="34" charset="0"/>
                <a:cs typeface="Arial" panose="020B0604020202020204" pitchFamily="34" charset="0"/>
              </a:rPr>
              <a:t>Early detection allows prompt intervention and avoids the development of the disease.</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5536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80EAA-DFAD-FA4A-99A5-335707099107}"/>
              </a:ext>
            </a:extLst>
          </p:cNvPr>
          <p:cNvSpPr>
            <a:spLocks noGrp="1"/>
          </p:cNvSpPr>
          <p:nvPr>
            <p:ph type="title"/>
          </p:nvPr>
        </p:nvSpPr>
        <p:spPr>
          <a:xfrm>
            <a:off x="589560" y="856180"/>
            <a:ext cx="4560584" cy="1128068"/>
          </a:xfrm>
        </p:spPr>
        <p:txBody>
          <a:bodyPr anchor="ctr">
            <a:normAutofit/>
          </a:bodyPr>
          <a:lstStyle/>
          <a:p>
            <a:r>
              <a:rPr lang="en-US" sz="3700" dirty="0">
                <a:latin typeface="Arial" panose="020B0604020202020204" pitchFamily="34" charset="0"/>
                <a:cs typeface="Arial" panose="020B0604020202020204" pitchFamily="34" charset="0"/>
              </a:rPr>
              <a:t>Management of Hypertension</a:t>
            </a:r>
            <a:endParaRPr lang="en-IN" sz="37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0DC8C7-06E6-A98F-3711-9DCA2FF557A4}"/>
              </a:ext>
            </a:extLst>
          </p:cNvPr>
          <p:cNvSpPr>
            <a:spLocks noGrp="1"/>
          </p:cNvSpPr>
          <p:nvPr>
            <p:ph idx="1"/>
          </p:nvPr>
        </p:nvSpPr>
        <p:spPr>
          <a:xfrm>
            <a:off x="590719" y="2330505"/>
            <a:ext cx="4559425" cy="3979585"/>
          </a:xfrm>
        </p:spPr>
        <p:txBody>
          <a:bodyPr anchor="ctr">
            <a:normAutofit lnSpcReduction="10000"/>
          </a:bodyPr>
          <a:lstStyle/>
          <a:p>
            <a:pPr lvl="0" algn="just">
              <a:lnSpc>
                <a:spcPct val="100000"/>
              </a:lnSpc>
            </a:pPr>
            <a:r>
              <a:rPr lang="en-US" sz="1700" dirty="0">
                <a:latin typeface="Arial" panose="020B0604020202020204" pitchFamily="34" charset="0"/>
                <a:cs typeface="Arial" panose="020B0604020202020204" pitchFamily="34" charset="0"/>
              </a:rPr>
              <a:t>Lifestyle changes are the first-line management strategy based on the recommendations made by NICE guidelines (</a:t>
            </a:r>
            <a:r>
              <a:rPr lang="en-US" sz="1700" dirty="0" err="1">
                <a:latin typeface="Arial" panose="020B0604020202020204" pitchFamily="34" charset="0"/>
                <a:cs typeface="Arial" panose="020B0604020202020204" pitchFamily="34" charset="0"/>
              </a:rPr>
              <a:t>Charchar</a:t>
            </a:r>
            <a:r>
              <a:rPr lang="en-US" sz="1700" dirty="0">
                <a:latin typeface="Arial" panose="020B0604020202020204" pitchFamily="34" charset="0"/>
                <a:cs typeface="Arial" panose="020B0604020202020204" pitchFamily="34" charset="0"/>
              </a:rPr>
              <a:t>, et al., 2024).</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Pharmacological intervention on the age, ethnicity and risk factors.</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Treatment stepwise is more effective in controlling blood pressure in the long run.</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Adherence among patients is one of the significant issues in long-term hypertension therapy (</a:t>
            </a:r>
            <a:r>
              <a:rPr lang="en-US" sz="1700" dirty="0" err="1">
                <a:latin typeface="Arial" panose="020B0604020202020204" pitchFamily="34" charset="0"/>
                <a:cs typeface="Arial" panose="020B0604020202020204" pitchFamily="34" charset="0"/>
              </a:rPr>
              <a:t>Hamrahian</a:t>
            </a:r>
            <a:r>
              <a:rPr lang="en-US" sz="1700" dirty="0">
                <a:latin typeface="Arial" panose="020B0604020202020204" pitchFamily="34" charset="0"/>
                <a:cs typeface="Arial" panose="020B0604020202020204" pitchFamily="34" charset="0"/>
              </a:rPr>
              <a:t>, et al., 2022).</a:t>
            </a:r>
            <a:endParaRPr lang="en-IN" sz="1700" dirty="0">
              <a:latin typeface="Arial" panose="020B0604020202020204" pitchFamily="34" charset="0"/>
              <a:cs typeface="Arial" panose="020B0604020202020204" pitchFamily="34" charset="0"/>
            </a:endParaRPr>
          </a:p>
          <a:p>
            <a:pPr lvl="0" algn="just">
              <a:lnSpc>
                <a:spcPct val="100000"/>
              </a:lnSpc>
            </a:pPr>
            <a:r>
              <a:rPr lang="en-US" sz="1700" dirty="0">
                <a:latin typeface="Arial" panose="020B0604020202020204" pitchFamily="34" charset="0"/>
                <a:cs typeface="Arial" panose="020B0604020202020204" pitchFamily="34" charset="0"/>
              </a:rPr>
              <a:t>Practices may not be completely guided by guidelines due to the complexity inherent in individual patients.</a:t>
            </a:r>
            <a:endParaRPr lang="en-IN" sz="17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EF9929E-1CC3-03B2-061A-AB8D4C4F3D38}"/>
              </a:ext>
            </a:extLst>
          </p:cNvPr>
          <p:cNvPicPr>
            <a:picLocks noChangeAspect="1"/>
          </p:cNvPicPr>
          <p:nvPr/>
        </p:nvPicPr>
        <p:blipFill>
          <a:blip r:embed="rId3"/>
          <a:srcRect l="3388" r="841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725969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236A6-54F7-806B-59D0-AD94672C3D46}"/>
              </a:ext>
            </a:extLst>
          </p:cNvPr>
          <p:cNvSpPr>
            <a:spLocks noGrp="1"/>
          </p:cNvSpPr>
          <p:nvPr>
            <p:ph type="title"/>
          </p:nvPr>
        </p:nvSpPr>
        <p:spPr>
          <a:xfrm>
            <a:off x="1171074" y="1396686"/>
            <a:ext cx="3508502" cy="4064628"/>
          </a:xfrm>
        </p:spPr>
        <p:txBody>
          <a:bodyPr>
            <a:normAutofit/>
          </a:bodyPr>
          <a:lstStyle/>
          <a:p>
            <a:r>
              <a:rPr lang="en-US" dirty="0">
                <a:solidFill>
                  <a:srgbClr val="FFFFFF"/>
                </a:solidFill>
                <a:latin typeface="Arial" panose="020B0604020202020204" pitchFamily="34" charset="0"/>
                <a:cs typeface="Arial" panose="020B0604020202020204" pitchFamily="34" charset="0"/>
              </a:rPr>
              <a:t>Models and Frameworks</a:t>
            </a:r>
            <a:endParaRPr lang="en-IN"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7BF0445-84FA-8183-B9AE-B7783CEF13A5}"/>
              </a:ext>
            </a:extLst>
          </p:cNvPr>
          <p:cNvSpPr>
            <a:spLocks noGrp="1"/>
          </p:cNvSpPr>
          <p:nvPr>
            <p:ph idx="1"/>
          </p:nvPr>
        </p:nvSpPr>
        <p:spPr>
          <a:xfrm>
            <a:off x="5370153" y="395780"/>
            <a:ext cx="6006059" cy="5750191"/>
          </a:xfrm>
        </p:spPr>
        <p:txBody>
          <a:bodyPr>
            <a:noAutofit/>
          </a:bodyPr>
          <a:lstStyle/>
          <a:p>
            <a:pPr lvl="0" algn="just">
              <a:lnSpc>
                <a:spcPct val="150000"/>
              </a:lnSpc>
            </a:pPr>
            <a:r>
              <a:rPr lang="en-US" sz="1500" dirty="0">
                <a:latin typeface="Arial" panose="020B0604020202020204" pitchFamily="34" charset="0"/>
                <a:cs typeface="Arial" panose="020B0604020202020204" pitchFamily="34" charset="0"/>
              </a:rPr>
              <a:t>The Chronic Care Model is based on the management of long-term hypertension with the help of structured care and follow-up of patients (Zhang et al., 2025). </a:t>
            </a:r>
          </a:p>
          <a:p>
            <a:pPr lvl="0" algn="just">
              <a:lnSpc>
                <a:spcPct val="150000"/>
              </a:lnSpc>
            </a:pPr>
            <a:r>
              <a:rPr lang="en-US" sz="1500" dirty="0">
                <a:latin typeface="Arial" panose="020B0604020202020204" pitchFamily="34" charset="0"/>
                <a:cs typeface="Arial" panose="020B0604020202020204" pitchFamily="34" charset="0"/>
              </a:rPr>
              <a:t>The biopsychosocial model takes into account physical, psychological, and social factors affecting the outcomes of hypertension (Bolton, 2023). </a:t>
            </a:r>
          </a:p>
          <a:p>
            <a:pPr lvl="0" algn="just">
              <a:lnSpc>
                <a:spcPct val="150000"/>
              </a:lnSpc>
            </a:pPr>
            <a:r>
              <a:rPr lang="en-US" sz="1500" dirty="0">
                <a:latin typeface="Arial" panose="020B0604020202020204" pitchFamily="34" charset="0"/>
                <a:cs typeface="Arial" panose="020B0604020202020204" pitchFamily="34" charset="0"/>
              </a:rPr>
              <a:t>Patient-</a:t>
            </a:r>
            <a:r>
              <a:rPr lang="en-US" sz="1500" dirty="0" err="1">
                <a:latin typeface="Arial" panose="020B0604020202020204" pitchFamily="34" charset="0"/>
                <a:cs typeface="Arial" panose="020B0604020202020204" pitchFamily="34" charset="0"/>
              </a:rPr>
              <a:t>centred</a:t>
            </a:r>
            <a:r>
              <a:rPr lang="en-US" sz="1500" dirty="0">
                <a:latin typeface="Arial" panose="020B0604020202020204" pitchFamily="34" charset="0"/>
                <a:cs typeface="Arial" panose="020B0604020202020204" pitchFamily="34" charset="0"/>
              </a:rPr>
              <a:t> care also supports shared decision making, leading to better adherence and patient involvement (Rosenlund, 2025). </a:t>
            </a:r>
          </a:p>
          <a:p>
            <a:pPr lvl="0" algn="just">
              <a:lnSpc>
                <a:spcPct val="150000"/>
              </a:lnSpc>
            </a:pPr>
            <a:r>
              <a:rPr lang="en-US" sz="1500" dirty="0">
                <a:latin typeface="Arial" panose="020B0604020202020204" pitchFamily="34" charset="0"/>
                <a:cs typeface="Arial" panose="020B0604020202020204" pitchFamily="34" charset="0"/>
              </a:rPr>
              <a:t>Integrated care models increase the level of coordination between the primary and secondary services, enhancing continuity of care. </a:t>
            </a:r>
          </a:p>
          <a:p>
            <a:pPr lvl="0" algn="just">
              <a:lnSpc>
                <a:spcPct val="150000"/>
              </a:lnSpc>
            </a:pPr>
            <a:r>
              <a:rPr lang="en-US" sz="1500" dirty="0">
                <a:latin typeface="Arial" panose="020B0604020202020204" pitchFamily="34" charset="0"/>
                <a:cs typeface="Arial" panose="020B0604020202020204" pitchFamily="34" charset="0"/>
              </a:rPr>
              <a:t>Frameworks enhance the results, yet they need to be implemented regularly, with sufficient resources and trained medical practitioners. </a:t>
            </a:r>
          </a:p>
          <a:p>
            <a:pPr lvl="0" algn="just">
              <a:lnSpc>
                <a:spcPct val="150000"/>
              </a:lnSpc>
            </a:pPr>
            <a:r>
              <a:rPr lang="en-US" sz="1500" dirty="0">
                <a:latin typeface="Arial" panose="020B0604020202020204" pitchFamily="34" charset="0"/>
                <a:cs typeface="Arial" panose="020B0604020202020204" pitchFamily="34" charset="0"/>
              </a:rPr>
              <a:t>Partial integration and barriers at the system level tend to decrease the practical usefulness of these models.</a:t>
            </a:r>
            <a:endParaRPr lang="en-IN"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8338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9A63323-994E-9127-9D74-DA30C35342BB}"/>
              </a:ext>
            </a:extLst>
          </p:cNvPr>
          <p:cNvSpPr>
            <a:spLocks noGrp="1"/>
          </p:cNvSpPr>
          <p:nvPr>
            <p:ph type="title"/>
          </p:nvPr>
        </p:nvSpPr>
        <p:spPr>
          <a:xfrm>
            <a:off x="479394" y="1070800"/>
            <a:ext cx="3939688" cy="5583126"/>
          </a:xfrm>
        </p:spPr>
        <p:txBody>
          <a:bodyPr>
            <a:normAutofit/>
          </a:bodyPr>
          <a:lstStyle/>
          <a:p>
            <a:pPr algn="r"/>
            <a:r>
              <a:rPr lang="en-US" sz="6200">
                <a:latin typeface="Arial" panose="020B0604020202020204" pitchFamily="34" charset="0"/>
                <a:cs typeface="Arial" panose="020B0604020202020204" pitchFamily="34" charset="0"/>
              </a:rPr>
              <a:t>Treatment</a:t>
            </a:r>
            <a:endParaRPr lang="en-IN" sz="620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F7C348-8BC8-91EE-CD0C-C8148F3E7919}"/>
              </a:ext>
            </a:extLst>
          </p:cNvPr>
          <p:cNvGraphicFramePr>
            <a:graphicFrameLocks noGrp="1"/>
          </p:cNvGraphicFramePr>
          <p:nvPr>
            <p:ph idx="1"/>
            <p:extLst>
              <p:ext uri="{D42A27DB-BD31-4B8C-83A1-F6EECF244321}">
                <p14:modId xmlns:p14="http://schemas.microsoft.com/office/powerpoint/2010/main" val="1180635361"/>
              </p:ext>
            </p:extLst>
          </p:nvPr>
        </p:nvGraphicFramePr>
        <p:xfrm>
          <a:off x="5108535" y="431800"/>
          <a:ext cx="6245265" cy="6228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557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7B0C8-7F0E-4FF8-5E44-BFF88AFE16B2}"/>
              </a:ext>
            </a:extLst>
          </p:cNvPr>
          <p:cNvSpPr>
            <a:spLocks noGrp="1"/>
          </p:cNvSpPr>
          <p:nvPr>
            <p:ph type="title"/>
          </p:nvPr>
        </p:nvSpPr>
        <p:spPr>
          <a:xfrm>
            <a:off x="793662" y="386930"/>
            <a:ext cx="10066122" cy="1298448"/>
          </a:xfrm>
        </p:spPr>
        <p:txBody>
          <a:bodyPr anchor="b">
            <a:normAutofit/>
          </a:bodyPr>
          <a:lstStyle/>
          <a:p>
            <a:pPr algn="just">
              <a:lnSpc>
                <a:spcPct val="100000"/>
              </a:lnSpc>
            </a:pPr>
            <a:r>
              <a:rPr lang="en-US" sz="4800" dirty="0">
                <a:latin typeface="Arial" panose="020B0604020202020204" pitchFamily="34" charset="0"/>
                <a:cs typeface="Arial" panose="020B0604020202020204" pitchFamily="34" charset="0"/>
              </a:rPr>
              <a:t>Comorbidities</a:t>
            </a:r>
            <a:endParaRPr lang="en-IN" sz="48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B905FD-5B35-F6F5-5108-5F6C8E309DCF}"/>
              </a:ext>
            </a:extLst>
          </p:cNvPr>
          <p:cNvSpPr>
            <a:spLocks noGrp="1"/>
          </p:cNvSpPr>
          <p:nvPr>
            <p:ph idx="1"/>
          </p:nvPr>
        </p:nvSpPr>
        <p:spPr>
          <a:xfrm>
            <a:off x="793661" y="2599509"/>
            <a:ext cx="4796318" cy="3639450"/>
          </a:xfrm>
        </p:spPr>
        <p:txBody>
          <a:bodyPr anchor="ctr">
            <a:noAutofit/>
          </a:bodyPr>
          <a:lstStyle/>
          <a:p>
            <a:pPr lvl="0" algn="just">
              <a:lnSpc>
                <a:spcPct val="100000"/>
              </a:lnSpc>
            </a:pPr>
            <a:r>
              <a:rPr lang="en-US" sz="1600" dirty="0">
                <a:latin typeface="Arial" panose="020B0604020202020204" pitchFamily="34" charset="0"/>
                <a:cs typeface="Arial" panose="020B0604020202020204" pitchFamily="34" charset="0"/>
              </a:rPr>
              <a:t>Hypertension is strongly correlated with cardiovascular diseases and stroke development (Fuchs and Whelton, 2020).</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Chronic kidney disease is a common occurrence as a result of long-term high blood pressure.</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Diabetes is also common with it and this predisposes it to complications.</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Multimorbidity makes the treatment more difficult and makes the management of healthcare more complex (Aramrat, et al., 2022).</a:t>
            </a:r>
            <a:endParaRPr lang="en-IN" sz="1600" dirty="0">
              <a:latin typeface="Arial" panose="020B0604020202020204" pitchFamily="34" charset="0"/>
              <a:cs typeface="Arial" panose="020B0604020202020204" pitchFamily="34" charset="0"/>
            </a:endParaRPr>
          </a:p>
          <a:p>
            <a:pPr lvl="0" algn="just">
              <a:lnSpc>
                <a:spcPct val="100000"/>
              </a:lnSpc>
            </a:pPr>
            <a:r>
              <a:rPr lang="en-US" sz="1600" dirty="0">
                <a:latin typeface="Arial" panose="020B0604020202020204" pitchFamily="34" charset="0"/>
                <a:cs typeface="Arial" panose="020B0604020202020204" pitchFamily="34" charset="0"/>
              </a:rPr>
              <a:t>Hypertension is a significant risk factor that increases the risk of various chronic diseases.</a:t>
            </a:r>
            <a:endParaRPr lang="en-IN"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57E555-9F96-D92C-FAFE-A729B6D209F6}"/>
              </a:ext>
            </a:extLst>
          </p:cNvPr>
          <p:cNvPicPr>
            <a:picLocks noChangeAspect="1"/>
          </p:cNvPicPr>
          <p:nvPr/>
        </p:nvPicPr>
        <p:blipFill>
          <a:blip r:embed="rId3"/>
          <a:stretch>
            <a:fillRect/>
          </a:stretch>
        </p:blipFill>
        <p:spPr>
          <a:xfrm>
            <a:off x="6596470" y="2484255"/>
            <a:ext cx="3780401"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693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75E0B-A63C-A927-20A7-5E8F2C21AF89}"/>
              </a:ext>
            </a:extLst>
          </p:cNvPr>
          <p:cNvSpPr>
            <a:spLocks noGrp="1"/>
          </p:cNvSpPr>
          <p:nvPr>
            <p:ph type="title"/>
          </p:nvPr>
        </p:nvSpPr>
        <p:spPr>
          <a:xfrm>
            <a:off x="841248" y="256032"/>
            <a:ext cx="10506456" cy="1014984"/>
          </a:xfrm>
        </p:spPr>
        <p:txBody>
          <a:bodyPr anchor="b">
            <a:normAutofit/>
          </a:bodyPr>
          <a:lstStyle/>
          <a:p>
            <a:r>
              <a:rPr lang="en-US" dirty="0">
                <a:latin typeface="Arial" panose="020B0604020202020204" pitchFamily="34" charset="0"/>
                <a:cs typeface="Arial" panose="020B0604020202020204" pitchFamily="34" charset="0"/>
              </a:rPr>
              <a:t>Prevention</a:t>
            </a:r>
            <a:endParaRPr lang="en-IN"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07293AB-54E5-7EE9-35E1-23ED69C7A6F0}"/>
              </a:ext>
            </a:extLst>
          </p:cNvPr>
          <p:cNvGraphicFramePr>
            <a:graphicFrameLocks noGrp="1"/>
          </p:cNvGraphicFramePr>
          <p:nvPr>
            <p:ph idx="1"/>
            <p:extLst>
              <p:ext uri="{D42A27DB-BD31-4B8C-83A1-F6EECF244321}">
                <p14:modId xmlns:p14="http://schemas.microsoft.com/office/powerpoint/2010/main" val="28334417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946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32E74-637D-13B1-8088-0794A624C15F}"/>
              </a:ext>
            </a:extLst>
          </p:cNvPr>
          <p:cNvSpPr>
            <a:spLocks noGrp="1"/>
          </p:cNvSpPr>
          <p:nvPr>
            <p:ph type="title"/>
          </p:nvPr>
        </p:nvSpPr>
        <p:spPr>
          <a:xfrm>
            <a:off x="645065" y="1463040"/>
            <a:ext cx="3935648" cy="2690949"/>
          </a:xfrm>
        </p:spPr>
        <p:txBody>
          <a:bodyPr anchor="t">
            <a:normAutofit/>
          </a:bodyPr>
          <a:lstStyle/>
          <a:p>
            <a:r>
              <a:rPr lang="en-US" sz="4800" dirty="0">
                <a:latin typeface="Arial" panose="020B0604020202020204" pitchFamily="34" charset="0"/>
                <a:cs typeface="Arial" panose="020B0604020202020204" pitchFamily="34" charset="0"/>
              </a:rPr>
              <a:t>Skills, Values, </a:t>
            </a:r>
            <a:r>
              <a:rPr lang="en-US" sz="4800" dirty="0" err="1">
                <a:latin typeface="Arial" panose="020B0604020202020204" pitchFamily="34" charset="0"/>
                <a:cs typeface="Arial" panose="020B0604020202020204" pitchFamily="34" charset="0"/>
              </a:rPr>
              <a:t>Behaviours</a:t>
            </a:r>
            <a:endParaRPr lang="en-IN" sz="4800" dirty="0">
              <a:latin typeface="Arial" panose="020B06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221593-FCAE-AA95-BD4B-AE7DD1BBC335}"/>
              </a:ext>
            </a:extLst>
          </p:cNvPr>
          <p:cNvSpPr>
            <a:spLocks noGrp="1"/>
          </p:cNvSpPr>
          <p:nvPr>
            <p:ph idx="1"/>
          </p:nvPr>
        </p:nvSpPr>
        <p:spPr>
          <a:xfrm>
            <a:off x="5656218" y="914401"/>
            <a:ext cx="5542387" cy="4849086"/>
          </a:xfrm>
        </p:spPr>
        <p:txBody>
          <a:bodyPr anchor="t">
            <a:normAutofit fontScale="77500" lnSpcReduction="20000"/>
          </a:bodyPr>
          <a:lstStyle/>
          <a:p>
            <a:pPr lvl="0" algn="just">
              <a:lnSpc>
                <a:spcPct val="170000"/>
              </a:lnSpc>
            </a:pPr>
            <a:r>
              <a:rPr lang="en-US" sz="2000" dirty="0">
                <a:latin typeface="Arial" panose="020B0604020202020204" pitchFamily="34" charset="0"/>
                <a:cs typeface="Arial" panose="020B0604020202020204" pitchFamily="34" charset="0"/>
              </a:rPr>
              <a:t>Good communication enhances patient comprehension and compliance with therapeutic plans (</a:t>
            </a:r>
            <a:r>
              <a:rPr lang="en-US" sz="2000" dirty="0" err="1">
                <a:latin typeface="Arial" panose="020B0604020202020204" pitchFamily="34" charset="0"/>
                <a:cs typeface="Arial" panose="020B0604020202020204" pitchFamily="34" charset="0"/>
              </a:rPr>
              <a:t>Sharkiya</a:t>
            </a:r>
            <a:r>
              <a:rPr lang="en-US" sz="2000" dirty="0">
                <a:latin typeface="Arial" panose="020B0604020202020204" pitchFamily="34" charset="0"/>
                <a:cs typeface="Arial" panose="020B0604020202020204" pitchFamily="34" charset="0"/>
              </a:rPr>
              <a:t>, 2023).</a:t>
            </a:r>
            <a:endParaRPr lang="en-IN" sz="2000" dirty="0">
              <a:latin typeface="Arial" panose="020B0604020202020204" pitchFamily="34" charset="0"/>
              <a:cs typeface="Arial" panose="020B0604020202020204" pitchFamily="34" charset="0"/>
            </a:endParaRPr>
          </a:p>
          <a:p>
            <a:pPr lvl="0" algn="just">
              <a:lnSpc>
                <a:spcPct val="170000"/>
              </a:lnSpc>
            </a:pPr>
            <a:r>
              <a:rPr lang="en-US" sz="2000" dirty="0">
                <a:latin typeface="Arial" panose="020B0604020202020204" pitchFamily="34" charset="0"/>
                <a:cs typeface="Arial" panose="020B0604020202020204" pitchFamily="34" charset="0"/>
              </a:rPr>
              <a:t>Understanding and cultural competence are required in providing patient-</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a:t>
            </a:r>
            <a:endParaRPr lang="en-IN" sz="2000" dirty="0">
              <a:latin typeface="Arial" panose="020B0604020202020204" pitchFamily="34" charset="0"/>
              <a:cs typeface="Arial" panose="020B0604020202020204" pitchFamily="34" charset="0"/>
            </a:endParaRPr>
          </a:p>
          <a:p>
            <a:pPr lvl="0" algn="just">
              <a:lnSpc>
                <a:spcPct val="170000"/>
              </a:lnSpc>
            </a:pPr>
            <a:r>
              <a:rPr lang="en-US" sz="2000" dirty="0">
                <a:latin typeface="Arial" panose="020B0604020202020204" pitchFamily="34" charset="0"/>
                <a:cs typeface="Arial" panose="020B0604020202020204" pitchFamily="34" charset="0"/>
              </a:rPr>
              <a:t>Shared decision-making empowers patients and enhances long-term outcomes to a great extent (Petersson, et al., 2022).</a:t>
            </a:r>
            <a:endParaRPr lang="en-IN" sz="2000" dirty="0">
              <a:latin typeface="Arial" panose="020B0604020202020204" pitchFamily="34" charset="0"/>
              <a:cs typeface="Arial" panose="020B0604020202020204" pitchFamily="34" charset="0"/>
            </a:endParaRPr>
          </a:p>
          <a:p>
            <a:pPr lvl="0" algn="just">
              <a:lnSpc>
                <a:spcPct val="170000"/>
              </a:lnSpc>
            </a:pPr>
            <a:r>
              <a:rPr lang="en-US" sz="2000" dirty="0">
                <a:latin typeface="Arial" panose="020B0604020202020204" pitchFamily="34" charset="0"/>
                <a:cs typeface="Arial" panose="020B0604020202020204" pitchFamily="34" charset="0"/>
              </a:rPr>
              <a:t>Autonomy and informed consent of the patient are respected in ethical practice.</a:t>
            </a:r>
            <a:endParaRPr lang="en-IN" sz="2000" dirty="0">
              <a:latin typeface="Arial" panose="020B0604020202020204" pitchFamily="34" charset="0"/>
              <a:cs typeface="Arial" panose="020B0604020202020204" pitchFamily="34" charset="0"/>
            </a:endParaRPr>
          </a:p>
          <a:p>
            <a:pPr lvl="0" algn="just">
              <a:lnSpc>
                <a:spcPct val="170000"/>
              </a:lnSpc>
            </a:pPr>
            <a:r>
              <a:rPr lang="en-US" sz="2000" dirty="0">
                <a:latin typeface="Arial" panose="020B0604020202020204" pitchFamily="34" charset="0"/>
                <a:cs typeface="Arial" panose="020B0604020202020204" pitchFamily="34" charset="0"/>
              </a:rPr>
              <a:t>Interdisciplinary collaboration enhances the quality and continuity of care delivery.</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037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4FCBD-F42B-9F11-9A89-E3EA04DC931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Recommendations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Model)</a:t>
            </a:r>
            <a:endParaRPr lang="en-IN"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6C3EA075-87A7-0D21-54D0-64B3B506D302}"/>
              </a:ext>
            </a:extLst>
          </p:cNvPr>
          <p:cNvGraphicFramePr>
            <a:graphicFrameLocks noGrp="1"/>
          </p:cNvGraphicFramePr>
          <p:nvPr>
            <p:ph idx="1"/>
            <p:extLst>
              <p:ext uri="{D42A27DB-BD31-4B8C-83A1-F6EECF244321}">
                <p14:modId xmlns:p14="http://schemas.microsoft.com/office/powerpoint/2010/main" val="2522124170"/>
              </p:ext>
            </p:extLst>
          </p:nvPr>
        </p:nvGraphicFramePr>
        <p:xfrm>
          <a:off x="838200" y="1949824"/>
          <a:ext cx="6624918" cy="4155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24685CDA-E95C-1453-D6BA-E3ABDD65D20D}"/>
              </a:ext>
            </a:extLst>
          </p:cNvPr>
          <p:cNvGraphicFramePr/>
          <p:nvPr>
            <p:extLst>
              <p:ext uri="{D42A27DB-BD31-4B8C-83A1-F6EECF244321}">
                <p14:modId xmlns:p14="http://schemas.microsoft.com/office/powerpoint/2010/main" val="2983002556"/>
              </p:ext>
            </p:extLst>
          </p:nvPr>
        </p:nvGraphicFramePr>
        <p:xfrm>
          <a:off x="8108575" y="2205318"/>
          <a:ext cx="3361765" cy="297226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7065B106-8053-9E2D-025D-FD8DE541A279}"/>
              </a:ext>
            </a:extLst>
          </p:cNvPr>
          <p:cNvSpPr txBox="1"/>
          <p:nvPr/>
        </p:nvSpPr>
        <p:spPr>
          <a:xfrm>
            <a:off x="8717280" y="5547360"/>
            <a:ext cx="2448560" cy="553998"/>
          </a:xfrm>
          <a:prstGeom prst="rect">
            <a:avLst/>
          </a:prstGeom>
          <a:noFill/>
        </p:spPr>
        <p:txBody>
          <a:bodyPr wrap="square" rtlCol="0">
            <a:spAutoFit/>
          </a:bodyPr>
          <a:lstStyle/>
          <a:p>
            <a:pPr algn="ctr"/>
            <a:r>
              <a:rPr lang="en-US" sz="1000" b="1" i="1" dirty="0" err="1">
                <a:latin typeface="Arial" panose="020B0604020202020204" pitchFamily="34" charset="0"/>
                <a:cs typeface="Arial" panose="020B0604020202020204" pitchFamily="34" charset="0"/>
              </a:rPr>
              <a:t>Reperesents</a:t>
            </a:r>
            <a:r>
              <a:rPr lang="en-US" sz="1000" b="1" i="1" dirty="0">
                <a:latin typeface="Arial" panose="020B0604020202020204" pitchFamily="34" charset="0"/>
                <a:cs typeface="Arial" panose="020B0604020202020204" pitchFamily="34" charset="0"/>
              </a:rPr>
              <a:t> </a:t>
            </a:r>
            <a:r>
              <a:rPr lang="en-US" sz="1000" b="1" i="1" dirty="0" err="1">
                <a:latin typeface="Arial" panose="020B0604020202020204" pitchFamily="34" charset="0"/>
                <a:cs typeface="Arial" panose="020B0604020202020204" pitchFamily="34" charset="0"/>
              </a:rPr>
              <a:t>Personalised</a:t>
            </a:r>
            <a:r>
              <a:rPr lang="en-US" sz="1000" b="1" i="1" dirty="0">
                <a:latin typeface="Arial" panose="020B0604020202020204" pitchFamily="34" charset="0"/>
                <a:cs typeface="Arial" panose="020B0604020202020204" pitchFamily="34" charset="0"/>
              </a:rPr>
              <a:t> Care Model</a:t>
            </a:r>
          </a:p>
          <a:p>
            <a:pPr algn="ctr"/>
            <a:r>
              <a:rPr lang="en-US" sz="1000" b="1" i="1" dirty="0">
                <a:latin typeface="Arial" panose="020B0604020202020204" pitchFamily="34" charset="0"/>
                <a:cs typeface="Arial" panose="020B0604020202020204" pitchFamily="34" charset="0"/>
              </a:rPr>
              <a:t>Source: By Author</a:t>
            </a:r>
            <a:endParaRPr lang="en-IN" sz="10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2730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1FE35-6BC8-564E-49B7-322E5734E5F0}"/>
              </a:ext>
            </a:extLst>
          </p:cNvPr>
          <p:cNvSpPr>
            <a:spLocks noGrp="1"/>
          </p:cNvSpPr>
          <p:nvPr>
            <p:ph type="title"/>
          </p:nvPr>
        </p:nvSpPr>
        <p:spPr>
          <a:xfrm>
            <a:off x="466722" y="586855"/>
            <a:ext cx="3201366" cy="3387497"/>
          </a:xfrm>
        </p:spPr>
        <p:txBody>
          <a:bodyPr anchor="b">
            <a:normAutofit/>
          </a:bodyPr>
          <a:lstStyle/>
          <a:p>
            <a:pPr algn="r"/>
            <a:r>
              <a:rPr lang="en-US"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467317-C791-B05C-509C-8853B8ACA411}"/>
              </a:ext>
            </a:extLst>
          </p:cNvPr>
          <p:cNvSpPr>
            <a:spLocks noGrp="1"/>
          </p:cNvSpPr>
          <p:nvPr>
            <p:ph idx="1"/>
          </p:nvPr>
        </p:nvSpPr>
        <p:spPr>
          <a:xfrm>
            <a:off x="4810259" y="649480"/>
            <a:ext cx="6555347" cy="5872344"/>
          </a:xfrm>
        </p:spPr>
        <p:txBody>
          <a:bodyPr anchor="ctr">
            <a:noAutofit/>
          </a:bodyPr>
          <a:lstStyle/>
          <a:p>
            <a:pPr algn="just">
              <a:lnSpc>
                <a:spcPct val="100000"/>
              </a:lnSpc>
            </a:pPr>
            <a:r>
              <a:rPr lang="en-US" sz="1200" dirty="0">
                <a:latin typeface="Arial" panose="020B0604020202020204" pitchFamily="34" charset="0"/>
                <a:cs typeface="Arial" panose="020B0604020202020204" pitchFamily="34" charset="0"/>
              </a:rPr>
              <a:t>Abdi, Y.H., Abdi, M.S., Bashir, S.G., Ahmed, N.I. and Abdullahi, Y.B. (2025) Understanding Global Health Inequality and Inequity: Causes, Consequences  the Path Toward Justice in Healthcare. Public Health Challenges, 4(4), p.e70156.</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Akbarpour, S., Khalili, D., </a:t>
            </a:r>
            <a:r>
              <a:rPr lang="en-US" sz="1200" dirty="0" err="1">
                <a:latin typeface="Arial" panose="020B0604020202020204" pitchFamily="34" charset="0"/>
                <a:cs typeface="Arial" panose="020B0604020202020204" pitchFamily="34" charset="0"/>
              </a:rPr>
              <a:t>Zeraati</a:t>
            </a:r>
            <a:r>
              <a:rPr lang="en-US" sz="1200" dirty="0">
                <a:latin typeface="Arial" panose="020B0604020202020204" pitchFamily="34" charset="0"/>
                <a:cs typeface="Arial" panose="020B0604020202020204" pitchFamily="34" charset="0"/>
              </a:rPr>
              <a:t>, H., </a:t>
            </a:r>
            <a:r>
              <a:rPr lang="en-US" sz="1200" dirty="0" err="1">
                <a:latin typeface="Arial" panose="020B0604020202020204" pitchFamily="34" charset="0"/>
                <a:cs typeface="Arial" panose="020B0604020202020204" pitchFamily="34" charset="0"/>
              </a:rPr>
              <a:t>Mansournia</a:t>
            </a:r>
            <a:r>
              <a:rPr lang="en-US" sz="1200" dirty="0">
                <a:latin typeface="Arial" panose="020B0604020202020204" pitchFamily="34" charset="0"/>
                <a:cs typeface="Arial" panose="020B0604020202020204" pitchFamily="34" charset="0"/>
              </a:rPr>
              <a:t>, M.A., </a:t>
            </a:r>
            <a:r>
              <a:rPr lang="en-US" sz="1200" dirty="0" err="1">
                <a:latin typeface="Arial" panose="020B0604020202020204" pitchFamily="34" charset="0"/>
                <a:cs typeface="Arial" panose="020B0604020202020204" pitchFamily="34" charset="0"/>
              </a:rPr>
              <a:t>Ramezankhani</a:t>
            </a:r>
            <a:r>
              <a:rPr lang="en-US" sz="1200" dirty="0">
                <a:latin typeface="Arial" panose="020B0604020202020204" pitchFamily="34" charset="0"/>
                <a:cs typeface="Arial" panose="020B0604020202020204" pitchFamily="34" charset="0"/>
              </a:rPr>
              <a:t>, A. and Fotouhi, A. (2018) Healthy lifestyle behaviors and control of hypertension among adult hypertensive patients. </a:t>
            </a:r>
            <a:r>
              <a:rPr lang="en-US" sz="1200" i="1" dirty="0">
                <a:latin typeface="Arial" panose="020B0604020202020204" pitchFamily="34" charset="0"/>
                <a:cs typeface="Arial" panose="020B0604020202020204" pitchFamily="34" charset="0"/>
              </a:rPr>
              <a:t>Scientific reports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8</a:t>
            </a:r>
            <a:r>
              <a:rPr lang="en-US" sz="1200" dirty="0">
                <a:latin typeface="Arial" panose="020B0604020202020204" pitchFamily="34" charset="0"/>
                <a:cs typeface="Arial" panose="020B0604020202020204" pitchFamily="34" charset="0"/>
              </a:rPr>
              <a:t>(1), p.8508.</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Al Rubaie, R.S.H. and Al </a:t>
            </a:r>
            <a:r>
              <a:rPr lang="en-US" sz="1200" dirty="0" err="1">
                <a:latin typeface="Arial" panose="020B0604020202020204" pitchFamily="34" charset="0"/>
                <a:cs typeface="Arial" panose="020B0604020202020204" pitchFamily="34" charset="0"/>
              </a:rPr>
              <a:t>Hasnawy</a:t>
            </a:r>
            <a:r>
              <a:rPr lang="en-US" sz="1200" dirty="0">
                <a:latin typeface="Arial" panose="020B0604020202020204" pitchFamily="34" charset="0"/>
                <a:cs typeface="Arial" panose="020B0604020202020204" pitchFamily="34" charset="0"/>
              </a:rPr>
              <a:t>, F.W.K. (2025) Incidence Rate of Asymptomatic Hypertension Among Early Middle Age People. </a:t>
            </a:r>
            <a:r>
              <a:rPr lang="en-US" sz="1200" i="1" dirty="0">
                <a:latin typeface="Arial" panose="020B0604020202020204" pitchFamily="34" charset="0"/>
                <a:cs typeface="Arial" panose="020B0604020202020204" pitchFamily="34" charset="0"/>
              </a:rPr>
              <a:t>Medical Journal of Babylon</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22</a:t>
            </a:r>
            <a:r>
              <a:rPr lang="en-US" sz="1200" dirty="0">
                <a:latin typeface="Arial" panose="020B0604020202020204" pitchFamily="34" charset="0"/>
                <a:cs typeface="Arial" panose="020B0604020202020204" pitchFamily="34" charset="0"/>
              </a:rPr>
              <a:t>(4), pp.1256-1260.</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err="1">
                <a:latin typeface="Arial" panose="020B0604020202020204" pitchFamily="34" charset="0"/>
                <a:cs typeface="Arial" panose="020B0604020202020204" pitchFamily="34" charset="0"/>
              </a:rPr>
              <a:t>Albishi</a:t>
            </a:r>
            <a:r>
              <a:rPr lang="en-US" sz="1200" dirty="0">
                <a:latin typeface="Arial" panose="020B0604020202020204" pitchFamily="34" charset="0"/>
                <a:cs typeface="Arial" panose="020B0604020202020204" pitchFamily="34" charset="0"/>
              </a:rPr>
              <a:t>, B.S., </a:t>
            </a:r>
            <a:r>
              <a:rPr lang="en-US" sz="1200" dirty="0" err="1">
                <a:latin typeface="Arial" panose="020B0604020202020204" pitchFamily="34" charset="0"/>
                <a:cs typeface="Arial" panose="020B0604020202020204" pitchFamily="34" charset="0"/>
              </a:rPr>
              <a:t>Baraja</a:t>
            </a:r>
            <a:r>
              <a:rPr lang="en-US" sz="1200" dirty="0">
                <a:latin typeface="Arial" panose="020B0604020202020204" pitchFamily="34" charset="0"/>
                <a:cs typeface="Arial" panose="020B0604020202020204" pitchFamily="34" charset="0"/>
              </a:rPr>
              <a:t>, M.A., </a:t>
            </a:r>
            <a:r>
              <a:rPr lang="en-US" sz="1200" dirty="0" err="1">
                <a:latin typeface="Arial" panose="020B0604020202020204" pitchFamily="34" charset="0"/>
                <a:cs typeface="Arial" panose="020B0604020202020204" pitchFamily="34" charset="0"/>
              </a:rPr>
              <a:t>Amashah</a:t>
            </a:r>
            <a:r>
              <a:rPr lang="en-US" sz="1200" dirty="0">
                <a:latin typeface="Arial" panose="020B0604020202020204" pitchFamily="34" charset="0"/>
                <a:cs typeface="Arial" panose="020B0604020202020204" pitchFamily="34" charset="0"/>
              </a:rPr>
              <a:t>, A.E., Alzahrani, B.M. and </a:t>
            </a:r>
            <a:r>
              <a:rPr lang="en-US" sz="1200" dirty="0" err="1">
                <a:latin typeface="Arial" panose="020B0604020202020204" pitchFamily="34" charset="0"/>
                <a:cs typeface="Arial" panose="020B0604020202020204" pitchFamily="34" charset="0"/>
              </a:rPr>
              <a:t>Alshaeri</a:t>
            </a:r>
            <a:r>
              <a:rPr lang="en-US" sz="1200" dirty="0">
                <a:latin typeface="Arial" panose="020B0604020202020204" pitchFamily="34" charset="0"/>
                <a:cs typeface="Arial" panose="020B0604020202020204" pitchFamily="34" charset="0"/>
              </a:rPr>
              <a:t>, A.M. (2024) Strategies for managing medication compliance in complex chronic conditions. J </a:t>
            </a:r>
            <a:r>
              <a:rPr lang="en-US" sz="1200" dirty="0" err="1">
                <a:latin typeface="Arial" panose="020B0604020202020204" pitchFamily="34" charset="0"/>
                <a:cs typeface="Arial" panose="020B0604020202020204" pitchFamily="34" charset="0"/>
              </a:rPr>
              <a:t>Healthc</a:t>
            </a:r>
            <a:r>
              <a:rPr lang="en-US" sz="1200" dirty="0">
                <a:latin typeface="Arial" panose="020B0604020202020204" pitchFamily="34" charset="0"/>
                <a:cs typeface="Arial" panose="020B0604020202020204" pitchFamily="34" charset="0"/>
              </a:rPr>
              <a:t> Sci, 4, pp.1057-1063.</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err="1">
                <a:latin typeface="Arial" panose="020B0604020202020204" pitchFamily="34" charset="0"/>
                <a:cs typeface="Arial" panose="020B0604020202020204" pitchFamily="34" charset="0"/>
              </a:rPr>
              <a:t>Aliasgharzadeh</a:t>
            </a:r>
            <a:r>
              <a:rPr lang="en-US" sz="1200" dirty="0">
                <a:latin typeface="Arial" panose="020B0604020202020204" pitchFamily="34" charset="0"/>
                <a:cs typeface="Arial" panose="020B0604020202020204" pitchFamily="34" charset="0"/>
              </a:rPr>
              <a:t>, S., Tabrizi, J.S., </a:t>
            </a:r>
            <a:r>
              <a:rPr lang="en-US" sz="1200" dirty="0" err="1">
                <a:latin typeface="Arial" panose="020B0604020202020204" pitchFamily="34" charset="0"/>
                <a:cs typeface="Arial" panose="020B0604020202020204" pitchFamily="34" charset="0"/>
              </a:rPr>
              <a:t>Nikniaz</a:t>
            </a:r>
            <a:r>
              <a:rPr lang="en-US" sz="1200" dirty="0">
                <a:latin typeface="Arial" panose="020B0604020202020204" pitchFamily="34" charset="0"/>
                <a:cs typeface="Arial" panose="020B0604020202020204" pitchFamily="34" charset="0"/>
              </a:rPr>
              <a:t>, L., Ebrahimi-</a:t>
            </a:r>
            <a:r>
              <a:rPr lang="en-US" sz="1200" dirty="0" err="1">
                <a:latin typeface="Arial" panose="020B0604020202020204" pitchFamily="34" charset="0"/>
                <a:cs typeface="Arial" panose="020B0604020202020204" pitchFamily="34" charset="0"/>
              </a:rPr>
              <a:t>Mameghani</a:t>
            </a:r>
            <a:r>
              <a:rPr lang="en-US" sz="1200" dirty="0">
                <a:latin typeface="Arial" panose="020B0604020202020204" pitchFamily="34" charset="0"/>
                <a:cs typeface="Arial" panose="020B0604020202020204" pitchFamily="34" charset="0"/>
              </a:rPr>
              <a:t>, M. and Lotfi Yagin, N. (2022) Effect of salt reduction interventions in lowering blood pressure: A comprehensive systematic review and meta-analysis of controlled clinical trials. </a:t>
            </a:r>
            <a:r>
              <a:rPr lang="en-IN" sz="1200" i="1" dirty="0" err="1">
                <a:latin typeface="Arial" panose="020B0604020202020204" pitchFamily="34" charset="0"/>
                <a:cs typeface="Arial" panose="020B0604020202020204" pitchFamily="34" charset="0"/>
              </a:rPr>
              <a:t>PLoS</a:t>
            </a:r>
            <a:r>
              <a:rPr lang="en-IN" sz="1200" i="1" dirty="0">
                <a:latin typeface="Arial" panose="020B0604020202020204" pitchFamily="34" charset="0"/>
                <a:cs typeface="Arial" panose="020B0604020202020204" pitchFamily="34" charset="0"/>
              </a:rPr>
              <a:t> One</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17</a:t>
            </a:r>
            <a:r>
              <a:rPr lang="en-IN" sz="1200" dirty="0">
                <a:latin typeface="Arial" panose="020B0604020202020204" pitchFamily="34" charset="0"/>
                <a:cs typeface="Arial" panose="020B0604020202020204" pitchFamily="34" charset="0"/>
              </a:rPr>
              <a:t>(12), p.e0277929.</a:t>
            </a:r>
          </a:p>
          <a:p>
            <a:pPr algn="just">
              <a:lnSpc>
                <a:spcPct val="100000"/>
              </a:lnSpc>
            </a:pPr>
            <a:r>
              <a:rPr lang="en-US" sz="1200" dirty="0">
                <a:latin typeface="Arial" panose="020B0604020202020204" pitchFamily="34" charset="0"/>
                <a:cs typeface="Arial" panose="020B0604020202020204" pitchFamily="34" charset="0"/>
              </a:rPr>
              <a:t>Aramrat, C., </a:t>
            </a:r>
            <a:r>
              <a:rPr lang="en-US" sz="1200" dirty="0" err="1">
                <a:latin typeface="Arial" panose="020B0604020202020204" pitchFamily="34" charset="0"/>
                <a:cs typeface="Arial" panose="020B0604020202020204" pitchFamily="34" charset="0"/>
              </a:rPr>
              <a:t>Choksomngam</a:t>
            </a:r>
            <a:r>
              <a:rPr lang="en-US" sz="1200" dirty="0">
                <a:latin typeface="Arial" panose="020B0604020202020204" pitchFamily="34" charset="0"/>
                <a:cs typeface="Arial" panose="020B0604020202020204" pitchFamily="34" charset="0"/>
              </a:rPr>
              <a:t>, Y., </a:t>
            </a:r>
            <a:r>
              <a:rPr lang="en-US" sz="1200" dirty="0" err="1">
                <a:latin typeface="Arial" panose="020B0604020202020204" pitchFamily="34" charset="0"/>
                <a:cs typeface="Arial" panose="020B0604020202020204" pitchFamily="34" charset="0"/>
              </a:rPr>
              <a:t>Jiraporncharoen</a:t>
            </a:r>
            <a:r>
              <a:rPr lang="en-US" sz="1200" dirty="0">
                <a:latin typeface="Arial" panose="020B0604020202020204" pitchFamily="34" charset="0"/>
                <a:cs typeface="Arial" panose="020B0604020202020204" pitchFamily="34" charset="0"/>
              </a:rPr>
              <a:t>, W., </a:t>
            </a:r>
            <a:r>
              <a:rPr lang="en-US" sz="1200" dirty="0" err="1">
                <a:latin typeface="Arial" panose="020B0604020202020204" pitchFamily="34" charset="0"/>
                <a:cs typeface="Arial" panose="020B0604020202020204" pitchFamily="34" charset="0"/>
              </a:rPr>
              <a:t>Wiwatkunupakarn</a:t>
            </a:r>
            <a:r>
              <a:rPr lang="en-US" sz="1200" dirty="0">
                <a:latin typeface="Arial" panose="020B0604020202020204" pitchFamily="34" charset="0"/>
                <a:cs typeface="Arial" panose="020B0604020202020204" pitchFamily="34" charset="0"/>
              </a:rPr>
              <a:t>, N., </a:t>
            </a:r>
            <a:r>
              <a:rPr lang="en-US" sz="1200" dirty="0" err="1">
                <a:latin typeface="Arial" panose="020B0604020202020204" pitchFamily="34" charset="0"/>
                <a:cs typeface="Arial" panose="020B0604020202020204" pitchFamily="34" charset="0"/>
              </a:rPr>
              <a:t>Pinyopornpanish</a:t>
            </a:r>
            <a:r>
              <a:rPr lang="en-US" sz="1200" dirty="0">
                <a:latin typeface="Arial" panose="020B0604020202020204" pitchFamily="34" charset="0"/>
                <a:cs typeface="Arial" panose="020B0604020202020204" pitchFamily="34" charset="0"/>
              </a:rPr>
              <a:t>, K., Mallinson, P.A.C., Kinra, S. and </a:t>
            </a:r>
            <a:r>
              <a:rPr lang="en-US" sz="1200" dirty="0" err="1">
                <a:latin typeface="Arial" panose="020B0604020202020204" pitchFamily="34" charset="0"/>
                <a:cs typeface="Arial" panose="020B0604020202020204" pitchFamily="34" charset="0"/>
              </a:rPr>
              <a:t>Angkurawaranon</a:t>
            </a:r>
            <a:r>
              <a:rPr lang="en-US" sz="1200" dirty="0">
                <a:latin typeface="Arial" panose="020B0604020202020204" pitchFamily="34" charset="0"/>
                <a:cs typeface="Arial" panose="020B0604020202020204" pitchFamily="34" charset="0"/>
              </a:rPr>
              <a:t>, C. (2022) Advancing multimorbidity management in primary care: a narrative review. </a:t>
            </a:r>
            <a:r>
              <a:rPr lang="en-IN" sz="1200" i="1" dirty="0">
                <a:latin typeface="Arial" panose="020B0604020202020204" pitchFamily="34" charset="0"/>
                <a:cs typeface="Arial" panose="020B0604020202020204" pitchFamily="34" charset="0"/>
              </a:rPr>
              <a:t>Primary health care research &amp; development</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23</a:t>
            </a:r>
            <a:r>
              <a:rPr lang="en-IN" sz="1200" dirty="0">
                <a:latin typeface="Arial" panose="020B0604020202020204" pitchFamily="34" charset="0"/>
                <a:cs typeface="Arial" panose="020B0604020202020204" pitchFamily="34" charset="0"/>
              </a:rPr>
              <a:t>, p.e36.</a:t>
            </a:r>
          </a:p>
        </p:txBody>
      </p:sp>
    </p:spTree>
    <p:extLst>
      <p:ext uri="{BB962C8B-B14F-4D97-AF65-F5344CB8AC3E}">
        <p14:creationId xmlns:p14="http://schemas.microsoft.com/office/powerpoint/2010/main" val="2779162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2D9098-D5FD-66A3-4893-CFA9CD859C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CFEE60-EA5F-E314-F819-FD0C867B8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5E86729-82A6-325E-8147-1264960EB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4CE27-F8BF-B153-1418-BE62416DA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7ECE93-35B9-E1AA-A7EF-0EA45A830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C040E41-D03C-9109-9528-075FD4A27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7D72B4FD-754F-6710-5CFA-28452B189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2E4EBBEF-84E3-3611-F0A5-0608FA089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D6E08-CE2C-9818-5BCF-2614ECC836C1}"/>
              </a:ext>
            </a:extLst>
          </p:cNvPr>
          <p:cNvSpPr>
            <a:spLocks noGrp="1"/>
          </p:cNvSpPr>
          <p:nvPr>
            <p:ph type="title"/>
          </p:nvPr>
        </p:nvSpPr>
        <p:spPr>
          <a:xfrm>
            <a:off x="466722" y="586855"/>
            <a:ext cx="3201366" cy="3387497"/>
          </a:xfrm>
        </p:spPr>
        <p:txBody>
          <a:bodyPr anchor="b">
            <a:normAutofit/>
          </a:bodyPr>
          <a:lstStyle/>
          <a:p>
            <a:pPr algn="r"/>
            <a:r>
              <a:rPr lang="en-US"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3E9701C-28F0-AEE6-4031-ED76C6A7BEBB}"/>
              </a:ext>
            </a:extLst>
          </p:cNvPr>
          <p:cNvSpPr>
            <a:spLocks noGrp="1"/>
          </p:cNvSpPr>
          <p:nvPr>
            <p:ph idx="1"/>
          </p:nvPr>
        </p:nvSpPr>
        <p:spPr>
          <a:xfrm>
            <a:off x="4810259" y="649480"/>
            <a:ext cx="6555347" cy="5872344"/>
          </a:xfrm>
        </p:spPr>
        <p:txBody>
          <a:bodyPr anchor="ctr">
            <a:noAutofit/>
          </a:bodyPr>
          <a:lstStyle/>
          <a:p>
            <a:pPr algn="just">
              <a:lnSpc>
                <a:spcPct val="100000"/>
              </a:lnSpc>
            </a:pPr>
            <a:r>
              <a:rPr lang="en-IN" sz="1200" dirty="0">
                <a:latin typeface="Arial" panose="020B0604020202020204" pitchFamily="34" charset="0"/>
                <a:cs typeface="Arial" panose="020B0604020202020204" pitchFamily="34" charset="0"/>
              </a:rPr>
              <a:t>Blood Pressure UK (2017) </a:t>
            </a:r>
            <a:r>
              <a:rPr lang="en-IN" sz="1200" i="1" dirty="0">
                <a:latin typeface="Arial" panose="020B0604020202020204" pitchFamily="34" charset="0"/>
                <a:cs typeface="Arial" panose="020B0604020202020204" pitchFamily="34" charset="0"/>
              </a:rPr>
              <a:t>Blood Pressure UK</a:t>
            </a:r>
            <a:r>
              <a:rPr lang="en-IN" sz="1200" dirty="0">
                <a:latin typeface="Arial" panose="020B0604020202020204" pitchFamily="34" charset="0"/>
                <a:cs typeface="Arial" panose="020B0604020202020204" pitchFamily="34" charset="0"/>
              </a:rPr>
              <a:t>. [Online] Available at: </a:t>
            </a:r>
            <a:r>
              <a:rPr lang="en-IN" sz="1200" u="sng" dirty="0">
                <a:latin typeface="Arial" panose="020B0604020202020204" pitchFamily="34" charset="0"/>
                <a:cs typeface="Arial" panose="020B0604020202020204" pitchFamily="34" charset="0"/>
                <a:hlinkClick r:id="rId2"/>
              </a:rPr>
              <a:t>https://www.bloodpressureuk.org/news/media-centre/blood-pressure-facts-and-figures/</a:t>
            </a:r>
            <a:r>
              <a:rPr lang="en-IN" sz="1200" dirty="0">
                <a:latin typeface="Arial" panose="020B0604020202020204" pitchFamily="34" charset="0"/>
                <a:cs typeface="Arial" panose="020B0604020202020204" pitchFamily="34" charset="0"/>
              </a:rPr>
              <a:t>  [Accessed 9 Apr. 2026].</a:t>
            </a:r>
          </a:p>
          <a:p>
            <a:pPr algn="just">
              <a:lnSpc>
                <a:spcPct val="100000"/>
              </a:lnSpc>
            </a:pPr>
            <a:r>
              <a:rPr lang="en-US" sz="12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IN" sz="1200" i="1" dirty="0">
                <a:latin typeface="Arial" panose="020B0604020202020204" pitchFamily="34" charset="0"/>
                <a:cs typeface="Arial" panose="020B0604020202020204" pitchFamily="34" charset="0"/>
              </a:rPr>
              <a:t>Psychological medicine</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53</a:t>
            </a:r>
            <a:r>
              <a:rPr lang="en-IN" sz="1200" dirty="0">
                <a:latin typeface="Arial" panose="020B0604020202020204" pitchFamily="34" charset="0"/>
                <a:cs typeface="Arial" panose="020B0604020202020204" pitchFamily="34" charset="0"/>
              </a:rPr>
              <a:t>(16), pp.7504-7511.</a:t>
            </a:r>
          </a:p>
          <a:p>
            <a:pPr algn="just">
              <a:lnSpc>
                <a:spcPct val="100000"/>
              </a:lnSpc>
            </a:pPr>
            <a:r>
              <a:rPr lang="en-US" sz="1200" dirty="0">
                <a:latin typeface="Arial" panose="020B0604020202020204" pitchFamily="34" charset="0"/>
                <a:cs typeface="Arial" panose="020B0604020202020204" pitchFamily="34" charset="0"/>
              </a:rPr>
              <a:t>Canoy, D., Copland, E., </a:t>
            </a:r>
            <a:r>
              <a:rPr lang="en-US" sz="1200" dirty="0" err="1">
                <a:latin typeface="Arial" panose="020B0604020202020204" pitchFamily="34" charset="0"/>
                <a:cs typeface="Arial" panose="020B0604020202020204" pitchFamily="34" charset="0"/>
              </a:rPr>
              <a:t>Nazarzadeh</a:t>
            </a:r>
            <a:r>
              <a:rPr lang="en-US" sz="1200" dirty="0">
                <a:latin typeface="Arial" panose="020B0604020202020204" pitchFamily="34" charset="0"/>
                <a:cs typeface="Arial" panose="020B0604020202020204" pitchFamily="34" charset="0"/>
              </a:rPr>
              <a:t>, M., Ramakrishnan, R., Pinho-Gomes, A.C., Salam, A., Dwyer, J.P., </a:t>
            </a:r>
            <a:r>
              <a:rPr lang="en-US" sz="1200" dirty="0" err="1">
                <a:latin typeface="Arial" panose="020B0604020202020204" pitchFamily="34" charset="0"/>
                <a:cs typeface="Arial" panose="020B0604020202020204" pitchFamily="34" charset="0"/>
              </a:rPr>
              <a:t>Farzadfar</a:t>
            </a:r>
            <a:r>
              <a:rPr lang="en-US" sz="1200" dirty="0">
                <a:latin typeface="Arial" panose="020B0604020202020204" pitchFamily="34" charset="0"/>
                <a:cs typeface="Arial" panose="020B0604020202020204" pitchFamily="34" charset="0"/>
              </a:rPr>
              <a:t>, F., Sundström, J., Woodward, M. and Davis, B.R. (2022) Antihypertensive drug effects on long-term blood pressure: an individual-level data meta-analysis of </a:t>
            </a:r>
            <a:r>
              <a:rPr lang="en-US" sz="1200" dirty="0" err="1">
                <a:latin typeface="Arial" panose="020B0604020202020204" pitchFamily="34" charset="0"/>
                <a:cs typeface="Arial" panose="020B0604020202020204" pitchFamily="34" charset="0"/>
              </a:rPr>
              <a:t>randomised</a:t>
            </a:r>
            <a:r>
              <a:rPr lang="en-US" sz="1200" dirty="0">
                <a:latin typeface="Arial" panose="020B0604020202020204" pitchFamily="34" charset="0"/>
                <a:cs typeface="Arial" panose="020B0604020202020204" pitchFamily="34" charset="0"/>
              </a:rPr>
              <a:t> clinical trials. </a:t>
            </a:r>
            <a:r>
              <a:rPr lang="en-IN" sz="1200" i="1" dirty="0">
                <a:latin typeface="Arial" panose="020B0604020202020204" pitchFamily="34" charset="0"/>
                <a:cs typeface="Arial" panose="020B0604020202020204" pitchFamily="34" charset="0"/>
              </a:rPr>
              <a:t>Heart</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108</a:t>
            </a:r>
            <a:r>
              <a:rPr lang="en-IN" sz="1200" dirty="0">
                <a:latin typeface="Arial" panose="020B0604020202020204" pitchFamily="34" charset="0"/>
                <a:cs typeface="Arial" panose="020B0604020202020204" pitchFamily="34" charset="0"/>
              </a:rPr>
              <a:t>(16), pp.1281-1289.</a:t>
            </a:r>
          </a:p>
          <a:p>
            <a:pPr algn="just">
              <a:lnSpc>
                <a:spcPct val="100000"/>
              </a:lnSpc>
            </a:pPr>
            <a:r>
              <a:rPr lang="en-US" sz="1200" dirty="0" err="1">
                <a:latin typeface="Arial" panose="020B0604020202020204" pitchFamily="34" charset="0"/>
                <a:cs typeface="Arial" panose="020B0604020202020204" pitchFamily="34" charset="0"/>
              </a:rPr>
              <a:t>Charchar</a:t>
            </a:r>
            <a:r>
              <a:rPr lang="en-US" sz="1200" dirty="0">
                <a:latin typeface="Arial" panose="020B0604020202020204" pitchFamily="34" charset="0"/>
                <a:cs typeface="Arial" panose="020B0604020202020204" pitchFamily="34" charset="0"/>
              </a:rPr>
              <a:t>, F.J., Prestes, P.R., Mills, C., Ching, S.M., Neupane, D., Marques, F.Z., Sharman, J.E., Vogt, L., Burrell, L.M., </a:t>
            </a:r>
            <a:r>
              <a:rPr lang="en-US" sz="1200" dirty="0" err="1">
                <a:latin typeface="Arial" panose="020B0604020202020204" pitchFamily="34" charset="0"/>
                <a:cs typeface="Arial" panose="020B0604020202020204" pitchFamily="34" charset="0"/>
              </a:rPr>
              <a:t>Korostovtseva</a:t>
            </a:r>
            <a:r>
              <a:rPr lang="en-US" sz="1200" dirty="0">
                <a:latin typeface="Arial" panose="020B0604020202020204" pitchFamily="34" charset="0"/>
                <a:cs typeface="Arial" panose="020B0604020202020204" pitchFamily="34" charset="0"/>
              </a:rPr>
              <a:t>, L. and Zec, M. (2024) Lifestyle management of hypertension: International Society of Hypertension position paper endorsed by the World Hypertension League and European Society of Hypertension. Journal of hypertension, 42(1), pp.23-49.</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Chen, H., Zou, Y., Leng, X., Huang, F., Huang, R., </a:t>
            </a:r>
            <a:r>
              <a:rPr lang="en-US" sz="1200" dirty="0" err="1">
                <a:latin typeface="Arial" panose="020B0604020202020204" pitchFamily="34" charset="0"/>
                <a:cs typeface="Arial" panose="020B0604020202020204" pitchFamily="34" charset="0"/>
              </a:rPr>
              <a:t>Wijayabahu</a:t>
            </a:r>
            <a:r>
              <a:rPr lang="en-US" sz="1200" dirty="0">
                <a:latin typeface="Arial" panose="020B0604020202020204" pitchFamily="34" charset="0"/>
                <a:cs typeface="Arial" panose="020B0604020202020204" pitchFamily="34" charset="0"/>
              </a:rPr>
              <a:t>, A., Chen, X. and Xu, Y. (2023) Associations of blood lead, cadmium  mercury with resistant hypertension among adults in NHANES, 1999–2018. </a:t>
            </a:r>
            <a:r>
              <a:rPr lang="en-US" sz="1200" i="1" dirty="0">
                <a:latin typeface="Arial" panose="020B0604020202020204" pitchFamily="34" charset="0"/>
                <a:cs typeface="Arial" panose="020B0604020202020204" pitchFamily="34" charset="0"/>
              </a:rPr>
              <a:t>Environmental health and preventive medicine</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28</a:t>
            </a:r>
            <a:r>
              <a:rPr lang="en-US" sz="1200" dirty="0">
                <a:latin typeface="Arial" panose="020B0604020202020204" pitchFamily="34" charset="0"/>
                <a:cs typeface="Arial" panose="020B0604020202020204" pitchFamily="34" charset="0"/>
              </a:rPr>
              <a:t>, pp.66-66.</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Freak-Poli, R., </a:t>
            </a:r>
            <a:r>
              <a:rPr lang="en-US" sz="1200" dirty="0" err="1">
                <a:latin typeface="Arial" panose="020B0604020202020204" pitchFamily="34" charset="0"/>
                <a:cs typeface="Arial" panose="020B0604020202020204" pitchFamily="34" charset="0"/>
              </a:rPr>
              <a:t>Teunisse</a:t>
            </a:r>
            <a:r>
              <a:rPr lang="en-US" sz="1200" dirty="0">
                <a:latin typeface="Arial" panose="020B0604020202020204" pitchFamily="34" charset="0"/>
                <a:cs typeface="Arial" panose="020B0604020202020204" pitchFamily="34" charset="0"/>
              </a:rPr>
              <a:t>, A.K., Htun, H.L., Wells, L., Sudhakar, V., Muis, P. and Baker, J.R. (2025) The dual impact of social prescribing: targeting social determinants to enhance quality of life in chronic conditions. BMC Primary Care, 26(1), p.314.</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Fuchs, F.D. and Whelton, P.K. (2020) High blood pressure and cardiovascular disease. </a:t>
            </a:r>
            <a:r>
              <a:rPr lang="en-US" sz="1200" i="1" dirty="0">
                <a:latin typeface="Arial" panose="020B0604020202020204" pitchFamily="34" charset="0"/>
                <a:cs typeface="Arial" panose="020B0604020202020204" pitchFamily="34" charset="0"/>
              </a:rPr>
              <a:t>Hypertension</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75</a:t>
            </a:r>
            <a:r>
              <a:rPr lang="en-US" sz="1200" dirty="0">
                <a:latin typeface="Arial" panose="020B0604020202020204" pitchFamily="34" charset="0"/>
                <a:cs typeface="Arial" panose="020B0604020202020204" pitchFamily="34" charset="0"/>
              </a:rPr>
              <a:t>(2), pp.285-292.</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4784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C62FDE-1193-27F0-A640-450C45439F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D5C828-A474-FD32-17B8-BDC9CFCA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68DF21B6-594C-DB77-60C3-5CA02F46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3EAC4A8-F3A0-164E-E0C9-215DB6611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5F7C74C-11EE-F4B2-B389-7EFCA4AE3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96EF0CA-E13E-7114-9600-529F77E62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01E89932-EE80-F17F-9916-7E017E4E7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A28DC32-8727-BADD-814C-7FB6BE642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51D24-EDE5-E9B6-5C2B-C414B07EA6B8}"/>
              </a:ext>
            </a:extLst>
          </p:cNvPr>
          <p:cNvSpPr>
            <a:spLocks noGrp="1"/>
          </p:cNvSpPr>
          <p:nvPr>
            <p:ph type="title"/>
          </p:nvPr>
        </p:nvSpPr>
        <p:spPr>
          <a:xfrm>
            <a:off x="466722" y="586855"/>
            <a:ext cx="3201366" cy="3387497"/>
          </a:xfrm>
        </p:spPr>
        <p:txBody>
          <a:bodyPr anchor="b">
            <a:normAutofit/>
          </a:bodyPr>
          <a:lstStyle/>
          <a:p>
            <a:pPr algn="r"/>
            <a:r>
              <a:rPr lang="en-US"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63B0800-0385-B443-00F7-D7E42F4BD331}"/>
              </a:ext>
            </a:extLst>
          </p:cNvPr>
          <p:cNvSpPr>
            <a:spLocks noGrp="1"/>
          </p:cNvSpPr>
          <p:nvPr>
            <p:ph idx="1"/>
          </p:nvPr>
        </p:nvSpPr>
        <p:spPr>
          <a:xfrm>
            <a:off x="4810259" y="355600"/>
            <a:ext cx="6555347" cy="6166224"/>
          </a:xfrm>
        </p:spPr>
        <p:txBody>
          <a:bodyPr anchor="ctr">
            <a:noAutofit/>
          </a:bodyPr>
          <a:lstStyle/>
          <a:p>
            <a:pPr algn="just">
              <a:lnSpc>
                <a:spcPct val="100000"/>
              </a:lnSpc>
            </a:pPr>
            <a:r>
              <a:rPr lang="en-US" sz="1000" dirty="0" err="1">
                <a:latin typeface="Arial" panose="020B0604020202020204" pitchFamily="34" charset="0"/>
                <a:cs typeface="Arial" panose="020B0604020202020204" pitchFamily="34" charset="0"/>
              </a:rPr>
              <a:t>Hamrahian</a:t>
            </a:r>
            <a:r>
              <a:rPr lang="en-US" sz="1000" dirty="0">
                <a:latin typeface="Arial" panose="020B0604020202020204" pitchFamily="34" charset="0"/>
                <a:cs typeface="Arial" panose="020B0604020202020204" pitchFamily="34" charset="0"/>
              </a:rPr>
              <a:t>, S.M., Maarouf, O.H. and Fulop, T. (2022) A critical review of medication adherence in hypertension: barriers and facilitators clinicians should consider. Patient preference and adherence, pp.2749-2757.</a:t>
            </a:r>
            <a:endParaRPr lang="en-IN" sz="1000" dirty="0">
              <a:latin typeface="Arial" panose="020B0604020202020204" pitchFamily="34" charset="0"/>
              <a:cs typeface="Arial" panose="020B0604020202020204" pitchFamily="34" charset="0"/>
            </a:endParaRPr>
          </a:p>
          <a:p>
            <a:pPr algn="just">
              <a:lnSpc>
                <a:spcPct val="100000"/>
              </a:lnSpc>
            </a:pPr>
            <a:r>
              <a:rPr lang="en-IN" sz="1000" dirty="0">
                <a:latin typeface="Arial" panose="020B0604020202020204" pitchFamily="34" charset="0"/>
                <a:cs typeface="Arial" panose="020B0604020202020204" pitchFamily="34" charset="0"/>
              </a:rPr>
              <a:t>Hegde, S., Ahmed, I. and </a:t>
            </a:r>
            <a:r>
              <a:rPr lang="en-IN" sz="1000" dirty="0" err="1">
                <a:latin typeface="Arial" panose="020B0604020202020204" pitchFamily="34" charset="0"/>
                <a:cs typeface="Arial" panose="020B0604020202020204" pitchFamily="34" charset="0"/>
              </a:rPr>
              <a:t>Aeddula</a:t>
            </a:r>
            <a:r>
              <a:rPr lang="en-IN" sz="1000" dirty="0">
                <a:latin typeface="Arial" panose="020B0604020202020204" pitchFamily="34" charset="0"/>
                <a:cs typeface="Arial" panose="020B0604020202020204" pitchFamily="34" charset="0"/>
              </a:rPr>
              <a:t>, N.R. (2023) </a:t>
            </a:r>
            <a:r>
              <a:rPr lang="en-IN" sz="1000" i="1" dirty="0">
                <a:latin typeface="Arial" panose="020B0604020202020204" pitchFamily="34" charset="0"/>
                <a:cs typeface="Arial" panose="020B0604020202020204" pitchFamily="34" charset="0"/>
              </a:rPr>
              <a:t>Secondary Hypertension</a:t>
            </a:r>
            <a:r>
              <a:rPr lang="en-IN" sz="1000" dirty="0">
                <a:latin typeface="Arial" panose="020B0604020202020204" pitchFamily="34" charset="0"/>
                <a:cs typeface="Arial" panose="020B0604020202020204" pitchFamily="34" charset="0"/>
              </a:rPr>
              <a:t>. [Online] Nih.gov. Available at: </a:t>
            </a:r>
            <a:r>
              <a:rPr lang="en-IN" sz="1000" u="sng" dirty="0">
                <a:latin typeface="Arial" panose="020B0604020202020204" pitchFamily="34" charset="0"/>
                <a:cs typeface="Arial" panose="020B0604020202020204" pitchFamily="34" charset="0"/>
                <a:hlinkClick r:id="rId2"/>
              </a:rPr>
              <a:t>https://www.ncbi.nlm.nih.gov/books/NBK544305/</a:t>
            </a:r>
            <a:r>
              <a:rPr lang="en-IN" sz="1000" dirty="0">
                <a:latin typeface="Arial" panose="020B0604020202020204" pitchFamily="34" charset="0"/>
                <a:cs typeface="Arial" panose="020B0604020202020204" pitchFamily="34" charset="0"/>
              </a:rPr>
              <a:t> [Accessed 9 Apr. 2026].</a:t>
            </a:r>
          </a:p>
          <a:p>
            <a:pPr algn="just">
              <a:lnSpc>
                <a:spcPct val="100000"/>
              </a:lnSpc>
            </a:pPr>
            <a:r>
              <a:rPr lang="en-US" sz="1000" dirty="0">
                <a:latin typeface="Arial" panose="020B0604020202020204" pitchFamily="34" charset="0"/>
                <a:cs typeface="Arial" panose="020B0604020202020204" pitchFamily="34" charset="0"/>
              </a:rPr>
              <a:t>Hoque, F. (2024) Shared decision-making in patient care: advantages, barriers and potential solutions. Journal of Brown Hospital Medicine, 3(4), p.13.</a:t>
            </a:r>
          </a:p>
          <a:p>
            <a:pPr algn="just">
              <a:lnSpc>
                <a:spcPct val="100000"/>
              </a:lnSpc>
            </a:pPr>
            <a:r>
              <a:rPr lang="en-IN" sz="1000" dirty="0" err="1">
                <a:latin typeface="Arial" panose="020B0604020202020204" pitchFamily="34" charset="0"/>
                <a:cs typeface="Arial" panose="020B0604020202020204" pitchFamily="34" charset="0"/>
              </a:rPr>
              <a:t>Joffres</a:t>
            </a:r>
            <a:r>
              <a:rPr lang="en-IN" sz="1000" dirty="0">
                <a:latin typeface="Arial" panose="020B0604020202020204" pitchFamily="34" charset="0"/>
                <a:cs typeface="Arial" panose="020B0604020202020204" pitchFamily="34" charset="0"/>
              </a:rPr>
              <a:t>, M., </a:t>
            </a:r>
            <a:r>
              <a:rPr lang="en-IN" sz="1000" dirty="0" err="1">
                <a:latin typeface="Arial" panose="020B0604020202020204" pitchFamily="34" charset="0"/>
                <a:cs typeface="Arial" panose="020B0604020202020204" pitchFamily="34" charset="0"/>
              </a:rPr>
              <a:t>Falaschetti</a:t>
            </a:r>
            <a:r>
              <a:rPr lang="en-IN" sz="1000" dirty="0">
                <a:latin typeface="Arial" panose="020B0604020202020204" pitchFamily="34" charset="0"/>
                <a:cs typeface="Arial" panose="020B0604020202020204" pitchFamily="34" charset="0"/>
              </a:rPr>
              <a:t>, E., Gillespie, C., Robitaille, C., Loustalot, F., Poulter, N., McAlister, F.A., Johansen, H., </a:t>
            </a:r>
            <a:r>
              <a:rPr lang="en-IN" sz="1000" dirty="0" err="1">
                <a:latin typeface="Arial" panose="020B0604020202020204" pitchFamily="34" charset="0"/>
                <a:cs typeface="Arial" panose="020B0604020202020204" pitchFamily="34" charset="0"/>
              </a:rPr>
              <a:t>Baclic</a:t>
            </a:r>
            <a:r>
              <a:rPr lang="en-IN" sz="1000" dirty="0">
                <a:latin typeface="Arial" panose="020B0604020202020204" pitchFamily="34" charset="0"/>
                <a:cs typeface="Arial" panose="020B0604020202020204" pitchFamily="34" charset="0"/>
              </a:rPr>
              <a:t>, O. and Campbell, N. (2013) Hypertension prevalence, awareness, treatment and control in national surveys from England, the USA and Canada, and correlation with stroke and ischaemic heart disease mortality: a cross-sectional study. </a:t>
            </a:r>
            <a:r>
              <a:rPr lang="en-IN" sz="1000" i="1" dirty="0">
                <a:latin typeface="Arial" panose="020B0604020202020204" pitchFamily="34" charset="0"/>
                <a:cs typeface="Arial" panose="020B0604020202020204" pitchFamily="34" charset="0"/>
              </a:rPr>
              <a:t>BMJ Open</a:t>
            </a:r>
            <a:r>
              <a:rPr lang="en-IN" sz="1000" dirty="0">
                <a:latin typeface="Arial" panose="020B0604020202020204" pitchFamily="34" charset="0"/>
                <a:cs typeface="Arial" panose="020B0604020202020204" pitchFamily="34" charset="0"/>
              </a:rPr>
              <a:t>, [online] 3(8), p.e003423. doi:10.1136/bmjopen-2013-003423.</a:t>
            </a:r>
            <a:endParaRPr lang="en-US" sz="1000" dirty="0">
              <a:latin typeface="Arial" panose="020B0604020202020204" pitchFamily="34" charset="0"/>
              <a:cs typeface="Arial" panose="020B0604020202020204" pitchFamily="34" charset="0"/>
            </a:endParaRPr>
          </a:p>
          <a:p>
            <a:pPr algn="just">
              <a:lnSpc>
                <a:spcPct val="100000"/>
              </a:lnSpc>
            </a:pPr>
            <a:r>
              <a:rPr lang="en-IN" sz="1000" dirty="0">
                <a:latin typeface="Arial" panose="020B0604020202020204" pitchFamily="34" charset="0"/>
                <a:cs typeface="Arial" panose="020B0604020202020204" pitchFamily="34" charset="0"/>
              </a:rPr>
              <a:t>Gronewold, J., Engels, M., Van De Velde, S., Cudjoe, T.K.M., Duman, E.E., Jokisch, M., </a:t>
            </a:r>
            <a:r>
              <a:rPr lang="en-IN" sz="1000" dirty="0" err="1">
                <a:latin typeface="Arial" panose="020B0604020202020204" pitchFamily="34" charset="0"/>
                <a:cs typeface="Arial" panose="020B0604020202020204" pitchFamily="34" charset="0"/>
              </a:rPr>
              <a:t>Kleinschnitz</a:t>
            </a:r>
            <a:r>
              <a:rPr lang="en-IN" sz="1000" dirty="0">
                <a:latin typeface="Arial" panose="020B0604020202020204" pitchFamily="34" charset="0"/>
                <a:cs typeface="Arial" panose="020B0604020202020204" pitchFamily="34" charset="0"/>
              </a:rPr>
              <a:t>, C., Lauterbach, K., Erbel, R., </a:t>
            </a:r>
            <a:r>
              <a:rPr lang="en-IN" sz="1000" dirty="0" err="1">
                <a:latin typeface="Arial" panose="020B0604020202020204" pitchFamily="34" charset="0"/>
                <a:cs typeface="Arial" panose="020B0604020202020204" pitchFamily="34" charset="0"/>
              </a:rPr>
              <a:t>Jöckel</a:t>
            </a:r>
            <a:r>
              <a:rPr lang="en-IN" sz="1000" dirty="0">
                <a:latin typeface="Arial" panose="020B0604020202020204" pitchFamily="34" charset="0"/>
                <a:cs typeface="Arial" panose="020B0604020202020204" pitchFamily="34" charset="0"/>
              </a:rPr>
              <a:t>, K.H. and Hermann, D.M. (2021) Effects of life events and social isolation on stroke and coronary heart disease. </a:t>
            </a:r>
            <a:r>
              <a:rPr lang="en-IN" sz="1000" i="1" dirty="0">
                <a:latin typeface="Arial" panose="020B0604020202020204" pitchFamily="34" charset="0"/>
                <a:cs typeface="Arial" panose="020B0604020202020204" pitchFamily="34" charset="0"/>
              </a:rPr>
              <a:t>Stroke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52</a:t>
            </a:r>
            <a:r>
              <a:rPr lang="en-IN" sz="1000" dirty="0">
                <a:latin typeface="Arial" panose="020B0604020202020204" pitchFamily="34" charset="0"/>
                <a:cs typeface="Arial" panose="020B0604020202020204" pitchFamily="34" charset="0"/>
              </a:rPr>
              <a:t>(2), pp.735-747.</a:t>
            </a:r>
          </a:p>
          <a:p>
            <a:pPr algn="just">
              <a:lnSpc>
                <a:spcPct val="100000"/>
              </a:lnSpc>
            </a:pPr>
            <a:r>
              <a:rPr lang="en-US" sz="1000" dirty="0">
                <a:latin typeface="Arial" panose="020B0604020202020204" pitchFamily="34" charset="0"/>
                <a:cs typeface="Arial" panose="020B0604020202020204" pitchFamily="34" charset="0"/>
              </a:rPr>
              <a:t>Kandasamy, G., </a:t>
            </a:r>
            <a:r>
              <a:rPr lang="en-US" sz="1000" dirty="0" err="1">
                <a:latin typeface="Arial" panose="020B0604020202020204" pitchFamily="34" charset="0"/>
                <a:cs typeface="Arial" panose="020B0604020202020204" pitchFamily="34" charset="0"/>
              </a:rPr>
              <a:t>Almanasef</a:t>
            </a:r>
            <a:r>
              <a:rPr lang="en-US" sz="1000" dirty="0">
                <a:latin typeface="Arial" panose="020B0604020202020204" pitchFamily="34" charset="0"/>
                <a:cs typeface="Arial" panose="020B0604020202020204" pitchFamily="34" charset="0"/>
              </a:rPr>
              <a:t>, M., </a:t>
            </a:r>
            <a:r>
              <a:rPr lang="en-US" sz="1000" dirty="0" err="1">
                <a:latin typeface="Arial" panose="020B0604020202020204" pitchFamily="34" charset="0"/>
                <a:cs typeface="Arial" panose="020B0604020202020204" pitchFamily="34" charset="0"/>
              </a:rPr>
              <a:t>Orayj</a:t>
            </a:r>
            <a:r>
              <a:rPr lang="en-US" sz="1000" dirty="0">
                <a:latin typeface="Arial" panose="020B0604020202020204" pitchFamily="34" charset="0"/>
                <a:cs typeface="Arial" panose="020B0604020202020204" pitchFamily="34" charset="0"/>
              </a:rPr>
              <a:t>, K., Alshahrani, A.M. and </a:t>
            </a:r>
            <a:r>
              <a:rPr lang="en-US" sz="1000" dirty="0" err="1">
                <a:latin typeface="Arial" panose="020B0604020202020204" pitchFamily="34" charset="0"/>
                <a:cs typeface="Arial" panose="020B0604020202020204" pitchFamily="34" charset="0"/>
              </a:rPr>
              <a:t>Alahmari</a:t>
            </a:r>
            <a:r>
              <a:rPr lang="en-US" sz="1000" dirty="0">
                <a:latin typeface="Arial" panose="020B0604020202020204" pitchFamily="34" charset="0"/>
                <a:cs typeface="Arial" panose="020B0604020202020204" pitchFamily="34" charset="0"/>
              </a:rPr>
              <a:t>, S.M. (2025) Assessing the impact of hypertension on health-related quality of life: insights from sociodemographic, economic  clinical features using SF-36. </a:t>
            </a:r>
            <a:r>
              <a:rPr lang="en-US" sz="1000" i="1" dirty="0">
                <a:latin typeface="Arial" panose="020B0604020202020204" pitchFamily="34" charset="0"/>
                <a:cs typeface="Arial" panose="020B0604020202020204" pitchFamily="34" charset="0"/>
              </a:rPr>
              <a:t>In Healthcare,13</a:t>
            </a:r>
            <a:r>
              <a:rPr lang="en-US" sz="1000" dirty="0">
                <a:latin typeface="Arial" panose="020B0604020202020204" pitchFamily="34" charset="0"/>
                <a:cs typeface="Arial" panose="020B0604020202020204" pitchFamily="34" charset="0"/>
              </a:rPr>
              <a:t>(7), p. 838.</a:t>
            </a:r>
            <a:endParaRPr lang="en-IN" sz="1000" dirty="0">
              <a:latin typeface="Arial" panose="020B0604020202020204" pitchFamily="34" charset="0"/>
              <a:cs typeface="Arial" panose="020B0604020202020204" pitchFamily="34" charset="0"/>
            </a:endParaRPr>
          </a:p>
          <a:p>
            <a:pPr algn="just">
              <a:lnSpc>
                <a:spcPct val="100000"/>
              </a:lnSpc>
            </a:pPr>
            <a:r>
              <a:rPr lang="en-US" sz="1000" dirty="0">
                <a:latin typeface="Arial" panose="020B0604020202020204" pitchFamily="34" charset="0"/>
                <a:cs typeface="Arial" panose="020B0604020202020204" pitchFamily="34" charset="0"/>
              </a:rPr>
              <a:t>Kowalski, S., </a:t>
            </a:r>
            <a:r>
              <a:rPr lang="en-US" sz="1000" dirty="0" err="1">
                <a:latin typeface="Arial" panose="020B0604020202020204" pitchFamily="34" charset="0"/>
                <a:cs typeface="Arial" panose="020B0604020202020204" pitchFamily="34" charset="0"/>
              </a:rPr>
              <a:t>Goniewicz</a:t>
            </a:r>
            <a:r>
              <a:rPr lang="en-US" sz="1000" dirty="0">
                <a:latin typeface="Arial" panose="020B0604020202020204" pitchFamily="34" charset="0"/>
                <a:cs typeface="Arial" panose="020B0604020202020204" pitchFamily="34" charset="0"/>
              </a:rPr>
              <a:t>, K., Moskal, A., Al-</a:t>
            </a:r>
            <a:r>
              <a:rPr lang="en-US" sz="1000" dirty="0" err="1">
                <a:latin typeface="Arial" panose="020B0604020202020204" pitchFamily="34" charset="0"/>
                <a:cs typeface="Arial" panose="020B0604020202020204" pitchFamily="34" charset="0"/>
              </a:rPr>
              <a:t>Wathinani</a:t>
            </a:r>
            <a:r>
              <a:rPr lang="en-US" sz="1000" dirty="0">
                <a:latin typeface="Arial" panose="020B0604020202020204" pitchFamily="34" charset="0"/>
                <a:cs typeface="Arial" panose="020B0604020202020204" pitchFamily="34" charset="0"/>
              </a:rPr>
              <a:t>, A.M. and </a:t>
            </a:r>
            <a:r>
              <a:rPr lang="en-US" sz="1000" dirty="0" err="1">
                <a:latin typeface="Arial" panose="020B0604020202020204" pitchFamily="34" charset="0"/>
                <a:cs typeface="Arial" panose="020B0604020202020204" pitchFamily="34" charset="0"/>
              </a:rPr>
              <a:t>Goniewicz</a:t>
            </a:r>
            <a:r>
              <a:rPr lang="en-US" sz="1000" dirty="0">
                <a:latin typeface="Arial" panose="020B0604020202020204" pitchFamily="34" charset="0"/>
                <a:cs typeface="Arial" panose="020B0604020202020204" pitchFamily="34" charset="0"/>
              </a:rPr>
              <a:t>, M. (2023) Symptoms in hypertensive patients presented to the emergency medical service: a comprehensive retrospective analysis in clinical settings. </a:t>
            </a:r>
            <a:r>
              <a:rPr lang="en-US" sz="1000" i="1" dirty="0">
                <a:latin typeface="Arial" panose="020B0604020202020204" pitchFamily="34" charset="0"/>
                <a:cs typeface="Arial" panose="020B0604020202020204" pitchFamily="34" charset="0"/>
              </a:rPr>
              <a:t>Journal of clinical medicine</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12</a:t>
            </a:r>
            <a:r>
              <a:rPr lang="en-US" sz="1000" dirty="0">
                <a:latin typeface="Arial" panose="020B0604020202020204" pitchFamily="34" charset="0"/>
                <a:cs typeface="Arial" panose="020B0604020202020204" pitchFamily="34" charset="0"/>
              </a:rPr>
              <a:t>(17), p.5495.</a:t>
            </a:r>
            <a:endParaRPr lang="en-IN" sz="1000" dirty="0">
              <a:latin typeface="Arial" panose="020B0604020202020204" pitchFamily="34" charset="0"/>
              <a:cs typeface="Arial" panose="020B0604020202020204" pitchFamily="34" charset="0"/>
            </a:endParaRPr>
          </a:p>
          <a:p>
            <a:pPr algn="just">
              <a:lnSpc>
                <a:spcPct val="100000"/>
              </a:lnSpc>
            </a:pPr>
            <a:r>
              <a:rPr lang="en-US" sz="1000" dirty="0">
                <a:latin typeface="Arial" panose="020B0604020202020204" pitchFamily="34" charset="0"/>
                <a:cs typeface="Arial" panose="020B0604020202020204" pitchFamily="34" charset="0"/>
              </a:rPr>
              <a:t>Lee, E.M. (2024) When and how to use ambulatory blood pressure monitoring and home blood pressure monitoring for managing hypertension. </a:t>
            </a:r>
            <a:r>
              <a:rPr lang="en-IN" sz="1000" i="1" dirty="0">
                <a:latin typeface="Arial" panose="020B0604020202020204" pitchFamily="34" charset="0"/>
                <a:cs typeface="Arial" panose="020B0604020202020204" pitchFamily="34" charset="0"/>
              </a:rPr>
              <a:t>Clinical Hypertension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30</a:t>
            </a:r>
            <a:r>
              <a:rPr lang="en-IN" sz="1000" dirty="0">
                <a:latin typeface="Arial" panose="020B0604020202020204" pitchFamily="34" charset="0"/>
                <a:cs typeface="Arial" panose="020B0604020202020204" pitchFamily="34" charset="0"/>
              </a:rPr>
              <a:t>(1), p.10.</a:t>
            </a:r>
          </a:p>
          <a:p>
            <a:pPr algn="just">
              <a:lnSpc>
                <a:spcPct val="100000"/>
              </a:lnSpc>
            </a:pPr>
            <a:r>
              <a:rPr lang="en-US" sz="1000" dirty="0">
                <a:latin typeface="Arial" panose="020B0604020202020204" pitchFamily="34" charset="0"/>
                <a:cs typeface="Arial" panose="020B0604020202020204" pitchFamily="34" charset="0"/>
              </a:rPr>
              <a:t>Lieb, W., Jansen, H., </a:t>
            </a:r>
            <a:r>
              <a:rPr lang="en-US" sz="1000" dirty="0" err="1">
                <a:latin typeface="Arial" panose="020B0604020202020204" pitchFamily="34" charset="0"/>
                <a:cs typeface="Arial" panose="020B0604020202020204" pitchFamily="34" charset="0"/>
              </a:rPr>
              <a:t>Loley</a:t>
            </a:r>
            <a:r>
              <a:rPr lang="en-US" sz="1000" dirty="0">
                <a:latin typeface="Arial" panose="020B0604020202020204" pitchFamily="34" charset="0"/>
                <a:cs typeface="Arial" panose="020B0604020202020204" pitchFamily="34" charset="0"/>
              </a:rPr>
              <a:t>, C., </a:t>
            </a:r>
            <a:r>
              <a:rPr lang="en-US" sz="1000" dirty="0" err="1">
                <a:latin typeface="Arial" panose="020B0604020202020204" pitchFamily="34" charset="0"/>
                <a:cs typeface="Arial" panose="020B0604020202020204" pitchFamily="34" charset="0"/>
              </a:rPr>
              <a:t>Pencina</a:t>
            </a:r>
            <a:r>
              <a:rPr lang="en-US" sz="1000" dirty="0">
                <a:latin typeface="Arial" panose="020B0604020202020204" pitchFamily="34" charset="0"/>
                <a:cs typeface="Arial" panose="020B0604020202020204" pitchFamily="34" charset="0"/>
              </a:rPr>
              <a:t>, M.J., Nelson, C.P., Newton-Cheh, C., Kathiresan, S., Reilly, M.P., </a:t>
            </a:r>
            <a:r>
              <a:rPr lang="en-US" sz="1000" dirty="0" err="1">
                <a:latin typeface="Arial" panose="020B0604020202020204" pitchFamily="34" charset="0"/>
                <a:cs typeface="Arial" panose="020B0604020202020204" pitchFamily="34" charset="0"/>
              </a:rPr>
              <a:t>Assimes</a:t>
            </a:r>
            <a:r>
              <a:rPr lang="en-US" sz="1000" dirty="0">
                <a:latin typeface="Arial" panose="020B0604020202020204" pitchFamily="34" charset="0"/>
                <a:cs typeface="Arial" panose="020B0604020202020204" pitchFamily="34" charset="0"/>
              </a:rPr>
              <a:t>, T.L., Boerwinkle, E. and Hall, A.S. (2013) Genetic predisposition to higher blood pressure increases coronary artery disease risk. </a:t>
            </a:r>
            <a:r>
              <a:rPr lang="en-US" sz="1000" i="1" dirty="0">
                <a:latin typeface="Arial" panose="020B0604020202020204" pitchFamily="34" charset="0"/>
                <a:cs typeface="Arial" panose="020B0604020202020204" pitchFamily="34" charset="0"/>
              </a:rPr>
              <a:t>Hypertension</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61</a:t>
            </a:r>
            <a:r>
              <a:rPr lang="en-US" sz="1000" dirty="0">
                <a:latin typeface="Arial" panose="020B0604020202020204" pitchFamily="34" charset="0"/>
                <a:cs typeface="Arial" panose="020B0604020202020204" pitchFamily="34" charset="0"/>
              </a:rPr>
              <a:t>(5), pp.995-1001.</a:t>
            </a:r>
            <a:endParaRPr lang="en-IN" sz="1000" dirty="0">
              <a:latin typeface="Arial" panose="020B0604020202020204" pitchFamily="34" charset="0"/>
              <a:cs typeface="Arial" panose="020B0604020202020204" pitchFamily="34" charset="0"/>
            </a:endParaRPr>
          </a:p>
          <a:p>
            <a:pPr algn="just">
              <a:lnSpc>
                <a:spcPct val="100000"/>
              </a:lnSpc>
            </a:pPr>
            <a:r>
              <a:rPr lang="en-US" sz="1000" dirty="0" err="1">
                <a:latin typeface="Arial" panose="020B0604020202020204" pitchFamily="34" charset="0"/>
                <a:cs typeface="Arial" panose="020B0604020202020204" pitchFamily="34" charset="0"/>
              </a:rPr>
              <a:t>Lv</a:t>
            </a:r>
            <a:r>
              <a:rPr lang="en-US" sz="1000" dirty="0">
                <a:latin typeface="Arial" panose="020B0604020202020204" pitchFamily="34" charset="0"/>
                <a:cs typeface="Arial" panose="020B0604020202020204" pitchFamily="34" charset="0"/>
              </a:rPr>
              <a:t>, N., Xiao, L., Simmons, M.L., Rosas, L.G., Chan, A. and Entwistle, M. (2017) Personalized hypertension management using patient-generated health data integrated with electronic health records (EMPOWER-H): six-month pre-post study. Journal of medical Internet research, 19(9), p.e311.</a:t>
            </a:r>
          </a:p>
          <a:p>
            <a:pPr algn="just">
              <a:lnSpc>
                <a:spcPct val="100000"/>
              </a:lnSpc>
            </a:pPr>
            <a:r>
              <a:rPr lang="en-US" sz="1000" dirty="0">
                <a:latin typeface="Arial" panose="020B0604020202020204" pitchFamily="34" charset="0"/>
                <a:cs typeface="Arial" panose="020B0604020202020204" pitchFamily="34" charset="0"/>
              </a:rPr>
              <a:t>Mu, X., Wu, A., Hu, H., Zhou, H. and Yang, M. (2022) Assessment of QRISK3 as a predictor of cardiovascular disease events in type 2 diabetes mellitus. Frontiers in Endocrinology, 13, p.1077632.</a:t>
            </a:r>
            <a:endParaRPr lang="en-IN" sz="1000" dirty="0">
              <a:latin typeface="Arial" panose="020B0604020202020204" pitchFamily="34" charset="0"/>
              <a:cs typeface="Arial" panose="020B0604020202020204" pitchFamily="34" charset="0"/>
            </a:endParaRPr>
          </a:p>
          <a:p>
            <a:pPr algn="just">
              <a:lnSpc>
                <a:spcPct val="100000"/>
              </a:lnSpc>
            </a:pPr>
            <a:r>
              <a:rPr lang="en-US" sz="1000" dirty="0">
                <a:latin typeface="Arial" panose="020B0604020202020204" pitchFamily="34" charset="0"/>
                <a:cs typeface="Arial" panose="020B0604020202020204" pitchFamily="34" charset="0"/>
              </a:rPr>
              <a:t>Ott, C. and Schmieder, R.E. (2022) Diagnosis and treatment of arterial hypertension 2021. Kidney international, 101(1), pp.36-46.</a:t>
            </a:r>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1619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3385B-FA99-91EF-8202-FDDC8A26513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54F2A-C0FB-C91D-9ECC-E75E1754D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30EF07A-EE28-C084-C816-06C41ADE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91D582-12F2-BF46-E763-AE637B7C5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9F4D71-1567-5D42-EFF5-2AE2BC1C8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40D3B8B-5C38-53AC-2877-9458E882A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98C2DF1-C3DF-2A11-28AC-97BC7344E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2DF918-A0E0-4FC7-8FF1-350B991A8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5788E-282A-7C69-37EF-3CB811FBD728}"/>
              </a:ext>
            </a:extLst>
          </p:cNvPr>
          <p:cNvSpPr>
            <a:spLocks noGrp="1"/>
          </p:cNvSpPr>
          <p:nvPr>
            <p:ph type="title"/>
          </p:nvPr>
        </p:nvSpPr>
        <p:spPr>
          <a:xfrm>
            <a:off x="466722" y="586855"/>
            <a:ext cx="3201366" cy="3387497"/>
          </a:xfrm>
        </p:spPr>
        <p:txBody>
          <a:bodyPr anchor="b">
            <a:normAutofit/>
          </a:bodyPr>
          <a:lstStyle/>
          <a:p>
            <a:pPr algn="r"/>
            <a:r>
              <a:rPr lang="en-US" sz="4000" b="1" dirty="0">
                <a:solidFill>
                  <a:srgbClr val="FFFFFF"/>
                </a:solidFill>
                <a:latin typeface="Arial" panose="020B0604020202020204" pitchFamily="34" charset="0"/>
                <a:cs typeface="Arial" panose="020B0604020202020204" pitchFamily="34" charset="0"/>
              </a:rPr>
              <a:t>References‌</a:t>
            </a:r>
            <a:endParaRPr lang="en-IN"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3BC0BA-E034-0FC8-AB53-4D57B7C9DEEF}"/>
              </a:ext>
            </a:extLst>
          </p:cNvPr>
          <p:cNvSpPr>
            <a:spLocks noGrp="1"/>
          </p:cNvSpPr>
          <p:nvPr>
            <p:ph idx="1"/>
          </p:nvPr>
        </p:nvSpPr>
        <p:spPr>
          <a:xfrm>
            <a:off x="4810259" y="649480"/>
            <a:ext cx="6555347" cy="5872344"/>
          </a:xfrm>
        </p:spPr>
        <p:txBody>
          <a:bodyPr anchor="ctr">
            <a:noAutofit/>
          </a:bodyPr>
          <a:lstStyle/>
          <a:p>
            <a:pPr algn="just">
              <a:lnSpc>
                <a:spcPct val="100000"/>
              </a:lnSpc>
            </a:pPr>
            <a:r>
              <a:rPr lang="en-US" sz="1200" dirty="0">
                <a:latin typeface="Arial" panose="020B0604020202020204" pitchFamily="34" charset="0"/>
                <a:cs typeface="Arial" panose="020B0604020202020204" pitchFamily="34" charset="0"/>
              </a:rPr>
              <a:t>Petersson, C., </a:t>
            </a:r>
            <a:r>
              <a:rPr lang="en-US" sz="1200" dirty="0" err="1">
                <a:latin typeface="Arial" panose="020B0604020202020204" pitchFamily="34" charset="0"/>
                <a:cs typeface="Arial" panose="020B0604020202020204" pitchFamily="34" charset="0"/>
              </a:rPr>
              <a:t>Nygardh</a:t>
            </a:r>
            <a:r>
              <a:rPr lang="en-US" sz="1200" dirty="0">
                <a:latin typeface="Arial" panose="020B0604020202020204" pitchFamily="34" charset="0"/>
                <a:cs typeface="Arial" panose="020B0604020202020204" pitchFamily="34" charset="0"/>
              </a:rPr>
              <a:t>, A. and Hedberg, B. (2022) To support self‐management for people with long‐term conditions–The effect on shared decision‐making, empowerment and coping after participating in group‐learning sessions. Nursing Open, 9(5), pp.2444-2453.</a:t>
            </a:r>
          </a:p>
          <a:p>
            <a:pPr algn="just">
              <a:lnSpc>
                <a:spcPct val="100000"/>
              </a:lnSpc>
            </a:pPr>
            <a:r>
              <a:rPr lang="en-US" sz="1200" dirty="0">
                <a:latin typeface="Arial" panose="020B0604020202020204" pitchFamily="34" charset="0"/>
                <a:cs typeface="Arial" panose="020B0604020202020204" pitchFamily="34" charset="0"/>
              </a:rPr>
              <a:t>Rahmi, U., Gustina, S., Fitriana, L.A., Putri, S.T., </a:t>
            </a:r>
            <a:r>
              <a:rPr lang="en-US" sz="1200" dirty="0" err="1">
                <a:latin typeface="Arial" panose="020B0604020202020204" pitchFamily="34" charset="0"/>
                <a:cs typeface="Arial" panose="020B0604020202020204" pitchFamily="34" charset="0"/>
              </a:rPr>
              <a:t>Darmawati</a:t>
            </a:r>
            <a:r>
              <a:rPr lang="en-US" sz="1200" dirty="0">
                <a:latin typeface="Arial" panose="020B0604020202020204" pitchFamily="34" charset="0"/>
                <a:cs typeface="Arial" panose="020B0604020202020204" pitchFamily="34" charset="0"/>
              </a:rPr>
              <a:t>, I., </a:t>
            </a:r>
            <a:r>
              <a:rPr lang="en-US" sz="1200" dirty="0" err="1">
                <a:latin typeface="Arial" panose="020B0604020202020204" pitchFamily="34" charset="0"/>
                <a:cs typeface="Arial" panose="020B0604020202020204" pitchFamily="34" charset="0"/>
              </a:rPr>
              <a:t>Pragholapati</a:t>
            </a:r>
            <a:r>
              <a:rPr lang="en-US" sz="1200" dirty="0">
                <a:latin typeface="Arial" panose="020B0604020202020204" pitchFamily="34" charset="0"/>
                <a:cs typeface="Arial" panose="020B0604020202020204" pitchFamily="34" charset="0"/>
              </a:rPr>
              <a:t>, A. and Nasution, L.A. (2023) Building quality of life: Elderly with hypertension. </a:t>
            </a:r>
            <a:r>
              <a:rPr lang="en-US" sz="1200" i="1" dirty="0">
                <a:latin typeface="Arial" panose="020B0604020202020204" pitchFamily="34" charset="0"/>
                <a:cs typeface="Arial" panose="020B0604020202020204" pitchFamily="34" charset="0"/>
              </a:rPr>
              <a:t>Indonesian Journal of Community Development</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3</a:t>
            </a:r>
            <a:r>
              <a:rPr lang="en-US" sz="1200" dirty="0">
                <a:latin typeface="Arial" panose="020B0604020202020204" pitchFamily="34" charset="0"/>
                <a:cs typeface="Arial" panose="020B0604020202020204" pitchFamily="34" charset="0"/>
              </a:rPr>
              <a:t>(2), pp.69-78.</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Rosenlund, M. (2025) Shared Decision-Making: Towards Patient-</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Care.</a:t>
            </a:r>
          </a:p>
          <a:p>
            <a:pPr algn="just">
              <a:lnSpc>
                <a:spcPct val="100000"/>
              </a:lnSpc>
            </a:pPr>
            <a:r>
              <a:rPr lang="en-US" sz="1200" dirty="0" err="1">
                <a:latin typeface="Arial" panose="020B0604020202020204" pitchFamily="34" charset="0"/>
                <a:cs typeface="Arial" panose="020B0604020202020204" pitchFamily="34" charset="0"/>
              </a:rPr>
              <a:t>Sharkiya</a:t>
            </a:r>
            <a:r>
              <a:rPr lang="en-US" sz="1200" dirty="0">
                <a:latin typeface="Arial" panose="020B0604020202020204" pitchFamily="34" charset="0"/>
                <a:cs typeface="Arial" panose="020B0604020202020204" pitchFamily="34" charset="0"/>
              </a:rPr>
              <a:t>, S.H. (2023) Quality communication can improve patient-</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health outcomes among older patients: a rapid review. BMC health services research, 23(1), p.886.</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Sinha, A.D. and Agarwal, R. (2019) Clinical pharmacology of antihypertensive therapy for the treatment of hypertension in CKD. </a:t>
            </a:r>
            <a:r>
              <a:rPr lang="en-US" sz="1200" i="1" dirty="0">
                <a:latin typeface="Arial" panose="020B0604020202020204" pitchFamily="34" charset="0"/>
                <a:cs typeface="Arial" panose="020B0604020202020204" pitchFamily="34" charset="0"/>
              </a:rPr>
              <a:t>Clinical journal of the American Society of Nephrology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14</a:t>
            </a:r>
            <a:r>
              <a:rPr lang="en-US" sz="1200" dirty="0">
                <a:latin typeface="Arial" panose="020B0604020202020204" pitchFamily="34" charset="0"/>
                <a:cs typeface="Arial" panose="020B0604020202020204" pitchFamily="34" charset="0"/>
              </a:rPr>
              <a:t>(5), pp.757-764.</a:t>
            </a:r>
          </a:p>
          <a:p>
            <a:pPr algn="just">
              <a:lnSpc>
                <a:spcPct val="100000"/>
              </a:lnSpc>
            </a:pPr>
            <a:r>
              <a:rPr lang="en-IN" sz="1200" dirty="0">
                <a:latin typeface="Arial" panose="020B0604020202020204" pitchFamily="34" charset="0"/>
                <a:cs typeface="Arial" panose="020B0604020202020204" pitchFamily="34" charset="0"/>
              </a:rPr>
              <a:t>Verma, S., Sayal, A., Vijayan, V.K., Rizvi, S.M. and Talwar, A. (2016) Caregiver’s burden in pulmonary arterial hypertension: a clinical review. </a:t>
            </a:r>
            <a:r>
              <a:rPr lang="en-IN" sz="1200" i="1" dirty="0">
                <a:latin typeface="Arial" panose="020B0604020202020204" pitchFamily="34" charset="0"/>
                <a:cs typeface="Arial" panose="020B0604020202020204" pitchFamily="34" charset="0"/>
              </a:rPr>
              <a:t>Journal of exercise rehabilitation</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12</a:t>
            </a:r>
            <a:r>
              <a:rPr lang="en-IN" sz="1200" dirty="0">
                <a:latin typeface="Arial" panose="020B0604020202020204" pitchFamily="34" charset="0"/>
                <a:cs typeface="Arial" panose="020B0604020202020204" pitchFamily="34" charset="0"/>
              </a:rPr>
              <a:t>(5), p.386.</a:t>
            </a:r>
          </a:p>
          <a:p>
            <a:pPr algn="just">
              <a:lnSpc>
                <a:spcPct val="100000"/>
              </a:lnSpc>
            </a:pPr>
            <a:r>
              <a:rPr lang="en-US" sz="1200" dirty="0">
                <a:latin typeface="Arial" panose="020B0604020202020204" pitchFamily="34" charset="0"/>
                <a:cs typeface="Arial" panose="020B0604020202020204" pitchFamily="34" charset="0"/>
              </a:rPr>
              <a:t>WHO (2025) Hypertension. [Online] Who.int. Available at: </a:t>
            </a:r>
            <a:r>
              <a:rPr lang="en-US" sz="1200" u="sng" dirty="0">
                <a:latin typeface="Arial" panose="020B0604020202020204" pitchFamily="34" charset="0"/>
                <a:cs typeface="Arial" panose="020B0604020202020204" pitchFamily="34" charset="0"/>
                <a:hlinkClick r:id="rId3"/>
              </a:rPr>
              <a:t>https://www.who.int/news-room/fact-sheets/detail/hypertension</a:t>
            </a:r>
            <a:r>
              <a:rPr lang="en-US" sz="1200" dirty="0">
                <a:latin typeface="Arial" panose="020B0604020202020204" pitchFamily="34" charset="0"/>
                <a:cs typeface="Arial" panose="020B0604020202020204" pitchFamily="34" charset="0"/>
              </a:rPr>
              <a:t> [Accessed 9 Apr. 2026].</a:t>
            </a:r>
            <a:endParaRPr lang="en-IN" sz="1200" dirty="0">
              <a:latin typeface="Arial" panose="020B0604020202020204" pitchFamily="34" charset="0"/>
              <a:cs typeface="Arial" panose="020B0604020202020204" pitchFamily="34" charset="0"/>
            </a:endParaRPr>
          </a:p>
          <a:p>
            <a:pPr algn="just">
              <a:lnSpc>
                <a:spcPct val="100000"/>
              </a:lnSpc>
            </a:pPr>
            <a:r>
              <a:rPr lang="en-US" sz="1200" dirty="0">
                <a:latin typeface="Arial" panose="020B0604020202020204" pitchFamily="34" charset="0"/>
                <a:cs typeface="Arial" panose="020B0604020202020204" pitchFamily="34" charset="0"/>
              </a:rPr>
              <a:t>Zhang, H., Li, Y., Yang, X., Zhou, T., Zhang, Y. and Yao, J. (2025) The clinical effects of continuous nursing intervention combined with chronic disease management center in patients with severe hypertension. </a:t>
            </a:r>
            <a:r>
              <a:rPr lang="en-IN" sz="1200" i="1" dirty="0">
                <a:latin typeface="Arial" panose="020B0604020202020204" pitchFamily="34" charset="0"/>
                <a:cs typeface="Arial" panose="020B0604020202020204" pitchFamily="34" charset="0"/>
              </a:rPr>
              <a:t>Medicine</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104</a:t>
            </a:r>
            <a:r>
              <a:rPr lang="en-IN" sz="1200" dirty="0">
                <a:latin typeface="Arial" panose="020B0604020202020204" pitchFamily="34" charset="0"/>
                <a:cs typeface="Arial" panose="020B0604020202020204" pitchFamily="34" charset="0"/>
              </a:rPr>
              <a:t>(2), p.e40819.</a:t>
            </a:r>
          </a:p>
        </p:txBody>
      </p:sp>
    </p:spTree>
    <p:extLst>
      <p:ext uri="{BB962C8B-B14F-4D97-AF65-F5344CB8AC3E}">
        <p14:creationId xmlns:p14="http://schemas.microsoft.com/office/powerpoint/2010/main" val="38337931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4246</Words>
  <Application>Microsoft Office PowerPoint</Application>
  <PresentationFormat>Widescreen</PresentationFormat>
  <Paragraphs>181</Paragraphs>
  <Slides>20</Slides>
  <Notes>17</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Hypertension as a Long-Term Condition: Evaluation of Management Strategies and Patient-Centred Care in the UK Module Title: Community Care and Management of Longer-term Conditions Module Code: LCHS7003 Lecturer’s Name: Muhammed Khan</vt:lpstr>
      <vt:lpstr>Overview of Hypertension</vt:lpstr>
      <vt:lpstr>Symptoms of Hypertension</vt:lpstr>
      <vt:lpstr>Causes and Aetiology of Hypertension</vt:lpstr>
      <vt:lpstr>Types of Hypertension</vt:lpstr>
      <vt:lpstr>Prevalence of Hypertension (UK &amp; Global)</vt:lpstr>
      <vt:lpstr>Economic Burden of Hypertension</vt:lpstr>
      <vt:lpstr>Social Burden of Hypertension</vt:lpstr>
      <vt:lpstr>Diagnosis &amp; Initial Assessment</vt:lpstr>
      <vt:lpstr>Management of Hypertension</vt:lpstr>
      <vt:lpstr>Models and Frameworks</vt:lpstr>
      <vt:lpstr>Treatment</vt:lpstr>
      <vt:lpstr>Comorbidities</vt:lpstr>
      <vt:lpstr>Prevention</vt:lpstr>
      <vt:lpstr>Skills, Values, Behaviours</vt:lpstr>
      <vt:lpstr>Recommendations (Personalised Care Model)</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Hypertension as a Long-Term Condition: Evaluation of Management Strategies and Patient-Centred Care in the UK Module Title: Community Care and Management of Longer-term Conditions Module Code: LCHS7003 Lecturer’s Name: Muhammed Khan</dc:title>
  <cp:lastModifiedBy>Mitesh Pokal</cp:lastModifiedBy>
  <cp:revision>84</cp:revision>
  <dcterms:created xsi:type="dcterms:W3CDTF">2026-04-13T14:55:51Z</dcterms:created>
  <dcterms:modified xsi:type="dcterms:W3CDTF">2026-04-16T10:30:53Z</dcterms:modified>
</cp:coreProperties>
</file>