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sldIdLst>
    <p:sldId id="453" r:id="rId2"/>
    <p:sldId id="451" r:id="rId3"/>
    <p:sldId id="450" r:id="rId4"/>
    <p:sldId id="433" r:id="rId5"/>
    <p:sldId id="437" r:id="rId6"/>
    <p:sldId id="358" r:id="rId7"/>
    <p:sldId id="438" r:id="rId8"/>
    <p:sldId id="337" r:id="rId9"/>
    <p:sldId id="439" r:id="rId10"/>
    <p:sldId id="446" r:id="rId11"/>
    <p:sldId id="447" r:id="rId12"/>
    <p:sldId id="449" r:id="rId13"/>
    <p:sldId id="441" r:id="rId14"/>
    <p:sldId id="448" r:id="rId15"/>
    <p:sldId id="444" r:id="rId16"/>
    <p:sldId id="445" r:id="rId17"/>
    <p:sldId id="440" r:id="rId18"/>
    <p:sldId id="432" r:id="rId19"/>
    <p:sldId id="435"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Emma Roberts (IMH)" initials="ER(" lastIdx="1" clrIdx="0">
    <p:extLst>
      <p:ext uri="{19B8F6BF-5375-455C-9EA6-DF929625EA0E}">
        <p15:presenceInfo xmlns:p15="http://schemas.microsoft.com/office/powerpoint/2012/main" userId="Emma Roberts (IMH)"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11" autoAdjust="0"/>
    <p:restoredTop sz="94545" autoAdjust="0"/>
  </p:normalViewPr>
  <p:slideViewPr>
    <p:cSldViewPr>
      <p:cViewPr varScale="1">
        <p:scale>
          <a:sx n="88" d="100"/>
          <a:sy n="88" d="100"/>
        </p:scale>
        <p:origin x="123" y="57"/>
      </p:cViewPr>
      <p:guideLst>
        <p:guide orient="horz" pos="2160"/>
        <p:guide pos="3840"/>
      </p:guideLst>
    </p:cSldViewPr>
  </p:slideViewPr>
  <p:notesTextViewPr>
    <p:cViewPr>
      <p:scale>
        <a:sx n="1" d="1"/>
        <a:sy n="1" d="1"/>
      </p:scale>
      <p:origin x="0" y="0"/>
    </p:cViewPr>
  </p:notesTextViewPr>
  <p:sorterViewPr>
    <p:cViewPr>
      <p:scale>
        <a:sx n="81" d="100"/>
        <a:sy n="81" d="100"/>
      </p:scale>
      <p:origin x="0" y="-312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commentAuthors" Target="commentAuthor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D9E9F78-A06B-48BE-BCFD-40010C88BD94}"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GB"/>
        </a:p>
      </dgm:t>
    </dgm:pt>
    <dgm:pt modelId="{35D57232-D91B-453E-98CA-7D3707F09461}">
      <dgm:prSet phldrT="[Text]"/>
      <dgm:spPr/>
      <dgm:t>
        <a:bodyPr/>
        <a:lstStyle/>
        <a:p>
          <a:r>
            <a:rPr lang="en-US" dirty="0"/>
            <a:t>Identify key journals and databases</a:t>
          </a:r>
          <a:endParaRPr lang="en-GB" dirty="0"/>
        </a:p>
      </dgm:t>
    </dgm:pt>
    <dgm:pt modelId="{E8C4773E-ABA7-4443-8C58-640DFF3CB019}" type="parTrans" cxnId="{AC86D498-A868-4127-98E8-2603E892F3CD}">
      <dgm:prSet/>
      <dgm:spPr/>
      <dgm:t>
        <a:bodyPr/>
        <a:lstStyle/>
        <a:p>
          <a:endParaRPr lang="en-GB"/>
        </a:p>
      </dgm:t>
    </dgm:pt>
    <dgm:pt modelId="{368F71CB-FCB9-4977-A620-1BE0303E7511}" type="sibTrans" cxnId="{AC86D498-A868-4127-98E8-2603E892F3CD}">
      <dgm:prSet/>
      <dgm:spPr/>
      <dgm:t>
        <a:bodyPr/>
        <a:lstStyle/>
        <a:p>
          <a:endParaRPr lang="en-GB"/>
        </a:p>
      </dgm:t>
    </dgm:pt>
    <dgm:pt modelId="{F063FE8C-95AB-479A-97A7-ACDF4CCFCE56}">
      <dgm:prSet phldrT="[Text]"/>
      <dgm:spPr/>
      <dgm:t>
        <a:bodyPr/>
        <a:lstStyle/>
        <a:p>
          <a:r>
            <a:rPr lang="en-US" dirty="0"/>
            <a:t>Choose Keywords for searching</a:t>
          </a:r>
          <a:endParaRPr lang="en-GB" dirty="0"/>
        </a:p>
      </dgm:t>
    </dgm:pt>
    <dgm:pt modelId="{8C85F4E3-11D6-4F1E-A698-4AB1FAD85031}" type="parTrans" cxnId="{F7149132-AAF6-47F7-A795-940964962AD8}">
      <dgm:prSet/>
      <dgm:spPr/>
      <dgm:t>
        <a:bodyPr/>
        <a:lstStyle/>
        <a:p>
          <a:endParaRPr lang="en-GB"/>
        </a:p>
      </dgm:t>
    </dgm:pt>
    <dgm:pt modelId="{110FE5AC-9CBE-4E2D-B4E6-B115F4C9FF8E}" type="sibTrans" cxnId="{F7149132-AAF6-47F7-A795-940964962AD8}">
      <dgm:prSet/>
      <dgm:spPr/>
      <dgm:t>
        <a:bodyPr/>
        <a:lstStyle/>
        <a:p>
          <a:endParaRPr lang="en-GB"/>
        </a:p>
      </dgm:t>
    </dgm:pt>
    <dgm:pt modelId="{96B48D51-FEEA-4FAC-BD54-BCE94DB25DB2}">
      <dgm:prSet phldrT="[Text]"/>
      <dgm:spPr/>
      <dgm:t>
        <a:bodyPr/>
        <a:lstStyle/>
        <a:p>
          <a:r>
            <a:rPr lang="en-US" dirty="0"/>
            <a:t>Locate sources</a:t>
          </a:r>
          <a:endParaRPr lang="en-GB" dirty="0"/>
        </a:p>
      </dgm:t>
    </dgm:pt>
    <dgm:pt modelId="{5E3EF2B2-8B7B-4FB9-86D7-BA075D235E7A}" type="parTrans" cxnId="{AF2F020F-B17A-46E6-8324-830FD0C52F8B}">
      <dgm:prSet/>
      <dgm:spPr/>
      <dgm:t>
        <a:bodyPr/>
        <a:lstStyle/>
        <a:p>
          <a:endParaRPr lang="en-GB"/>
        </a:p>
      </dgm:t>
    </dgm:pt>
    <dgm:pt modelId="{DFAD3FC5-4A80-409C-8CC2-2EFCC68227A7}" type="sibTrans" cxnId="{AF2F020F-B17A-46E6-8324-830FD0C52F8B}">
      <dgm:prSet/>
      <dgm:spPr/>
      <dgm:t>
        <a:bodyPr/>
        <a:lstStyle/>
        <a:p>
          <a:endParaRPr lang="en-GB"/>
        </a:p>
      </dgm:t>
    </dgm:pt>
    <dgm:pt modelId="{D308D8B3-7E5D-46AA-9C8B-E2F7306205C3}">
      <dgm:prSet phldrT="[Text]"/>
      <dgm:spPr/>
      <dgm:t>
        <a:bodyPr/>
        <a:lstStyle/>
        <a:p>
          <a:r>
            <a:rPr lang="en-US" dirty="0"/>
            <a:t>Expand, narrow and filter your searches</a:t>
          </a:r>
        </a:p>
      </dgm:t>
    </dgm:pt>
    <dgm:pt modelId="{E4FF3191-C88B-4B71-A609-520A52111E06}" type="parTrans" cxnId="{FD547B1E-4223-4A46-A2F0-E1F57018DD3A}">
      <dgm:prSet/>
      <dgm:spPr/>
      <dgm:t>
        <a:bodyPr/>
        <a:lstStyle/>
        <a:p>
          <a:endParaRPr lang="en-GB"/>
        </a:p>
      </dgm:t>
    </dgm:pt>
    <dgm:pt modelId="{ABA51C9C-DCB7-48DB-AC8E-1B3B1D5054BA}" type="sibTrans" cxnId="{FD547B1E-4223-4A46-A2F0-E1F57018DD3A}">
      <dgm:prSet/>
      <dgm:spPr/>
      <dgm:t>
        <a:bodyPr/>
        <a:lstStyle/>
        <a:p>
          <a:endParaRPr lang="en-GB"/>
        </a:p>
      </dgm:t>
    </dgm:pt>
    <dgm:pt modelId="{30F1F4A9-C5AA-4912-B66D-8B994B00C11D}">
      <dgm:prSet phldrT="[Text]"/>
      <dgm:spPr/>
      <dgm:t>
        <a:bodyPr/>
        <a:lstStyle/>
        <a:p>
          <a:r>
            <a:rPr lang="en-US" dirty="0"/>
            <a:t>Shortlist your reading materials and skim-read</a:t>
          </a:r>
          <a:endParaRPr lang="en-GB" dirty="0"/>
        </a:p>
      </dgm:t>
    </dgm:pt>
    <dgm:pt modelId="{2FB58D46-23D9-468E-88BE-957F70AC2AE0}" type="parTrans" cxnId="{6B50B383-2A6C-4636-A100-B621BD34BC0F}">
      <dgm:prSet/>
      <dgm:spPr/>
      <dgm:t>
        <a:bodyPr/>
        <a:lstStyle/>
        <a:p>
          <a:endParaRPr lang="en-GB"/>
        </a:p>
      </dgm:t>
    </dgm:pt>
    <dgm:pt modelId="{607160CE-EA7E-414A-A813-533F0AC0025E}" type="sibTrans" cxnId="{6B50B383-2A6C-4636-A100-B621BD34BC0F}">
      <dgm:prSet/>
      <dgm:spPr/>
      <dgm:t>
        <a:bodyPr/>
        <a:lstStyle/>
        <a:p>
          <a:endParaRPr lang="en-GB"/>
        </a:p>
      </dgm:t>
    </dgm:pt>
    <dgm:pt modelId="{AE617E58-5594-4472-A428-F376E24884E8}">
      <dgm:prSet phldrT="[Text]" custT="1"/>
      <dgm:spPr/>
      <dgm:t>
        <a:bodyPr/>
        <a:lstStyle/>
        <a:p>
          <a:r>
            <a:rPr lang="en-US" sz="3200" b="1" dirty="0"/>
            <a:t>State the Research Questions</a:t>
          </a:r>
          <a:endParaRPr lang="en-GB" sz="3200" b="1" dirty="0"/>
        </a:p>
      </dgm:t>
    </dgm:pt>
    <dgm:pt modelId="{69529C5A-A235-4BBA-BA22-F09AF859D52A}" type="parTrans" cxnId="{E4DC7B68-9637-483C-BD2C-CC43930A82FB}">
      <dgm:prSet/>
      <dgm:spPr/>
      <dgm:t>
        <a:bodyPr/>
        <a:lstStyle/>
        <a:p>
          <a:endParaRPr lang="en-GB"/>
        </a:p>
      </dgm:t>
    </dgm:pt>
    <dgm:pt modelId="{7C9DDCEA-83CB-48CB-B5D9-874720F70C07}" type="sibTrans" cxnId="{E4DC7B68-9637-483C-BD2C-CC43930A82FB}">
      <dgm:prSet/>
      <dgm:spPr/>
      <dgm:t>
        <a:bodyPr/>
        <a:lstStyle/>
        <a:p>
          <a:endParaRPr lang="en-GB"/>
        </a:p>
      </dgm:t>
    </dgm:pt>
    <dgm:pt modelId="{D0493A09-E292-4828-BBE2-58830C13C14E}">
      <dgm:prSet phldrT="[Text]" custT="1"/>
      <dgm:spPr/>
      <dgm:t>
        <a:bodyPr/>
        <a:lstStyle/>
        <a:p>
          <a:r>
            <a:rPr lang="en-US" sz="1600" dirty="0"/>
            <a:t>Read the selected papers and make notes and record citation</a:t>
          </a:r>
          <a:endParaRPr lang="en-GB" sz="1600" dirty="0"/>
        </a:p>
      </dgm:t>
    </dgm:pt>
    <dgm:pt modelId="{11428DB4-B881-4FBD-B89A-3F896307098D}" type="parTrans" cxnId="{425E555E-3315-4006-9F01-EBFB23113822}">
      <dgm:prSet/>
      <dgm:spPr/>
      <dgm:t>
        <a:bodyPr/>
        <a:lstStyle/>
        <a:p>
          <a:endParaRPr lang="en-GB"/>
        </a:p>
      </dgm:t>
    </dgm:pt>
    <dgm:pt modelId="{DF03C4CE-70B0-4EA8-AF25-3467F40219A5}" type="sibTrans" cxnId="{425E555E-3315-4006-9F01-EBFB23113822}">
      <dgm:prSet/>
      <dgm:spPr/>
      <dgm:t>
        <a:bodyPr/>
        <a:lstStyle/>
        <a:p>
          <a:endParaRPr lang="en-GB"/>
        </a:p>
      </dgm:t>
    </dgm:pt>
    <dgm:pt modelId="{B2A3B859-3C57-45B9-8DAA-A47EFE8E61C6}" type="pres">
      <dgm:prSet presAssocID="{9D9E9F78-A06B-48BE-BCFD-40010C88BD94}" presName="cycle" presStyleCnt="0">
        <dgm:presLayoutVars>
          <dgm:dir/>
          <dgm:resizeHandles val="exact"/>
        </dgm:presLayoutVars>
      </dgm:prSet>
      <dgm:spPr/>
    </dgm:pt>
    <dgm:pt modelId="{CE6D4661-FAA3-46FF-86DF-F23DDAFB69B3}" type="pres">
      <dgm:prSet presAssocID="{35D57232-D91B-453E-98CA-7D3707F09461}" presName="node" presStyleLbl="node1" presStyleIdx="0" presStyleCnt="7" custRadScaleRad="94226" custRadScaleInc="76230">
        <dgm:presLayoutVars>
          <dgm:bulletEnabled val="1"/>
        </dgm:presLayoutVars>
      </dgm:prSet>
      <dgm:spPr/>
    </dgm:pt>
    <dgm:pt modelId="{ECF472FC-5C39-4BCE-8CD2-970A664AE2CB}" type="pres">
      <dgm:prSet presAssocID="{368F71CB-FCB9-4977-A620-1BE0303E7511}" presName="sibTrans" presStyleLbl="sibTrans2D1" presStyleIdx="0" presStyleCnt="7"/>
      <dgm:spPr/>
    </dgm:pt>
    <dgm:pt modelId="{571982C0-235A-4B9C-BDA9-AAC6FFBC1585}" type="pres">
      <dgm:prSet presAssocID="{368F71CB-FCB9-4977-A620-1BE0303E7511}" presName="connectorText" presStyleLbl="sibTrans2D1" presStyleIdx="0" presStyleCnt="7"/>
      <dgm:spPr/>
    </dgm:pt>
    <dgm:pt modelId="{C7BABD78-CC01-458E-81B4-5854D0442D7F}" type="pres">
      <dgm:prSet presAssocID="{F063FE8C-95AB-479A-97A7-ACDF4CCFCE56}" presName="node" presStyleLbl="node1" presStyleIdx="1" presStyleCnt="7" custRadScaleRad="121919" custRadScaleInc="61978">
        <dgm:presLayoutVars>
          <dgm:bulletEnabled val="1"/>
        </dgm:presLayoutVars>
      </dgm:prSet>
      <dgm:spPr/>
    </dgm:pt>
    <dgm:pt modelId="{0BE02AE4-5109-43EE-BCF7-933C4CD46778}" type="pres">
      <dgm:prSet presAssocID="{110FE5AC-9CBE-4E2D-B4E6-B115F4C9FF8E}" presName="sibTrans" presStyleLbl="sibTrans2D1" presStyleIdx="1" presStyleCnt="7"/>
      <dgm:spPr/>
    </dgm:pt>
    <dgm:pt modelId="{A3C98759-282E-4216-B154-FA3473521EFA}" type="pres">
      <dgm:prSet presAssocID="{110FE5AC-9CBE-4E2D-B4E6-B115F4C9FF8E}" presName="connectorText" presStyleLbl="sibTrans2D1" presStyleIdx="1" presStyleCnt="7"/>
      <dgm:spPr/>
    </dgm:pt>
    <dgm:pt modelId="{17F657CF-3F4B-4AC3-84E7-CDE1979C8E34}" type="pres">
      <dgm:prSet presAssocID="{96B48D51-FEEA-4FAC-BD54-BCE94DB25DB2}" presName="node" presStyleLbl="node1" presStyleIdx="2" presStyleCnt="7" custRadScaleRad="117807" custRadScaleInc="26266">
        <dgm:presLayoutVars>
          <dgm:bulletEnabled val="1"/>
        </dgm:presLayoutVars>
      </dgm:prSet>
      <dgm:spPr/>
    </dgm:pt>
    <dgm:pt modelId="{090222F3-3457-429D-A39B-2E1109397C92}" type="pres">
      <dgm:prSet presAssocID="{DFAD3FC5-4A80-409C-8CC2-2EFCC68227A7}" presName="sibTrans" presStyleLbl="sibTrans2D1" presStyleIdx="2" presStyleCnt="7"/>
      <dgm:spPr/>
    </dgm:pt>
    <dgm:pt modelId="{58C3ABAF-FD96-48E8-8563-DCAB7B45A009}" type="pres">
      <dgm:prSet presAssocID="{DFAD3FC5-4A80-409C-8CC2-2EFCC68227A7}" presName="connectorText" presStyleLbl="sibTrans2D1" presStyleIdx="2" presStyleCnt="7"/>
      <dgm:spPr/>
    </dgm:pt>
    <dgm:pt modelId="{9903C1E1-8C50-4595-906E-49181D4D7AF4}" type="pres">
      <dgm:prSet presAssocID="{D308D8B3-7E5D-46AA-9C8B-E2F7306205C3}" presName="node" presStyleLbl="node1" presStyleIdx="3" presStyleCnt="7">
        <dgm:presLayoutVars>
          <dgm:bulletEnabled val="1"/>
        </dgm:presLayoutVars>
      </dgm:prSet>
      <dgm:spPr/>
    </dgm:pt>
    <dgm:pt modelId="{BD2310BF-F190-4421-A6C8-FE8BA36E5F70}" type="pres">
      <dgm:prSet presAssocID="{ABA51C9C-DCB7-48DB-AC8E-1B3B1D5054BA}" presName="sibTrans" presStyleLbl="sibTrans2D1" presStyleIdx="3" presStyleCnt="7"/>
      <dgm:spPr/>
    </dgm:pt>
    <dgm:pt modelId="{9EA08EAA-2C84-4387-A806-9A5F4D908F26}" type="pres">
      <dgm:prSet presAssocID="{ABA51C9C-DCB7-48DB-AC8E-1B3B1D5054BA}" presName="connectorText" presStyleLbl="sibTrans2D1" presStyleIdx="3" presStyleCnt="7"/>
      <dgm:spPr/>
    </dgm:pt>
    <dgm:pt modelId="{A33BC63C-0972-4581-8723-D00091C6280F}" type="pres">
      <dgm:prSet presAssocID="{30F1F4A9-C5AA-4912-B66D-8B994B00C11D}" presName="node" presStyleLbl="node1" presStyleIdx="4" presStyleCnt="7" custRadScaleRad="102488" custRadScaleInc="31727">
        <dgm:presLayoutVars>
          <dgm:bulletEnabled val="1"/>
        </dgm:presLayoutVars>
      </dgm:prSet>
      <dgm:spPr/>
    </dgm:pt>
    <dgm:pt modelId="{DED7C016-47AE-4B40-968D-B3BD45114192}" type="pres">
      <dgm:prSet presAssocID="{607160CE-EA7E-414A-A813-533F0AC0025E}" presName="sibTrans" presStyleLbl="sibTrans2D1" presStyleIdx="4" presStyleCnt="7" custLinFactNeighborX="4339"/>
      <dgm:spPr/>
    </dgm:pt>
    <dgm:pt modelId="{93D2689E-5FBA-4A3F-9152-83BED12BD3FF}" type="pres">
      <dgm:prSet presAssocID="{607160CE-EA7E-414A-A813-533F0AC0025E}" presName="connectorText" presStyleLbl="sibTrans2D1" presStyleIdx="4" presStyleCnt="7"/>
      <dgm:spPr/>
    </dgm:pt>
    <dgm:pt modelId="{6AA35027-DB50-4B5A-AE5F-77FCCF465669}" type="pres">
      <dgm:prSet presAssocID="{D0493A09-E292-4828-BBE2-58830C13C14E}" presName="node" presStyleLbl="node1" presStyleIdx="5" presStyleCnt="7" custScaleX="202557" custScaleY="112631" custRadScaleRad="102488" custRadScaleInc="31727">
        <dgm:presLayoutVars>
          <dgm:bulletEnabled val="1"/>
        </dgm:presLayoutVars>
      </dgm:prSet>
      <dgm:spPr/>
    </dgm:pt>
    <dgm:pt modelId="{BD418BBF-02B5-4E56-A93B-C437332D824B}" type="pres">
      <dgm:prSet presAssocID="{DF03C4CE-70B0-4EA8-AF25-3467F40219A5}" presName="sibTrans" presStyleLbl="sibTrans2D1" presStyleIdx="5" presStyleCnt="7" custLinFactNeighborX="4339"/>
      <dgm:spPr/>
    </dgm:pt>
    <dgm:pt modelId="{22DEDF06-1F5A-4A03-8DF8-A2A68D591A3E}" type="pres">
      <dgm:prSet presAssocID="{DF03C4CE-70B0-4EA8-AF25-3467F40219A5}" presName="connectorText" presStyleLbl="sibTrans2D1" presStyleIdx="5" presStyleCnt="7"/>
      <dgm:spPr/>
    </dgm:pt>
    <dgm:pt modelId="{D52F0B47-D67D-49FA-B48A-6496167269A2}" type="pres">
      <dgm:prSet presAssocID="{AE617E58-5594-4472-A428-F376E24884E8}" presName="node" presStyleLbl="node1" presStyleIdx="6" presStyleCnt="7" custScaleX="199561" custScaleY="159737" custRadScaleRad="125116" custRadScaleInc="15873">
        <dgm:presLayoutVars>
          <dgm:bulletEnabled val="1"/>
        </dgm:presLayoutVars>
      </dgm:prSet>
      <dgm:spPr/>
    </dgm:pt>
    <dgm:pt modelId="{D0A655F2-BE3C-4D06-A3C8-96AB97B42FF8}" type="pres">
      <dgm:prSet presAssocID="{7C9DDCEA-83CB-48CB-B5D9-874720F70C07}" presName="sibTrans" presStyleLbl="sibTrans2D1" presStyleIdx="6" presStyleCnt="7"/>
      <dgm:spPr/>
    </dgm:pt>
    <dgm:pt modelId="{DE5ED615-0C1A-4D47-8FBC-04D05BDFD966}" type="pres">
      <dgm:prSet presAssocID="{7C9DDCEA-83CB-48CB-B5D9-874720F70C07}" presName="connectorText" presStyleLbl="sibTrans2D1" presStyleIdx="6" presStyleCnt="7"/>
      <dgm:spPr/>
    </dgm:pt>
  </dgm:ptLst>
  <dgm:cxnLst>
    <dgm:cxn modelId="{2FE9860A-64ED-4EE0-B7E9-C74F0CF13206}" type="presOf" srcId="{ABA51C9C-DCB7-48DB-AC8E-1B3B1D5054BA}" destId="{BD2310BF-F190-4421-A6C8-FE8BA36E5F70}" srcOrd="0" destOrd="0" presId="urn:microsoft.com/office/officeart/2005/8/layout/cycle2"/>
    <dgm:cxn modelId="{AF2F020F-B17A-46E6-8324-830FD0C52F8B}" srcId="{9D9E9F78-A06B-48BE-BCFD-40010C88BD94}" destId="{96B48D51-FEEA-4FAC-BD54-BCE94DB25DB2}" srcOrd="2" destOrd="0" parTransId="{5E3EF2B2-8B7B-4FB9-86D7-BA075D235E7A}" sibTransId="{DFAD3FC5-4A80-409C-8CC2-2EFCC68227A7}"/>
    <dgm:cxn modelId="{0ADB3812-BAE3-4C2A-803E-F2C53CB8FBE1}" type="presOf" srcId="{AE617E58-5594-4472-A428-F376E24884E8}" destId="{D52F0B47-D67D-49FA-B48A-6496167269A2}" srcOrd="0" destOrd="0" presId="urn:microsoft.com/office/officeart/2005/8/layout/cycle2"/>
    <dgm:cxn modelId="{FD547B1E-4223-4A46-A2F0-E1F57018DD3A}" srcId="{9D9E9F78-A06B-48BE-BCFD-40010C88BD94}" destId="{D308D8B3-7E5D-46AA-9C8B-E2F7306205C3}" srcOrd="3" destOrd="0" parTransId="{E4FF3191-C88B-4B71-A609-520A52111E06}" sibTransId="{ABA51C9C-DCB7-48DB-AC8E-1B3B1D5054BA}"/>
    <dgm:cxn modelId="{87E5BC21-9285-4771-8970-7192A99A6169}" type="presOf" srcId="{F063FE8C-95AB-479A-97A7-ACDF4CCFCE56}" destId="{C7BABD78-CC01-458E-81B4-5854D0442D7F}" srcOrd="0" destOrd="0" presId="urn:microsoft.com/office/officeart/2005/8/layout/cycle2"/>
    <dgm:cxn modelId="{6680742A-C04D-46D1-80E3-982193420ADC}" type="presOf" srcId="{DF03C4CE-70B0-4EA8-AF25-3467F40219A5}" destId="{22DEDF06-1F5A-4A03-8DF8-A2A68D591A3E}" srcOrd="1" destOrd="0" presId="urn:microsoft.com/office/officeart/2005/8/layout/cycle2"/>
    <dgm:cxn modelId="{A8DDE431-2C2E-483A-9758-41BEEEB3EF8B}" type="presOf" srcId="{ABA51C9C-DCB7-48DB-AC8E-1B3B1D5054BA}" destId="{9EA08EAA-2C84-4387-A806-9A5F4D908F26}" srcOrd="1" destOrd="0" presId="urn:microsoft.com/office/officeart/2005/8/layout/cycle2"/>
    <dgm:cxn modelId="{F7149132-AAF6-47F7-A795-940964962AD8}" srcId="{9D9E9F78-A06B-48BE-BCFD-40010C88BD94}" destId="{F063FE8C-95AB-479A-97A7-ACDF4CCFCE56}" srcOrd="1" destOrd="0" parTransId="{8C85F4E3-11D6-4F1E-A698-4AB1FAD85031}" sibTransId="{110FE5AC-9CBE-4E2D-B4E6-B115F4C9FF8E}"/>
    <dgm:cxn modelId="{C05FFC40-E660-4543-8CA5-96EFCB8596FD}" type="presOf" srcId="{7C9DDCEA-83CB-48CB-B5D9-874720F70C07}" destId="{DE5ED615-0C1A-4D47-8FBC-04D05BDFD966}" srcOrd="1" destOrd="0" presId="urn:microsoft.com/office/officeart/2005/8/layout/cycle2"/>
    <dgm:cxn modelId="{DAFF285E-569F-4D0B-BF1E-3803F40E7264}" type="presOf" srcId="{DF03C4CE-70B0-4EA8-AF25-3467F40219A5}" destId="{BD418BBF-02B5-4E56-A93B-C437332D824B}" srcOrd="0" destOrd="0" presId="urn:microsoft.com/office/officeart/2005/8/layout/cycle2"/>
    <dgm:cxn modelId="{425E555E-3315-4006-9F01-EBFB23113822}" srcId="{9D9E9F78-A06B-48BE-BCFD-40010C88BD94}" destId="{D0493A09-E292-4828-BBE2-58830C13C14E}" srcOrd="5" destOrd="0" parTransId="{11428DB4-B881-4FBD-B89A-3F896307098D}" sibTransId="{DF03C4CE-70B0-4EA8-AF25-3467F40219A5}"/>
    <dgm:cxn modelId="{55313E66-321A-435D-BD27-B9551532E555}" type="presOf" srcId="{D0493A09-E292-4828-BBE2-58830C13C14E}" destId="{6AA35027-DB50-4B5A-AE5F-77FCCF465669}" srcOrd="0" destOrd="0" presId="urn:microsoft.com/office/officeart/2005/8/layout/cycle2"/>
    <dgm:cxn modelId="{E4DC7B68-9637-483C-BD2C-CC43930A82FB}" srcId="{9D9E9F78-A06B-48BE-BCFD-40010C88BD94}" destId="{AE617E58-5594-4472-A428-F376E24884E8}" srcOrd="6" destOrd="0" parTransId="{69529C5A-A235-4BBA-BA22-F09AF859D52A}" sibTransId="{7C9DDCEA-83CB-48CB-B5D9-874720F70C07}"/>
    <dgm:cxn modelId="{3616764C-4A2A-4993-8C20-60AD2A845A5A}" type="presOf" srcId="{7C9DDCEA-83CB-48CB-B5D9-874720F70C07}" destId="{D0A655F2-BE3C-4D06-A3C8-96AB97B42FF8}" srcOrd="0" destOrd="0" presId="urn:microsoft.com/office/officeart/2005/8/layout/cycle2"/>
    <dgm:cxn modelId="{F3BCF551-C643-44FB-BFE9-C97189B2479D}" type="presOf" srcId="{DFAD3FC5-4A80-409C-8CC2-2EFCC68227A7}" destId="{090222F3-3457-429D-A39B-2E1109397C92}" srcOrd="0" destOrd="0" presId="urn:microsoft.com/office/officeart/2005/8/layout/cycle2"/>
    <dgm:cxn modelId="{3E2F8052-790E-4BFB-9A8A-605B84F5A530}" type="presOf" srcId="{607160CE-EA7E-414A-A813-533F0AC0025E}" destId="{DED7C016-47AE-4B40-968D-B3BD45114192}" srcOrd="0" destOrd="0" presId="urn:microsoft.com/office/officeart/2005/8/layout/cycle2"/>
    <dgm:cxn modelId="{6B50B383-2A6C-4636-A100-B621BD34BC0F}" srcId="{9D9E9F78-A06B-48BE-BCFD-40010C88BD94}" destId="{30F1F4A9-C5AA-4912-B66D-8B994B00C11D}" srcOrd="4" destOrd="0" parTransId="{2FB58D46-23D9-468E-88BE-957F70AC2AE0}" sibTransId="{607160CE-EA7E-414A-A813-533F0AC0025E}"/>
    <dgm:cxn modelId="{BC140489-8418-4B4C-B147-9CCB601ABF27}" type="presOf" srcId="{368F71CB-FCB9-4977-A620-1BE0303E7511}" destId="{ECF472FC-5C39-4BCE-8CD2-970A664AE2CB}" srcOrd="0" destOrd="0" presId="urn:microsoft.com/office/officeart/2005/8/layout/cycle2"/>
    <dgm:cxn modelId="{AC86D498-A868-4127-98E8-2603E892F3CD}" srcId="{9D9E9F78-A06B-48BE-BCFD-40010C88BD94}" destId="{35D57232-D91B-453E-98CA-7D3707F09461}" srcOrd="0" destOrd="0" parTransId="{E8C4773E-ABA7-4443-8C58-640DFF3CB019}" sibTransId="{368F71CB-FCB9-4977-A620-1BE0303E7511}"/>
    <dgm:cxn modelId="{87F5D69E-B78D-4CC2-9218-30B20390005E}" type="presOf" srcId="{D308D8B3-7E5D-46AA-9C8B-E2F7306205C3}" destId="{9903C1E1-8C50-4595-906E-49181D4D7AF4}" srcOrd="0" destOrd="0" presId="urn:microsoft.com/office/officeart/2005/8/layout/cycle2"/>
    <dgm:cxn modelId="{F8A8B0A0-8CD7-4A41-A92F-C0EDA0EED089}" type="presOf" srcId="{35D57232-D91B-453E-98CA-7D3707F09461}" destId="{CE6D4661-FAA3-46FF-86DF-F23DDAFB69B3}" srcOrd="0" destOrd="0" presId="urn:microsoft.com/office/officeart/2005/8/layout/cycle2"/>
    <dgm:cxn modelId="{2F0696AD-8454-41DD-A0A7-8F2BBF1BDFA6}" type="presOf" srcId="{110FE5AC-9CBE-4E2D-B4E6-B115F4C9FF8E}" destId="{A3C98759-282E-4216-B154-FA3473521EFA}" srcOrd="1" destOrd="0" presId="urn:microsoft.com/office/officeart/2005/8/layout/cycle2"/>
    <dgm:cxn modelId="{FEAC0FAE-162A-4E82-9124-0B1B257AA95F}" type="presOf" srcId="{110FE5AC-9CBE-4E2D-B4E6-B115F4C9FF8E}" destId="{0BE02AE4-5109-43EE-BCF7-933C4CD46778}" srcOrd="0" destOrd="0" presId="urn:microsoft.com/office/officeart/2005/8/layout/cycle2"/>
    <dgm:cxn modelId="{31912ECE-5F58-4276-A55D-B8CDB8415827}" type="presOf" srcId="{368F71CB-FCB9-4977-A620-1BE0303E7511}" destId="{571982C0-235A-4B9C-BDA9-AAC6FFBC1585}" srcOrd="1" destOrd="0" presId="urn:microsoft.com/office/officeart/2005/8/layout/cycle2"/>
    <dgm:cxn modelId="{756887D8-1369-4EB8-80FC-1FF17E9A4481}" type="presOf" srcId="{607160CE-EA7E-414A-A813-533F0AC0025E}" destId="{93D2689E-5FBA-4A3F-9152-83BED12BD3FF}" srcOrd="1" destOrd="0" presId="urn:microsoft.com/office/officeart/2005/8/layout/cycle2"/>
    <dgm:cxn modelId="{F34DF9DA-2CAD-4C69-971C-76FE0F8F58CA}" type="presOf" srcId="{30F1F4A9-C5AA-4912-B66D-8B994B00C11D}" destId="{A33BC63C-0972-4581-8723-D00091C6280F}" srcOrd="0" destOrd="0" presId="urn:microsoft.com/office/officeart/2005/8/layout/cycle2"/>
    <dgm:cxn modelId="{8CC459DB-F397-465F-A70B-5F3770BFF775}" type="presOf" srcId="{DFAD3FC5-4A80-409C-8CC2-2EFCC68227A7}" destId="{58C3ABAF-FD96-48E8-8563-DCAB7B45A009}" srcOrd="1" destOrd="0" presId="urn:microsoft.com/office/officeart/2005/8/layout/cycle2"/>
    <dgm:cxn modelId="{B9E1DBDF-249E-4C46-9FA8-83E143855675}" type="presOf" srcId="{96B48D51-FEEA-4FAC-BD54-BCE94DB25DB2}" destId="{17F657CF-3F4B-4AC3-84E7-CDE1979C8E34}" srcOrd="0" destOrd="0" presId="urn:microsoft.com/office/officeart/2005/8/layout/cycle2"/>
    <dgm:cxn modelId="{B3952FF5-6FAF-4CAC-AF70-F5B9799F6C33}" type="presOf" srcId="{9D9E9F78-A06B-48BE-BCFD-40010C88BD94}" destId="{B2A3B859-3C57-45B9-8DAA-A47EFE8E61C6}" srcOrd="0" destOrd="0" presId="urn:microsoft.com/office/officeart/2005/8/layout/cycle2"/>
    <dgm:cxn modelId="{F4F17EC6-28D2-463C-AD29-5D9FE4FB013B}" type="presParOf" srcId="{B2A3B859-3C57-45B9-8DAA-A47EFE8E61C6}" destId="{CE6D4661-FAA3-46FF-86DF-F23DDAFB69B3}" srcOrd="0" destOrd="0" presId="urn:microsoft.com/office/officeart/2005/8/layout/cycle2"/>
    <dgm:cxn modelId="{F62EF0C2-747E-4B2B-BCBC-EFC819759DDD}" type="presParOf" srcId="{B2A3B859-3C57-45B9-8DAA-A47EFE8E61C6}" destId="{ECF472FC-5C39-4BCE-8CD2-970A664AE2CB}" srcOrd="1" destOrd="0" presId="urn:microsoft.com/office/officeart/2005/8/layout/cycle2"/>
    <dgm:cxn modelId="{2E319946-73EE-4193-97DF-C6A2EE6F7069}" type="presParOf" srcId="{ECF472FC-5C39-4BCE-8CD2-970A664AE2CB}" destId="{571982C0-235A-4B9C-BDA9-AAC6FFBC1585}" srcOrd="0" destOrd="0" presId="urn:microsoft.com/office/officeart/2005/8/layout/cycle2"/>
    <dgm:cxn modelId="{09EABC7D-9FDC-4A8D-B86A-9D354B1B3DAD}" type="presParOf" srcId="{B2A3B859-3C57-45B9-8DAA-A47EFE8E61C6}" destId="{C7BABD78-CC01-458E-81B4-5854D0442D7F}" srcOrd="2" destOrd="0" presId="urn:microsoft.com/office/officeart/2005/8/layout/cycle2"/>
    <dgm:cxn modelId="{81B00469-4724-46BD-9DBF-9B123FD410F0}" type="presParOf" srcId="{B2A3B859-3C57-45B9-8DAA-A47EFE8E61C6}" destId="{0BE02AE4-5109-43EE-BCF7-933C4CD46778}" srcOrd="3" destOrd="0" presId="urn:microsoft.com/office/officeart/2005/8/layout/cycle2"/>
    <dgm:cxn modelId="{70112FB0-487D-4E4B-B8A0-C2DF5F5CDE80}" type="presParOf" srcId="{0BE02AE4-5109-43EE-BCF7-933C4CD46778}" destId="{A3C98759-282E-4216-B154-FA3473521EFA}" srcOrd="0" destOrd="0" presId="urn:microsoft.com/office/officeart/2005/8/layout/cycle2"/>
    <dgm:cxn modelId="{BFEC25D0-817B-4B52-B745-FA8722DA2F47}" type="presParOf" srcId="{B2A3B859-3C57-45B9-8DAA-A47EFE8E61C6}" destId="{17F657CF-3F4B-4AC3-84E7-CDE1979C8E34}" srcOrd="4" destOrd="0" presId="urn:microsoft.com/office/officeart/2005/8/layout/cycle2"/>
    <dgm:cxn modelId="{61087B82-C3E9-4C39-9414-58EEB64576F7}" type="presParOf" srcId="{B2A3B859-3C57-45B9-8DAA-A47EFE8E61C6}" destId="{090222F3-3457-429D-A39B-2E1109397C92}" srcOrd="5" destOrd="0" presId="urn:microsoft.com/office/officeart/2005/8/layout/cycle2"/>
    <dgm:cxn modelId="{C8CD39A2-C691-4358-8F16-2FA82054356E}" type="presParOf" srcId="{090222F3-3457-429D-A39B-2E1109397C92}" destId="{58C3ABAF-FD96-48E8-8563-DCAB7B45A009}" srcOrd="0" destOrd="0" presId="urn:microsoft.com/office/officeart/2005/8/layout/cycle2"/>
    <dgm:cxn modelId="{65493C6A-BC26-44C4-A269-D3E1D4AD6846}" type="presParOf" srcId="{B2A3B859-3C57-45B9-8DAA-A47EFE8E61C6}" destId="{9903C1E1-8C50-4595-906E-49181D4D7AF4}" srcOrd="6" destOrd="0" presId="urn:microsoft.com/office/officeart/2005/8/layout/cycle2"/>
    <dgm:cxn modelId="{7F12B9F0-D2E6-4BDB-A018-7348AECBAB8C}" type="presParOf" srcId="{B2A3B859-3C57-45B9-8DAA-A47EFE8E61C6}" destId="{BD2310BF-F190-4421-A6C8-FE8BA36E5F70}" srcOrd="7" destOrd="0" presId="urn:microsoft.com/office/officeart/2005/8/layout/cycle2"/>
    <dgm:cxn modelId="{8E1E6EA5-5A64-4E31-9741-4E0D5AA0A694}" type="presParOf" srcId="{BD2310BF-F190-4421-A6C8-FE8BA36E5F70}" destId="{9EA08EAA-2C84-4387-A806-9A5F4D908F26}" srcOrd="0" destOrd="0" presId="urn:microsoft.com/office/officeart/2005/8/layout/cycle2"/>
    <dgm:cxn modelId="{26D6D916-83CB-4A52-9985-9BD2840FF6B4}" type="presParOf" srcId="{B2A3B859-3C57-45B9-8DAA-A47EFE8E61C6}" destId="{A33BC63C-0972-4581-8723-D00091C6280F}" srcOrd="8" destOrd="0" presId="urn:microsoft.com/office/officeart/2005/8/layout/cycle2"/>
    <dgm:cxn modelId="{8EB00ADA-43D5-4D80-908B-177D450EE0FD}" type="presParOf" srcId="{B2A3B859-3C57-45B9-8DAA-A47EFE8E61C6}" destId="{DED7C016-47AE-4B40-968D-B3BD45114192}" srcOrd="9" destOrd="0" presId="urn:microsoft.com/office/officeart/2005/8/layout/cycle2"/>
    <dgm:cxn modelId="{171F5D62-9716-4818-80F6-5B4EF5E7B2EF}" type="presParOf" srcId="{DED7C016-47AE-4B40-968D-B3BD45114192}" destId="{93D2689E-5FBA-4A3F-9152-83BED12BD3FF}" srcOrd="0" destOrd="0" presId="urn:microsoft.com/office/officeart/2005/8/layout/cycle2"/>
    <dgm:cxn modelId="{8924C19E-2D28-49AB-AB8D-2602475757C6}" type="presParOf" srcId="{B2A3B859-3C57-45B9-8DAA-A47EFE8E61C6}" destId="{6AA35027-DB50-4B5A-AE5F-77FCCF465669}" srcOrd="10" destOrd="0" presId="urn:microsoft.com/office/officeart/2005/8/layout/cycle2"/>
    <dgm:cxn modelId="{038D4D50-6E09-440A-9849-BF53C2EE998E}" type="presParOf" srcId="{B2A3B859-3C57-45B9-8DAA-A47EFE8E61C6}" destId="{BD418BBF-02B5-4E56-A93B-C437332D824B}" srcOrd="11" destOrd="0" presId="urn:microsoft.com/office/officeart/2005/8/layout/cycle2"/>
    <dgm:cxn modelId="{A9FE5513-217C-4B56-9A4E-F497EA0231AF}" type="presParOf" srcId="{BD418BBF-02B5-4E56-A93B-C437332D824B}" destId="{22DEDF06-1F5A-4A03-8DF8-A2A68D591A3E}" srcOrd="0" destOrd="0" presId="urn:microsoft.com/office/officeart/2005/8/layout/cycle2"/>
    <dgm:cxn modelId="{DD13A506-9877-489B-83E3-AC03D3361D7C}" type="presParOf" srcId="{B2A3B859-3C57-45B9-8DAA-A47EFE8E61C6}" destId="{D52F0B47-D67D-49FA-B48A-6496167269A2}" srcOrd="12" destOrd="0" presId="urn:microsoft.com/office/officeart/2005/8/layout/cycle2"/>
    <dgm:cxn modelId="{27985E03-25C8-49A6-87A5-3C4E7A619489}" type="presParOf" srcId="{B2A3B859-3C57-45B9-8DAA-A47EFE8E61C6}" destId="{D0A655F2-BE3C-4D06-A3C8-96AB97B42FF8}" srcOrd="13" destOrd="0" presId="urn:microsoft.com/office/officeart/2005/8/layout/cycle2"/>
    <dgm:cxn modelId="{11E1A3BB-9165-4BBA-8C0C-D885E436D7F9}" type="presParOf" srcId="{D0A655F2-BE3C-4D06-A3C8-96AB97B42FF8}" destId="{DE5ED615-0C1A-4D47-8FBC-04D05BDFD966}"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D0072C6-F05C-4358-AAC9-E43CDE4A4420}" type="doc">
      <dgm:prSet loTypeId="urn:microsoft.com/office/officeart/2005/8/layout/pyramid3" loCatId="pyramid" qsTypeId="urn:microsoft.com/office/officeart/2005/8/quickstyle/simple1" qsCatId="simple" csTypeId="urn:microsoft.com/office/officeart/2005/8/colors/accent1_2" csCatId="accent1" phldr="1"/>
      <dgm:spPr/>
    </dgm:pt>
    <dgm:pt modelId="{DEBDD70C-171B-4BA7-AB89-63A5C3A003E6}">
      <dgm:prSet phldrT="[Text]"/>
      <dgm:spPr/>
      <dgm:t>
        <a:bodyPr/>
        <a:lstStyle/>
        <a:p>
          <a:r>
            <a:rPr lang="en-US" dirty="0">
              <a:solidFill>
                <a:schemeClr val="bg1"/>
              </a:solidFill>
            </a:rPr>
            <a:t>Skim-read abstract and subjects- </a:t>
          </a:r>
          <a:r>
            <a:rPr lang="en-US" u="sng" dirty="0">
              <a:solidFill>
                <a:schemeClr val="bg1"/>
              </a:solidFill>
            </a:rPr>
            <a:t>to reject some </a:t>
          </a:r>
          <a:r>
            <a:rPr lang="en-US" dirty="0">
              <a:solidFill>
                <a:schemeClr val="bg1"/>
              </a:solidFill>
            </a:rPr>
            <a:t>and create long-list, making brief notes and recording citations. </a:t>
          </a:r>
          <a:endParaRPr lang="en-GB" dirty="0">
            <a:solidFill>
              <a:schemeClr val="bg1"/>
            </a:solidFill>
          </a:endParaRPr>
        </a:p>
      </dgm:t>
    </dgm:pt>
    <dgm:pt modelId="{23DDE613-144F-489B-828A-9BA94205686B}" type="parTrans" cxnId="{101143F9-A77F-44A2-82DD-886CB2736AE7}">
      <dgm:prSet/>
      <dgm:spPr/>
      <dgm:t>
        <a:bodyPr/>
        <a:lstStyle/>
        <a:p>
          <a:endParaRPr lang="en-GB"/>
        </a:p>
      </dgm:t>
    </dgm:pt>
    <dgm:pt modelId="{0475BF6D-DD55-4477-92C5-1A231A59DA41}" type="sibTrans" cxnId="{101143F9-A77F-44A2-82DD-886CB2736AE7}">
      <dgm:prSet/>
      <dgm:spPr/>
      <dgm:t>
        <a:bodyPr/>
        <a:lstStyle/>
        <a:p>
          <a:endParaRPr lang="en-GB"/>
        </a:p>
      </dgm:t>
    </dgm:pt>
    <dgm:pt modelId="{A6767DF9-35B8-4E4E-8F91-A95B02DC6465}">
      <dgm:prSet phldrT="[Text]" custT="1"/>
      <dgm:spPr/>
      <dgm:t>
        <a:bodyPr/>
        <a:lstStyle/>
        <a:p>
          <a:r>
            <a:rPr lang="en-US" sz="2000" dirty="0">
              <a:solidFill>
                <a:schemeClr val="bg1"/>
              </a:solidFill>
            </a:rPr>
            <a:t>Read selected sections of long-list briefly to make any further notes and create short-list.</a:t>
          </a:r>
          <a:endParaRPr lang="en-GB" sz="2000" dirty="0">
            <a:solidFill>
              <a:schemeClr val="bg1"/>
            </a:solidFill>
          </a:endParaRPr>
        </a:p>
      </dgm:t>
    </dgm:pt>
    <dgm:pt modelId="{FA8F34D0-AF02-48DA-8A6C-697AE6C8183C}" type="parTrans" cxnId="{F0D92E73-7B46-4767-8572-6049F6E65E90}">
      <dgm:prSet/>
      <dgm:spPr/>
      <dgm:t>
        <a:bodyPr/>
        <a:lstStyle/>
        <a:p>
          <a:endParaRPr lang="en-GB"/>
        </a:p>
      </dgm:t>
    </dgm:pt>
    <dgm:pt modelId="{72B45500-8B41-470C-8EF8-BCC0B6120730}" type="sibTrans" cxnId="{F0D92E73-7B46-4767-8572-6049F6E65E90}">
      <dgm:prSet/>
      <dgm:spPr/>
      <dgm:t>
        <a:bodyPr/>
        <a:lstStyle/>
        <a:p>
          <a:endParaRPr lang="en-GB"/>
        </a:p>
      </dgm:t>
    </dgm:pt>
    <dgm:pt modelId="{253CA31B-5C6C-4FC7-86E7-0680EB946906}">
      <dgm:prSet phldrT="[Text]" custT="1"/>
      <dgm:spPr/>
      <dgm:t>
        <a:bodyPr/>
        <a:lstStyle/>
        <a:p>
          <a:r>
            <a:rPr lang="en-US" sz="1800" dirty="0">
              <a:solidFill>
                <a:schemeClr val="bg1"/>
              </a:solidFill>
            </a:rPr>
            <a:t>Carefully read </a:t>
          </a:r>
        </a:p>
        <a:p>
          <a:r>
            <a:rPr lang="en-US" sz="1800" dirty="0">
              <a:solidFill>
                <a:schemeClr val="bg1"/>
              </a:solidFill>
            </a:rPr>
            <a:t>selected </a:t>
          </a:r>
        </a:p>
        <a:p>
          <a:r>
            <a:rPr lang="en-US" sz="1800" dirty="0">
              <a:solidFill>
                <a:schemeClr val="bg1"/>
              </a:solidFill>
            </a:rPr>
            <a:t>short-list </a:t>
          </a:r>
        </a:p>
        <a:p>
          <a:r>
            <a:rPr lang="en-US" sz="1800" dirty="0">
              <a:solidFill>
                <a:schemeClr val="bg1"/>
              </a:solidFill>
            </a:rPr>
            <a:t>papers</a:t>
          </a:r>
        </a:p>
        <a:p>
          <a:endParaRPr lang="en-US" sz="1800" dirty="0">
            <a:solidFill>
              <a:schemeClr val="bg1"/>
            </a:solidFill>
          </a:endParaRPr>
        </a:p>
      </dgm:t>
    </dgm:pt>
    <dgm:pt modelId="{B005D876-EF32-4C1C-AA8F-E2F4B15CD653}" type="parTrans" cxnId="{C1895354-2B08-4FAE-8B29-F775E4DD3F84}">
      <dgm:prSet/>
      <dgm:spPr/>
      <dgm:t>
        <a:bodyPr/>
        <a:lstStyle/>
        <a:p>
          <a:endParaRPr lang="en-GB"/>
        </a:p>
      </dgm:t>
    </dgm:pt>
    <dgm:pt modelId="{4D3325F8-D2A1-4D8C-BF54-66B939298226}" type="sibTrans" cxnId="{C1895354-2B08-4FAE-8B29-F775E4DD3F84}">
      <dgm:prSet/>
      <dgm:spPr/>
      <dgm:t>
        <a:bodyPr/>
        <a:lstStyle/>
        <a:p>
          <a:endParaRPr lang="en-GB"/>
        </a:p>
      </dgm:t>
    </dgm:pt>
    <dgm:pt modelId="{0550F316-D494-4401-9F8D-CE6FE85C10C5}" type="pres">
      <dgm:prSet presAssocID="{CD0072C6-F05C-4358-AAC9-E43CDE4A4420}" presName="Name0" presStyleCnt="0">
        <dgm:presLayoutVars>
          <dgm:dir/>
          <dgm:animLvl val="lvl"/>
          <dgm:resizeHandles val="exact"/>
        </dgm:presLayoutVars>
      </dgm:prSet>
      <dgm:spPr/>
    </dgm:pt>
    <dgm:pt modelId="{C70443FE-13FA-4209-89EE-AA2E3EBED3B4}" type="pres">
      <dgm:prSet presAssocID="{DEBDD70C-171B-4BA7-AB89-63A5C3A003E6}" presName="Name8" presStyleCnt="0"/>
      <dgm:spPr/>
    </dgm:pt>
    <dgm:pt modelId="{1B24B741-1AAF-4A65-8915-6595907A31BA}" type="pres">
      <dgm:prSet presAssocID="{DEBDD70C-171B-4BA7-AB89-63A5C3A003E6}" presName="level" presStyleLbl="node1" presStyleIdx="0" presStyleCnt="3">
        <dgm:presLayoutVars>
          <dgm:chMax val="1"/>
          <dgm:bulletEnabled val="1"/>
        </dgm:presLayoutVars>
      </dgm:prSet>
      <dgm:spPr/>
    </dgm:pt>
    <dgm:pt modelId="{D4962C13-AC7F-4E09-ABA7-5B83E717EF97}" type="pres">
      <dgm:prSet presAssocID="{DEBDD70C-171B-4BA7-AB89-63A5C3A003E6}" presName="levelTx" presStyleLbl="revTx" presStyleIdx="0" presStyleCnt="0">
        <dgm:presLayoutVars>
          <dgm:chMax val="1"/>
          <dgm:bulletEnabled val="1"/>
        </dgm:presLayoutVars>
      </dgm:prSet>
      <dgm:spPr/>
    </dgm:pt>
    <dgm:pt modelId="{25E24864-9FBD-4AF4-AB36-3AAFC3A62465}" type="pres">
      <dgm:prSet presAssocID="{A6767DF9-35B8-4E4E-8F91-A95B02DC6465}" presName="Name8" presStyleCnt="0"/>
      <dgm:spPr/>
    </dgm:pt>
    <dgm:pt modelId="{4E3E8586-C49D-4F16-9B9A-F4654D75A058}" type="pres">
      <dgm:prSet presAssocID="{A6767DF9-35B8-4E4E-8F91-A95B02DC6465}" presName="level" presStyleLbl="node1" presStyleIdx="1" presStyleCnt="3">
        <dgm:presLayoutVars>
          <dgm:chMax val="1"/>
          <dgm:bulletEnabled val="1"/>
        </dgm:presLayoutVars>
      </dgm:prSet>
      <dgm:spPr/>
    </dgm:pt>
    <dgm:pt modelId="{BB277FDD-DA71-4E5D-B697-FF1C2DDF1CC5}" type="pres">
      <dgm:prSet presAssocID="{A6767DF9-35B8-4E4E-8F91-A95B02DC6465}" presName="levelTx" presStyleLbl="revTx" presStyleIdx="0" presStyleCnt="0">
        <dgm:presLayoutVars>
          <dgm:chMax val="1"/>
          <dgm:bulletEnabled val="1"/>
        </dgm:presLayoutVars>
      </dgm:prSet>
      <dgm:spPr/>
    </dgm:pt>
    <dgm:pt modelId="{8951C098-99BE-4238-8E6B-ABCC02B7B564}" type="pres">
      <dgm:prSet presAssocID="{253CA31B-5C6C-4FC7-86E7-0680EB946906}" presName="Name8" presStyleCnt="0"/>
      <dgm:spPr/>
    </dgm:pt>
    <dgm:pt modelId="{BF08897F-ED5F-473A-8461-43956A9EB701}" type="pres">
      <dgm:prSet presAssocID="{253CA31B-5C6C-4FC7-86E7-0680EB946906}" presName="level" presStyleLbl="node1" presStyleIdx="2" presStyleCnt="3" custScaleX="99266" custScaleY="143465" custLinFactNeighborX="0">
        <dgm:presLayoutVars>
          <dgm:chMax val="1"/>
          <dgm:bulletEnabled val="1"/>
        </dgm:presLayoutVars>
      </dgm:prSet>
      <dgm:spPr/>
    </dgm:pt>
    <dgm:pt modelId="{B4EC1145-15F1-4EF8-B28F-0A23F62634B1}" type="pres">
      <dgm:prSet presAssocID="{253CA31B-5C6C-4FC7-86E7-0680EB946906}" presName="levelTx" presStyleLbl="revTx" presStyleIdx="0" presStyleCnt="0">
        <dgm:presLayoutVars>
          <dgm:chMax val="1"/>
          <dgm:bulletEnabled val="1"/>
        </dgm:presLayoutVars>
      </dgm:prSet>
      <dgm:spPr/>
    </dgm:pt>
  </dgm:ptLst>
  <dgm:cxnLst>
    <dgm:cxn modelId="{ABAB0627-F36B-44C0-8EB6-7005138CAE1D}" type="presOf" srcId="{253CA31B-5C6C-4FC7-86E7-0680EB946906}" destId="{BF08897F-ED5F-473A-8461-43956A9EB701}" srcOrd="0" destOrd="0" presId="urn:microsoft.com/office/officeart/2005/8/layout/pyramid3"/>
    <dgm:cxn modelId="{2F1D9331-AEA0-4D7E-B66E-E9E072034DC2}" type="presOf" srcId="{DEBDD70C-171B-4BA7-AB89-63A5C3A003E6}" destId="{D4962C13-AC7F-4E09-ABA7-5B83E717EF97}" srcOrd="1" destOrd="0" presId="urn:microsoft.com/office/officeart/2005/8/layout/pyramid3"/>
    <dgm:cxn modelId="{F0D92E73-7B46-4767-8572-6049F6E65E90}" srcId="{CD0072C6-F05C-4358-AAC9-E43CDE4A4420}" destId="{A6767DF9-35B8-4E4E-8F91-A95B02DC6465}" srcOrd="1" destOrd="0" parTransId="{FA8F34D0-AF02-48DA-8A6C-697AE6C8183C}" sibTransId="{72B45500-8B41-470C-8EF8-BCC0B6120730}"/>
    <dgm:cxn modelId="{C1895354-2B08-4FAE-8B29-F775E4DD3F84}" srcId="{CD0072C6-F05C-4358-AAC9-E43CDE4A4420}" destId="{253CA31B-5C6C-4FC7-86E7-0680EB946906}" srcOrd="2" destOrd="0" parTransId="{B005D876-EF32-4C1C-AA8F-E2F4B15CD653}" sibTransId="{4D3325F8-D2A1-4D8C-BF54-66B939298226}"/>
    <dgm:cxn modelId="{E7AD3987-804B-48A0-A9FD-F5F259589F03}" type="presOf" srcId="{CD0072C6-F05C-4358-AAC9-E43CDE4A4420}" destId="{0550F316-D494-4401-9F8D-CE6FE85C10C5}" srcOrd="0" destOrd="0" presId="urn:microsoft.com/office/officeart/2005/8/layout/pyramid3"/>
    <dgm:cxn modelId="{DE6FC391-BFF2-4B60-BC78-E6CC15EC4DD9}" type="presOf" srcId="{A6767DF9-35B8-4E4E-8F91-A95B02DC6465}" destId="{4E3E8586-C49D-4F16-9B9A-F4654D75A058}" srcOrd="0" destOrd="0" presId="urn:microsoft.com/office/officeart/2005/8/layout/pyramid3"/>
    <dgm:cxn modelId="{3A760BD6-98DC-40AD-B2AC-27EDF91B571C}" type="presOf" srcId="{DEBDD70C-171B-4BA7-AB89-63A5C3A003E6}" destId="{1B24B741-1AAF-4A65-8915-6595907A31BA}" srcOrd="0" destOrd="0" presId="urn:microsoft.com/office/officeart/2005/8/layout/pyramid3"/>
    <dgm:cxn modelId="{56C637E6-A516-4C69-8373-EFFB59A4A60B}" type="presOf" srcId="{A6767DF9-35B8-4E4E-8F91-A95B02DC6465}" destId="{BB277FDD-DA71-4E5D-B697-FF1C2DDF1CC5}" srcOrd="1" destOrd="0" presId="urn:microsoft.com/office/officeart/2005/8/layout/pyramid3"/>
    <dgm:cxn modelId="{ABC583EA-1C58-46B8-9D36-F095ED9F37F3}" type="presOf" srcId="{253CA31B-5C6C-4FC7-86E7-0680EB946906}" destId="{B4EC1145-15F1-4EF8-B28F-0A23F62634B1}" srcOrd="1" destOrd="0" presId="urn:microsoft.com/office/officeart/2005/8/layout/pyramid3"/>
    <dgm:cxn modelId="{101143F9-A77F-44A2-82DD-886CB2736AE7}" srcId="{CD0072C6-F05C-4358-AAC9-E43CDE4A4420}" destId="{DEBDD70C-171B-4BA7-AB89-63A5C3A003E6}" srcOrd="0" destOrd="0" parTransId="{23DDE613-144F-489B-828A-9BA94205686B}" sibTransId="{0475BF6D-DD55-4477-92C5-1A231A59DA41}"/>
    <dgm:cxn modelId="{44B7603B-6B26-4D0C-B9B8-2F931BC3740A}" type="presParOf" srcId="{0550F316-D494-4401-9F8D-CE6FE85C10C5}" destId="{C70443FE-13FA-4209-89EE-AA2E3EBED3B4}" srcOrd="0" destOrd="0" presId="urn:microsoft.com/office/officeart/2005/8/layout/pyramid3"/>
    <dgm:cxn modelId="{AA832B33-82E9-4D50-9932-9F540D8BE6FE}" type="presParOf" srcId="{C70443FE-13FA-4209-89EE-AA2E3EBED3B4}" destId="{1B24B741-1AAF-4A65-8915-6595907A31BA}" srcOrd="0" destOrd="0" presId="urn:microsoft.com/office/officeart/2005/8/layout/pyramid3"/>
    <dgm:cxn modelId="{FC4EF60A-7EB5-4C5C-B6EB-859CCE1E506F}" type="presParOf" srcId="{C70443FE-13FA-4209-89EE-AA2E3EBED3B4}" destId="{D4962C13-AC7F-4E09-ABA7-5B83E717EF97}" srcOrd="1" destOrd="0" presId="urn:microsoft.com/office/officeart/2005/8/layout/pyramid3"/>
    <dgm:cxn modelId="{C4CC4A96-5745-4757-BE92-2FD4A218CBA5}" type="presParOf" srcId="{0550F316-D494-4401-9F8D-CE6FE85C10C5}" destId="{25E24864-9FBD-4AF4-AB36-3AAFC3A62465}" srcOrd="1" destOrd="0" presId="urn:microsoft.com/office/officeart/2005/8/layout/pyramid3"/>
    <dgm:cxn modelId="{8641E027-A85A-4335-B69B-73781E1350B5}" type="presParOf" srcId="{25E24864-9FBD-4AF4-AB36-3AAFC3A62465}" destId="{4E3E8586-C49D-4F16-9B9A-F4654D75A058}" srcOrd="0" destOrd="0" presId="urn:microsoft.com/office/officeart/2005/8/layout/pyramid3"/>
    <dgm:cxn modelId="{DB4D5A5E-0676-4BD1-831F-7E99711599BC}" type="presParOf" srcId="{25E24864-9FBD-4AF4-AB36-3AAFC3A62465}" destId="{BB277FDD-DA71-4E5D-B697-FF1C2DDF1CC5}" srcOrd="1" destOrd="0" presId="urn:microsoft.com/office/officeart/2005/8/layout/pyramid3"/>
    <dgm:cxn modelId="{2686E327-9DEA-41F5-860A-9EF23CC27CBF}" type="presParOf" srcId="{0550F316-D494-4401-9F8D-CE6FE85C10C5}" destId="{8951C098-99BE-4238-8E6B-ABCC02B7B564}" srcOrd="2" destOrd="0" presId="urn:microsoft.com/office/officeart/2005/8/layout/pyramid3"/>
    <dgm:cxn modelId="{DBCBDC65-629B-41FA-B843-2A3CC7731C50}" type="presParOf" srcId="{8951C098-99BE-4238-8E6B-ABCC02B7B564}" destId="{BF08897F-ED5F-473A-8461-43956A9EB701}" srcOrd="0" destOrd="0" presId="urn:microsoft.com/office/officeart/2005/8/layout/pyramid3"/>
    <dgm:cxn modelId="{DD33A9F7-E0E3-45F6-AAF7-36C832199D43}" type="presParOf" srcId="{8951C098-99BE-4238-8E6B-ABCC02B7B564}" destId="{B4EC1145-15F1-4EF8-B28F-0A23F62634B1}" srcOrd="1" destOrd="0" presId="urn:microsoft.com/office/officeart/2005/8/layout/pyramid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6D4661-FAA3-46FF-86DF-F23DDAFB69B3}">
      <dsp:nvSpPr>
        <dsp:cNvPr id="0" name=""/>
        <dsp:cNvSpPr/>
      </dsp:nvSpPr>
      <dsp:spPr>
        <a:xfrm>
          <a:off x="4369767" y="264743"/>
          <a:ext cx="1349798" cy="1349798"/>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kern="1200" dirty="0"/>
            <a:t>Identify key journals and databases</a:t>
          </a:r>
          <a:endParaRPr lang="en-GB" sz="1300" kern="1200" dirty="0"/>
        </a:p>
      </dsp:txBody>
      <dsp:txXfrm>
        <a:off x="4567440" y="462416"/>
        <a:ext cx="954452" cy="954452"/>
      </dsp:txXfrm>
    </dsp:sp>
    <dsp:sp modelId="{ECF472FC-5C39-4BCE-8CD2-970A664AE2CB}">
      <dsp:nvSpPr>
        <dsp:cNvPr id="0" name=""/>
        <dsp:cNvSpPr/>
      </dsp:nvSpPr>
      <dsp:spPr>
        <a:xfrm rot="1640697">
          <a:off x="5773044" y="1195064"/>
          <a:ext cx="412012" cy="45555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5779950" y="1257786"/>
        <a:ext cx="288408" cy="273334"/>
      </dsp:txXfrm>
    </dsp:sp>
    <dsp:sp modelId="{C7BABD78-CC01-458E-81B4-5854D0442D7F}">
      <dsp:nvSpPr>
        <dsp:cNvPr id="0" name=""/>
        <dsp:cNvSpPr/>
      </dsp:nvSpPr>
      <dsp:spPr>
        <a:xfrm>
          <a:off x="6259250" y="1241857"/>
          <a:ext cx="1349798" cy="1349798"/>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kern="1200" dirty="0"/>
            <a:t>Choose Keywords for searching</a:t>
          </a:r>
          <a:endParaRPr lang="en-GB" sz="1300" kern="1200" dirty="0"/>
        </a:p>
      </dsp:txBody>
      <dsp:txXfrm>
        <a:off x="6456923" y="1439530"/>
        <a:ext cx="954452" cy="954452"/>
      </dsp:txXfrm>
    </dsp:sp>
    <dsp:sp modelId="{0BE02AE4-5109-43EE-BCF7-933C4CD46778}">
      <dsp:nvSpPr>
        <dsp:cNvPr id="0" name=""/>
        <dsp:cNvSpPr/>
      </dsp:nvSpPr>
      <dsp:spPr>
        <a:xfrm rot="5461848">
          <a:off x="6738765" y="2688395"/>
          <a:ext cx="354805" cy="45555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rot="10800000">
        <a:off x="6792943" y="2726294"/>
        <a:ext cx="248364" cy="273334"/>
      </dsp:txXfrm>
    </dsp:sp>
    <dsp:sp modelId="{17F657CF-3F4B-4AC3-84E7-CDE1979C8E34}">
      <dsp:nvSpPr>
        <dsp:cNvPr id="0" name=""/>
        <dsp:cNvSpPr/>
      </dsp:nvSpPr>
      <dsp:spPr>
        <a:xfrm>
          <a:off x="6222925" y="3260773"/>
          <a:ext cx="1349798" cy="1349798"/>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kern="1200" dirty="0"/>
            <a:t>Locate sources</a:t>
          </a:r>
          <a:endParaRPr lang="en-GB" sz="1300" kern="1200" dirty="0"/>
        </a:p>
      </dsp:txBody>
      <dsp:txXfrm>
        <a:off x="6420598" y="3458446"/>
        <a:ext cx="954452" cy="954452"/>
      </dsp:txXfrm>
    </dsp:sp>
    <dsp:sp modelId="{090222F3-3457-429D-A39B-2E1109397C92}">
      <dsp:nvSpPr>
        <dsp:cNvPr id="0" name=""/>
        <dsp:cNvSpPr/>
      </dsp:nvSpPr>
      <dsp:spPr>
        <a:xfrm rot="8592110">
          <a:off x="5951628" y="4292580"/>
          <a:ext cx="329154" cy="45555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rot="10800000">
        <a:off x="6040536" y="4354117"/>
        <a:ext cx="230408" cy="273334"/>
      </dsp:txXfrm>
    </dsp:sp>
    <dsp:sp modelId="{9903C1E1-8C50-4595-906E-49181D4D7AF4}">
      <dsp:nvSpPr>
        <dsp:cNvPr id="0" name=""/>
        <dsp:cNvSpPr/>
      </dsp:nvSpPr>
      <dsp:spPr>
        <a:xfrm>
          <a:off x="4644769" y="4441305"/>
          <a:ext cx="1349798" cy="1349798"/>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kern="1200" dirty="0"/>
            <a:t>Expand, narrow and filter your searches</a:t>
          </a:r>
        </a:p>
      </dsp:txBody>
      <dsp:txXfrm>
        <a:off x="4842442" y="4638978"/>
        <a:ext cx="954452" cy="954452"/>
      </dsp:txXfrm>
    </dsp:sp>
    <dsp:sp modelId="{BD2310BF-F190-4421-A6C8-FE8BA36E5F70}">
      <dsp:nvSpPr>
        <dsp:cNvPr id="0" name=""/>
        <dsp:cNvSpPr/>
      </dsp:nvSpPr>
      <dsp:spPr>
        <a:xfrm rot="10970988">
          <a:off x="3896137" y="4830756"/>
          <a:ext cx="530047" cy="45555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rot="10800000">
        <a:off x="4032719" y="4925264"/>
        <a:ext cx="393380" cy="273334"/>
      </dsp:txXfrm>
    </dsp:sp>
    <dsp:sp modelId="{A33BC63C-0972-4581-8723-D00091C6280F}">
      <dsp:nvSpPr>
        <dsp:cNvPr id="0" name=""/>
        <dsp:cNvSpPr/>
      </dsp:nvSpPr>
      <dsp:spPr>
        <a:xfrm>
          <a:off x="2297787" y="4324474"/>
          <a:ext cx="1349798" cy="1349798"/>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kern="1200" dirty="0"/>
            <a:t>Shortlist your reading materials and skim-read</a:t>
          </a:r>
          <a:endParaRPr lang="en-GB" sz="1300" kern="1200" dirty="0"/>
        </a:p>
      </dsp:txBody>
      <dsp:txXfrm>
        <a:off x="2495460" y="4522147"/>
        <a:ext cx="954452" cy="954452"/>
      </dsp:txXfrm>
    </dsp:sp>
    <dsp:sp modelId="{DED7C016-47AE-4B40-968D-B3BD45114192}">
      <dsp:nvSpPr>
        <dsp:cNvPr id="0" name=""/>
        <dsp:cNvSpPr/>
      </dsp:nvSpPr>
      <dsp:spPr>
        <a:xfrm rot="14375217">
          <a:off x="2356122" y="3953708"/>
          <a:ext cx="298861" cy="45555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rot="10800000">
        <a:off x="2423645" y="4083479"/>
        <a:ext cx="209203" cy="273334"/>
      </dsp:txXfrm>
    </dsp:sp>
    <dsp:sp modelId="{6AA35027-DB50-4B5A-AE5F-77FCCF465669}">
      <dsp:nvSpPr>
        <dsp:cNvPr id="0" name=""/>
        <dsp:cNvSpPr/>
      </dsp:nvSpPr>
      <dsp:spPr>
        <a:xfrm>
          <a:off x="554335" y="2448271"/>
          <a:ext cx="2734111" cy="1520291"/>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dirty="0"/>
            <a:t>Read the selected papers and make notes and record citation</a:t>
          </a:r>
          <a:endParaRPr lang="en-GB" sz="1600" kern="1200" dirty="0"/>
        </a:p>
      </dsp:txBody>
      <dsp:txXfrm>
        <a:off x="954736" y="2670912"/>
        <a:ext cx="1933309" cy="1075009"/>
      </dsp:txXfrm>
    </dsp:sp>
    <dsp:sp modelId="{BD418BBF-02B5-4E56-A93B-C437332D824B}">
      <dsp:nvSpPr>
        <dsp:cNvPr id="0" name=""/>
        <dsp:cNvSpPr/>
      </dsp:nvSpPr>
      <dsp:spPr>
        <a:xfrm rot="16579947">
          <a:off x="1949101" y="2077495"/>
          <a:ext cx="158811" cy="45555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1970295" y="2192282"/>
        <a:ext cx="111168" cy="273334"/>
      </dsp:txXfrm>
    </dsp:sp>
    <dsp:sp modelId="{D52F0B47-D67D-49FA-B48A-6496167269A2}">
      <dsp:nvSpPr>
        <dsp:cNvPr id="0" name=""/>
        <dsp:cNvSpPr/>
      </dsp:nvSpPr>
      <dsp:spPr>
        <a:xfrm>
          <a:off x="810969" y="0"/>
          <a:ext cx="2693671" cy="2156127"/>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r>
            <a:rPr lang="en-US" sz="3200" b="1" kern="1200" dirty="0"/>
            <a:t>State the Research Questions</a:t>
          </a:r>
          <a:endParaRPr lang="en-GB" sz="3200" b="1" kern="1200" dirty="0"/>
        </a:p>
      </dsp:txBody>
      <dsp:txXfrm>
        <a:off x="1205448" y="315757"/>
        <a:ext cx="1904713" cy="1524613"/>
      </dsp:txXfrm>
    </dsp:sp>
    <dsp:sp modelId="{D0A655F2-BE3C-4D06-A3C8-96AB97B42FF8}">
      <dsp:nvSpPr>
        <dsp:cNvPr id="0" name=""/>
        <dsp:cNvSpPr/>
      </dsp:nvSpPr>
      <dsp:spPr>
        <a:xfrm rot="21435291">
          <a:off x="3692994" y="765629"/>
          <a:ext cx="460733" cy="45555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3693072" y="860013"/>
        <a:ext cx="324066" cy="27333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24B741-1AAF-4A65-8915-6595907A31BA}">
      <dsp:nvSpPr>
        <dsp:cNvPr id="0" name=""/>
        <dsp:cNvSpPr/>
      </dsp:nvSpPr>
      <dsp:spPr>
        <a:xfrm rot="10800000">
          <a:off x="0" y="0"/>
          <a:ext cx="5904656" cy="1530456"/>
        </a:xfrm>
        <a:prstGeom prst="trapezoid">
          <a:avLst>
            <a:gd name="adj" fmla="val 56164"/>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bg1"/>
              </a:solidFill>
            </a:rPr>
            <a:t>Skim-read abstract and subjects- </a:t>
          </a:r>
          <a:r>
            <a:rPr lang="en-US" sz="2400" u="sng" kern="1200" dirty="0">
              <a:solidFill>
                <a:schemeClr val="bg1"/>
              </a:solidFill>
            </a:rPr>
            <a:t>to reject some </a:t>
          </a:r>
          <a:r>
            <a:rPr lang="en-US" sz="2400" kern="1200" dirty="0">
              <a:solidFill>
                <a:schemeClr val="bg1"/>
              </a:solidFill>
            </a:rPr>
            <a:t>and create long-list, making brief notes and recording citations. </a:t>
          </a:r>
          <a:endParaRPr lang="en-GB" sz="2400" kern="1200" dirty="0">
            <a:solidFill>
              <a:schemeClr val="bg1"/>
            </a:solidFill>
          </a:endParaRPr>
        </a:p>
      </dsp:txBody>
      <dsp:txXfrm rot="-10800000">
        <a:off x="1033314" y="0"/>
        <a:ext cx="3838026" cy="1530456"/>
      </dsp:txXfrm>
    </dsp:sp>
    <dsp:sp modelId="{4E3E8586-C49D-4F16-9B9A-F4654D75A058}">
      <dsp:nvSpPr>
        <dsp:cNvPr id="0" name=""/>
        <dsp:cNvSpPr/>
      </dsp:nvSpPr>
      <dsp:spPr>
        <a:xfrm rot="10800000">
          <a:off x="859571" y="1530456"/>
          <a:ext cx="4185512" cy="1530456"/>
        </a:xfrm>
        <a:prstGeom prst="trapezoid">
          <a:avLst>
            <a:gd name="adj" fmla="val 56164"/>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bg1"/>
              </a:solidFill>
            </a:rPr>
            <a:t>Read selected sections of long-list briefly to make any further notes and create short-list.</a:t>
          </a:r>
          <a:endParaRPr lang="en-GB" sz="2000" kern="1200" dirty="0">
            <a:solidFill>
              <a:schemeClr val="bg1"/>
            </a:solidFill>
          </a:endParaRPr>
        </a:p>
      </dsp:txBody>
      <dsp:txXfrm rot="-10800000">
        <a:off x="1592036" y="1530456"/>
        <a:ext cx="2720583" cy="1530456"/>
      </dsp:txXfrm>
    </dsp:sp>
    <dsp:sp modelId="{BF08897F-ED5F-473A-8461-43956A9EB701}">
      <dsp:nvSpPr>
        <dsp:cNvPr id="0" name=""/>
        <dsp:cNvSpPr/>
      </dsp:nvSpPr>
      <dsp:spPr>
        <a:xfrm rot="10800000">
          <a:off x="1728195" y="3060913"/>
          <a:ext cx="2448265" cy="2195670"/>
        </a:xfrm>
        <a:prstGeom prst="trapezoid">
          <a:avLst>
            <a:gd name="adj" fmla="val 56164"/>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dirty="0">
              <a:solidFill>
                <a:schemeClr val="bg1"/>
              </a:solidFill>
            </a:rPr>
            <a:t>Carefully read </a:t>
          </a:r>
        </a:p>
        <a:p>
          <a:pPr marL="0" lvl="0" indent="0" algn="ctr" defTabSz="800100">
            <a:lnSpc>
              <a:spcPct val="90000"/>
            </a:lnSpc>
            <a:spcBef>
              <a:spcPct val="0"/>
            </a:spcBef>
            <a:spcAft>
              <a:spcPct val="35000"/>
            </a:spcAft>
            <a:buNone/>
          </a:pPr>
          <a:r>
            <a:rPr lang="en-US" sz="1800" kern="1200" dirty="0">
              <a:solidFill>
                <a:schemeClr val="bg1"/>
              </a:solidFill>
            </a:rPr>
            <a:t>selected </a:t>
          </a:r>
        </a:p>
        <a:p>
          <a:pPr marL="0" lvl="0" indent="0" algn="ctr" defTabSz="800100">
            <a:lnSpc>
              <a:spcPct val="90000"/>
            </a:lnSpc>
            <a:spcBef>
              <a:spcPct val="0"/>
            </a:spcBef>
            <a:spcAft>
              <a:spcPct val="35000"/>
            </a:spcAft>
            <a:buNone/>
          </a:pPr>
          <a:r>
            <a:rPr lang="en-US" sz="1800" kern="1200" dirty="0">
              <a:solidFill>
                <a:schemeClr val="bg1"/>
              </a:solidFill>
            </a:rPr>
            <a:t>short-list </a:t>
          </a:r>
        </a:p>
        <a:p>
          <a:pPr marL="0" lvl="0" indent="0" algn="ctr" defTabSz="800100">
            <a:lnSpc>
              <a:spcPct val="90000"/>
            </a:lnSpc>
            <a:spcBef>
              <a:spcPct val="0"/>
            </a:spcBef>
            <a:spcAft>
              <a:spcPct val="35000"/>
            </a:spcAft>
            <a:buNone/>
          </a:pPr>
          <a:r>
            <a:rPr lang="en-US" sz="1800" kern="1200" dirty="0">
              <a:solidFill>
                <a:schemeClr val="bg1"/>
              </a:solidFill>
            </a:rPr>
            <a:t>papers</a:t>
          </a:r>
        </a:p>
        <a:p>
          <a:pPr marL="0" lvl="0" indent="0" algn="ctr" defTabSz="800100">
            <a:lnSpc>
              <a:spcPct val="90000"/>
            </a:lnSpc>
            <a:spcBef>
              <a:spcPct val="0"/>
            </a:spcBef>
            <a:spcAft>
              <a:spcPct val="35000"/>
            </a:spcAft>
            <a:buNone/>
          </a:pPr>
          <a:endParaRPr lang="en-US" sz="1800" kern="1200" dirty="0">
            <a:solidFill>
              <a:schemeClr val="bg1"/>
            </a:solidFill>
          </a:endParaRPr>
        </a:p>
      </dsp:txBody>
      <dsp:txXfrm rot="-10800000">
        <a:off x="1728195" y="3060913"/>
        <a:ext cx="2448265" cy="2195670"/>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yramid3">
  <dgm:title val=""/>
  <dgm:desc val=""/>
  <dgm:catLst>
    <dgm:cat type="pyramid" pri="2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T"/>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T"/>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rev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t"/>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7D56189-99E0-4B47-BFC5-571BBAF22E0B}" type="datetimeFigureOut">
              <a:rPr lang="en-GB" smtClean="0"/>
              <a:t>04/12/2024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207540-EC7D-4791-806E-E644BF3314ED}" type="slidenum">
              <a:rPr lang="en-GB" smtClean="0"/>
              <a:t>‹#›</a:t>
            </a:fld>
            <a:endParaRPr lang="en-GB"/>
          </a:p>
        </p:txBody>
      </p:sp>
    </p:spTree>
    <p:extLst>
      <p:ext uri="{BB962C8B-B14F-4D97-AF65-F5344CB8AC3E}">
        <p14:creationId xmlns:p14="http://schemas.microsoft.com/office/powerpoint/2010/main" val="39762917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326DC715-FDAB-4FC9-8BF7-21F78FB7F100}" type="datetimeFigureOut">
              <a:rPr lang="en-GB" smtClean="0"/>
              <a:t>04/12/2024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4832C8-592D-4851-A9B3-DB4C8B5C66CA}" type="slidenum">
              <a:rPr lang="en-GB" smtClean="0"/>
              <a:t>‹#›</a:t>
            </a:fld>
            <a:endParaRPr lang="en-GB"/>
          </a:p>
        </p:txBody>
      </p:sp>
    </p:spTree>
    <p:extLst>
      <p:ext uri="{BB962C8B-B14F-4D97-AF65-F5344CB8AC3E}">
        <p14:creationId xmlns:p14="http://schemas.microsoft.com/office/powerpoint/2010/main" val="34507842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26DC715-FDAB-4FC9-8BF7-21F78FB7F100}" type="datetimeFigureOut">
              <a:rPr lang="en-GB" smtClean="0"/>
              <a:t>04/12/2024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4832C8-592D-4851-A9B3-DB4C8B5C66CA}" type="slidenum">
              <a:rPr lang="en-GB" smtClean="0"/>
              <a:t>‹#›</a:t>
            </a:fld>
            <a:endParaRPr lang="en-GB"/>
          </a:p>
        </p:txBody>
      </p:sp>
    </p:spTree>
    <p:extLst>
      <p:ext uri="{BB962C8B-B14F-4D97-AF65-F5344CB8AC3E}">
        <p14:creationId xmlns:p14="http://schemas.microsoft.com/office/powerpoint/2010/main" val="6001882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26DC715-FDAB-4FC9-8BF7-21F78FB7F100}" type="datetimeFigureOut">
              <a:rPr lang="en-GB" smtClean="0"/>
              <a:t>04/12/2024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4832C8-592D-4851-A9B3-DB4C8B5C66CA}" type="slidenum">
              <a:rPr lang="en-GB" smtClean="0"/>
              <a:t>‹#›</a:t>
            </a:fld>
            <a:endParaRPr lang="en-GB"/>
          </a:p>
        </p:txBody>
      </p:sp>
    </p:spTree>
    <p:extLst>
      <p:ext uri="{BB962C8B-B14F-4D97-AF65-F5344CB8AC3E}">
        <p14:creationId xmlns:p14="http://schemas.microsoft.com/office/powerpoint/2010/main" val="9150554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26DC715-FDAB-4FC9-8BF7-21F78FB7F100}" type="datetimeFigureOut">
              <a:rPr lang="en-GB" smtClean="0"/>
              <a:t>04/12/2024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54832C8-592D-4851-A9B3-DB4C8B5C66CA}" type="slidenum">
              <a:rPr lang="en-GB" smtClean="0"/>
              <a:t>‹#›</a:t>
            </a:fld>
            <a:endParaRPr lang="en-GB"/>
          </a:p>
        </p:txBody>
      </p:sp>
    </p:spTree>
    <p:extLst>
      <p:ext uri="{BB962C8B-B14F-4D97-AF65-F5344CB8AC3E}">
        <p14:creationId xmlns:p14="http://schemas.microsoft.com/office/powerpoint/2010/main" val="15514034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26DC715-FDAB-4FC9-8BF7-21F78FB7F100}" type="datetimeFigureOut">
              <a:rPr lang="en-GB" smtClean="0"/>
              <a:t>04/12/2024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54832C8-592D-4851-A9B3-DB4C8B5C66CA}" type="slidenum">
              <a:rPr lang="en-GB" smtClean="0"/>
              <a:t>‹#›</a:t>
            </a:fld>
            <a:endParaRPr lang="en-GB"/>
          </a:p>
        </p:txBody>
      </p:sp>
    </p:spTree>
    <p:extLst>
      <p:ext uri="{BB962C8B-B14F-4D97-AF65-F5344CB8AC3E}">
        <p14:creationId xmlns:p14="http://schemas.microsoft.com/office/powerpoint/2010/main" val="5212696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26DC715-FDAB-4FC9-8BF7-21F78FB7F100}" type="datetimeFigureOut">
              <a:rPr lang="en-GB" smtClean="0"/>
              <a:t>04/12/2024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54832C8-592D-4851-A9B3-DB4C8B5C66CA}" type="slidenum">
              <a:rPr lang="en-GB" smtClean="0"/>
              <a:t>‹#›</a:t>
            </a:fld>
            <a:endParaRPr lang="en-GB"/>
          </a:p>
        </p:txBody>
      </p:sp>
    </p:spTree>
    <p:extLst>
      <p:ext uri="{BB962C8B-B14F-4D97-AF65-F5344CB8AC3E}">
        <p14:creationId xmlns:p14="http://schemas.microsoft.com/office/powerpoint/2010/main" val="9547849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26DC715-FDAB-4FC9-8BF7-21F78FB7F100}" type="datetimeFigureOut">
              <a:rPr lang="en-GB" smtClean="0"/>
              <a:t>04/12/2024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54832C8-592D-4851-A9B3-DB4C8B5C66CA}" type="slidenum">
              <a:rPr lang="en-GB" smtClean="0"/>
              <a:t>‹#›</a:t>
            </a:fld>
            <a:endParaRPr lang="en-GB"/>
          </a:p>
        </p:txBody>
      </p:sp>
    </p:spTree>
    <p:extLst>
      <p:ext uri="{BB962C8B-B14F-4D97-AF65-F5344CB8AC3E}">
        <p14:creationId xmlns:p14="http://schemas.microsoft.com/office/powerpoint/2010/main" val="11708286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26DC715-FDAB-4FC9-8BF7-21F78FB7F100}" type="datetimeFigureOut">
              <a:rPr lang="en-GB" smtClean="0"/>
              <a:t>04/12/2024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54832C8-592D-4851-A9B3-DB4C8B5C66CA}" type="slidenum">
              <a:rPr lang="en-GB" smtClean="0"/>
              <a:t>‹#›</a:t>
            </a:fld>
            <a:endParaRPr lang="en-GB"/>
          </a:p>
        </p:txBody>
      </p:sp>
    </p:spTree>
    <p:extLst>
      <p:ext uri="{BB962C8B-B14F-4D97-AF65-F5344CB8AC3E}">
        <p14:creationId xmlns:p14="http://schemas.microsoft.com/office/powerpoint/2010/main" val="33905606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26DC715-FDAB-4FC9-8BF7-21F78FB7F100}" type="datetimeFigureOut">
              <a:rPr lang="en-GB" smtClean="0"/>
              <a:t>04/12/2024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54832C8-592D-4851-A9B3-DB4C8B5C66CA}" type="slidenum">
              <a:rPr lang="en-GB" smtClean="0"/>
              <a:t>‹#›</a:t>
            </a:fld>
            <a:endParaRPr lang="en-GB"/>
          </a:p>
        </p:txBody>
      </p:sp>
    </p:spTree>
    <p:extLst>
      <p:ext uri="{BB962C8B-B14F-4D97-AF65-F5344CB8AC3E}">
        <p14:creationId xmlns:p14="http://schemas.microsoft.com/office/powerpoint/2010/main" val="31814965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26DC715-FDAB-4FC9-8BF7-21F78FB7F100}" type="datetimeFigureOut">
              <a:rPr lang="en-GB" smtClean="0"/>
              <a:t>04/12/2024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4832C8-592D-4851-A9B3-DB4C8B5C66CA}" type="slidenum">
              <a:rPr lang="en-GB" smtClean="0"/>
              <a:t>‹#›</a:t>
            </a:fld>
            <a:endParaRPr lang="en-GB"/>
          </a:p>
        </p:txBody>
      </p:sp>
    </p:spTree>
    <p:extLst>
      <p:ext uri="{BB962C8B-B14F-4D97-AF65-F5344CB8AC3E}">
        <p14:creationId xmlns:p14="http://schemas.microsoft.com/office/powerpoint/2010/main" val="18296236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26DC715-FDAB-4FC9-8BF7-21F78FB7F100}" type="datetimeFigureOut">
              <a:rPr lang="en-GB" smtClean="0"/>
              <a:t>04/12/2024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4832C8-592D-4851-A9B3-DB4C8B5C66CA}" type="slidenum">
              <a:rPr lang="en-GB" smtClean="0"/>
              <a:t>‹#›</a:t>
            </a:fld>
            <a:endParaRPr lang="en-GB"/>
          </a:p>
        </p:txBody>
      </p:sp>
    </p:spTree>
    <p:extLst>
      <p:ext uri="{BB962C8B-B14F-4D97-AF65-F5344CB8AC3E}">
        <p14:creationId xmlns:p14="http://schemas.microsoft.com/office/powerpoint/2010/main" val="30537368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26DC715-FDAB-4FC9-8BF7-21F78FB7F100}" type="datetimeFigureOut">
              <a:rPr lang="en-GB" smtClean="0"/>
              <a:t>04/12/2024</a:t>
            </a:fld>
            <a:endParaRPr lang="en-GB"/>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54832C8-592D-4851-A9B3-DB4C8B5C66CA}" type="slidenum">
              <a:rPr lang="en-GB" smtClean="0"/>
              <a:t>‹#›</a:t>
            </a:fld>
            <a:endParaRPr lang="en-GB"/>
          </a:p>
        </p:txBody>
      </p:sp>
    </p:spTree>
    <p:extLst>
      <p:ext uri="{BB962C8B-B14F-4D97-AF65-F5344CB8AC3E}">
        <p14:creationId xmlns:p14="http://schemas.microsoft.com/office/powerpoint/2010/main" val="11983827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doi.org/10.1080/14703297.2014.981841"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hyperlink" Target="https://ethos.bl.uk/Home.do;jsessionid=E1A88525227A758F7E52B438FAEC1C41"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A87931E-2127-FF12-76C2-28A7CD67F205}"/>
              </a:ext>
            </a:extLst>
          </p:cNvPr>
          <p:cNvPicPr>
            <a:picLocks noChangeAspect="1"/>
          </p:cNvPicPr>
          <p:nvPr/>
        </p:nvPicPr>
        <p:blipFill>
          <a:blip r:embed="rId2"/>
          <a:srcRect l="30969" t="21651" r="14563" b="15350"/>
          <a:stretch/>
        </p:blipFill>
        <p:spPr>
          <a:xfrm>
            <a:off x="0" y="0"/>
            <a:ext cx="12192000" cy="6858000"/>
          </a:xfrm>
          <a:prstGeom prst="rect">
            <a:avLst/>
          </a:prstGeom>
        </p:spPr>
      </p:pic>
    </p:spTree>
    <p:extLst>
      <p:ext uri="{BB962C8B-B14F-4D97-AF65-F5344CB8AC3E}">
        <p14:creationId xmlns:p14="http://schemas.microsoft.com/office/powerpoint/2010/main" val="28357494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81D7C-F812-42F4-AAB2-50C81B0EA0A8}"/>
              </a:ext>
            </a:extLst>
          </p:cNvPr>
          <p:cNvSpPr>
            <a:spLocks noGrp="1"/>
          </p:cNvSpPr>
          <p:nvPr>
            <p:ph type="title"/>
          </p:nvPr>
        </p:nvSpPr>
        <p:spPr/>
        <p:txBody>
          <a:bodyPr/>
          <a:lstStyle/>
          <a:p>
            <a:r>
              <a:rPr lang="en-US" dirty="0"/>
              <a:t>Preparing for Part 2 of the assessment</a:t>
            </a:r>
            <a:endParaRPr lang="en-GB" dirty="0"/>
          </a:p>
        </p:txBody>
      </p:sp>
      <p:sp>
        <p:nvSpPr>
          <p:cNvPr id="3" name="Content Placeholder 2">
            <a:extLst>
              <a:ext uri="{FF2B5EF4-FFF2-40B4-BE49-F238E27FC236}">
                <a16:creationId xmlns:a16="http://schemas.microsoft.com/office/drawing/2014/main" id="{0D180281-3B58-479B-83A5-4F5BF7B02ABA}"/>
              </a:ext>
            </a:extLst>
          </p:cNvPr>
          <p:cNvSpPr>
            <a:spLocks noGrp="1"/>
          </p:cNvSpPr>
          <p:nvPr>
            <p:ph idx="1"/>
          </p:nvPr>
        </p:nvSpPr>
        <p:spPr/>
        <p:txBody>
          <a:bodyPr/>
          <a:lstStyle/>
          <a:p>
            <a:pPr marL="0" indent="0" fontAlgn="base">
              <a:buNone/>
            </a:pP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Part 2- 2,500 words</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fontAlgn="base"/>
            <a:r>
              <a:rPr lang="en-GB" sz="20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Present an annotated bibliography of at least 100 relevant sources with some brief comments on the usefulness and key points of each. The majority of these should be recent journal articles but some will be from classic sources that explore seminal concepts within your field. Ideally, this should be a real, live working document and can be presented in the actual format you will use for your notes.</a:t>
            </a:r>
            <a:endParaRPr lang="en-GB" sz="20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dirty="0"/>
          </a:p>
          <a:p>
            <a:pPr marL="0" indent="0">
              <a:buNone/>
            </a:pPr>
            <a:r>
              <a:rPr lang="en-GB" dirty="0"/>
              <a:t>Let’s think of your first paper presented today as the first paper to be included in this document. </a:t>
            </a:r>
          </a:p>
        </p:txBody>
      </p:sp>
    </p:spTree>
    <p:extLst>
      <p:ext uri="{BB962C8B-B14F-4D97-AF65-F5344CB8AC3E}">
        <p14:creationId xmlns:p14="http://schemas.microsoft.com/office/powerpoint/2010/main" val="4503796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D0D6D43-49F1-429A-A55B-C57CC3C8E9FB}"/>
              </a:ext>
            </a:extLst>
          </p:cNvPr>
          <p:cNvSpPr>
            <a:spLocks noGrp="1"/>
          </p:cNvSpPr>
          <p:nvPr>
            <p:ph type="title"/>
          </p:nvPr>
        </p:nvSpPr>
        <p:spPr/>
        <p:txBody>
          <a:bodyPr/>
          <a:lstStyle/>
          <a:p>
            <a:endParaRPr lang="en-GB"/>
          </a:p>
        </p:txBody>
      </p:sp>
      <p:sp>
        <p:nvSpPr>
          <p:cNvPr id="6" name="Content Placeholder 5">
            <a:extLst>
              <a:ext uri="{FF2B5EF4-FFF2-40B4-BE49-F238E27FC236}">
                <a16:creationId xmlns:a16="http://schemas.microsoft.com/office/drawing/2014/main" id="{825DF938-F9BF-4C0B-AD99-FF70F5FE0BB8}"/>
              </a:ext>
            </a:extLst>
          </p:cNvPr>
          <p:cNvSpPr>
            <a:spLocks noGrp="1"/>
          </p:cNvSpPr>
          <p:nvPr>
            <p:ph idx="1"/>
          </p:nvPr>
        </p:nvSpPr>
        <p:spPr>
          <a:xfrm>
            <a:off x="7104112" y="1692276"/>
            <a:ext cx="4680520" cy="4738538"/>
          </a:xfrm>
        </p:spPr>
        <p:txBody>
          <a:bodyPr>
            <a:normAutofit fontScale="92500"/>
          </a:bodyPr>
          <a:lstStyle/>
          <a:p>
            <a:pPr marL="0" indent="0">
              <a:buNone/>
            </a:pPr>
            <a:r>
              <a:rPr lang="en-US" dirty="0"/>
              <a:t>Identify an interesting research article and </a:t>
            </a:r>
          </a:p>
          <a:p>
            <a:pPr marL="0" indent="0">
              <a:buNone/>
            </a:pPr>
            <a:r>
              <a:rPr lang="en-US" u="sng" dirty="0"/>
              <a:t>track this process</a:t>
            </a:r>
            <a:r>
              <a:rPr lang="en-US" dirty="0"/>
              <a:t> through the introduction and literature review.</a:t>
            </a:r>
          </a:p>
          <a:p>
            <a:pPr marL="0" indent="0">
              <a:buNone/>
            </a:pPr>
            <a:endParaRPr lang="en-US" dirty="0"/>
          </a:p>
          <a:p>
            <a:pPr marL="0" indent="0">
              <a:buNone/>
            </a:pPr>
            <a:r>
              <a:rPr lang="en-US" dirty="0">
                <a:highlight>
                  <a:srgbClr val="FFFF00"/>
                </a:highlight>
              </a:rPr>
              <a:t>How does this paper inform your search strategy for your literature search?</a:t>
            </a:r>
          </a:p>
          <a:p>
            <a:pPr marL="0" indent="0">
              <a:buNone/>
            </a:pPr>
            <a:endParaRPr lang="en-US" dirty="0"/>
          </a:p>
        </p:txBody>
      </p:sp>
      <p:sp>
        <p:nvSpPr>
          <p:cNvPr id="7" name="Title 1">
            <a:extLst>
              <a:ext uri="{FF2B5EF4-FFF2-40B4-BE49-F238E27FC236}">
                <a16:creationId xmlns:a16="http://schemas.microsoft.com/office/drawing/2014/main" id="{2C427A4B-69AD-4C85-B36B-8D3410B6E64B}"/>
              </a:ext>
            </a:extLst>
          </p:cNvPr>
          <p:cNvSpPr txBox="1">
            <a:spLocks/>
          </p:cNvSpPr>
          <p:nvPr/>
        </p:nvSpPr>
        <p:spPr>
          <a:xfrm>
            <a:off x="0" y="0"/>
            <a:ext cx="12192000" cy="1556792"/>
          </a:xfrm>
          <a:prstGeom prst="rect">
            <a:avLst/>
          </a:prstGeom>
          <a:solidFill>
            <a:schemeClr val="tx2"/>
          </a:solidFill>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dirty="0">
                <a:solidFill>
                  <a:schemeClr val="bg1"/>
                </a:solidFill>
              </a:rPr>
              <a:t>Present one paper this week</a:t>
            </a:r>
          </a:p>
        </p:txBody>
      </p:sp>
      <p:sp>
        <p:nvSpPr>
          <p:cNvPr id="8" name="Flowchart: Manual Operation 7">
            <a:extLst>
              <a:ext uri="{FF2B5EF4-FFF2-40B4-BE49-F238E27FC236}">
                <a16:creationId xmlns:a16="http://schemas.microsoft.com/office/drawing/2014/main" id="{FF364E97-79FC-4821-AA1E-6843CB6A5B36}"/>
              </a:ext>
            </a:extLst>
          </p:cNvPr>
          <p:cNvSpPr/>
          <p:nvPr/>
        </p:nvSpPr>
        <p:spPr>
          <a:xfrm>
            <a:off x="263352" y="1692276"/>
            <a:ext cx="6408712" cy="4738538"/>
          </a:xfrm>
          <a:prstGeom prst="flowChartManualOperati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t>Broad academic field of interest</a:t>
            </a:r>
          </a:p>
          <a:p>
            <a:pPr algn="ctr"/>
            <a:endParaRPr lang="en-US" sz="2400" dirty="0"/>
          </a:p>
          <a:p>
            <a:pPr algn="ctr"/>
            <a:r>
              <a:rPr lang="en-US" sz="2400" dirty="0"/>
              <a:t>Key concepts and definitions</a:t>
            </a:r>
          </a:p>
          <a:p>
            <a:pPr algn="ctr"/>
            <a:endParaRPr lang="en-US" sz="2400" dirty="0"/>
          </a:p>
          <a:p>
            <a:pPr algn="ctr"/>
            <a:r>
              <a:rPr lang="en-US" sz="2400" dirty="0"/>
              <a:t>Key theories and authors</a:t>
            </a:r>
          </a:p>
          <a:p>
            <a:pPr algn="ctr"/>
            <a:endParaRPr lang="en-US" sz="2400" dirty="0"/>
          </a:p>
          <a:p>
            <a:pPr algn="ctr"/>
            <a:r>
              <a:rPr lang="en-GB" sz="2400" dirty="0"/>
              <a:t>Formulate Research Questions</a:t>
            </a:r>
          </a:p>
        </p:txBody>
      </p:sp>
      <p:cxnSp>
        <p:nvCxnSpPr>
          <p:cNvPr id="10" name="Straight Arrow Connector 9">
            <a:extLst>
              <a:ext uri="{FF2B5EF4-FFF2-40B4-BE49-F238E27FC236}">
                <a16:creationId xmlns:a16="http://schemas.microsoft.com/office/drawing/2014/main" id="{25F84012-60CD-48A8-B27C-B94D5B388B15}"/>
              </a:ext>
            </a:extLst>
          </p:cNvPr>
          <p:cNvCxnSpPr/>
          <p:nvPr/>
        </p:nvCxnSpPr>
        <p:spPr>
          <a:xfrm flipH="1">
            <a:off x="6384032" y="3212976"/>
            <a:ext cx="720080" cy="72008"/>
          </a:xfrm>
          <a:prstGeom prst="straightConnector1">
            <a:avLst/>
          </a:prstGeom>
          <a:ln w="60325">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386930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4D6245-8B50-410D-BDA3-0B2BD883D608}"/>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63795002-960A-4455-BBB4-7A4CF8EEFF94}"/>
              </a:ext>
            </a:extLst>
          </p:cNvPr>
          <p:cNvSpPr>
            <a:spLocks noGrp="1"/>
          </p:cNvSpPr>
          <p:nvPr>
            <p:ph idx="1"/>
          </p:nvPr>
        </p:nvSpPr>
        <p:spPr>
          <a:xfrm>
            <a:off x="609600" y="2071141"/>
            <a:ext cx="10972800" cy="4525963"/>
          </a:xfrm>
        </p:spPr>
        <p:txBody>
          <a:bodyPr>
            <a:normAutofit fontScale="77500" lnSpcReduction="20000"/>
          </a:bodyPr>
          <a:lstStyle/>
          <a:p>
            <a:pPr marL="400050" lvl="1" indent="0">
              <a:buNone/>
            </a:pPr>
            <a:r>
              <a:rPr lang="en-US" i="1" dirty="0"/>
              <a:t>“The literature review is an essential part of the development of conceptual, critical and creative work through its engagement with theoretical perspectives, theory and a range of current work in the field. </a:t>
            </a:r>
            <a:r>
              <a:rPr lang="en-US" sz="3800" i="1" dirty="0"/>
              <a:t>It is seen as joining the research conversation, having the right to speak, knowing your own research, </a:t>
            </a:r>
            <a:r>
              <a:rPr lang="en-US" sz="3800" i="1" dirty="0" err="1"/>
              <a:t>recognising</a:t>
            </a:r>
            <a:r>
              <a:rPr lang="en-US" sz="3800" i="1" dirty="0"/>
              <a:t> the unique integration of theories and previous work, upon which your work rests, from which it grows and to which it contributes. </a:t>
            </a:r>
          </a:p>
          <a:p>
            <a:pPr marL="400050" lvl="1" indent="0">
              <a:buNone/>
            </a:pPr>
            <a:r>
              <a:rPr lang="en-US" i="1" dirty="0"/>
              <a:t>Developing, returning to and completing the literature review is how and where doctoral writers work out this level of engagement with theory and theorists, this understanding of the worth of their own contribution to knowledge, their own articulation.”</a:t>
            </a:r>
          </a:p>
          <a:p>
            <a:pPr marL="400050" lvl="1" indent="0">
              <a:buNone/>
            </a:pPr>
            <a:endParaRPr lang="en-US" b="0" i="1" dirty="0">
              <a:solidFill>
                <a:srgbClr val="3A3A3A"/>
              </a:solidFill>
              <a:effectLst/>
              <a:latin typeface="Source Sans Pro" panose="020B0503030403020204" pitchFamily="34" charset="0"/>
            </a:endParaRPr>
          </a:p>
          <a:p>
            <a:pPr marL="0" indent="0">
              <a:buNone/>
            </a:pPr>
            <a:r>
              <a:rPr lang="en-US" sz="2000" b="0" i="0" dirty="0" err="1">
                <a:solidFill>
                  <a:srgbClr val="3A3A3A"/>
                </a:solidFill>
                <a:effectLst/>
                <a:latin typeface="Source Sans Pro" panose="020B0503030403020204" pitchFamily="34" charset="0"/>
              </a:rPr>
              <a:t>Wisker</a:t>
            </a:r>
            <a:r>
              <a:rPr lang="en-US" sz="2000" b="0" i="0" dirty="0">
                <a:solidFill>
                  <a:srgbClr val="3A3A3A"/>
                </a:solidFill>
                <a:effectLst/>
                <a:latin typeface="Source Sans Pro" panose="020B0503030403020204" pitchFamily="34" charset="0"/>
              </a:rPr>
              <a:t>. (2015). Developing doctoral authors: engaging with theoretical perspectives through the literature review. </a:t>
            </a:r>
            <a:r>
              <a:rPr lang="en-US" sz="2000" b="0" i="1" dirty="0">
                <a:solidFill>
                  <a:srgbClr val="3A3A3A"/>
                </a:solidFill>
                <a:effectLst/>
                <a:latin typeface="Source Sans Pro" panose="020B0503030403020204" pitchFamily="34" charset="0"/>
              </a:rPr>
              <a:t>Innovations in Education and Teaching International</a:t>
            </a:r>
            <a:r>
              <a:rPr lang="en-US" sz="2000" b="0" i="0" dirty="0">
                <a:solidFill>
                  <a:srgbClr val="3A3A3A"/>
                </a:solidFill>
                <a:effectLst/>
                <a:latin typeface="Source Sans Pro" panose="020B0503030403020204" pitchFamily="34" charset="0"/>
              </a:rPr>
              <a:t>, </a:t>
            </a:r>
            <a:r>
              <a:rPr lang="en-US" sz="2000" b="0" i="1" dirty="0">
                <a:solidFill>
                  <a:srgbClr val="3A3A3A"/>
                </a:solidFill>
                <a:effectLst/>
                <a:latin typeface="Source Sans Pro" panose="020B0503030403020204" pitchFamily="34" charset="0"/>
              </a:rPr>
              <a:t>52</a:t>
            </a:r>
            <a:r>
              <a:rPr lang="en-US" sz="2000" b="0" i="0" dirty="0">
                <a:solidFill>
                  <a:srgbClr val="3A3A3A"/>
                </a:solidFill>
                <a:effectLst/>
                <a:latin typeface="Source Sans Pro" panose="020B0503030403020204" pitchFamily="34" charset="0"/>
              </a:rPr>
              <a:t>(1), 64–74. </a:t>
            </a:r>
            <a:r>
              <a:rPr lang="en-US" sz="2000" b="0" i="0" dirty="0">
                <a:solidFill>
                  <a:srgbClr val="3A3A3A"/>
                </a:solidFill>
                <a:effectLst/>
                <a:latin typeface="Source Sans Pro" panose="020B0503030403020204" pitchFamily="34" charset="0"/>
                <a:hlinkClick r:id="rId2"/>
              </a:rPr>
              <a:t>https://doi.org/10.1080/14703297.2014.981841</a:t>
            </a:r>
            <a:endParaRPr lang="en-US" sz="2000" b="0" i="0" dirty="0">
              <a:solidFill>
                <a:srgbClr val="3A3A3A"/>
              </a:solidFill>
              <a:effectLst/>
              <a:latin typeface="Source Sans Pro" panose="020B0503030403020204" pitchFamily="34" charset="0"/>
            </a:endParaRPr>
          </a:p>
          <a:p>
            <a:endParaRPr lang="en-GB" dirty="0"/>
          </a:p>
        </p:txBody>
      </p:sp>
      <p:sp>
        <p:nvSpPr>
          <p:cNvPr id="4" name="Title 1">
            <a:extLst>
              <a:ext uri="{FF2B5EF4-FFF2-40B4-BE49-F238E27FC236}">
                <a16:creationId xmlns:a16="http://schemas.microsoft.com/office/drawing/2014/main" id="{5A7EC562-A048-4F95-91C0-7CD40EB1B724}"/>
              </a:ext>
            </a:extLst>
          </p:cNvPr>
          <p:cNvSpPr txBox="1">
            <a:spLocks/>
          </p:cNvSpPr>
          <p:nvPr/>
        </p:nvSpPr>
        <p:spPr>
          <a:xfrm>
            <a:off x="0" y="-1"/>
            <a:ext cx="12192000" cy="1417639"/>
          </a:xfrm>
          <a:prstGeom prst="rect">
            <a:avLst/>
          </a:prstGeom>
          <a:solidFill>
            <a:schemeClr val="tx2"/>
          </a:solidFill>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dirty="0">
                <a:solidFill>
                  <a:schemeClr val="bg1"/>
                </a:solidFill>
              </a:rPr>
              <a:t>The Literature Review is an </a:t>
            </a:r>
            <a:r>
              <a:rPr lang="en-US" i="1" u="sng" dirty="0">
                <a:solidFill>
                  <a:schemeClr val="bg1"/>
                </a:solidFill>
              </a:rPr>
              <a:t>iterative</a:t>
            </a:r>
            <a:r>
              <a:rPr lang="en-US" dirty="0">
                <a:solidFill>
                  <a:schemeClr val="bg1"/>
                </a:solidFill>
              </a:rPr>
              <a:t> process</a:t>
            </a:r>
            <a:endParaRPr lang="en-GB" dirty="0">
              <a:solidFill>
                <a:schemeClr val="bg1"/>
              </a:solidFill>
            </a:endParaRPr>
          </a:p>
        </p:txBody>
      </p:sp>
    </p:spTree>
    <p:extLst>
      <p:ext uri="{BB962C8B-B14F-4D97-AF65-F5344CB8AC3E}">
        <p14:creationId xmlns:p14="http://schemas.microsoft.com/office/powerpoint/2010/main" val="17509798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7CFD18-FAC9-4F70-A3BD-F1E82D3D305E}"/>
              </a:ext>
            </a:extLst>
          </p:cNvPr>
          <p:cNvSpPr>
            <a:spLocks noGrp="1"/>
          </p:cNvSpPr>
          <p:nvPr>
            <p:ph type="title"/>
          </p:nvPr>
        </p:nvSpPr>
        <p:spPr>
          <a:xfrm>
            <a:off x="609600" y="274638"/>
            <a:ext cx="3758208" cy="2578298"/>
          </a:xfrm>
        </p:spPr>
        <p:txBody>
          <a:bodyPr/>
          <a:lstStyle/>
          <a:p>
            <a:r>
              <a:rPr lang="en-US" dirty="0"/>
              <a:t>The library search process</a:t>
            </a:r>
            <a:endParaRPr lang="en-GB" dirty="0"/>
          </a:p>
        </p:txBody>
      </p:sp>
      <p:graphicFrame>
        <p:nvGraphicFramePr>
          <p:cNvPr id="4" name="Content Placeholder 3">
            <a:extLst>
              <a:ext uri="{FF2B5EF4-FFF2-40B4-BE49-F238E27FC236}">
                <a16:creationId xmlns:a16="http://schemas.microsoft.com/office/drawing/2014/main" id="{55D6E5FF-6AFC-487B-A310-930AA42A2B5F}"/>
              </a:ext>
            </a:extLst>
          </p:cNvPr>
          <p:cNvGraphicFramePr>
            <a:graphicFrameLocks noGrp="1"/>
          </p:cNvGraphicFramePr>
          <p:nvPr>
            <p:ph idx="1"/>
            <p:extLst>
              <p:ext uri="{D42A27DB-BD31-4B8C-83A1-F6EECF244321}">
                <p14:modId xmlns:p14="http://schemas.microsoft.com/office/powerpoint/2010/main" val="1736183887"/>
              </p:ext>
            </p:extLst>
          </p:nvPr>
        </p:nvGraphicFramePr>
        <p:xfrm>
          <a:off x="4007768" y="332656"/>
          <a:ext cx="7920880" cy="579350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Oval 4">
            <a:extLst>
              <a:ext uri="{FF2B5EF4-FFF2-40B4-BE49-F238E27FC236}">
                <a16:creationId xmlns:a16="http://schemas.microsoft.com/office/drawing/2014/main" id="{C6E6088A-CB7C-4B93-9E67-E5595F3A13C3}"/>
              </a:ext>
            </a:extLst>
          </p:cNvPr>
          <p:cNvSpPr/>
          <p:nvPr/>
        </p:nvSpPr>
        <p:spPr>
          <a:xfrm>
            <a:off x="2927648" y="5589240"/>
            <a:ext cx="2880320" cy="720080"/>
          </a:xfrm>
          <a:prstGeom prst="ellipse">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Reject irrelevant or outdated </a:t>
            </a:r>
            <a:r>
              <a:rPr lang="en-US" dirty="0" err="1"/>
              <a:t>papes</a:t>
            </a:r>
            <a:endParaRPr lang="en-GB" dirty="0"/>
          </a:p>
        </p:txBody>
      </p:sp>
      <p:sp>
        <p:nvSpPr>
          <p:cNvPr id="6" name="Arrow: Down 5">
            <a:extLst>
              <a:ext uri="{FF2B5EF4-FFF2-40B4-BE49-F238E27FC236}">
                <a16:creationId xmlns:a16="http://schemas.microsoft.com/office/drawing/2014/main" id="{794A865B-CBEE-4A6E-BAC9-FA6379CCA080}"/>
              </a:ext>
            </a:extLst>
          </p:cNvPr>
          <p:cNvSpPr/>
          <p:nvPr/>
        </p:nvSpPr>
        <p:spPr>
          <a:xfrm rot="3860606">
            <a:off x="5694370" y="5370598"/>
            <a:ext cx="285483" cy="437284"/>
          </a:xfrm>
          <a:prstGeom prst="down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430889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Looking at different sources</a:t>
            </a:r>
            <a:endParaRPr lang="en-US" dirty="0"/>
          </a:p>
        </p:txBody>
      </p:sp>
      <p:sp>
        <p:nvSpPr>
          <p:cNvPr id="3" name="Content Placeholder 2"/>
          <p:cNvSpPr>
            <a:spLocks noGrp="1"/>
          </p:cNvSpPr>
          <p:nvPr>
            <p:ph idx="1"/>
          </p:nvPr>
        </p:nvSpPr>
        <p:spPr/>
        <p:txBody>
          <a:bodyPr/>
          <a:lstStyle/>
          <a:p>
            <a:r>
              <a:rPr lang="en-GB" dirty="0"/>
              <a:t>General online searches</a:t>
            </a:r>
          </a:p>
          <a:p>
            <a:r>
              <a:rPr lang="en-GB" dirty="0"/>
              <a:t>Narrowing the focus</a:t>
            </a:r>
          </a:p>
          <a:p>
            <a:endParaRPr lang="en-GB" dirty="0"/>
          </a:p>
          <a:p>
            <a:r>
              <a:rPr lang="en-GB" dirty="0"/>
              <a:t>Google scholar</a:t>
            </a:r>
          </a:p>
          <a:p>
            <a:r>
              <a:rPr lang="en-GB" dirty="0"/>
              <a:t>British Library PhD/Research Degree repository</a:t>
            </a:r>
          </a:p>
          <a:p>
            <a:pPr marL="0" indent="0">
              <a:buNone/>
            </a:pPr>
            <a:r>
              <a:rPr lang="en-US" dirty="0">
                <a:hlinkClick r:id="rId2"/>
              </a:rPr>
              <a:t>British Library </a:t>
            </a:r>
            <a:r>
              <a:rPr lang="en-US" dirty="0" err="1">
                <a:hlinkClick r:id="rId2"/>
              </a:rPr>
              <a:t>EThOS</a:t>
            </a:r>
            <a:r>
              <a:rPr lang="en-US" dirty="0">
                <a:hlinkClick r:id="rId2"/>
              </a:rPr>
              <a:t> - Search and order theses online (bl.uk)</a:t>
            </a:r>
            <a:endParaRPr lang="en-US" dirty="0"/>
          </a:p>
          <a:p>
            <a:r>
              <a:rPr lang="en-GB" dirty="0"/>
              <a:t>UWTSD Library</a:t>
            </a:r>
          </a:p>
        </p:txBody>
      </p:sp>
    </p:spTree>
    <p:extLst>
      <p:ext uri="{BB962C8B-B14F-4D97-AF65-F5344CB8AC3E}">
        <p14:creationId xmlns:p14="http://schemas.microsoft.com/office/powerpoint/2010/main" val="10805223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8876FC-406B-4D52-86C7-FEEB6B833082}"/>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3F4D5348-FD78-466A-9CEF-6C40FA825AB2}"/>
              </a:ext>
            </a:extLst>
          </p:cNvPr>
          <p:cNvSpPr>
            <a:spLocks noGrp="1"/>
          </p:cNvSpPr>
          <p:nvPr>
            <p:ph idx="1"/>
          </p:nvPr>
        </p:nvSpPr>
        <p:spPr>
          <a:xfrm>
            <a:off x="479376" y="2058615"/>
            <a:ext cx="5846440" cy="4525963"/>
          </a:xfrm>
        </p:spPr>
        <p:txBody>
          <a:bodyPr/>
          <a:lstStyle/>
          <a:p>
            <a:r>
              <a:rPr lang="en-US" dirty="0"/>
              <a:t>Don’t read everything!</a:t>
            </a:r>
          </a:p>
          <a:p>
            <a:r>
              <a:rPr lang="en-US" dirty="0"/>
              <a:t>Shortlist and skim read at first.</a:t>
            </a:r>
          </a:p>
          <a:p>
            <a:r>
              <a:rPr lang="en-US" dirty="0"/>
              <a:t>Read </a:t>
            </a:r>
            <a:r>
              <a:rPr lang="en-US" u="sng" dirty="0"/>
              <a:t>selected</a:t>
            </a:r>
            <a:r>
              <a:rPr lang="en-US" dirty="0"/>
              <a:t> papers with a very specific purpose in mind.</a:t>
            </a:r>
          </a:p>
          <a:p>
            <a:pPr marL="914400" lvl="1" indent="-514350">
              <a:buFont typeface="+mj-lt"/>
              <a:buAutoNum type="arabicPeriod"/>
            </a:pPr>
            <a:r>
              <a:rPr lang="en-US" dirty="0"/>
              <a:t>What will help me understand this topic?</a:t>
            </a:r>
          </a:p>
          <a:p>
            <a:pPr marL="914400" lvl="1" indent="-514350">
              <a:buFont typeface="+mj-lt"/>
              <a:buAutoNum type="arabicPeriod"/>
            </a:pPr>
            <a:r>
              <a:rPr lang="en-US" dirty="0"/>
              <a:t>What will help me answer my RQs?</a:t>
            </a:r>
          </a:p>
          <a:p>
            <a:pPr marL="0" indent="0">
              <a:buNone/>
            </a:pPr>
            <a:endParaRPr lang="en-GB" dirty="0"/>
          </a:p>
        </p:txBody>
      </p:sp>
      <p:graphicFrame>
        <p:nvGraphicFramePr>
          <p:cNvPr id="4" name="Diagram 3">
            <a:extLst>
              <a:ext uri="{FF2B5EF4-FFF2-40B4-BE49-F238E27FC236}">
                <a16:creationId xmlns:a16="http://schemas.microsoft.com/office/drawing/2014/main" id="{ECD52BB7-0B88-4F32-8132-83329F85589A}"/>
              </a:ext>
            </a:extLst>
          </p:cNvPr>
          <p:cNvGraphicFramePr/>
          <p:nvPr>
            <p:extLst>
              <p:ext uri="{D42A27DB-BD31-4B8C-83A1-F6EECF244321}">
                <p14:modId xmlns:p14="http://schemas.microsoft.com/office/powerpoint/2010/main" val="1767969001"/>
              </p:ext>
            </p:extLst>
          </p:nvPr>
        </p:nvGraphicFramePr>
        <p:xfrm>
          <a:off x="6096000" y="1601416"/>
          <a:ext cx="5904656" cy="525658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itle 1">
            <a:extLst>
              <a:ext uri="{FF2B5EF4-FFF2-40B4-BE49-F238E27FC236}">
                <a16:creationId xmlns:a16="http://schemas.microsoft.com/office/drawing/2014/main" id="{4938CC2D-132D-48D4-88F5-F3839A4A8B03}"/>
              </a:ext>
            </a:extLst>
          </p:cNvPr>
          <p:cNvSpPr txBox="1">
            <a:spLocks/>
          </p:cNvSpPr>
          <p:nvPr/>
        </p:nvSpPr>
        <p:spPr>
          <a:xfrm>
            <a:off x="0" y="0"/>
            <a:ext cx="12192000" cy="1556792"/>
          </a:xfrm>
          <a:prstGeom prst="rect">
            <a:avLst/>
          </a:prstGeom>
          <a:solidFill>
            <a:schemeClr val="tx2"/>
          </a:solidFill>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dirty="0">
                <a:solidFill>
                  <a:schemeClr val="bg1"/>
                </a:solidFill>
              </a:rPr>
              <a:t>Don’t get overwhelmed with material</a:t>
            </a:r>
          </a:p>
        </p:txBody>
      </p:sp>
    </p:spTree>
    <p:extLst>
      <p:ext uri="{BB962C8B-B14F-4D97-AF65-F5344CB8AC3E}">
        <p14:creationId xmlns:p14="http://schemas.microsoft.com/office/powerpoint/2010/main" val="41586692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3" name="Rectangle 3"/>
          <p:cNvSpPr>
            <a:spLocks noGrp="1" noChangeArrowheads="1"/>
          </p:cNvSpPr>
          <p:nvPr>
            <p:ph idx="1"/>
          </p:nvPr>
        </p:nvSpPr>
        <p:spPr/>
        <p:txBody>
          <a:bodyPr>
            <a:normAutofit/>
          </a:bodyPr>
          <a:lstStyle/>
          <a:p>
            <a:pPr marL="609600" indent="-609600">
              <a:lnSpc>
                <a:spcPct val="90000"/>
              </a:lnSpc>
              <a:buNone/>
              <a:defRPr/>
            </a:pPr>
            <a:endParaRPr lang="en-GB" b="1" dirty="0"/>
          </a:p>
          <a:p>
            <a:pPr marL="609600" indent="-609600">
              <a:lnSpc>
                <a:spcPct val="90000"/>
              </a:lnSpc>
              <a:buFont typeface="Wingdings" panose="05000000000000000000" pitchFamily="2" charset="2"/>
              <a:buAutoNum type="alphaLcPeriod"/>
              <a:defRPr/>
            </a:pPr>
            <a:r>
              <a:rPr lang="en-GB" dirty="0"/>
              <a:t>What do I already know?</a:t>
            </a:r>
          </a:p>
          <a:p>
            <a:pPr marL="609600" indent="-609600">
              <a:lnSpc>
                <a:spcPct val="90000"/>
              </a:lnSpc>
              <a:buFont typeface="Wingdings" panose="05000000000000000000" pitchFamily="2" charset="2"/>
              <a:buAutoNum type="alphaLcPeriod"/>
              <a:defRPr/>
            </a:pPr>
            <a:r>
              <a:rPr lang="en-GB" dirty="0"/>
              <a:t>What am I looking for in this source, what do I think I need?</a:t>
            </a:r>
          </a:p>
          <a:p>
            <a:pPr marL="609600" indent="-609600">
              <a:lnSpc>
                <a:spcPct val="90000"/>
              </a:lnSpc>
              <a:buFont typeface="Wingdings" panose="05000000000000000000" pitchFamily="2" charset="2"/>
              <a:buAutoNum type="alphaLcPeriod"/>
              <a:defRPr/>
            </a:pPr>
            <a:r>
              <a:rPr lang="en-GB" dirty="0"/>
              <a:t>What is useful or different in this source, given my existing knowledge and my interests?</a:t>
            </a:r>
          </a:p>
          <a:p>
            <a:pPr marL="609600" indent="-609600">
              <a:lnSpc>
                <a:spcPct val="90000"/>
              </a:lnSpc>
              <a:buNone/>
              <a:defRPr/>
            </a:pPr>
            <a:endParaRPr lang="en-GB" sz="1000" dirty="0"/>
          </a:p>
          <a:p>
            <a:pPr marL="609600" indent="-609600" algn="r">
              <a:lnSpc>
                <a:spcPct val="90000"/>
              </a:lnSpc>
              <a:buNone/>
              <a:defRPr/>
            </a:pPr>
            <a:r>
              <a:rPr lang="en-GB" sz="2000" dirty="0"/>
              <a:t>Dunleavy P (1991)</a:t>
            </a:r>
          </a:p>
        </p:txBody>
      </p:sp>
      <p:sp>
        <p:nvSpPr>
          <p:cNvPr id="3" name="Title 2">
            <a:extLst>
              <a:ext uri="{FF2B5EF4-FFF2-40B4-BE49-F238E27FC236}">
                <a16:creationId xmlns:a16="http://schemas.microsoft.com/office/drawing/2014/main" id="{D70FF6EC-7CE1-46F9-A7E6-BD63C548504F}"/>
              </a:ext>
            </a:extLst>
          </p:cNvPr>
          <p:cNvSpPr>
            <a:spLocks noGrp="1"/>
          </p:cNvSpPr>
          <p:nvPr>
            <p:ph type="title"/>
          </p:nvPr>
        </p:nvSpPr>
        <p:spPr/>
        <p:txBody>
          <a:bodyPr/>
          <a:lstStyle/>
          <a:p>
            <a:endParaRPr lang="en-GB"/>
          </a:p>
        </p:txBody>
      </p:sp>
      <p:sp>
        <p:nvSpPr>
          <p:cNvPr id="7" name="Title 1">
            <a:extLst>
              <a:ext uri="{FF2B5EF4-FFF2-40B4-BE49-F238E27FC236}">
                <a16:creationId xmlns:a16="http://schemas.microsoft.com/office/drawing/2014/main" id="{F69F3511-43A7-47A8-96D5-B167BBD81F97}"/>
              </a:ext>
            </a:extLst>
          </p:cNvPr>
          <p:cNvSpPr txBox="1">
            <a:spLocks/>
          </p:cNvSpPr>
          <p:nvPr/>
        </p:nvSpPr>
        <p:spPr>
          <a:xfrm>
            <a:off x="0" y="0"/>
            <a:ext cx="12192000" cy="1556792"/>
          </a:xfrm>
          <a:prstGeom prst="rect">
            <a:avLst/>
          </a:prstGeom>
          <a:solidFill>
            <a:schemeClr val="tx2"/>
          </a:solidFill>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solidFill>
                  <a:schemeClr val="bg1"/>
                </a:solidFill>
              </a:rPr>
              <a:t>Reading interrogatively</a:t>
            </a:r>
            <a:endParaRPr lang="en-US" dirty="0">
              <a:solidFill>
                <a:schemeClr val="bg1"/>
              </a:solidFill>
            </a:endParaRPr>
          </a:p>
        </p:txBody>
      </p:sp>
    </p:spTree>
    <p:extLst>
      <p:ext uri="{BB962C8B-B14F-4D97-AF65-F5344CB8AC3E}">
        <p14:creationId xmlns:p14="http://schemas.microsoft.com/office/powerpoint/2010/main" val="15938650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EAF59B-BFB7-4442-9A99-1BF3BC622308}"/>
              </a:ext>
            </a:extLst>
          </p:cNvPr>
          <p:cNvSpPr>
            <a:spLocks noGrp="1"/>
          </p:cNvSpPr>
          <p:nvPr>
            <p:ph type="title"/>
          </p:nvPr>
        </p:nvSpPr>
        <p:spPr>
          <a:xfrm>
            <a:off x="609600" y="274638"/>
            <a:ext cx="4118248" cy="1143000"/>
          </a:xfrm>
        </p:spPr>
        <p:txBody>
          <a:bodyPr/>
          <a:lstStyle/>
          <a:p>
            <a:r>
              <a:rPr lang="en-US" dirty="0"/>
              <a:t>What to include?</a:t>
            </a:r>
            <a:endParaRPr lang="en-GB" dirty="0"/>
          </a:p>
        </p:txBody>
      </p:sp>
      <p:sp>
        <p:nvSpPr>
          <p:cNvPr id="3" name="Content Placeholder 2">
            <a:extLst>
              <a:ext uri="{FF2B5EF4-FFF2-40B4-BE49-F238E27FC236}">
                <a16:creationId xmlns:a16="http://schemas.microsoft.com/office/drawing/2014/main" id="{1B3F7A75-CA28-4529-BA5E-B5A2DD34A613}"/>
              </a:ext>
            </a:extLst>
          </p:cNvPr>
          <p:cNvSpPr>
            <a:spLocks noGrp="1"/>
          </p:cNvSpPr>
          <p:nvPr>
            <p:ph idx="1"/>
          </p:nvPr>
        </p:nvSpPr>
        <p:spPr>
          <a:xfrm>
            <a:off x="609600" y="1600201"/>
            <a:ext cx="5126360" cy="4525963"/>
          </a:xfrm>
        </p:spPr>
        <p:txBody>
          <a:bodyPr>
            <a:normAutofit fontScale="92500" lnSpcReduction="20000"/>
          </a:bodyPr>
          <a:lstStyle/>
          <a:p>
            <a:r>
              <a:rPr lang="en-US" dirty="0"/>
              <a:t>The eight criteria for including material in your literature review.</a:t>
            </a:r>
          </a:p>
          <a:p>
            <a:pPr marL="914400" lvl="1" indent="-514350">
              <a:buFont typeface="+mj-lt"/>
              <a:buAutoNum type="arabicPeriod"/>
            </a:pPr>
            <a:r>
              <a:rPr lang="en-US" dirty="0"/>
              <a:t>Topicality</a:t>
            </a:r>
          </a:p>
          <a:p>
            <a:pPr marL="914400" lvl="1" indent="-514350">
              <a:buFont typeface="+mj-lt"/>
              <a:buAutoNum type="arabicPeriod"/>
            </a:pPr>
            <a:r>
              <a:rPr lang="en-US" dirty="0"/>
              <a:t>Comprehensiveness</a:t>
            </a:r>
          </a:p>
          <a:p>
            <a:pPr marL="914400" lvl="1" indent="-514350">
              <a:buFont typeface="+mj-lt"/>
              <a:buAutoNum type="arabicPeriod"/>
            </a:pPr>
            <a:r>
              <a:rPr lang="en-US" dirty="0"/>
              <a:t>Breadth</a:t>
            </a:r>
          </a:p>
          <a:p>
            <a:pPr marL="914400" lvl="1" indent="-514350">
              <a:buFont typeface="+mj-lt"/>
              <a:buAutoNum type="arabicPeriod"/>
            </a:pPr>
            <a:r>
              <a:rPr lang="en-US" dirty="0"/>
              <a:t>Relevance</a:t>
            </a:r>
          </a:p>
          <a:p>
            <a:pPr marL="914400" lvl="1" indent="-514350">
              <a:buFont typeface="+mj-lt"/>
              <a:buAutoNum type="arabicPeriod"/>
            </a:pPr>
            <a:r>
              <a:rPr lang="en-US" dirty="0"/>
              <a:t>Currency</a:t>
            </a:r>
          </a:p>
          <a:p>
            <a:pPr marL="914400" lvl="1" indent="-514350">
              <a:buFont typeface="+mj-lt"/>
              <a:buAutoNum type="arabicPeriod"/>
            </a:pPr>
            <a:r>
              <a:rPr lang="en-US" dirty="0"/>
              <a:t>Exclusion</a:t>
            </a:r>
          </a:p>
          <a:p>
            <a:pPr marL="914400" lvl="1" indent="-514350">
              <a:buFont typeface="+mj-lt"/>
              <a:buAutoNum type="arabicPeriod"/>
            </a:pPr>
            <a:r>
              <a:rPr lang="en-US" dirty="0"/>
              <a:t>Authority</a:t>
            </a:r>
          </a:p>
          <a:p>
            <a:pPr marL="914400" lvl="1" indent="-514350">
              <a:buFont typeface="+mj-lt"/>
              <a:buAutoNum type="arabicPeriod"/>
            </a:pPr>
            <a:r>
              <a:rPr lang="en-US" dirty="0"/>
              <a:t>Availability</a:t>
            </a:r>
          </a:p>
          <a:p>
            <a:pPr marL="914400" lvl="1" indent="-514350">
              <a:buFont typeface="+mj-lt"/>
              <a:buAutoNum type="arabicPeriod"/>
            </a:pPr>
            <a:endParaRPr lang="en-GB" dirty="0"/>
          </a:p>
        </p:txBody>
      </p:sp>
      <p:sp>
        <p:nvSpPr>
          <p:cNvPr id="4" name="TextBox 3">
            <a:extLst>
              <a:ext uri="{FF2B5EF4-FFF2-40B4-BE49-F238E27FC236}">
                <a16:creationId xmlns:a16="http://schemas.microsoft.com/office/drawing/2014/main" id="{B357676C-FEC1-4166-856A-CFA87132A828}"/>
              </a:ext>
            </a:extLst>
          </p:cNvPr>
          <p:cNvSpPr txBox="1"/>
          <p:nvPr/>
        </p:nvSpPr>
        <p:spPr>
          <a:xfrm>
            <a:off x="3503712" y="5733256"/>
            <a:ext cx="8352928" cy="523220"/>
          </a:xfrm>
          <a:prstGeom prst="rect">
            <a:avLst/>
          </a:prstGeom>
          <a:noFill/>
        </p:spPr>
        <p:txBody>
          <a:bodyPr wrap="square" rtlCol="0">
            <a:spAutoFit/>
          </a:bodyPr>
          <a:lstStyle/>
          <a:p>
            <a:r>
              <a:rPr lang="en-US" sz="1400" b="0" i="0" dirty="0">
                <a:solidFill>
                  <a:srgbClr val="3A3A3A"/>
                </a:solidFill>
                <a:effectLst/>
                <a:latin typeface="Source Sans Pro" panose="020B0503030403020204" pitchFamily="34" charset="0"/>
              </a:rPr>
              <a:t>Bruce, C. (2001) ‘Interpreting the scope of their literature reviews: Significant differences in research students’ concerns’, </a:t>
            </a:r>
            <a:r>
              <a:rPr lang="en-US" sz="1400" b="0" i="1" dirty="0">
                <a:solidFill>
                  <a:srgbClr val="3A3A3A"/>
                </a:solidFill>
                <a:effectLst/>
                <a:latin typeface="Source Sans Pro" panose="020B0503030403020204" pitchFamily="34" charset="0"/>
              </a:rPr>
              <a:t>New library world</a:t>
            </a:r>
            <a:r>
              <a:rPr lang="en-US" sz="1400" b="0" i="0" dirty="0">
                <a:solidFill>
                  <a:srgbClr val="3A3A3A"/>
                </a:solidFill>
                <a:effectLst/>
                <a:latin typeface="Source Sans Pro" panose="020B0503030403020204" pitchFamily="34" charset="0"/>
              </a:rPr>
              <a:t>, 102(4/5), p. 158–. doi:10.1108/03074800110390653.</a:t>
            </a:r>
            <a:endParaRPr lang="en-GB" sz="1400" dirty="0"/>
          </a:p>
        </p:txBody>
      </p:sp>
      <p:pic>
        <p:nvPicPr>
          <p:cNvPr id="5" name="Content Placeholder 4">
            <a:extLst>
              <a:ext uri="{FF2B5EF4-FFF2-40B4-BE49-F238E27FC236}">
                <a16:creationId xmlns:a16="http://schemas.microsoft.com/office/drawing/2014/main" id="{1EFF668D-74D5-4741-897B-A0E53B013DA2}"/>
              </a:ext>
            </a:extLst>
          </p:cNvPr>
          <p:cNvPicPr>
            <a:picLocks noChangeAspect="1"/>
          </p:cNvPicPr>
          <p:nvPr/>
        </p:nvPicPr>
        <p:blipFill rotWithShape="1">
          <a:blip r:embed="rId2"/>
          <a:srcRect l="41051" t="21315" r="1674" b="10272"/>
          <a:stretch/>
        </p:blipFill>
        <p:spPr>
          <a:xfrm>
            <a:off x="5008236" y="274638"/>
            <a:ext cx="6945534" cy="4666530"/>
          </a:xfrm>
          <a:prstGeom prst="rect">
            <a:avLst/>
          </a:prstGeom>
        </p:spPr>
      </p:pic>
    </p:spTree>
    <p:extLst>
      <p:ext uri="{BB962C8B-B14F-4D97-AF65-F5344CB8AC3E}">
        <p14:creationId xmlns:p14="http://schemas.microsoft.com/office/powerpoint/2010/main" val="11935829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024D02-90E6-4A42-9E10-E0837292B16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C5224B5-9ADC-474F-84C8-BAE9593CEDAE}"/>
              </a:ext>
            </a:extLst>
          </p:cNvPr>
          <p:cNvSpPr>
            <a:spLocks noGrp="1"/>
          </p:cNvSpPr>
          <p:nvPr>
            <p:ph idx="1"/>
          </p:nvPr>
        </p:nvSpPr>
        <p:spPr/>
        <p:txBody>
          <a:bodyPr>
            <a:normAutofit fontScale="92500" lnSpcReduction="20000"/>
          </a:bodyPr>
          <a:lstStyle/>
          <a:p>
            <a:r>
              <a:rPr lang="en-US" dirty="0">
                <a:highlight>
                  <a:srgbClr val="FFFF00"/>
                </a:highlight>
              </a:rPr>
              <a:t>As with a research proposal for a primary research project</a:t>
            </a:r>
            <a:r>
              <a:rPr lang="en-US" dirty="0"/>
              <a:t>, the protocol describes each step of the review process.</a:t>
            </a:r>
          </a:p>
          <a:p>
            <a:r>
              <a:rPr lang="en-US" dirty="0"/>
              <a:t>Components of a protocol </a:t>
            </a:r>
          </a:p>
          <a:p>
            <a:pPr lvl="1"/>
            <a:r>
              <a:rPr lang="en-US" dirty="0"/>
              <a:t>Background. </a:t>
            </a:r>
          </a:p>
          <a:p>
            <a:pPr lvl="1"/>
            <a:r>
              <a:rPr lang="en-US" dirty="0"/>
              <a:t>Review question. </a:t>
            </a:r>
          </a:p>
          <a:p>
            <a:pPr lvl="1"/>
            <a:r>
              <a:rPr lang="en-US" dirty="0"/>
              <a:t>Search strategy (including search terms and resources to be searched). </a:t>
            </a:r>
          </a:p>
          <a:p>
            <a:pPr lvl="1"/>
            <a:r>
              <a:rPr lang="en-US" dirty="0"/>
              <a:t>Study selection criteria and procedures. </a:t>
            </a:r>
          </a:p>
          <a:p>
            <a:pPr lvl="1"/>
            <a:r>
              <a:rPr lang="en-US" dirty="0"/>
              <a:t>Study quality assessment checklists and procedures. </a:t>
            </a:r>
          </a:p>
          <a:p>
            <a:pPr lvl="1"/>
            <a:r>
              <a:rPr lang="en-US" dirty="0"/>
              <a:t>Data extraction strategy. </a:t>
            </a:r>
          </a:p>
          <a:p>
            <a:pPr lvl="1"/>
            <a:r>
              <a:rPr lang="en-US" dirty="0"/>
              <a:t>Synthesis of the extracted evidence. </a:t>
            </a:r>
          </a:p>
          <a:p>
            <a:pPr lvl="1"/>
            <a:r>
              <a:rPr lang="en-US" dirty="0"/>
              <a:t>Project timetable</a:t>
            </a:r>
            <a:endParaRPr lang="en-GB" dirty="0"/>
          </a:p>
        </p:txBody>
      </p:sp>
      <p:sp>
        <p:nvSpPr>
          <p:cNvPr id="4" name="Title 1">
            <a:extLst>
              <a:ext uri="{FF2B5EF4-FFF2-40B4-BE49-F238E27FC236}">
                <a16:creationId xmlns:a16="http://schemas.microsoft.com/office/drawing/2014/main" id="{FDAD1E9E-3379-49AA-A351-2AD375A40E90}"/>
              </a:ext>
            </a:extLst>
          </p:cNvPr>
          <p:cNvSpPr txBox="1">
            <a:spLocks/>
          </p:cNvSpPr>
          <p:nvPr/>
        </p:nvSpPr>
        <p:spPr>
          <a:xfrm>
            <a:off x="0" y="0"/>
            <a:ext cx="12192000" cy="1556792"/>
          </a:xfrm>
          <a:prstGeom prst="rect">
            <a:avLst/>
          </a:prstGeom>
          <a:solidFill>
            <a:schemeClr val="tx2"/>
          </a:solidFill>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dirty="0">
                <a:solidFill>
                  <a:schemeClr val="bg1"/>
                </a:solidFill>
              </a:rPr>
              <a:t>The Literature Review Protocol</a:t>
            </a:r>
          </a:p>
        </p:txBody>
      </p:sp>
      <p:sp>
        <p:nvSpPr>
          <p:cNvPr id="5" name="TextBox 4">
            <a:extLst>
              <a:ext uri="{FF2B5EF4-FFF2-40B4-BE49-F238E27FC236}">
                <a16:creationId xmlns:a16="http://schemas.microsoft.com/office/drawing/2014/main" id="{D0720CEF-31A3-41B9-94CD-88C3B1487D7D}"/>
              </a:ext>
            </a:extLst>
          </p:cNvPr>
          <p:cNvSpPr txBox="1"/>
          <p:nvPr/>
        </p:nvSpPr>
        <p:spPr>
          <a:xfrm>
            <a:off x="4871864" y="5805264"/>
            <a:ext cx="6984776" cy="923330"/>
          </a:xfrm>
          <a:prstGeom prst="rect">
            <a:avLst/>
          </a:prstGeom>
          <a:noFill/>
        </p:spPr>
        <p:txBody>
          <a:bodyPr wrap="square" rtlCol="0">
            <a:spAutoFit/>
          </a:bodyPr>
          <a:lstStyle/>
          <a:p>
            <a:r>
              <a:rPr lang="en-US" b="0" i="0" dirty="0">
                <a:solidFill>
                  <a:srgbClr val="3A3A3A"/>
                </a:solidFill>
                <a:effectLst/>
                <a:latin typeface="Source Sans Pro" panose="020B0503030403020204" pitchFamily="34" charset="0"/>
              </a:rPr>
              <a:t>Booth, A., Sutton, A. and </a:t>
            </a:r>
            <a:r>
              <a:rPr lang="en-US" b="0" i="0" dirty="0" err="1">
                <a:solidFill>
                  <a:srgbClr val="3A3A3A"/>
                </a:solidFill>
                <a:effectLst/>
                <a:latin typeface="Source Sans Pro" panose="020B0503030403020204" pitchFamily="34" charset="0"/>
              </a:rPr>
              <a:t>Papaioannou</a:t>
            </a:r>
            <a:r>
              <a:rPr lang="en-US" b="0" i="0" dirty="0">
                <a:solidFill>
                  <a:srgbClr val="3A3A3A"/>
                </a:solidFill>
                <a:effectLst/>
                <a:latin typeface="Source Sans Pro" panose="020B0503030403020204" pitchFamily="34" charset="0"/>
              </a:rPr>
              <a:t>, D. (2012) </a:t>
            </a:r>
            <a:r>
              <a:rPr lang="en-US" b="0" i="1" dirty="0">
                <a:solidFill>
                  <a:srgbClr val="3A3A3A"/>
                </a:solidFill>
                <a:effectLst/>
                <a:latin typeface="Source Sans Pro" panose="020B0503030403020204" pitchFamily="34" charset="0"/>
              </a:rPr>
              <a:t>Systematic Approaches to a Successful Literature Review</a:t>
            </a:r>
            <a:r>
              <a:rPr lang="en-US" b="0" i="0" dirty="0">
                <a:solidFill>
                  <a:srgbClr val="3A3A3A"/>
                </a:solidFill>
                <a:effectLst/>
                <a:latin typeface="Source Sans Pro" panose="020B0503030403020204" pitchFamily="34" charset="0"/>
              </a:rPr>
              <a:t>. Sage Publications Limited.</a:t>
            </a:r>
            <a:endParaRPr lang="en-GB" dirty="0"/>
          </a:p>
        </p:txBody>
      </p:sp>
    </p:spTree>
    <p:extLst>
      <p:ext uri="{BB962C8B-B14F-4D97-AF65-F5344CB8AC3E}">
        <p14:creationId xmlns:p14="http://schemas.microsoft.com/office/powerpoint/2010/main" val="35847376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FEFCA-98B2-4667-8802-069E27C526F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A30998E-F13D-4404-AF97-B662DD0D22E9}"/>
              </a:ext>
            </a:extLst>
          </p:cNvPr>
          <p:cNvSpPr>
            <a:spLocks noGrp="1"/>
          </p:cNvSpPr>
          <p:nvPr>
            <p:ph idx="1"/>
          </p:nvPr>
        </p:nvSpPr>
        <p:spPr/>
        <p:txBody>
          <a:bodyPr>
            <a:normAutofit fontScale="77500" lnSpcReduction="20000"/>
          </a:bodyPr>
          <a:lstStyle/>
          <a:p>
            <a:r>
              <a:rPr lang="en-US" dirty="0"/>
              <a:t>Once you have devised a focused question and identified multiple terms for each concept within your search strategy, you can use Boolean logic to combine terms appropriately.</a:t>
            </a:r>
          </a:p>
          <a:p>
            <a:r>
              <a:rPr lang="en-US" dirty="0"/>
              <a:t>Whilst this may sound complicated, Boolean logic denotes the simple concept of combining search terms using the words AND, OR, NOT (Boolean Operators) to devise a search strategy. </a:t>
            </a:r>
          </a:p>
          <a:p>
            <a:r>
              <a:rPr lang="en-US" dirty="0"/>
              <a:t>When constructing a search, remember the following rules: </a:t>
            </a:r>
          </a:p>
          <a:p>
            <a:pPr marL="514350" indent="-514350">
              <a:buAutoNum type="arabicPeriod"/>
            </a:pPr>
            <a:r>
              <a:rPr lang="en-US" dirty="0"/>
              <a:t>OR is used to combine terms within the same concept together (for example child* OR adolescent* OR teenage*), thus expanding the search. </a:t>
            </a:r>
          </a:p>
          <a:p>
            <a:pPr marL="514350" indent="-514350">
              <a:buAutoNum type="arabicPeriod"/>
            </a:pPr>
            <a:r>
              <a:rPr lang="en-US" dirty="0"/>
              <a:t>AND is used to combine different concepts together (for example child* AND </a:t>
            </a:r>
            <a:r>
              <a:rPr lang="en-US" dirty="0" err="1"/>
              <a:t>inequalit</a:t>
            </a:r>
            <a:r>
              <a:rPr lang="en-US" dirty="0"/>
              <a:t>*), thus narrowing the search by combining terms. </a:t>
            </a:r>
          </a:p>
          <a:p>
            <a:pPr marL="514350" indent="-514350">
              <a:buAutoNum type="arabicPeriod"/>
            </a:pPr>
            <a:r>
              <a:rPr lang="en-US" dirty="0"/>
              <a:t>NOT is used to exclude irrelevant terms (for example NOT letter*), thus narrowing the search by removing terms</a:t>
            </a:r>
            <a:endParaRPr lang="en-GB" dirty="0"/>
          </a:p>
        </p:txBody>
      </p:sp>
      <p:sp>
        <p:nvSpPr>
          <p:cNvPr id="4" name="Title 1">
            <a:extLst>
              <a:ext uri="{FF2B5EF4-FFF2-40B4-BE49-F238E27FC236}">
                <a16:creationId xmlns:a16="http://schemas.microsoft.com/office/drawing/2014/main" id="{D36EB96E-A968-4F23-AA61-8779B10C3D41}"/>
              </a:ext>
            </a:extLst>
          </p:cNvPr>
          <p:cNvSpPr txBox="1">
            <a:spLocks/>
          </p:cNvSpPr>
          <p:nvPr/>
        </p:nvSpPr>
        <p:spPr>
          <a:xfrm>
            <a:off x="0" y="-46560"/>
            <a:ext cx="12192000" cy="1556792"/>
          </a:xfrm>
          <a:prstGeom prst="rect">
            <a:avLst/>
          </a:prstGeom>
          <a:solidFill>
            <a:schemeClr val="tx2"/>
          </a:solidFill>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dirty="0">
                <a:solidFill>
                  <a:schemeClr val="bg1"/>
                </a:solidFill>
              </a:rPr>
              <a:t>BOOLEAN OPERATORS</a:t>
            </a:r>
          </a:p>
        </p:txBody>
      </p:sp>
      <p:sp>
        <p:nvSpPr>
          <p:cNvPr id="5" name="TextBox 4">
            <a:extLst>
              <a:ext uri="{FF2B5EF4-FFF2-40B4-BE49-F238E27FC236}">
                <a16:creationId xmlns:a16="http://schemas.microsoft.com/office/drawing/2014/main" id="{0D880970-6F8B-45E7-B2F8-FBA08D2D89ED}"/>
              </a:ext>
            </a:extLst>
          </p:cNvPr>
          <p:cNvSpPr txBox="1"/>
          <p:nvPr/>
        </p:nvSpPr>
        <p:spPr>
          <a:xfrm>
            <a:off x="3647728" y="6093296"/>
            <a:ext cx="8208912" cy="646331"/>
          </a:xfrm>
          <a:prstGeom prst="rect">
            <a:avLst/>
          </a:prstGeom>
          <a:noFill/>
        </p:spPr>
        <p:txBody>
          <a:bodyPr wrap="square" rtlCol="0">
            <a:spAutoFit/>
          </a:bodyPr>
          <a:lstStyle/>
          <a:p>
            <a:r>
              <a:rPr lang="en-US" b="0" i="0" dirty="0">
                <a:solidFill>
                  <a:srgbClr val="3A3A3A"/>
                </a:solidFill>
                <a:effectLst/>
                <a:latin typeface="Source Sans Pro" panose="020B0503030403020204" pitchFamily="34" charset="0"/>
              </a:rPr>
              <a:t>Booth, A., Sutton, A. and </a:t>
            </a:r>
            <a:r>
              <a:rPr lang="en-US" b="0" i="0" dirty="0" err="1">
                <a:solidFill>
                  <a:srgbClr val="3A3A3A"/>
                </a:solidFill>
                <a:effectLst/>
                <a:latin typeface="Source Sans Pro" panose="020B0503030403020204" pitchFamily="34" charset="0"/>
              </a:rPr>
              <a:t>Papaioannou</a:t>
            </a:r>
            <a:r>
              <a:rPr lang="en-US" b="0" i="0" dirty="0">
                <a:solidFill>
                  <a:srgbClr val="3A3A3A"/>
                </a:solidFill>
                <a:effectLst/>
                <a:latin typeface="Source Sans Pro" panose="020B0503030403020204" pitchFamily="34" charset="0"/>
              </a:rPr>
              <a:t>, D. (2012) </a:t>
            </a:r>
            <a:r>
              <a:rPr lang="en-US" b="0" i="1" dirty="0">
                <a:solidFill>
                  <a:srgbClr val="3A3A3A"/>
                </a:solidFill>
                <a:effectLst/>
                <a:latin typeface="Source Sans Pro" panose="020B0503030403020204" pitchFamily="34" charset="0"/>
              </a:rPr>
              <a:t>Systematic Approaches to a Successful Literature Review</a:t>
            </a:r>
            <a:r>
              <a:rPr lang="en-US" b="0" i="0" dirty="0">
                <a:solidFill>
                  <a:srgbClr val="3A3A3A"/>
                </a:solidFill>
                <a:effectLst/>
                <a:latin typeface="Source Sans Pro" panose="020B0503030403020204" pitchFamily="34" charset="0"/>
              </a:rPr>
              <a:t>. Sage Publications Limited.</a:t>
            </a:r>
            <a:endParaRPr lang="en-GB" dirty="0"/>
          </a:p>
        </p:txBody>
      </p:sp>
    </p:spTree>
    <p:extLst>
      <p:ext uri="{BB962C8B-B14F-4D97-AF65-F5344CB8AC3E}">
        <p14:creationId xmlns:p14="http://schemas.microsoft.com/office/powerpoint/2010/main" val="5738077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41E107C2-5DB4-43EE-9012-138ABE25FF0A}"/>
              </a:ext>
            </a:extLst>
          </p:cNvPr>
          <p:cNvPicPr>
            <a:picLocks noGrp="1" noChangeAspect="1"/>
          </p:cNvPicPr>
          <p:nvPr>
            <p:ph idx="1"/>
          </p:nvPr>
        </p:nvPicPr>
        <p:blipFill rotWithShape="1">
          <a:blip r:embed="rId2"/>
          <a:srcRect l="22257" t="24497" r="24942" b="10272"/>
          <a:stretch/>
        </p:blipFill>
        <p:spPr>
          <a:xfrm>
            <a:off x="458220" y="2366246"/>
            <a:ext cx="6120680" cy="4253354"/>
          </a:xfrm>
        </p:spPr>
      </p:pic>
      <p:sp>
        <p:nvSpPr>
          <p:cNvPr id="6" name="Title 1">
            <a:extLst>
              <a:ext uri="{FF2B5EF4-FFF2-40B4-BE49-F238E27FC236}">
                <a16:creationId xmlns:a16="http://schemas.microsoft.com/office/drawing/2014/main" id="{C72FBE79-10F4-49DE-953A-64D061A56447}"/>
              </a:ext>
            </a:extLst>
          </p:cNvPr>
          <p:cNvSpPr txBox="1">
            <a:spLocks/>
          </p:cNvSpPr>
          <p:nvPr/>
        </p:nvSpPr>
        <p:spPr>
          <a:xfrm>
            <a:off x="0" y="0"/>
            <a:ext cx="12192000" cy="1556792"/>
          </a:xfrm>
          <a:prstGeom prst="rect">
            <a:avLst/>
          </a:prstGeom>
          <a:solidFill>
            <a:schemeClr val="tx2"/>
          </a:solidFill>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dirty="0">
                <a:solidFill>
                  <a:schemeClr val="bg1"/>
                </a:solidFill>
              </a:rPr>
              <a:t>Progressive sifting/filtering of studies for inclusion</a:t>
            </a:r>
          </a:p>
        </p:txBody>
      </p:sp>
      <p:sp>
        <p:nvSpPr>
          <p:cNvPr id="7" name="TextBox 6">
            <a:extLst>
              <a:ext uri="{FF2B5EF4-FFF2-40B4-BE49-F238E27FC236}">
                <a16:creationId xmlns:a16="http://schemas.microsoft.com/office/drawing/2014/main" id="{37A588BA-CF5D-44BB-B182-7355C869E661}"/>
              </a:ext>
            </a:extLst>
          </p:cNvPr>
          <p:cNvSpPr txBox="1"/>
          <p:nvPr/>
        </p:nvSpPr>
        <p:spPr>
          <a:xfrm>
            <a:off x="9429524" y="3988866"/>
            <a:ext cx="2304256" cy="1200329"/>
          </a:xfrm>
          <a:prstGeom prst="rect">
            <a:avLst/>
          </a:prstGeom>
          <a:noFill/>
        </p:spPr>
        <p:txBody>
          <a:bodyPr wrap="square" rtlCol="0">
            <a:spAutoFit/>
          </a:bodyPr>
          <a:lstStyle/>
          <a:p>
            <a:r>
              <a:rPr lang="en-US" dirty="0"/>
              <a:t>In your notes, keep citations and rationale of anything that gets through to this stage.</a:t>
            </a:r>
            <a:endParaRPr lang="en-GB" dirty="0"/>
          </a:p>
        </p:txBody>
      </p:sp>
      <p:sp>
        <p:nvSpPr>
          <p:cNvPr id="8" name="Arrow: Right 7">
            <a:extLst>
              <a:ext uri="{FF2B5EF4-FFF2-40B4-BE49-F238E27FC236}">
                <a16:creationId xmlns:a16="http://schemas.microsoft.com/office/drawing/2014/main" id="{76DC6685-F56C-457F-81B2-0BB42B865E4C}"/>
              </a:ext>
            </a:extLst>
          </p:cNvPr>
          <p:cNvSpPr/>
          <p:nvPr/>
        </p:nvSpPr>
        <p:spPr>
          <a:xfrm rot="10800000">
            <a:off x="5519936" y="4266547"/>
            <a:ext cx="3384376" cy="50405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26" name="Picture 2" descr="See the source image">
            <a:extLst>
              <a:ext uri="{FF2B5EF4-FFF2-40B4-BE49-F238E27FC236}">
                <a16:creationId xmlns:a16="http://schemas.microsoft.com/office/drawing/2014/main" id="{6006AD4F-3241-4B62-A5AA-AFC4FF626E7C}"/>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456040" y="2073597"/>
            <a:ext cx="5277740" cy="1398464"/>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C4E320BA-A582-4977-9652-A3B6D9C8CE66}"/>
              </a:ext>
            </a:extLst>
          </p:cNvPr>
          <p:cNvSpPr txBox="1"/>
          <p:nvPr/>
        </p:nvSpPr>
        <p:spPr>
          <a:xfrm>
            <a:off x="4871864" y="5805264"/>
            <a:ext cx="6984776" cy="923330"/>
          </a:xfrm>
          <a:prstGeom prst="rect">
            <a:avLst/>
          </a:prstGeom>
          <a:noFill/>
        </p:spPr>
        <p:txBody>
          <a:bodyPr wrap="square" rtlCol="0">
            <a:spAutoFit/>
          </a:bodyPr>
          <a:lstStyle/>
          <a:p>
            <a:r>
              <a:rPr lang="en-US" b="0" i="0" dirty="0">
                <a:solidFill>
                  <a:srgbClr val="3A3A3A"/>
                </a:solidFill>
                <a:effectLst/>
                <a:latin typeface="Source Sans Pro" panose="020B0503030403020204" pitchFamily="34" charset="0"/>
              </a:rPr>
              <a:t>Booth, A., Sutton, A. and </a:t>
            </a:r>
            <a:r>
              <a:rPr lang="en-US" b="0" i="0" dirty="0" err="1">
                <a:solidFill>
                  <a:srgbClr val="3A3A3A"/>
                </a:solidFill>
                <a:effectLst/>
                <a:latin typeface="Source Sans Pro" panose="020B0503030403020204" pitchFamily="34" charset="0"/>
              </a:rPr>
              <a:t>Papaioannou</a:t>
            </a:r>
            <a:r>
              <a:rPr lang="en-US" b="0" i="0" dirty="0">
                <a:solidFill>
                  <a:srgbClr val="3A3A3A"/>
                </a:solidFill>
                <a:effectLst/>
                <a:latin typeface="Source Sans Pro" panose="020B0503030403020204" pitchFamily="34" charset="0"/>
              </a:rPr>
              <a:t>, D. (2012) </a:t>
            </a:r>
            <a:r>
              <a:rPr lang="en-US" b="0" i="1" dirty="0">
                <a:solidFill>
                  <a:srgbClr val="3A3A3A"/>
                </a:solidFill>
                <a:effectLst/>
                <a:latin typeface="Source Sans Pro" panose="020B0503030403020204" pitchFamily="34" charset="0"/>
              </a:rPr>
              <a:t>Systematic Approaches to a Successful Literature Review</a:t>
            </a:r>
            <a:r>
              <a:rPr lang="en-US" b="0" i="0" dirty="0">
                <a:solidFill>
                  <a:srgbClr val="3A3A3A"/>
                </a:solidFill>
                <a:effectLst/>
                <a:latin typeface="Source Sans Pro" panose="020B0503030403020204" pitchFamily="34" charset="0"/>
              </a:rPr>
              <a:t>. Sage Publications Limited.</a:t>
            </a:r>
            <a:endParaRPr lang="en-GB" dirty="0"/>
          </a:p>
        </p:txBody>
      </p:sp>
    </p:spTree>
    <p:extLst>
      <p:ext uri="{BB962C8B-B14F-4D97-AF65-F5344CB8AC3E}">
        <p14:creationId xmlns:p14="http://schemas.microsoft.com/office/powerpoint/2010/main" val="257495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2BC8F-563D-490F-86DD-48CEBCFB38A8}"/>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10B7809A-811F-43B1-85BD-2D7D347B3951}"/>
              </a:ext>
            </a:extLst>
          </p:cNvPr>
          <p:cNvSpPr>
            <a:spLocks noGrp="1"/>
          </p:cNvSpPr>
          <p:nvPr>
            <p:ph idx="1"/>
          </p:nvPr>
        </p:nvSpPr>
        <p:spPr/>
        <p:txBody>
          <a:bodyPr/>
          <a:lstStyle/>
          <a:p>
            <a:r>
              <a:rPr lang="en-US" dirty="0"/>
              <a:t>Does your RQ bring together two different ideas/concepts, such as the application of a psychological concept to a business context? </a:t>
            </a:r>
          </a:p>
          <a:p>
            <a:endParaRPr lang="en-US" dirty="0"/>
          </a:p>
          <a:p>
            <a:pPr marL="0" indent="0">
              <a:buNone/>
            </a:pPr>
            <a:r>
              <a:rPr lang="en-US" dirty="0"/>
              <a:t>E.G. Motivational theories usage within HR policy and practice.</a:t>
            </a:r>
            <a:endParaRPr lang="en-GB" dirty="0"/>
          </a:p>
        </p:txBody>
      </p:sp>
      <p:sp>
        <p:nvSpPr>
          <p:cNvPr id="4" name="Rectangle 3">
            <a:extLst>
              <a:ext uri="{FF2B5EF4-FFF2-40B4-BE49-F238E27FC236}">
                <a16:creationId xmlns:a16="http://schemas.microsoft.com/office/drawing/2014/main" id="{D2F337AC-67EE-4742-8E9A-9062E0F44A85}"/>
              </a:ext>
            </a:extLst>
          </p:cNvPr>
          <p:cNvSpPr/>
          <p:nvPr/>
        </p:nvSpPr>
        <p:spPr>
          <a:xfrm>
            <a:off x="767408" y="4365104"/>
            <a:ext cx="2808312" cy="151216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2.1 Literature review of the motivational concept</a:t>
            </a:r>
            <a:endParaRPr lang="en-GB" dirty="0"/>
          </a:p>
        </p:txBody>
      </p:sp>
      <p:sp>
        <p:nvSpPr>
          <p:cNvPr id="5" name="Rectangle 4">
            <a:extLst>
              <a:ext uri="{FF2B5EF4-FFF2-40B4-BE49-F238E27FC236}">
                <a16:creationId xmlns:a16="http://schemas.microsoft.com/office/drawing/2014/main" id="{371F39A1-9450-4526-A8A4-7513FEFC905C}"/>
              </a:ext>
            </a:extLst>
          </p:cNvPr>
          <p:cNvSpPr/>
          <p:nvPr/>
        </p:nvSpPr>
        <p:spPr>
          <a:xfrm>
            <a:off x="3935760" y="4365104"/>
            <a:ext cx="2952328" cy="151216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2.2 Literature review of the use of this concept within HR policy</a:t>
            </a:r>
            <a:endParaRPr lang="en-GB" dirty="0"/>
          </a:p>
        </p:txBody>
      </p:sp>
      <p:sp>
        <p:nvSpPr>
          <p:cNvPr id="6" name="Rectangle 5">
            <a:extLst>
              <a:ext uri="{FF2B5EF4-FFF2-40B4-BE49-F238E27FC236}">
                <a16:creationId xmlns:a16="http://schemas.microsoft.com/office/drawing/2014/main" id="{63386960-A4E3-40A8-ADA5-72B19600B245}"/>
              </a:ext>
            </a:extLst>
          </p:cNvPr>
          <p:cNvSpPr/>
          <p:nvPr/>
        </p:nvSpPr>
        <p:spPr>
          <a:xfrm>
            <a:off x="7248128" y="4365848"/>
            <a:ext cx="2952328" cy="151216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2.3 Conceptual framework and Research Questions</a:t>
            </a:r>
            <a:endParaRPr lang="en-GB" dirty="0"/>
          </a:p>
        </p:txBody>
      </p:sp>
      <p:sp>
        <p:nvSpPr>
          <p:cNvPr id="7" name="Title 1">
            <a:extLst>
              <a:ext uri="{FF2B5EF4-FFF2-40B4-BE49-F238E27FC236}">
                <a16:creationId xmlns:a16="http://schemas.microsoft.com/office/drawing/2014/main" id="{0713C9FE-B9A2-49DA-9457-04FEE4AB5817}"/>
              </a:ext>
            </a:extLst>
          </p:cNvPr>
          <p:cNvSpPr txBox="1">
            <a:spLocks/>
          </p:cNvSpPr>
          <p:nvPr/>
        </p:nvSpPr>
        <p:spPr>
          <a:xfrm>
            <a:off x="0" y="0"/>
            <a:ext cx="12192000" cy="1556792"/>
          </a:xfrm>
          <a:prstGeom prst="rect">
            <a:avLst/>
          </a:prstGeom>
          <a:solidFill>
            <a:schemeClr val="tx2"/>
          </a:solidFill>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dirty="0">
                <a:solidFill>
                  <a:schemeClr val="bg1"/>
                </a:solidFill>
              </a:rPr>
              <a:t>Two or three literatures?</a:t>
            </a:r>
          </a:p>
        </p:txBody>
      </p:sp>
    </p:spTree>
    <p:extLst>
      <p:ext uri="{BB962C8B-B14F-4D97-AF65-F5344CB8AC3E}">
        <p14:creationId xmlns:p14="http://schemas.microsoft.com/office/powerpoint/2010/main" val="5198512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992BA5-6814-499E-B5A7-6BEA5DA8673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C290DCC-F6D1-43A4-BFF2-F948117B6193}"/>
              </a:ext>
            </a:extLst>
          </p:cNvPr>
          <p:cNvSpPr>
            <a:spLocks noGrp="1"/>
          </p:cNvSpPr>
          <p:nvPr>
            <p:ph idx="1"/>
          </p:nvPr>
        </p:nvSpPr>
        <p:spPr/>
        <p:txBody>
          <a:bodyPr>
            <a:normAutofit fontScale="92500" lnSpcReduction="20000"/>
          </a:bodyPr>
          <a:lstStyle/>
          <a:p>
            <a:r>
              <a:rPr lang="en-US" dirty="0"/>
              <a:t>By describing exactly which sources were searched and with which search terms, as well as recording other techniques used to locate evidence (such as checking of reference lists), you will fulfil two criteria of a systematic search: </a:t>
            </a:r>
            <a:r>
              <a:rPr lang="en-US" b="1" dirty="0"/>
              <a:t>transparency and reproducibility</a:t>
            </a:r>
            <a:r>
              <a:rPr lang="en-US" dirty="0"/>
              <a:t>. </a:t>
            </a:r>
          </a:p>
          <a:p>
            <a:r>
              <a:rPr lang="en-US" dirty="0"/>
              <a:t>You should document your search process as you go along so that </a:t>
            </a:r>
            <a:r>
              <a:rPr lang="en-US" dirty="0">
                <a:highlight>
                  <a:srgbClr val="FFFF00"/>
                </a:highlight>
              </a:rPr>
              <a:t>you find it easier to write up the literature search methodology </a:t>
            </a:r>
            <a:r>
              <a:rPr lang="en-US" dirty="0"/>
              <a:t>for your review (Booth, 2006). </a:t>
            </a:r>
          </a:p>
          <a:p>
            <a:r>
              <a:rPr lang="en-US" dirty="0"/>
              <a:t>Details to record include: • the sources searched (database and database provider, and timespan of databases); • search strategies used (for each database); • number of references found for each source/method of searching; • the date searches were conducted</a:t>
            </a:r>
            <a:endParaRPr lang="en-GB" dirty="0"/>
          </a:p>
        </p:txBody>
      </p:sp>
      <p:sp>
        <p:nvSpPr>
          <p:cNvPr id="4" name="Title 1">
            <a:extLst>
              <a:ext uri="{FF2B5EF4-FFF2-40B4-BE49-F238E27FC236}">
                <a16:creationId xmlns:a16="http://schemas.microsoft.com/office/drawing/2014/main" id="{8BA740BA-0493-44D3-9169-5775EB0EC180}"/>
              </a:ext>
            </a:extLst>
          </p:cNvPr>
          <p:cNvSpPr txBox="1">
            <a:spLocks/>
          </p:cNvSpPr>
          <p:nvPr/>
        </p:nvSpPr>
        <p:spPr>
          <a:xfrm>
            <a:off x="0" y="0"/>
            <a:ext cx="12192000" cy="1556792"/>
          </a:xfrm>
          <a:prstGeom prst="rect">
            <a:avLst/>
          </a:prstGeom>
          <a:solidFill>
            <a:schemeClr val="tx2"/>
          </a:solidFill>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dirty="0">
                <a:solidFill>
                  <a:schemeClr val="bg1"/>
                </a:solidFill>
              </a:rPr>
              <a:t>Documenting your search</a:t>
            </a:r>
          </a:p>
        </p:txBody>
      </p:sp>
      <p:sp>
        <p:nvSpPr>
          <p:cNvPr id="5" name="TextBox 4">
            <a:extLst>
              <a:ext uri="{FF2B5EF4-FFF2-40B4-BE49-F238E27FC236}">
                <a16:creationId xmlns:a16="http://schemas.microsoft.com/office/drawing/2014/main" id="{43BA934C-7CBA-410E-AE76-2793526E32BF}"/>
              </a:ext>
            </a:extLst>
          </p:cNvPr>
          <p:cNvSpPr txBox="1"/>
          <p:nvPr/>
        </p:nvSpPr>
        <p:spPr>
          <a:xfrm>
            <a:off x="4439816" y="6021288"/>
            <a:ext cx="7416824" cy="646331"/>
          </a:xfrm>
          <a:prstGeom prst="rect">
            <a:avLst/>
          </a:prstGeom>
          <a:noFill/>
        </p:spPr>
        <p:txBody>
          <a:bodyPr wrap="square" rtlCol="0">
            <a:spAutoFit/>
          </a:bodyPr>
          <a:lstStyle/>
          <a:p>
            <a:r>
              <a:rPr lang="en-US" b="0" i="0" dirty="0">
                <a:solidFill>
                  <a:srgbClr val="3A3A3A"/>
                </a:solidFill>
                <a:effectLst/>
                <a:latin typeface="Source Sans Pro" panose="020B0503030403020204" pitchFamily="34" charset="0"/>
              </a:rPr>
              <a:t>Booth, A., Sutton, A. and </a:t>
            </a:r>
            <a:r>
              <a:rPr lang="en-US" b="0" i="0" dirty="0" err="1">
                <a:solidFill>
                  <a:srgbClr val="3A3A3A"/>
                </a:solidFill>
                <a:effectLst/>
                <a:latin typeface="Source Sans Pro" panose="020B0503030403020204" pitchFamily="34" charset="0"/>
              </a:rPr>
              <a:t>Papaioannou</a:t>
            </a:r>
            <a:r>
              <a:rPr lang="en-US" b="0" i="0" dirty="0">
                <a:solidFill>
                  <a:srgbClr val="3A3A3A"/>
                </a:solidFill>
                <a:effectLst/>
                <a:latin typeface="Source Sans Pro" panose="020B0503030403020204" pitchFamily="34" charset="0"/>
              </a:rPr>
              <a:t>, D. (2012) </a:t>
            </a:r>
            <a:r>
              <a:rPr lang="en-US" b="0" i="1" dirty="0">
                <a:solidFill>
                  <a:srgbClr val="3A3A3A"/>
                </a:solidFill>
                <a:effectLst/>
                <a:latin typeface="Source Sans Pro" panose="020B0503030403020204" pitchFamily="34" charset="0"/>
              </a:rPr>
              <a:t>Systematic Approaches to a Successful Literature Review</a:t>
            </a:r>
            <a:r>
              <a:rPr lang="en-US" b="0" i="0" dirty="0">
                <a:solidFill>
                  <a:srgbClr val="3A3A3A"/>
                </a:solidFill>
                <a:effectLst/>
                <a:latin typeface="Source Sans Pro" panose="020B0503030403020204" pitchFamily="34" charset="0"/>
              </a:rPr>
              <a:t>. Sage Publications Limited.</a:t>
            </a:r>
            <a:endParaRPr lang="en-GB" dirty="0"/>
          </a:p>
        </p:txBody>
      </p:sp>
    </p:spTree>
    <p:extLst>
      <p:ext uri="{BB962C8B-B14F-4D97-AF65-F5344CB8AC3E}">
        <p14:creationId xmlns:p14="http://schemas.microsoft.com/office/powerpoint/2010/main" val="35100367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3" name="Rectangle 3"/>
          <p:cNvSpPr>
            <a:spLocks noGrp="1" noChangeArrowheads="1"/>
          </p:cNvSpPr>
          <p:nvPr>
            <p:ph idx="1"/>
          </p:nvPr>
        </p:nvSpPr>
        <p:spPr/>
        <p:txBody>
          <a:bodyPr>
            <a:normAutofit fontScale="92500" lnSpcReduction="10000"/>
          </a:bodyPr>
          <a:lstStyle/>
          <a:p>
            <a:pPr marL="0" indent="0">
              <a:buNone/>
            </a:pPr>
            <a:r>
              <a:rPr lang="en-US" dirty="0"/>
              <a:t>Concept mapping (sometimes know as idea webbing) can be useful in making sense of the ‘messy nature of knowledge’ (Alias and </a:t>
            </a:r>
            <a:r>
              <a:rPr lang="en-US" dirty="0" err="1"/>
              <a:t>Suradi</a:t>
            </a:r>
            <a:r>
              <a:rPr lang="en-US" dirty="0"/>
              <a:t>, 2008). Rowley and Slack (2004) list benefits for using concept maps when planning a literature review, including:</a:t>
            </a:r>
          </a:p>
          <a:p>
            <a:r>
              <a:rPr lang="en-US" dirty="0"/>
              <a:t>identifying key concepts in a research area; </a:t>
            </a:r>
          </a:p>
          <a:p>
            <a:r>
              <a:rPr lang="en-US" dirty="0"/>
              <a:t>identifying additional search terms; </a:t>
            </a:r>
          </a:p>
          <a:p>
            <a:r>
              <a:rPr lang="en-US" dirty="0"/>
              <a:t>clarifying thinking about the structure of the literature review; </a:t>
            </a:r>
          </a:p>
          <a:p>
            <a:r>
              <a:rPr lang="en-US" dirty="0"/>
              <a:t>understanding theory, concepts, and the relationships between them (Rowley and Slack, 2004)</a:t>
            </a:r>
            <a:endParaRPr lang="en-GB" dirty="0"/>
          </a:p>
          <a:p>
            <a:pPr marL="609600" indent="-609600">
              <a:lnSpc>
                <a:spcPct val="90000"/>
              </a:lnSpc>
              <a:buNone/>
              <a:defRPr/>
            </a:pPr>
            <a:endParaRPr lang="en-GB" b="1" dirty="0"/>
          </a:p>
        </p:txBody>
      </p:sp>
      <p:sp>
        <p:nvSpPr>
          <p:cNvPr id="3" name="Title 2">
            <a:extLst>
              <a:ext uri="{FF2B5EF4-FFF2-40B4-BE49-F238E27FC236}">
                <a16:creationId xmlns:a16="http://schemas.microsoft.com/office/drawing/2014/main" id="{D70FF6EC-7CE1-46F9-A7E6-BD63C548504F}"/>
              </a:ext>
            </a:extLst>
          </p:cNvPr>
          <p:cNvSpPr>
            <a:spLocks noGrp="1"/>
          </p:cNvSpPr>
          <p:nvPr>
            <p:ph type="title"/>
          </p:nvPr>
        </p:nvSpPr>
        <p:spPr/>
        <p:txBody>
          <a:bodyPr/>
          <a:lstStyle/>
          <a:p>
            <a:endParaRPr lang="en-GB"/>
          </a:p>
        </p:txBody>
      </p:sp>
      <p:sp>
        <p:nvSpPr>
          <p:cNvPr id="7" name="Title 1">
            <a:extLst>
              <a:ext uri="{FF2B5EF4-FFF2-40B4-BE49-F238E27FC236}">
                <a16:creationId xmlns:a16="http://schemas.microsoft.com/office/drawing/2014/main" id="{F69F3511-43A7-47A8-96D5-B167BBD81F97}"/>
              </a:ext>
            </a:extLst>
          </p:cNvPr>
          <p:cNvSpPr txBox="1">
            <a:spLocks/>
          </p:cNvSpPr>
          <p:nvPr/>
        </p:nvSpPr>
        <p:spPr>
          <a:xfrm>
            <a:off x="0" y="0"/>
            <a:ext cx="12192000" cy="1556792"/>
          </a:xfrm>
          <a:prstGeom prst="rect">
            <a:avLst/>
          </a:prstGeom>
          <a:solidFill>
            <a:schemeClr val="tx2"/>
          </a:solidFill>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dirty="0">
                <a:solidFill>
                  <a:schemeClr val="bg1"/>
                </a:solidFill>
              </a:rPr>
              <a:t>CONCEPT MAPPING</a:t>
            </a:r>
          </a:p>
        </p:txBody>
      </p:sp>
      <p:sp>
        <p:nvSpPr>
          <p:cNvPr id="5" name="TextBox 4">
            <a:extLst>
              <a:ext uri="{FF2B5EF4-FFF2-40B4-BE49-F238E27FC236}">
                <a16:creationId xmlns:a16="http://schemas.microsoft.com/office/drawing/2014/main" id="{45481AEA-5891-4CA5-BA4A-3304AF3883DF}"/>
              </a:ext>
            </a:extLst>
          </p:cNvPr>
          <p:cNvSpPr txBox="1"/>
          <p:nvPr/>
        </p:nvSpPr>
        <p:spPr>
          <a:xfrm>
            <a:off x="4871864" y="5805264"/>
            <a:ext cx="6984776" cy="923330"/>
          </a:xfrm>
          <a:prstGeom prst="rect">
            <a:avLst/>
          </a:prstGeom>
          <a:noFill/>
        </p:spPr>
        <p:txBody>
          <a:bodyPr wrap="square" rtlCol="0">
            <a:spAutoFit/>
          </a:bodyPr>
          <a:lstStyle/>
          <a:p>
            <a:r>
              <a:rPr lang="en-US" b="0" i="0" dirty="0">
                <a:solidFill>
                  <a:srgbClr val="3A3A3A"/>
                </a:solidFill>
                <a:effectLst/>
                <a:latin typeface="Source Sans Pro" panose="020B0503030403020204" pitchFamily="34" charset="0"/>
              </a:rPr>
              <a:t>Booth, A., Sutton, A. and </a:t>
            </a:r>
            <a:r>
              <a:rPr lang="en-US" b="0" i="0" dirty="0" err="1">
                <a:solidFill>
                  <a:srgbClr val="3A3A3A"/>
                </a:solidFill>
                <a:effectLst/>
                <a:latin typeface="Source Sans Pro" panose="020B0503030403020204" pitchFamily="34" charset="0"/>
              </a:rPr>
              <a:t>Papaioannou</a:t>
            </a:r>
            <a:r>
              <a:rPr lang="en-US" b="0" i="0" dirty="0">
                <a:solidFill>
                  <a:srgbClr val="3A3A3A"/>
                </a:solidFill>
                <a:effectLst/>
                <a:latin typeface="Source Sans Pro" panose="020B0503030403020204" pitchFamily="34" charset="0"/>
              </a:rPr>
              <a:t>, D. (2012) </a:t>
            </a:r>
            <a:r>
              <a:rPr lang="en-US" b="0" i="1" dirty="0">
                <a:solidFill>
                  <a:srgbClr val="3A3A3A"/>
                </a:solidFill>
                <a:effectLst/>
                <a:latin typeface="Source Sans Pro" panose="020B0503030403020204" pitchFamily="34" charset="0"/>
              </a:rPr>
              <a:t>Systematic Approaches to a Successful Literature Review</a:t>
            </a:r>
            <a:r>
              <a:rPr lang="en-US" b="0" i="0" dirty="0">
                <a:solidFill>
                  <a:srgbClr val="3A3A3A"/>
                </a:solidFill>
                <a:effectLst/>
                <a:latin typeface="Source Sans Pro" panose="020B0503030403020204" pitchFamily="34" charset="0"/>
              </a:rPr>
              <a:t>. Sage Publications Limited.</a:t>
            </a:r>
            <a:endParaRPr lang="en-GB" dirty="0"/>
          </a:p>
        </p:txBody>
      </p:sp>
    </p:spTree>
    <p:extLst>
      <p:ext uri="{BB962C8B-B14F-4D97-AF65-F5344CB8AC3E}">
        <p14:creationId xmlns:p14="http://schemas.microsoft.com/office/powerpoint/2010/main" val="2041222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3" name="Rectangle 3"/>
          <p:cNvSpPr>
            <a:spLocks noGrp="1" noChangeArrowheads="1"/>
          </p:cNvSpPr>
          <p:nvPr>
            <p:ph idx="1"/>
          </p:nvPr>
        </p:nvSpPr>
        <p:spPr/>
        <p:txBody>
          <a:bodyPr>
            <a:normAutofit/>
          </a:bodyPr>
          <a:lstStyle/>
          <a:p>
            <a:pPr marL="609600" indent="-609600">
              <a:lnSpc>
                <a:spcPct val="90000"/>
              </a:lnSpc>
              <a:buNone/>
              <a:defRPr/>
            </a:pPr>
            <a:r>
              <a:rPr lang="en-US" dirty="0"/>
              <a:t>A common challenge when defining the scope relates to knowing ‘when to stop’. </a:t>
            </a:r>
          </a:p>
          <a:p>
            <a:pPr marL="609600" indent="-609600">
              <a:lnSpc>
                <a:spcPct val="90000"/>
              </a:lnSpc>
              <a:buNone/>
              <a:defRPr/>
            </a:pPr>
            <a:endParaRPr lang="en-US" dirty="0"/>
          </a:p>
          <a:p>
            <a:pPr marL="0" indent="0">
              <a:lnSpc>
                <a:spcPct val="90000"/>
              </a:lnSpc>
              <a:buNone/>
              <a:defRPr/>
            </a:pPr>
            <a:r>
              <a:rPr lang="en-US" dirty="0"/>
              <a:t>Debate </a:t>
            </a:r>
            <a:r>
              <a:rPr lang="en-US" dirty="0" err="1"/>
              <a:t>centres</a:t>
            </a:r>
            <a:r>
              <a:rPr lang="en-US" dirty="0"/>
              <a:t> on whether you should aim for</a:t>
            </a:r>
          </a:p>
          <a:p>
            <a:pPr>
              <a:lnSpc>
                <a:spcPct val="90000"/>
              </a:lnSpc>
              <a:defRPr/>
            </a:pPr>
            <a:r>
              <a:rPr lang="en-US" dirty="0"/>
              <a:t>comprehensiveness (in quantitative terms), </a:t>
            </a:r>
          </a:p>
          <a:p>
            <a:pPr>
              <a:lnSpc>
                <a:spcPct val="90000"/>
              </a:lnSpc>
              <a:defRPr/>
            </a:pPr>
            <a:r>
              <a:rPr lang="en-US" b="1" dirty="0"/>
              <a:t>theoretical saturation </a:t>
            </a:r>
            <a:r>
              <a:rPr lang="en-US" dirty="0"/>
              <a:t>(in qualitative terms), </a:t>
            </a:r>
          </a:p>
          <a:p>
            <a:pPr>
              <a:lnSpc>
                <a:spcPct val="90000"/>
              </a:lnSpc>
              <a:defRPr/>
            </a:pPr>
            <a:r>
              <a:rPr lang="en-US" dirty="0"/>
              <a:t>or whether you should aim for a ‘representative’ approach.</a:t>
            </a:r>
            <a:endParaRPr lang="en-GB" dirty="0"/>
          </a:p>
          <a:p>
            <a:pPr marL="609600" indent="-609600">
              <a:lnSpc>
                <a:spcPct val="90000"/>
              </a:lnSpc>
              <a:buNone/>
              <a:defRPr/>
            </a:pPr>
            <a:endParaRPr lang="en-GB" b="1" dirty="0"/>
          </a:p>
        </p:txBody>
      </p:sp>
      <p:sp>
        <p:nvSpPr>
          <p:cNvPr id="3" name="Title 2">
            <a:extLst>
              <a:ext uri="{FF2B5EF4-FFF2-40B4-BE49-F238E27FC236}">
                <a16:creationId xmlns:a16="http://schemas.microsoft.com/office/drawing/2014/main" id="{D70FF6EC-7CE1-46F9-A7E6-BD63C548504F}"/>
              </a:ext>
            </a:extLst>
          </p:cNvPr>
          <p:cNvSpPr>
            <a:spLocks noGrp="1"/>
          </p:cNvSpPr>
          <p:nvPr>
            <p:ph type="title"/>
          </p:nvPr>
        </p:nvSpPr>
        <p:spPr/>
        <p:txBody>
          <a:bodyPr/>
          <a:lstStyle/>
          <a:p>
            <a:endParaRPr lang="en-GB"/>
          </a:p>
        </p:txBody>
      </p:sp>
      <p:sp>
        <p:nvSpPr>
          <p:cNvPr id="7" name="Title 1">
            <a:extLst>
              <a:ext uri="{FF2B5EF4-FFF2-40B4-BE49-F238E27FC236}">
                <a16:creationId xmlns:a16="http://schemas.microsoft.com/office/drawing/2014/main" id="{F69F3511-43A7-47A8-96D5-B167BBD81F97}"/>
              </a:ext>
            </a:extLst>
          </p:cNvPr>
          <p:cNvSpPr txBox="1">
            <a:spLocks/>
          </p:cNvSpPr>
          <p:nvPr/>
        </p:nvSpPr>
        <p:spPr>
          <a:xfrm>
            <a:off x="0" y="0"/>
            <a:ext cx="12192000" cy="1556792"/>
          </a:xfrm>
          <a:prstGeom prst="rect">
            <a:avLst/>
          </a:prstGeom>
          <a:solidFill>
            <a:schemeClr val="tx2"/>
          </a:solidFill>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dirty="0">
                <a:solidFill>
                  <a:schemeClr val="bg1"/>
                </a:solidFill>
              </a:rPr>
              <a:t>Comprehensive vs Selective</a:t>
            </a:r>
          </a:p>
        </p:txBody>
      </p:sp>
      <p:sp>
        <p:nvSpPr>
          <p:cNvPr id="5" name="TextBox 4">
            <a:extLst>
              <a:ext uri="{FF2B5EF4-FFF2-40B4-BE49-F238E27FC236}">
                <a16:creationId xmlns:a16="http://schemas.microsoft.com/office/drawing/2014/main" id="{6151CE9B-C035-45D5-9B25-E7EE4F2C6794}"/>
              </a:ext>
            </a:extLst>
          </p:cNvPr>
          <p:cNvSpPr txBox="1"/>
          <p:nvPr/>
        </p:nvSpPr>
        <p:spPr>
          <a:xfrm>
            <a:off x="4871864" y="5805264"/>
            <a:ext cx="6984776" cy="923330"/>
          </a:xfrm>
          <a:prstGeom prst="rect">
            <a:avLst/>
          </a:prstGeom>
          <a:noFill/>
        </p:spPr>
        <p:txBody>
          <a:bodyPr wrap="square" rtlCol="0">
            <a:spAutoFit/>
          </a:bodyPr>
          <a:lstStyle/>
          <a:p>
            <a:r>
              <a:rPr lang="en-US" b="0" i="0" dirty="0">
                <a:solidFill>
                  <a:srgbClr val="3A3A3A"/>
                </a:solidFill>
                <a:effectLst/>
                <a:latin typeface="Source Sans Pro" panose="020B0503030403020204" pitchFamily="34" charset="0"/>
              </a:rPr>
              <a:t>Booth, A., Sutton, A. and </a:t>
            </a:r>
            <a:r>
              <a:rPr lang="en-US" b="0" i="0" dirty="0" err="1">
                <a:solidFill>
                  <a:srgbClr val="3A3A3A"/>
                </a:solidFill>
                <a:effectLst/>
                <a:latin typeface="Source Sans Pro" panose="020B0503030403020204" pitchFamily="34" charset="0"/>
              </a:rPr>
              <a:t>Papaioannou</a:t>
            </a:r>
            <a:r>
              <a:rPr lang="en-US" b="0" i="0" dirty="0">
                <a:solidFill>
                  <a:srgbClr val="3A3A3A"/>
                </a:solidFill>
                <a:effectLst/>
                <a:latin typeface="Source Sans Pro" panose="020B0503030403020204" pitchFamily="34" charset="0"/>
              </a:rPr>
              <a:t>, D. (2012) </a:t>
            </a:r>
            <a:r>
              <a:rPr lang="en-US" b="0" i="1" dirty="0">
                <a:solidFill>
                  <a:srgbClr val="3A3A3A"/>
                </a:solidFill>
                <a:effectLst/>
                <a:latin typeface="Source Sans Pro" panose="020B0503030403020204" pitchFamily="34" charset="0"/>
              </a:rPr>
              <a:t>Systematic Approaches to a Successful Literature Review</a:t>
            </a:r>
            <a:r>
              <a:rPr lang="en-US" b="0" i="0" dirty="0">
                <a:solidFill>
                  <a:srgbClr val="3A3A3A"/>
                </a:solidFill>
                <a:effectLst/>
                <a:latin typeface="Source Sans Pro" panose="020B0503030403020204" pitchFamily="34" charset="0"/>
              </a:rPr>
              <a:t>. Sage Publications Limited.</a:t>
            </a:r>
            <a:endParaRPr lang="en-GB" dirty="0"/>
          </a:p>
        </p:txBody>
      </p:sp>
    </p:spTree>
    <p:extLst>
      <p:ext uri="{BB962C8B-B14F-4D97-AF65-F5344CB8AC3E}">
        <p14:creationId xmlns:p14="http://schemas.microsoft.com/office/powerpoint/2010/main" val="16897765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FACFC9-F8B3-4579-8B7A-1394C050A8D9}"/>
              </a:ext>
            </a:extLst>
          </p:cNvPr>
          <p:cNvSpPr>
            <a:spLocks noGrp="1"/>
          </p:cNvSpPr>
          <p:nvPr>
            <p:ph type="title"/>
          </p:nvPr>
        </p:nvSpPr>
        <p:spPr/>
        <p:txBody>
          <a:bodyPr>
            <a:normAutofit/>
          </a:bodyPr>
          <a:lstStyle/>
          <a:p>
            <a:endParaRPr lang="en-GB" dirty="0"/>
          </a:p>
        </p:txBody>
      </p:sp>
      <p:sp>
        <p:nvSpPr>
          <p:cNvPr id="3" name="Content Placeholder 2">
            <a:extLst>
              <a:ext uri="{FF2B5EF4-FFF2-40B4-BE49-F238E27FC236}">
                <a16:creationId xmlns:a16="http://schemas.microsoft.com/office/drawing/2014/main" id="{3F371998-F8E1-4F01-9ED4-9F068A034F33}"/>
              </a:ext>
            </a:extLst>
          </p:cNvPr>
          <p:cNvSpPr>
            <a:spLocks noGrp="1"/>
          </p:cNvSpPr>
          <p:nvPr>
            <p:ph idx="1"/>
          </p:nvPr>
        </p:nvSpPr>
        <p:spPr>
          <a:xfrm>
            <a:off x="609600" y="1600201"/>
            <a:ext cx="4406280" cy="4525963"/>
          </a:xfrm>
        </p:spPr>
        <p:txBody>
          <a:bodyPr>
            <a:normAutofit fontScale="92500" lnSpcReduction="10000"/>
          </a:bodyPr>
          <a:lstStyle/>
          <a:p>
            <a:r>
              <a:rPr lang="en-US" dirty="0"/>
              <a:t>Identify the key </a:t>
            </a:r>
            <a:r>
              <a:rPr lang="en-US" b="1" u="sng" dirty="0"/>
              <a:t>themes</a:t>
            </a:r>
            <a:r>
              <a:rPr lang="en-US" dirty="0"/>
              <a:t> under which you can file this record.</a:t>
            </a:r>
          </a:p>
          <a:p>
            <a:endParaRPr lang="en-US" dirty="0"/>
          </a:p>
          <a:p>
            <a:r>
              <a:rPr lang="en-US" dirty="0"/>
              <a:t>Full citation, perhaps with link.</a:t>
            </a:r>
          </a:p>
          <a:p>
            <a:endParaRPr lang="en-US" dirty="0"/>
          </a:p>
          <a:p>
            <a:r>
              <a:rPr lang="en-US" dirty="0"/>
              <a:t>Key analysis.</a:t>
            </a:r>
          </a:p>
          <a:p>
            <a:r>
              <a:rPr lang="en-US" dirty="0"/>
              <a:t>Key reflections. </a:t>
            </a:r>
            <a:endParaRPr lang="en-GB" dirty="0"/>
          </a:p>
        </p:txBody>
      </p:sp>
      <p:pic>
        <p:nvPicPr>
          <p:cNvPr id="5" name="Picture 4">
            <a:extLst>
              <a:ext uri="{FF2B5EF4-FFF2-40B4-BE49-F238E27FC236}">
                <a16:creationId xmlns:a16="http://schemas.microsoft.com/office/drawing/2014/main" id="{11AA541E-3D25-48D9-99A4-431C19D08E46}"/>
              </a:ext>
            </a:extLst>
          </p:cNvPr>
          <p:cNvPicPr>
            <a:picLocks noChangeAspect="1"/>
          </p:cNvPicPr>
          <p:nvPr/>
        </p:nvPicPr>
        <p:blipFill rotWithShape="1">
          <a:blip r:embed="rId2"/>
          <a:srcRect l="41141" t="21651" r="3931" b="5901"/>
          <a:stretch/>
        </p:blipFill>
        <p:spPr>
          <a:xfrm>
            <a:off x="5015880" y="1484784"/>
            <a:ext cx="6696744" cy="4968552"/>
          </a:xfrm>
          <a:prstGeom prst="rect">
            <a:avLst/>
          </a:prstGeom>
        </p:spPr>
      </p:pic>
      <p:sp>
        <p:nvSpPr>
          <p:cNvPr id="8" name="Title 1">
            <a:extLst>
              <a:ext uri="{FF2B5EF4-FFF2-40B4-BE49-F238E27FC236}">
                <a16:creationId xmlns:a16="http://schemas.microsoft.com/office/drawing/2014/main" id="{843007EF-0272-411B-868A-290717F2D45F}"/>
              </a:ext>
            </a:extLst>
          </p:cNvPr>
          <p:cNvSpPr txBox="1">
            <a:spLocks/>
          </p:cNvSpPr>
          <p:nvPr/>
        </p:nvSpPr>
        <p:spPr>
          <a:xfrm>
            <a:off x="0" y="-47872"/>
            <a:ext cx="12192000" cy="1556792"/>
          </a:xfrm>
          <a:prstGeom prst="rect">
            <a:avLst/>
          </a:prstGeom>
          <a:solidFill>
            <a:schemeClr val="tx2"/>
          </a:solidFill>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dirty="0">
                <a:solidFill>
                  <a:schemeClr val="bg1"/>
                </a:solidFill>
              </a:rPr>
              <a:t>Examples of a Synthesis Matrix/ Notes and Citations</a:t>
            </a:r>
          </a:p>
        </p:txBody>
      </p:sp>
    </p:spTree>
    <p:extLst>
      <p:ext uri="{BB962C8B-B14F-4D97-AF65-F5344CB8AC3E}">
        <p14:creationId xmlns:p14="http://schemas.microsoft.com/office/powerpoint/2010/main" val="7714350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D0D6D43-49F1-429A-A55B-C57CC3C8E9FB}"/>
              </a:ext>
            </a:extLst>
          </p:cNvPr>
          <p:cNvSpPr>
            <a:spLocks noGrp="1"/>
          </p:cNvSpPr>
          <p:nvPr>
            <p:ph type="title"/>
          </p:nvPr>
        </p:nvSpPr>
        <p:spPr/>
        <p:txBody>
          <a:bodyPr/>
          <a:lstStyle/>
          <a:p>
            <a:endParaRPr lang="en-GB"/>
          </a:p>
        </p:txBody>
      </p:sp>
      <p:sp>
        <p:nvSpPr>
          <p:cNvPr id="7" name="Title 1">
            <a:extLst>
              <a:ext uri="{FF2B5EF4-FFF2-40B4-BE49-F238E27FC236}">
                <a16:creationId xmlns:a16="http://schemas.microsoft.com/office/drawing/2014/main" id="{2C427A4B-69AD-4C85-B36B-8D3410B6E64B}"/>
              </a:ext>
            </a:extLst>
          </p:cNvPr>
          <p:cNvSpPr txBox="1">
            <a:spLocks/>
          </p:cNvSpPr>
          <p:nvPr/>
        </p:nvSpPr>
        <p:spPr>
          <a:xfrm>
            <a:off x="0" y="0"/>
            <a:ext cx="12192000" cy="1556792"/>
          </a:xfrm>
          <a:prstGeom prst="rect">
            <a:avLst/>
          </a:prstGeom>
          <a:solidFill>
            <a:schemeClr val="tx2"/>
          </a:solidFill>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4000" dirty="0">
                <a:solidFill>
                  <a:schemeClr val="bg1"/>
                </a:solidFill>
              </a:rPr>
              <a:t>What is/was your approach to your literature review?</a:t>
            </a:r>
          </a:p>
        </p:txBody>
      </p:sp>
      <p:cxnSp>
        <p:nvCxnSpPr>
          <p:cNvPr id="10" name="Straight Arrow Connector 9">
            <a:extLst>
              <a:ext uri="{FF2B5EF4-FFF2-40B4-BE49-F238E27FC236}">
                <a16:creationId xmlns:a16="http://schemas.microsoft.com/office/drawing/2014/main" id="{25F84012-60CD-48A8-B27C-B94D5B388B15}"/>
              </a:ext>
            </a:extLst>
          </p:cNvPr>
          <p:cNvCxnSpPr>
            <a:cxnSpLocks/>
          </p:cNvCxnSpPr>
          <p:nvPr/>
        </p:nvCxnSpPr>
        <p:spPr>
          <a:xfrm flipH="1">
            <a:off x="5087888" y="2132856"/>
            <a:ext cx="864096" cy="3816424"/>
          </a:xfrm>
          <a:prstGeom prst="straightConnector1">
            <a:avLst/>
          </a:prstGeom>
          <a:ln w="60325">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8F19698-905E-41E8-9544-89C60E71016F}"/>
              </a:ext>
            </a:extLst>
          </p:cNvPr>
          <p:cNvSpPr>
            <a:spLocks noGrp="1"/>
          </p:cNvSpPr>
          <p:nvPr>
            <p:ph idx="1"/>
          </p:nvPr>
        </p:nvSpPr>
        <p:spPr>
          <a:xfrm>
            <a:off x="609600" y="1916832"/>
            <a:ext cx="10972800" cy="4209332"/>
          </a:xfrm>
        </p:spPr>
        <p:txBody>
          <a:bodyPr>
            <a:normAutofit lnSpcReduction="10000"/>
          </a:bodyPr>
          <a:lstStyle/>
          <a:p>
            <a:r>
              <a:rPr lang="en-US" dirty="0"/>
              <a:t>Was it to conduct a </a:t>
            </a:r>
            <a:r>
              <a:rPr lang="en-US" u="sng" dirty="0"/>
              <a:t>Systematic</a:t>
            </a:r>
            <a:r>
              <a:rPr lang="en-US" dirty="0"/>
              <a:t> Literature review?</a:t>
            </a:r>
          </a:p>
          <a:p>
            <a:r>
              <a:rPr lang="en-US" dirty="0"/>
              <a:t>Or was it a thematic and theoretical literature review be sufficient? </a:t>
            </a:r>
          </a:p>
          <a:p>
            <a:r>
              <a:rPr lang="en-US" dirty="0"/>
              <a:t>Was reproducibility important? </a:t>
            </a:r>
          </a:p>
          <a:p>
            <a:r>
              <a:rPr lang="en-US" dirty="0"/>
              <a:t>How will you demonstrate transparency?</a:t>
            </a:r>
          </a:p>
          <a:p>
            <a:endParaRPr lang="en-US" dirty="0"/>
          </a:p>
          <a:p>
            <a:r>
              <a:rPr lang="en-US" dirty="0"/>
              <a:t>Next steps – Show case your LR Protocol and Search strategy (including search terms and resources searched). </a:t>
            </a:r>
          </a:p>
          <a:p>
            <a:pPr lvl="1"/>
            <a:endParaRPr lang="en-US" dirty="0"/>
          </a:p>
          <a:p>
            <a:pPr lvl="1"/>
            <a:endParaRPr lang="en-GB" dirty="0"/>
          </a:p>
        </p:txBody>
      </p:sp>
    </p:spTree>
    <p:extLst>
      <p:ext uri="{BB962C8B-B14F-4D97-AF65-F5344CB8AC3E}">
        <p14:creationId xmlns:p14="http://schemas.microsoft.com/office/powerpoint/2010/main" val="34274384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D0D6D43-49F1-429A-A55B-C57CC3C8E9FB}"/>
              </a:ext>
            </a:extLst>
          </p:cNvPr>
          <p:cNvSpPr>
            <a:spLocks noGrp="1"/>
          </p:cNvSpPr>
          <p:nvPr>
            <p:ph type="title"/>
          </p:nvPr>
        </p:nvSpPr>
        <p:spPr/>
        <p:txBody>
          <a:bodyPr/>
          <a:lstStyle/>
          <a:p>
            <a:endParaRPr lang="en-GB"/>
          </a:p>
        </p:txBody>
      </p:sp>
      <p:sp>
        <p:nvSpPr>
          <p:cNvPr id="7" name="Title 1">
            <a:extLst>
              <a:ext uri="{FF2B5EF4-FFF2-40B4-BE49-F238E27FC236}">
                <a16:creationId xmlns:a16="http://schemas.microsoft.com/office/drawing/2014/main" id="{2C427A4B-69AD-4C85-B36B-8D3410B6E64B}"/>
              </a:ext>
            </a:extLst>
          </p:cNvPr>
          <p:cNvSpPr txBox="1">
            <a:spLocks/>
          </p:cNvSpPr>
          <p:nvPr/>
        </p:nvSpPr>
        <p:spPr>
          <a:xfrm>
            <a:off x="0" y="0"/>
            <a:ext cx="12192000" cy="1556792"/>
          </a:xfrm>
          <a:prstGeom prst="rect">
            <a:avLst/>
          </a:prstGeom>
          <a:solidFill>
            <a:schemeClr val="tx2"/>
          </a:solidFill>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dirty="0">
                <a:solidFill>
                  <a:schemeClr val="bg1"/>
                </a:solidFill>
              </a:rPr>
              <a:t>Please produce a 10mins presentation on the following task… </a:t>
            </a:r>
          </a:p>
        </p:txBody>
      </p:sp>
      <p:sp>
        <p:nvSpPr>
          <p:cNvPr id="3" name="Content Placeholder 2">
            <a:extLst>
              <a:ext uri="{FF2B5EF4-FFF2-40B4-BE49-F238E27FC236}">
                <a16:creationId xmlns:a16="http://schemas.microsoft.com/office/drawing/2014/main" id="{09824F5D-F298-4CC3-AD62-F4A6456A609D}"/>
              </a:ext>
            </a:extLst>
          </p:cNvPr>
          <p:cNvSpPr>
            <a:spLocks noGrp="1"/>
          </p:cNvSpPr>
          <p:nvPr>
            <p:ph idx="1"/>
          </p:nvPr>
        </p:nvSpPr>
        <p:spPr>
          <a:xfrm>
            <a:off x="407368" y="2204864"/>
            <a:ext cx="2952328" cy="3921300"/>
          </a:xfrm>
        </p:spPr>
        <p:txBody>
          <a:bodyPr>
            <a:normAutofit/>
          </a:bodyPr>
          <a:lstStyle/>
          <a:p>
            <a:pPr marL="0" indent="0">
              <a:buNone/>
            </a:pPr>
            <a:r>
              <a:rPr lang="en-US" dirty="0"/>
              <a:t>Doctoral candidates presentations</a:t>
            </a:r>
          </a:p>
          <a:p>
            <a:endParaRPr lang="en-US" dirty="0"/>
          </a:p>
          <a:p>
            <a:pPr marL="0" indent="0">
              <a:buNone/>
            </a:pP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dirty="0"/>
          </a:p>
        </p:txBody>
      </p:sp>
      <p:sp>
        <p:nvSpPr>
          <p:cNvPr id="2" name="TextBox 1">
            <a:extLst>
              <a:ext uri="{FF2B5EF4-FFF2-40B4-BE49-F238E27FC236}">
                <a16:creationId xmlns:a16="http://schemas.microsoft.com/office/drawing/2014/main" id="{23CA1775-543B-4DA0-A2E5-82E7D0859129}"/>
              </a:ext>
            </a:extLst>
          </p:cNvPr>
          <p:cNvSpPr txBox="1"/>
          <p:nvPr/>
        </p:nvSpPr>
        <p:spPr>
          <a:xfrm>
            <a:off x="3431704" y="1916832"/>
            <a:ext cx="8150696" cy="3447098"/>
          </a:xfrm>
          <a:prstGeom prst="rect">
            <a:avLst/>
          </a:prstGeom>
          <a:noFill/>
        </p:spPr>
        <p:txBody>
          <a:bodyPr wrap="square" rtlCol="0">
            <a:spAutoFit/>
          </a:bodyPr>
          <a:lstStyle/>
          <a:p>
            <a:endPar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endParaRPr>
          </a:p>
          <a:p>
            <a:r>
              <a:rPr lang="en-GB" sz="2000" b="1" i="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Explore critically the purpose, content and format of your own a Critical LR </a:t>
            </a:r>
            <a:r>
              <a:rPr lang="en-GB" sz="2000" b="1" dirty="0">
                <a:solidFill>
                  <a:srgbClr val="000000"/>
                </a:solidFill>
                <a:latin typeface="Arial" panose="020B0604020202020204" pitchFamily="34" charset="0"/>
                <a:cs typeface="Times New Roman" panose="02020603050405020304" pitchFamily="18" charset="0"/>
              </a:rPr>
              <a:t>with particular critical focus on …</a:t>
            </a:r>
          </a:p>
          <a:p>
            <a:endParaRPr lang="en-GB" sz="2000" dirty="0">
              <a:solidFill>
                <a:srgbClr val="000000"/>
              </a:solidFill>
              <a:latin typeface="Arial" panose="020B0604020202020204" pitchFamily="34" charset="0"/>
              <a:cs typeface="Times New Roman" panose="02020603050405020304" pitchFamily="18" charset="0"/>
            </a:endParaRPr>
          </a:p>
          <a:p>
            <a:r>
              <a:rPr lang="en-GB" sz="2000" dirty="0">
                <a:solidFill>
                  <a:srgbClr val="000000"/>
                </a:solidFill>
                <a:latin typeface="Arial" panose="020B0604020202020204" pitchFamily="34" charset="0"/>
                <a:cs typeface="Times New Roman" panose="02020603050405020304" pitchFamily="18" charset="0"/>
              </a:rPr>
              <a:t>Group 1- </a:t>
            </a:r>
            <a:r>
              <a:rPr lang="en-GB" sz="2000" dirty="0" err="1">
                <a:solidFill>
                  <a:srgbClr val="000000"/>
                </a:solidFill>
                <a:latin typeface="Arial" panose="020B0604020202020204" pitchFamily="34" charset="0"/>
                <a:cs typeface="Times New Roman" panose="02020603050405020304" pitchFamily="18" charset="0"/>
              </a:rPr>
              <a:t>Reproducability</a:t>
            </a:r>
            <a:endParaRPr lang="en-GB" sz="2000" dirty="0">
              <a:solidFill>
                <a:srgbClr val="000000"/>
              </a:solidFill>
              <a:latin typeface="Arial" panose="020B0604020202020204" pitchFamily="34" charset="0"/>
              <a:cs typeface="Times New Roman" panose="02020603050405020304" pitchFamily="18" charset="0"/>
            </a:endParaRPr>
          </a:p>
          <a:p>
            <a:r>
              <a:rPr lang="en-GB" sz="2000" dirty="0">
                <a:solidFill>
                  <a:srgbClr val="000000"/>
                </a:solidFill>
                <a:latin typeface="Arial" panose="020B0604020202020204" pitchFamily="34" charset="0"/>
                <a:cs typeface="Times New Roman" panose="02020603050405020304" pitchFamily="18" charset="0"/>
              </a:rPr>
              <a:t>Group 2- Transparency</a:t>
            </a:r>
          </a:p>
          <a:p>
            <a:r>
              <a:rPr lang="en-GB" sz="2000" dirty="0">
                <a:solidFill>
                  <a:srgbClr val="000000"/>
                </a:solidFill>
                <a:latin typeface="Arial" panose="020B0604020202020204" pitchFamily="34" charset="0"/>
                <a:cs typeface="Times New Roman" panose="02020603050405020304" pitchFamily="18" charset="0"/>
              </a:rPr>
              <a:t>Group 3- Theoretical Saturation</a:t>
            </a:r>
          </a:p>
          <a:p>
            <a:endParaRPr lang="en-GB" sz="2000" dirty="0">
              <a:solidFill>
                <a:srgbClr val="000000"/>
              </a:solidFill>
              <a:latin typeface="Arial" panose="020B0604020202020204" pitchFamily="34" charset="0"/>
              <a:cs typeface="Times New Roman" panose="02020603050405020304" pitchFamily="18" charset="0"/>
            </a:endParaRPr>
          </a:p>
          <a:p>
            <a:endParaRPr lang="en-GB" sz="2000" dirty="0">
              <a:solidFill>
                <a:srgbClr val="000000"/>
              </a:solidFill>
              <a:latin typeface="Arial" panose="020B0604020202020204" pitchFamily="34" charset="0"/>
              <a:cs typeface="Times New Roman" panose="02020603050405020304" pitchFamily="18" charset="0"/>
            </a:endParaRPr>
          </a:p>
          <a:p>
            <a:r>
              <a:rPr lang="en-GB" sz="2000" dirty="0">
                <a:solidFill>
                  <a:srgbClr val="000000"/>
                </a:solidFill>
                <a:latin typeface="Arial" panose="020B0604020202020204" pitchFamily="34" charset="0"/>
                <a:cs typeface="Times New Roman" panose="02020603050405020304" pitchFamily="18" charset="0"/>
              </a:rPr>
              <a:t>Please consider WHY this is a valuable aspect of some approaches to Literature Review and HOW it might be achieved.</a:t>
            </a:r>
          </a:p>
        </p:txBody>
      </p:sp>
    </p:spTree>
    <p:extLst>
      <p:ext uri="{BB962C8B-B14F-4D97-AF65-F5344CB8AC3E}">
        <p14:creationId xmlns:p14="http://schemas.microsoft.com/office/powerpoint/2010/main" val="168242755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1754</TotalTime>
  <Words>1497</Words>
  <Application>Microsoft Office PowerPoint</Application>
  <PresentationFormat>Widescreen</PresentationFormat>
  <Paragraphs>146</Paragraphs>
  <Slides>19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Calibri</vt:lpstr>
      <vt:lpstr>Source Sans Pro</vt:lpstr>
      <vt:lpstr>Wingdings</vt:lpstr>
      <vt:lpstr>Office Theme</vt:lpstr>
      <vt:lpstr>PowerPoint Presentation</vt:lpstr>
      <vt:lpstr>Preparing for Part 2 of the assessment</vt:lpstr>
      <vt:lpstr>PowerPoint Presentation</vt:lpstr>
      <vt:lpstr>PowerPoint Presentation</vt:lpstr>
      <vt:lpstr>The library search process</vt:lpstr>
      <vt:lpstr>Looking at different sources</vt:lpstr>
      <vt:lpstr>PowerPoint Presentation</vt:lpstr>
      <vt:lpstr>PowerPoint Presentation</vt:lpstr>
      <vt:lpstr>What to include?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LTUC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Emma Roberts</dc:creator>
  <cp:lastModifiedBy>Amare Desta</cp:lastModifiedBy>
  <cp:revision>198</cp:revision>
  <dcterms:created xsi:type="dcterms:W3CDTF">2013-06-25T13:48:10Z</dcterms:created>
  <dcterms:modified xsi:type="dcterms:W3CDTF">2024-12-04T18:34:39Z</dcterms:modified>
</cp:coreProperties>
</file>