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25" r:id="rId3"/>
    <p:sldId id="271" r:id="rId4"/>
    <p:sldId id="326" r:id="rId5"/>
    <p:sldId id="324" r:id="rId6"/>
    <p:sldId id="307" r:id="rId7"/>
    <p:sldId id="310" r:id="rId8"/>
    <p:sldId id="274" r:id="rId9"/>
    <p:sldId id="275" r:id="rId10"/>
    <p:sldId id="276" r:id="rId11"/>
    <p:sldId id="303" r:id="rId12"/>
    <p:sldId id="306" r:id="rId13"/>
    <p:sldId id="277" r:id="rId14"/>
    <p:sldId id="327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328" r:id="rId2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250" autoAdjust="0"/>
    <p:restoredTop sz="94660"/>
  </p:normalViewPr>
  <p:slideViewPr>
    <p:cSldViewPr>
      <p:cViewPr varScale="1">
        <p:scale>
          <a:sx n="115" d="100"/>
          <a:sy n="115" d="100"/>
        </p:scale>
        <p:origin x="117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B2C73C2-5526-8D4F-8CE0-18F051DED5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EECAF22-778F-7445-AC14-6FC5A0BED2A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BCD4ED5-0349-4649-B010-C4A8215F656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0935AF-E2AA-6943-A764-981CCB81EC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7640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C9C5382-4231-0D47-B03C-A885778AAF5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1EE9C5E-4AEB-1544-842C-6A51F04BE9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8A0FA4C-5AB0-8E47-8F89-9EB4A028DD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9C80E9-E178-C043-8739-CBA5AC04070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727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D3A2C3-7F96-A44A-A307-83D337713A3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E861287-9DEB-4649-927D-A3EEEFD572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F3ECA21-85D4-DD40-A984-92ED6A9318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36590F-1387-834A-AF65-74FA412153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3282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1E2DAF-6BB9-7046-915F-5066B89406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751313-063B-9A45-932C-91D99EF515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D42B0E-A0C7-5243-8AFF-A493EF1561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3DB9CA-C5D7-AC4D-9B23-4F91D2A6EE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6695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E319BAA9-FB30-9E4C-A07A-222D51BF63B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713B072-962F-7E4F-8507-3E285474218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B0E3FB1D-1E4C-6F4C-ABB3-4B8FBA71A2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187305-3168-C642-9EF8-C3BF7F65C8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353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BC19B5D-E765-C743-A94F-00A78FB6EF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69424E5-D146-0F4D-8FE0-FE3AB40DC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7850C8D-26EB-0D4B-B98A-CDDDB5FE62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79C8F-0664-7846-AA2C-B24366F373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4898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EA54539-81BB-9044-AA79-71568EDD81D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A88A009-DFE8-DD49-BAA5-0E79D2F3FA6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DF9EB77-1F2E-2245-A47B-09CF3B9E19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C18BD5-F632-3942-BCED-139DA9E185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42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B81315-1725-654E-A1A6-78F1F920D80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5FF6D6-7FA5-9147-A8CA-D736A0F780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EE6F95-3F4F-1C46-B133-DBE8E1E3E7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28FADB-1440-7844-B74D-FC0DFA906D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4769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16281C-92B1-4C41-814C-160F292AABE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539541-4C6D-314F-AD45-855BCAC660A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1E3496-D659-0F4E-9AEF-40A48DF43D4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D32BC6-BEBD-9844-9035-CC89868981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4927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6DC897D-F725-7249-966E-E30FBAE4AC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8EBBDE6-D08B-DE49-827C-E97290F7CD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C179D26-EFEF-E548-8366-E7FADF5B27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3C7307-B2A0-DC42-AB7C-E7B7FED8F1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1684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4D5311-1981-524C-9495-17194CBA43F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D4FD3BC-7FBD-3243-86AF-7ADCE12F3E8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648D9F1-E8CC-2842-B03F-5F2CF179A5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9B577C-AC37-7D4C-BD6D-93C12C2E2C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1557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AE68B-3DFE-9F42-A934-12260B4A79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698AD05-C0F8-404A-A809-960071897C38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BB479-B33F-644E-AE9F-E8A71D9C1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D9C62-945B-5447-9162-D5BD293C8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932B4B63-B605-7442-820F-D14CBFE9050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3970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DF07C-E8EF-2648-A2E4-009EFB7FA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485B9498-5B51-AB49-B9B8-75CF5B1D1F2C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61C98-4B31-4148-914D-88B8C2415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D6D87-D74F-034E-BB6F-514F409F8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F5F4DA20-D8BD-1647-8008-EDAF6F12F7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627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57FD0-E97F-5A4A-A06F-9DC38C242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3978874F-ECE8-024A-8FE6-C513D0F04209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C07EF16-1708-7A47-A8C6-0CDBE2CD2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68B7B37B-A2EF-9D40-B2A3-EC9B22DBB6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53781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2A3CD-A60D-FE44-ADA7-1C87773CD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51AEB40-ECA0-594D-BDB7-E6465793CBEE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9EFC7F9-DABE-2D46-9850-DAE3FF9930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8157A697-322E-6B44-A30D-B583149F66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164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FF49C2-386C-5849-8837-C8D7C5B8E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A3A1F00D-5084-7649-A02C-7FA15EB0C79F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9D2A088B-7D19-C74B-91AB-DF869C60E2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6264715-2F86-1840-9D53-8233DBCE340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754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5BB449-019A-EF4D-918E-44F89F39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AD3FE837-941C-B64E-B6AC-E8B36A8D7819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BF05AC6-97AE-AE4A-BFFB-0A0A183105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048057FD-8068-E548-A2E2-F3304AC3092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9659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714C85-713B-1B4E-8293-91939C187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3C56B3F-C51F-C54F-84E0-E8160CEF46F0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1E86A20A-E46E-BA4A-9D78-5E333E0619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50C6D5FF-40EE-4E4E-ABB2-B65903809D4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9864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D5456-3742-C14A-BDE7-607F08A74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E31841EB-D23E-6243-93F8-DA14061FF2F3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5B75407-E104-8249-8680-18036BF944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42CD22D4-A208-1F47-B419-78FD6BA3F9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94319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D56B4-2BCE-AA44-BB80-AE37DF44A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F6CE9751-1544-B340-8007-1BDA6E80E408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F184B22-4CE2-214B-B0B2-89E2A1A4F7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69B09D5-9BCE-DD40-B5B8-1EEE813C1C7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935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78317-44C1-A74A-9C7F-A5945AD50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24E8113-6B52-FC44-90B2-2EB69E8902F7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FACE0CA-B6A6-814F-A027-75E9D4323F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BC657454-E52C-2643-BE71-BE56D892E2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07216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C9128-B324-2C48-8027-4A172CB50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B01469A6-7046-0445-B2CF-FEDC963BF1FB}" type="datetimeFigureOut">
              <a:rPr lang="en-GB"/>
              <a:pPr>
                <a:defRPr/>
              </a:pPr>
              <a:t>24/02/2022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D6AE15-8F75-0C4B-86BD-E8EAFF8A71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04FF1F9E-E094-6C49-995E-956B79A48C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630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7134B00-A6FE-5345-BD0C-6E534A6A8C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AE501FD9-1082-5C45-8997-C95310D375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AEC0815-9275-FC4D-A226-80936B4A718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9631BB04-8EC7-2244-8BFE-D72D942FC70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1D76D14-F97D-D34E-9D52-A4BB357DC8B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C43A15AA-2B54-8240-8424-0C21E9A508C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8F951A57-8C33-BD41-871D-81E766CFDE7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39514DE7-D07F-084C-847D-39F0DCE7A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C3D2-C18A-1B4B-824C-45267E1C66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9D8EC934-AF79-7643-8585-92F9DA544F49}" type="datetimeFigureOut">
              <a:rPr lang="en-GB"/>
              <a:pPr>
                <a:defRPr/>
              </a:pPr>
              <a:t>24/02/2022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4F49A-7B07-DB4D-AF2B-5974B1DB1F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99C9B2A7-C251-F44A-8222-28CB1A0714C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2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9.png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anatomyandphysiology/chapter/27-2-anatomy-and-physiology-of-the-female-reproductive-system/" TargetMode="External"/><Relationship Id="rId2" Type="http://schemas.openxmlformats.org/officeDocument/2006/relationships/hyperlink" Target="https://www.youtube.com/watch?v=l_LtRUo48M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7510A-9297-C240-9ECB-7439937A7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295400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sz="4000" b="1" dirty="0"/>
              <a:t>INTRODUCTION TO PHYSIOLOGY</a:t>
            </a:r>
            <a:br>
              <a:rPr lang="en-GB" altLang="en-US" sz="4000" b="1" dirty="0"/>
            </a:br>
            <a:r>
              <a:rPr lang="en-GB" altLang="en-US" sz="4000" b="1" dirty="0">
                <a:solidFill>
                  <a:srgbClr val="000000"/>
                </a:solidFill>
              </a:rPr>
              <a:t>THE FEMALE REPRODUCTIVE SYSTEM</a:t>
            </a:r>
            <a:r>
              <a:rPr lang="en-GB" altLang="en-US" b="1" dirty="0">
                <a:solidFill>
                  <a:srgbClr val="000000"/>
                </a:solidFill>
              </a:rPr>
              <a:t/>
            </a:r>
            <a:br>
              <a:rPr lang="en-GB" altLang="en-US" b="1" dirty="0">
                <a:solidFill>
                  <a:srgbClr val="000000"/>
                </a:solidFill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5301B8-EBD3-4E43-9606-CCDC9C14CB78}"/>
              </a:ext>
            </a:extLst>
          </p:cNvPr>
          <p:cNvSpPr txBox="1"/>
          <p:nvPr/>
        </p:nvSpPr>
        <p:spPr>
          <a:xfrm>
            <a:off x="3352800" y="3603585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Mumtaz Goolam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4F86C42-CF5D-C948-8AFD-7BC4F4EE7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838200"/>
            <a:ext cx="632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The Female Reproductive System</a:t>
            </a:r>
            <a:r>
              <a:rPr lang="en-US" altLang="en-US" sz="2800" b="1"/>
              <a:t> </a:t>
            </a:r>
          </a:p>
        </p:txBody>
      </p:sp>
      <p:grpSp>
        <p:nvGrpSpPr>
          <p:cNvPr id="15363" name="Group 4">
            <a:extLst>
              <a:ext uri="{FF2B5EF4-FFF2-40B4-BE49-F238E27FC236}">
                <a16:creationId xmlns:a16="http://schemas.microsoft.com/office/drawing/2014/main" id="{9D1C87EB-57DD-714C-92BE-DB3829B5A855}"/>
              </a:ext>
            </a:extLst>
          </p:cNvPr>
          <p:cNvGrpSpPr>
            <a:grpSpLocks/>
          </p:cNvGrpSpPr>
          <p:nvPr/>
        </p:nvGrpSpPr>
        <p:grpSpPr bwMode="auto">
          <a:xfrm>
            <a:off x="685800" y="1676400"/>
            <a:ext cx="7818438" cy="3962400"/>
            <a:chOff x="288" y="672"/>
            <a:chExt cx="4925" cy="2928"/>
          </a:xfrm>
        </p:grpSpPr>
        <p:pic>
          <p:nvPicPr>
            <p:cNvPr id="15364" name="Picture 5">
              <a:extLst>
                <a:ext uri="{FF2B5EF4-FFF2-40B4-BE49-F238E27FC236}">
                  <a16:creationId xmlns:a16="http://schemas.microsoft.com/office/drawing/2014/main" id="{EF2D1F3D-EB99-8048-86DA-1F5CAB9478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15365" name="Object 6">
              <a:extLst>
                <a:ext uri="{FF2B5EF4-FFF2-40B4-BE49-F238E27FC236}">
                  <a16:creationId xmlns:a16="http://schemas.microsoft.com/office/drawing/2014/main" id="{D217D766-FD73-9E42-AD7F-DD30346F8A25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5367" name="Image" r:id="rId4" imgW="2298700" imgH="2717800" progId="Photoshop.Image.5">
                    <p:embed/>
                  </p:oleObj>
                </mc:Choice>
                <mc:Fallback>
                  <p:oleObj name="Image" r:id="rId4" imgW="2298700" imgH="2717800" progId="Photoshop.Image.5">
                    <p:embed/>
                    <p:pic>
                      <p:nvPicPr>
                        <p:cNvPr id="0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>
            <a:extLst>
              <a:ext uri="{FF2B5EF4-FFF2-40B4-BE49-F238E27FC236}">
                <a16:creationId xmlns:a16="http://schemas.microsoft.com/office/drawing/2014/main" id="{A555F755-7C01-AA4E-A3A5-199A5DEE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626076-E6B5-A744-BD25-5BD55706FE2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By the end of the lesson students should be able to: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Outline the structure of the female reproductive system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Discuss the functions of the female reproductive system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24FE4C4D-A166-7B49-A81F-6CD422F6A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4146550"/>
            <a:ext cx="7391400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/>
            <a:r>
              <a:rPr lang="en-US" altLang="en-US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pic>
        <p:nvPicPr>
          <p:cNvPr id="17411" name="Picture 10">
            <a:extLst>
              <a:ext uri="{FF2B5EF4-FFF2-40B4-BE49-F238E27FC236}">
                <a16:creationId xmlns:a16="http://schemas.microsoft.com/office/drawing/2014/main" id="{90CC6691-6418-E946-B480-8004566424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228600"/>
            <a:ext cx="57150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86B1F9B-6B5A-A847-8C3E-BC061075B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OVARY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1E5F867-EECB-994B-81A1-C5CB4D4BC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40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 produce oocyte (oogenesis)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endParaRPr lang="en-US" altLang="en-US" sz="240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primary oocytes undergo a process of degeneration called </a:t>
            </a:r>
            <a:r>
              <a:rPr lang="en-US" altLang="en-US" sz="20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atresia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Only 2 million remain at the time of birth, and by puberty, only 400,000 remain.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-	Only one oocyte is ovulated each 28-day cycle.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endParaRPr lang="en-US" altLang="en-US" sz="240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40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 produce hormone</a:t>
            </a:r>
          </a:p>
          <a:p>
            <a:pPr marL="914400" lvl="2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estrogens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progesterone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inhibin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a small amount of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androgen</a:t>
            </a:r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Group 2050">
            <a:extLst>
              <a:ext uri="{FF2B5EF4-FFF2-40B4-BE49-F238E27FC236}">
                <a16:creationId xmlns:a16="http://schemas.microsoft.com/office/drawing/2014/main" id="{4BB54151-A943-D349-94CC-5C0F1809B2A4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9459" name="Rectangle 2051">
              <a:extLst>
                <a:ext uri="{FF2B5EF4-FFF2-40B4-BE49-F238E27FC236}">
                  <a16:creationId xmlns:a16="http://schemas.microsoft.com/office/drawing/2014/main" id="{D748B7C2-C6A8-0D4A-9457-75EDDBCE3D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5760" cy="43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grpSp>
          <p:nvGrpSpPr>
            <p:cNvPr id="19460" name="Group 2052">
              <a:extLst>
                <a:ext uri="{FF2B5EF4-FFF2-40B4-BE49-F238E27FC236}">
                  <a16:creationId xmlns:a16="http://schemas.microsoft.com/office/drawing/2014/main" id="{50916548-FA4D-A844-B4AA-15BB739504D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" y="240"/>
              <a:ext cx="5023" cy="3792"/>
              <a:chOff x="240" y="240"/>
              <a:chExt cx="5023" cy="3792"/>
            </a:xfrm>
          </p:grpSpPr>
          <p:pic>
            <p:nvPicPr>
              <p:cNvPr id="19461" name="Picture 2053" descr="ovulation-2">
                <a:extLst>
                  <a:ext uri="{FF2B5EF4-FFF2-40B4-BE49-F238E27FC236}">
                    <a16:creationId xmlns:a16="http://schemas.microsoft.com/office/drawing/2014/main" id="{5FC1A3EA-57D1-B44F-AD12-20A789C235F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00" y="658"/>
                <a:ext cx="3504" cy="2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462" name="Line 2054">
                <a:extLst>
                  <a:ext uri="{FF2B5EF4-FFF2-40B4-BE49-F238E27FC236}">
                    <a16:creationId xmlns:a16="http://schemas.microsoft.com/office/drawing/2014/main" id="{892CCD7E-228F-5B45-A372-5BADCD7549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60" y="1920"/>
                <a:ext cx="1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3" name="Text Box 2055">
                <a:extLst>
                  <a:ext uri="{FF2B5EF4-FFF2-40B4-BE49-F238E27FC236}">
                    <a16:creationId xmlns:a16="http://schemas.microsoft.com/office/drawing/2014/main" id="{EED663AE-798E-A943-86BA-B466F927C01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40" y="1727"/>
                <a:ext cx="72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Oocyte</a:t>
                </a:r>
              </a:p>
            </p:txBody>
          </p:sp>
          <p:sp>
            <p:nvSpPr>
              <p:cNvPr id="19464" name="Line 2056">
                <a:extLst>
                  <a:ext uri="{FF2B5EF4-FFF2-40B4-BE49-F238E27FC236}">
                    <a16:creationId xmlns:a16="http://schemas.microsoft.com/office/drawing/2014/main" id="{1971CC93-6AE4-114F-8C92-653F4E0736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216" y="3408"/>
                <a:ext cx="0" cy="2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5" name="Text Box 2057">
                <a:extLst>
                  <a:ext uri="{FF2B5EF4-FFF2-40B4-BE49-F238E27FC236}">
                    <a16:creationId xmlns:a16="http://schemas.microsoft.com/office/drawing/2014/main" id="{BB611D83-4CAE-E74A-A795-E06588DB41E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84" y="3744"/>
                <a:ext cx="86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Fimbriae</a:t>
                </a:r>
              </a:p>
            </p:txBody>
          </p:sp>
          <p:sp>
            <p:nvSpPr>
              <p:cNvPr id="19466" name="Text Box 2058">
                <a:extLst>
                  <a:ext uri="{FF2B5EF4-FFF2-40B4-BE49-F238E27FC236}">
                    <a16:creationId xmlns:a16="http://schemas.microsoft.com/office/drawing/2014/main" id="{5A6E3CA8-9349-FA4B-AB0A-8D7F2AE4AF6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40" y="3648"/>
                <a:ext cx="116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Uterine tube</a:t>
                </a:r>
              </a:p>
            </p:txBody>
          </p:sp>
          <p:sp>
            <p:nvSpPr>
              <p:cNvPr id="19467" name="Line 2059">
                <a:extLst>
                  <a:ext uri="{FF2B5EF4-FFF2-40B4-BE49-F238E27FC236}">
                    <a16:creationId xmlns:a16="http://schemas.microsoft.com/office/drawing/2014/main" id="{67B4AB60-8C22-AD47-AA3F-1417D78AAD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92" y="3264"/>
                <a:ext cx="0" cy="38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8" name="Text Box 2060">
                <a:extLst>
                  <a:ext uri="{FF2B5EF4-FFF2-40B4-BE49-F238E27FC236}">
                    <a16:creationId xmlns:a16="http://schemas.microsoft.com/office/drawing/2014/main" id="{B35C62D9-38F8-6644-AF80-C4214D5E2EA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72" y="240"/>
                <a:ext cx="4591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Ovulation of a Human Follicle, viewed by Endoscopy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>
            <a:extLst>
              <a:ext uri="{FF2B5EF4-FFF2-40B4-BE49-F238E27FC236}">
                <a16:creationId xmlns:a16="http://schemas.microsoft.com/office/drawing/2014/main" id="{96E1D736-3512-6D43-9746-5231AA81FB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57200"/>
            <a:ext cx="6705600" cy="1784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The Uterus </a:t>
            </a:r>
            <a:endParaRPr lang="en-US" altLang="en-US" sz="2800">
              <a:cs typeface="Times New Roman" panose="02020603050405020304" pitchFamily="18" charset="0"/>
            </a:endParaRPr>
          </a:p>
          <a:p>
            <a:pPr algn="just"/>
            <a:endParaRPr lang="en-US" altLang="en-US" sz="1000">
              <a:cs typeface="Times New Roman" panose="02020603050405020304" pitchFamily="18" charset="0"/>
            </a:endParaRPr>
          </a:p>
          <a:p>
            <a:pPr algn="just"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harbors the embryo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algn="just"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provides nutrients</a:t>
            </a:r>
            <a:endParaRPr lang="en-US" altLang="en-US" sz="1000">
              <a:cs typeface="Times New Roman" panose="02020603050405020304" pitchFamily="18" charset="0"/>
            </a:endParaRPr>
          </a:p>
          <a:p>
            <a:pPr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expels the fetus at the end of its development </a:t>
            </a:r>
            <a:endParaRPr lang="en-US" altLang="en-US"/>
          </a:p>
        </p:txBody>
      </p:sp>
      <p:grpSp>
        <p:nvGrpSpPr>
          <p:cNvPr id="20483" name="Group 6">
            <a:extLst>
              <a:ext uri="{FF2B5EF4-FFF2-40B4-BE49-F238E27FC236}">
                <a16:creationId xmlns:a16="http://schemas.microsoft.com/office/drawing/2014/main" id="{55A81926-EDBA-0B49-A76D-2374A27D7C33}"/>
              </a:ext>
            </a:extLst>
          </p:cNvPr>
          <p:cNvGrpSpPr>
            <a:grpSpLocks/>
          </p:cNvGrpSpPr>
          <p:nvPr/>
        </p:nvGrpSpPr>
        <p:grpSpPr bwMode="auto">
          <a:xfrm>
            <a:off x="533400" y="2133600"/>
            <a:ext cx="8305800" cy="3505200"/>
            <a:chOff x="288" y="672"/>
            <a:chExt cx="4925" cy="2928"/>
          </a:xfrm>
        </p:grpSpPr>
        <p:pic>
          <p:nvPicPr>
            <p:cNvPr id="20484" name="Picture 7">
              <a:extLst>
                <a:ext uri="{FF2B5EF4-FFF2-40B4-BE49-F238E27FC236}">
                  <a16:creationId xmlns:a16="http://schemas.microsoft.com/office/drawing/2014/main" id="{4BF30DCE-CCF8-4243-ACC1-87B3E603C0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0485" name="Object 8">
              <a:extLst>
                <a:ext uri="{FF2B5EF4-FFF2-40B4-BE49-F238E27FC236}">
                  <a16:creationId xmlns:a16="http://schemas.microsoft.com/office/drawing/2014/main" id="{84949F71-AB17-0F45-950A-D12D514E1C0B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487" name="Image" r:id="rId4" imgW="2298700" imgH="2717800" progId="Photoshop.Image.5">
                    <p:embed/>
                  </p:oleObj>
                </mc:Choice>
                <mc:Fallback>
                  <p:oleObj name="Image" r:id="rId4" imgW="2298700" imgH="2717800" progId="Photoshop.Image.5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>
            <a:extLst>
              <a:ext uri="{FF2B5EF4-FFF2-40B4-BE49-F238E27FC236}">
                <a16:creationId xmlns:a16="http://schemas.microsoft.com/office/drawing/2014/main" id="{24295075-965D-3744-B582-1A9BA00B40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1400" y="5715000"/>
            <a:ext cx="9144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7" name="Rectangle 7">
            <a:extLst>
              <a:ext uri="{FF2B5EF4-FFF2-40B4-BE49-F238E27FC236}">
                <a16:creationId xmlns:a16="http://schemas.microsoft.com/office/drawing/2014/main" id="{70F045B4-2D6A-1246-B6DD-5B646440EC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1676400"/>
            <a:ext cx="1447800" cy="1371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8" name="Oval 8">
            <a:extLst>
              <a:ext uri="{FF2B5EF4-FFF2-40B4-BE49-F238E27FC236}">
                <a16:creationId xmlns:a16="http://schemas.microsoft.com/office/drawing/2014/main" id="{A11022FF-C949-E14C-A716-DC687EE17A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4572000"/>
            <a:ext cx="762000" cy="1066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9" name="Oval 9">
            <a:extLst>
              <a:ext uri="{FF2B5EF4-FFF2-40B4-BE49-F238E27FC236}">
                <a16:creationId xmlns:a16="http://schemas.microsoft.com/office/drawing/2014/main" id="{AD969AD9-4FF9-0540-B762-921D9C051E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4114800"/>
            <a:ext cx="685800" cy="9144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0" name="Oval 10">
            <a:extLst>
              <a:ext uri="{FF2B5EF4-FFF2-40B4-BE49-F238E27FC236}">
                <a16:creationId xmlns:a16="http://schemas.microsoft.com/office/drawing/2014/main" id="{8887AF4D-ABB7-D944-B06E-7E5BE0BBB5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352800"/>
            <a:ext cx="3810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1" name="Oval 11">
            <a:extLst>
              <a:ext uri="{FF2B5EF4-FFF2-40B4-BE49-F238E27FC236}">
                <a16:creationId xmlns:a16="http://schemas.microsoft.com/office/drawing/2014/main" id="{05A39C4B-A600-EE4B-8A4E-2265D8883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3276600"/>
            <a:ext cx="304800" cy="1524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2" name="Oval 12">
            <a:extLst>
              <a:ext uri="{FF2B5EF4-FFF2-40B4-BE49-F238E27FC236}">
                <a16:creationId xmlns:a16="http://schemas.microsoft.com/office/drawing/2014/main" id="{81550725-39A6-A248-A4F2-A864F5CD9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743200"/>
            <a:ext cx="228600" cy="228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3" name="Rectangle 15">
            <a:extLst>
              <a:ext uri="{FF2B5EF4-FFF2-40B4-BE49-F238E27FC236}">
                <a16:creationId xmlns:a16="http://schemas.microsoft.com/office/drawing/2014/main" id="{CFC9FEB5-0583-E44E-99BA-08B466ECC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1524000"/>
            <a:ext cx="4343400" cy="1066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4" name="Oval 16">
            <a:extLst>
              <a:ext uri="{FF2B5EF4-FFF2-40B4-BE49-F238E27FC236}">
                <a16:creationId xmlns:a16="http://schemas.microsoft.com/office/drawing/2014/main" id="{D2F408B5-B449-CD4C-A0DF-792D1D8E6E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2971800"/>
            <a:ext cx="1066800" cy="457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5" name="Rectangle 30">
            <a:extLst>
              <a:ext uri="{FF2B5EF4-FFF2-40B4-BE49-F238E27FC236}">
                <a16:creationId xmlns:a16="http://schemas.microsoft.com/office/drawing/2014/main" id="{6649DAFB-F3D3-D54E-8890-B1D52EA2F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5350" y="3687763"/>
            <a:ext cx="7543800" cy="209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AutoNum type="alphaLcPeriod"/>
            </a:pPr>
            <a:endParaRPr lang="en-US" altLang="en-US" sz="1000"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stratified squamous epithelium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Tx/>
              <a:buChar char="-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Bacteria ferment glycogen to lactic acid, resulting in a low vaginal pH.</a:t>
            </a:r>
            <a:r>
              <a:rPr lang="en-US" altLang="en-US" sz="1100"/>
              <a:t> </a:t>
            </a:r>
          </a:p>
        </p:txBody>
      </p:sp>
      <p:pic>
        <p:nvPicPr>
          <p:cNvPr id="21516" name="Picture 20">
            <a:extLst>
              <a:ext uri="{FF2B5EF4-FFF2-40B4-BE49-F238E27FC236}">
                <a16:creationId xmlns:a16="http://schemas.microsoft.com/office/drawing/2014/main" id="{25A12FF2-4225-584B-8BFF-049C27B5A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1209675"/>
            <a:ext cx="5448300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17" name="Title 3">
            <a:extLst>
              <a:ext uri="{FF2B5EF4-FFF2-40B4-BE49-F238E27FC236}">
                <a16:creationId xmlns:a16="http://schemas.microsoft.com/office/drawing/2014/main" id="{CCDBA688-8C73-6044-B436-75C63A7C4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20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VAGINA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>
            <a:extLst>
              <a:ext uri="{FF2B5EF4-FFF2-40B4-BE49-F238E27FC236}">
                <a16:creationId xmlns:a16="http://schemas.microsoft.com/office/drawing/2014/main" id="{479EB66D-DE50-5041-8A24-83D67785FF3D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981200"/>
            <a:ext cx="70104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1" name="Rectangle 2">
            <a:extLst>
              <a:ext uri="{FF2B5EF4-FFF2-40B4-BE49-F238E27FC236}">
                <a16:creationId xmlns:a16="http://schemas.microsoft.com/office/drawing/2014/main" id="{6810D931-38AE-8342-B6F5-259AAE4235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533400"/>
            <a:ext cx="7162800" cy="19383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Accessary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glands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 eaLnBrk="1" hangingPunct="1">
              <a:buFontTx/>
              <a:buChar char="-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opening into the vestibule or lower vagina.</a:t>
            </a: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- keep the vagina moist and provide most of the lubrication for intercourse.</a:t>
            </a:r>
            <a:r>
              <a:rPr lang="en-US" altLang="en-US" sz="1100"/>
              <a:t> </a:t>
            </a:r>
          </a:p>
          <a:p>
            <a:pPr algn="just"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D566B944-F068-774C-B45E-BBD53C3E3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52400"/>
            <a:ext cx="83820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55" name="Text Box 10">
            <a:extLst>
              <a:ext uri="{FF2B5EF4-FFF2-40B4-BE49-F238E27FC236}">
                <a16:creationId xmlns:a16="http://schemas.microsoft.com/office/drawing/2014/main" id="{FC7B64B7-CC3D-2D4D-8D74-2CA69BC4A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7188" y="228600"/>
            <a:ext cx="37068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</a:rPr>
              <a:t>Female Sexual Cycle</a:t>
            </a:r>
          </a:p>
        </p:txBody>
      </p:sp>
      <p:pic>
        <p:nvPicPr>
          <p:cNvPr id="23556" name="Picture 11">
            <a:extLst>
              <a:ext uri="{FF2B5EF4-FFF2-40B4-BE49-F238E27FC236}">
                <a16:creationId xmlns:a16="http://schemas.microsoft.com/office/drawing/2014/main" id="{04925628-D8E6-204C-8AA2-69E8CE8C813C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0"/>
            <a:ext cx="50292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7" name="Picture 12">
            <a:extLst>
              <a:ext uri="{FF2B5EF4-FFF2-40B4-BE49-F238E27FC236}">
                <a16:creationId xmlns:a16="http://schemas.microsoft.com/office/drawing/2014/main" id="{3865D1FB-460B-0148-9B72-B630DD05C050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-381000"/>
            <a:ext cx="50292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8" name="Rectangle 13">
            <a:extLst>
              <a:ext uri="{FF2B5EF4-FFF2-40B4-BE49-F238E27FC236}">
                <a16:creationId xmlns:a16="http://schemas.microsoft.com/office/drawing/2014/main" id="{FD0D76A0-0B3A-DA42-8E4A-76835F5B6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-457200"/>
            <a:ext cx="5029200" cy="990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23559" name="Picture 14">
            <a:extLst>
              <a:ext uri="{FF2B5EF4-FFF2-40B4-BE49-F238E27FC236}">
                <a16:creationId xmlns:a16="http://schemas.microsoft.com/office/drawing/2014/main" id="{6B465917-34B7-8140-8DDC-2BECC8257367}"/>
              </a:ext>
            </a:extLst>
          </p:cNvPr>
          <p:cNvPicPr>
            <a:picLocks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838200"/>
            <a:ext cx="32004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560" name="Group 15">
            <a:extLst>
              <a:ext uri="{FF2B5EF4-FFF2-40B4-BE49-F238E27FC236}">
                <a16:creationId xmlns:a16="http://schemas.microsoft.com/office/drawing/2014/main" id="{2DD937E4-5EC9-A84C-8715-9813C53A7E3A}"/>
              </a:ext>
            </a:extLst>
          </p:cNvPr>
          <p:cNvGrpSpPr>
            <a:grpSpLocks/>
          </p:cNvGrpSpPr>
          <p:nvPr/>
        </p:nvGrpSpPr>
        <p:grpSpPr bwMode="auto">
          <a:xfrm>
            <a:off x="5410200" y="2895600"/>
            <a:ext cx="3733800" cy="2514600"/>
            <a:chOff x="288" y="672"/>
            <a:chExt cx="4925" cy="2928"/>
          </a:xfrm>
        </p:grpSpPr>
        <p:pic>
          <p:nvPicPr>
            <p:cNvPr id="23567" name="Picture 16">
              <a:extLst>
                <a:ext uri="{FF2B5EF4-FFF2-40B4-BE49-F238E27FC236}">
                  <a16:creationId xmlns:a16="http://schemas.microsoft.com/office/drawing/2014/main" id="{C9A72E18-E8CA-2B4E-94ED-D6E94D4B45B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3568" name="Object 17">
              <a:extLst>
                <a:ext uri="{FF2B5EF4-FFF2-40B4-BE49-F238E27FC236}">
                  <a16:creationId xmlns:a16="http://schemas.microsoft.com/office/drawing/2014/main" id="{95C4D730-4ACE-D943-821B-40C661FE2E67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3570" name="Image" r:id="rId7" imgW="2298700" imgH="2717800" progId="Photoshop.Image.5">
                    <p:embed/>
                  </p:oleObj>
                </mc:Choice>
                <mc:Fallback>
                  <p:oleObj name="Image" r:id="rId7" imgW="2298700" imgH="2717800" progId="Photoshop.Image.5">
                    <p:embed/>
                    <p:pic>
                      <p:nvPicPr>
                        <p:cNvPr id="0" name="Object 1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561" name="Rectangle 18">
            <a:extLst>
              <a:ext uri="{FF2B5EF4-FFF2-40B4-BE49-F238E27FC236}">
                <a16:creationId xmlns:a16="http://schemas.microsoft.com/office/drawing/2014/main" id="{C7017F00-7E93-CC44-B141-F5C884A4F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2286000"/>
            <a:ext cx="38100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2" name="Rectangle 19">
            <a:extLst>
              <a:ext uri="{FF2B5EF4-FFF2-40B4-BE49-F238E27FC236}">
                <a16:creationId xmlns:a16="http://schemas.microsoft.com/office/drawing/2014/main" id="{B9FF7792-EFBC-FE49-99EB-C6198AAD5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762000"/>
            <a:ext cx="1295400" cy="685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3" name="Rectangle 20">
            <a:extLst>
              <a:ext uri="{FF2B5EF4-FFF2-40B4-BE49-F238E27FC236}">
                <a16:creationId xmlns:a16="http://schemas.microsoft.com/office/drawing/2014/main" id="{4B139AC2-9EC2-9B4E-9CB7-A823BDA686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762000"/>
            <a:ext cx="1981200" cy="228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4" name="Oval 22">
            <a:extLst>
              <a:ext uri="{FF2B5EF4-FFF2-40B4-BE49-F238E27FC236}">
                <a16:creationId xmlns:a16="http://schemas.microsoft.com/office/drawing/2014/main" id="{BCEAE18E-565F-2A4A-970F-E720F2692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1905000"/>
            <a:ext cx="381000" cy="457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5" name="Line 23">
            <a:extLst>
              <a:ext uri="{FF2B5EF4-FFF2-40B4-BE49-F238E27FC236}">
                <a16:creationId xmlns:a16="http://schemas.microsoft.com/office/drawing/2014/main" id="{623BC92A-5831-A744-8691-C4C5A455725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19800" y="2133600"/>
            <a:ext cx="914400" cy="152400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66" name="Line 24">
            <a:extLst>
              <a:ext uri="{FF2B5EF4-FFF2-40B4-BE49-F238E27FC236}">
                <a16:creationId xmlns:a16="http://schemas.microsoft.com/office/drawing/2014/main" id="{817E6DFE-ECDA-6E48-9A99-0BAB7B8457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3733800"/>
            <a:ext cx="1371600" cy="76200"/>
          </a:xfrm>
          <a:prstGeom prst="line">
            <a:avLst/>
          </a:prstGeom>
          <a:noFill/>
          <a:ln w="38100">
            <a:solidFill>
              <a:srgbClr val="FF9900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026">
            <a:extLst>
              <a:ext uri="{FF2B5EF4-FFF2-40B4-BE49-F238E27FC236}">
                <a16:creationId xmlns:a16="http://schemas.microsoft.com/office/drawing/2014/main" id="{44921CF7-D790-4342-BD4A-9296E757660C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115300" cy="608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9" name="Rectangle 1027">
            <a:extLst>
              <a:ext uri="{FF2B5EF4-FFF2-40B4-BE49-F238E27FC236}">
                <a16:creationId xmlns:a16="http://schemas.microsoft.com/office/drawing/2014/main" id="{F689208B-EFFA-5F4A-86A1-7806493EBB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8153400" cy="152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>
            <a:extLst>
              <a:ext uri="{FF2B5EF4-FFF2-40B4-BE49-F238E27FC236}">
                <a16:creationId xmlns:a16="http://schemas.microsoft.com/office/drawing/2014/main" id="{53853C18-DDB6-0D4B-8F3C-DCB67B932F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1209675"/>
            <a:ext cx="3200400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cessation of menstruation (45-55 yr)</a:t>
            </a:r>
            <a:endParaRPr lang="en-US" alt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remaining follicles and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responsive to gonadotropins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2" charset="2"/>
              </a:rPr>
              <a:t></a:t>
            </a:r>
            <a:endParaRPr lang="en-US" altLang="en-US" sz="2000" b="1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estrogen and progesterone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2" charset="2"/>
              </a:rPr>
              <a:t></a:t>
            </a:r>
            <a:endParaRPr lang="en-US" altLang="en-US" sz="2000" b="1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uterus, vagina, and breasts atrophy</a:t>
            </a:r>
          </a:p>
          <a:p>
            <a:pPr algn="just" eaLnBrk="1" hangingPunct="1"/>
            <a:endParaRPr lang="en-US" altLang="en-US" b="1">
              <a:solidFill>
                <a:srgbClr val="CC0066"/>
              </a:solidFill>
              <a:cs typeface="Times New Roman" panose="02020603050405020304" pitchFamily="18" charset="0"/>
            </a:endParaRPr>
          </a:p>
          <a:p>
            <a:endParaRPr lang="en-US" altLang="en-US" b="1">
              <a:solidFill>
                <a:srgbClr val="CC0066"/>
              </a:solidFill>
            </a:endParaRPr>
          </a:p>
        </p:txBody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5D0115F8-6095-784C-8E6E-0C3B1296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Menopause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C69D9325-4C69-6D4E-9141-880496DF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Oogenesis and the Sexual Cycle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5BC6A-6DC9-D241-9F85-B7B3FEAAF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6363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1.	Egg production is called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oogenesis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which is a distinctly cyclic event.</a:t>
            </a:r>
            <a:endParaRPr lang="en-US" altLang="en-US" sz="1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	2.	Most primary oocytes undergo a process of degeneration called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atresia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 Only 2 million remain at the time of birth, and by puberty, only 400,000 remain.</a:t>
            </a:r>
            <a:r>
              <a:rPr lang="en-US" altLang="en-US" sz="1100" dirty="0">
                <a:solidFill>
                  <a:srgbClr val="000000"/>
                </a:solidFill>
                <a:latin typeface="Times New Roman" pitchFamily="18" charset="0"/>
              </a:rPr>
              <a:t> </a:t>
            </a:r>
          </a:p>
          <a:p>
            <a:pPr marL="457200" indent="-457200">
              <a:spcBef>
                <a:spcPct val="0"/>
              </a:spcBef>
              <a:buFont typeface="Arial" panose="020B0604020202020204" pitchFamily="34" charset="0"/>
              <a:buAutoNum type="arabicPeriod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Beginning in adolescence, FSH stimulates the primary oocytes to complete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meiosis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I, which yields two haploid daughter cells of unequal size. </a:t>
            </a:r>
          </a:p>
          <a:p>
            <a:pPr>
              <a:spcBef>
                <a:spcPct val="0"/>
              </a:spcBef>
              <a:buFont typeface="Wingdings" pitchFamily="2" charset="2"/>
              <a:buChar char="Ø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One will become the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egg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with large amounts of cytoplasm. </a:t>
            </a:r>
          </a:p>
          <a:p>
            <a:pPr>
              <a:spcBef>
                <a:spcPct val="0"/>
              </a:spcBef>
              <a:buFont typeface="Wingdings" pitchFamily="2" charset="2"/>
              <a:buChar char="Ø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other, a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polar body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will serve only as a dumping ground for the extra set of chromosomes</a:t>
            </a:r>
            <a:endParaRPr lang="en-US" altLang="en-US" sz="1100" dirty="0">
              <a:solidFill>
                <a:srgbClr val="000000"/>
              </a:solidFill>
              <a:latin typeface="Times New Roman" pitchFamily="18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2400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AD2C4849-3DC0-864D-8577-E2C81C432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Secondary Oocyte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5912BDD-F712-924E-BB29-32E476603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478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oocyte</a:t>
            </a:r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proceeds as far as metaphase II and then arrests until ovulation. </a:t>
            </a:r>
          </a:p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it is fertilized, it completes meiosis II and produces a second polar body. </a:t>
            </a:r>
          </a:p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large remaining egg unites its chromosomes with those of the sperm and produces a zygote.</a:t>
            </a:r>
            <a:endParaRPr lang="en-GB" altLang="en-US" sz="2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195034F1-C712-1148-A5FD-A24CD6C22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B.	The Sexual Cycle </a:t>
            </a:r>
            <a:r>
              <a:rPr lang="en-US" altLang="en-US" sz="1600">
                <a:cs typeface="Times New Roman" panose="02020603050405020304" pitchFamily="18" charset="0"/>
              </a:rPr>
              <a:t/>
            </a:r>
            <a:br>
              <a:rPr lang="en-US" altLang="en-US" sz="1600">
                <a:cs typeface="Times New Roman" panose="02020603050405020304" pitchFamily="18" charset="0"/>
              </a:rPr>
            </a:br>
            <a:endParaRPr lang="en-GB" altLang="en-US"/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ED51016-5D9B-084A-828B-A55F9EF35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47800"/>
            <a:ext cx="8229600" cy="3916363"/>
          </a:xfrm>
        </p:spPr>
        <p:txBody>
          <a:bodyPr/>
          <a:lstStyle/>
          <a:p>
            <a:pPr algn="just" eaLnBrk="1" hangingPunct="1"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  28-day cycle of sequential changes caused by shifting patterns of hormone secretion. </a:t>
            </a:r>
            <a:endParaRPr lang="en-US" altLang="en-US" sz="1100">
              <a:cs typeface="Times New Roman" panose="02020603050405020304" pitchFamily="18" charset="0"/>
            </a:endParaRPr>
          </a:p>
          <a:p>
            <a:pPr eaLnBrk="1" hangingPunct="1"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starts at the first day of menstruation.</a:t>
            </a:r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1408563-8CEF-4442-8E80-0F90A38DB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219200"/>
            <a:ext cx="6705600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Changes in the ovaries constitute the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ovarian cycle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which is subdivided into 3 phases: the follicular phase, ovulation, and luteal phase.</a:t>
            </a: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parallel changes in the uterus are called the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menstrual or unterine cycle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which is subdivided into 3 phases: menstruation, proliferative phase, and secretory phase.</a:t>
            </a:r>
            <a:r>
              <a:rPr lang="en-US" altLang="en-US" sz="1100"/>
              <a:t> </a:t>
            </a:r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89CA136F-B5D4-1D41-A78E-4812C01CE8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7100" y="304800"/>
            <a:ext cx="7696200" cy="495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Ovarian Cycle</a:t>
            </a:r>
            <a:endParaRPr lang="en-US" altLang="en-US" sz="2800" dirty="0">
              <a:cs typeface="Times New Roman" pitchFamily="18" charset="0"/>
            </a:endParaRPr>
          </a:p>
          <a:p>
            <a:pPr algn="just"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1) The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Follicular Phase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 (Day 1-14)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follicular phase extends from the beginning of menstruation until ovulation. It averages 14 days, but is also the most variable portion of the cycle. </a:t>
            </a: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FSH causes follicular cells around the oocyte to develop into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granulosa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cells, and the follicle is now a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primary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 err="1">
                <a:latin typeface="Arial" pitchFamily="34" charset="0"/>
                <a:cs typeface="Arial" pitchFamily="34" charset="0"/>
              </a:rPr>
              <a:t>Granulosa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cells secrete an estrogen-rich follicular fluid, which pools to form the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antrum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The follicle is now called the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secondary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One follicle rapidly outpaces the others and becomes the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dominant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</a:t>
            </a:r>
            <a:r>
              <a:rPr lang="en-US" altLang="en-US" sz="1100" dirty="0"/>
              <a:t> </a:t>
            </a:r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A90E5C02-4834-5A46-8F9B-422EAC65A8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143000"/>
            <a:ext cx="7086600" cy="415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2) 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Ovulation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(Day 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Ovulation is triggered by a sudden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burstlike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release of LH (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Luteining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Hormone) secretion from pituitary when estrogen rises beyond a critical concentration.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LH surge is the consequence of an exceptional positive feedback of estrogen on hypothalamus-pituitary axis.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Only the oocyte in the dominant follicle is released in each ovarian cycle.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Oocytes in other follicles degenerate. </a:t>
            </a:r>
            <a:endParaRPr lang="en-US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BC86B163-83CE-904C-8C69-E3EF35E1E9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1778000"/>
            <a:ext cx="6781800" cy="313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457200" indent="-4572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b="1" dirty="0">
                <a:latin typeface="Tahoma" pitchFamily="34" charset="0"/>
                <a:ea typeface="Tahoma" pitchFamily="34" charset="0"/>
                <a:cs typeface="Tahoma" pitchFamily="34" charset="0"/>
              </a:rPr>
              <a:t>Luteal Phase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 (Day 15-28)</a:t>
            </a: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Font typeface="Wingdings" pitchFamily="2" charset="2"/>
              <a:buChar char="v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When the follicle expels the oocyte, it collapses and bleeds into the </a:t>
            </a:r>
            <a:r>
              <a:rPr lang="en-US" altLang="en-US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antrum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marL="342900" indent="-342900">
              <a:buFont typeface="Wingdings" pitchFamily="2" charset="2"/>
              <a:buChar char="v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Under the influence of LH, this structure now develops into a glandular </a:t>
            </a:r>
            <a:r>
              <a:rPr lang="en-US" altLang="en-US" b="1" i="1" dirty="0">
                <a:latin typeface="Tahoma" pitchFamily="34" charset="0"/>
                <a:ea typeface="Tahoma" pitchFamily="34" charset="0"/>
                <a:cs typeface="Tahoma" pitchFamily="34" charset="0"/>
              </a:rPr>
              <a:t>corpus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US" altLang="en-US" b="1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luteum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that secretes </a:t>
            </a:r>
            <a:r>
              <a:rPr lang="en-US" altLang="en-US" u="sng" dirty="0">
                <a:latin typeface="Tahoma" pitchFamily="34" charset="0"/>
                <a:ea typeface="Tahoma" pitchFamily="34" charset="0"/>
                <a:cs typeface="Tahoma" pitchFamily="34" charset="0"/>
              </a:rPr>
              <a:t>progesterone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and some estrogen.</a:t>
            </a:r>
            <a:r>
              <a:rPr lang="en-US" altLang="en-US" sz="11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US" altLang="en-US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A267028C-F428-0240-8A9B-713579188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1447800"/>
            <a:ext cx="73152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Corpus luteum also secretes inhibin at this point, which suppresses FSH and further ovulations.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In the absence of pregnancy the corpus luteum begins to degenerate in about 10 days because rising progesterone output inhibits further release of FSH and LH.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Without LH, the corpus luteum begins to shrink. </a:t>
            </a:r>
          </a:p>
        </p:txBody>
      </p:sp>
      <p:sp>
        <p:nvSpPr>
          <p:cNvPr id="33795" name="Title 1">
            <a:extLst>
              <a:ext uri="{FF2B5EF4-FFF2-40B4-BE49-F238E27FC236}">
                <a16:creationId xmlns:a16="http://schemas.microsoft.com/office/drawing/2014/main" id="{E7A295FD-45A2-234E-9C29-9FC13BF1A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Corpus luteum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9819DCA1-1C0E-3B4F-BED7-B158F6C567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524000"/>
            <a:ext cx="7772400" cy="267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If pregnancy occurs, the corpus luteum continues to secrete progesterone and estrogen for about 3 months under the stimulation of LH-like hormone released by the developing embryo. 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The secretion by corpus luteum does not stop until the placenta is ready to take over its homone-producing duties. </a:t>
            </a:r>
          </a:p>
        </p:txBody>
      </p:sp>
      <p:sp>
        <p:nvSpPr>
          <p:cNvPr id="34819" name="Title 1">
            <a:extLst>
              <a:ext uri="{FF2B5EF4-FFF2-40B4-BE49-F238E27FC236}">
                <a16:creationId xmlns:a16="http://schemas.microsoft.com/office/drawing/2014/main" id="{958358DA-CB13-7E48-9A3F-29FFC73EB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Pregnancy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D8C1F0A4-6C07-5547-BB3C-51A1A4D516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676400"/>
            <a:ext cx="66294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b="1" dirty="0">
                <a:latin typeface="Arial" pitchFamily="34" charset="0"/>
                <a:cs typeface="Arial" pitchFamily="34" charset="0"/>
              </a:rPr>
              <a:t>1)  Menstruation 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(Day 1-5) 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The superficial layer stratum </a:t>
            </a:r>
            <a:r>
              <a:rPr lang="en-US" altLang="en-US" sz="2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functionalis</a:t>
            </a: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 of the uterus detaches from the uterine wall, accompanied by bleeding for 3-5 days.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Sex hormones are at their lowest normal levels at Day 1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Menstrual fluid contains </a:t>
            </a:r>
            <a:r>
              <a:rPr lang="en-US" altLang="en-US" sz="2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fibrolysin</a:t>
            </a: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, therefore it normally does not clot. </a:t>
            </a:r>
          </a:p>
        </p:txBody>
      </p:sp>
      <p:sp>
        <p:nvSpPr>
          <p:cNvPr id="35843" name="Title 1">
            <a:extLst>
              <a:ext uri="{FF2B5EF4-FFF2-40B4-BE49-F238E27FC236}">
                <a16:creationId xmlns:a16="http://schemas.microsoft.com/office/drawing/2014/main" id="{B4FBEC93-46B0-B343-A9C9-0E9DAC79E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1FD26DC9-BC47-B147-A9DB-1980B7B872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700" y="152400"/>
            <a:ext cx="8229600" cy="584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2) </a:t>
            </a:r>
            <a:r>
              <a:rPr lang="en-US" altLang="en-US" sz="2800" b="1" dirty="0">
                <a:latin typeface="Arial" pitchFamily="34" charset="0"/>
                <a:cs typeface="Arial" pitchFamily="34" charset="0"/>
              </a:rPr>
              <a:t>Proliferative Phase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(Day 6-14)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Estrogen stimulates mitosis, the prolific growth of blood vessels, and the formation of a new stratum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functionalis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Estrogen also stimulates the endometrium to develop progesterone receptors.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As ovulation approaches, the uterine tune becomes edematous, its fimbriae develop and caress the ovary, and its cilia create a gentle current in the nearby peritoneal fluid.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ovulated egg is usually caught up in this current and swept into the tube.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An oocyte has only 24 hours to be fertilized. The chance of fertilization is enhanced by changes in the cervical mucus at the time of ovulation.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It becomes thinner and more stringy.</a:t>
            </a:r>
            <a:r>
              <a:rPr lang="en-US" altLang="en-US" sz="1100" dirty="0"/>
              <a:t> </a:t>
            </a:r>
            <a:endParaRPr lang="en-US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E332FCBE-C72D-CF4B-968B-5238E8238F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457200"/>
            <a:ext cx="8077200" cy="477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3)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Secretory Phase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(Day 15-28)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endParaRPr lang="en-US" altLang="en-US" sz="2800" dirty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In response to rising level of progesterone, the endometrium of the uterus proliferates further in preparation for possible pregnancy. 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Spiral arteries elaborate and coil more tightly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Uterine glands enlarge, coil, and begin secreting </a:t>
            </a:r>
            <a:r>
              <a:rPr lang="en-US" altLang="en-US" sz="2800" dirty="0" err="1">
                <a:latin typeface="Arial" pitchFamily="34" charset="0"/>
                <a:cs typeface="Arial" pitchFamily="34" charset="0"/>
              </a:rPr>
              <a:t>nutritients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into the uterine cavity to sustain the embryo until implantation.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The cervical mucus becomes viscous, forming the </a:t>
            </a:r>
            <a:r>
              <a:rPr lang="en-US" altLang="en-US" sz="2800" b="1" i="1" dirty="0">
                <a:latin typeface="Arial" pitchFamily="34" charset="0"/>
                <a:cs typeface="Arial" pitchFamily="34" charset="0"/>
              </a:rPr>
              <a:t>cervical plug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, which prevents sperm entry.  </a:t>
            </a:r>
            <a:endParaRPr lang="en-US" altLang="en-US" sz="2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1EC68266-513E-0D46-ABBC-884108548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295400"/>
            <a:ext cx="8153400" cy="3786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514350" indent="-5143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buFont typeface="Myriad Pro"/>
              <a:buAutoNum type="romanLcPeriod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If pregnancy does not occur towards the end of the secretory phase, LH level drops due to negative feedback of high level of progesterone.  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Progesterone level decline following the drop of LH.  Without the support of progesterone, the endometrium undergoes degeneration in the following sequence.</a:t>
            </a: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The spiral arteries close due to continuous and intensive constriction (spasm).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The superficial layer stratum functionalis of the uterus is deprived of blood supply.</a:t>
            </a:r>
          </a:p>
        </p:txBody>
      </p:sp>
      <p:sp>
        <p:nvSpPr>
          <p:cNvPr id="38915" name="Title 4">
            <a:extLst>
              <a:ext uri="{FF2B5EF4-FFF2-40B4-BE49-F238E27FC236}">
                <a16:creationId xmlns:a16="http://schemas.microsoft.com/office/drawing/2014/main" id="{63FED144-5A9C-DC40-BDB5-8566BC3DE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406FAACA-2227-8D45-9EF3-D9642A3794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1066800"/>
            <a:ext cx="617220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en-US" sz="1100"/>
              <a:t> </a:t>
            </a:r>
            <a:endParaRPr lang="en-US" altLang="en-US"/>
          </a:p>
        </p:txBody>
      </p:sp>
      <p:sp>
        <p:nvSpPr>
          <p:cNvPr id="39939" name="Title 1">
            <a:extLst>
              <a:ext uri="{FF2B5EF4-FFF2-40B4-BE49-F238E27FC236}">
                <a16:creationId xmlns:a16="http://schemas.microsoft.com/office/drawing/2014/main" id="{9B63A230-B4AE-054B-8A67-A4C8CB51D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801B7-A385-1E46-8DFB-6F14CEBF9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v. The endometrial cells die of ischemia.</a:t>
            </a:r>
            <a:endParaRPr lang="en-US" altLang="en-US" sz="1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vi. The spiral arteries suddenly relax and open wide.</a:t>
            </a:r>
            <a:endParaRPr lang="en-US" altLang="en-US" sz="1100" dirty="0">
              <a:solidFill>
                <a:prstClr val="black"/>
              </a:solidFill>
              <a:latin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vii. Blood gushes into the weakened capillary beds, causing the capillaries to fragment and the stratum </a:t>
            </a:r>
            <a:r>
              <a:rPr lang="en-US" altLang="en-US" sz="240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functionalis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to slough off</a:t>
            </a:r>
            <a:endParaRPr lang="en-US" altLang="en-US" sz="2400" dirty="0">
              <a:solidFill>
                <a:prstClr val="black"/>
              </a:solidFill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The menstrual cycle starts over again on this first day of vaginal discharge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BD0DC5CF-09D4-7146-A71C-3CDB8652D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6810F-F013-D747-BA5E-98D714221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Let us summarise by watching a video on the female reproductive system: </a:t>
            </a:r>
            <a:r>
              <a:rPr lang="en-GB" sz="2400" dirty="0">
                <a:hlinkClick r:id="rId2"/>
              </a:rPr>
              <a:t>https://www.youtube.com/watch?v=l_LtRUo48Mk</a:t>
            </a:r>
            <a:r>
              <a:rPr lang="en-GB" sz="2400" dirty="0"/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RECOMMENDED READING</a:t>
            </a:r>
          </a:p>
          <a:p>
            <a:pPr eaLnBrk="1" hangingPunct="1">
              <a:defRPr/>
            </a:pP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</a:rPr>
              <a:t>Ross and Wilson Anatomy and Physiology in Health and Illness: (12th Edition) London: Churchill Livingstone</a:t>
            </a:r>
          </a:p>
          <a:p>
            <a:pPr eaLnBrk="1" hangingPunct="1">
              <a:defRPr/>
            </a:pP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  <a:hlinkClick r:id="rId3"/>
              </a:rPr>
              <a:t>https://opentextbc.ca/anatomyandphysiology/chapter/27-2-anatomy-and-physiology-of-the-female-reproductive-system/</a:t>
            </a: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</a:rPr>
              <a:t>  </a:t>
            </a:r>
          </a:p>
          <a:p>
            <a:pPr eaLnBrk="1" hangingPunct="1"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1209</Words>
  <Application>Microsoft Office PowerPoint</Application>
  <PresentationFormat>On-screen Show (4:3)</PresentationFormat>
  <Paragraphs>117</Paragraphs>
  <Slides>27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Arial</vt:lpstr>
      <vt:lpstr>Calibri</vt:lpstr>
      <vt:lpstr>Myriad Pro</vt:lpstr>
      <vt:lpstr>Symbol</vt:lpstr>
      <vt:lpstr>Tahoma</vt:lpstr>
      <vt:lpstr>Times New Roman</vt:lpstr>
      <vt:lpstr>Wingdings</vt:lpstr>
      <vt:lpstr>Default Design</vt:lpstr>
      <vt:lpstr>20140311PresentationUWTSDTemplate</vt:lpstr>
      <vt:lpstr>Image</vt:lpstr>
      <vt:lpstr>  INTRODUCTION TO PHYSIOLOGY THE FEMALE REPRODUCTIVE SYSTEM  </vt:lpstr>
      <vt:lpstr>PowerPoint Presentation</vt:lpstr>
      <vt:lpstr>LESSON OBJECTIVES</vt:lpstr>
      <vt:lpstr>PowerPoint Presentation</vt:lpstr>
      <vt:lpstr>OVARY</vt:lpstr>
      <vt:lpstr>PowerPoint Presentation</vt:lpstr>
      <vt:lpstr>PowerPoint Presentation</vt:lpstr>
      <vt:lpstr>VAGINA</vt:lpstr>
      <vt:lpstr>PowerPoint Presentation</vt:lpstr>
      <vt:lpstr>PowerPoint Presentation</vt:lpstr>
      <vt:lpstr>PowerPoint Presentation</vt:lpstr>
      <vt:lpstr>Menopause</vt:lpstr>
      <vt:lpstr>Oogenesis and the Sexual Cycle  </vt:lpstr>
      <vt:lpstr>Secondary Oocyte</vt:lpstr>
      <vt:lpstr>B. The Sexual Cycle  </vt:lpstr>
      <vt:lpstr>PowerPoint Presentation</vt:lpstr>
      <vt:lpstr>PowerPoint Presentation</vt:lpstr>
      <vt:lpstr>PowerPoint Presentation</vt:lpstr>
      <vt:lpstr>PowerPoint Presentation</vt:lpstr>
      <vt:lpstr>Corpus luteum</vt:lpstr>
      <vt:lpstr>Pregnancy</vt:lpstr>
      <vt:lpstr>Menstrual cycle</vt:lpstr>
      <vt:lpstr>PowerPoint Presentation</vt:lpstr>
      <vt:lpstr>PowerPoint Presentation</vt:lpstr>
      <vt:lpstr>Menstrual cycle</vt:lpstr>
      <vt:lpstr>Menstrual cycle</vt:lpstr>
      <vt:lpstr>SUMMARY</vt:lpstr>
    </vt:vector>
  </TitlesOfParts>
  <Company>Indiana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Ritzi</dc:creator>
  <cp:lastModifiedBy>Goolam Mumtaz</cp:lastModifiedBy>
  <cp:revision>72</cp:revision>
  <dcterms:created xsi:type="dcterms:W3CDTF">2001-01-15T02:21:37Z</dcterms:created>
  <dcterms:modified xsi:type="dcterms:W3CDTF">2022-02-24T19:09:18Z</dcterms:modified>
</cp:coreProperties>
</file>