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handoutMasterIdLst>
    <p:handoutMasterId r:id="rId33"/>
  </p:handoutMasterIdLst>
  <p:sldIdLst>
    <p:sldId id="267" r:id="rId2"/>
    <p:sldId id="269" r:id="rId3"/>
    <p:sldId id="270" r:id="rId4"/>
    <p:sldId id="311" r:id="rId5"/>
    <p:sldId id="325" r:id="rId6"/>
    <p:sldId id="326" r:id="rId7"/>
    <p:sldId id="310" r:id="rId8"/>
    <p:sldId id="290" r:id="rId9"/>
    <p:sldId id="327" r:id="rId10"/>
    <p:sldId id="328" r:id="rId11"/>
    <p:sldId id="312" r:id="rId12"/>
    <p:sldId id="288" r:id="rId13"/>
    <p:sldId id="319" r:id="rId14"/>
    <p:sldId id="307" r:id="rId15"/>
    <p:sldId id="314" r:id="rId16"/>
    <p:sldId id="320" r:id="rId17"/>
    <p:sldId id="315" r:id="rId18"/>
    <p:sldId id="321" r:id="rId19"/>
    <p:sldId id="316" r:id="rId20"/>
    <p:sldId id="295" r:id="rId21"/>
    <p:sldId id="323" r:id="rId22"/>
    <p:sldId id="324" r:id="rId23"/>
    <p:sldId id="302" r:id="rId24"/>
    <p:sldId id="301" r:id="rId25"/>
    <p:sldId id="322" r:id="rId26"/>
    <p:sldId id="329" r:id="rId27"/>
    <p:sldId id="313" r:id="rId28"/>
    <p:sldId id="317" r:id="rId29"/>
    <p:sldId id="318" r:id="rId30"/>
    <p:sldId id="297" r:id="rId31"/>
  </p:sldIdLst>
  <p:sldSz cx="9144000" cy="6858000" type="screen4x3"/>
  <p:notesSz cx="6797675" cy="9926638"/>
  <p:custDataLst>
    <p:tags r:id="rId34"/>
  </p:custDataLst>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395" autoAdjust="0"/>
    <p:restoredTop sz="94660"/>
  </p:normalViewPr>
  <p:slideViewPr>
    <p:cSldViewPr>
      <p:cViewPr varScale="1">
        <p:scale>
          <a:sx n="87" d="100"/>
          <a:sy n="87" d="100"/>
        </p:scale>
        <p:origin x="996"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744"/>
    </p:cViewPr>
  </p:sorterViewPr>
  <p:notesViewPr>
    <p:cSldViewPr>
      <p:cViewPr>
        <p:scale>
          <a:sx n="100" d="100"/>
          <a:sy n="100" d="100"/>
        </p:scale>
        <p:origin x="-882" y="7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gs" Target="tags/tag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B29074C3-D5E6-4920-88B0-CC2752A063D3}"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atin typeface="Arial" charset="0"/>
              </a:defRPr>
            </a:lvl1pPr>
          </a:lstStyle>
          <a:p>
            <a:pPr>
              <a:defRPr/>
            </a:pPr>
            <a:fld id="{4A317501-9B33-4385-8E00-58D212FA677F}" type="datetimeFigureOut">
              <a:rPr lang="en-US"/>
              <a:pPr>
                <a:defRPr/>
              </a:pPr>
              <a:t>1/28/2019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E890D858-B45B-4717-B117-9B3DFF0DE9E8}"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96B2DF2-623B-4DBF-8995-7BA3F541427B}" type="slidenum">
              <a:rPr lang="en-GB" altLang="en-US">
                <a:latin typeface="Arial" panose="020B0604020202020204" pitchFamily="34" charset="0"/>
              </a:rPr>
              <a:pPr eaLnBrk="1" hangingPunct="1">
                <a:spcBef>
                  <a:spcPct val="0"/>
                </a:spcBef>
              </a:pPr>
              <a:t>1</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119DCD0-BB67-4AC8-AC55-7D09FF95ACEE}" type="slidenum">
              <a:rPr lang="en-GB" altLang="en-US">
                <a:latin typeface="Arial" panose="020B0604020202020204" pitchFamily="34" charset="0"/>
              </a:rPr>
              <a:pPr eaLnBrk="1" hangingPunct="1">
                <a:spcBef>
                  <a:spcPct val="0"/>
                </a:spcBef>
              </a:pPr>
              <a:t>2</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E623BEB-B52E-493E-9BD1-6D424C07E7C0}" type="slidenum">
              <a:rPr lang="en-GB" altLang="en-US">
                <a:latin typeface="Arial" panose="020B0604020202020204" pitchFamily="34" charset="0"/>
              </a:rPr>
              <a:pPr eaLnBrk="1" hangingPunct="1">
                <a:spcBef>
                  <a:spcPct val="0"/>
                </a:spcBef>
              </a:pPr>
              <a:t>3</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5AE5DF2F-CDA2-43DD-8905-14FBC2DDC34C}" type="slidenum">
              <a:rPr lang="en-GB" altLang="en-US">
                <a:latin typeface="Arial" panose="020B0604020202020204" pitchFamily="34" charset="0"/>
              </a:rPr>
              <a:pPr eaLnBrk="1" hangingPunct="1">
                <a:spcBef>
                  <a:spcPct val="0"/>
                </a:spcBef>
              </a:pPr>
              <a:t>4</a:t>
            </a:fld>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smtClean="0"/>
              <a:t>In </a:t>
            </a:r>
            <a:r>
              <a:rPr lang="en-GB" altLang="en-US" sz="1800" b="1" i="1" smtClean="0"/>
              <a:t>The Prior’s Case</a:t>
            </a:r>
            <a:r>
              <a:rPr lang="en-GB" altLang="en-US" sz="1800" smtClean="0"/>
              <a:t> [1368], a covenant to sing divine service was enforced.</a:t>
            </a:r>
          </a:p>
          <a:p>
            <a:endParaRPr lang="en-GB" altLang="en-US" sz="1800" b="1" i="1" smtClean="0"/>
          </a:p>
          <a:p>
            <a:r>
              <a:rPr lang="en-GB" altLang="en-US" sz="1800" b="1" i="1" smtClean="0"/>
              <a:t>Smith and Snipes Hall Farm v River Douglas Catchment Board</a:t>
            </a:r>
            <a:r>
              <a:rPr lang="en-GB" altLang="en-US" sz="1800" smtClean="0"/>
              <a:t> [1949] 2 KB 500, persons affected by the Board’s failure to comply with a covenant to maintain riverbanks were entitled to take action even though the Board did not own any land through which the river flowed.</a:t>
            </a:r>
          </a:p>
          <a:p>
            <a:endParaRPr lang="en-GB" altLang="en-US" sz="1800" smtClean="0"/>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BBE6984-2F80-465F-A15F-8F81B7F8EEA6}" type="slidenum">
              <a:rPr lang="en-GB" altLang="en-US">
                <a:latin typeface="Arial" panose="020B0604020202020204" pitchFamily="34" charset="0"/>
              </a:rPr>
              <a:pPr eaLnBrk="1" hangingPunct="1">
                <a:spcBef>
                  <a:spcPct val="0"/>
                </a:spcBef>
              </a:pPr>
              <a:t>7</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b="1" i="1" smtClean="0"/>
              <a:t>Amsprop Trading Ltd v Harris Distribution Ltd</a:t>
            </a:r>
            <a:r>
              <a:rPr lang="en-GB" altLang="en-US" sz="1800" smtClean="0"/>
              <a:t> [1997] 1 WLR 1025 went on to stress that </a:t>
            </a:r>
            <a:r>
              <a:rPr lang="en-GB" altLang="en-US" sz="1800" i="1" smtClean="0"/>
              <a:t>s56</a:t>
            </a:r>
            <a:r>
              <a:rPr lang="en-GB" altLang="en-US" sz="1800" smtClean="0"/>
              <a:t> could only be used where a covenant was expressed to be made with a third party and not just for his benefit.  It seems then that:</a:t>
            </a:r>
          </a:p>
          <a:p>
            <a:r>
              <a:rPr lang="en-GB" altLang="en-US" sz="1800" smtClean="0"/>
              <a:t> </a:t>
            </a:r>
          </a:p>
          <a:p>
            <a:r>
              <a:rPr lang="en-GB" altLang="en-US" sz="1800" smtClean="0"/>
              <a:t>1.  a covenant by A with B for the benefit of C - C could not enforce because he was not a party; BUT</a:t>
            </a:r>
          </a:p>
          <a:p>
            <a:r>
              <a:rPr lang="en-GB" altLang="en-US" sz="1800" smtClean="0"/>
              <a:t>2.  a covenant by A with B and “the owner for the time being of Greenacre” - C could enforce if he was the owner of Greenacre at the time the covenant was made.</a:t>
            </a:r>
          </a:p>
          <a:p>
            <a:endParaRPr lang="en-GB" altLang="en-US" sz="1800" smtClean="0">
              <a:latin typeface="Arial" panose="020B0604020202020204" pitchFamily="34" charset="0"/>
            </a:endParaRPr>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57C0DB7-07BE-4819-8AFF-E9F69979D7A2}" type="slidenum">
              <a:rPr lang="en-GB" altLang="en-US">
                <a:latin typeface="Arial" panose="020B0604020202020204" pitchFamily="34" charset="0"/>
              </a:rPr>
              <a:pPr eaLnBrk="1" hangingPunct="1">
                <a:spcBef>
                  <a:spcPct val="0"/>
                </a:spcBef>
              </a:pPr>
              <a:t>8</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smtClean="0"/>
              <a:t>If the covenant was entered into after 11 November 1999, it would be covered by the </a:t>
            </a:r>
            <a:r>
              <a:rPr lang="en-GB" altLang="en-US" sz="1800" i="1" smtClean="0"/>
              <a:t>Contracts (Rights of Third Parties) Act 1999</a:t>
            </a:r>
            <a:r>
              <a:rPr lang="en-GB" altLang="en-US" sz="1800" smtClean="0"/>
              <a:t>.  Under provisions in the Act, a claimant who is not a party to the original contract can still claim if the contract provides that he can, or if the covenant purports to confer a benefit on him, unless the proper construction of the contract shows otherwise.  The claimant has to be expressly named in the contract, or named by class (E.g., “successors in title”), but, unlike </a:t>
            </a:r>
            <a:r>
              <a:rPr lang="en-GB" altLang="en-US" sz="1800" i="1" smtClean="0"/>
              <a:t>s56</a:t>
            </a:r>
            <a:r>
              <a:rPr lang="en-GB" altLang="en-US" sz="1800" smtClean="0"/>
              <a:t>, does NOT have to be in existence at the time of the contract.</a:t>
            </a:r>
          </a:p>
          <a:p>
            <a:endParaRPr lang="en-GB" altLang="en-US" sz="1800" smtClean="0">
              <a:latin typeface="Arial" panose="020B0604020202020204" pitchFamily="34" charset="0"/>
            </a:endParaRPr>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811B64F-9C4A-4E88-86F1-FB6318AD3043}" type="slidenum">
              <a:rPr lang="en-GB" altLang="en-US">
                <a:latin typeface="Arial" panose="020B0604020202020204" pitchFamily="34" charset="0"/>
              </a:rPr>
              <a:pPr eaLnBrk="1" hangingPunct="1">
                <a:spcBef>
                  <a:spcPct val="0"/>
                </a:spcBef>
              </a:pPr>
              <a:t>11</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smtClean="0">
                <a:latin typeface="Arial" panose="020B0604020202020204" pitchFamily="34" charset="0"/>
              </a:rPr>
              <a:t>P &amp; A Swift Investments v Combined English Store Group [1989]</a:t>
            </a:r>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D07C5A3B-65B2-4858-94C3-248E16124E04}" type="slidenum">
              <a:rPr lang="en-GB" altLang="en-US">
                <a:latin typeface="Arial" panose="020B0604020202020204" pitchFamily="34" charset="0"/>
              </a:rPr>
              <a:pPr eaLnBrk="1" hangingPunct="1">
                <a:spcBef>
                  <a:spcPct val="0"/>
                </a:spcBef>
              </a:pPr>
              <a:t>12</a:t>
            </a:fld>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smtClean="0">
                <a:latin typeface="Arial" panose="020B0604020202020204" pitchFamily="34" charset="0"/>
              </a:rPr>
              <a:t>P &amp; A Swift Investments v Combined English Store Group [1989]</a:t>
            </a:r>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2374194-DBEE-434B-8237-F5B28930A631}" type="slidenum">
              <a:rPr lang="en-GB" altLang="en-US">
                <a:latin typeface="Arial" panose="020B0604020202020204" pitchFamily="34" charset="0"/>
              </a:rPr>
              <a:pPr eaLnBrk="1" hangingPunct="1">
                <a:spcBef>
                  <a:spcPct val="0"/>
                </a:spcBef>
              </a:pPr>
              <a:t>13</a:t>
            </a:fld>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5D3461E5-5F55-4FFD-82D5-934B6F2E7CEA}" type="slidenum">
              <a:rPr lang="en-GB" altLang="en-US">
                <a:latin typeface="Arial" panose="020B0604020202020204" pitchFamily="34" charset="0"/>
              </a:rPr>
              <a:pPr eaLnBrk="1" hangingPunct="1">
                <a:spcBef>
                  <a:spcPct val="0"/>
                </a:spcBef>
              </a:pPr>
              <a:t>14</a:t>
            </a:fld>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smtClean="0"/>
              <a:t>In </a:t>
            </a:r>
            <a:r>
              <a:rPr lang="en-GB" altLang="en-US" sz="1800" b="1" i="1" smtClean="0"/>
              <a:t>Crest Nicholson (Residential) South Ltd v McAllister</a:t>
            </a:r>
            <a:r>
              <a:rPr lang="en-GB" altLang="en-US" sz="1800" smtClean="0"/>
              <a:t> [2003] 1 All ER 46, the Court of Appeal reconsidered </a:t>
            </a:r>
            <a:r>
              <a:rPr lang="en-GB" altLang="en-US" sz="1800" b="1" i="1" smtClean="0"/>
              <a:t>Federated Homes</a:t>
            </a:r>
            <a:r>
              <a:rPr lang="en-GB" altLang="en-US" sz="1800" smtClean="0"/>
              <a:t>.  The court concluded that </a:t>
            </a:r>
            <a:r>
              <a:rPr lang="en-GB" altLang="en-US" sz="1800" b="1" i="1" smtClean="0"/>
              <a:t>Federated Homes</a:t>
            </a:r>
            <a:r>
              <a:rPr lang="en-GB" altLang="en-US" sz="1800" smtClean="0"/>
              <a:t> was good law, but introduced the proviso that annexation will NOT be effective where the land to be benefited is not clearly identified in the conveyance/transfer deed - underlining the importance of careful drafting.</a:t>
            </a:r>
          </a:p>
          <a:p>
            <a:endParaRPr lang="en-GB" altLang="en-US" sz="1800" smtClean="0">
              <a:latin typeface="Arial" panose="020B0604020202020204" pitchFamily="34" charset="0"/>
            </a:endParaRPr>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E833125-6D5B-4210-B780-CC68E04C9F7E}" type="slidenum">
              <a:rPr lang="en-GB" altLang="en-US">
                <a:latin typeface="Arial" panose="020B0604020202020204" pitchFamily="34" charset="0"/>
              </a:rPr>
              <a:pPr eaLnBrk="1" hangingPunct="1">
                <a:spcBef>
                  <a:spcPct val="0"/>
                </a:spcBef>
              </a:pPr>
              <a:t>15</a:t>
            </a:fld>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smtClean="0"/>
              <a:t>In </a:t>
            </a:r>
            <a:r>
              <a:rPr lang="en-GB" altLang="en-US" sz="1800" b="1" i="1" smtClean="0"/>
              <a:t>Crest Nicholson (Residential) South Ltd v McAllister</a:t>
            </a:r>
            <a:r>
              <a:rPr lang="en-GB" altLang="en-US" sz="1800" smtClean="0"/>
              <a:t> [2003] 1 All ER 46, the Court of Appeal reconsidered </a:t>
            </a:r>
            <a:r>
              <a:rPr lang="en-GB" altLang="en-US" sz="1800" b="1" i="1" smtClean="0"/>
              <a:t>Federated Homes</a:t>
            </a:r>
            <a:r>
              <a:rPr lang="en-GB" altLang="en-US" sz="1800" smtClean="0"/>
              <a:t>.  The court concluded that </a:t>
            </a:r>
            <a:r>
              <a:rPr lang="en-GB" altLang="en-US" sz="1800" b="1" i="1" smtClean="0"/>
              <a:t>Federated Homes</a:t>
            </a:r>
            <a:r>
              <a:rPr lang="en-GB" altLang="en-US" sz="1800" smtClean="0"/>
              <a:t> was good law, but introduced the proviso that annexation will NOT be effective where the land to be benefited is not clearly identified in the conveyance/transfer deed - underlining the importance of careful drafting.</a:t>
            </a:r>
          </a:p>
          <a:p>
            <a:endParaRPr lang="en-GB" altLang="en-US" sz="1800" smtClean="0">
              <a:latin typeface="Arial" panose="020B0604020202020204" pitchFamily="34" charset="0"/>
            </a:endParaRPr>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D3AA2A85-868B-4E7F-A4A3-61D9841690CF}" type="slidenum">
              <a:rPr lang="en-GB" altLang="en-US">
                <a:latin typeface="Arial" panose="020B0604020202020204" pitchFamily="34" charset="0"/>
              </a:rPr>
              <a:pPr eaLnBrk="1" hangingPunct="1">
                <a:spcBef>
                  <a:spcPct val="0"/>
                </a:spcBef>
              </a:pPr>
              <a:t>16</a:t>
            </a:fld>
            <a:endParaRPr lang="en-GB"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904B50C-8FFB-4147-AAB8-53D8A8576798}" type="slidenum">
              <a:rPr lang="en-GB" altLang="en-US">
                <a:latin typeface="Arial" panose="020B0604020202020204" pitchFamily="34" charset="0"/>
              </a:rPr>
              <a:pPr eaLnBrk="1" hangingPunct="1">
                <a:spcBef>
                  <a:spcPct val="0"/>
                </a:spcBef>
              </a:pPr>
              <a:t>17</a:t>
            </a:fld>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DC7156F-2DD7-4584-815C-BB8E90F6622F}" type="slidenum">
              <a:rPr lang="en-GB" altLang="en-US">
                <a:latin typeface="Arial" panose="020B0604020202020204" pitchFamily="34" charset="0"/>
              </a:rPr>
              <a:pPr eaLnBrk="1" hangingPunct="1">
                <a:spcBef>
                  <a:spcPct val="0"/>
                </a:spcBef>
              </a:pPr>
              <a:t>18</a:t>
            </a:fld>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600" smtClean="0"/>
              <a:t>The requirements for a building scheme were laid down in </a:t>
            </a:r>
            <a:r>
              <a:rPr lang="en-GB" altLang="en-US" sz="1600" b="1" i="1" smtClean="0"/>
              <a:t>Elliston v Reacher</a:t>
            </a:r>
            <a:r>
              <a:rPr lang="en-GB" altLang="en-US" sz="1600" smtClean="0"/>
              <a:t> [1908] 2 Ch 374:</a:t>
            </a:r>
          </a:p>
          <a:p>
            <a:r>
              <a:rPr lang="en-GB" altLang="en-US" sz="1600" smtClean="0"/>
              <a:t> </a:t>
            </a:r>
          </a:p>
          <a:p>
            <a:r>
              <a:rPr lang="en-GB" altLang="en-US" sz="1600" smtClean="0"/>
              <a:t>a) all purchasers must derive title from a common owner;</a:t>
            </a:r>
          </a:p>
          <a:p>
            <a:r>
              <a:rPr lang="en-GB" altLang="en-US" sz="1600" smtClean="0"/>
              <a:t> </a:t>
            </a:r>
          </a:p>
          <a:p>
            <a:r>
              <a:rPr lang="en-GB" altLang="en-US" sz="1600" smtClean="0"/>
              <a:t>b) before sale, the builder / developer must have laid out the estate in plots;</a:t>
            </a:r>
          </a:p>
          <a:p>
            <a:r>
              <a:rPr lang="en-GB" altLang="en-US" sz="1600" smtClean="0"/>
              <a:t> </a:t>
            </a:r>
          </a:p>
          <a:p>
            <a:r>
              <a:rPr lang="en-GB" altLang="en-US" sz="1600" smtClean="0"/>
              <a:t>c) on sale, the same restrictions must be placed on each plot, for the benefit of all plots; and</a:t>
            </a:r>
          </a:p>
          <a:p>
            <a:r>
              <a:rPr lang="en-GB" altLang="en-US" sz="1600" smtClean="0"/>
              <a:t> </a:t>
            </a:r>
          </a:p>
          <a:p>
            <a:r>
              <a:rPr lang="en-GB" altLang="en-US" sz="1600" smtClean="0"/>
              <a:t>d) each purchaser must intend all covenants to benefit all other plots in the scheme.</a:t>
            </a:r>
          </a:p>
          <a:p>
            <a:endParaRPr lang="en-GB" altLang="en-US" sz="1600" smtClean="0">
              <a:latin typeface="Arial" panose="020B0604020202020204" pitchFamily="34" charset="0"/>
            </a:endParaRPr>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8EB9334E-1503-4FE4-9610-D868C47E7CB6}" type="slidenum">
              <a:rPr lang="en-GB" altLang="en-US">
                <a:latin typeface="Arial" panose="020B0604020202020204" pitchFamily="34" charset="0"/>
              </a:rPr>
              <a:pPr eaLnBrk="1" hangingPunct="1">
                <a:spcBef>
                  <a:spcPct val="0"/>
                </a:spcBef>
              </a:pPr>
              <a:t>19</a:t>
            </a:fld>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z="1800" b="1" i="1" smtClean="0">
                <a:latin typeface="Arial" panose="020B0604020202020204" pitchFamily="34" charset="0"/>
              </a:rPr>
              <a:t>Austerberry v Oldham Corporation [1885]</a:t>
            </a:r>
          </a:p>
          <a:p>
            <a:endParaRPr lang="en-US" altLang="en-US" sz="1800" b="1" i="1" smtClean="0">
              <a:latin typeface="Arial" panose="020B0604020202020204" pitchFamily="34" charset="0"/>
            </a:endParaRPr>
          </a:p>
          <a:p>
            <a:endParaRPr lang="en-US" altLang="en-US" sz="1800" b="1" i="1" smtClean="0">
              <a:latin typeface="Arial" panose="020B0604020202020204" pitchFamily="34" charset="0"/>
            </a:endParaRPr>
          </a:p>
          <a:p>
            <a:endParaRPr lang="en-US" altLang="en-US" sz="1800" b="1" i="1" smtClean="0">
              <a:latin typeface="Arial" panose="020B0604020202020204" pitchFamily="34" charset="0"/>
            </a:endParaRPr>
          </a:p>
          <a:p>
            <a:endParaRPr lang="en-US" altLang="en-US" sz="1800" b="1" i="1" smtClean="0">
              <a:latin typeface="Arial" panose="020B0604020202020204" pitchFamily="34" charset="0"/>
            </a:endParaRPr>
          </a:p>
          <a:p>
            <a:endParaRPr lang="en-US" altLang="en-US" sz="1800" b="1" i="1" smtClean="0">
              <a:latin typeface="Arial" panose="020B0604020202020204" pitchFamily="34" charset="0"/>
            </a:endParaRPr>
          </a:p>
          <a:p>
            <a:r>
              <a:rPr lang="en-US" altLang="en-US" sz="1800" b="1" i="1" smtClean="0">
                <a:latin typeface="Arial" panose="020B0604020202020204" pitchFamily="34" charset="0"/>
              </a:rPr>
              <a:t>Rhone v Stephens [1994]</a:t>
            </a:r>
          </a:p>
          <a:p>
            <a:endParaRPr lang="en-GB" altLang="en-US" smtClean="0">
              <a:latin typeface="Arial" panose="020B0604020202020204" pitchFamily="34" charset="0"/>
            </a:endParaRPr>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9952E6C-65EE-4162-B235-567B2C28DF34}" type="slidenum">
              <a:rPr lang="en-GB" altLang="en-US">
                <a:latin typeface="Arial" panose="020B0604020202020204" pitchFamily="34" charset="0"/>
              </a:rPr>
              <a:pPr eaLnBrk="1" hangingPunct="1">
                <a:spcBef>
                  <a:spcPct val="0"/>
                </a:spcBef>
              </a:pPr>
              <a:t>20</a:t>
            </a:fld>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z="1800" b="1" i="1" smtClean="0">
                <a:latin typeface="Arial" panose="020B0604020202020204" pitchFamily="34" charset="0"/>
              </a:rPr>
              <a:t>Austerberry v Oldham Corporation [1885]</a:t>
            </a:r>
          </a:p>
          <a:p>
            <a:endParaRPr lang="en-US" altLang="en-US" sz="1800" b="1" i="1" smtClean="0">
              <a:latin typeface="Arial" panose="020B0604020202020204" pitchFamily="34" charset="0"/>
            </a:endParaRPr>
          </a:p>
          <a:p>
            <a:endParaRPr lang="en-US" altLang="en-US" sz="1800" b="1" i="1" smtClean="0">
              <a:latin typeface="Arial" panose="020B0604020202020204" pitchFamily="34" charset="0"/>
            </a:endParaRPr>
          </a:p>
          <a:p>
            <a:endParaRPr lang="en-US" altLang="en-US" sz="1800" b="1" i="1" smtClean="0">
              <a:latin typeface="Arial" panose="020B0604020202020204" pitchFamily="34" charset="0"/>
            </a:endParaRPr>
          </a:p>
          <a:p>
            <a:endParaRPr lang="en-US" altLang="en-US" sz="1800" b="1" i="1" smtClean="0">
              <a:latin typeface="Arial" panose="020B0604020202020204" pitchFamily="34" charset="0"/>
            </a:endParaRPr>
          </a:p>
          <a:p>
            <a:endParaRPr lang="en-US" altLang="en-US" sz="1800" b="1" i="1" smtClean="0">
              <a:latin typeface="Arial" panose="020B0604020202020204" pitchFamily="34" charset="0"/>
            </a:endParaRPr>
          </a:p>
          <a:p>
            <a:r>
              <a:rPr lang="en-US" altLang="en-US" sz="1800" b="1" i="1" smtClean="0">
                <a:latin typeface="Arial" panose="020B0604020202020204" pitchFamily="34" charset="0"/>
              </a:rPr>
              <a:t>Rhone v Stephens [1994]</a:t>
            </a:r>
          </a:p>
          <a:p>
            <a:endParaRPr lang="en-GB" altLang="en-US" smtClean="0">
              <a:latin typeface="Arial" panose="020B0604020202020204" pitchFamily="34" charset="0"/>
            </a:endParaRPr>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F8236DF-513D-4578-A127-7A3B7E576507}" type="slidenum">
              <a:rPr lang="en-GB" altLang="en-US">
                <a:latin typeface="Arial" panose="020B0604020202020204" pitchFamily="34" charset="0"/>
              </a:rPr>
              <a:pPr eaLnBrk="1" hangingPunct="1">
                <a:spcBef>
                  <a:spcPct val="0"/>
                </a:spcBef>
              </a:pPr>
              <a:t>21</a:t>
            </a:fld>
            <a:endParaRPr lang="en-GB"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z="1800" b="1" i="1" smtClean="0">
                <a:latin typeface="Arial" panose="020B0604020202020204" pitchFamily="34" charset="0"/>
              </a:rPr>
              <a:t>Austerberry v Oldham Corporation [1885]</a:t>
            </a:r>
          </a:p>
          <a:p>
            <a:endParaRPr lang="en-US" altLang="en-US" sz="1800" b="1" i="1" smtClean="0">
              <a:latin typeface="Arial" panose="020B0604020202020204" pitchFamily="34" charset="0"/>
            </a:endParaRPr>
          </a:p>
          <a:p>
            <a:endParaRPr lang="en-US" altLang="en-US" sz="1800" b="1" i="1" smtClean="0">
              <a:latin typeface="Arial" panose="020B0604020202020204" pitchFamily="34" charset="0"/>
            </a:endParaRPr>
          </a:p>
          <a:p>
            <a:endParaRPr lang="en-US" altLang="en-US" sz="1800" b="1" i="1" smtClean="0">
              <a:latin typeface="Arial" panose="020B0604020202020204" pitchFamily="34" charset="0"/>
            </a:endParaRPr>
          </a:p>
          <a:p>
            <a:endParaRPr lang="en-US" altLang="en-US" sz="1800" b="1" i="1" smtClean="0">
              <a:latin typeface="Arial" panose="020B0604020202020204" pitchFamily="34" charset="0"/>
            </a:endParaRPr>
          </a:p>
          <a:p>
            <a:endParaRPr lang="en-US" altLang="en-US" sz="1800" b="1" i="1" smtClean="0">
              <a:latin typeface="Arial" panose="020B0604020202020204" pitchFamily="34" charset="0"/>
            </a:endParaRPr>
          </a:p>
          <a:p>
            <a:r>
              <a:rPr lang="en-US" altLang="en-US" sz="1800" b="1" i="1" smtClean="0">
                <a:latin typeface="Arial" panose="020B0604020202020204" pitchFamily="34" charset="0"/>
              </a:rPr>
              <a:t>Rhone v Stephens [1994]</a:t>
            </a:r>
          </a:p>
          <a:p>
            <a:endParaRPr lang="en-GB" altLang="en-US" smtClean="0">
              <a:latin typeface="Arial" panose="020B0604020202020204" pitchFamily="34" charset="0"/>
            </a:endParaRPr>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7164B97-E07F-482B-B806-3B484228C4AA}" type="slidenum">
              <a:rPr lang="en-GB" altLang="en-US">
                <a:latin typeface="Arial" panose="020B0604020202020204" pitchFamily="34" charset="0"/>
              </a:rPr>
              <a:pPr eaLnBrk="1" hangingPunct="1">
                <a:spcBef>
                  <a:spcPct val="0"/>
                </a:spcBef>
              </a:pPr>
              <a:t>22</a:t>
            </a:fld>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22E6951-B481-472F-B33A-2722A5165B3E}" type="slidenum">
              <a:rPr lang="en-GB" altLang="en-US">
                <a:latin typeface="Arial" panose="020B0604020202020204" pitchFamily="34" charset="0"/>
              </a:rPr>
              <a:pPr eaLnBrk="1" hangingPunct="1">
                <a:spcBef>
                  <a:spcPct val="0"/>
                </a:spcBef>
              </a:pPr>
              <a:t>23</a:t>
            </a:fld>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5528A51-0712-4159-9F9B-58CC27363FAC}" type="slidenum">
              <a:rPr lang="en-GB" altLang="en-US">
                <a:latin typeface="Arial" panose="020B0604020202020204" pitchFamily="34" charset="0"/>
              </a:rPr>
              <a:pPr eaLnBrk="1" hangingPunct="1">
                <a:spcBef>
                  <a:spcPct val="0"/>
                </a:spcBef>
              </a:pPr>
              <a:t>24</a:t>
            </a:fld>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EFEB4621-D1FA-4457-A253-6A572D84BAEA}" type="slidenum">
              <a:rPr lang="en-GB" altLang="en-US">
                <a:latin typeface="Arial" panose="020B0604020202020204" pitchFamily="34" charset="0"/>
              </a:rPr>
              <a:pPr eaLnBrk="1" hangingPunct="1">
                <a:spcBef>
                  <a:spcPct val="0"/>
                </a:spcBef>
              </a:pPr>
              <a:t>25</a:t>
            </a:fld>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E1E006F-5A12-481F-B5AF-A253E3C3DCCC}" type="slidenum">
              <a:rPr lang="en-GB" altLang="en-US">
                <a:latin typeface="Arial" panose="020B0604020202020204" pitchFamily="34" charset="0"/>
              </a:rPr>
              <a:pPr eaLnBrk="1" hangingPunct="1">
                <a:spcBef>
                  <a:spcPct val="0"/>
                </a:spcBef>
              </a:pPr>
              <a:t>27</a:t>
            </a:fld>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AF408F5-4997-44CF-85FB-24B26405F27E}" type="slidenum">
              <a:rPr lang="en-GB" altLang="en-US">
                <a:latin typeface="Arial" panose="020B0604020202020204" pitchFamily="34" charset="0"/>
              </a:rPr>
              <a:pPr eaLnBrk="1" hangingPunct="1">
                <a:spcBef>
                  <a:spcPct val="0"/>
                </a:spcBef>
              </a:pPr>
              <a:t>28</a:t>
            </a:fld>
            <a:endParaRPr lang="en-GB"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686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DB4180E-7131-4950-9E4C-5130BFF7B4DD}" type="slidenum">
              <a:rPr lang="en-GB" altLang="en-US">
                <a:latin typeface="Arial" panose="020B0604020202020204" pitchFamily="34" charset="0"/>
              </a:rPr>
              <a:pPr eaLnBrk="1" hangingPunct="1">
                <a:spcBef>
                  <a:spcPct val="0"/>
                </a:spcBef>
              </a:pPr>
              <a:t>29</a:t>
            </a:fld>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2644B7E-EFAF-472D-BAD1-BBFBAF4E1AF1}" type="slidenum">
              <a:rPr lang="en-GB" altLang="en-US">
                <a:latin typeface="Arial" panose="020B0604020202020204" pitchFamily="34" charset="0"/>
              </a:rPr>
              <a:pPr eaLnBrk="1" hangingPunct="1">
                <a:spcBef>
                  <a:spcPct val="0"/>
                </a:spcBef>
              </a:pPr>
              <a:t>30</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1.xml"/><Relationship Id="rId1" Type="http://schemas.openxmlformats.org/officeDocument/2006/relationships/vmlDrawing" Target="../drawings/vmlDrawing1.vml"/><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vmlDrawing" Target="../drawings/vmlDrawing2.vml"/><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vmlDrawing" Target="../drawings/vmlDrawing3.vml"/><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vmlDrawing" Target="../drawings/vmlDrawing4.vml"/><Relationship Id="rId4"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2"/>
          <p:cNvSpPr>
            <a:spLocks noChangeArrowheads="1"/>
          </p:cNvSpPr>
          <p:nvPr userDrawn="1"/>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smtClean="0">
              <a:latin typeface="Calibri" pitchFamily="34" charset="0"/>
            </a:endParaRPr>
          </a:p>
        </p:txBody>
      </p:sp>
      <p:sp>
        <p:nvSpPr>
          <p:cNvPr id="5" name="TextBox 4"/>
          <p:cNvSpPr txBox="1"/>
          <p:nvPr userDrawn="1"/>
        </p:nvSpPr>
        <p:spPr>
          <a:xfrm>
            <a:off x="714375" y="500063"/>
            <a:ext cx="7786688" cy="1446212"/>
          </a:xfrm>
          <a:prstGeom prst="rect">
            <a:avLst/>
          </a:prstGeom>
          <a:noFill/>
          <a:ln>
            <a:solidFill>
              <a:schemeClr val="accent2">
                <a:lumMod val="75000"/>
              </a:schemeClr>
            </a:solidFill>
          </a:ln>
        </p:spPr>
        <p:txBody>
          <a:bodyPr>
            <a:spAutoFit/>
          </a:bodyPr>
          <a:lstStyle/>
          <a:p>
            <a:pPr algn="ctr">
              <a:defRPr/>
            </a:pPr>
            <a:r>
              <a:rPr lang="en-GB" sz="4400" b="1" dirty="0">
                <a:latin typeface="Arial" charset="0"/>
              </a:rPr>
              <a:t>Leicester Institute</a:t>
            </a:r>
          </a:p>
          <a:p>
            <a:pPr algn="ctr">
              <a:defRPr/>
            </a:pPr>
            <a:r>
              <a:rPr lang="en-GB" sz="4400" b="1" dirty="0">
                <a:latin typeface="Arial" charset="0"/>
              </a:rPr>
              <a:t>of Legal Practice</a:t>
            </a:r>
          </a:p>
        </p:txBody>
      </p:sp>
      <p:sp>
        <p:nvSpPr>
          <p:cNvPr id="6" name="Rectangle 4"/>
          <p:cNvSpPr>
            <a:spLocks noChangeArrowheads="1"/>
          </p:cNvSpPr>
          <p:nvPr userDrawn="1"/>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smtClean="0"/>
          </a:p>
        </p:txBody>
      </p:sp>
      <p:sp>
        <p:nvSpPr>
          <p:cNvPr id="7" name="Rectangle 6"/>
          <p:cNvSpPr>
            <a:spLocks noChangeArrowheads="1"/>
          </p:cNvSpPr>
          <p:nvPr userDrawn="1"/>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smtClean="0"/>
          </a:p>
        </p:txBody>
      </p:sp>
      <p:graphicFrame>
        <p:nvGraphicFramePr>
          <p:cNvPr id="8" name="Object 5"/>
          <p:cNvGraphicFramePr>
            <a:graphicFrameLocks noChangeAspect="1"/>
          </p:cNvGraphicFramePr>
          <p:nvPr userDrawn="1"/>
        </p:nvGraphicFramePr>
        <p:xfrm>
          <a:off x="179388" y="5805488"/>
          <a:ext cx="2016125" cy="1052512"/>
        </p:xfrm>
        <a:graphic>
          <a:graphicData uri="http://schemas.openxmlformats.org/presentationml/2006/ole">
            <mc:AlternateContent xmlns:mc="http://schemas.openxmlformats.org/markup-compatibility/2006">
              <mc:Choice xmlns:v="urn:schemas-microsoft-com:vml" Requires="v">
                <p:oleObj spid="_x0000_s82946" name="Photo Editor Photo" r:id="rId3" imgW="13275191" imgH="5700254" progId="MSPhotoEd.3">
                  <p:embed/>
                </p:oleObj>
              </mc:Choice>
              <mc:Fallback>
                <p:oleObj name="Photo Editor Photo" r:id="rId3" imgW="13275191" imgH="5700254" progId="MSPhotoEd.3">
                  <p:embed/>
                  <p:pic>
                    <p:nvPicPr>
                      <p:cNvPr id="2054"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5805488"/>
                        <a:ext cx="2016125"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Subtitle 2"/>
          <p:cNvSpPr>
            <a:spLocks noGrp="1"/>
          </p:cNvSpPr>
          <p:nvPr>
            <p:ph type="subTitle" idx="1"/>
          </p:nvPr>
        </p:nvSpPr>
        <p:spPr>
          <a:xfrm>
            <a:off x="1371600" y="2428868"/>
            <a:ext cx="6400800" cy="3209932"/>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9" name="Slide Number Placeholder 5"/>
          <p:cNvSpPr>
            <a:spLocks noGrp="1"/>
          </p:cNvSpPr>
          <p:nvPr>
            <p:ph type="sldNum" sz="quarter" idx="10"/>
          </p:nvPr>
        </p:nvSpPr>
        <p:spPr/>
        <p:txBody>
          <a:bodyPr/>
          <a:lstStyle>
            <a:lvl1pPr>
              <a:defRPr>
                <a:solidFill>
                  <a:schemeClr val="tx1"/>
                </a:solidFill>
              </a:defRPr>
            </a:lvl1pPr>
          </a:lstStyle>
          <a:p>
            <a:fld id="{8F70E8B0-E60B-4D10-83B5-8D541C877FAA}" type="slidenum">
              <a:rPr lang="en-GB" altLang="en-US"/>
              <a:pPr/>
              <a:t>‹#›</a:t>
            </a:fld>
            <a:endParaRPr lang="en-GB" altLang="en-US"/>
          </a:p>
        </p:txBody>
      </p:sp>
    </p:spTree>
    <p:extLst>
      <p:ext uri="{BB962C8B-B14F-4D97-AF65-F5344CB8AC3E}">
        <p14:creationId xmlns:p14="http://schemas.microsoft.com/office/powerpoint/2010/main" val="3502622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TextBox 3"/>
          <p:cNvSpPr txBox="1">
            <a:spLocks noChangeArrowheads="1"/>
          </p:cNvSpPr>
          <p:nvPr userDrawn="1"/>
        </p:nvSpPr>
        <p:spPr bwMode="auto">
          <a:xfrm>
            <a:off x="6786563" y="6143625"/>
            <a:ext cx="20002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GB" altLang="en-US" sz="1600" b="1" smtClean="0"/>
              <a:t>Leicester Institute</a:t>
            </a:r>
          </a:p>
          <a:p>
            <a:pPr algn="ctr" eaLnBrk="1" hangingPunct="1">
              <a:defRPr/>
            </a:pPr>
            <a:r>
              <a:rPr lang="en-GB" altLang="en-US" sz="1600" b="1" smtClean="0"/>
              <a:t>of Legal Practice</a:t>
            </a:r>
          </a:p>
        </p:txBody>
      </p:sp>
      <p:graphicFrame>
        <p:nvGraphicFramePr>
          <p:cNvPr id="5" name="Object 5"/>
          <p:cNvGraphicFramePr>
            <a:graphicFrameLocks noChangeAspect="1"/>
          </p:cNvGraphicFramePr>
          <p:nvPr userDrawn="1"/>
        </p:nvGraphicFramePr>
        <p:xfrm>
          <a:off x="179388" y="6092825"/>
          <a:ext cx="1368425" cy="765175"/>
        </p:xfrm>
        <a:graphic>
          <a:graphicData uri="http://schemas.openxmlformats.org/presentationml/2006/ole">
            <mc:AlternateContent xmlns:mc="http://schemas.openxmlformats.org/markup-compatibility/2006">
              <mc:Choice xmlns:v="urn:schemas-microsoft-com:vml" Requires="v">
                <p:oleObj spid="_x0000_s83970" name="Photo Editor Photo" r:id="rId3" imgW="13275191" imgH="5700254" progId="MSPhotoEd.3">
                  <p:embed/>
                </p:oleObj>
              </mc:Choice>
              <mc:Fallback>
                <p:oleObj name="Photo Editor Photo" r:id="rId3" imgW="13275191" imgH="5700254" progId="MSPhotoEd.3">
                  <p:embed/>
                  <p:pic>
                    <p:nvPicPr>
                      <p:cNvPr id="3075"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6092825"/>
                        <a:ext cx="1368425"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xfrm>
            <a:off x="572400" y="216000"/>
            <a:ext cx="7928690" cy="1284174"/>
          </a:xfrm>
          <a:ln>
            <a:solidFill>
              <a:schemeClr val="accent2">
                <a:lumMod val="75000"/>
              </a:schemeClr>
            </a:solidFill>
          </a:ln>
        </p:spPr>
        <p:txBody>
          <a:bodyPr/>
          <a:lstStyle>
            <a:lvl1pPr>
              <a:defRPr b="1">
                <a:latin typeface="Arial" pitchFamily="34" charset="0"/>
                <a:cs typeface="Arial" pitchFamily="34" charset="0"/>
              </a:defRPr>
            </a:lvl1pPr>
          </a:lstStyle>
          <a:p>
            <a:r>
              <a:rPr lang="en-US" dirty="0" smtClean="0"/>
              <a:t>Click to edit Master title style</a:t>
            </a:r>
            <a:endParaRPr lang="en-GB" dirty="0"/>
          </a:p>
        </p:txBody>
      </p:sp>
      <p:sp>
        <p:nvSpPr>
          <p:cNvPr id="3" name="Content Placeholder 2"/>
          <p:cNvSpPr>
            <a:spLocks noGrp="1"/>
          </p:cNvSpPr>
          <p:nvPr>
            <p:ph idx="1"/>
          </p:nvPr>
        </p:nvSpPr>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Slide Number Placeholder 5"/>
          <p:cNvSpPr>
            <a:spLocks noGrp="1"/>
          </p:cNvSpPr>
          <p:nvPr>
            <p:ph type="sldNum" sz="quarter" idx="10"/>
          </p:nvPr>
        </p:nvSpPr>
        <p:spPr>
          <a:xfrm>
            <a:off x="3500438" y="6356350"/>
            <a:ext cx="2133600" cy="365125"/>
          </a:xfrm>
        </p:spPr>
        <p:txBody>
          <a:bodyPr/>
          <a:lstStyle>
            <a:lvl1pPr algn="ctr">
              <a:defRPr>
                <a:solidFill>
                  <a:schemeClr val="tx1"/>
                </a:solidFill>
              </a:defRPr>
            </a:lvl1pPr>
          </a:lstStyle>
          <a:p>
            <a:fld id="{A9FD6B6E-2B28-4C71-A8E5-D6F824526716}" type="slidenum">
              <a:rPr lang="en-GB" altLang="en-US"/>
              <a:pPr/>
              <a:t>‹#›</a:t>
            </a:fld>
            <a:endParaRPr lang="en-GB" altLang="en-US"/>
          </a:p>
        </p:txBody>
      </p:sp>
    </p:spTree>
    <p:extLst>
      <p:ext uri="{BB962C8B-B14F-4D97-AF65-F5344CB8AC3E}">
        <p14:creationId xmlns:p14="http://schemas.microsoft.com/office/powerpoint/2010/main" val="2389289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B2E1DF-5192-42F2-B779-D6FA1E0A5FED}" type="slidenum">
              <a:rPr lang="en-GB" altLang="en-US"/>
              <a:pPr/>
              <a:t>‹#›</a:t>
            </a:fld>
            <a:endParaRPr lang="en-GB" altLang="en-US"/>
          </a:p>
        </p:txBody>
      </p:sp>
    </p:spTree>
    <p:extLst>
      <p:ext uri="{BB962C8B-B14F-4D97-AF65-F5344CB8AC3E}">
        <p14:creationId xmlns:p14="http://schemas.microsoft.com/office/powerpoint/2010/main" val="3771888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TextBox 4"/>
          <p:cNvSpPr txBox="1">
            <a:spLocks noChangeArrowheads="1"/>
          </p:cNvSpPr>
          <p:nvPr userDrawn="1"/>
        </p:nvSpPr>
        <p:spPr bwMode="auto">
          <a:xfrm>
            <a:off x="6786563" y="6143625"/>
            <a:ext cx="20002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GB" altLang="en-US" sz="1600" b="1" smtClean="0"/>
              <a:t>Leicester Institute</a:t>
            </a:r>
          </a:p>
          <a:p>
            <a:pPr algn="ctr" eaLnBrk="1" hangingPunct="1">
              <a:defRPr/>
            </a:pPr>
            <a:r>
              <a:rPr lang="en-GB" altLang="en-US" sz="1600" b="1" smtClean="0"/>
              <a:t>of Legal Practice</a:t>
            </a:r>
          </a:p>
        </p:txBody>
      </p:sp>
      <p:graphicFrame>
        <p:nvGraphicFramePr>
          <p:cNvPr id="6" name="Object 7"/>
          <p:cNvGraphicFramePr>
            <a:graphicFrameLocks noChangeAspect="1"/>
          </p:cNvGraphicFramePr>
          <p:nvPr userDrawn="1"/>
        </p:nvGraphicFramePr>
        <p:xfrm>
          <a:off x="179388" y="6092825"/>
          <a:ext cx="1368425" cy="765175"/>
        </p:xfrm>
        <a:graphic>
          <a:graphicData uri="http://schemas.openxmlformats.org/presentationml/2006/ole">
            <mc:AlternateContent xmlns:mc="http://schemas.openxmlformats.org/markup-compatibility/2006">
              <mc:Choice xmlns:v="urn:schemas-microsoft-com:vml" Requires="v">
                <p:oleObj spid="_x0000_s84994" name="Photo Editor Photo" r:id="rId3" imgW="13275191" imgH="5700254" progId="MSPhotoEd.3">
                  <p:embed/>
                </p:oleObj>
              </mc:Choice>
              <mc:Fallback>
                <p:oleObj name="Photo Editor Photo" r:id="rId3" imgW="13275191" imgH="5700254" progId="MSPhotoEd.3">
                  <p:embed/>
                  <p:pic>
                    <p:nvPicPr>
                      <p:cNvPr id="5123"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6092825"/>
                        <a:ext cx="1368425"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noFill/>
          <a:ln w="9525">
            <a:solidFill>
              <a:schemeClr val="accent2">
                <a:lumMod val="75000"/>
              </a:schemeClr>
            </a:solidFill>
            <a:miter lim="800000"/>
            <a:headEnd/>
            <a:tailEnd/>
          </a:ln>
        </p:spPr>
        <p:txBody>
          <a:bodyPr/>
          <a:lstStyle>
            <a:lvl1pPr algn="ctr" rtl="0" eaLnBrk="0" fontAlgn="base" hangingPunct="0">
              <a:spcBef>
                <a:spcPct val="0"/>
              </a:spcBef>
              <a:spcAft>
                <a:spcPct val="0"/>
              </a:spcAft>
              <a:defRPr lang="en-GB" sz="4400" b="1" kern="1200">
                <a:solidFill>
                  <a:schemeClr val="tx1"/>
                </a:solidFill>
                <a:latin typeface="Arial" pitchFamily="34" charset="0"/>
                <a:ea typeface="+mj-ea"/>
                <a:cs typeface="Arial" pitchFamily="34" charset="0"/>
              </a:defRPr>
            </a:lvl1p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Slide Number Placeholder 5"/>
          <p:cNvSpPr>
            <a:spLocks noGrp="1"/>
          </p:cNvSpPr>
          <p:nvPr>
            <p:ph type="sldNum" sz="quarter" idx="10"/>
          </p:nvPr>
        </p:nvSpPr>
        <p:spPr>
          <a:xfrm>
            <a:off x="3500438" y="6356350"/>
            <a:ext cx="2133600" cy="365125"/>
          </a:xfrm>
        </p:spPr>
        <p:txBody>
          <a:bodyPr/>
          <a:lstStyle>
            <a:lvl1pPr algn="ctr">
              <a:defRPr>
                <a:solidFill>
                  <a:schemeClr val="tx1"/>
                </a:solidFill>
              </a:defRPr>
            </a:lvl1pPr>
          </a:lstStyle>
          <a:p>
            <a:fld id="{13F01BA9-C1EA-4E14-9773-D36BFB2BD662}" type="slidenum">
              <a:rPr lang="en-GB" altLang="en-US"/>
              <a:pPr/>
              <a:t>‹#›</a:t>
            </a:fld>
            <a:endParaRPr lang="en-GB" altLang="en-US"/>
          </a:p>
        </p:txBody>
      </p:sp>
    </p:spTree>
    <p:extLst>
      <p:ext uri="{BB962C8B-B14F-4D97-AF65-F5344CB8AC3E}">
        <p14:creationId xmlns:p14="http://schemas.microsoft.com/office/powerpoint/2010/main" val="1675169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fld id="{213F1FF5-EDDA-46FF-9B10-7476EABE5F21}" type="slidenum">
              <a:rPr lang="en-GB" altLang="en-US"/>
              <a:pPr/>
              <a:t>‹#›</a:t>
            </a:fld>
            <a:endParaRPr lang="en-GB" altLang="en-US"/>
          </a:p>
        </p:txBody>
      </p:sp>
    </p:spTree>
    <p:extLst>
      <p:ext uri="{BB962C8B-B14F-4D97-AF65-F5344CB8AC3E}">
        <p14:creationId xmlns:p14="http://schemas.microsoft.com/office/powerpoint/2010/main" val="1662647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aphicFrame>
        <p:nvGraphicFramePr>
          <p:cNvPr id="3" name="Object 5"/>
          <p:cNvGraphicFramePr>
            <a:graphicFrameLocks noChangeAspect="1"/>
          </p:cNvGraphicFramePr>
          <p:nvPr userDrawn="1"/>
        </p:nvGraphicFramePr>
        <p:xfrm>
          <a:off x="179388" y="6092825"/>
          <a:ext cx="1368425" cy="765175"/>
        </p:xfrm>
        <a:graphic>
          <a:graphicData uri="http://schemas.openxmlformats.org/presentationml/2006/ole">
            <mc:AlternateContent xmlns:mc="http://schemas.openxmlformats.org/markup-compatibility/2006">
              <mc:Choice xmlns:v="urn:schemas-microsoft-com:vml" Requires="v">
                <p:oleObj spid="_x0000_s86018" name="Photo Editor Photo" r:id="rId3" imgW="13275191" imgH="5700254" progId="MSPhotoEd.3">
                  <p:embed/>
                </p:oleObj>
              </mc:Choice>
              <mc:Fallback>
                <p:oleObj name="Photo Editor Photo" r:id="rId3" imgW="13275191" imgH="5700254" progId="MSPhotoEd.3">
                  <p:embed/>
                  <p:pic>
                    <p:nvPicPr>
                      <p:cNvPr id="717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6092825"/>
                        <a:ext cx="1368425"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noFill/>
          <a:ln w="9525">
            <a:solidFill>
              <a:schemeClr val="accent2">
                <a:lumMod val="75000"/>
              </a:schemeClr>
            </a:solidFill>
            <a:miter lim="800000"/>
            <a:headEnd/>
            <a:tailEnd/>
          </a:ln>
        </p:spPr>
        <p:txBody>
          <a:bodyPr/>
          <a:lstStyle>
            <a:lvl1pPr algn="ctr" rtl="0" eaLnBrk="0" fontAlgn="base" hangingPunct="0">
              <a:spcBef>
                <a:spcPct val="0"/>
              </a:spcBef>
              <a:spcAft>
                <a:spcPct val="0"/>
              </a:spcAft>
              <a:defRPr lang="en-GB" sz="4400" b="1" kern="1200">
                <a:solidFill>
                  <a:schemeClr val="tx1"/>
                </a:solidFill>
                <a:latin typeface="Arial" pitchFamily="34" charset="0"/>
                <a:ea typeface="+mj-ea"/>
                <a:cs typeface="Arial" pitchFamily="34" charset="0"/>
              </a:defRPr>
            </a:lvl1pPr>
          </a:lstStyle>
          <a:p>
            <a:r>
              <a:rPr lang="en-US" smtClean="0"/>
              <a:t>Click to edit Master title style</a:t>
            </a:r>
            <a:endParaRPr lang="en-GB"/>
          </a:p>
        </p:txBody>
      </p:sp>
      <p:sp>
        <p:nvSpPr>
          <p:cNvPr id="4" name="Slide Number Placeholder 5"/>
          <p:cNvSpPr>
            <a:spLocks noGrp="1"/>
          </p:cNvSpPr>
          <p:nvPr>
            <p:ph type="sldNum" sz="quarter" idx="10"/>
          </p:nvPr>
        </p:nvSpPr>
        <p:spPr>
          <a:xfrm>
            <a:off x="3643313" y="6356350"/>
            <a:ext cx="2133600" cy="365125"/>
          </a:xfrm>
        </p:spPr>
        <p:txBody>
          <a:bodyPr/>
          <a:lstStyle>
            <a:lvl1pPr algn="ctr">
              <a:defRPr>
                <a:solidFill>
                  <a:schemeClr val="tx1"/>
                </a:solidFill>
              </a:defRPr>
            </a:lvl1pPr>
          </a:lstStyle>
          <a:p>
            <a:fld id="{08EC64FD-F30E-48B8-ACF6-4F76CCC92E08}" type="slidenum">
              <a:rPr lang="en-GB" altLang="en-US"/>
              <a:pPr/>
              <a:t>‹#›</a:t>
            </a:fld>
            <a:endParaRPr lang="en-GB" altLang="en-US"/>
          </a:p>
        </p:txBody>
      </p:sp>
    </p:spTree>
    <p:extLst>
      <p:ext uri="{BB962C8B-B14F-4D97-AF65-F5344CB8AC3E}">
        <p14:creationId xmlns:p14="http://schemas.microsoft.com/office/powerpoint/2010/main" val="3507119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fld id="{C14A1AFF-3183-455B-9C39-A0D0AF971A5C}" type="slidenum">
              <a:rPr lang="en-GB" altLang="en-US"/>
              <a:pPr/>
              <a:t>‹#›</a:t>
            </a:fld>
            <a:endParaRPr lang="en-GB" altLang="en-US"/>
          </a:p>
        </p:txBody>
      </p:sp>
    </p:spTree>
    <p:extLst>
      <p:ext uri="{BB962C8B-B14F-4D97-AF65-F5344CB8AC3E}">
        <p14:creationId xmlns:p14="http://schemas.microsoft.com/office/powerpoint/2010/main" val="3113672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fld id="{B2B84F1D-7230-4E47-B254-C14E6D161E73}" type="slidenum">
              <a:rPr lang="en-GB" altLang="en-US"/>
              <a:pPr/>
              <a:t>‹#›</a:t>
            </a:fld>
            <a:endParaRPr lang="en-GB" altLang="en-US"/>
          </a:p>
        </p:txBody>
      </p:sp>
    </p:spTree>
    <p:extLst>
      <p:ext uri="{BB962C8B-B14F-4D97-AF65-F5344CB8AC3E}">
        <p14:creationId xmlns:p14="http://schemas.microsoft.com/office/powerpoint/2010/main" val="471114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fld id="{3C80B23F-02CE-4483-BF11-1DBC077FBD6F}" type="slidenum">
              <a:rPr lang="en-GB" altLang="en-US"/>
              <a:pPr/>
              <a:t>‹#›</a:t>
            </a:fld>
            <a:endParaRPr lang="en-GB" altLang="en-US"/>
          </a:p>
        </p:txBody>
      </p:sp>
    </p:spTree>
    <p:extLst>
      <p:ext uri="{BB962C8B-B14F-4D97-AF65-F5344CB8AC3E}">
        <p14:creationId xmlns:p14="http://schemas.microsoft.com/office/powerpoint/2010/main" val="1092034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51F896D9-4E85-4076-A0FA-9AF70ED0B566}" type="slidenum">
              <a:rPr lang="en-GB" altLang="en-US"/>
              <a:pPr/>
              <a:t>‹#›</a:t>
            </a:fld>
            <a:endParaRPr lang="en-GB" altLang="en-US"/>
          </a:p>
        </p:txBody>
      </p:sp>
    </p:spTree>
    <p:extLst>
      <p:ext uri="{BB962C8B-B14F-4D97-AF65-F5344CB8AC3E}">
        <p14:creationId xmlns:p14="http://schemas.microsoft.com/office/powerpoint/2010/main" val="3697370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25C8F73-6C74-4422-AD3A-EC53185468BA}" type="slidenum">
              <a:rPr lang="en-GB" altLang="en-US"/>
              <a:pPr/>
              <a:t>‹#›</a:t>
            </a:fld>
            <a:endParaRPr lang="en-GB" altLang="en-US"/>
          </a:p>
        </p:txBody>
      </p:sp>
    </p:spTree>
    <p:extLst>
      <p:ext uri="{BB962C8B-B14F-4D97-AF65-F5344CB8AC3E}">
        <p14:creationId xmlns:p14="http://schemas.microsoft.com/office/powerpoint/2010/main" val="1383982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C475E594-CB07-4705-AD5B-1FCB05FD6C3C}"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4271" r:id="rId1"/>
    <p:sldLayoutId id="2147484272" r:id="rId2"/>
    <p:sldLayoutId id="2147484273" r:id="rId3"/>
    <p:sldLayoutId id="2147484274" r:id="rId4"/>
    <p:sldLayoutId id="2147484275" r:id="rId5"/>
    <p:sldLayoutId id="2147484276" r:id="rId6"/>
    <p:sldLayoutId id="2147484277" r:id="rId7"/>
    <p:sldLayoutId id="2147484278" r:id="rId8"/>
    <p:sldLayoutId id="2147484279" r:id="rId9"/>
    <p:sldLayoutId id="2147484280" r:id="rId10"/>
    <p:sldLayoutId id="2147484281"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hklandlaw.wordpress.com/2010/11/01/proprietary-estoppel-and-constructive-trust-and-the-double-assurance-aspect-of-proprietary-estoppel-in-contractual-setting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Subtitle 1"/>
          <p:cNvSpPr>
            <a:spLocks noGrp="1"/>
          </p:cNvSpPr>
          <p:nvPr>
            <p:ph type="subTitle" idx="1"/>
          </p:nvPr>
        </p:nvSpPr>
        <p:spPr>
          <a:xfrm>
            <a:off x="755650" y="2428875"/>
            <a:ext cx="7704138" cy="3209925"/>
          </a:xfrm>
        </p:spPr>
        <p:txBody>
          <a:bodyPr/>
          <a:lstStyle/>
          <a:p>
            <a:r>
              <a:rPr lang="en-GB" altLang="en-US" sz="4000" b="1" smtClean="0">
                <a:solidFill>
                  <a:schemeClr val="tx1"/>
                </a:solidFill>
                <a:latin typeface="Arial" panose="020B0604020202020204" pitchFamily="34" charset="0"/>
              </a:rPr>
              <a:t>Property Law</a:t>
            </a:r>
          </a:p>
          <a:p>
            <a:endParaRPr lang="en-GB" altLang="en-US" sz="4000" b="1" smtClean="0">
              <a:solidFill>
                <a:schemeClr val="tx1"/>
              </a:solidFill>
              <a:latin typeface="Arial" panose="020B0604020202020204" pitchFamily="34" charset="0"/>
            </a:endParaRPr>
          </a:p>
          <a:p>
            <a:r>
              <a:rPr lang="en-GB" altLang="en-US" sz="4000" b="1" smtClean="0">
                <a:solidFill>
                  <a:schemeClr val="tx1"/>
                </a:solidFill>
                <a:latin typeface="Arial" panose="020B0604020202020204" pitchFamily="34" charset="0"/>
              </a:rPr>
              <a:t>Mortgages</a:t>
            </a:r>
            <a:endParaRPr lang="en-GB" altLang="en-US" sz="4000" smtClean="0">
              <a:solidFill>
                <a:srgbClr val="898989"/>
              </a:solidFill>
            </a:endParaRPr>
          </a:p>
        </p:txBody>
      </p:sp>
      <p:sp>
        <p:nvSpPr>
          <p:cNvPr id="3" name="Slide Number Placeholder 2"/>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1A60069-BC7C-4F35-8E11-C26DB49F068A}" type="slidenum">
              <a:rPr lang="en-GB" altLang="en-US">
                <a:latin typeface="Calibri" panose="020F0502020204030204" pitchFamily="34" charset="0"/>
              </a:rPr>
              <a:pPr eaLnBrk="1" hangingPunct="1"/>
              <a:t>1</a:t>
            </a:fld>
            <a:endParaRPr lang="en-GB" altLang="en-US">
              <a:latin typeface="Calibri" panose="020F0502020204030204"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rmAutofit/>
          </a:bodyPr>
          <a:lstStyle/>
          <a:p>
            <a:pPr eaLnBrk="1" fontAlgn="auto" hangingPunct="1">
              <a:spcAft>
                <a:spcPts val="0"/>
              </a:spcAft>
              <a:defRPr/>
            </a:pPr>
            <a:r>
              <a:rPr lang="en-GB" sz="3600" dirty="0" smtClean="0"/>
              <a:t>Summary</a:t>
            </a:r>
          </a:p>
        </p:txBody>
      </p:sp>
      <p:sp>
        <p:nvSpPr>
          <p:cNvPr id="14339" name="Content Placeholder 2"/>
          <p:cNvSpPr>
            <a:spLocks noGrp="1"/>
          </p:cNvSpPr>
          <p:nvPr>
            <p:ph idx="1"/>
          </p:nvPr>
        </p:nvSpPr>
        <p:spPr>
          <a:xfrm>
            <a:off x="395288" y="1628775"/>
            <a:ext cx="8229600" cy="4143375"/>
          </a:xfrm>
        </p:spPr>
        <p:txBody>
          <a:bodyPr/>
          <a:lstStyle/>
          <a:p>
            <a:pPr eaLnBrk="1" hangingPunct="1">
              <a:lnSpc>
                <a:spcPts val="4400"/>
              </a:lnSpc>
              <a:spcBef>
                <a:spcPct val="0"/>
              </a:spcBef>
              <a:spcAft>
                <a:spcPts val="1200"/>
              </a:spcAft>
            </a:pPr>
            <a:r>
              <a:rPr lang="en-GB" altLang="en-US" sz="2400" smtClean="0"/>
              <a:t>Definitions &amp; Terminology</a:t>
            </a:r>
          </a:p>
          <a:p>
            <a:pPr eaLnBrk="1" hangingPunct="1">
              <a:lnSpc>
                <a:spcPts val="4400"/>
              </a:lnSpc>
              <a:spcBef>
                <a:spcPct val="0"/>
              </a:spcBef>
              <a:spcAft>
                <a:spcPts val="1200"/>
              </a:spcAft>
            </a:pPr>
            <a:r>
              <a:rPr lang="en-GB" altLang="en-US" sz="2400" smtClean="0"/>
              <a:t>Historical Background</a:t>
            </a:r>
          </a:p>
          <a:p>
            <a:pPr eaLnBrk="1" hangingPunct="1">
              <a:lnSpc>
                <a:spcPts val="4400"/>
              </a:lnSpc>
              <a:spcBef>
                <a:spcPct val="0"/>
              </a:spcBef>
              <a:spcAft>
                <a:spcPts val="1200"/>
              </a:spcAft>
            </a:pPr>
            <a:r>
              <a:rPr lang="en-GB" altLang="en-US" sz="2400" smtClean="0"/>
              <a:t>Types of Mortgage or Charge</a:t>
            </a:r>
          </a:p>
          <a:p>
            <a:pPr eaLnBrk="1" hangingPunct="1">
              <a:lnSpc>
                <a:spcPts val="4400"/>
              </a:lnSpc>
              <a:spcBef>
                <a:spcPct val="0"/>
              </a:spcBef>
              <a:spcAft>
                <a:spcPts val="1200"/>
              </a:spcAft>
            </a:pPr>
            <a:r>
              <a:rPr lang="en-GB" altLang="en-US" sz="2400" smtClean="0"/>
              <a:t>Form of Mortgage Deed</a:t>
            </a:r>
          </a:p>
          <a:p>
            <a:pPr eaLnBrk="1" hangingPunct="1">
              <a:lnSpc>
                <a:spcPts val="4400"/>
              </a:lnSpc>
              <a:spcBef>
                <a:spcPct val="0"/>
              </a:spcBef>
              <a:spcAft>
                <a:spcPts val="1200"/>
              </a:spcAft>
            </a:pPr>
            <a:r>
              <a:rPr lang="en-GB" altLang="en-US" sz="2400" smtClean="0"/>
              <a:t>Protection of Mortgages</a:t>
            </a:r>
          </a:p>
          <a:p>
            <a:pPr eaLnBrk="1" hangingPunct="1">
              <a:lnSpc>
                <a:spcPts val="4400"/>
              </a:lnSpc>
              <a:spcBef>
                <a:spcPct val="0"/>
              </a:spcBef>
              <a:spcAft>
                <a:spcPts val="1200"/>
              </a:spcAft>
            </a:pPr>
            <a:r>
              <a:rPr lang="en-GB" altLang="en-US" sz="2400" smtClean="0"/>
              <a:t>Remedies of Lender / Mortgagee</a:t>
            </a:r>
          </a:p>
          <a:p>
            <a:pPr eaLnBrk="1" hangingPunct="1">
              <a:lnSpc>
                <a:spcPts val="4400"/>
              </a:lnSpc>
              <a:spcBef>
                <a:spcPct val="0"/>
              </a:spcBef>
              <a:spcAft>
                <a:spcPts val="1200"/>
              </a:spcAft>
            </a:pPr>
            <a:r>
              <a:rPr lang="en-GB" altLang="en-US" sz="2400" smtClean="0"/>
              <a:t>Protection of Borrower / Mortgagor</a:t>
            </a:r>
          </a:p>
          <a:p>
            <a:pPr eaLnBrk="1" hangingPunct="1">
              <a:lnSpc>
                <a:spcPts val="4400"/>
              </a:lnSpc>
              <a:spcBef>
                <a:spcPct val="0"/>
              </a:spcBef>
              <a:spcAft>
                <a:spcPts val="1200"/>
              </a:spcAft>
            </a:pPr>
            <a:endParaRPr lang="en-GB" altLang="en-US" sz="2400" smtClean="0"/>
          </a:p>
        </p:txBody>
      </p:sp>
      <p:sp>
        <p:nvSpPr>
          <p:cNvPr id="14340"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54481B0B-37F2-48AE-8E8C-3B7DE0C071C2}" type="slidenum">
              <a:rPr lang="en-GB" altLang="en-US" sz="1200">
                <a:latin typeface="Arial" panose="020B0604020202020204" pitchFamily="34" charset="0"/>
                <a:cs typeface="Arial" panose="020B0604020202020204" pitchFamily="34" charset="0"/>
              </a:rPr>
              <a:pPr eaLnBrk="1" hangingPunct="1">
                <a:spcBef>
                  <a:spcPct val="0"/>
                </a:spcBef>
                <a:buFontTx/>
                <a:buNone/>
              </a:pPr>
              <a:t>2</a:t>
            </a:fld>
            <a:endParaRPr lang="en-GB" altLang="en-US" sz="1200">
              <a:latin typeface="Arial" panose="020B0604020202020204" pitchFamily="34" charset="0"/>
              <a:cs typeface="Arial" panose="020B0604020202020204" pitchFamily="34" charset="0"/>
            </a:endParaRPr>
          </a:p>
        </p:txBody>
      </p:sp>
      <p:pic>
        <p:nvPicPr>
          <p:cNvPr id="14341" name="Picture 6" descr="C:\Users\Kez &amp; Chicken\AppData\Local\Microsoft\Windows\Temporary Internet Files\Content.IE5\AIB193BL\MC900311002[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788" y="2781300"/>
            <a:ext cx="2108200" cy="187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a:noAutofit/>
          </a:bodyPr>
          <a:lstStyle/>
          <a:p>
            <a:pPr eaLnBrk="1" hangingPunct="1">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Definitions &amp; Terminology (1)</a:t>
            </a:r>
            <a:br>
              <a:rPr lang="en-GB" sz="3600" dirty="0" smtClean="0">
                <a:latin typeface="Arial" charset="0"/>
                <a:cs typeface="Arial" charset="0"/>
              </a:rPr>
            </a:br>
            <a:endParaRPr lang="en-GB" sz="3600" dirty="0" smtClean="0">
              <a:latin typeface="Arial" charset="0"/>
              <a:cs typeface="Arial" charset="0"/>
            </a:endParaRPr>
          </a:p>
        </p:txBody>
      </p:sp>
      <p:sp>
        <p:nvSpPr>
          <p:cNvPr id="15363" name="Content Placeholder 2"/>
          <p:cNvSpPr>
            <a:spLocks noGrp="1"/>
          </p:cNvSpPr>
          <p:nvPr>
            <p:ph idx="1"/>
          </p:nvPr>
        </p:nvSpPr>
        <p:spPr>
          <a:xfrm>
            <a:off x="468313" y="1628775"/>
            <a:ext cx="8351837" cy="4608513"/>
          </a:xfrm>
        </p:spPr>
        <p:txBody>
          <a:bodyPr/>
          <a:lstStyle/>
          <a:p>
            <a:pPr>
              <a:lnSpc>
                <a:spcPts val="2800"/>
              </a:lnSpc>
              <a:spcBef>
                <a:spcPct val="0"/>
              </a:spcBef>
              <a:spcAft>
                <a:spcPts val="1200"/>
              </a:spcAft>
            </a:pPr>
            <a:r>
              <a:rPr lang="en-GB" altLang="en-US" sz="2400" smtClean="0"/>
              <a:t>A mortgage has been described as “a conveyance of land...as security for payment of a debt or the discharge of some other obligation for which it is given” - </a:t>
            </a:r>
            <a:r>
              <a:rPr lang="en-GB" altLang="en-US" sz="2400" b="1" i="1" smtClean="0"/>
              <a:t>Santley v Wilde [1899]</a:t>
            </a:r>
          </a:p>
          <a:p>
            <a:pPr>
              <a:lnSpc>
                <a:spcPts val="2800"/>
              </a:lnSpc>
              <a:spcBef>
                <a:spcPct val="0"/>
              </a:spcBef>
              <a:spcAft>
                <a:spcPts val="1200"/>
              </a:spcAft>
            </a:pPr>
            <a:r>
              <a:rPr lang="en-GB" altLang="en-US" sz="2400" smtClean="0"/>
              <a:t>Mortgagor = borrower</a:t>
            </a:r>
          </a:p>
          <a:p>
            <a:pPr>
              <a:lnSpc>
                <a:spcPts val="2800"/>
              </a:lnSpc>
              <a:spcBef>
                <a:spcPct val="0"/>
              </a:spcBef>
              <a:spcAft>
                <a:spcPts val="1200"/>
              </a:spcAft>
            </a:pPr>
            <a:r>
              <a:rPr lang="en-GB" altLang="en-US" sz="2400" smtClean="0"/>
              <a:t>Mortgagee = lender</a:t>
            </a:r>
          </a:p>
          <a:p>
            <a:pPr>
              <a:lnSpc>
                <a:spcPts val="2800"/>
              </a:lnSpc>
              <a:spcBef>
                <a:spcPct val="0"/>
              </a:spcBef>
              <a:spcAft>
                <a:spcPts val="1200"/>
              </a:spcAft>
            </a:pPr>
            <a:r>
              <a:rPr lang="en-GB" altLang="en-US" sz="2400" smtClean="0"/>
              <a:t>Mortgage = transfer of legal estate to lender</a:t>
            </a:r>
          </a:p>
          <a:p>
            <a:pPr>
              <a:lnSpc>
                <a:spcPts val="2800"/>
              </a:lnSpc>
              <a:spcBef>
                <a:spcPct val="0"/>
              </a:spcBef>
              <a:spcAft>
                <a:spcPts val="1200"/>
              </a:spcAft>
            </a:pPr>
            <a:r>
              <a:rPr lang="en-GB" altLang="en-US" sz="2400" smtClean="0"/>
              <a:t>Charge = gives lender rights in land but no estate</a:t>
            </a:r>
          </a:p>
          <a:p>
            <a:pPr>
              <a:lnSpc>
                <a:spcPts val="2800"/>
              </a:lnSpc>
              <a:spcBef>
                <a:spcPct val="0"/>
              </a:spcBef>
              <a:spcAft>
                <a:spcPts val="1200"/>
              </a:spcAft>
            </a:pPr>
            <a:r>
              <a:rPr lang="en-GB" altLang="en-US" sz="2400" smtClean="0"/>
              <a:t>Mortgage / Charge = these terms are often used interchangeably</a:t>
            </a:r>
          </a:p>
        </p:txBody>
      </p:sp>
      <p:sp>
        <p:nvSpPr>
          <p:cNvPr id="15364"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C962005A-AB72-481B-8876-46EED90E165F}" type="slidenum">
              <a:rPr lang="en-GB" altLang="en-US" sz="1200">
                <a:latin typeface="Arial" panose="020B0604020202020204" pitchFamily="34" charset="0"/>
                <a:cs typeface="Arial" panose="020B0604020202020204" pitchFamily="34" charset="0"/>
              </a:rPr>
              <a:pPr eaLnBrk="1" hangingPunct="1">
                <a:spcBef>
                  <a:spcPct val="0"/>
                </a:spcBef>
                <a:buFontTx/>
                <a:buNone/>
              </a:pPr>
              <a:t>3</a:t>
            </a:fld>
            <a:endParaRPr lang="en-GB" altLang="en-US" sz="12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Definitions &amp; Terminology (2)</a:t>
            </a:r>
            <a:br>
              <a:rPr lang="en-GB" sz="3600" dirty="0" smtClean="0">
                <a:latin typeface="Arial" charset="0"/>
                <a:cs typeface="Arial" charset="0"/>
              </a:rPr>
            </a:br>
            <a:endParaRPr lang="en-GB" sz="3600" dirty="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EF74270-BD66-4C5D-8401-9C52126EDEC2}" type="slidenum">
              <a:rPr lang="en-GB" altLang="en-US">
                <a:latin typeface="Calibri" panose="020F0502020204030204" pitchFamily="34" charset="0"/>
              </a:rPr>
              <a:pPr eaLnBrk="1" hangingPunct="1"/>
              <a:t>4</a:t>
            </a:fld>
            <a:endParaRPr lang="en-GB" altLang="en-US">
              <a:latin typeface="Calibri" panose="020F0502020204030204" pitchFamily="34" charset="0"/>
            </a:endParaRPr>
          </a:p>
        </p:txBody>
      </p:sp>
      <p:sp>
        <p:nvSpPr>
          <p:cNvPr id="16388" name="Content Placeholder 5"/>
          <p:cNvSpPr>
            <a:spLocks noGrp="1"/>
          </p:cNvSpPr>
          <p:nvPr>
            <p:ph idx="1"/>
          </p:nvPr>
        </p:nvSpPr>
        <p:spPr>
          <a:xfrm>
            <a:off x="539750" y="1484313"/>
            <a:ext cx="8104188" cy="4525962"/>
          </a:xfrm>
        </p:spPr>
        <p:txBody>
          <a:bodyPr/>
          <a:lstStyle/>
          <a:p>
            <a:pPr>
              <a:lnSpc>
                <a:spcPts val="2800"/>
              </a:lnSpc>
              <a:spcBef>
                <a:spcPct val="0"/>
              </a:spcBef>
              <a:spcAft>
                <a:spcPts val="1200"/>
              </a:spcAft>
            </a:pPr>
            <a:r>
              <a:rPr lang="en-GB" altLang="en-US" sz="2400" smtClean="0"/>
              <a:t>Redemption = repayment of the loan</a:t>
            </a:r>
          </a:p>
          <a:p>
            <a:pPr>
              <a:lnSpc>
                <a:spcPts val="2800"/>
              </a:lnSpc>
              <a:spcBef>
                <a:spcPct val="0"/>
              </a:spcBef>
              <a:spcAft>
                <a:spcPts val="1200"/>
              </a:spcAft>
            </a:pPr>
            <a:r>
              <a:rPr lang="en-GB" altLang="en-US" sz="2400" smtClean="0"/>
              <a:t>Legal date for redemption = historically a mortgage secured a legal debt repayable on a specific date - if repaid on that date land returned to mortgagor but severe consequence for mortgagor if not repaid then! </a:t>
            </a:r>
          </a:p>
          <a:p>
            <a:pPr>
              <a:lnSpc>
                <a:spcPts val="2800"/>
              </a:lnSpc>
              <a:spcBef>
                <a:spcPct val="0"/>
              </a:spcBef>
              <a:spcAft>
                <a:spcPts val="1200"/>
              </a:spcAft>
            </a:pPr>
            <a:r>
              <a:rPr lang="en-GB" altLang="en-US" sz="2400" smtClean="0"/>
              <a:t>NB:  In modern mortgages / charges the legal date for redemption is usually six months after the date the document is completed</a:t>
            </a:r>
          </a:p>
          <a:p>
            <a:pPr>
              <a:lnSpc>
                <a:spcPts val="2800"/>
              </a:lnSpc>
              <a:spcBef>
                <a:spcPct val="0"/>
              </a:spcBef>
              <a:spcAft>
                <a:spcPts val="1200"/>
              </a:spcAft>
            </a:pPr>
            <a:r>
              <a:rPr lang="en-GB" altLang="en-US" sz="2400" smtClean="0"/>
              <a:t>Equity of redemption = ability for mortgagor to                     recover land after legal date for redemption                             has passed - arisen through intervention                               of equity - fairer to mortgagors</a:t>
            </a:r>
          </a:p>
          <a:p>
            <a:pPr>
              <a:lnSpc>
                <a:spcPts val="2800"/>
              </a:lnSpc>
              <a:spcBef>
                <a:spcPct val="0"/>
              </a:spcBef>
              <a:spcAft>
                <a:spcPts val="1200"/>
              </a:spcAft>
            </a:pPr>
            <a:endParaRPr lang="en-GB" altLang="en-US" sz="2400" smtClean="0"/>
          </a:p>
        </p:txBody>
      </p:sp>
      <p:pic>
        <p:nvPicPr>
          <p:cNvPr id="16389" name="Picture 6" descr="C:\Users\Kez &amp; Chicken\AppData\Local\Microsoft\Windows\Temporary Internet Files\Content.IE5\AIB193BL\MC900230754[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0288" y="4365625"/>
            <a:ext cx="1247775" cy="151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dirty="0" smtClean="0"/>
              <a:t>Historical Background</a:t>
            </a:r>
            <a:endParaRPr lang="en-GB" dirty="0"/>
          </a:p>
        </p:txBody>
      </p:sp>
      <p:sp>
        <p:nvSpPr>
          <p:cNvPr id="17411" name="Content Placeholder 2"/>
          <p:cNvSpPr>
            <a:spLocks noGrp="1"/>
          </p:cNvSpPr>
          <p:nvPr>
            <p:ph idx="1"/>
          </p:nvPr>
        </p:nvSpPr>
        <p:spPr/>
        <p:txBody>
          <a:bodyPr/>
          <a:lstStyle/>
          <a:p>
            <a:r>
              <a:rPr lang="en-GB" altLang="en-US" sz="2000" smtClean="0"/>
              <a:t>In medieval times there were two methods of holding property as security for a debt: </a:t>
            </a:r>
          </a:p>
          <a:p>
            <a:r>
              <a:rPr lang="en-GB" altLang="en-US" sz="2000" i="1" smtClean="0"/>
              <a:t>Vivum vadium</a:t>
            </a:r>
            <a:r>
              <a:rPr lang="en-GB" altLang="en-US" sz="2000" smtClean="0"/>
              <a:t> or live pledge where income from the property was used to discharge the debt, which was consequently self-redeeming.</a:t>
            </a:r>
          </a:p>
          <a:p>
            <a:r>
              <a:rPr lang="en-GB" altLang="en-US" sz="2000" i="1" smtClean="0"/>
              <a:t>Mortuum vadium</a:t>
            </a:r>
            <a:r>
              <a:rPr lang="en-GB" altLang="en-US" sz="2000" smtClean="0"/>
              <a:t> or dead pledge where as well as being paid the original debt the lender would charge interest.</a:t>
            </a:r>
          </a:p>
          <a:p>
            <a:r>
              <a:rPr lang="en-GB" altLang="en-US" sz="2000" smtClean="0"/>
              <a:t>The second method developed into the classical English “</a:t>
            </a:r>
            <a:r>
              <a:rPr lang="en-GB" altLang="en-US" sz="2000" i="1" smtClean="0"/>
              <a:t>mort gage”,</a:t>
            </a:r>
            <a:r>
              <a:rPr lang="en-GB" altLang="en-US" sz="2000" smtClean="0"/>
              <a:t> i.e. a mortgage.</a:t>
            </a:r>
          </a:p>
          <a:p>
            <a:endParaRPr lang="en-GB" altLang="en-US" sz="2000" smtClean="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710B7E2-3BA7-4A3D-A1E4-C171D529A431}" type="slidenum">
              <a:rPr lang="en-GB" altLang="en-US">
                <a:latin typeface="Calibri" panose="020F0502020204030204" pitchFamily="34" charset="0"/>
              </a:rPr>
              <a:pPr eaLnBrk="1" hangingPunct="1"/>
              <a:t>5</a:t>
            </a:fld>
            <a:endParaRPr lang="en-GB" altLang="en-US">
              <a:latin typeface="Calibri" panose="020F050202020403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dirty="0" smtClean="0"/>
              <a:t>Historical Background </a:t>
            </a:r>
            <a:endParaRPr lang="en-GB" dirty="0"/>
          </a:p>
        </p:txBody>
      </p:sp>
      <p:sp>
        <p:nvSpPr>
          <p:cNvPr id="18435" name="Content Placeholder 2"/>
          <p:cNvSpPr>
            <a:spLocks noGrp="1"/>
          </p:cNvSpPr>
          <p:nvPr>
            <p:ph idx="1"/>
          </p:nvPr>
        </p:nvSpPr>
        <p:spPr/>
        <p:txBody>
          <a:bodyPr/>
          <a:lstStyle/>
          <a:p>
            <a:r>
              <a:rPr lang="en-GB" altLang="en-US" sz="2000" smtClean="0"/>
              <a:t>By the 17</a:t>
            </a:r>
            <a:r>
              <a:rPr lang="en-GB" altLang="en-US" sz="2000" baseline="30000" smtClean="0"/>
              <a:t>th</a:t>
            </a:r>
            <a:r>
              <a:rPr lang="en-GB" altLang="en-US" sz="2000" smtClean="0"/>
              <a:t> century, the mortgage had developed a great deal. The lender would have the property subject to the mortgage conveyed to him, with the provision for reconveyance to the borrower if and when the loan was repaid to him on a certain date – the </a:t>
            </a:r>
            <a:r>
              <a:rPr lang="en-GB" altLang="en-US" sz="2000" b="1" smtClean="0"/>
              <a:t>contractual redemption date</a:t>
            </a:r>
            <a:r>
              <a:rPr lang="en-GB" altLang="en-US" sz="2000" smtClean="0"/>
              <a:t>. If the loan was not so paid, the borrower would lose his land. Equity intervened to mitigate this punitive rule by allowing an </a:t>
            </a:r>
            <a:r>
              <a:rPr lang="en-GB" altLang="en-US" sz="2000" b="1" smtClean="0"/>
              <a:t>equitable right to redeem</a:t>
            </a:r>
            <a:r>
              <a:rPr lang="en-GB" altLang="en-US" sz="2000" smtClean="0"/>
              <a:t> which arises after the contractual date for payment has passed. The mortgagor can repay the mortgage and will not lose his land. This right to redeem would only be lost if the mortgagee successfully claimed through the Court of Chancery for a </a:t>
            </a:r>
            <a:r>
              <a:rPr lang="en-GB" altLang="en-US" sz="2000" b="1" smtClean="0"/>
              <a:t>foreclosure </a:t>
            </a:r>
            <a:r>
              <a:rPr lang="en-GB" altLang="en-US" sz="2000" smtClean="0"/>
              <a:t>order, thus bringing an end to the right to redeem and allowing the mortgagee to retain the land. These historical concepts are still relevant nowadays, however it is no longer possible to create a mortgage by way of a conveyance of the land to a mortgagee: </a:t>
            </a:r>
            <a:r>
              <a:rPr lang="en-GB" altLang="en-US" sz="2000" i="1" smtClean="0"/>
              <a:t>s85 Law of Property Act 1925</a:t>
            </a:r>
            <a:endParaRPr lang="en-GB" altLang="en-US" sz="2000" smtClean="0"/>
          </a:p>
          <a:p>
            <a:endParaRPr lang="en-GB" altLang="en-US" sz="2000" smtClean="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FF06CCC-716F-4651-AD8B-FD09684E83AF}" type="slidenum">
              <a:rPr lang="en-GB" altLang="en-US">
                <a:latin typeface="Calibri" panose="020F0502020204030204" pitchFamily="34" charset="0"/>
              </a:rPr>
              <a:pPr eaLnBrk="1" hangingPunct="1"/>
              <a:t>6</a:t>
            </a:fld>
            <a:endParaRPr lang="en-GB" altLang="en-US">
              <a:latin typeface="Calibri" panose="020F050202020403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sz="3600" dirty="0" smtClean="0">
                <a:latin typeface="Arial" charset="0"/>
                <a:cs typeface="Arial" charset="0"/>
              </a:rPr>
              <a:t>Types of Mortgage or Charge (1)</a:t>
            </a:r>
            <a:endParaRPr lang="en-GB" sz="3600" dirty="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C4D2C49-5B99-47AF-8BF9-4B8FD2E9D235}" type="slidenum">
              <a:rPr lang="en-GB" altLang="en-US">
                <a:latin typeface="Calibri" panose="020F0502020204030204" pitchFamily="34" charset="0"/>
              </a:rPr>
              <a:pPr eaLnBrk="1" hangingPunct="1"/>
              <a:t>7</a:t>
            </a:fld>
            <a:endParaRPr lang="en-GB" altLang="en-US">
              <a:latin typeface="Calibri" panose="020F0502020204030204" pitchFamily="34" charset="0"/>
            </a:endParaRPr>
          </a:p>
        </p:txBody>
      </p:sp>
      <p:sp>
        <p:nvSpPr>
          <p:cNvPr id="19460" name="Content Placeholder 4"/>
          <p:cNvSpPr>
            <a:spLocks noGrp="1"/>
          </p:cNvSpPr>
          <p:nvPr>
            <p:ph idx="1"/>
          </p:nvPr>
        </p:nvSpPr>
        <p:spPr>
          <a:xfrm>
            <a:off x="539750" y="1557338"/>
            <a:ext cx="8064500" cy="4525962"/>
          </a:xfrm>
        </p:spPr>
        <p:txBody>
          <a:bodyPr/>
          <a:lstStyle/>
          <a:p>
            <a:pPr>
              <a:lnSpc>
                <a:spcPts val="3100"/>
              </a:lnSpc>
              <a:spcBef>
                <a:spcPct val="0"/>
              </a:spcBef>
              <a:spcAft>
                <a:spcPts val="1200"/>
              </a:spcAft>
            </a:pPr>
            <a:r>
              <a:rPr lang="en-GB" altLang="en-US" sz="2400" smtClean="0"/>
              <a:t>Can be equitable or legal but legal mortgages are much more common</a:t>
            </a:r>
          </a:p>
          <a:p>
            <a:pPr>
              <a:lnSpc>
                <a:spcPts val="3100"/>
              </a:lnSpc>
              <a:spcBef>
                <a:spcPct val="0"/>
              </a:spcBef>
              <a:spcAft>
                <a:spcPts val="1200"/>
              </a:spcAft>
            </a:pPr>
            <a:r>
              <a:rPr lang="en-GB" altLang="en-US" sz="2400" smtClean="0"/>
              <a:t>Equitable mortgages may arise for example:</a:t>
            </a:r>
          </a:p>
          <a:p>
            <a:pPr lvl="1">
              <a:lnSpc>
                <a:spcPts val="3100"/>
              </a:lnSpc>
              <a:spcBef>
                <a:spcPct val="0"/>
              </a:spcBef>
              <a:spcAft>
                <a:spcPts val="1200"/>
              </a:spcAft>
            </a:pPr>
            <a:r>
              <a:rPr lang="en-GB" altLang="en-US" sz="2400" smtClean="0"/>
              <a:t>Where the mortgagor only has an equitable / beneficial interest in the land; </a:t>
            </a:r>
          </a:p>
          <a:p>
            <a:pPr lvl="1">
              <a:lnSpc>
                <a:spcPts val="3100"/>
              </a:lnSpc>
              <a:spcBef>
                <a:spcPct val="0"/>
              </a:spcBef>
              <a:spcAft>
                <a:spcPts val="1200"/>
              </a:spcAft>
            </a:pPr>
            <a:r>
              <a:rPr lang="en-GB" altLang="en-US" sz="2400" smtClean="0"/>
              <a:t>The mortgage “Deed” is defective; or</a:t>
            </a:r>
          </a:p>
          <a:p>
            <a:pPr lvl="1">
              <a:lnSpc>
                <a:spcPts val="3100"/>
              </a:lnSpc>
              <a:spcBef>
                <a:spcPct val="0"/>
              </a:spcBef>
              <a:spcAft>
                <a:spcPts val="1200"/>
              </a:spcAft>
            </a:pPr>
            <a:r>
              <a:rPr lang="en-GB" altLang="en-US" sz="2400" smtClean="0"/>
              <a:t>Where there is a contract for a legal mortgage under </a:t>
            </a:r>
            <a:r>
              <a:rPr lang="en-GB" altLang="en-US" sz="2400" i="1" smtClean="0"/>
              <a:t>LP(MP) Act 1989; s2 </a:t>
            </a:r>
            <a:r>
              <a:rPr lang="en-GB" altLang="en-US" sz="2400" smtClean="0"/>
              <a:t>prior to execution of a deed to create a legal mortgage.</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a:noAutofit/>
          </a:bodyPr>
          <a:lstStyle/>
          <a:p>
            <a:pPr eaLnBrk="1" hangingPunct="1">
              <a:defRPr/>
            </a:pPr>
            <a:r>
              <a:rPr lang="en-GB" sz="3600" dirty="0" smtClean="0">
                <a:latin typeface="Arial" charset="0"/>
                <a:cs typeface="Arial" charset="0"/>
              </a:rPr>
              <a:t> Types of Mortgage or Charge (2)</a:t>
            </a:r>
          </a:p>
        </p:txBody>
      </p:sp>
      <p:sp>
        <p:nvSpPr>
          <p:cNvPr id="20483"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0899DFB0-B547-4D74-83BE-A0D061D7715A}" type="slidenum">
              <a:rPr lang="en-GB" altLang="en-US" sz="1200">
                <a:latin typeface="Arial" panose="020B0604020202020204" pitchFamily="34" charset="0"/>
                <a:cs typeface="Arial" panose="020B0604020202020204" pitchFamily="34" charset="0"/>
              </a:rPr>
              <a:pPr eaLnBrk="1" hangingPunct="1">
                <a:spcBef>
                  <a:spcPct val="0"/>
                </a:spcBef>
                <a:buFontTx/>
                <a:buNone/>
              </a:pPr>
              <a:t>8</a:t>
            </a:fld>
            <a:endParaRPr lang="en-GB" altLang="en-US" sz="1200">
              <a:latin typeface="Arial" panose="020B0604020202020204" pitchFamily="34" charset="0"/>
              <a:cs typeface="Arial" panose="020B0604020202020204" pitchFamily="34" charset="0"/>
            </a:endParaRPr>
          </a:p>
        </p:txBody>
      </p:sp>
      <p:sp>
        <p:nvSpPr>
          <p:cNvPr id="20484" name="Content Placeholder 4"/>
          <p:cNvSpPr>
            <a:spLocks noGrp="1"/>
          </p:cNvSpPr>
          <p:nvPr>
            <p:ph idx="1"/>
          </p:nvPr>
        </p:nvSpPr>
        <p:spPr>
          <a:xfrm>
            <a:off x="395288" y="1628775"/>
            <a:ext cx="8208962" cy="4525963"/>
          </a:xfrm>
        </p:spPr>
        <p:txBody>
          <a:bodyPr/>
          <a:lstStyle/>
          <a:p>
            <a:pPr>
              <a:lnSpc>
                <a:spcPts val="2700"/>
              </a:lnSpc>
              <a:spcBef>
                <a:spcPct val="0"/>
              </a:spcBef>
              <a:spcAft>
                <a:spcPts val="1200"/>
              </a:spcAft>
            </a:pPr>
            <a:r>
              <a:rPr lang="en-GB" altLang="en-US" sz="2400" smtClean="0"/>
              <a:t>Since 1925 a legal mortgage could be created via:</a:t>
            </a:r>
          </a:p>
          <a:p>
            <a:pPr marL="971550" lvl="1" indent="-514350">
              <a:lnSpc>
                <a:spcPts val="2700"/>
              </a:lnSpc>
              <a:spcBef>
                <a:spcPct val="0"/>
              </a:spcBef>
              <a:spcAft>
                <a:spcPts val="1200"/>
              </a:spcAft>
              <a:buFont typeface="Calibri" panose="020F0502020204030204" pitchFamily="34" charset="0"/>
              <a:buAutoNum type="arabicPeriod"/>
            </a:pPr>
            <a:r>
              <a:rPr lang="en-GB" altLang="en-US" sz="2400" smtClean="0"/>
              <a:t>Legal Mortgage of a fee simple - </a:t>
            </a:r>
            <a:r>
              <a:rPr lang="en-GB" altLang="en-US" sz="2400" i="1" smtClean="0"/>
              <a:t>LPA 1925; s85</a:t>
            </a:r>
            <a:r>
              <a:rPr lang="en-GB" altLang="en-US" sz="2400" smtClean="0"/>
              <a:t>; or</a:t>
            </a:r>
          </a:p>
          <a:p>
            <a:pPr marL="971550" lvl="1" indent="-514350">
              <a:lnSpc>
                <a:spcPts val="2700"/>
              </a:lnSpc>
              <a:spcBef>
                <a:spcPct val="0"/>
              </a:spcBef>
              <a:spcAft>
                <a:spcPts val="1200"/>
              </a:spcAft>
              <a:buFont typeface="Calibri" panose="020F0502020204030204" pitchFamily="34" charset="0"/>
              <a:buAutoNum type="arabicPeriod"/>
            </a:pPr>
            <a:r>
              <a:rPr lang="en-GB" altLang="en-US" sz="2400" smtClean="0"/>
              <a:t>Legal Mortgage of a term of years - </a:t>
            </a:r>
            <a:r>
              <a:rPr lang="en-GB" altLang="en-US" sz="2400" i="1" smtClean="0"/>
              <a:t>LPA 1925; s86</a:t>
            </a:r>
            <a:r>
              <a:rPr lang="en-GB" altLang="en-US" sz="2400" smtClean="0"/>
              <a:t>; or</a:t>
            </a:r>
          </a:p>
          <a:p>
            <a:pPr marL="971550" lvl="1" indent="-514350">
              <a:lnSpc>
                <a:spcPts val="2700"/>
              </a:lnSpc>
              <a:spcBef>
                <a:spcPct val="0"/>
              </a:spcBef>
              <a:spcAft>
                <a:spcPts val="1200"/>
              </a:spcAft>
              <a:buFont typeface="Calibri" panose="020F0502020204030204" pitchFamily="34" charset="0"/>
              <a:buAutoNum type="arabicPeriod"/>
            </a:pPr>
            <a:r>
              <a:rPr lang="en-GB" altLang="en-US" sz="2400" smtClean="0"/>
              <a:t>Charge by deed by way of mortgage - </a:t>
            </a:r>
            <a:r>
              <a:rPr lang="en-GB" altLang="en-US" sz="2400" i="1" smtClean="0"/>
              <a:t>LPA 1925; s87</a:t>
            </a:r>
            <a:r>
              <a:rPr lang="en-GB" altLang="en-US" sz="2400" smtClean="0"/>
              <a:t>.</a:t>
            </a:r>
          </a:p>
          <a:p>
            <a:pPr>
              <a:lnSpc>
                <a:spcPts val="2700"/>
              </a:lnSpc>
              <a:spcBef>
                <a:spcPct val="0"/>
              </a:spcBef>
              <a:spcAft>
                <a:spcPts val="1200"/>
              </a:spcAft>
            </a:pPr>
            <a:r>
              <a:rPr lang="en-GB" altLang="en-US" sz="2400" smtClean="0"/>
              <a:t>Since 13:10:2002, by virtue of </a:t>
            </a:r>
            <a:r>
              <a:rPr lang="en-GB" altLang="en-US" sz="2400" i="1" smtClean="0"/>
              <a:t>LRA 2002; s23(1)</a:t>
            </a:r>
            <a:r>
              <a:rPr lang="en-GB" altLang="en-US" sz="2400" smtClean="0"/>
              <a:t>, the only way of creating a legal mortgage of registered land now is via 3 above</a:t>
            </a:r>
          </a:p>
          <a:p>
            <a:pPr>
              <a:lnSpc>
                <a:spcPts val="2700"/>
              </a:lnSpc>
              <a:spcBef>
                <a:spcPct val="0"/>
              </a:spcBef>
              <a:spcAft>
                <a:spcPts val="1200"/>
              </a:spcAft>
            </a:pPr>
            <a:r>
              <a:rPr lang="en-GB" altLang="en-US" sz="2400" smtClean="0"/>
              <a:t>Applicable to both freehold and leasehold land</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dirty="0" smtClean="0"/>
              <a:t>Equitable Mortgages</a:t>
            </a:r>
            <a:endParaRPr lang="en-GB" dirty="0"/>
          </a:p>
        </p:txBody>
      </p:sp>
      <p:sp>
        <p:nvSpPr>
          <p:cNvPr id="21507" name="Content Placeholder 2"/>
          <p:cNvSpPr>
            <a:spLocks noGrp="1"/>
          </p:cNvSpPr>
          <p:nvPr>
            <p:ph idx="1"/>
          </p:nvPr>
        </p:nvSpPr>
        <p:spPr/>
        <p:txBody>
          <a:bodyPr/>
          <a:lstStyle/>
          <a:p>
            <a:r>
              <a:rPr lang="en-GB" altLang="en-US" sz="2000" smtClean="0"/>
              <a:t>Equitable mortgages can be created in the following ways: </a:t>
            </a:r>
          </a:p>
          <a:p>
            <a:r>
              <a:rPr lang="en-GB" altLang="en-US" sz="2000" smtClean="0"/>
              <a:t>1. It is not possible to have a legal mortgage of an equitable interest. Therefore any mortgage of an interest which cannot exist as a legal estate within s1 (1) or s1 (2) LPA 1925, must by definition be equitable. For example, the mortgage of a life interest can only be equitable. Such mortgages are governed by s53 LPA 1925, which provides that: </a:t>
            </a:r>
            <a:r>
              <a:rPr lang="en-GB" altLang="en-US" sz="2000" i="1" smtClean="0"/>
              <a:t>“……A disposition of an equitable interest or trust…..must be in writing signed by the person disposing of the same or by his agent”. </a:t>
            </a:r>
            <a:r>
              <a:rPr lang="en-GB" altLang="en-US" sz="2000" smtClean="0"/>
              <a:t>Therefore </a:t>
            </a:r>
            <a:r>
              <a:rPr lang="en-GB" altLang="en-US" sz="2000" u="sng" smtClean="0"/>
              <a:t>no deed is required</a:t>
            </a:r>
            <a:r>
              <a:rPr lang="en-GB" altLang="en-US" sz="2000" smtClean="0"/>
              <a:t>, but the transaction </a:t>
            </a:r>
            <a:r>
              <a:rPr lang="en-GB" altLang="en-US" sz="2000" u="sng" smtClean="0"/>
              <a:t>must be in writing.</a:t>
            </a:r>
            <a:r>
              <a:rPr lang="en-GB" altLang="en-US" sz="2000" smtClean="0"/>
              <a:t> It may be possible to rely on estoppel to avoid the requirements of s53. See </a:t>
            </a:r>
            <a:r>
              <a:rPr lang="en-GB" altLang="en-US" sz="2000" b="1" smtClean="0"/>
              <a:t>Kinane v Mackie-Conteh [2005] WTLR 345</a:t>
            </a:r>
            <a:r>
              <a:rPr lang="en-GB" altLang="en-US" sz="2000" smtClean="0"/>
              <a:t>:</a:t>
            </a:r>
            <a:r>
              <a:rPr lang="en-GB" altLang="en-US" sz="2000" b="1" smtClean="0"/>
              <a:t> </a:t>
            </a:r>
            <a:r>
              <a:rPr lang="en-GB" altLang="en-US" sz="2000" b="1" u="sng" smtClean="0">
                <a:hlinkClick r:id="rId2"/>
              </a:rPr>
              <a:t>http://hklandlaw.wordpress.com/2010/11/01/proprietary-estoppel-and-constructive-trust-and-the-double-assurance-aspect-of-proprietary-estoppel-in-contractual-settings/</a:t>
            </a:r>
            <a:endParaRPr lang="en-GB" altLang="en-US" sz="2000" smtClean="0"/>
          </a:p>
          <a:p>
            <a:endParaRPr lang="en-GB" altLang="en-US" smtClean="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BA0505E-2F92-42CC-B892-4549B561D1AE}" type="slidenum">
              <a:rPr lang="en-GB" altLang="en-US">
                <a:latin typeface="Calibri" panose="020F0502020204030204" pitchFamily="34" charset="0"/>
              </a:rPr>
              <a:pPr eaLnBrk="1" hangingPunct="1"/>
              <a:t>9</a:t>
            </a:fld>
            <a:endParaRPr lang="en-GB" altLang="en-US">
              <a:latin typeface="Calibri" panose="020F050202020403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dirty="0" smtClean="0"/>
              <a:t>Equitable Mortgages</a:t>
            </a:r>
            <a:endParaRPr lang="en-GB" dirty="0"/>
          </a:p>
        </p:txBody>
      </p:sp>
      <p:sp>
        <p:nvSpPr>
          <p:cNvPr id="22531" name="Content Placeholder 2"/>
          <p:cNvSpPr>
            <a:spLocks noGrp="1"/>
          </p:cNvSpPr>
          <p:nvPr>
            <p:ph idx="1"/>
          </p:nvPr>
        </p:nvSpPr>
        <p:spPr/>
        <p:txBody>
          <a:bodyPr/>
          <a:lstStyle/>
          <a:p>
            <a:r>
              <a:rPr lang="en-GB" altLang="en-US" sz="1800" smtClean="0"/>
              <a:t>2. An agreement to create a mortgage will be treated in equity as an equitable mortgage from the date of the contract. The contract must be one for which the courts would grant specific performance. There will be no order for specific performance where the mortgage monies have not actually been advanced, equity being unwilling to compel a party to make a loan. Such a contract must comply with s2 Law of Property (Miscellaneous Provisions) Act 1989. A second way in which a mortgage of an equitable interest can occur is in the case of forgery:</a:t>
            </a:r>
          </a:p>
          <a:p>
            <a:endParaRPr lang="en-GB" altLang="en-US" sz="1800" smtClean="0"/>
          </a:p>
          <a:p>
            <a:endParaRPr lang="en-GB" altLang="en-US" sz="1800" smtClean="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1493540-B269-4AAF-A8C6-B5F532DD55D1}" type="slidenum">
              <a:rPr lang="en-GB" altLang="en-US">
                <a:latin typeface="Calibri" panose="020F0502020204030204" pitchFamily="34" charset="0"/>
              </a:rPr>
              <a:pPr eaLnBrk="1" hangingPunct="1"/>
              <a:t>10</a:t>
            </a:fld>
            <a:endParaRPr lang="en-GB" altLang="en-US">
              <a:latin typeface="Calibri" panose="020F0502020204030204" pitchFamily="34" charset="0"/>
            </a:endParaRPr>
          </a:p>
        </p:txBody>
      </p:sp>
      <p:pic>
        <p:nvPicPr>
          <p:cNvPr id="22533" name="Picture 2" descr="C:\Users\SianT\Desktop\LO8vii.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8888" y="3860800"/>
            <a:ext cx="5857875"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a:noAutofit/>
          </a:bodyPr>
          <a:lstStyle/>
          <a:p>
            <a:pPr eaLnBrk="1" hangingPunct="1">
              <a:defRPr/>
            </a:pPr>
            <a:r>
              <a:rPr lang="en-GB" sz="3600" dirty="0" smtClean="0">
                <a:latin typeface="Arial" charset="0"/>
                <a:cs typeface="Arial" charset="0"/>
              </a:rPr>
              <a:t> Form of Mortgage Deed</a:t>
            </a:r>
          </a:p>
        </p:txBody>
      </p:sp>
      <p:sp>
        <p:nvSpPr>
          <p:cNvPr id="23555"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B6E4A462-1F71-42EB-A977-3E8E40A4A056}" type="slidenum">
              <a:rPr lang="en-GB" altLang="en-US" sz="1200">
                <a:latin typeface="Arial" panose="020B0604020202020204" pitchFamily="34" charset="0"/>
                <a:cs typeface="Arial" panose="020B0604020202020204" pitchFamily="34" charset="0"/>
              </a:rPr>
              <a:pPr eaLnBrk="1" hangingPunct="1">
                <a:spcBef>
                  <a:spcPct val="0"/>
                </a:spcBef>
                <a:buFontTx/>
                <a:buNone/>
              </a:pPr>
              <a:t>11</a:t>
            </a:fld>
            <a:endParaRPr lang="en-GB" altLang="en-US" sz="1200">
              <a:latin typeface="Arial" panose="020B0604020202020204" pitchFamily="34" charset="0"/>
              <a:cs typeface="Arial" panose="020B0604020202020204" pitchFamily="34" charset="0"/>
            </a:endParaRPr>
          </a:p>
        </p:txBody>
      </p:sp>
      <p:sp>
        <p:nvSpPr>
          <p:cNvPr id="23556" name="Content Placeholder 4"/>
          <p:cNvSpPr>
            <a:spLocks noGrp="1"/>
          </p:cNvSpPr>
          <p:nvPr>
            <p:ph idx="1"/>
          </p:nvPr>
        </p:nvSpPr>
        <p:spPr>
          <a:xfrm>
            <a:off x="468313" y="1628775"/>
            <a:ext cx="8229600" cy="4525963"/>
          </a:xfrm>
        </p:spPr>
        <p:txBody>
          <a:bodyPr/>
          <a:lstStyle/>
          <a:p>
            <a:pPr>
              <a:lnSpc>
                <a:spcPts val="3900"/>
              </a:lnSpc>
              <a:spcBef>
                <a:spcPct val="0"/>
              </a:spcBef>
              <a:spcAft>
                <a:spcPts val="1200"/>
              </a:spcAft>
            </a:pPr>
            <a:r>
              <a:rPr lang="en-GB" altLang="en-US" sz="2400" smtClean="0"/>
              <a:t>It is a contractual relationship between the mortgagor and mortgagee and will usually provide for:</a:t>
            </a:r>
          </a:p>
          <a:p>
            <a:pPr lvl="1">
              <a:lnSpc>
                <a:spcPts val="3900"/>
              </a:lnSpc>
              <a:spcBef>
                <a:spcPct val="0"/>
              </a:spcBef>
              <a:spcAft>
                <a:spcPts val="1200"/>
              </a:spcAft>
            </a:pPr>
            <a:r>
              <a:rPr lang="en-GB" altLang="en-US" sz="2400" smtClean="0"/>
              <a:t>Repayment of the capital sum and interest, usually by instalments;</a:t>
            </a:r>
          </a:p>
          <a:p>
            <a:pPr lvl="1">
              <a:lnSpc>
                <a:spcPts val="3900"/>
              </a:lnSpc>
              <a:spcBef>
                <a:spcPct val="0"/>
              </a:spcBef>
              <a:spcAft>
                <a:spcPts val="1200"/>
              </a:spcAft>
            </a:pPr>
            <a:r>
              <a:rPr lang="en-GB" altLang="en-US" sz="2400" smtClean="0"/>
              <a:t>Period for payment; and</a:t>
            </a:r>
          </a:p>
          <a:p>
            <a:pPr lvl="1">
              <a:lnSpc>
                <a:spcPts val="3900"/>
              </a:lnSpc>
              <a:spcBef>
                <a:spcPct val="0"/>
              </a:spcBef>
              <a:spcAft>
                <a:spcPts val="1200"/>
              </a:spcAft>
            </a:pPr>
            <a:r>
              <a:rPr lang="en-GB" altLang="en-US" sz="2400" smtClean="0"/>
              <a:t>Various covenants (E.g., no occupiers                               without the mortgagee’s consent, no                             leasing, etc).</a:t>
            </a:r>
          </a:p>
          <a:p>
            <a:pPr>
              <a:lnSpc>
                <a:spcPts val="3900"/>
              </a:lnSpc>
              <a:spcBef>
                <a:spcPct val="0"/>
              </a:spcBef>
              <a:spcAft>
                <a:spcPts val="1200"/>
              </a:spcAft>
            </a:pPr>
            <a:endParaRPr lang="en-GB" altLang="en-US" sz="2400" smtClean="0"/>
          </a:p>
        </p:txBody>
      </p:sp>
      <p:pic>
        <p:nvPicPr>
          <p:cNvPr id="23557" name="Picture 8" descr="C:\Users\Kez &amp; Chicken\AppData\Local\Microsoft\Windows\Temporary Internet Files\Content.IE5\AIB193BL\MC900056875[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3688" y="3643313"/>
            <a:ext cx="1855787" cy="212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288" y="404813"/>
            <a:ext cx="8229600" cy="1143000"/>
          </a:xfrm>
        </p:spPr>
        <p:txBody>
          <a:bodyPr>
            <a:noAutofit/>
          </a:bodyPr>
          <a:lstStyle/>
          <a:p>
            <a:pPr eaLnBrk="1" hangingPunct="1">
              <a:defRPr/>
            </a:pPr>
            <a:r>
              <a:rPr lang="en-GB" sz="3600" dirty="0" smtClean="0">
                <a:latin typeface="Arial" charset="0"/>
                <a:cs typeface="Arial" charset="0"/>
              </a:rPr>
              <a:t>Protection of Mortgages</a:t>
            </a:r>
            <a:br>
              <a:rPr lang="en-GB" sz="3600" dirty="0" smtClean="0">
                <a:latin typeface="Arial" charset="0"/>
                <a:cs typeface="Arial" charset="0"/>
              </a:rPr>
            </a:br>
            <a:r>
              <a:rPr lang="en-GB" sz="3600" dirty="0" smtClean="0">
                <a:latin typeface="Arial" charset="0"/>
                <a:cs typeface="Arial" charset="0"/>
              </a:rPr>
              <a:t>Registered Land</a:t>
            </a:r>
          </a:p>
        </p:txBody>
      </p:sp>
      <p:sp>
        <p:nvSpPr>
          <p:cNvPr id="24579" name="Content Placeholder 2"/>
          <p:cNvSpPr>
            <a:spLocks noGrp="1"/>
          </p:cNvSpPr>
          <p:nvPr>
            <p:ph idx="1"/>
          </p:nvPr>
        </p:nvSpPr>
        <p:spPr>
          <a:xfrm>
            <a:off x="395288" y="1628775"/>
            <a:ext cx="8208962" cy="4248150"/>
          </a:xfrm>
        </p:spPr>
        <p:txBody>
          <a:bodyPr/>
          <a:lstStyle/>
          <a:p>
            <a:pPr eaLnBrk="1" hangingPunct="1">
              <a:lnSpc>
                <a:spcPts val="3400"/>
              </a:lnSpc>
              <a:spcBef>
                <a:spcPct val="0"/>
              </a:spcBef>
              <a:spcAft>
                <a:spcPts val="1200"/>
              </a:spcAft>
            </a:pPr>
            <a:r>
              <a:rPr lang="en-GB" altLang="en-US" sz="2400" smtClean="0"/>
              <a:t>Registered land:</a:t>
            </a:r>
          </a:p>
          <a:p>
            <a:pPr lvl="1" eaLnBrk="1" hangingPunct="1">
              <a:lnSpc>
                <a:spcPts val="3400"/>
              </a:lnSpc>
              <a:spcBef>
                <a:spcPct val="0"/>
              </a:spcBef>
              <a:spcAft>
                <a:spcPts val="1200"/>
              </a:spcAft>
            </a:pPr>
            <a:r>
              <a:rPr lang="en-GB" altLang="en-US" sz="2400" smtClean="0"/>
              <a:t>It does not take effect as a legal charge until it has been registered in Charges Register of relevant title (</a:t>
            </a:r>
            <a:r>
              <a:rPr lang="en-GB" altLang="en-US" sz="2400" i="1" smtClean="0"/>
              <a:t>LRA 2002; s27(1)</a:t>
            </a:r>
            <a:r>
              <a:rPr lang="en-GB" altLang="en-US" sz="2400" smtClean="0"/>
              <a:t>;</a:t>
            </a:r>
          </a:p>
          <a:p>
            <a:pPr lvl="1" eaLnBrk="1" hangingPunct="1">
              <a:lnSpc>
                <a:spcPts val="3400"/>
              </a:lnSpc>
              <a:spcBef>
                <a:spcPct val="0"/>
              </a:spcBef>
              <a:spcAft>
                <a:spcPts val="1200"/>
              </a:spcAft>
            </a:pPr>
            <a:r>
              <a:rPr lang="en-GB" altLang="en-US" sz="2400" smtClean="0"/>
              <a:t>If it is the first charge / mortgage to be registered it ranks first &amp; the remainder rank later according to their date of registration (</a:t>
            </a:r>
            <a:r>
              <a:rPr lang="en-GB" altLang="en-US" sz="2400" i="1" smtClean="0"/>
              <a:t>LRA 2002; s48</a:t>
            </a:r>
            <a:r>
              <a:rPr lang="en-GB" altLang="en-US" sz="2400" smtClean="0"/>
              <a:t>);</a:t>
            </a:r>
          </a:p>
          <a:p>
            <a:pPr lvl="1" eaLnBrk="1" hangingPunct="1">
              <a:lnSpc>
                <a:spcPts val="3400"/>
              </a:lnSpc>
              <a:spcBef>
                <a:spcPct val="0"/>
              </a:spcBef>
              <a:spcAft>
                <a:spcPts val="1200"/>
              </a:spcAft>
            </a:pPr>
            <a:r>
              <a:rPr lang="en-GB" altLang="en-US" sz="2400" smtClean="0"/>
              <a:t>Note impact re </a:t>
            </a:r>
            <a:r>
              <a:rPr lang="en-GB" altLang="en-US" sz="2400" i="1" smtClean="0"/>
              <a:t>LPA 1925; s105</a:t>
            </a:r>
            <a:r>
              <a:rPr lang="en-GB" altLang="en-US" sz="2400" smtClean="0"/>
              <a:t>.</a:t>
            </a:r>
          </a:p>
        </p:txBody>
      </p:sp>
      <p:sp>
        <p:nvSpPr>
          <p:cNvPr id="24580"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7E5EFDBD-90F0-4B2D-8D8D-4AB56D300273}" type="slidenum">
              <a:rPr lang="en-GB" altLang="en-US" sz="1200">
                <a:latin typeface="Arial" panose="020B0604020202020204" pitchFamily="34" charset="0"/>
                <a:cs typeface="Arial" panose="020B0604020202020204" pitchFamily="34" charset="0"/>
              </a:rPr>
              <a:pPr eaLnBrk="1" hangingPunct="1">
                <a:spcBef>
                  <a:spcPct val="0"/>
                </a:spcBef>
                <a:buFontTx/>
                <a:buNone/>
              </a:pPr>
              <a:t>12</a:t>
            </a:fld>
            <a:endParaRPr lang="en-GB" altLang="en-US" sz="12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288" y="404813"/>
            <a:ext cx="8229600" cy="1143000"/>
          </a:xfrm>
        </p:spPr>
        <p:txBody>
          <a:bodyPr>
            <a:noAutofit/>
          </a:bodyPr>
          <a:lstStyle/>
          <a:p>
            <a:pPr eaLnBrk="1" hangingPunct="1">
              <a:defRPr/>
            </a:pPr>
            <a:r>
              <a:rPr lang="en-GB" sz="3600" dirty="0" smtClean="0">
                <a:latin typeface="Arial" charset="0"/>
                <a:cs typeface="Arial" charset="0"/>
              </a:rPr>
              <a:t>Protection of Mortgages</a:t>
            </a:r>
            <a:br>
              <a:rPr lang="en-GB" sz="3600" dirty="0" smtClean="0">
                <a:latin typeface="Arial" charset="0"/>
                <a:cs typeface="Arial" charset="0"/>
              </a:rPr>
            </a:br>
            <a:r>
              <a:rPr lang="en-GB" sz="3600" dirty="0" smtClean="0">
                <a:latin typeface="Arial" charset="0"/>
                <a:cs typeface="Arial" charset="0"/>
              </a:rPr>
              <a:t>Unregistered Land</a:t>
            </a:r>
          </a:p>
        </p:txBody>
      </p:sp>
      <p:sp>
        <p:nvSpPr>
          <p:cNvPr id="25603" name="Content Placeholder 2"/>
          <p:cNvSpPr>
            <a:spLocks noGrp="1"/>
          </p:cNvSpPr>
          <p:nvPr>
            <p:ph idx="1"/>
          </p:nvPr>
        </p:nvSpPr>
        <p:spPr>
          <a:xfrm>
            <a:off x="395288" y="1628775"/>
            <a:ext cx="8208962" cy="4248150"/>
          </a:xfrm>
        </p:spPr>
        <p:txBody>
          <a:bodyPr/>
          <a:lstStyle/>
          <a:p>
            <a:pPr eaLnBrk="1" hangingPunct="1">
              <a:lnSpc>
                <a:spcPts val="3200"/>
              </a:lnSpc>
              <a:spcBef>
                <a:spcPct val="0"/>
              </a:spcBef>
              <a:spcAft>
                <a:spcPts val="1200"/>
              </a:spcAft>
            </a:pPr>
            <a:r>
              <a:rPr lang="en-GB" altLang="en-US" sz="2400" smtClean="0"/>
              <a:t>Unregistered land:</a:t>
            </a:r>
          </a:p>
          <a:p>
            <a:pPr lvl="1" eaLnBrk="1" hangingPunct="1">
              <a:lnSpc>
                <a:spcPts val="3200"/>
              </a:lnSpc>
              <a:spcBef>
                <a:spcPct val="0"/>
              </a:spcBef>
              <a:spcAft>
                <a:spcPts val="1200"/>
              </a:spcAft>
            </a:pPr>
            <a:r>
              <a:rPr lang="en-GB" altLang="en-US" sz="2400" smtClean="0"/>
              <a:t>Since </a:t>
            </a:r>
            <a:r>
              <a:rPr lang="en-GB" altLang="en-US" sz="2400" i="1" smtClean="0"/>
              <a:t>LRA 2002</a:t>
            </a:r>
            <a:r>
              <a:rPr lang="en-GB" altLang="en-US" sz="2400" smtClean="0"/>
              <a:t>, creation of a legal mortgage or charge of an unregistered estate triggers 1</a:t>
            </a:r>
            <a:r>
              <a:rPr lang="en-GB" altLang="en-US" sz="2400" baseline="30000" smtClean="0"/>
              <a:t>st</a:t>
            </a:r>
            <a:r>
              <a:rPr lang="en-GB" altLang="en-US" sz="2400" smtClean="0"/>
              <a:t> registration if it is a “first legal charge” (</a:t>
            </a:r>
            <a:r>
              <a:rPr lang="en-GB" altLang="en-US" sz="2400" i="1" smtClean="0"/>
              <a:t>LRA 2002; s4(1)(g)</a:t>
            </a:r>
            <a:r>
              <a:rPr lang="en-GB" altLang="en-US" sz="2400" smtClean="0"/>
              <a:t>);</a:t>
            </a:r>
          </a:p>
          <a:p>
            <a:pPr lvl="1" eaLnBrk="1" hangingPunct="1">
              <a:lnSpc>
                <a:spcPts val="3200"/>
              </a:lnSpc>
              <a:spcBef>
                <a:spcPct val="0"/>
              </a:spcBef>
              <a:spcAft>
                <a:spcPts val="1200"/>
              </a:spcAft>
            </a:pPr>
            <a:r>
              <a:rPr lang="en-GB" altLang="en-US" sz="2400" smtClean="0"/>
              <a:t>Historically protection of a 1</a:t>
            </a:r>
            <a:r>
              <a:rPr lang="en-GB" altLang="en-US" sz="2400" baseline="30000" smtClean="0"/>
              <a:t>st</a:t>
            </a:r>
            <a:r>
              <a:rPr lang="en-GB" altLang="en-US" sz="2400" smtClean="0"/>
              <a:t> legal charge was via the mortgagee holding the title deeds with 2</a:t>
            </a:r>
            <a:r>
              <a:rPr lang="en-GB" altLang="en-US" sz="2400" baseline="30000" smtClean="0"/>
              <a:t>nd</a:t>
            </a:r>
            <a:r>
              <a:rPr lang="en-GB" altLang="en-US" sz="2400" smtClean="0"/>
              <a:t> / subsequent legal charges being protected as C(i) Central Land Charges and equitable charges as C(iii) Central Land Charges.</a:t>
            </a:r>
          </a:p>
        </p:txBody>
      </p:sp>
      <p:sp>
        <p:nvSpPr>
          <p:cNvPr id="25604"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757EA725-C046-4710-A62B-939220A87496}" type="slidenum">
              <a:rPr lang="en-GB" altLang="en-US" sz="1200">
                <a:latin typeface="Arial" panose="020B0604020202020204" pitchFamily="34" charset="0"/>
                <a:cs typeface="Arial" panose="020B0604020202020204" pitchFamily="34" charset="0"/>
              </a:rPr>
              <a:pPr eaLnBrk="1" hangingPunct="1">
                <a:spcBef>
                  <a:spcPct val="0"/>
                </a:spcBef>
                <a:buFontTx/>
                <a:buNone/>
              </a:pPr>
              <a:t>13</a:t>
            </a:fld>
            <a:endParaRPr lang="en-GB" altLang="en-US" sz="12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10</a:t>
            </a:r>
          </a:p>
        </p:txBody>
      </p:sp>
      <p:sp>
        <p:nvSpPr>
          <p:cNvPr id="6" name="Title 1"/>
          <p:cNvSpPr>
            <a:spLocks noGrp="1"/>
          </p:cNvSpPr>
          <p:nvPr>
            <p:ph type="title"/>
          </p:nvPr>
        </p:nvSpPr>
        <p:spPr>
          <a:xfrm>
            <a:off x="573088" y="215900"/>
            <a:ext cx="8102600" cy="1284288"/>
          </a:xfrm>
        </p:spPr>
        <p:txBody>
          <a:bodyPr>
            <a:noAutofit/>
          </a:bodyPr>
          <a:lstStyle/>
          <a:p>
            <a:pPr eaLnBrk="1" hangingPunct="1">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Remedies of Lender/Mortgagee (1)</a:t>
            </a:r>
            <a:br>
              <a:rPr lang="en-GB" sz="3600" dirty="0" smtClean="0">
                <a:latin typeface="Arial" charset="0"/>
                <a:cs typeface="Arial" charset="0"/>
              </a:rPr>
            </a:br>
            <a:endParaRPr lang="en-GB" sz="3600" dirty="0" smtClean="0">
              <a:latin typeface="Arial" charset="0"/>
              <a:cs typeface="Arial" charset="0"/>
            </a:endParaRPr>
          </a:p>
        </p:txBody>
      </p:sp>
      <p:sp>
        <p:nvSpPr>
          <p:cNvPr id="26628" name="Content Placeholder 6"/>
          <p:cNvSpPr>
            <a:spLocks noGrp="1"/>
          </p:cNvSpPr>
          <p:nvPr>
            <p:ph idx="1"/>
          </p:nvPr>
        </p:nvSpPr>
        <p:spPr>
          <a:xfrm>
            <a:off x="611188" y="1557338"/>
            <a:ext cx="8086725" cy="4637087"/>
          </a:xfrm>
        </p:spPr>
        <p:txBody>
          <a:bodyPr/>
          <a:lstStyle/>
          <a:p>
            <a:pPr>
              <a:lnSpc>
                <a:spcPts val="3000"/>
              </a:lnSpc>
              <a:spcBef>
                <a:spcPct val="0"/>
              </a:spcBef>
              <a:spcAft>
                <a:spcPts val="1200"/>
              </a:spcAft>
            </a:pPr>
            <a:r>
              <a:rPr lang="en-GB" altLang="en-US" sz="2400" smtClean="0"/>
              <a:t>The potential remedies are:</a:t>
            </a:r>
          </a:p>
          <a:p>
            <a:pPr marL="971550" lvl="1" indent="-514350">
              <a:lnSpc>
                <a:spcPts val="3000"/>
              </a:lnSpc>
              <a:spcBef>
                <a:spcPct val="0"/>
              </a:spcBef>
              <a:spcAft>
                <a:spcPts val="1200"/>
              </a:spcAft>
              <a:buFont typeface="Calibri" panose="020F0502020204030204" pitchFamily="34" charset="0"/>
              <a:buAutoNum type="arabicPeriod"/>
            </a:pPr>
            <a:r>
              <a:rPr lang="en-GB" altLang="en-US" sz="2400" smtClean="0"/>
              <a:t>Foreclosure;</a:t>
            </a:r>
          </a:p>
          <a:p>
            <a:pPr marL="971550" lvl="1" indent="-514350">
              <a:lnSpc>
                <a:spcPts val="3000"/>
              </a:lnSpc>
              <a:spcBef>
                <a:spcPct val="0"/>
              </a:spcBef>
              <a:spcAft>
                <a:spcPts val="1200"/>
              </a:spcAft>
              <a:buFont typeface="Calibri" panose="020F0502020204030204" pitchFamily="34" charset="0"/>
              <a:buAutoNum type="arabicPeriod"/>
            </a:pPr>
            <a:r>
              <a:rPr lang="en-GB" altLang="en-US" sz="2400" smtClean="0"/>
              <a:t>Appointment of a Receiver;</a:t>
            </a:r>
          </a:p>
          <a:p>
            <a:pPr marL="971550" lvl="1" indent="-514350">
              <a:lnSpc>
                <a:spcPts val="3000"/>
              </a:lnSpc>
              <a:spcBef>
                <a:spcPct val="0"/>
              </a:spcBef>
              <a:spcAft>
                <a:spcPts val="1200"/>
              </a:spcAft>
              <a:buFont typeface="Calibri" panose="020F0502020204030204" pitchFamily="34" charset="0"/>
              <a:buAutoNum type="arabicPeriod"/>
            </a:pPr>
            <a:r>
              <a:rPr lang="en-GB" altLang="en-US" sz="2400" smtClean="0"/>
              <a:t>Right to sue on the contract;</a:t>
            </a:r>
          </a:p>
          <a:p>
            <a:pPr marL="971550" lvl="1" indent="-514350">
              <a:lnSpc>
                <a:spcPts val="3000"/>
              </a:lnSpc>
              <a:spcBef>
                <a:spcPct val="0"/>
              </a:spcBef>
              <a:spcAft>
                <a:spcPts val="1200"/>
              </a:spcAft>
              <a:buFont typeface="Calibri" panose="020F0502020204030204" pitchFamily="34" charset="0"/>
              <a:buAutoNum type="arabicPeriod"/>
            </a:pPr>
            <a:r>
              <a:rPr lang="en-GB" altLang="en-US" sz="2400" smtClean="0"/>
              <a:t>Right to take Possession;</a:t>
            </a:r>
          </a:p>
          <a:p>
            <a:pPr marL="971550" lvl="1" indent="-514350">
              <a:lnSpc>
                <a:spcPts val="3000"/>
              </a:lnSpc>
              <a:spcBef>
                <a:spcPct val="0"/>
              </a:spcBef>
              <a:spcAft>
                <a:spcPts val="1200"/>
              </a:spcAft>
              <a:buFont typeface="Calibri" panose="020F0502020204030204" pitchFamily="34" charset="0"/>
              <a:buAutoNum type="arabicPeriod"/>
            </a:pPr>
            <a:r>
              <a:rPr lang="en-GB" altLang="en-US" sz="2400" smtClean="0"/>
              <a:t>Sale.</a:t>
            </a:r>
          </a:p>
          <a:p>
            <a:pPr>
              <a:lnSpc>
                <a:spcPts val="3000"/>
              </a:lnSpc>
              <a:spcBef>
                <a:spcPct val="0"/>
              </a:spcBef>
              <a:spcAft>
                <a:spcPts val="1200"/>
              </a:spcAft>
            </a:pPr>
            <a:r>
              <a:rPr lang="en-GB" altLang="en-US" sz="2400" smtClean="0"/>
              <a:t>NB:  4 and 5 above are often used by the mortgagee together - we will refer to this as the remedy of “possession and sale”</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11</a:t>
            </a:r>
          </a:p>
        </p:txBody>
      </p:sp>
      <p:sp>
        <p:nvSpPr>
          <p:cNvPr id="6" name="Title 1"/>
          <p:cNvSpPr>
            <a:spLocks noGrp="1"/>
          </p:cNvSpPr>
          <p:nvPr>
            <p:ph type="title"/>
          </p:nvPr>
        </p:nvSpPr>
        <p:spPr>
          <a:xfrm>
            <a:off x="573088" y="215900"/>
            <a:ext cx="8102600" cy="1284288"/>
          </a:xfrm>
        </p:spPr>
        <p:txBody>
          <a:bodyPr>
            <a:noAutofit/>
          </a:bodyPr>
          <a:lstStyle/>
          <a:p>
            <a:pPr eaLnBrk="1" hangingPunct="1">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Remedies of Lender/Mortgagee (2)</a:t>
            </a:r>
            <a:br>
              <a:rPr lang="en-GB" sz="3600" dirty="0" smtClean="0">
                <a:latin typeface="Arial" charset="0"/>
                <a:cs typeface="Arial" charset="0"/>
              </a:rPr>
            </a:br>
            <a:endParaRPr lang="en-GB" sz="3600" dirty="0" smtClean="0">
              <a:latin typeface="Arial" charset="0"/>
              <a:cs typeface="Arial" charset="0"/>
            </a:endParaRPr>
          </a:p>
        </p:txBody>
      </p:sp>
      <p:sp>
        <p:nvSpPr>
          <p:cNvPr id="27652" name="Content Placeholder 4"/>
          <p:cNvSpPr>
            <a:spLocks noGrp="1"/>
          </p:cNvSpPr>
          <p:nvPr>
            <p:ph idx="1"/>
          </p:nvPr>
        </p:nvSpPr>
        <p:spPr>
          <a:xfrm>
            <a:off x="571500" y="1571625"/>
            <a:ext cx="8135938" cy="4525963"/>
          </a:xfrm>
        </p:spPr>
        <p:txBody>
          <a:bodyPr/>
          <a:lstStyle/>
          <a:p>
            <a:pPr>
              <a:lnSpc>
                <a:spcPts val="2800"/>
              </a:lnSpc>
              <a:spcBef>
                <a:spcPct val="0"/>
              </a:spcBef>
              <a:spcAft>
                <a:spcPts val="1200"/>
              </a:spcAft>
            </a:pPr>
            <a:r>
              <a:rPr lang="en-GB" altLang="en-US" sz="2400" smtClean="0"/>
              <a:t>Foreclosure:</a:t>
            </a:r>
          </a:p>
          <a:p>
            <a:pPr lvl="1">
              <a:lnSpc>
                <a:spcPts val="2800"/>
              </a:lnSpc>
              <a:spcBef>
                <a:spcPct val="0"/>
              </a:spcBef>
              <a:spcAft>
                <a:spcPts val="1200"/>
              </a:spcAft>
            </a:pPr>
            <a:r>
              <a:rPr lang="en-GB" altLang="en-US" sz="2400" smtClean="0"/>
              <a:t>Very draconian remedy;</a:t>
            </a:r>
          </a:p>
          <a:p>
            <a:pPr lvl="1">
              <a:lnSpc>
                <a:spcPts val="2800"/>
              </a:lnSpc>
              <a:spcBef>
                <a:spcPct val="0"/>
              </a:spcBef>
              <a:spcAft>
                <a:spcPts val="1200"/>
              </a:spcAft>
            </a:pPr>
            <a:r>
              <a:rPr lang="en-GB" altLang="en-US" sz="2400" smtClean="0"/>
              <a:t>Foreclosure order transfers the legal and                                     equitable title in the land to the mortgagee                                 free from all of the mortgagor’s rights in the land;</a:t>
            </a:r>
          </a:p>
          <a:p>
            <a:pPr lvl="1">
              <a:lnSpc>
                <a:spcPts val="2800"/>
              </a:lnSpc>
              <a:spcBef>
                <a:spcPct val="0"/>
              </a:spcBef>
              <a:spcAft>
                <a:spcPts val="1200"/>
              </a:spcAft>
            </a:pPr>
            <a:r>
              <a:rPr lang="en-GB" altLang="en-US" sz="2400" smtClean="0"/>
              <a:t>An order will only be granted if the court is clear that the mortgagor will never be able to repay what is owed;</a:t>
            </a:r>
          </a:p>
          <a:p>
            <a:pPr lvl="1">
              <a:lnSpc>
                <a:spcPts val="2800"/>
              </a:lnSpc>
              <a:spcBef>
                <a:spcPct val="0"/>
              </a:spcBef>
              <a:spcAft>
                <a:spcPts val="1200"/>
              </a:spcAft>
            </a:pPr>
            <a:r>
              <a:rPr lang="en-GB" altLang="en-US" sz="2400" smtClean="0"/>
              <a:t>If a mortgagee seeks a foreclosure order, a court has discretion to order alternative remedy (</a:t>
            </a:r>
            <a:r>
              <a:rPr lang="en-GB" altLang="en-US" sz="2400" i="1" smtClean="0"/>
              <a:t>LPA 1925; s91).</a:t>
            </a:r>
            <a:r>
              <a:rPr lang="en-GB" altLang="en-US" sz="2400" smtClean="0"/>
              <a:t> </a:t>
            </a:r>
          </a:p>
          <a:p>
            <a:pPr lvl="1">
              <a:lnSpc>
                <a:spcPts val="2800"/>
              </a:lnSpc>
              <a:spcBef>
                <a:spcPct val="0"/>
              </a:spcBef>
              <a:spcAft>
                <a:spcPts val="1200"/>
              </a:spcAft>
            </a:pPr>
            <a:endParaRPr lang="en-GB" altLang="en-US" sz="2400" smtClean="0"/>
          </a:p>
        </p:txBody>
      </p:sp>
      <p:pic>
        <p:nvPicPr>
          <p:cNvPr id="27653" name="Picture 4" descr="surrende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80288" y="1700213"/>
            <a:ext cx="1069975" cy="129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12</a:t>
            </a:r>
          </a:p>
        </p:txBody>
      </p:sp>
      <p:sp>
        <p:nvSpPr>
          <p:cNvPr id="6" name="Title 1"/>
          <p:cNvSpPr>
            <a:spLocks noGrp="1"/>
          </p:cNvSpPr>
          <p:nvPr>
            <p:ph type="title"/>
          </p:nvPr>
        </p:nvSpPr>
        <p:spPr>
          <a:xfrm>
            <a:off x="573088" y="215900"/>
            <a:ext cx="8102600" cy="1284288"/>
          </a:xfrm>
        </p:spPr>
        <p:txBody>
          <a:bodyPr>
            <a:noAutofit/>
          </a:bodyPr>
          <a:lstStyle/>
          <a:p>
            <a:pPr eaLnBrk="1" hangingPunct="1">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Remedies of Lender/Mortgagee (3)</a:t>
            </a:r>
            <a:br>
              <a:rPr lang="en-GB" sz="3600" dirty="0" smtClean="0">
                <a:latin typeface="Arial" charset="0"/>
                <a:cs typeface="Arial" charset="0"/>
              </a:rPr>
            </a:br>
            <a:endParaRPr lang="en-GB" sz="3600" dirty="0" smtClean="0">
              <a:latin typeface="Arial" charset="0"/>
              <a:cs typeface="Arial" charset="0"/>
            </a:endParaRPr>
          </a:p>
        </p:txBody>
      </p:sp>
      <p:sp>
        <p:nvSpPr>
          <p:cNvPr id="28676" name="Content Placeholder 4"/>
          <p:cNvSpPr>
            <a:spLocks noGrp="1"/>
          </p:cNvSpPr>
          <p:nvPr>
            <p:ph idx="1"/>
          </p:nvPr>
        </p:nvSpPr>
        <p:spPr>
          <a:xfrm>
            <a:off x="539750" y="1484313"/>
            <a:ext cx="8064500" cy="4525962"/>
          </a:xfrm>
        </p:spPr>
        <p:txBody>
          <a:bodyPr/>
          <a:lstStyle/>
          <a:p>
            <a:pPr>
              <a:lnSpc>
                <a:spcPts val="2700"/>
              </a:lnSpc>
              <a:spcBef>
                <a:spcPct val="0"/>
              </a:spcBef>
              <a:spcAft>
                <a:spcPts val="1200"/>
              </a:spcAft>
            </a:pPr>
            <a:r>
              <a:rPr lang="en-GB" altLang="en-US" sz="2400" smtClean="0"/>
              <a:t>Appointment of a Receiver:</a:t>
            </a:r>
          </a:p>
          <a:p>
            <a:pPr lvl="1">
              <a:lnSpc>
                <a:spcPts val="2700"/>
              </a:lnSpc>
              <a:spcBef>
                <a:spcPct val="0"/>
              </a:spcBef>
              <a:spcAft>
                <a:spcPts val="1200"/>
              </a:spcAft>
            </a:pPr>
            <a:r>
              <a:rPr lang="en-GB" altLang="en-US" sz="2400" smtClean="0"/>
              <a:t>More common with business property;</a:t>
            </a:r>
          </a:p>
          <a:p>
            <a:pPr lvl="1">
              <a:lnSpc>
                <a:spcPts val="2700"/>
              </a:lnSpc>
              <a:spcBef>
                <a:spcPct val="0"/>
              </a:spcBef>
              <a:spcAft>
                <a:spcPts val="1200"/>
              </a:spcAft>
            </a:pPr>
            <a:r>
              <a:rPr lang="en-GB" altLang="en-US" sz="2400" smtClean="0"/>
              <a:t>Receiver appointed to take charge of land and either manage it or sell it;</a:t>
            </a:r>
          </a:p>
          <a:p>
            <a:pPr lvl="1">
              <a:lnSpc>
                <a:spcPts val="2700"/>
              </a:lnSpc>
              <a:spcBef>
                <a:spcPct val="0"/>
              </a:spcBef>
              <a:spcAft>
                <a:spcPts val="1200"/>
              </a:spcAft>
            </a:pPr>
            <a:r>
              <a:rPr lang="en-GB" altLang="en-US" sz="2400" smtClean="0"/>
              <a:t>Receiver = acting as agent of the mortgagor;</a:t>
            </a:r>
          </a:p>
          <a:p>
            <a:pPr lvl="1">
              <a:lnSpc>
                <a:spcPts val="2700"/>
              </a:lnSpc>
              <a:spcBef>
                <a:spcPct val="0"/>
              </a:spcBef>
              <a:spcAft>
                <a:spcPts val="1200"/>
              </a:spcAft>
            </a:pPr>
            <a:r>
              <a:rPr lang="en-GB" altLang="en-US" sz="2400" smtClean="0"/>
              <a:t>Often express power in mortgage otherwise implied via </a:t>
            </a:r>
            <a:r>
              <a:rPr lang="en-GB" altLang="en-US" sz="2400" i="1" smtClean="0"/>
              <a:t>LPA 1925 1925; s101(1)(iii) </a:t>
            </a:r>
            <a:r>
              <a:rPr lang="en-GB" altLang="en-US" sz="2400" smtClean="0"/>
              <a:t>if mortgage by deed;</a:t>
            </a:r>
          </a:p>
          <a:p>
            <a:pPr lvl="1">
              <a:lnSpc>
                <a:spcPts val="2700"/>
              </a:lnSpc>
              <a:spcBef>
                <a:spcPct val="0"/>
              </a:spcBef>
              <a:spcAft>
                <a:spcPts val="1200"/>
              </a:spcAft>
            </a:pPr>
            <a:r>
              <a:rPr lang="en-GB" altLang="en-US" sz="2400" b="1" i="1" smtClean="0"/>
              <a:t>Horsham Properties Group Ltd v Clark &amp; Ano’r [2008] </a:t>
            </a:r>
            <a:r>
              <a:rPr lang="en-GB" altLang="en-US" sz="2400" smtClean="0"/>
              <a:t>- receiver was appointed in relation to residential premises where the mortgagor had a buy-to-let mortgage.</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13</a:t>
            </a:r>
          </a:p>
        </p:txBody>
      </p:sp>
      <p:sp>
        <p:nvSpPr>
          <p:cNvPr id="6" name="Title 1"/>
          <p:cNvSpPr>
            <a:spLocks noGrp="1"/>
          </p:cNvSpPr>
          <p:nvPr>
            <p:ph type="title"/>
          </p:nvPr>
        </p:nvSpPr>
        <p:spPr>
          <a:xfrm>
            <a:off x="573088" y="215900"/>
            <a:ext cx="8102600" cy="1284288"/>
          </a:xfrm>
        </p:spPr>
        <p:txBody>
          <a:bodyPr>
            <a:noAutofit/>
          </a:bodyPr>
          <a:lstStyle/>
          <a:p>
            <a:pPr eaLnBrk="1" hangingPunct="1">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Remedies of Lender/Mortgagee (4)</a:t>
            </a:r>
            <a:br>
              <a:rPr lang="en-GB" sz="3600" dirty="0" smtClean="0">
                <a:latin typeface="Arial" charset="0"/>
                <a:cs typeface="Arial" charset="0"/>
              </a:rPr>
            </a:br>
            <a:endParaRPr lang="en-GB" sz="3600" dirty="0" smtClean="0">
              <a:latin typeface="Arial" charset="0"/>
              <a:cs typeface="Arial" charset="0"/>
            </a:endParaRPr>
          </a:p>
        </p:txBody>
      </p:sp>
      <p:sp>
        <p:nvSpPr>
          <p:cNvPr id="29700" name="Content Placeholder 4"/>
          <p:cNvSpPr>
            <a:spLocks noGrp="1"/>
          </p:cNvSpPr>
          <p:nvPr>
            <p:ph idx="1"/>
          </p:nvPr>
        </p:nvSpPr>
        <p:spPr>
          <a:xfrm>
            <a:off x="500063" y="1571625"/>
            <a:ext cx="8064500" cy="4525963"/>
          </a:xfrm>
        </p:spPr>
        <p:txBody>
          <a:bodyPr/>
          <a:lstStyle/>
          <a:p>
            <a:pPr>
              <a:lnSpc>
                <a:spcPts val="3500"/>
              </a:lnSpc>
              <a:spcBef>
                <a:spcPct val="0"/>
              </a:spcBef>
              <a:spcAft>
                <a:spcPts val="1200"/>
              </a:spcAft>
            </a:pPr>
            <a:r>
              <a:rPr lang="en-GB" altLang="en-US" sz="2400" smtClean="0"/>
              <a:t>Right to sue on the contract</a:t>
            </a:r>
          </a:p>
          <a:p>
            <a:pPr lvl="1">
              <a:lnSpc>
                <a:spcPts val="3500"/>
              </a:lnSpc>
              <a:spcBef>
                <a:spcPct val="0"/>
              </a:spcBef>
              <a:spcAft>
                <a:spcPts val="1200"/>
              </a:spcAft>
            </a:pPr>
            <a:r>
              <a:rPr lang="en-GB" altLang="en-US" sz="2400" smtClean="0"/>
              <a:t>Available as the mortgage is a contract;</a:t>
            </a:r>
          </a:p>
          <a:p>
            <a:pPr lvl="1">
              <a:lnSpc>
                <a:spcPts val="3500"/>
              </a:lnSpc>
              <a:spcBef>
                <a:spcPct val="0"/>
              </a:spcBef>
              <a:spcAft>
                <a:spcPts val="1200"/>
              </a:spcAft>
            </a:pPr>
            <a:r>
              <a:rPr lang="en-GB" altLang="en-US" sz="2400" smtClean="0"/>
              <a:t>Seldom used as primary remedy - Why?</a:t>
            </a:r>
          </a:p>
          <a:p>
            <a:pPr lvl="1">
              <a:lnSpc>
                <a:spcPts val="3500"/>
              </a:lnSpc>
              <a:spcBef>
                <a:spcPct val="0"/>
              </a:spcBef>
              <a:spcAft>
                <a:spcPts val="1200"/>
              </a:spcAft>
            </a:pPr>
            <a:r>
              <a:rPr lang="en-GB" altLang="en-US" sz="2400" smtClean="0"/>
              <a:t>Usually it will follow sale of the mortgaged property where there is still a shortfall;</a:t>
            </a:r>
          </a:p>
          <a:p>
            <a:pPr lvl="1">
              <a:lnSpc>
                <a:spcPts val="3500"/>
              </a:lnSpc>
              <a:spcBef>
                <a:spcPct val="0"/>
              </a:spcBef>
              <a:spcAft>
                <a:spcPts val="1200"/>
              </a:spcAft>
            </a:pPr>
            <a:r>
              <a:rPr lang="en-GB" altLang="en-US" sz="2400" smtClean="0"/>
              <a:t>Pursuing the outstanding debt may ultimately have the effect of making the mortgagor bankrupt (</a:t>
            </a:r>
            <a:r>
              <a:rPr lang="en-GB" altLang="en-US" sz="2400" b="1" i="1" smtClean="0"/>
              <a:t>Alliance &amp; Leicester v Slayford </a:t>
            </a:r>
            <a:r>
              <a:rPr lang="en-GB" altLang="en-US" sz="2400" b="1" smtClean="0"/>
              <a:t>[2000]</a:t>
            </a:r>
            <a:r>
              <a:rPr lang="en-GB" altLang="en-US" sz="2400" smtClean="0"/>
              <a:t>)!</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14</a:t>
            </a:r>
          </a:p>
        </p:txBody>
      </p:sp>
      <p:sp>
        <p:nvSpPr>
          <p:cNvPr id="6" name="Title 1"/>
          <p:cNvSpPr>
            <a:spLocks noGrp="1"/>
          </p:cNvSpPr>
          <p:nvPr>
            <p:ph type="title"/>
          </p:nvPr>
        </p:nvSpPr>
        <p:spPr>
          <a:xfrm>
            <a:off x="573088" y="215900"/>
            <a:ext cx="8102600" cy="1284288"/>
          </a:xfrm>
        </p:spPr>
        <p:txBody>
          <a:bodyPr>
            <a:noAutofit/>
          </a:bodyPr>
          <a:lstStyle/>
          <a:p>
            <a:pPr eaLnBrk="1" hangingPunct="1">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Remedies of Lender/Mortgagee (5)</a:t>
            </a:r>
            <a:br>
              <a:rPr lang="en-GB" sz="3600" dirty="0" smtClean="0">
                <a:latin typeface="Arial" charset="0"/>
                <a:cs typeface="Arial" charset="0"/>
              </a:rPr>
            </a:br>
            <a:endParaRPr lang="en-GB" sz="3600" dirty="0" smtClean="0">
              <a:latin typeface="Arial" charset="0"/>
              <a:cs typeface="Arial" charset="0"/>
            </a:endParaRPr>
          </a:p>
        </p:txBody>
      </p:sp>
      <p:sp>
        <p:nvSpPr>
          <p:cNvPr id="30724" name="Content Placeholder 4"/>
          <p:cNvSpPr>
            <a:spLocks noGrp="1"/>
          </p:cNvSpPr>
          <p:nvPr>
            <p:ph idx="1"/>
          </p:nvPr>
        </p:nvSpPr>
        <p:spPr>
          <a:xfrm>
            <a:off x="642938" y="1571625"/>
            <a:ext cx="8013700" cy="4310063"/>
          </a:xfrm>
        </p:spPr>
        <p:txBody>
          <a:bodyPr/>
          <a:lstStyle/>
          <a:p>
            <a:pPr>
              <a:lnSpc>
                <a:spcPts val="3000"/>
              </a:lnSpc>
              <a:spcBef>
                <a:spcPct val="0"/>
              </a:spcBef>
              <a:spcAft>
                <a:spcPts val="1200"/>
              </a:spcAft>
            </a:pPr>
            <a:r>
              <a:rPr lang="en-GB" altLang="en-US" sz="2400" smtClean="0"/>
              <a:t>Possession and sale </a:t>
            </a:r>
          </a:p>
          <a:p>
            <a:pPr>
              <a:lnSpc>
                <a:spcPts val="3000"/>
              </a:lnSpc>
              <a:spcBef>
                <a:spcPct val="0"/>
              </a:spcBef>
              <a:spcAft>
                <a:spcPts val="1200"/>
              </a:spcAft>
            </a:pPr>
            <a:r>
              <a:rPr lang="en-GB" altLang="en-US" sz="2400" smtClean="0"/>
              <a:t>These often go hand-in-hand and involve the court </a:t>
            </a:r>
          </a:p>
          <a:p>
            <a:pPr>
              <a:lnSpc>
                <a:spcPts val="3000"/>
              </a:lnSpc>
              <a:spcBef>
                <a:spcPct val="0"/>
              </a:spcBef>
              <a:spcAft>
                <a:spcPts val="1200"/>
              </a:spcAft>
            </a:pPr>
            <a:r>
              <a:rPr lang="en-GB" altLang="en-US" sz="2400" smtClean="0"/>
              <a:t>Sale:</a:t>
            </a:r>
          </a:p>
          <a:p>
            <a:pPr lvl="1">
              <a:lnSpc>
                <a:spcPts val="3000"/>
              </a:lnSpc>
              <a:spcBef>
                <a:spcPct val="0"/>
              </a:spcBef>
              <a:spcAft>
                <a:spcPts val="1200"/>
              </a:spcAft>
            </a:pPr>
            <a:r>
              <a:rPr lang="en-GB" altLang="en-US" sz="2400" smtClean="0"/>
              <a:t>No power of sale at common law but provided for in </a:t>
            </a:r>
            <a:r>
              <a:rPr lang="en-GB" altLang="en-US" sz="2400" i="1" smtClean="0"/>
              <a:t>LPA 1925</a:t>
            </a:r>
            <a:r>
              <a:rPr lang="en-GB" altLang="en-US" sz="2400" smtClean="0"/>
              <a:t>;</a:t>
            </a:r>
          </a:p>
          <a:p>
            <a:pPr lvl="1">
              <a:lnSpc>
                <a:spcPts val="3000"/>
              </a:lnSpc>
              <a:spcBef>
                <a:spcPct val="0"/>
              </a:spcBef>
              <a:spcAft>
                <a:spcPts val="1200"/>
              </a:spcAft>
            </a:pPr>
            <a:r>
              <a:rPr lang="en-GB" altLang="en-US" sz="2400" smtClean="0"/>
              <a:t>For mortgagee to be able to take action the power of sale must have:</a:t>
            </a:r>
          </a:p>
          <a:p>
            <a:pPr marL="1371600" lvl="2" indent="-457200">
              <a:lnSpc>
                <a:spcPts val="3000"/>
              </a:lnSpc>
              <a:spcBef>
                <a:spcPct val="0"/>
              </a:spcBef>
              <a:spcAft>
                <a:spcPts val="1200"/>
              </a:spcAft>
              <a:buFont typeface="Calibri" panose="020F0502020204030204" pitchFamily="34" charset="0"/>
              <a:buAutoNum type="arabicPeriod"/>
            </a:pPr>
            <a:r>
              <a:rPr lang="en-GB" altLang="en-US" smtClean="0"/>
              <a:t>Arisen; </a:t>
            </a:r>
            <a:r>
              <a:rPr lang="en-GB" altLang="en-US" u="sng" smtClean="0"/>
              <a:t>and</a:t>
            </a:r>
            <a:r>
              <a:rPr lang="en-GB" altLang="en-US" smtClean="0"/>
              <a:t> </a:t>
            </a:r>
          </a:p>
          <a:p>
            <a:pPr marL="1371600" lvl="2" indent="-457200">
              <a:lnSpc>
                <a:spcPts val="3000"/>
              </a:lnSpc>
              <a:spcBef>
                <a:spcPct val="0"/>
              </a:spcBef>
              <a:spcAft>
                <a:spcPts val="1200"/>
              </a:spcAft>
              <a:buFont typeface="Calibri" panose="020F0502020204030204" pitchFamily="34" charset="0"/>
              <a:buAutoNum type="arabicPeriod"/>
            </a:pPr>
            <a:r>
              <a:rPr lang="en-GB" altLang="en-US" smtClean="0"/>
              <a:t>Become exercisable.</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15</a:t>
            </a:r>
          </a:p>
        </p:txBody>
      </p:sp>
      <p:sp>
        <p:nvSpPr>
          <p:cNvPr id="6" name="Title 1"/>
          <p:cNvSpPr>
            <a:spLocks noGrp="1"/>
          </p:cNvSpPr>
          <p:nvPr>
            <p:ph type="title"/>
          </p:nvPr>
        </p:nvSpPr>
        <p:spPr>
          <a:xfrm>
            <a:off x="573088" y="215900"/>
            <a:ext cx="8102600" cy="1284288"/>
          </a:xfrm>
        </p:spPr>
        <p:txBody>
          <a:bodyPr>
            <a:noAutofit/>
          </a:bodyPr>
          <a:lstStyle/>
          <a:p>
            <a:pPr eaLnBrk="1" hangingPunct="1">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a:t>
            </a:r>
            <a:r>
              <a:rPr lang="en-GB" sz="3600" dirty="0" smtClean="0"/>
              <a:t>Possession and sale (1</a:t>
            </a:r>
            <a:r>
              <a:rPr lang="en-GB" sz="3600" dirty="0" smtClean="0">
                <a:latin typeface="Arial" charset="0"/>
                <a:cs typeface="Arial" charset="0"/>
              </a:rPr>
              <a:t>)</a:t>
            </a:r>
            <a:br>
              <a:rPr lang="en-GB" sz="3600" dirty="0" smtClean="0">
                <a:latin typeface="Arial" charset="0"/>
                <a:cs typeface="Arial" charset="0"/>
              </a:rPr>
            </a:br>
            <a:endParaRPr lang="en-GB" sz="3600" dirty="0" smtClean="0">
              <a:latin typeface="Arial" charset="0"/>
              <a:cs typeface="Arial" charset="0"/>
            </a:endParaRPr>
          </a:p>
        </p:txBody>
      </p:sp>
      <p:sp>
        <p:nvSpPr>
          <p:cNvPr id="5" name="Content Placeholder 4"/>
          <p:cNvSpPr>
            <a:spLocks noGrp="1"/>
          </p:cNvSpPr>
          <p:nvPr>
            <p:ph idx="1"/>
          </p:nvPr>
        </p:nvSpPr>
        <p:spPr>
          <a:xfrm>
            <a:off x="539750" y="1484313"/>
            <a:ext cx="8147050" cy="4525962"/>
          </a:xfrm>
        </p:spPr>
        <p:txBody>
          <a:bodyPr/>
          <a:lstStyle/>
          <a:p>
            <a:pPr marL="342900" lvl="1" indent="-342900">
              <a:lnSpc>
                <a:spcPts val="2900"/>
              </a:lnSpc>
              <a:spcBef>
                <a:spcPts val="0"/>
              </a:spcBef>
              <a:spcAft>
                <a:spcPts val="1200"/>
              </a:spcAft>
              <a:buFont typeface="Arial" charset="0"/>
              <a:buChar char="•"/>
              <a:defRPr/>
            </a:pPr>
            <a:r>
              <a:rPr lang="en-GB" sz="2400" dirty="0" smtClean="0"/>
              <a:t>A purchaser in good faith from a </a:t>
            </a:r>
            <a:r>
              <a:rPr lang="en-GB" altLang="en-US" sz="2400" dirty="0">
                <a:latin typeface="Arial" charset="0"/>
                <a:cs typeface="Arial" charset="0"/>
              </a:rPr>
              <a:t>mortgagee</a:t>
            </a:r>
            <a:r>
              <a:rPr lang="en-GB" sz="2400" dirty="0" smtClean="0"/>
              <a:t> needs only to check that the power has </a:t>
            </a:r>
            <a:r>
              <a:rPr lang="en-GB" sz="2400" u="sng" dirty="0" smtClean="0"/>
              <a:t>arisen</a:t>
            </a:r>
            <a:r>
              <a:rPr lang="en-GB" sz="2400" dirty="0" smtClean="0"/>
              <a:t> but from the </a:t>
            </a:r>
            <a:r>
              <a:rPr lang="en-GB" altLang="en-US" sz="2400" dirty="0">
                <a:latin typeface="Arial" charset="0"/>
                <a:cs typeface="Arial" charset="0"/>
              </a:rPr>
              <a:t>mortgagee</a:t>
            </a:r>
            <a:r>
              <a:rPr lang="en-GB" sz="2400" dirty="0" smtClean="0"/>
              <a:t>’s point of view, it must also be satisfied that its power of sale has become exercisable</a:t>
            </a:r>
          </a:p>
          <a:p>
            <a:pPr>
              <a:lnSpc>
                <a:spcPts val="2900"/>
              </a:lnSpc>
              <a:spcBef>
                <a:spcPts val="0"/>
              </a:spcBef>
              <a:spcAft>
                <a:spcPts val="1200"/>
              </a:spcAft>
              <a:buFont typeface="Arial" charset="0"/>
              <a:buChar char="•"/>
              <a:defRPr/>
            </a:pPr>
            <a:r>
              <a:rPr lang="en-GB" sz="2400" dirty="0" smtClean="0"/>
              <a:t>Requirements for power of sale to </a:t>
            </a:r>
            <a:r>
              <a:rPr lang="en-GB" sz="2400" u="sng" dirty="0" smtClean="0"/>
              <a:t>arise</a:t>
            </a:r>
            <a:r>
              <a:rPr lang="en-GB" sz="2400" dirty="0" smtClean="0"/>
              <a:t> contained in </a:t>
            </a:r>
            <a:r>
              <a:rPr lang="en-GB" sz="2400" i="1" dirty="0" smtClean="0"/>
              <a:t>LPA 1925; s101</a:t>
            </a:r>
            <a:r>
              <a:rPr lang="en-GB" sz="2400" dirty="0" smtClean="0"/>
              <a:t>:</a:t>
            </a:r>
          </a:p>
          <a:p>
            <a:pPr marL="971550" lvl="1" indent="-514350">
              <a:lnSpc>
                <a:spcPts val="2900"/>
              </a:lnSpc>
              <a:spcBef>
                <a:spcPts val="0"/>
              </a:spcBef>
              <a:spcAft>
                <a:spcPts val="1200"/>
              </a:spcAft>
              <a:buFont typeface="+mj-lt"/>
              <a:buAutoNum type="arabicPeriod"/>
              <a:defRPr/>
            </a:pPr>
            <a:r>
              <a:rPr lang="en-GB" sz="2400" dirty="0" smtClean="0"/>
              <a:t>Mortgage made by deed (</a:t>
            </a:r>
            <a:r>
              <a:rPr lang="en-GB" sz="2400" i="1" dirty="0" smtClean="0"/>
              <a:t>s101(1)</a:t>
            </a:r>
            <a:r>
              <a:rPr lang="en-GB" sz="2400" dirty="0" smtClean="0"/>
              <a:t>);</a:t>
            </a:r>
          </a:p>
          <a:p>
            <a:pPr marL="971550" lvl="1" indent="-514350">
              <a:lnSpc>
                <a:spcPts val="2900"/>
              </a:lnSpc>
              <a:spcBef>
                <a:spcPts val="0"/>
              </a:spcBef>
              <a:spcAft>
                <a:spcPts val="1200"/>
              </a:spcAft>
              <a:buFont typeface="+mj-lt"/>
              <a:buAutoNum type="arabicPeriod"/>
              <a:defRPr/>
            </a:pPr>
            <a:r>
              <a:rPr lang="en-GB" sz="2400" dirty="0" smtClean="0"/>
              <a:t>Deed contains no provision excluding the statutory power of sale (</a:t>
            </a:r>
            <a:r>
              <a:rPr lang="en-GB" sz="2400" i="1" dirty="0" smtClean="0"/>
              <a:t>s101(4)</a:t>
            </a:r>
            <a:r>
              <a:rPr lang="en-GB" sz="2400" dirty="0" smtClean="0"/>
              <a:t>); </a:t>
            </a:r>
            <a:r>
              <a:rPr lang="en-GB" sz="2400" u="sng" dirty="0" smtClean="0"/>
              <a:t>and</a:t>
            </a:r>
          </a:p>
          <a:p>
            <a:pPr marL="971550" lvl="1" indent="-514350">
              <a:lnSpc>
                <a:spcPts val="2900"/>
              </a:lnSpc>
              <a:spcBef>
                <a:spcPts val="0"/>
              </a:spcBef>
              <a:spcAft>
                <a:spcPts val="1200"/>
              </a:spcAft>
              <a:buFont typeface="+mj-lt"/>
              <a:buAutoNum type="arabicPeriod"/>
              <a:defRPr/>
            </a:pPr>
            <a:r>
              <a:rPr lang="en-GB" sz="2400" dirty="0" smtClean="0"/>
              <a:t>The legal date for redemption has passed (</a:t>
            </a:r>
            <a:r>
              <a:rPr lang="en-GB" sz="2400" i="1" dirty="0" smtClean="0"/>
              <a:t>s101(1)(</a:t>
            </a:r>
            <a:r>
              <a:rPr lang="en-GB" sz="2400" i="1" dirty="0" err="1" smtClean="0"/>
              <a:t>i</a:t>
            </a:r>
            <a:r>
              <a:rPr lang="en-GB" sz="2400" i="1" dirty="0" smtClean="0"/>
              <a:t>)</a:t>
            </a:r>
            <a:r>
              <a:rPr lang="en-GB" sz="2400" dirty="0" smtClean="0"/>
              <a:t>).</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16</a:t>
            </a:r>
          </a:p>
        </p:txBody>
      </p:sp>
      <p:sp>
        <p:nvSpPr>
          <p:cNvPr id="6" name="Title 1"/>
          <p:cNvSpPr>
            <a:spLocks noGrp="1"/>
          </p:cNvSpPr>
          <p:nvPr>
            <p:ph type="title"/>
          </p:nvPr>
        </p:nvSpPr>
        <p:spPr>
          <a:xfrm>
            <a:off x="573088" y="215900"/>
            <a:ext cx="8102600" cy="1284288"/>
          </a:xfrm>
        </p:spPr>
        <p:txBody>
          <a:bodyPr>
            <a:noAutofit/>
          </a:bodyPr>
          <a:lstStyle/>
          <a:p>
            <a:pPr eaLnBrk="1" hangingPunct="1">
              <a:defRPr/>
            </a:pPr>
            <a:r>
              <a:rPr lang="en-GB" sz="3600" dirty="0" smtClean="0"/>
              <a:t/>
            </a:r>
            <a:br>
              <a:rPr lang="en-GB" sz="3600" dirty="0" smtClean="0"/>
            </a:br>
            <a:r>
              <a:rPr lang="en-GB" sz="3600" dirty="0" smtClean="0"/>
              <a:t>Possession and sale (2</a:t>
            </a:r>
            <a:r>
              <a:rPr lang="en-GB" sz="3600" dirty="0" smtClean="0">
                <a:latin typeface="Arial" charset="0"/>
                <a:cs typeface="Arial" charset="0"/>
              </a:rPr>
              <a:t>)</a:t>
            </a:r>
            <a:br>
              <a:rPr lang="en-GB" sz="3600" dirty="0" smtClean="0">
                <a:latin typeface="Arial" charset="0"/>
                <a:cs typeface="Arial" charset="0"/>
              </a:rPr>
            </a:br>
            <a:endParaRPr lang="en-GB" sz="3600" dirty="0" smtClean="0">
              <a:latin typeface="Arial" charset="0"/>
            </a:endParaRPr>
          </a:p>
        </p:txBody>
      </p:sp>
      <p:sp>
        <p:nvSpPr>
          <p:cNvPr id="32772" name="Content Placeholder 4"/>
          <p:cNvSpPr>
            <a:spLocks noGrp="1"/>
          </p:cNvSpPr>
          <p:nvPr>
            <p:ph idx="1"/>
          </p:nvPr>
        </p:nvSpPr>
        <p:spPr>
          <a:xfrm>
            <a:off x="500063" y="1643063"/>
            <a:ext cx="8215312" cy="4525962"/>
          </a:xfrm>
        </p:spPr>
        <p:txBody>
          <a:bodyPr/>
          <a:lstStyle/>
          <a:p>
            <a:pPr>
              <a:lnSpc>
                <a:spcPts val="3100"/>
              </a:lnSpc>
              <a:spcBef>
                <a:spcPct val="0"/>
              </a:spcBef>
              <a:spcAft>
                <a:spcPts val="1200"/>
              </a:spcAft>
            </a:pPr>
            <a:r>
              <a:rPr lang="en-GB" altLang="en-US" sz="2400" smtClean="0"/>
              <a:t>Requirements for power of sale to </a:t>
            </a:r>
            <a:r>
              <a:rPr lang="en-GB" altLang="en-US" sz="2400" u="sng" smtClean="0"/>
              <a:t>become exercisable</a:t>
            </a:r>
            <a:r>
              <a:rPr lang="en-GB" altLang="en-US" sz="2400" smtClean="0"/>
              <a:t> are contained in </a:t>
            </a:r>
            <a:r>
              <a:rPr lang="en-GB" altLang="en-US" sz="2400" i="1" smtClean="0"/>
              <a:t>LPA 1925; s103</a:t>
            </a:r>
            <a:r>
              <a:rPr lang="en-GB" altLang="en-US" sz="2400" smtClean="0"/>
              <a:t>:</a:t>
            </a:r>
          </a:p>
          <a:p>
            <a:pPr marL="971550" lvl="1" indent="-514350">
              <a:lnSpc>
                <a:spcPts val="3100"/>
              </a:lnSpc>
              <a:spcBef>
                <a:spcPct val="0"/>
              </a:spcBef>
              <a:spcAft>
                <a:spcPts val="1200"/>
              </a:spcAft>
              <a:buFont typeface="Calibri" panose="020F0502020204030204" pitchFamily="34" charset="0"/>
              <a:buAutoNum type="arabicPeriod"/>
            </a:pPr>
            <a:r>
              <a:rPr lang="en-GB" altLang="en-US" sz="2400" smtClean="0"/>
              <a:t>A notice requiring payment has been served and has not been complied with within three months; </a:t>
            </a:r>
            <a:r>
              <a:rPr lang="en-GB" altLang="en-US" sz="2400" u="sng" smtClean="0"/>
              <a:t>or</a:t>
            </a:r>
          </a:p>
          <a:p>
            <a:pPr marL="971550" lvl="1" indent="-514350">
              <a:lnSpc>
                <a:spcPts val="3100"/>
              </a:lnSpc>
              <a:spcBef>
                <a:spcPct val="0"/>
              </a:spcBef>
              <a:spcAft>
                <a:spcPts val="1200"/>
              </a:spcAft>
              <a:buFont typeface="Calibri" panose="020F0502020204030204" pitchFamily="34" charset="0"/>
              <a:buAutoNum type="arabicPeriod"/>
            </a:pPr>
            <a:r>
              <a:rPr lang="en-GB" altLang="en-US" sz="2400" smtClean="0"/>
              <a:t>Some of the interest payable is at least two months in arrears; </a:t>
            </a:r>
            <a:r>
              <a:rPr lang="en-GB" altLang="en-US" sz="2400" u="sng" smtClean="0"/>
              <a:t>or</a:t>
            </a:r>
          </a:p>
          <a:p>
            <a:pPr marL="971550" lvl="1" indent="-514350">
              <a:lnSpc>
                <a:spcPts val="3100"/>
              </a:lnSpc>
              <a:spcBef>
                <a:spcPct val="0"/>
              </a:spcBef>
              <a:spcAft>
                <a:spcPts val="1200"/>
              </a:spcAft>
              <a:buFont typeface="Calibri" panose="020F0502020204030204" pitchFamily="34" charset="0"/>
              <a:buAutoNum type="arabicPeriod"/>
            </a:pPr>
            <a:r>
              <a:rPr lang="en-GB" altLang="en-US" sz="2400" smtClean="0"/>
              <a:t>There has been a breach of an express covenant in the mortgage (other than one for the payment of money) or some provision of the </a:t>
            </a:r>
            <a:r>
              <a:rPr lang="en-GB" altLang="en-US" sz="2400" i="1" smtClean="0"/>
              <a:t>LPA 1925</a:t>
            </a:r>
            <a:r>
              <a:rPr lang="en-GB" altLang="en-US" sz="2400" smtClean="0"/>
              <a:t>.</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17</a:t>
            </a:r>
          </a:p>
        </p:txBody>
      </p:sp>
      <p:sp>
        <p:nvSpPr>
          <p:cNvPr id="6" name="Title 1"/>
          <p:cNvSpPr>
            <a:spLocks noGrp="1"/>
          </p:cNvSpPr>
          <p:nvPr>
            <p:ph type="title"/>
          </p:nvPr>
        </p:nvSpPr>
        <p:spPr>
          <a:xfrm>
            <a:off x="573088" y="215900"/>
            <a:ext cx="8102600" cy="1284288"/>
          </a:xfrm>
        </p:spPr>
        <p:txBody>
          <a:bodyPr>
            <a:noAutofit/>
          </a:bodyPr>
          <a:lstStyle/>
          <a:p>
            <a:pPr eaLnBrk="1" hangingPunct="1">
              <a:defRPr/>
            </a:pPr>
            <a:r>
              <a:rPr lang="en-GB" sz="3600" dirty="0" smtClean="0"/>
              <a:t/>
            </a:r>
            <a:br>
              <a:rPr lang="en-GB" sz="3600" dirty="0" smtClean="0"/>
            </a:br>
            <a:r>
              <a:rPr lang="en-GB" sz="3600" dirty="0" smtClean="0"/>
              <a:t>Possession and sale (3</a:t>
            </a:r>
            <a:r>
              <a:rPr lang="en-GB" sz="3600" dirty="0" smtClean="0">
                <a:latin typeface="Arial" charset="0"/>
                <a:cs typeface="Arial" charset="0"/>
              </a:rPr>
              <a:t>)</a:t>
            </a:r>
            <a:br>
              <a:rPr lang="en-GB" sz="3600" dirty="0" smtClean="0">
                <a:latin typeface="Arial" charset="0"/>
                <a:cs typeface="Arial" charset="0"/>
              </a:rPr>
            </a:br>
            <a:endParaRPr lang="en-GB" sz="3600" dirty="0" smtClean="0">
              <a:latin typeface="Arial" charset="0"/>
            </a:endParaRPr>
          </a:p>
        </p:txBody>
      </p:sp>
      <p:sp>
        <p:nvSpPr>
          <p:cNvPr id="33796" name="Content Placeholder 4"/>
          <p:cNvSpPr>
            <a:spLocks noGrp="1"/>
          </p:cNvSpPr>
          <p:nvPr>
            <p:ph idx="1"/>
          </p:nvPr>
        </p:nvSpPr>
        <p:spPr>
          <a:xfrm>
            <a:off x="500063" y="1500188"/>
            <a:ext cx="8270875" cy="4525962"/>
          </a:xfrm>
        </p:spPr>
        <p:txBody>
          <a:bodyPr/>
          <a:lstStyle/>
          <a:p>
            <a:pPr>
              <a:lnSpc>
                <a:spcPts val="2700"/>
              </a:lnSpc>
              <a:spcBef>
                <a:spcPct val="0"/>
              </a:spcBef>
              <a:spcAft>
                <a:spcPts val="1200"/>
              </a:spcAft>
            </a:pPr>
            <a:r>
              <a:rPr lang="en-GB" altLang="en-US" sz="2400" smtClean="0"/>
              <a:t>Sale under </a:t>
            </a:r>
            <a:r>
              <a:rPr lang="en-GB" altLang="en-US" sz="2400" i="1" smtClean="0"/>
              <a:t>LPA 1925; s101</a:t>
            </a:r>
            <a:r>
              <a:rPr lang="en-GB" altLang="en-US" sz="2400" smtClean="0"/>
              <a:t> has the effect of overreaching the interests of the mortgagor in a similar way to overreaching of beneficial interests when the proceeds of sale are paid to two trustees</a:t>
            </a:r>
          </a:p>
          <a:p>
            <a:pPr>
              <a:lnSpc>
                <a:spcPts val="2700"/>
              </a:lnSpc>
              <a:spcBef>
                <a:spcPct val="0"/>
              </a:spcBef>
              <a:spcAft>
                <a:spcPts val="1200"/>
              </a:spcAft>
            </a:pPr>
            <a:r>
              <a:rPr lang="en-GB" altLang="en-US" sz="2400" smtClean="0"/>
              <a:t>Plus interests of subsequent (but not prior) mortgagees are swept off the title and onto the proceeds of sale</a:t>
            </a:r>
          </a:p>
          <a:p>
            <a:pPr>
              <a:lnSpc>
                <a:spcPts val="2700"/>
              </a:lnSpc>
              <a:spcBef>
                <a:spcPct val="0"/>
              </a:spcBef>
              <a:spcAft>
                <a:spcPts val="1200"/>
              </a:spcAft>
            </a:pPr>
            <a:r>
              <a:rPr lang="en-GB" altLang="en-US" sz="2400" smtClean="0"/>
              <a:t>If a mortgagee exercises power of sale it is under a duty to act in good faith, E.g. obtain the best price reasonably obtainable (</a:t>
            </a:r>
            <a:r>
              <a:rPr lang="en-GB" altLang="en-US" sz="2400" b="1" i="1" smtClean="0"/>
              <a:t>Meah v GE Money Home Finance Ltd</a:t>
            </a:r>
            <a:r>
              <a:rPr lang="en-GB" altLang="en-US" sz="2400" smtClean="0"/>
              <a:t>)</a:t>
            </a:r>
          </a:p>
          <a:p>
            <a:pPr>
              <a:lnSpc>
                <a:spcPts val="2700"/>
              </a:lnSpc>
              <a:spcBef>
                <a:spcPct val="0"/>
              </a:spcBef>
              <a:spcAft>
                <a:spcPts val="1200"/>
              </a:spcAft>
            </a:pPr>
            <a:r>
              <a:rPr lang="en-GB" altLang="en-US" sz="2400" smtClean="0"/>
              <a:t>Under </a:t>
            </a:r>
            <a:r>
              <a:rPr lang="en-GB" altLang="en-US" sz="2400" i="1" smtClean="0"/>
              <a:t>LPA 1925,</a:t>
            </a:r>
            <a:r>
              <a:rPr lang="en-GB" altLang="en-US" sz="2400" smtClean="0"/>
              <a:t> mortgagee does not need a court order to sell land but in most cases mortgagee will need to go to court, if the mortgagor is still in possession - why?</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18</a:t>
            </a:r>
          </a:p>
        </p:txBody>
      </p:sp>
      <p:sp>
        <p:nvSpPr>
          <p:cNvPr id="6" name="Title 1"/>
          <p:cNvSpPr>
            <a:spLocks noGrp="1"/>
          </p:cNvSpPr>
          <p:nvPr>
            <p:ph type="title"/>
          </p:nvPr>
        </p:nvSpPr>
        <p:spPr>
          <a:xfrm>
            <a:off x="573088" y="215900"/>
            <a:ext cx="8102600" cy="1284288"/>
          </a:xfrm>
        </p:spPr>
        <p:txBody>
          <a:bodyPr>
            <a:noAutofit/>
          </a:bodyPr>
          <a:lstStyle/>
          <a:p>
            <a:pPr eaLnBrk="1" hangingPunct="1">
              <a:defRPr/>
            </a:pPr>
            <a:r>
              <a:rPr lang="en-GB" sz="3600" dirty="0" smtClean="0"/>
              <a:t/>
            </a:r>
            <a:br>
              <a:rPr lang="en-GB" sz="3600" dirty="0" smtClean="0"/>
            </a:br>
            <a:r>
              <a:rPr lang="en-GB" sz="3600" dirty="0" smtClean="0"/>
              <a:t>Possession and sale (4</a:t>
            </a:r>
            <a:r>
              <a:rPr lang="en-GB" sz="3600" dirty="0" smtClean="0">
                <a:latin typeface="Arial" charset="0"/>
                <a:cs typeface="Arial" charset="0"/>
              </a:rPr>
              <a:t>)</a:t>
            </a:r>
            <a:br>
              <a:rPr lang="en-GB" sz="3600" dirty="0" smtClean="0">
                <a:latin typeface="Arial" charset="0"/>
                <a:cs typeface="Arial" charset="0"/>
              </a:rPr>
            </a:br>
            <a:endParaRPr lang="en-GB" sz="3600" dirty="0" smtClean="0">
              <a:latin typeface="Arial" charset="0"/>
            </a:endParaRPr>
          </a:p>
        </p:txBody>
      </p:sp>
      <p:sp>
        <p:nvSpPr>
          <p:cNvPr id="34820" name="Content Placeholder 4"/>
          <p:cNvSpPr>
            <a:spLocks noGrp="1"/>
          </p:cNvSpPr>
          <p:nvPr>
            <p:ph idx="1"/>
          </p:nvPr>
        </p:nvSpPr>
        <p:spPr>
          <a:xfrm>
            <a:off x="500063" y="1571625"/>
            <a:ext cx="8270875" cy="4525963"/>
          </a:xfrm>
        </p:spPr>
        <p:txBody>
          <a:bodyPr/>
          <a:lstStyle/>
          <a:p>
            <a:pPr>
              <a:lnSpc>
                <a:spcPts val="3000"/>
              </a:lnSpc>
              <a:spcBef>
                <a:spcPct val="0"/>
              </a:spcBef>
              <a:spcAft>
                <a:spcPts val="1200"/>
              </a:spcAft>
            </a:pPr>
            <a:r>
              <a:rPr lang="en-GB" altLang="en-US" sz="2400" smtClean="0"/>
              <a:t>Technically, a mortgagee has a right to “go into possession before the ink is dry on the mortgage unless there is something in the contract, express or by implication, whereby he has contracted himself out of that right” (</a:t>
            </a:r>
            <a:r>
              <a:rPr lang="en-GB" altLang="en-US" sz="2400" b="1" i="1" smtClean="0"/>
              <a:t>Four-Maids Ltd v Dudley Marshall..[1957]</a:t>
            </a:r>
            <a:r>
              <a:rPr lang="en-GB" altLang="en-US" sz="2400" smtClean="0"/>
              <a:t>)</a:t>
            </a:r>
          </a:p>
          <a:p>
            <a:pPr>
              <a:lnSpc>
                <a:spcPts val="3000"/>
              </a:lnSpc>
              <a:spcBef>
                <a:spcPct val="0"/>
              </a:spcBef>
              <a:spcAft>
                <a:spcPts val="1200"/>
              </a:spcAft>
            </a:pPr>
            <a:r>
              <a:rPr lang="en-GB" altLang="en-US" sz="2400" smtClean="0"/>
              <a:t>In practice, mortgagees covenant in mortgage deed, not to exercise this right unless the mortgagor is in default</a:t>
            </a:r>
            <a:r>
              <a:rPr lang="en-GB" altLang="en-US" sz="2400" b="1" i="1" smtClean="0"/>
              <a:t> </a:t>
            </a:r>
          </a:p>
          <a:p>
            <a:pPr>
              <a:lnSpc>
                <a:spcPts val="3000"/>
              </a:lnSpc>
              <a:spcBef>
                <a:spcPct val="0"/>
              </a:spcBef>
              <a:spcAft>
                <a:spcPts val="1200"/>
              </a:spcAft>
            </a:pPr>
            <a:r>
              <a:rPr lang="en-GB" altLang="en-US" sz="2400" smtClean="0"/>
              <a:t>Possession needs to be obtained prior to sale but as it can only be exercised peaceably (due to the implications of the </a:t>
            </a:r>
            <a:r>
              <a:rPr lang="en-GB" altLang="en-US" sz="2400" i="1" smtClean="0"/>
              <a:t>Criminal Law Act 1977; s6</a:t>
            </a:r>
            <a:r>
              <a:rPr lang="en-GB" altLang="en-US" sz="2400" smtClean="0"/>
              <a:t>) this will probably necessitate an application to court</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19</a:t>
            </a:r>
          </a:p>
        </p:txBody>
      </p:sp>
      <p:sp>
        <p:nvSpPr>
          <p:cNvPr id="6" name="Title 1"/>
          <p:cNvSpPr>
            <a:spLocks noGrp="1"/>
          </p:cNvSpPr>
          <p:nvPr>
            <p:ph type="title"/>
          </p:nvPr>
        </p:nvSpPr>
        <p:spPr>
          <a:xfrm>
            <a:off x="573088" y="215900"/>
            <a:ext cx="8102600" cy="1284288"/>
          </a:xfrm>
        </p:spPr>
        <p:txBody>
          <a:bodyPr>
            <a:noAutofit/>
          </a:bodyPr>
          <a:lstStyle/>
          <a:p>
            <a:pPr eaLnBrk="1" hangingPunct="1">
              <a:defRPr/>
            </a:pPr>
            <a:r>
              <a:rPr lang="en-GB" sz="3600" dirty="0" smtClean="0"/>
              <a:t/>
            </a:r>
            <a:br>
              <a:rPr lang="en-GB" sz="3600" dirty="0" smtClean="0"/>
            </a:br>
            <a:r>
              <a:rPr lang="en-GB" sz="3600" dirty="0" smtClean="0"/>
              <a:t>Possession and sale (5</a:t>
            </a:r>
            <a:r>
              <a:rPr lang="en-GB" sz="3600" dirty="0" smtClean="0">
                <a:latin typeface="Arial" charset="0"/>
                <a:cs typeface="Arial" charset="0"/>
              </a:rPr>
              <a:t>)</a:t>
            </a:r>
            <a:br>
              <a:rPr lang="en-GB" sz="3600" dirty="0" smtClean="0">
                <a:latin typeface="Arial" charset="0"/>
                <a:cs typeface="Arial" charset="0"/>
              </a:rPr>
            </a:br>
            <a:endParaRPr lang="en-GB" sz="3600" dirty="0" smtClean="0">
              <a:latin typeface="Arial" charset="0"/>
            </a:endParaRPr>
          </a:p>
        </p:txBody>
      </p:sp>
      <p:sp>
        <p:nvSpPr>
          <p:cNvPr id="35844" name="Content Placeholder 4"/>
          <p:cNvSpPr>
            <a:spLocks noGrp="1"/>
          </p:cNvSpPr>
          <p:nvPr>
            <p:ph idx="1"/>
          </p:nvPr>
        </p:nvSpPr>
        <p:spPr>
          <a:xfrm>
            <a:off x="500063" y="1557338"/>
            <a:ext cx="8197850" cy="4454525"/>
          </a:xfrm>
        </p:spPr>
        <p:txBody>
          <a:bodyPr/>
          <a:lstStyle/>
          <a:p>
            <a:pPr>
              <a:lnSpc>
                <a:spcPts val="3400"/>
              </a:lnSpc>
              <a:spcBef>
                <a:spcPct val="0"/>
              </a:spcBef>
              <a:spcAft>
                <a:spcPts val="1200"/>
              </a:spcAft>
            </a:pPr>
            <a:r>
              <a:rPr lang="en-GB" altLang="en-US" sz="2400" i="1" smtClean="0"/>
              <a:t>Administration of Justice Act 1970; s36</a:t>
            </a:r>
            <a:r>
              <a:rPr lang="en-GB" altLang="en-US" sz="2400" smtClean="0"/>
              <a:t> - if mortgaged property is a dwelling, on a application for possession, the court may:</a:t>
            </a:r>
          </a:p>
          <a:p>
            <a:pPr lvl="1">
              <a:lnSpc>
                <a:spcPts val="3400"/>
              </a:lnSpc>
              <a:spcBef>
                <a:spcPct val="0"/>
              </a:spcBef>
              <a:spcAft>
                <a:spcPts val="1200"/>
              </a:spcAft>
            </a:pPr>
            <a:r>
              <a:rPr lang="en-GB" altLang="en-US" sz="2400" smtClean="0"/>
              <a:t>(a) adjourn the proceedings;</a:t>
            </a:r>
          </a:p>
          <a:p>
            <a:pPr lvl="1">
              <a:lnSpc>
                <a:spcPts val="3400"/>
              </a:lnSpc>
              <a:spcBef>
                <a:spcPct val="0"/>
              </a:spcBef>
              <a:spcAft>
                <a:spcPts val="1200"/>
              </a:spcAft>
            </a:pPr>
            <a:r>
              <a:rPr lang="en-GB" altLang="en-US" sz="2400" smtClean="0"/>
              <a:t>(b) stay or suspend judgement; or</a:t>
            </a:r>
          </a:p>
          <a:p>
            <a:pPr lvl="1">
              <a:lnSpc>
                <a:spcPts val="3400"/>
              </a:lnSpc>
              <a:spcBef>
                <a:spcPct val="0"/>
              </a:spcBef>
              <a:spcAft>
                <a:spcPts val="1200"/>
              </a:spcAft>
            </a:pPr>
            <a:r>
              <a:rPr lang="en-GB" altLang="en-US" sz="2400" smtClean="0"/>
              <a:t>(c) postpone date for delivery of possession.</a:t>
            </a:r>
          </a:p>
          <a:p>
            <a:pPr>
              <a:lnSpc>
                <a:spcPts val="3400"/>
              </a:lnSpc>
              <a:spcBef>
                <a:spcPct val="0"/>
              </a:spcBef>
              <a:spcAft>
                <a:spcPts val="1200"/>
              </a:spcAft>
              <a:buFont typeface="Arial" panose="020B0604020202020204" pitchFamily="34" charset="0"/>
              <a:buNone/>
            </a:pPr>
            <a:r>
              <a:rPr lang="en-GB" altLang="en-US" sz="2400" smtClean="0"/>
              <a:t>    ....if it appears likely that the borrower will be able to pay off the arrears </a:t>
            </a:r>
            <a:r>
              <a:rPr lang="en-GB" altLang="en-US" sz="2400" u="sng" smtClean="0"/>
              <a:t>within a reasonable time</a:t>
            </a:r>
          </a:p>
          <a:p>
            <a:pPr>
              <a:lnSpc>
                <a:spcPts val="3400"/>
              </a:lnSpc>
              <a:spcBef>
                <a:spcPct val="0"/>
              </a:spcBef>
              <a:spcAft>
                <a:spcPts val="1200"/>
              </a:spcAft>
            </a:pPr>
            <a:endParaRPr lang="en-GB" altLang="en-US" sz="240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6"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20</a:t>
            </a:r>
          </a:p>
        </p:txBody>
      </p:sp>
      <p:sp>
        <p:nvSpPr>
          <p:cNvPr id="6" name="Title 1"/>
          <p:cNvSpPr>
            <a:spLocks noGrp="1"/>
          </p:cNvSpPr>
          <p:nvPr>
            <p:ph type="title"/>
          </p:nvPr>
        </p:nvSpPr>
        <p:spPr>
          <a:xfrm>
            <a:off x="573088" y="215900"/>
            <a:ext cx="8102600" cy="1284288"/>
          </a:xfrm>
        </p:spPr>
        <p:txBody>
          <a:bodyPr>
            <a:noAutofit/>
          </a:bodyPr>
          <a:lstStyle/>
          <a:p>
            <a:pPr eaLnBrk="1" hangingPunct="1">
              <a:defRPr/>
            </a:pPr>
            <a:r>
              <a:rPr lang="en-GB" sz="3600" dirty="0" smtClean="0"/>
              <a:t>Possession and sale (6</a:t>
            </a:r>
            <a:r>
              <a:rPr lang="en-GB" sz="3600" dirty="0" smtClean="0">
                <a:latin typeface="Arial" charset="0"/>
                <a:cs typeface="Arial" charset="0"/>
              </a:rPr>
              <a:t>)</a:t>
            </a:r>
          </a:p>
        </p:txBody>
      </p:sp>
      <p:sp>
        <p:nvSpPr>
          <p:cNvPr id="36868" name="Content Placeholder 4"/>
          <p:cNvSpPr>
            <a:spLocks noGrp="1"/>
          </p:cNvSpPr>
          <p:nvPr>
            <p:ph idx="1"/>
          </p:nvPr>
        </p:nvSpPr>
        <p:spPr>
          <a:xfrm>
            <a:off x="500063" y="1500188"/>
            <a:ext cx="8229600" cy="4525962"/>
          </a:xfrm>
        </p:spPr>
        <p:txBody>
          <a:bodyPr/>
          <a:lstStyle/>
          <a:p>
            <a:pPr>
              <a:lnSpc>
                <a:spcPts val="2500"/>
              </a:lnSpc>
              <a:spcBef>
                <a:spcPct val="0"/>
              </a:spcBef>
              <a:spcAft>
                <a:spcPts val="1200"/>
              </a:spcAft>
            </a:pPr>
            <a:r>
              <a:rPr lang="en-GB" altLang="en-US" sz="2400" smtClean="0"/>
              <a:t>Case law on interpretation of </a:t>
            </a:r>
            <a:r>
              <a:rPr lang="en-GB" altLang="en-US" sz="2400" i="1" smtClean="0"/>
              <a:t>s36</a:t>
            </a:r>
            <a:r>
              <a:rPr lang="en-GB" altLang="en-US" sz="2400" smtClean="0"/>
              <a:t> includes </a:t>
            </a:r>
            <a:r>
              <a:rPr lang="en-GB" altLang="en-US" sz="2400" b="1" i="1" smtClean="0"/>
              <a:t>Cheltenham &amp; Gloucester Building Society v Norgan [1996] </a:t>
            </a:r>
            <a:r>
              <a:rPr lang="en-GB" altLang="en-US" sz="2400" smtClean="0"/>
              <a:t>where the court indicated that </a:t>
            </a:r>
            <a:r>
              <a:rPr lang="en-GB" altLang="en-US" sz="2400" i="1" smtClean="0"/>
              <a:t>s36 </a:t>
            </a:r>
            <a:r>
              <a:rPr lang="en-GB" altLang="en-US" sz="2400" smtClean="0"/>
              <a:t>should be  construed in favour of the mortgagor wherever possible </a:t>
            </a:r>
          </a:p>
          <a:p>
            <a:pPr>
              <a:lnSpc>
                <a:spcPts val="2500"/>
              </a:lnSpc>
              <a:spcBef>
                <a:spcPct val="0"/>
              </a:spcBef>
              <a:spcAft>
                <a:spcPts val="1200"/>
              </a:spcAft>
            </a:pPr>
            <a:r>
              <a:rPr lang="en-GB" altLang="en-US" sz="2400" smtClean="0"/>
              <a:t>In </a:t>
            </a:r>
            <a:r>
              <a:rPr lang="en-GB" altLang="en-US" sz="2400" b="1" i="1" smtClean="0"/>
              <a:t>Bristol and West plc v Ellis</a:t>
            </a:r>
            <a:r>
              <a:rPr lang="en-GB" altLang="en-US" sz="2400" smtClean="0"/>
              <a:t> </a:t>
            </a:r>
            <a:r>
              <a:rPr lang="en-GB" altLang="en-US" sz="2400" b="1" i="1" smtClean="0"/>
              <a:t>[1997] </a:t>
            </a:r>
            <a:r>
              <a:rPr lang="en-GB" altLang="en-US" sz="2400" smtClean="0"/>
              <a:t>the court did not exercise its discretion as the mortgagor had no prospect of paying off the arrears within a reasonable time</a:t>
            </a:r>
            <a:endParaRPr lang="en-GB" altLang="en-US" sz="2400" b="1" i="1" smtClean="0"/>
          </a:p>
          <a:p>
            <a:pPr>
              <a:lnSpc>
                <a:spcPts val="2500"/>
              </a:lnSpc>
              <a:spcBef>
                <a:spcPct val="0"/>
              </a:spcBef>
              <a:spcAft>
                <a:spcPts val="1200"/>
              </a:spcAft>
            </a:pPr>
            <a:r>
              <a:rPr lang="en-GB" altLang="en-US" sz="2400" smtClean="0"/>
              <a:t>Note also </a:t>
            </a:r>
            <a:r>
              <a:rPr lang="en-GB" altLang="en-US" sz="2400" b="1" i="1" smtClean="0"/>
              <a:t>Ropaigealach v Barclays Bank plc [2000] </a:t>
            </a:r>
            <a:r>
              <a:rPr lang="en-GB" altLang="en-US" sz="2400" smtClean="0"/>
              <a:t>where the property in question was empty - the court indicated that the mortgagee did not need court order</a:t>
            </a:r>
          </a:p>
          <a:p>
            <a:pPr>
              <a:lnSpc>
                <a:spcPts val="2500"/>
              </a:lnSpc>
              <a:spcBef>
                <a:spcPct val="0"/>
              </a:spcBef>
              <a:spcAft>
                <a:spcPts val="1200"/>
              </a:spcAft>
            </a:pPr>
            <a:r>
              <a:rPr lang="en-GB" altLang="en-US" sz="2400" i="1" smtClean="0"/>
              <a:t>Administration of Justice Act 1970; s36</a:t>
            </a:r>
            <a:r>
              <a:rPr lang="en-GB" altLang="en-US" sz="2400" smtClean="0"/>
              <a:t> makes it clear that the power to stay or suspend a warrant for possession expires on the execution of the warrant</a:t>
            </a:r>
          </a:p>
          <a:p>
            <a:pPr>
              <a:lnSpc>
                <a:spcPts val="2500"/>
              </a:lnSpc>
              <a:spcBef>
                <a:spcPct val="0"/>
              </a:spcBef>
              <a:spcAft>
                <a:spcPts val="1200"/>
              </a:spcAft>
            </a:pPr>
            <a:endParaRPr lang="en-GB" altLang="en-US" sz="240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21</a:t>
            </a:r>
          </a:p>
        </p:txBody>
      </p:sp>
      <p:sp>
        <p:nvSpPr>
          <p:cNvPr id="6" name="Title 1"/>
          <p:cNvSpPr>
            <a:spLocks noGrp="1"/>
          </p:cNvSpPr>
          <p:nvPr>
            <p:ph type="title"/>
          </p:nvPr>
        </p:nvSpPr>
        <p:spPr>
          <a:xfrm>
            <a:off x="573088" y="215900"/>
            <a:ext cx="8102600" cy="1284288"/>
          </a:xfrm>
        </p:spPr>
        <p:txBody>
          <a:bodyPr>
            <a:noAutofit/>
          </a:bodyPr>
          <a:lstStyle/>
          <a:p>
            <a:pPr eaLnBrk="1" hangingPunct="1">
              <a:defRPr/>
            </a:pPr>
            <a:r>
              <a:rPr lang="en-GB" sz="3600" dirty="0" smtClean="0"/>
              <a:t>Possession and sale (7</a:t>
            </a:r>
            <a:r>
              <a:rPr lang="en-GB" sz="3600" dirty="0" smtClean="0">
                <a:latin typeface="Arial" charset="0"/>
                <a:cs typeface="Arial" charset="0"/>
              </a:rPr>
              <a:t>)</a:t>
            </a:r>
          </a:p>
        </p:txBody>
      </p:sp>
      <p:sp>
        <p:nvSpPr>
          <p:cNvPr id="37892" name="Content Placeholder 4"/>
          <p:cNvSpPr>
            <a:spLocks noGrp="1"/>
          </p:cNvSpPr>
          <p:nvPr>
            <p:ph idx="1"/>
          </p:nvPr>
        </p:nvSpPr>
        <p:spPr>
          <a:xfrm>
            <a:off x="539750" y="1484313"/>
            <a:ext cx="8158163" cy="4525962"/>
          </a:xfrm>
        </p:spPr>
        <p:txBody>
          <a:bodyPr/>
          <a:lstStyle/>
          <a:p>
            <a:pPr>
              <a:lnSpc>
                <a:spcPts val="2800"/>
              </a:lnSpc>
              <a:spcBef>
                <a:spcPct val="0"/>
              </a:spcBef>
              <a:spcAft>
                <a:spcPts val="1200"/>
              </a:spcAft>
            </a:pPr>
            <a:r>
              <a:rPr lang="en-GB" altLang="en-US" sz="2400" smtClean="0"/>
              <a:t>Selling mortgagee has duty to apply the proceeds of sale in accordance with </a:t>
            </a:r>
            <a:r>
              <a:rPr lang="en-GB" altLang="en-US" sz="2400" i="1" smtClean="0"/>
              <a:t>LPA 1925; s105</a:t>
            </a:r>
            <a:r>
              <a:rPr lang="en-GB" altLang="en-US" sz="2400" smtClean="0"/>
              <a:t>:</a:t>
            </a:r>
          </a:p>
          <a:p>
            <a:pPr lvl="1">
              <a:lnSpc>
                <a:spcPts val="2800"/>
              </a:lnSpc>
              <a:spcBef>
                <a:spcPct val="0"/>
              </a:spcBef>
              <a:spcAft>
                <a:spcPts val="1200"/>
              </a:spcAft>
            </a:pPr>
            <a:r>
              <a:rPr lang="en-GB" altLang="en-US" sz="2400" smtClean="0"/>
              <a:t>Repayment of prior mortgages if sale                                             not subject to them;</a:t>
            </a:r>
          </a:p>
          <a:p>
            <a:pPr lvl="1">
              <a:lnSpc>
                <a:spcPts val="2800"/>
              </a:lnSpc>
              <a:spcBef>
                <a:spcPct val="0"/>
              </a:spcBef>
              <a:spcAft>
                <a:spcPts val="1200"/>
              </a:spcAft>
            </a:pPr>
            <a:r>
              <a:rPr lang="en-GB" altLang="en-US" sz="2400" smtClean="0"/>
              <a:t>Expenses of sale;</a:t>
            </a:r>
          </a:p>
          <a:p>
            <a:pPr lvl="1">
              <a:lnSpc>
                <a:spcPts val="2800"/>
              </a:lnSpc>
              <a:spcBef>
                <a:spcPct val="0"/>
              </a:spcBef>
              <a:spcAft>
                <a:spcPts val="1200"/>
              </a:spcAft>
            </a:pPr>
            <a:r>
              <a:rPr lang="en-GB" altLang="en-US" sz="2400" smtClean="0"/>
              <a:t>Capital &amp; interest under its mortgage;</a:t>
            </a:r>
          </a:p>
          <a:p>
            <a:pPr lvl="1">
              <a:lnSpc>
                <a:spcPts val="2800"/>
              </a:lnSpc>
              <a:spcBef>
                <a:spcPct val="0"/>
              </a:spcBef>
              <a:spcAft>
                <a:spcPts val="1200"/>
              </a:spcAft>
            </a:pPr>
            <a:r>
              <a:rPr lang="en-GB" altLang="en-US" sz="2400" smtClean="0"/>
              <a:t>Repayment of any 2</a:t>
            </a:r>
            <a:r>
              <a:rPr lang="en-GB" altLang="en-US" sz="2400" baseline="30000" smtClean="0"/>
              <a:t>nd</a:t>
            </a:r>
            <a:r>
              <a:rPr lang="en-GB" altLang="en-US" sz="2400" smtClean="0"/>
              <a:t> / subsequent mortgage; and </a:t>
            </a:r>
          </a:p>
          <a:p>
            <a:pPr lvl="1">
              <a:lnSpc>
                <a:spcPts val="2800"/>
              </a:lnSpc>
              <a:spcBef>
                <a:spcPct val="0"/>
              </a:spcBef>
              <a:spcAft>
                <a:spcPts val="1200"/>
              </a:spcAft>
            </a:pPr>
            <a:r>
              <a:rPr lang="en-GB" altLang="en-US" sz="2400" smtClean="0"/>
              <a:t>Balance, if any (!) to mortgagor.</a:t>
            </a:r>
          </a:p>
          <a:p>
            <a:pPr>
              <a:lnSpc>
                <a:spcPts val="2800"/>
              </a:lnSpc>
              <a:spcBef>
                <a:spcPct val="0"/>
              </a:spcBef>
              <a:spcAft>
                <a:spcPts val="1200"/>
              </a:spcAft>
            </a:pPr>
            <a:r>
              <a:rPr lang="en-GB" altLang="en-US" sz="2400" smtClean="0"/>
              <a:t>Mortgagor can also be sued on his personal covenants to pay in mortgage deed if insufficient monies from sale!</a:t>
            </a:r>
          </a:p>
          <a:p>
            <a:pPr>
              <a:lnSpc>
                <a:spcPts val="2800"/>
              </a:lnSpc>
              <a:spcBef>
                <a:spcPct val="0"/>
              </a:spcBef>
              <a:spcAft>
                <a:spcPts val="1200"/>
              </a:spcAft>
            </a:pPr>
            <a:endParaRPr lang="en-GB" altLang="en-US" sz="2400" smtClean="0"/>
          </a:p>
        </p:txBody>
      </p:sp>
      <p:pic>
        <p:nvPicPr>
          <p:cNvPr id="37893" name="Picture 5" descr="C:\Users\Kez &amp; Chicken\AppData\Local\Microsoft\Windows\Temporary Internet Files\Content.IE5\AIB193BL\MC910216374[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9563" y="2205038"/>
            <a:ext cx="1941512" cy="168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dirty="0" smtClean="0"/>
              <a:t>Rights of the Mortgagor</a:t>
            </a:r>
            <a:endParaRPr lang="en-GB" dirty="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26B7809-C548-4EC6-924E-DE8F362CA3D9}" type="slidenum">
              <a:rPr lang="en-GB" altLang="en-US">
                <a:latin typeface="Calibri" panose="020F0502020204030204" pitchFamily="34" charset="0"/>
              </a:rPr>
              <a:pPr eaLnBrk="1" hangingPunct="1"/>
              <a:t>26</a:t>
            </a:fld>
            <a:endParaRPr lang="en-GB" altLang="en-US">
              <a:latin typeface="Calibri" panose="020F0502020204030204" pitchFamily="34" charset="0"/>
            </a:endParaRPr>
          </a:p>
        </p:txBody>
      </p:sp>
      <p:pic>
        <p:nvPicPr>
          <p:cNvPr id="38916" name="Picture 2" descr="C:\Users\SianT\Desktop\LO8viii.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06675" y="1600200"/>
            <a:ext cx="3930650" cy="4525963"/>
          </a:xfr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22</a:t>
            </a:r>
          </a:p>
        </p:txBody>
      </p:sp>
      <p:sp>
        <p:nvSpPr>
          <p:cNvPr id="6" name="Title 1"/>
          <p:cNvSpPr>
            <a:spLocks noGrp="1"/>
          </p:cNvSpPr>
          <p:nvPr>
            <p:ph type="title"/>
          </p:nvPr>
        </p:nvSpPr>
        <p:spPr>
          <a:xfrm>
            <a:off x="573088" y="215900"/>
            <a:ext cx="8247062" cy="1284288"/>
          </a:xfrm>
        </p:spPr>
        <p:txBody>
          <a:bodyPr>
            <a:noAutofit/>
          </a:bodyPr>
          <a:lstStyle/>
          <a:p>
            <a:pPr eaLnBrk="1" hangingPunct="1">
              <a:defRPr/>
            </a:pPr>
            <a:r>
              <a:rPr lang="en-GB" sz="3600" dirty="0" smtClean="0">
                <a:latin typeface="Arial" charset="0"/>
                <a:cs typeface="Arial" charset="0"/>
              </a:rPr>
              <a:t>Protection of Borrower/Mortgagor (1)</a:t>
            </a:r>
          </a:p>
        </p:txBody>
      </p:sp>
      <p:sp>
        <p:nvSpPr>
          <p:cNvPr id="5" name="Content Placeholder 4"/>
          <p:cNvSpPr>
            <a:spLocks noGrp="1"/>
          </p:cNvSpPr>
          <p:nvPr>
            <p:ph idx="1"/>
          </p:nvPr>
        </p:nvSpPr>
        <p:spPr>
          <a:xfrm>
            <a:off x="500063" y="1571625"/>
            <a:ext cx="8358187" cy="4525963"/>
          </a:xfrm>
        </p:spPr>
        <p:txBody>
          <a:bodyPr/>
          <a:lstStyle/>
          <a:p>
            <a:pPr>
              <a:lnSpc>
                <a:spcPts val="2900"/>
              </a:lnSpc>
              <a:spcBef>
                <a:spcPts val="0"/>
              </a:spcBef>
              <a:spcAft>
                <a:spcPts val="1200"/>
              </a:spcAft>
              <a:buFont typeface="Arial" charset="0"/>
              <a:buChar char="•"/>
              <a:defRPr/>
            </a:pPr>
            <a:r>
              <a:rPr lang="en-GB" sz="2400" dirty="0" smtClean="0"/>
              <a:t>In the past, mortgages have been used unfairly against mortgagors, E.g. schemes to tie them into harsh deals with no way out</a:t>
            </a:r>
          </a:p>
          <a:p>
            <a:pPr>
              <a:lnSpc>
                <a:spcPts val="2900"/>
              </a:lnSpc>
              <a:spcBef>
                <a:spcPts val="0"/>
              </a:spcBef>
              <a:spcAft>
                <a:spcPts val="1200"/>
              </a:spcAft>
              <a:buFont typeface="Arial" charset="0"/>
              <a:buChar char="•"/>
              <a:defRPr/>
            </a:pPr>
            <a:r>
              <a:rPr lang="en-GB" sz="2400" dirty="0" smtClean="0"/>
              <a:t>Legal rules have developed to protect mortgagors</a:t>
            </a:r>
          </a:p>
          <a:p>
            <a:pPr marL="514350" indent="-514350">
              <a:lnSpc>
                <a:spcPts val="2900"/>
              </a:lnSpc>
              <a:spcBef>
                <a:spcPts val="0"/>
              </a:spcBef>
              <a:spcAft>
                <a:spcPts val="1200"/>
              </a:spcAft>
              <a:buFont typeface="+mj-lt"/>
              <a:buAutoNum type="arabicPeriod"/>
              <a:defRPr/>
            </a:pPr>
            <a:r>
              <a:rPr lang="en-GB" sz="2400" dirty="0" smtClean="0"/>
              <a:t>No clogs &amp; fetters - right to redeem must not be excluded</a:t>
            </a:r>
          </a:p>
          <a:p>
            <a:pPr marL="914400" lvl="1" indent="-514350">
              <a:lnSpc>
                <a:spcPts val="2900"/>
              </a:lnSpc>
              <a:spcBef>
                <a:spcPts val="0"/>
              </a:spcBef>
              <a:spcAft>
                <a:spcPts val="1200"/>
              </a:spcAft>
              <a:buFont typeface="Arial" charset="0"/>
              <a:buChar char="–"/>
              <a:defRPr/>
            </a:pPr>
            <a:r>
              <a:rPr lang="en-GB" sz="2400" dirty="0" smtClean="0"/>
              <a:t>Mortgage must be redeemable;</a:t>
            </a:r>
          </a:p>
          <a:p>
            <a:pPr marL="914400" lvl="1" indent="-514350">
              <a:lnSpc>
                <a:spcPts val="2900"/>
              </a:lnSpc>
              <a:spcBef>
                <a:spcPts val="0"/>
              </a:spcBef>
              <a:spcAft>
                <a:spcPts val="1200"/>
              </a:spcAft>
              <a:buFont typeface="Arial" charset="0"/>
              <a:buChar char="–"/>
              <a:defRPr/>
            </a:pPr>
            <a:r>
              <a:rPr lang="en-GB" sz="2400" b="1" i="1" dirty="0" smtClean="0"/>
              <a:t>Samuel v </a:t>
            </a:r>
            <a:r>
              <a:rPr lang="en-GB" sz="2400" b="1" i="1" dirty="0" err="1" smtClean="0"/>
              <a:t>Jarrah</a:t>
            </a:r>
            <a:r>
              <a:rPr lang="en-GB" sz="2400" b="1" i="1" dirty="0" smtClean="0"/>
              <a:t> Timber &amp; Wood Paving Corporation Ltd [1904]</a:t>
            </a:r>
            <a:r>
              <a:rPr lang="en-GB" sz="2400" dirty="0" smtClean="0"/>
              <a:t>; and </a:t>
            </a:r>
          </a:p>
          <a:p>
            <a:pPr marL="914400" lvl="1" indent="-514350">
              <a:lnSpc>
                <a:spcPts val="2900"/>
              </a:lnSpc>
              <a:spcBef>
                <a:spcPts val="0"/>
              </a:spcBef>
              <a:spcAft>
                <a:spcPts val="1200"/>
              </a:spcAft>
              <a:buFont typeface="Arial" charset="0"/>
              <a:buChar char="–"/>
              <a:defRPr/>
            </a:pPr>
            <a:r>
              <a:rPr lang="en-GB" sz="2400" b="1" i="1" dirty="0" smtClean="0"/>
              <a:t>Reeve v Lisle [1902]</a:t>
            </a:r>
            <a:r>
              <a:rPr lang="en-GB" sz="2400" dirty="0" smtClean="0"/>
              <a:t>.</a:t>
            </a:r>
            <a:endParaRPr lang="en-GB" sz="2400" dirty="0"/>
          </a:p>
        </p:txBody>
      </p:sp>
      <p:pic>
        <p:nvPicPr>
          <p:cNvPr id="39941" name="Picture 5" descr="C:\Users\Kez &amp; Chicken\AppData\Local\Microsoft\Windows\Temporary Internet Files\Content.IE5\KBPJO2BF\MC900389154[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8063" y="3929063"/>
            <a:ext cx="1539875" cy="1677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23</a:t>
            </a:r>
          </a:p>
        </p:txBody>
      </p:sp>
      <p:sp>
        <p:nvSpPr>
          <p:cNvPr id="6" name="Title 1"/>
          <p:cNvSpPr>
            <a:spLocks noGrp="1"/>
          </p:cNvSpPr>
          <p:nvPr>
            <p:ph type="title"/>
          </p:nvPr>
        </p:nvSpPr>
        <p:spPr>
          <a:xfrm>
            <a:off x="573088" y="215900"/>
            <a:ext cx="8247062" cy="1284288"/>
          </a:xfrm>
        </p:spPr>
        <p:txBody>
          <a:bodyPr>
            <a:noAutofit/>
          </a:bodyPr>
          <a:lstStyle/>
          <a:p>
            <a:pPr eaLnBrk="1" hangingPunct="1">
              <a:defRPr/>
            </a:pPr>
            <a:r>
              <a:rPr lang="en-GB" sz="3600" dirty="0" smtClean="0">
                <a:latin typeface="Arial" charset="0"/>
                <a:cs typeface="Arial" charset="0"/>
              </a:rPr>
              <a:t>Protection of Borrower/Mortgagor (2)</a:t>
            </a:r>
          </a:p>
        </p:txBody>
      </p:sp>
      <p:sp>
        <p:nvSpPr>
          <p:cNvPr id="40964" name="Content Placeholder 4"/>
          <p:cNvSpPr>
            <a:spLocks noGrp="1"/>
          </p:cNvSpPr>
          <p:nvPr>
            <p:ph idx="1"/>
          </p:nvPr>
        </p:nvSpPr>
        <p:spPr>
          <a:xfrm>
            <a:off x="571500" y="1571625"/>
            <a:ext cx="8086725" cy="4525963"/>
          </a:xfrm>
        </p:spPr>
        <p:txBody>
          <a:bodyPr/>
          <a:lstStyle/>
          <a:p>
            <a:pPr marL="514350" indent="-514350">
              <a:lnSpc>
                <a:spcPts val="2400"/>
              </a:lnSpc>
              <a:spcBef>
                <a:spcPct val="0"/>
              </a:spcBef>
              <a:spcAft>
                <a:spcPts val="1200"/>
              </a:spcAft>
              <a:buFont typeface="Arial" panose="020B0604020202020204" pitchFamily="34" charset="0"/>
              <a:buAutoNum type="arabicPeriod" startAt="2"/>
            </a:pPr>
            <a:r>
              <a:rPr lang="en-GB" altLang="en-US" sz="2400" smtClean="0"/>
              <a:t>No postponement of the right to redeem</a:t>
            </a:r>
          </a:p>
          <a:p>
            <a:pPr marL="914400" lvl="1" indent="-514350">
              <a:lnSpc>
                <a:spcPts val="2400"/>
              </a:lnSpc>
              <a:spcBef>
                <a:spcPct val="0"/>
              </a:spcBef>
              <a:spcAft>
                <a:spcPts val="1200"/>
              </a:spcAft>
            </a:pPr>
            <a:r>
              <a:rPr lang="en-GB" altLang="en-US" sz="2400" smtClean="0"/>
              <a:t>Covenant in a mortgage stating mortgagor cannot redeem until certain date = void;</a:t>
            </a:r>
          </a:p>
          <a:p>
            <a:pPr marL="914400" lvl="1" indent="-514350">
              <a:lnSpc>
                <a:spcPts val="2400"/>
              </a:lnSpc>
              <a:spcBef>
                <a:spcPct val="0"/>
              </a:spcBef>
              <a:spcAft>
                <a:spcPts val="1200"/>
              </a:spcAft>
            </a:pPr>
            <a:r>
              <a:rPr lang="en-GB" altLang="en-US" sz="2400" b="1" i="1" smtClean="0"/>
              <a:t>Fairclough v Swan Brewery Co Ltd</a:t>
            </a:r>
            <a:r>
              <a:rPr lang="en-GB" altLang="en-US" sz="2400" smtClean="0"/>
              <a:t> </a:t>
            </a:r>
            <a:r>
              <a:rPr lang="en-GB" altLang="en-US" sz="2400" b="1" i="1" smtClean="0"/>
              <a:t>[1912]</a:t>
            </a:r>
            <a:r>
              <a:rPr lang="en-GB" altLang="en-US" sz="2400" smtClean="0"/>
              <a:t>.</a:t>
            </a:r>
          </a:p>
          <a:p>
            <a:pPr marL="514350" indent="-514350">
              <a:lnSpc>
                <a:spcPts val="2400"/>
              </a:lnSpc>
              <a:spcBef>
                <a:spcPct val="0"/>
              </a:spcBef>
              <a:spcAft>
                <a:spcPts val="1200"/>
              </a:spcAft>
              <a:buFont typeface="Arial" panose="020B0604020202020204" pitchFamily="34" charset="0"/>
              <a:buAutoNum type="arabicPeriod" startAt="3"/>
            </a:pPr>
            <a:r>
              <a:rPr lang="en-GB" altLang="en-US" sz="2400" smtClean="0"/>
              <a:t>No collateral advantage</a:t>
            </a:r>
          </a:p>
          <a:p>
            <a:pPr marL="914400" lvl="1" indent="-514350">
              <a:lnSpc>
                <a:spcPts val="2400"/>
              </a:lnSpc>
              <a:spcBef>
                <a:spcPct val="0"/>
              </a:spcBef>
              <a:spcAft>
                <a:spcPts val="1200"/>
              </a:spcAft>
            </a:pPr>
            <a:r>
              <a:rPr lang="en-GB" altLang="en-US" sz="2400" b="1" i="1" smtClean="0"/>
              <a:t>Noakes v Rice</a:t>
            </a:r>
            <a:r>
              <a:rPr lang="en-GB" altLang="en-US" sz="2400" smtClean="0"/>
              <a:t> </a:t>
            </a:r>
            <a:r>
              <a:rPr lang="en-GB" altLang="en-US" sz="2400" b="1" i="1" smtClean="0"/>
              <a:t>[1902]</a:t>
            </a:r>
            <a:r>
              <a:rPr lang="en-GB" altLang="en-US" sz="2400" smtClean="0"/>
              <a:t>;</a:t>
            </a:r>
          </a:p>
          <a:p>
            <a:pPr marL="914400" lvl="1" indent="-514350">
              <a:lnSpc>
                <a:spcPts val="2400"/>
              </a:lnSpc>
              <a:spcBef>
                <a:spcPct val="0"/>
              </a:spcBef>
              <a:spcAft>
                <a:spcPts val="1200"/>
              </a:spcAft>
            </a:pPr>
            <a:r>
              <a:rPr lang="en-GB" altLang="en-US" sz="2400" b="1" i="1" smtClean="0"/>
              <a:t>Kreglinger v New Patagonia Meat and Cold Storage Co Ltd</a:t>
            </a:r>
            <a:r>
              <a:rPr lang="en-GB" altLang="en-US" sz="2400" smtClean="0"/>
              <a:t> </a:t>
            </a:r>
            <a:r>
              <a:rPr lang="en-GB" altLang="en-US" sz="2400" b="1" i="1" smtClean="0"/>
              <a:t>[1914]</a:t>
            </a:r>
            <a:r>
              <a:rPr lang="en-GB" altLang="en-US" sz="2400" smtClean="0"/>
              <a:t>.</a:t>
            </a:r>
            <a:r>
              <a:rPr lang="en-GB" altLang="en-US" sz="2400" b="1" i="1" smtClean="0"/>
              <a:t>  </a:t>
            </a:r>
          </a:p>
          <a:p>
            <a:pPr marL="514350" indent="-514350">
              <a:lnSpc>
                <a:spcPts val="2400"/>
              </a:lnSpc>
              <a:spcBef>
                <a:spcPct val="0"/>
              </a:spcBef>
              <a:spcAft>
                <a:spcPts val="1200"/>
              </a:spcAft>
              <a:buFont typeface="Arial" panose="020B0604020202020204" pitchFamily="34" charset="0"/>
              <a:buAutoNum type="arabicPeriod" startAt="4"/>
            </a:pPr>
            <a:r>
              <a:rPr lang="en-GB" altLang="en-US" sz="2400" smtClean="0"/>
              <a:t>Solus Agreements</a:t>
            </a:r>
          </a:p>
          <a:p>
            <a:pPr marL="914400" lvl="1" indent="-514350">
              <a:lnSpc>
                <a:spcPts val="2400"/>
              </a:lnSpc>
              <a:spcBef>
                <a:spcPct val="0"/>
              </a:spcBef>
              <a:spcAft>
                <a:spcPts val="1200"/>
              </a:spcAft>
            </a:pPr>
            <a:r>
              <a:rPr lang="en-GB" altLang="en-US" sz="2400" b="1" i="1" smtClean="0"/>
              <a:t>Esso Petroleum v Harper’s Garage (Stourport) Ltd</a:t>
            </a:r>
            <a:r>
              <a:rPr lang="en-GB" altLang="en-US" sz="2400" smtClean="0"/>
              <a:t> </a:t>
            </a:r>
            <a:r>
              <a:rPr lang="en-GB" altLang="en-US" sz="2400" b="1" i="1" smtClean="0"/>
              <a:t>[1968]</a:t>
            </a:r>
            <a:r>
              <a:rPr lang="en-GB" altLang="en-US" sz="2400" smtClean="0"/>
              <a:t>.</a:t>
            </a:r>
            <a:endParaRPr lang="en-GB" altLang="en-US" sz="2400" b="1" i="1"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1986"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24</a:t>
            </a:r>
          </a:p>
        </p:txBody>
      </p:sp>
      <p:sp>
        <p:nvSpPr>
          <p:cNvPr id="6" name="Title 1"/>
          <p:cNvSpPr>
            <a:spLocks noGrp="1"/>
          </p:cNvSpPr>
          <p:nvPr>
            <p:ph type="title"/>
          </p:nvPr>
        </p:nvSpPr>
        <p:spPr>
          <a:xfrm>
            <a:off x="573088" y="215900"/>
            <a:ext cx="8247062" cy="1284288"/>
          </a:xfrm>
        </p:spPr>
        <p:txBody>
          <a:bodyPr>
            <a:noAutofit/>
          </a:bodyPr>
          <a:lstStyle/>
          <a:p>
            <a:pPr eaLnBrk="1" hangingPunct="1">
              <a:defRPr/>
            </a:pPr>
            <a:r>
              <a:rPr lang="en-GB" sz="3600" dirty="0" smtClean="0">
                <a:latin typeface="Arial" charset="0"/>
                <a:cs typeface="Arial" charset="0"/>
              </a:rPr>
              <a:t>Protection of Borrower/Mortgagor (3)</a:t>
            </a:r>
          </a:p>
        </p:txBody>
      </p:sp>
      <p:sp>
        <p:nvSpPr>
          <p:cNvPr id="5" name="Content Placeholder 4"/>
          <p:cNvSpPr>
            <a:spLocks noGrp="1"/>
          </p:cNvSpPr>
          <p:nvPr>
            <p:ph idx="1"/>
          </p:nvPr>
        </p:nvSpPr>
        <p:spPr>
          <a:xfrm>
            <a:off x="539750" y="1557338"/>
            <a:ext cx="8229600" cy="4525962"/>
          </a:xfrm>
        </p:spPr>
        <p:txBody>
          <a:bodyPr/>
          <a:lstStyle/>
          <a:p>
            <a:pPr marL="514350" indent="-514350">
              <a:lnSpc>
                <a:spcPts val="3300"/>
              </a:lnSpc>
              <a:spcBef>
                <a:spcPts val="0"/>
              </a:spcBef>
              <a:spcAft>
                <a:spcPts val="1200"/>
              </a:spcAft>
              <a:buFont typeface="Arial" charset="0"/>
              <a:buNone/>
              <a:defRPr/>
            </a:pPr>
            <a:r>
              <a:rPr lang="en-GB" sz="2400" dirty="0" smtClean="0"/>
              <a:t>5. No oppressive or unconscionable terms</a:t>
            </a:r>
          </a:p>
          <a:p>
            <a:pPr marL="914400" lvl="1" indent="-514350">
              <a:lnSpc>
                <a:spcPts val="3300"/>
              </a:lnSpc>
              <a:spcBef>
                <a:spcPts val="0"/>
              </a:spcBef>
              <a:spcAft>
                <a:spcPts val="1200"/>
              </a:spcAft>
              <a:buFont typeface="Arial" charset="0"/>
              <a:buChar char="–"/>
              <a:defRPr/>
            </a:pPr>
            <a:r>
              <a:rPr lang="en-GB" sz="2400" b="1" i="1" dirty="0" err="1" smtClean="0"/>
              <a:t>Cityland</a:t>
            </a:r>
            <a:r>
              <a:rPr lang="en-GB" sz="2400" b="1" i="1" dirty="0" smtClean="0"/>
              <a:t> &amp; Property Holdings v </a:t>
            </a:r>
            <a:r>
              <a:rPr lang="en-GB" sz="2400" b="1" i="1" dirty="0" err="1" smtClean="0"/>
              <a:t>Dabrah</a:t>
            </a:r>
            <a:r>
              <a:rPr lang="en-GB" sz="2400" b="1" i="1" dirty="0" smtClean="0"/>
              <a:t> [1968] </a:t>
            </a:r>
          </a:p>
          <a:p>
            <a:pPr>
              <a:lnSpc>
                <a:spcPts val="3300"/>
              </a:lnSpc>
              <a:spcBef>
                <a:spcPts val="0"/>
              </a:spcBef>
              <a:spcAft>
                <a:spcPts val="1200"/>
              </a:spcAft>
              <a:buFont typeface="Arial" charset="0"/>
              <a:buNone/>
              <a:defRPr/>
            </a:pPr>
            <a:r>
              <a:rPr lang="en-GB" sz="2400" dirty="0" smtClean="0"/>
              <a:t>6. Extortionate Credit Bargains - </a:t>
            </a:r>
            <a:r>
              <a:rPr lang="en-GB" sz="2400" i="1" dirty="0" smtClean="0"/>
              <a:t>Consumer Credit Act 2006</a:t>
            </a:r>
          </a:p>
          <a:p>
            <a:pPr>
              <a:lnSpc>
                <a:spcPts val="3300"/>
              </a:lnSpc>
              <a:spcBef>
                <a:spcPts val="0"/>
              </a:spcBef>
              <a:spcAft>
                <a:spcPts val="1200"/>
              </a:spcAft>
              <a:buFont typeface="Arial" charset="0"/>
              <a:buNone/>
              <a:defRPr/>
            </a:pPr>
            <a:r>
              <a:rPr lang="en-GB" sz="2400" dirty="0" smtClean="0"/>
              <a:t>7. Undue Influence/Need for independent legal advice</a:t>
            </a:r>
          </a:p>
          <a:p>
            <a:pPr lvl="1">
              <a:lnSpc>
                <a:spcPts val="3300"/>
              </a:lnSpc>
              <a:spcBef>
                <a:spcPts val="0"/>
              </a:spcBef>
              <a:spcAft>
                <a:spcPts val="1200"/>
              </a:spcAft>
              <a:buFont typeface="Arial" charset="0"/>
              <a:buChar char="–"/>
              <a:defRPr/>
            </a:pPr>
            <a:r>
              <a:rPr lang="en-GB" sz="2400" b="1" i="1" dirty="0" smtClean="0"/>
              <a:t>  Barclays Bank v O’Brien [1993]</a:t>
            </a:r>
            <a:r>
              <a:rPr lang="en-GB" sz="2400" dirty="0" smtClean="0"/>
              <a:t>;</a:t>
            </a:r>
          </a:p>
          <a:p>
            <a:pPr lvl="1">
              <a:lnSpc>
                <a:spcPts val="3300"/>
              </a:lnSpc>
              <a:spcBef>
                <a:spcPts val="0"/>
              </a:spcBef>
              <a:spcAft>
                <a:spcPts val="1200"/>
              </a:spcAft>
              <a:buFont typeface="Arial" charset="0"/>
              <a:buChar char="–"/>
              <a:defRPr/>
            </a:pPr>
            <a:r>
              <a:rPr lang="en-GB" sz="2400" b="1" i="1" dirty="0" smtClean="0"/>
              <a:t>  CIBC Mortgages plc v Pitt [1993]</a:t>
            </a:r>
            <a:r>
              <a:rPr lang="en-GB" sz="2400" dirty="0" smtClean="0"/>
              <a:t>;</a:t>
            </a:r>
          </a:p>
          <a:p>
            <a:pPr lvl="1">
              <a:lnSpc>
                <a:spcPts val="3300"/>
              </a:lnSpc>
              <a:spcBef>
                <a:spcPts val="0"/>
              </a:spcBef>
              <a:spcAft>
                <a:spcPts val="1200"/>
              </a:spcAft>
              <a:buFont typeface="Arial" charset="0"/>
              <a:buChar char="–"/>
              <a:defRPr/>
            </a:pPr>
            <a:r>
              <a:rPr lang="en-GB" sz="2400" b="1" i="1" dirty="0" smtClean="0"/>
              <a:t>  Royal Bank of Scotland plc v </a:t>
            </a:r>
            <a:r>
              <a:rPr lang="en-GB" sz="2400" b="1" i="1" dirty="0" err="1" smtClean="0"/>
              <a:t>Etridge</a:t>
            </a:r>
            <a:r>
              <a:rPr lang="en-GB" sz="2400" b="1" i="1" dirty="0" smtClean="0"/>
              <a:t> (No.2)   [2002]</a:t>
            </a:r>
            <a:r>
              <a:rPr lang="en-GB" sz="2400" dirty="0" smtClean="0"/>
              <a:t>.</a:t>
            </a:r>
          </a:p>
          <a:p>
            <a:pPr>
              <a:lnSpc>
                <a:spcPts val="3300"/>
              </a:lnSpc>
              <a:spcBef>
                <a:spcPts val="0"/>
              </a:spcBef>
              <a:spcAft>
                <a:spcPts val="1200"/>
              </a:spcAft>
              <a:buFont typeface="Arial" charset="0"/>
              <a:buNone/>
              <a:defRPr/>
            </a:pPr>
            <a:endParaRPr lang="en-GB" sz="24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sz="3600" dirty="0" smtClean="0"/>
              <a:t>Any Questions?</a:t>
            </a:r>
            <a:endParaRPr lang="en-GB" sz="3600" dirty="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4C62CDD-AB1B-4466-949F-10B4D64F3C18}" type="slidenum">
              <a:rPr lang="en-GB" altLang="en-US">
                <a:latin typeface="Calibri" panose="020F0502020204030204" pitchFamily="34" charset="0"/>
              </a:rPr>
              <a:pPr eaLnBrk="1" hangingPunct="1"/>
              <a:t>30</a:t>
            </a:fld>
            <a:endParaRPr lang="en-GB" altLang="en-US">
              <a:latin typeface="Calibri" panose="020F0502020204030204" pitchFamily="34" charset="0"/>
            </a:endParaRPr>
          </a:p>
        </p:txBody>
      </p:sp>
      <p:pic>
        <p:nvPicPr>
          <p:cNvPr id="43012" name="Picture 5" descr="C:\Documents and Settings\kdeakin\Local Settings\Temporary Internet Files\Content.IE5\770HT0WR\MC900441902[1].wmf"/>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276600" y="2349500"/>
            <a:ext cx="2098675" cy="2479675"/>
          </a:xfrm>
          <a:noFill/>
        </p:spPr>
      </p:pic>
      <p:pic>
        <p:nvPicPr>
          <p:cNvPr id="43013" name="Picture 5" descr="C:\Users\kdeakin\AppData\Local\Microsoft\Windows\Temporary Internet Files\Content.IE5\AAC4HC2U\MP900398831[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9613" y="1552575"/>
            <a:ext cx="5608637" cy="400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3315</TotalTime>
  <Words>2637</Words>
  <Application>Microsoft Office PowerPoint</Application>
  <PresentationFormat>On-screen Show (4:3)</PresentationFormat>
  <Paragraphs>259</Paragraphs>
  <Slides>30</Slides>
  <Notes>25</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1</vt:i4>
      </vt:variant>
      <vt:variant>
        <vt:lpstr>Slide Titles</vt:lpstr>
      </vt:variant>
      <vt:variant>
        <vt:i4>30</vt:i4>
      </vt:variant>
    </vt:vector>
  </HeadingPairs>
  <TitlesOfParts>
    <vt:vector size="34" baseType="lpstr">
      <vt:lpstr>Arial</vt:lpstr>
      <vt:lpstr>Calibri</vt:lpstr>
      <vt:lpstr>Office Theme</vt:lpstr>
      <vt:lpstr>Microsoft Photo Editor 3.0 Photo</vt:lpstr>
      <vt:lpstr>PowerPoint Presentation</vt:lpstr>
      <vt:lpstr>Summary</vt:lpstr>
      <vt:lpstr> Definitions &amp; Terminology (1) </vt:lpstr>
      <vt:lpstr> Definitions &amp; Terminology (2) </vt:lpstr>
      <vt:lpstr>Historical Background</vt:lpstr>
      <vt:lpstr>Historical Background </vt:lpstr>
      <vt:lpstr>Types of Mortgage or Charge (1)</vt:lpstr>
      <vt:lpstr> Types of Mortgage or Charge (2)</vt:lpstr>
      <vt:lpstr>Equitable Mortgages</vt:lpstr>
      <vt:lpstr>Equitable Mortgages</vt:lpstr>
      <vt:lpstr> Form of Mortgage Deed</vt:lpstr>
      <vt:lpstr>Protection of Mortgages Registered Land</vt:lpstr>
      <vt:lpstr>Protection of Mortgages Unregistered Land</vt:lpstr>
      <vt:lpstr> Remedies of Lender/Mortgagee (1) </vt:lpstr>
      <vt:lpstr>  Remedies of Lender/Mortgagee (2) </vt:lpstr>
      <vt:lpstr>  Remedies of Lender/Mortgagee (3) </vt:lpstr>
      <vt:lpstr>  Remedies of Lender/Mortgagee (4) </vt:lpstr>
      <vt:lpstr>  Remedies of Lender/Mortgagee (5) </vt:lpstr>
      <vt:lpstr>  Possession and sale (1) </vt:lpstr>
      <vt:lpstr> Possession and sale (2) </vt:lpstr>
      <vt:lpstr> Possession and sale (3) </vt:lpstr>
      <vt:lpstr> Possession and sale (4) </vt:lpstr>
      <vt:lpstr> Possession and sale (5) </vt:lpstr>
      <vt:lpstr>Possession and sale (6)</vt:lpstr>
      <vt:lpstr>Possession and sale (7)</vt:lpstr>
      <vt:lpstr>Rights of the Mortgagor</vt:lpstr>
      <vt:lpstr>Protection of Borrower/Mortgagor (1)</vt:lpstr>
      <vt:lpstr>Protection of Borrower/Mortgagor (2)</vt:lpstr>
      <vt:lpstr>Protection of Borrower/Mortgagor (3)</vt:lpstr>
      <vt:lpstr>Any Questions?</vt:lpstr>
    </vt:vector>
  </TitlesOfParts>
  <Company>De Montfort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Leicester Institute  of Legal Practice</dc:title>
  <dc:creator>imagetest</dc:creator>
  <cp:lastModifiedBy>Mike Swanson</cp:lastModifiedBy>
  <cp:revision>182</cp:revision>
  <dcterms:created xsi:type="dcterms:W3CDTF">2009-06-03T10:01:58Z</dcterms:created>
  <dcterms:modified xsi:type="dcterms:W3CDTF">2019-01-28T15:24:45Z</dcterms:modified>
</cp:coreProperties>
</file>