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4"/>
  </p:sldMasterIdLst>
  <p:sldIdLst>
    <p:sldId id="256" r:id="rId5"/>
    <p:sldId id="257" r:id="rId6"/>
    <p:sldId id="263" r:id="rId7"/>
    <p:sldId id="259" r:id="rId8"/>
    <p:sldId id="260" r:id="rId9"/>
    <p:sldId id="261" r:id="rId10"/>
    <p:sldId id="262" r:id="rId11"/>
    <p:sldId id="265"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84F70C-9C2C-4175-B708-7961E407A78A}" v="22" dt="2025-11-05T16:15:13.1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84"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una-Sofia Spircaci (2422969)" userId="6735e4bc-a0ac-4ab3-a776-ac3f940a5e13" providerId="ADAL" clId="{EA211859-6F5F-4933-8317-D192B55DB579}"/>
    <pc:docChg chg="undo custSel addSld modSld sldOrd">
      <pc:chgData name="Miruna-Sofia Spircaci (2422969)" userId="6735e4bc-a0ac-4ab3-a776-ac3f940a5e13" providerId="ADAL" clId="{EA211859-6F5F-4933-8317-D192B55DB579}" dt="2025-11-05T16:15:13.114" v="121" actId="1076"/>
      <pc:docMkLst>
        <pc:docMk/>
      </pc:docMkLst>
      <pc:sldChg chg="addSp modSp">
        <pc:chgData name="Miruna-Sofia Spircaci (2422969)" userId="6735e4bc-a0ac-4ab3-a776-ac3f940a5e13" providerId="ADAL" clId="{EA211859-6F5F-4933-8317-D192B55DB579}" dt="2025-11-05T16:12:58.666" v="109" actId="14100"/>
        <pc:sldMkLst>
          <pc:docMk/>
          <pc:sldMk cId="2820805425" sldId="257"/>
        </pc:sldMkLst>
        <pc:picChg chg="add mod">
          <ac:chgData name="Miruna-Sofia Spircaci (2422969)" userId="6735e4bc-a0ac-4ab3-a776-ac3f940a5e13" providerId="ADAL" clId="{EA211859-6F5F-4933-8317-D192B55DB579}" dt="2025-11-05T16:10:50.532" v="107" actId="1076"/>
          <ac:picMkLst>
            <pc:docMk/>
            <pc:sldMk cId="2820805425" sldId="257"/>
            <ac:picMk id="1026" creationId="{68288267-AF32-71DD-2664-3FA70EDB6BA4}"/>
          </ac:picMkLst>
        </pc:picChg>
        <pc:picChg chg="add mod">
          <ac:chgData name="Miruna-Sofia Spircaci (2422969)" userId="6735e4bc-a0ac-4ab3-a776-ac3f940a5e13" providerId="ADAL" clId="{EA211859-6F5F-4933-8317-D192B55DB579}" dt="2025-11-05T16:12:58.666" v="109" actId="14100"/>
          <ac:picMkLst>
            <pc:docMk/>
            <pc:sldMk cId="2820805425" sldId="257"/>
            <ac:picMk id="1028" creationId="{C2239EFF-0F22-7B19-9279-ABA4FD8E58FB}"/>
          </ac:picMkLst>
        </pc:picChg>
      </pc:sldChg>
      <pc:sldChg chg="modSp mod">
        <pc:chgData name="Miruna-Sofia Spircaci (2422969)" userId="6735e4bc-a0ac-4ab3-a776-ac3f940a5e13" providerId="ADAL" clId="{EA211859-6F5F-4933-8317-D192B55DB579}" dt="2025-11-05T16:06:07.620" v="80"/>
        <pc:sldMkLst>
          <pc:docMk/>
          <pc:sldMk cId="2380547263" sldId="259"/>
        </pc:sldMkLst>
        <pc:spChg chg="mod">
          <ac:chgData name="Miruna-Sofia Spircaci (2422969)" userId="6735e4bc-a0ac-4ab3-a776-ac3f940a5e13" providerId="ADAL" clId="{EA211859-6F5F-4933-8317-D192B55DB579}" dt="2025-11-05T16:06:07.620" v="80"/>
          <ac:spMkLst>
            <pc:docMk/>
            <pc:sldMk cId="2380547263" sldId="259"/>
            <ac:spMk id="3" creationId="{7286C994-5D2B-994B-5CDE-ECA0FE8554A1}"/>
          </ac:spMkLst>
        </pc:spChg>
      </pc:sldChg>
      <pc:sldChg chg="modSp mod">
        <pc:chgData name="Miruna-Sofia Spircaci (2422969)" userId="6735e4bc-a0ac-4ab3-a776-ac3f940a5e13" providerId="ADAL" clId="{EA211859-6F5F-4933-8317-D192B55DB579}" dt="2025-11-05T15:59:50.181" v="15" actId="20577"/>
        <pc:sldMkLst>
          <pc:docMk/>
          <pc:sldMk cId="1140687138" sldId="260"/>
        </pc:sldMkLst>
        <pc:spChg chg="mod">
          <ac:chgData name="Miruna-Sofia Spircaci (2422969)" userId="6735e4bc-a0ac-4ab3-a776-ac3f940a5e13" providerId="ADAL" clId="{EA211859-6F5F-4933-8317-D192B55DB579}" dt="2025-11-05T15:59:50.181" v="15" actId="20577"/>
          <ac:spMkLst>
            <pc:docMk/>
            <pc:sldMk cId="1140687138" sldId="260"/>
            <ac:spMk id="3" creationId="{4E4C6D3F-47B8-F431-6C8F-E6F4421DEDC2}"/>
          </ac:spMkLst>
        </pc:spChg>
      </pc:sldChg>
      <pc:sldChg chg="addSp modSp mod">
        <pc:chgData name="Miruna-Sofia Spircaci (2422969)" userId="6735e4bc-a0ac-4ab3-a776-ac3f940a5e13" providerId="ADAL" clId="{EA211859-6F5F-4933-8317-D192B55DB579}" dt="2025-11-05T16:15:13.114" v="121" actId="1076"/>
        <pc:sldMkLst>
          <pc:docMk/>
          <pc:sldMk cId="1982455044" sldId="261"/>
        </pc:sldMkLst>
        <pc:spChg chg="mod">
          <ac:chgData name="Miruna-Sofia Spircaci (2422969)" userId="6735e4bc-a0ac-4ab3-a776-ac3f940a5e13" providerId="ADAL" clId="{EA211859-6F5F-4933-8317-D192B55DB579}" dt="2025-11-05T16:02:07.706" v="68" actId="5793"/>
          <ac:spMkLst>
            <pc:docMk/>
            <pc:sldMk cId="1982455044" sldId="261"/>
            <ac:spMk id="3" creationId="{629B6903-BDBD-0268-5F36-6FE4A913051E}"/>
          </ac:spMkLst>
        </pc:spChg>
        <pc:picChg chg="add mod">
          <ac:chgData name="Miruna-Sofia Spircaci (2422969)" userId="6735e4bc-a0ac-4ab3-a776-ac3f940a5e13" providerId="ADAL" clId="{EA211859-6F5F-4933-8317-D192B55DB579}" dt="2025-11-05T16:15:13.114" v="121" actId="1076"/>
          <ac:picMkLst>
            <pc:docMk/>
            <pc:sldMk cId="1982455044" sldId="261"/>
            <ac:picMk id="3074" creationId="{AA041E28-3ECF-EA30-E2A3-69C837407A23}"/>
          </ac:picMkLst>
        </pc:picChg>
      </pc:sldChg>
      <pc:sldChg chg="addSp modSp mod ord">
        <pc:chgData name="Miruna-Sofia Spircaci (2422969)" userId="6735e4bc-a0ac-4ab3-a776-ac3f940a5e13" providerId="ADAL" clId="{EA211859-6F5F-4933-8317-D192B55DB579}" dt="2025-11-05T16:14:30.313" v="118" actId="1076"/>
        <pc:sldMkLst>
          <pc:docMk/>
          <pc:sldMk cId="1868952371" sldId="263"/>
        </pc:sldMkLst>
        <pc:spChg chg="mod">
          <ac:chgData name="Miruna-Sofia Spircaci (2422969)" userId="6735e4bc-a0ac-4ab3-a776-ac3f940a5e13" providerId="ADAL" clId="{EA211859-6F5F-4933-8317-D192B55DB579}" dt="2025-11-05T16:03:34.635" v="74" actId="5793"/>
          <ac:spMkLst>
            <pc:docMk/>
            <pc:sldMk cId="1868952371" sldId="263"/>
            <ac:spMk id="3" creationId="{8498DC74-B758-E862-9920-2733DD548385}"/>
          </ac:spMkLst>
        </pc:spChg>
        <pc:picChg chg="add mod">
          <ac:chgData name="Miruna-Sofia Spircaci (2422969)" userId="6735e4bc-a0ac-4ab3-a776-ac3f940a5e13" providerId="ADAL" clId="{EA211859-6F5F-4933-8317-D192B55DB579}" dt="2025-11-05T16:14:30.313" v="118" actId="1076"/>
          <ac:picMkLst>
            <pc:docMk/>
            <pc:sldMk cId="1868952371" sldId="263"/>
            <ac:picMk id="2050" creationId="{940ED7BE-16E2-07C9-D901-1DD258DA6532}"/>
          </ac:picMkLst>
        </pc:picChg>
        <pc:picChg chg="add mod">
          <ac:chgData name="Miruna-Sofia Spircaci (2422969)" userId="6735e4bc-a0ac-4ab3-a776-ac3f940a5e13" providerId="ADAL" clId="{EA211859-6F5F-4933-8317-D192B55DB579}" dt="2025-11-05T16:14:24.394" v="117" actId="1076"/>
          <ac:picMkLst>
            <pc:docMk/>
            <pc:sldMk cId="1868952371" sldId="263"/>
            <ac:picMk id="2052" creationId="{14299D18-B244-8E84-FC64-00D766AC6970}"/>
          </ac:picMkLst>
        </pc:picChg>
      </pc:sldChg>
      <pc:sldChg chg="modSp new mod">
        <pc:chgData name="Miruna-Sofia Spircaci (2422969)" userId="6735e4bc-a0ac-4ab3-a776-ac3f940a5e13" providerId="ADAL" clId="{EA211859-6F5F-4933-8317-D192B55DB579}" dt="2025-11-05T16:08:05.562" v="96"/>
        <pc:sldMkLst>
          <pc:docMk/>
          <pc:sldMk cId="102677007" sldId="264"/>
        </pc:sldMkLst>
        <pc:spChg chg="mod">
          <ac:chgData name="Miruna-Sofia Spircaci (2422969)" userId="6735e4bc-a0ac-4ab3-a776-ac3f940a5e13" providerId="ADAL" clId="{EA211859-6F5F-4933-8317-D192B55DB579}" dt="2025-11-05T16:06:36.128" v="92" actId="5793"/>
          <ac:spMkLst>
            <pc:docMk/>
            <pc:sldMk cId="102677007" sldId="264"/>
            <ac:spMk id="2" creationId="{49E316B2-BBD6-98B8-7FDD-54F8EAFAD28C}"/>
          </ac:spMkLst>
        </pc:spChg>
        <pc:spChg chg="mod">
          <ac:chgData name="Miruna-Sofia Spircaci (2422969)" userId="6735e4bc-a0ac-4ab3-a776-ac3f940a5e13" providerId="ADAL" clId="{EA211859-6F5F-4933-8317-D192B55DB579}" dt="2025-11-05T16:08:05.562" v="96"/>
          <ac:spMkLst>
            <pc:docMk/>
            <pc:sldMk cId="102677007" sldId="264"/>
            <ac:spMk id="3" creationId="{0647F476-FC78-B311-BAE5-400176753093}"/>
          </ac:spMkLst>
        </pc:spChg>
      </pc:sldChg>
      <pc:sldChg chg="addSp delSp modSp new mod">
        <pc:chgData name="Miruna-Sofia Spircaci (2422969)" userId="6735e4bc-a0ac-4ab3-a776-ac3f940a5e13" providerId="ADAL" clId="{EA211859-6F5F-4933-8317-D192B55DB579}" dt="2025-11-05T16:09:30.960" v="104" actId="14100"/>
        <pc:sldMkLst>
          <pc:docMk/>
          <pc:sldMk cId="3008286234" sldId="265"/>
        </pc:sldMkLst>
        <pc:spChg chg="del">
          <ac:chgData name="Miruna-Sofia Spircaci (2422969)" userId="6735e4bc-a0ac-4ab3-a776-ac3f940a5e13" providerId="ADAL" clId="{EA211859-6F5F-4933-8317-D192B55DB579}" dt="2025-11-05T16:09:13.599" v="99" actId="21"/>
          <ac:spMkLst>
            <pc:docMk/>
            <pc:sldMk cId="3008286234" sldId="265"/>
            <ac:spMk id="2" creationId="{29B4F4BE-0C79-CE1E-E202-40DB1377E318}"/>
          </ac:spMkLst>
        </pc:spChg>
        <pc:spChg chg="del">
          <ac:chgData name="Miruna-Sofia Spircaci (2422969)" userId="6735e4bc-a0ac-4ab3-a776-ac3f940a5e13" providerId="ADAL" clId="{EA211859-6F5F-4933-8317-D192B55DB579}" dt="2025-11-05T16:08:47.003" v="97" actId="21"/>
          <ac:spMkLst>
            <pc:docMk/>
            <pc:sldMk cId="3008286234" sldId="265"/>
            <ac:spMk id="3" creationId="{8AED413D-CE29-8DEC-5D67-D16557D6664B}"/>
          </ac:spMkLst>
        </pc:spChg>
        <pc:picChg chg="add mod">
          <ac:chgData name="Miruna-Sofia Spircaci (2422969)" userId="6735e4bc-a0ac-4ab3-a776-ac3f940a5e13" providerId="ADAL" clId="{EA211859-6F5F-4933-8317-D192B55DB579}" dt="2025-11-05T16:09:30.960" v="104" actId="14100"/>
          <ac:picMkLst>
            <pc:docMk/>
            <pc:sldMk cId="3008286234" sldId="265"/>
            <ac:picMk id="4" creationId="{C2973CDC-2A0A-F4EF-67AF-8C9FDF156465}"/>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C2B07E4-CDF9-4C88-A2F3-04620E58224D}" type="datetimeFigureOut">
              <a:rPr lang="en-US" smtClean="0"/>
              <a:t>11/5/2025</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481164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1332862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C2B07E4-CDF9-4C88-A2F3-04620E58224D}" type="datetimeFigureOut">
              <a:rPr lang="en-US" smtClean="0"/>
              <a:t>11/5/2025</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2824310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2B07E4-CDF9-4C88-A2F3-04620E58224D}"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966407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2B07E4-CDF9-4C88-A2F3-04620E58224D}" type="datetimeFigureOut">
              <a:rPr lang="en-US" smtClean="0"/>
              <a:t>11/5/2025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1216474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2B07E4-CDF9-4C88-A2F3-04620E58224D}" type="datetimeFigureOut">
              <a:rPr lang="en-US" smtClean="0"/>
              <a:t>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170919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2B07E4-CDF9-4C88-A2F3-04620E58224D}" type="datetimeFigureOut">
              <a:rPr lang="en-US" smtClean="0"/>
              <a:t>11/5/2025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774632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4008711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211597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232799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2B07E4-CDF9-4C88-A2F3-04620E58224D}" type="datetimeFigureOut">
              <a:rPr lang="en-US" smtClean="0"/>
              <a:pPr/>
              <a:t>11/5/2025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3452848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2B07E4-CDF9-4C88-A2F3-04620E58224D}" type="datetimeFigureOut">
              <a:rPr lang="en-US" smtClean="0"/>
              <a:pPr/>
              <a:t>11/5/2025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EFE71E98-A417-4ECC-ACEB-C0490C20DB04}"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75327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C2B07E4-CDF9-4C88-A2F3-04620E58224D}" type="datetimeFigureOut">
              <a:rPr lang="en-US" smtClean="0"/>
              <a:pPr/>
              <a:t>11/5/2025</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1520316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2B07E4-CDF9-4C88-A2F3-04620E58224D}" type="datetimeFigureOut">
              <a:rPr lang="en-US" smtClean="0"/>
              <a:pPr/>
              <a:t>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923725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2B07E4-CDF9-4C88-A2F3-04620E58224D}" type="datetimeFigureOut">
              <a:rPr lang="en-US" smtClean="0"/>
              <a:pPr/>
              <a:t>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2387968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17331631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C2B07E4-CDF9-4C88-A2F3-04620E58224D}" type="datetimeFigureOut">
              <a:rPr lang="en-US" smtClean="0"/>
              <a:t>11/5/2025</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4059810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2B07E4-CDF9-4C88-A2F3-04620E58224D}" type="datetimeFigureOut">
              <a:rPr lang="en-US" smtClean="0"/>
              <a:pPr/>
              <a:t>11/5/2025</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2050651890"/>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3DB3-521F-7055-EC8D-63DDC84C8CFC}"/>
              </a:ext>
            </a:extLst>
          </p:cNvPr>
          <p:cNvSpPr>
            <a:spLocks noGrp="1"/>
          </p:cNvSpPr>
          <p:nvPr>
            <p:ph type="ctrTitle"/>
          </p:nvPr>
        </p:nvSpPr>
        <p:spPr>
          <a:xfrm>
            <a:off x="130629" y="643467"/>
            <a:ext cx="6694713" cy="4567137"/>
          </a:xfrm>
        </p:spPr>
        <p:txBody>
          <a:bodyPr>
            <a:normAutofit/>
          </a:bodyPr>
          <a:lstStyle/>
          <a:p>
            <a:pPr algn="l"/>
            <a:r>
              <a:rPr lang="en-GB" sz="3700" dirty="0"/>
              <a:t>Business presentation </a:t>
            </a:r>
            <a:br>
              <a:rPr lang="en-GB" sz="3700" dirty="0"/>
            </a:br>
            <a:r>
              <a:rPr lang="en-GB" sz="3700" dirty="0"/>
              <a:t>Module: LCLM4006</a:t>
            </a:r>
            <a:br>
              <a:rPr lang="en-GB" sz="3700" dirty="0"/>
            </a:br>
            <a:r>
              <a:rPr lang="en-GB" sz="3700" dirty="0"/>
              <a:t>Module Name: Enterprice &amp; Enterprenureship</a:t>
            </a:r>
            <a:br>
              <a:rPr lang="en-GB" sz="3700" dirty="0"/>
            </a:br>
            <a:r>
              <a:rPr lang="en-GB" sz="3700" dirty="0"/>
              <a:t>Lecturer: Trinh Nguyen Thi Ngoc </a:t>
            </a:r>
            <a:br>
              <a:rPr lang="en-GB" sz="3700" dirty="0"/>
            </a:br>
            <a:endParaRPr lang="en-GB" sz="3700" dirty="0"/>
          </a:p>
        </p:txBody>
      </p:sp>
      <p:sp>
        <p:nvSpPr>
          <p:cNvPr id="3" name="Subtitle 2">
            <a:extLst>
              <a:ext uri="{FF2B5EF4-FFF2-40B4-BE49-F238E27FC236}">
                <a16:creationId xmlns:a16="http://schemas.microsoft.com/office/drawing/2014/main" id="{9D515926-6B91-CE0A-E5A9-0B27BA09BCA7}"/>
              </a:ext>
            </a:extLst>
          </p:cNvPr>
          <p:cNvSpPr>
            <a:spLocks noGrp="1"/>
          </p:cNvSpPr>
          <p:nvPr>
            <p:ph type="subTitle" idx="1"/>
          </p:nvPr>
        </p:nvSpPr>
        <p:spPr>
          <a:xfrm>
            <a:off x="643467" y="5277684"/>
            <a:ext cx="4620584" cy="775494"/>
          </a:xfrm>
        </p:spPr>
        <p:txBody>
          <a:bodyPr>
            <a:normAutofit/>
          </a:bodyPr>
          <a:lstStyle/>
          <a:p>
            <a:pPr algn="l"/>
            <a:r>
              <a:rPr lang="en-GB" dirty="0"/>
              <a:t>Miruna Spircaci 2422969</a:t>
            </a:r>
          </a:p>
        </p:txBody>
      </p:sp>
      <p:pic>
        <p:nvPicPr>
          <p:cNvPr id="14" name="Picture 13" descr="Cherry blossoms">
            <a:extLst>
              <a:ext uri="{FF2B5EF4-FFF2-40B4-BE49-F238E27FC236}">
                <a16:creationId xmlns:a16="http://schemas.microsoft.com/office/drawing/2014/main" id="{9ADCB1A8-8BF9-C0B9-18B8-D3E6077B57A7}"/>
              </a:ext>
            </a:extLst>
          </p:cNvPr>
          <p:cNvPicPr>
            <a:picLocks noChangeAspect="1"/>
          </p:cNvPicPr>
          <p:nvPr/>
        </p:nvPicPr>
        <p:blipFill>
          <a:blip r:embed="rId2"/>
          <a:srcRect l="8462" r="3350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8700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4F5C6-24F4-A8CD-D786-E825F9BE832F}"/>
              </a:ext>
            </a:extLst>
          </p:cNvPr>
          <p:cNvSpPr>
            <a:spLocks noGrp="1"/>
          </p:cNvSpPr>
          <p:nvPr>
            <p:ph type="title"/>
          </p:nvPr>
        </p:nvSpPr>
        <p:spPr/>
        <p:txBody>
          <a:bodyPr/>
          <a:lstStyle/>
          <a:p>
            <a:r>
              <a:rPr lang="en-GB" dirty="0"/>
              <a:t>Overview </a:t>
            </a:r>
          </a:p>
        </p:txBody>
      </p:sp>
      <p:sp>
        <p:nvSpPr>
          <p:cNvPr id="3" name="Content Placeholder 2">
            <a:extLst>
              <a:ext uri="{FF2B5EF4-FFF2-40B4-BE49-F238E27FC236}">
                <a16:creationId xmlns:a16="http://schemas.microsoft.com/office/drawing/2014/main" id="{98FDDF11-2CB6-174B-64AD-8D68B4AE4407}"/>
              </a:ext>
            </a:extLst>
          </p:cNvPr>
          <p:cNvSpPr>
            <a:spLocks noGrp="1"/>
          </p:cNvSpPr>
          <p:nvPr>
            <p:ph idx="1"/>
          </p:nvPr>
        </p:nvSpPr>
        <p:spPr/>
        <p:txBody>
          <a:bodyPr/>
          <a:lstStyle/>
          <a:p>
            <a:r>
              <a:rPr lang="en-GB" dirty="0"/>
              <a:t>To have a successful business, the most important thing is to love what you do and approach it with passion. When you do this, you’ll remain cheerful and maintain a positive attitude throughout the day, which will greatly benefit your customers.</a:t>
            </a:r>
          </a:p>
          <a:p>
            <a:r>
              <a:rPr lang="en-GB" dirty="0"/>
              <a:t>Other important factors to consider before starting your business include understanding marketing strategies, staying organized, advertising effectively, and knowing the legal requirements.</a:t>
            </a:r>
          </a:p>
          <a:p>
            <a:endParaRPr lang="en-GB" dirty="0"/>
          </a:p>
        </p:txBody>
      </p:sp>
      <p:pic>
        <p:nvPicPr>
          <p:cNvPr id="1026" name="Picture 2" descr="Top 20 Beauty Salons in Edgware, London - Treatwell">
            <a:extLst>
              <a:ext uri="{FF2B5EF4-FFF2-40B4-BE49-F238E27FC236}">
                <a16:creationId xmlns:a16="http://schemas.microsoft.com/office/drawing/2014/main" id="{68288267-AF32-71DD-2664-3FA70EDB6B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1643" y="4321629"/>
            <a:ext cx="3804557" cy="25363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loral Nail Art for Spring: The Prettiest Designs to Try Now">
            <a:extLst>
              <a:ext uri="{FF2B5EF4-FFF2-40B4-BE49-F238E27FC236}">
                <a16:creationId xmlns:a16="http://schemas.microsoft.com/office/drawing/2014/main" id="{C2239EFF-0F22-7B19-9279-ABA4FD8E58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28625"/>
            <a:ext cx="3102430" cy="1628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0805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D9969-55CD-CA83-2DE7-238593C707F9}"/>
              </a:ext>
            </a:extLst>
          </p:cNvPr>
          <p:cNvSpPr>
            <a:spLocks noGrp="1"/>
          </p:cNvSpPr>
          <p:nvPr>
            <p:ph type="title"/>
          </p:nvPr>
        </p:nvSpPr>
        <p:spPr/>
        <p:txBody>
          <a:bodyPr/>
          <a:lstStyle/>
          <a:p>
            <a:r>
              <a:rPr lang="en-GB" dirty="0"/>
              <a:t>Legal format</a:t>
            </a:r>
          </a:p>
        </p:txBody>
      </p:sp>
      <p:sp>
        <p:nvSpPr>
          <p:cNvPr id="3" name="Content Placeholder 2">
            <a:extLst>
              <a:ext uri="{FF2B5EF4-FFF2-40B4-BE49-F238E27FC236}">
                <a16:creationId xmlns:a16="http://schemas.microsoft.com/office/drawing/2014/main" id="{8498DC74-B758-E862-9920-2733DD548385}"/>
              </a:ext>
            </a:extLst>
          </p:cNvPr>
          <p:cNvSpPr>
            <a:spLocks noGrp="1"/>
          </p:cNvSpPr>
          <p:nvPr>
            <p:ph idx="1"/>
          </p:nvPr>
        </p:nvSpPr>
        <p:spPr/>
        <p:txBody>
          <a:bodyPr/>
          <a:lstStyle/>
          <a:p>
            <a:r>
              <a:rPr lang="en-GB" dirty="0"/>
              <a:t>For my salon business I’m looking forward to be a sole trader. This Is because it comes with many advantages such as having complete authority all over the business activities. I  get to save money on many things such as marketing by posting and sharing your business on social media on your own. By having your very own business also means that all the profit you end up making its all yours without sharing.</a:t>
            </a:r>
          </a:p>
        </p:txBody>
      </p:sp>
      <p:pic>
        <p:nvPicPr>
          <p:cNvPr id="2050" name="Picture 2" descr="Eyelash Extensions Styles: How to Choose for Your Eye Shape">
            <a:extLst>
              <a:ext uri="{FF2B5EF4-FFF2-40B4-BE49-F238E27FC236}">
                <a16:creationId xmlns:a16="http://schemas.microsoft.com/office/drawing/2014/main" id="{940ED7BE-16E2-07C9-D901-1DD258DA65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397" y="4158724"/>
            <a:ext cx="1992403" cy="254725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Ultimate Guide to Eyelash Extensions: Styles &amp; Differences">
            <a:extLst>
              <a:ext uri="{FF2B5EF4-FFF2-40B4-BE49-F238E27FC236}">
                <a16:creationId xmlns:a16="http://schemas.microsoft.com/office/drawing/2014/main" id="{14299D18-B244-8E84-FC64-00D766AC69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20582" y="3995056"/>
            <a:ext cx="2648903" cy="2645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8952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5F157-477B-2C84-FCF1-5D76A328D0A7}"/>
              </a:ext>
            </a:extLst>
          </p:cNvPr>
          <p:cNvSpPr>
            <a:spLocks noGrp="1"/>
          </p:cNvSpPr>
          <p:nvPr>
            <p:ph type="title"/>
          </p:nvPr>
        </p:nvSpPr>
        <p:spPr/>
        <p:txBody>
          <a:bodyPr/>
          <a:lstStyle/>
          <a:p>
            <a:r>
              <a:rPr lang="en-GB" dirty="0"/>
              <a:t>Pestel analysis</a:t>
            </a:r>
          </a:p>
        </p:txBody>
      </p:sp>
      <p:sp>
        <p:nvSpPr>
          <p:cNvPr id="3" name="Content Placeholder 2">
            <a:extLst>
              <a:ext uri="{FF2B5EF4-FFF2-40B4-BE49-F238E27FC236}">
                <a16:creationId xmlns:a16="http://schemas.microsoft.com/office/drawing/2014/main" id="{7286C994-5D2B-994B-5CDE-ECA0FE8554A1}"/>
              </a:ext>
            </a:extLst>
          </p:cNvPr>
          <p:cNvSpPr>
            <a:spLocks noGrp="1"/>
          </p:cNvSpPr>
          <p:nvPr>
            <p:ph idx="1"/>
          </p:nvPr>
        </p:nvSpPr>
        <p:spPr/>
        <p:txBody>
          <a:bodyPr/>
          <a:lstStyle/>
          <a:p>
            <a:r>
              <a:rPr lang="en-GB" dirty="0"/>
              <a:t>Political: Tax policies: Tax rates or VAT on beauty services are reliably low and as a new start of business this may also help in development and future growth, but inflation may also affect these costs and rates</a:t>
            </a:r>
          </a:p>
          <a:p>
            <a:r>
              <a:rPr lang="en-GB" dirty="0"/>
              <a:t>Economic: Inflation may also have a huge impact on business such as higher product costs, standard minimum wage rising higher bills therefore when prices tend to rise in general many business tend to struggle </a:t>
            </a:r>
          </a:p>
          <a:p>
            <a:r>
              <a:rPr lang="en-GB" dirty="0"/>
              <a:t>Social: Social media trends such as balayage hair, Smokey eye make-up and acrylic nails influence customers to go to beauty salons. </a:t>
            </a:r>
          </a:p>
        </p:txBody>
      </p:sp>
    </p:spTree>
    <p:extLst>
      <p:ext uri="{BB962C8B-B14F-4D97-AF65-F5344CB8AC3E}">
        <p14:creationId xmlns:p14="http://schemas.microsoft.com/office/powerpoint/2010/main" val="2380547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A7F0A-E73B-D5BA-4186-A082FD244A46}"/>
              </a:ext>
            </a:extLst>
          </p:cNvPr>
          <p:cNvSpPr>
            <a:spLocks noGrp="1"/>
          </p:cNvSpPr>
          <p:nvPr>
            <p:ph type="title"/>
          </p:nvPr>
        </p:nvSpPr>
        <p:spPr/>
        <p:txBody>
          <a:bodyPr/>
          <a:lstStyle/>
          <a:p>
            <a:r>
              <a:rPr lang="en-GB" dirty="0"/>
              <a:t>Pestel analysis</a:t>
            </a:r>
          </a:p>
        </p:txBody>
      </p:sp>
      <p:sp>
        <p:nvSpPr>
          <p:cNvPr id="3" name="Content Placeholder 2">
            <a:extLst>
              <a:ext uri="{FF2B5EF4-FFF2-40B4-BE49-F238E27FC236}">
                <a16:creationId xmlns:a16="http://schemas.microsoft.com/office/drawing/2014/main" id="{4E4C6D3F-47B8-F431-6C8F-E6F4421DEDC2}"/>
              </a:ext>
            </a:extLst>
          </p:cNvPr>
          <p:cNvSpPr>
            <a:spLocks noGrp="1"/>
          </p:cNvSpPr>
          <p:nvPr>
            <p:ph idx="1"/>
          </p:nvPr>
        </p:nvSpPr>
        <p:spPr/>
        <p:txBody>
          <a:bodyPr>
            <a:normAutofit/>
          </a:bodyPr>
          <a:lstStyle/>
          <a:p>
            <a:r>
              <a:rPr lang="en-GB" dirty="0"/>
              <a:t>Technological : Now a days with the use of internet and social media businesses can have a substantial impact on your business. Online booking system is another great way to help owners and customers to schedule and cancel appointments without leaving the comfort of their homes.</a:t>
            </a:r>
          </a:p>
          <a:p>
            <a:r>
              <a:rPr lang="en-GB" dirty="0"/>
              <a:t>Environmental: Cruelty free products to prevent animal cruelty. Some products that are used at beauty salons tend not to use eco-friendly or cruelty -free products. </a:t>
            </a:r>
          </a:p>
          <a:p>
            <a:r>
              <a:rPr lang="en-GB" dirty="0"/>
              <a:t>Legal : Salons should comply health and safety regulation and professional licencing in order to provide cosmetic services. If health and safety laws aren’t followed to meet hygiene and sanitation standards are very likely to face fines or even shutdowns. Which Highers the risk of profit loss, sales and customers.</a:t>
            </a:r>
          </a:p>
        </p:txBody>
      </p:sp>
    </p:spTree>
    <p:extLst>
      <p:ext uri="{BB962C8B-B14F-4D97-AF65-F5344CB8AC3E}">
        <p14:creationId xmlns:p14="http://schemas.microsoft.com/office/powerpoint/2010/main" val="1140687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0C8D6-DD59-0B77-C326-B4679A5412B4}"/>
              </a:ext>
            </a:extLst>
          </p:cNvPr>
          <p:cNvSpPr>
            <a:spLocks noGrp="1"/>
          </p:cNvSpPr>
          <p:nvPr>
            <p:ph type="title"/>
          </p:nvPr>
        </p:nvSpPr>
        <p:spPr/>
        <p:txBody>
          <a:bodyPr/>
          <a:lstStyle/>
          <a:p>
            <a:r>
              <a:rPr lang="en-GB" dirty="0"/>
              <a:t>Marketing strategies </a:t>
            </a:r>
          </a:p>
        </p:txBody>
      </p:sp>
      <p:sp>
        <p:nvSpPr>
          <p:cNvPr id="3" name="Content Placeholder 2">
            <a:extLst>
              <a:ext uri="{FF2B5EF4-FFF2-40B4-BE49-F238E27FC236}">
                <a16:creationId xmlns:a16="http://schemas.microsoft.com/office/drawing/2014/main" id="{629B6903-BDBD-0268-5F36-6FE4A913051E}"/>
              </a:ext>
            </a:extLst>
          </p:cNvPr>
          <p:cNvSpPr>
            <a:spLocks noGrp="1"/>
          </p:cNvSpPr>
          <p:nvPr>
            <p:ph idx="1"/>
          </p:nvPr>
        </p:nvSpPr>
        <p:spPr/>
        <p:txBody>
          <a:bodyPr/>
          <a:lstStyle/>
          <a:p>
            <a:r>
              <a:rPr lang="en-GB" dirty="0"/>
              <a:t>I want to create social media profiles with the name of the  company or store customers / friends can share your profile and this way many more people will get the chance to hear about your salon. Another great and free strategy is to post my work online. This way I  can get reviews which will help people gain your trust and help your business grow.</a:t>
            </a:r>
          </a:p>
          <a:p>
            <a:r>
              <a:rPr lang="en-GB" dirty="0"/>
              <a:t>Or I  can create business cards even though it’s not a free marketing strategy it’s not so expensive.</a:t>
            </a:r>
          </a:p>
        </p:txBody>
      </p:sp>
      <p:pic>
        <p:nvPicPr>
          <p:cNvPr id="3074" name="Picture 2" descr="12 Most Popular Simple Eye Makeup For Perfect Looks – Brittany Cosmetics">
            <a:extLst>
              <a:ext uri="{FF2B5EF4-FFF2-40B4-BE49-F238E27FC236}">
                <a16:creationId xmlns:a16="http://schemas.microsoft.com/office/drawing/2014/main" id="{AA041E28-3ECF-EA30-E2A3-69C837407A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41970" y="4234543"/>
            <a:ext cx="2623457" cy="2623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2455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9C484-654C-A6C7-2850-CC2F0BC678B7}"/>
              </a:ext>
            </a:extLst>
          </p:cNvPr>
          <p:cNvSpPr>
            <a:spLocks noGrp="1"/>
          </p:cNvSpPr>
          <p:nvPr>
            <p:ph type="title"/>
          </p:nvPr>
        </p:nvSpPr>
        <p:spPr/>
        <p:txBody>
          <a:bodyPr/>
          <a:lstStyle/>
          <a:p>
            <a:r>
              <a:rPr lang="en-GB" dirty="0"/>
              <a:t>Funding requirement </a:t>
            </a:r>
          </a:p>
        </p:txBody>
      </p:sp>
      <p:sp>
        <p:nvSpPr>
          <p:cNvPr id="3" name="Content Placeholder 2">
            <a:extLst>
              <a:ext uri="{FF2B5EF4-FFF2-40B4-BE49-F238E27FC236}">
                <a16:creationId xmlns:a16="http://schemas.microsoft.com/office/drawing/2014/main" id="{56E72262-B656-1DD7-AD32-E799742275E3}"/>
              </a:ext>
            </a:extLst>
          </p:cNvPr>
          <p:cNvSpPr>
            <a:spLocks noGrp="1"/>
          </p:cNvSpPr>
          <p:nvPr>
            <p:ph idx="1"/>
          </p:nvPr>
        </p:nvSpPr>
        <p:spPr/>
        <p:txBody>
          <a:bodyPr>
            <a:normAutofit lnSpcReduction="10000"/>
          </a:bodyPr>
          <a:lstStyle/>
          <a:p>
            <a:r>
              <a:rPr lang="en-GB" dirty="0"/>
              <a:t>Through borrowing money from people whom I know, I am in a position to circumvent the high-interest rates and the stiff repayment terms that are usually associated with bank loans or credit facilities. It also lessens the financial risk that is usually the cause of great anxiety among those who start new businesses in their first stages. The less formal nature of these loans allows me to have more repayment management flexibility while being able to focus on the growth and stability of the salon in the first year of operation.</a:t>
            </a:r>
          </a:p>
          <a:p>
            <a:r>
              <a:rPr lang="en-GB" dirty="0"/>
              <a:t>Apart from the equipment, a part of the funding will be used to prepare a clean, attractive, and trendy salon that will be able to meet the needs of the clients. This includes interior design, basic renovations (if any), and furnishings that create a relaxing environment for clients. Some moneys will also be kept aside to purchase the first inventory, marketing materials, and other necessary licenses or insurance. </a:t>
            </a:r>
          </a:p>
          <a:p>
            <a:endParaRPr lang="en-GB" dirty="0"/>
          </a:p>
        </p:txBody>
      </p:sp>
    </p:spTree>
    <p:extLst>
      <p:ext uri="{BB962C8B-B14F-4D97-AF65-F5344CB8AC3E}">
        <p14:creationId xmlns:p14="http://schemas.microsoft.com/office/powerpoint/2010/main" val="3008047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green and brown spreadsheet&#10;&#10;AI-generated content may be incorrect.">
            <a:extLst>
              <a:ext uri="{FF2B5EF4-FFF2-40B4-BE49-F238E27FC236}">
                <a16:creationId xmlns:a16="http://schemas.microsoft.com/office/drawing/2014/main" id="{C2973CDC-2A0A-F4EF-67AF-8C9FDF156465}"/>
              </a:ext>
            </a:extLst>
          </p:cNvPr>
          <p:cNvPicPr>
            <a:picLocks noChangeAspect="1"/>
          </p:cNvPicPr>
          <p:nvPr/>
        </p:nvPicPr>
        <p:blipFill>
          <a:blip r:embed="rId2"/>
          <a:stretch>
            <a:fillRect/>
          </a:stretch>
        </p:blipFill>
        <p:spPr>
          <a:xfrm>
            <a:off x="5038344" y="1051560"/>
            <a:ext cx="6345936" cy="5219255"/>
          </a:xfrm>
          <a:prstGeom prst="rect">
            <a:avLst/>
          </a:prstGeom>
        </p:spPr>
      </p:pic>
    </p:spTree>
    <p:extLst>
      <p:ext uri="{BB962C8B-B14F-4D97-AF65-F5344CB8AC3E}">
        <p14:creationId xmlns:p14="http://schemas.microsoft.com/office/powerpoint/2010/main" val="3008286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316B2-BBD6-98B8-7FDD-54F8EAFAD28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647F476-FC78-B311-BAE5-400176753093}"/>
              </a:ext>
            </a:extLst>
          </p:cNvPr>
          <p:cNvSpPr>
            <a:spLocks noGrp="1"/>
          </p:cNvSpPr>
          <p:nvPr>
            <p:ph idx="1"/>
          </p:nvPr>
        </p:nvSpPr>
        <p:spPr>
          <a:xfrm>
            <a:off x="685800" y="2194560"/>
            <a:ext cx="10820400" cy="4599432"/>
          </a:xfrm>
        </p:spPr>
        <p:txBody>
          <a:bodyPr/>
          <a:lstStyle/>
          <a:p>
            <a:r>
              <a:rPr lang="en-GB" dirty="0"/>
              <a:t>Kotler, P., Armstrong, G., Harris, L.C. and He, H., 2020. Principles of marketing. Pearson Education Limited. 8th European ed.</a:t>
            </a:r>
          </a:p>
          <a:p>
            <a:r>
              <a:rPr lang="en-GB" dirty="0"/>
              <a:t>Barrow, C., Barrow, P. and Brown, R., 2021. The business plan workbook: a step-by-step guide to creating and developing a successful business. </a:t>
            </a:r>
            <a:r>
              <a:rPr lang="en-GB" i="1" dirty="0"/>
              <a:t>Kogan Page Publishers</a:t>
            </a:r>
            <a:r>
              <a:rPr lang="en-GB" dirty="0"/>
              <a:t>.</a:t>
            </a:r>
          </a:p>
          <a:p>
            <a:r>
              <a:rPr lang="en-GB" dirty="0"/>
              <a:t>Deakins, D. and Freel, M., 2012. Entrepreneurship and small firms. </a:t>
            </a:r>
            <a:r>
              <a:rPr lang="en-GB" i="1" dirty="0"/>
              <a:t>McGraw-Hill Education (UK)</a:t>
            </a:r>
            <a:r>
              <a:rPr lang="en-GB" dirty="0"/>
              <a:t>. 6th ed.</a:t>
            </a:r>
          </a:p>
          <a:p>
            <a:r>
              <a:rPr lang="en-GB" dirty="0"/>
              <a:t>Bridge, S., O'Neill, K. and Cromie, S., 2020. Understanding enterprise, entrepreneurship and small business. </a:t>
            </a:r>
            <a:r>
              <a:rPr lang="en-GB" i="1" dirty="0"/>
              <a:t>Macmillan International Higher Education</a:t>
            </a:r>
            <a:r>
              <a:rPr lang="en-GB" dirty="0"/>
              <a:t>. 5th ed.</a:t>
            </a:r>
          </a:p>
          <a:p>
            <a:r>
              <a:rPr lang="en-GB" dirty="0"/>
              <a:t>Fatima, H., Imran, M.A., Taha, A. &amp; </a:t>
            </a:r>
            <a:r>
              <a:rPr lang="en-GB" dirty="0" err="1"/>
              <a:t>Mohjazi</a:t>
            </a:r>
            <a:r>
              <a:rPr lang="en-GB" dirty="0"/>
              <a:t>, L., 2023. Internet of Mirrors for Connected Healthcare and Beauty: A prospective vision. </a:t>
            </a:r>
            <a:r>
              <a:rPr lang="en-GB" dirty="0" err="1"/>
              <a:t>arXiv</a:t>
            </a:r>
            <a:r>
              <a:rPr lang="en-GB" dirty="0"/>
              <a:t> preprint.</a:t>
            </a:r>
          </a:p>
          <a:p>
            <a:endParaRPr lang="en-GB" dirty="0"/>
          </a:p>
        </p:txBody>
      </p:sp>
    </p:spTree>
    <p:extLst>
      <p:ext uri="{BB962C8B-B14F-4D97-AF65-F5344CB8AC3E}">
        <p14:creationId xmlns:p14="http://schemas.microsoft.com/office/powerpoint/2010/main" val="10267700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dce2e6ea771d5a1d9dd523ab216b45bd">
  <xsd:schema xmlns:xsd="http://www.w3.org/2001/XMLSchema" xmlns:xs="http://www.w3.org/2001/XMLSchema" xmlns:p="http://schemas.microsoft.com/office/2006/metadata/properties" xmlns:ns3="ccfc14db-0f45-423b-b2f5-752f8f8a0ada" targetNamespace="http://schemas.microsoft.com/office/2006/metadata/properties" ma:root="true" ma:fieldsID="cd3c7d5f93e5234b9b702f4efe78809d" ns3:_="">
    <xsd:import namespace="ccfc14db-0f45-423b-b2f5-752f8f8a0ada"/>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3BB190F-B714-4C1F-89AA-E1B042A795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E93635D-E23F-4454-AE3C-22C19D4BBED9}">
  <ds:schemaRefs>
    <ds:schemaRef ds:uri="http://schemas.microsoft.com/sharepoint/v3/contenttype/forms"/>
  </ds:schemaRefs>
</ds:datastoreItem>
</file>

<file path=customXml/itemProps3.xml><?xml version="1.0" encoding="utf-8"?>
<ds:datastoreItem xmlns:ds="http://schemas.openxmlformats.org/officeDocument/2006/customXml" ds:itemID="{5B02986E-52AA-4639-B995-D21AE265E1E4}">
  <ds:schemaRefs>
    <ds:schemaRef ds:uri="http://www.w3.org/XML/1998/namespace"/>
    <ds:schemaRef ds:uri="http://schemas.microsoft.com/office/2006/documentManagement/types"/>
    <ds:schemaRef ds:uri="http://purl.org/dc/elements/1.1/"/>
    <ds:schemaRef ds:uri="http://purl.org/dc/dcmitype/"/>
    <ds:schemaRef ds:uri="ccfc14db-0f45-423b-b2f5-752f8f8a0ada"/>
    <ds:schemaRef ds:uri="http://purl.org/dc/term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92</TotalTime>
  <Words>840</Words>
  <Application>Microsoft Office PowerPoint</Application>
  <PresentationFormat>Widescreen</PresentationFormat>
  <Paragraphs>27</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Century Gothic</vt:lpstr>
      <vt:lpstr>Vapor Trail</vt:lpstr>
      <vt:lpstr>Business presentation  Module: LCLM4006 Module Name: Enterprice &amp; Enterprenureship Lecturer: Trinh Nguyen Thi Ngoc  </vt:lpstr>
      <vt:lpstr>Overview </vt:lpstr>
      <vt:lpstr>Legal format</vt:lpstr>
      <vt:lpstr>Pestel analysis</vt:lpstr>
      <vt:lpstr>Pestel analysis</vt:lpstr>
      <vt:lpstr>Marketing strategies </vt:lpstr>
      <vt:lpstr>Funding requirement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Miruna-Sofia Spircaci (2422969)</dc:creator>
  <cp:lastModifiedBy>Miruna-Sofia Spircaci (2422969)</cp:lastModifiedBy>
  <cp:revision>1</cp:revision>
  <dcterms:created xsi:type="dcterms:W3CDTF">2025-11-05T14:42:47Z</dcterms:created>
  <dcterms:modified xsi:type="dcterms:W3CDTF">2025-11-05T16:15:13Z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