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0" r:id="rId1"/>
  </p:sldMasterIdLst>
  <p:sldIdLst>
    <p:sldId id="256" r:id="rId2"/>
    <p:sldId id="257" r:id="rId3"/>
    <p:sldId id="259" r:id="rId4"/>
    <p:sldId id="264" r:id="rId5"/>
    <p:sldId id="266" r:id="rId6"/>
    <p:sldId id="265" r:id="rId7"/>
    <p:sldId id="262"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26F906B-BEFF-4260-915D-D9F52F588D73}" v="9" dt="2023-03-13T01:06:09.40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029" autoAdjust="0"/>
    <p:restoredTop sz="94660"/>
  </p:normalViewPr>
  <p:slideViewPr>
    <p:cSldViewPr snapToGrid="0">
      <p:cViewPr>
        <p:scale>
          <a:sx n="80" d="100"/>
          <a:sy n="80" d="100"/>
        </p:scale>
        <p:origin x="60"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3FEA57E-7C1A-457B-A4CD-5DCEB057B502}" type="datetime1">
              <a:rPr lang="en-US" smtClean="0"/>
              <a:t>3/12/2023</a:t>
            </a:fld>
            <a:endParaRPr lang="en-US" dirty="0"/>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F8E28480-1C08-4458-AD97-0283E6FFD09D}" type="slidenum">
              <a:rPr lang="en-US" smtClean="0"/>
              <a:t>‹#›</a:t>
            </a:fld>
            <a:endParaRPr lang="en-US" dirty="0"/>
          </a:p>
        </p:txBody>
      </p:sp>
    </p:spTree>
    <p:extLst>
      <p:ext uri="{BB962C8B-B14F-4D97-AF65-F5344CB8AC3E}">
        <p14:creationId xmlns:p14="http://schemas.microsoft.com/office/powerpoint/2010/main" val="37644438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01AF2CE-4F37-411C-A3EE-BBBE223265BF}" type="datetime1">
              <a:rPr lang="en-US" smtClean="0"/>
              <a:t>3/12/2023</a:t>
            </a:fld>
            <a:endParaRPr lang="en-US"/>
          </a:p>
        </p:txBody>
      </p:sp>
      <p:sp>
        <p:nvSpPr>
          <p:cNvPr id="5" name="Footer Placeholder 4"/>
          <p:cNvSpPr>
            <a:spLocks noGrp="1"/>
          </p:cNvSpPr>
          <p:nvPr>
            <p:ph type="ftr" sz="quarter" idx="11"/>
          </p:nvPr>
        </p:nvSpPr>
        <p:spPr/>
        <p:txBody>
          <a:bodyPr/>
          <a:lstStyle/>
          <a:p>
            <a:r>
              <a:rPr lang="en-US"/>
              <a:t>Sample Footer Text</a:t>
            </a: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1430516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96083D4-708C-4BB5-B4FD-30CE9FA12FD5}" type="datetime1">
              <a:rPr lang="en-US" smtClean="0"/>
              <a:t>3/12/2023</a:t>
            </a:fld>
            <a:endParaRPr lang="en-US"/>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27350663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0D239B2-65BC-4C2A-A62B-3EABFE9590E4}" type="datetime1">
              <a:rPr lang="en-US" smtClean="0"/>
              <a:t>3/12/2023</a:t>
            </a:fld>
            <a:endParaRPr lang="en-US"/>
          </a:p>
        </p:txBody>
      </p:sp>
      <p:sp>
        <p:nvSpPr>
          <p:cNvPr id="6" name="Footer Placeholder 5"/>
          <p:cNvSpPr>
            <a:spLocks noGrp="1"/>
          </p:cNvSpPr>
          <p:nvPr>
            <p:ph type="ftr" sz="quarter" idx="11"/>
          </p:nvPr>
        </p:nvSpPr>
        <p:spPr/>
        <p:txBody>
          <a:bodyPr/>
          <a:lstStyle/>
          <a:p>
            <a:r>
              <a:rPr lang="en-US"/>
              <a:t>Sample Footer Text</a:t>
            </a:r>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1797786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5E05F5A-E4A3-476F-A89E-C2B73F2431E4}" type="datetime1">
              <a:rPr lang="en-US" smtClean="0"/>
              <a:t>3/12/2023</a:t>
            </a:fld>
            <a:endParaRPr lang="en-US"/>
          </a:p>
        </p:txBody>
      </p:sp>
      <p:sp>
        <p:nvSpPr>
          <p:cNvPr id="8" name="Footer Placeholder 7"/>
          <p:cNvSpPr>
            <a:spLocks noGrp="1"/>
          </p:cNvSpPr>
          <p:nvPr>
            <p:ph type="ftr" sz="quarter" idx="11"/>
          </p:nvPr>
        </p:nvSpPr>
        <p:spPr/>
        <p:txBody>
          <a:bodyPr/>
          <a:lstStyle/>
          <a:p>
            <a:r>
              <a:rPr lang="en-US"/>
              <a:t>Sample Footer Text</a:t>
            </a:r>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7916896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3761515-4A26-4F31-9F61-5A10B1FABBFC}" type="datetime1">
              <a:rPr lang="en-US" smtClean="0"/>
              <a:t>3/12/2023</a:t>
            </a:fld>
            <a:endParaRPr lang="en-US"/>
          </a:p>
        </p:txBody>
      </p:sp>
      <p:sp>
        <p:nvSpPr>
          <p:cNvPr id="4" name="Footer Placeholder 3"/>
          <p:cNvSpPr>
            <a:spLocks noGrp="1"/>
          </p:cNvSpPr>
          <p:nvPr>
            <p:ph type="ftr" sz="quarter" idx="11"/>
          </p:nvPr>
        </p:nvSpPr>
        <p:spPr/>
        <p:txBody>
          <a:bodyPr/>
          <a:lstStyle/>
          <a:p>
            <a:r>
              <a:rPr lang="en-US"/>
              <a:t>Sample Footer Text</a:t>
            </a:r>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31467072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A75DC65-7D1F-4BAB-9695-F7E734143E14}" type="datetime1">
              <a:rPr lang="en-US" smtClean="0"/>
              <a:t>3/12/2023</a:t>
            </a:fld>
            <a:endParaRPr lang="en-US"/>
          </a:p>
        </p:txBody>
      </p:sp>
      <p:sp>
        <p:nvSpPr>
          <p:cNvPr id="3" name="Footer Placeholder 2"/>
          <p:cNvSpPr>
            <a:spLocks noGrp="1"/>
          </p:cNvSpPr>
          <p:nvPr>
            <p:ph type="ftr" sz="quarter" idx="11"/>
          </p:nvPr>
        </p:nvSpPr>
        <p:spPr/>
        <p:txBody>
          <a:bodyPr/>
          <a:lstStyle/>
          <a:p>
            <a:r>
              <a:rPr lang="en-US"/>
              <a:t>Sample Footer Text</a:t>
            </a:r>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8870290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624077-BD55-4036-8E92-6558FDF3B653}" type="datetime1">
              <a:rPr lang="en-US" smtClean="0"/>
              <a:t>3/12/2023</a:t>
            </a:fld>
            <a:endParaRPr lang="en-US"/>
          </a:p>
        </p:txBody>
      </p:sp>
      <p:sp>
        <p:nvSpPr>
          <p:cNvPr id="6" name="Footer Placeholder 5"/>
          <p:cNvSpPr>
            <a:spLocks noGrp="1"/>
          </p:cNvSpPr>
          <p:nvPr>
            <p:ph type="ftr" sz="quarter" idx="11"/>
          </p:nvPr>
        </p:nvSpPr>
        <p:spPr/>
        <p:txBody>
          <a:bodyPr/>
          <a:lstStyle/>
          <a:p>
            <a:r>
              <a:rPr lang="en-US"/>
              <a:t>Sample Footer Text</a:t>
            </a:r>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16676587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04225F2-7107-4609-BCC2-77C63064A5E8}" type="datetime1">
              <a:rPr lang="en-US" smtClean="0"/>
              <a:t>3/12/2023</a:t>
            </a:fld>
            <a:endParaRPr lang="en-US"/>
          </a:p>
        </p:txBody>
      </p:sp>
      <p:sp>
        <p:nvSpPr>
          <p:cNvPr id="6" name="Footer Placeholder 5"/>
          <p:cNvSpPr>
            <a:spLocks noGrp="1"/>
          </p:cNvSpPr>
          <p:nvPr>
            <p:ph type="ftr" sz="quarter" idx="11"/>
          </p:nvPr>
        </p:nvSpPr>
        <p:spPr/>
        <p:txBody>
          <a:bodyPr/>
          <a:lstStyle/>
          <a:p>
            <a:r>
              <a:rPr lang="en-US"/>
              <a:t>Sample Footer Text</a:t>
            </a: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11578399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3FE42E8-8B57-452D-A122-4DCE9AC771EF}" type="datetime1">
              <a:rPr lang="en-US" smtClean="0"/>
              <a:t>3/12/2023</a:t>
            </a:fld>
            <a:endParaRPr lang="en-US"/>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F8E28480-1C08-4458-AD97-0283E6FFD09D}" type="slidenum">
              <a:rPr lang="en-US" smtClean="0"/>
              <a:pPr/>
              <a:t>‹#›</a:t>
            </a:fld>
            <a:endParaRPr lang="en-US"/>
          </a:p>
        </p:txBody>
      </p:sp>
    </p:spTree>
    <p:extLst>
      <p:ext uri="{BB962C8B-B14F-4D97-AF65-F5344CB8AC3E}">
        <p14:creationId xmlns:p14="http://schemas.microsoft.com/office/powerpoint/2010/main" val="2233472646"/>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3FE42E8-8B57-452D-A122-4DCE9AC771EF}" type="datetime1">
              <a:rPr lang="en-US" smtClean="0"/>
              <a:t>3/12/2023</a:t>
            </a:fld>
            <a:endParaRPr lang="en-US"/>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F8E28480-1C08-4458-AD97-0283E6FFD09D}" type="slidenum">
              <a:rPr lang="en-US" smtClean="0"/>
              <a:pPr/>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006838548"/>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D3FE42E8-8B57-452D-A122-4DCE9AC771EF}" type="datetime1">
              <a:rPr lang="en-US" smtClean="0"/>
              <a:t>3/12/2023</a:t>
            </a:fld>
            <a:endParaRPr lang="en-US"/>
          </a:p>
        </p:txBody>
      </p:sp>
      <p:sp>
        <p:nvSpPr>
          <p:cNvPr id="6" name="Footer Placeholder 5"/>
          <p:cNvSpPr>
            <a:spLocks noGrp="1"/>
          </p:cNvSpPr>
          <p:nvPr>
            <p:ph type="ftr" sz="quarter" idx="11"/>
          </p:nvPr>
        </p:nvSpPr>
        <p:spPr/>
        <p:txBody>
          <a:bodyPr/>
          <a:lstStyle/>
          <a:p>
            <a:r>
              <a:rPr lang="en-US"/>
              <a:t>Sample Footer Text</a:t>
            </a:r>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F8E28480-1C08-4458-AD97-0283E6FFD09D}" type="slidenum">
              <a:rPr lang="en-US" smtClean="0"/>
              <a:pPr/>
              <a:t>‹#›</a:t>
            </a:fld>
            <a:endParaRPr lang="en-US"/>
          </a:p>
        </p:txBody>
      </p:sp>
    </p:spTree>
    <p:extLst>
      <p:ext uri="{BB962C8B-B14F-4D97-AF65-F5344CB8AC3E}">
        <p14:creationId xmlns:p14="http://schemas.microsoft.com/office/powerpoint/2010/main" val="905899841"/>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D3FE42E8-8B57-452D-A122-4DCE9AC771EF}" type="datetime1">
              <a:rPr lang="en-US" smtClean="0"/>
              <a:t>3/12/2023</a:t>
            </a:fld>
            <a:endParaRPr lang="en-US"/>
          </a:p>
        </p:txBody>
      </p:sp>
      <p:sp>
        <p:nvSpPr>
          <p:cNvPr id="6" name="Footer Placeholder 5"/>
          <p:cNvSpPr>
            <a:spLocks noGrp="1"/>
          </p:cNvSpPr>
          <p:nvPr>
            <p:ph type="ftr" sz="quarter" idx="11"/>
          </p:nvPr>
        </p:nvSpPr>
        <p:spPr/>
        <p:txBody>
          <a:bodyPr/>
          <a:lstStyle/>
          <a:p>
            <a:r>
              <a:rPr lang="en-US"/>
              <a:t>Sample Footer Text</a:t>
            </a:r>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F8E28480-1C08-4458-AD97-0283E6FFD09D}" type="slidenum">
              <a:rPr lang="en-US" smtClean="0"/>
              <a:pPr/>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441199083"/>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D3FE42E8-8B57-452D-A122-4DCE9AC771EF}" type="datetime1">
              <a:rPr lang="en-US" smtClean="0"/>
              <a:t>3/12/2023</a:t>
            </a:fld>
            <a:endParaRPr lang="en-US"/>
          </a:p>
        </p:txBody>
      </p:sp>
      <p:sp>
        <p:nvSpPr>
          <p:cNvPr id="6" name="Footer Placeholder 5"/>
          <p:cNvSpPr>
            <a:spLocks noGrp="1"/>
          </p:cNvSpPr>
          <p:nvPr>
            <p:ph type="ftr" sz="quarter" idx="11"/>
          </p:nvPr>
        </p:nvSpPr>
        <p:spPr/>
        <p:txBody>
          <a:bodyPr/>
          <a:lstStyle/>
          <a:p>
            <a:r>
              <a:rPr lang="en-US"/>
              <a:t>Sample Footer Text</a:t>
            </a:r>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F8E28480-1C08-4458-AD97-0283E6FFD09D}" type="slidenum">
              <a:rPr lang="en-US" smtClean="0"/>
              <a:pPr/>
              <a:t>‹#›</a:t>
            </a:fld>
            <a:endParaRPr lang="en-US"/>
          </a:p>
        </p:txBody>
      </p:sp>
    </p:spTree>
    <p:extLst>
      <p:ext uri="{BB962C8B-B14F-4D97-AF65-F5344CB8AC3E}">
        <p14:creationId xmlns:p14="http://schemas.microsoft.com/office/powerpoint/2010/main" val="3990105893"/>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789749-A4CD-447F-8298-2B7988C91CEA}" type="datetime1">
              <a:rPr lang="en-US" smtClean="0"/>
              <a:t>3/12/2023</a:t>
            </a:fld>
            <a:endParaRPr lang="en-US"/>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324384850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A0444D3-C0BA-4587-A56C-581AB9F841BE}" type="datetime1">
              <a:rPr lang="en-US" smtClean="0"/>
              <a:t>3/12/2023</a:t>
            </a:fld>
            <a:endParaRPr lang="en-US"/>
          </a:p>
        </p:txBody>
      </p:sp>
      <p:sp>
        <p:nvSpPr>
          <p:cNvPr id="5" name="Footer Placeholder 4"/>
          <p:cNvSpPr>
            <a:spLocks noGrp="1"/>
          </p:cNvSpPr>
          <p:nvPr>
            <p:ph type="ftr" sz="quarter" idx="11"/>
          </p:nvPr>
        </p:nvSpPr>
        <p:spPr/>
        <p:txBody>
          <a:bodyPr/>
          <a:lstStyle/>
          <a:p>
            <a:r>
              <a:rPr lang="en-US"/>
              <a:t>Sample Footer Text</a:t>
            </a: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10906626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D3FE42E8-8B57-452D-A122-4DCE9AC771EF}" type="datetime1">
              <a:rPr lang="en-US" smtClean="0"/>
              <a:t>3/12/2023</a:t>
            </a:fld>
            <a:endParaRPr lang="en-US"/>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r>
              <a:rPr lang="en-US"/>
              <a:t>Sample Footer Text</a:t>
            </a:r>
            <a:endParaRPr lang="en-US" dirty="0"/>
          </a:p>
        </p:txBody>
      </p:sp>
      <p:sp>
        <p:nvSpPr>
          <p:cNvPr id="6" name="Slide Number Placeholder 5"/>
          <p:cNvSpPr>
            <a:spLocks noGrp="1"/>
          </p:cNvSpPr>
          <p:nvPr>
            <p:ph type="sldNum" sz="quarter" idx="4"/>
          </p:nvPr>
        </p:nvSpPr>
        <p:spPr>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F8E28480-1C08-4458-AD97-0283E6FFD09D}" type="slidenum">
              <a:rPr lang="en-US" smtClean="0"/>
              <a:pPr/>
              <a:t>‹#›</a:t>
            </a:fld>
            <a:endParaRPr lang="en-US"/>
          </a:p>
        </p:txBody>
      </p:sp>
    </p:spTree>
    <p:extLst>
      <p:ext uri="{BB962C8B-B14F-4D97-AF65-F5344CB8AC3E}">
        <p14:creationId xmlns:p14="http://schemas.microsoft.com/office/powerpoint/2010/main" val="4260285933"/>
      </p:ext>
    </p:extLst>
  </p:cSld>
  <p:clrMap bg1="lt1" tx1="dk1" bg2="lt2" tx2="dk2" accent1="accent1" accent2="accent2" accent3="accent3" accent4="accent4" accent5="accent5" accent6="accent6" hlink="hlink" folHlink="folHlink"/>
  <p:sldLayoutIdLst>
    <p:sldLayoutId id="2147483771" r:id="rId1"/>
    <p:sldLayoutId id="2147483772" r:id="rId2"/>
    <p:sldLayoutId id="2147483773" r:id="rId3"/>
    <p:sldLayoutId id="2147483774" r:id="rId4"/>
    <p:sldLayoutId id="2147483775" r:id="rId5"/>
    <p:sldLayoutId id="2147483776" r:id="rId6"/>
    <p:sldLayoutId id="2147483777" r:id="rId7"/>
    <p:sldLayoutId id="2147483778" r:id="rId8"/>
    <p:sldLayoutId id="2147483779" r:id="rId9"/>
    <p:sldLayoutId id="2147483780" r:id="rId10"/>
    <p:sldLayoutId id="2147483781" r:id="rId11"/>
    <p:sldLayoutId id="2147483782" r:id="rId12"/>
    <p:sldLayoutId id="2147483783" r:id="rId13"/>
    <p:sldLayoutId id="2147483784" r:id="rId14"/>
    <p:sldLayoutId id="2147483785" r:id="rId15"/>
    <p:sldLayoutId id="2147483786" r:id="rId16"/>
  </p:sldLayoutIdLst>
  <p:hf sldNum="0" hdr="0" ftr="0" dt="0"/>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clavesliderazgoresponsable.blogspot.com/2018/06/elegir-el-momento-la-importancia-de-los.html" TargetMode="External"/><Relationship Id="rId2" Type="http://schemas.openxmlformats.org/officeDocument/2006/relationships/image" Target="../media/image5.jpg"/><Relationship Id="rId1" Type="http://schemas.openxmlformats.org/officeDocument/2006/relationships/slideLayout" Target="../slideLayouts/slideLayout2.xml"/><Relationship Id="rId4" Type="http://schemas.openxmlformats.org/officeDocument/2006/relationships/hyperlink" Target="https://creativecommons.org/licenses/by-nc-nd/3.0/" TargetMode="Externa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D7707D-478E-85CD-FA25-A43480467CDE}"/>
              </a:ext>
            </a:extLst>
          </p:cNvPr>
          <p:cNvSpPr>
            <a:spLocks noGrp="1"/>
          </p:cNvSpPr>
          <p:nvPr>
            <p:ph type="ctrTitle"/>
          </p:nvPr>
        </p:nvSpPr>
        <p:spPr>
          <a:xfrm>
            <a:off x="6781800" y="510494"/>
            <a:ext cx="4741045" cy="1022884"/>
          </a:xfrm>
        </p:spPr>
        <p:txBody>
          <a:bodyPr vert="horz" lIns="91440" tIns="45720" rIns="91440" bIns="45720" rtlCol="0" anchor="b">
            <a:normAutofit/>
          </a:bodyPr>
          <a:lstStyle/>
          <a:p>
            <a:r>
              <a:rPr lang="en-US" sz="3200" b="1" kern="1200" cap="all" spc="300" baseline="0" dirty="0">
                <a:solidFill>
                  <a:schemeClr val="tx2"/>
                </a:solidFill>
                <a:latin typeface="+mj-lt"/>
                <a:ea typeface="+mj-ea"/>
                <a:cs typeface="+mj-cs"/>
              </a:rPr>
              <a:t>WORKING IN TEAMS</a:t>
            </a:r>
          </a:p>
        </p:txBody>
      </p:sp>
      <p:sp>
        <p:nvSpPr>
          <p:cNvPr id="3" name="Subtitle 2">
            <a:extLst>
              <a:ext uri="{FF2B5EF4-FFF2-40B4-BE49-F238E27FC236}">
                <a16:creationId xmlns:a16="http://schemas.microsoft.com/office/drawing/2014/main" id="{01946904-99CE-4E5F-E150-9835F3839F70}"/>
              </a:ext>
            </a:extLst>
          </p:cNvPr>
          <p:cNvSpPr>
            <a:spLocks noGrp="1"/>
          </p:cNvSpPr>
          <p:nvPr>
            <p:ph type="subTitle" idx="1"/>
          </p:nvPr>
        </p:nvSpPr>
        <p:spPr>
          <a:xfrm>
            <a:off x="6701170" y="1817153"/>
            <a:ext cx="4821675" cy="4471452"/>
          </a:xfrm>
        </p:spPr>
        <p:txBody>
          <a:bodyPr vert="horz" lIns="91440" tIns="45720" rIns="91440" bIns="45720" rtlCol="0">
            <a:normAutofit/>
          </a:bodyPr>
          <a:lstStyle/>
          <a:p>
            <a:pPr indent="-228600" algn="l">
              <a:lnSpc>
                <a:spcPct val="90000"/>
              </a:lnSpc>
              <a:buFont typeface="Arial" panose="020B0604020202020204" pitchFamily="34" charset="0"/>
              <a:buChar char="•"/>
            </a:pPr>
            <a:r>
              <a:rPr lang="en-US" b="1" i="0" dirty="0"/>
              <a:t>STUDENT NAME…GUILE DANIELLE VIRGINIE FOHE</a:t>
            </a:r>
          </a:p>
          <a:p>
            <a:pPr indent="-228600" algn="l">
              <a:lnSpc>
                <a:spcPct val="90000"/>
              </a:lnSpc>
              <a:buFont typeface="Arial" panose="020B0604020202020204" pitchFamily="34" charset="0"/>
              <a:buChar char="•"/>
            </a:pPr>
            <a:r>
              <a:rPr lang="en-US" b="1" i="0" dirty="0"/>
              <a:t>STUDENT NUMBER…2128226</a:t>
            </a:r>
          </a:p>
          <a:p>
            <a:pPr indent="-228600" algn="l">
              <a:lnSpc>
                <a:spcPct val="90000"/>
              </a:lnSpc>
              <a:buFont typeface="Arial" panose="020B0604020202020204" pitchFamily="34" charset="0"/>
              <a:buChar char="•"/>
            </a:pPr>
            <a:r>
              <a:rPr lang="en-US" b="1" i="0" dirty="0"/>
              <a:t>MODULE…..PROFESSIONAL DEVELOPMENT WITHIN HEALTH AND SOCIAL CARE</a:t>
            </a:r>
          </a:p>
          <a:p>
            <a:pPr indent="-228600" algn="l">
              <a:lnSpc>
                <a:spcPct val="90000"/>
              </a:lnSpc>
              <a:buFont typeface="Arial" panose="020B0604020202020204" pitchFamily="34" charset="0"/>
              <a:buChar char="•"/>
            </a:pPr>
            <a:r>
              <a:rPr lang="en-US" b="1" i="0" dirty="0"/>
              <a:t>MODULE CODE…LCHS4005</a:t>
            </a:r>
          </a:p>
          <a:p>
            <a:pPr indent="-228600" algn="l">
              <a:lnSpc>
                <a:spcPct val="90000"/>
              </a:lnSpc>
              <a:buFont typeface="Arial" panose="020B0604020202020204" pitchFamily="34" charset="0"/>
              <a:buChar char="•"/>
            </a:pPr>
            <a:r>
              <a:rPr lang="en-US" b="1" i="0" dirty="0"/>
              <a:t>LECTURER…OPEYEMIL ODEJIMI</a:t>
            </a:r>
          </a:p>
          <a:p>
            <a:pPr indent="-228600" algn="l">
              <a:lnSpc>
                <a:spcPct val="90000"/>
              </a:lnSpc>
              <a:buFont typeface="Arial" panose="020B0604020202020204" pitchFamily="34" charset="0"/>
              <a:buChar char="•"/>
            </a:pPr>
            <a:r>
              <a:rPr lang="en-US" b="1" i="0" dirty="0"/>
              <a:t>ASSIGNMENT TITLE…..KEY SKILLS PRESENTATION</a:t>
            </a:r>
          </a:p>
        </p:txBody>
      </p:sp>
      <p:pic>
        <p:nvPicPr>
          <p:cNvPr id="4" name="Picture 3" descr="A web of dots connected">
            <a:extLst>
              <a:ext uri="{FF2B5EF4-FFF2-40B4-BE49-F238E27FC236}">
                <a16:creationId xmlns:a16="http://schemas.microsoft.com/office/drawing/2014/main" id="{84AFEB8C-E7F9-1733-74DE-2A5BBFBF177C}"/>
              </a:ext>
            </a:extLst>
          </p:cNvPr>
          <p:cNvPicPr>
            <a:picLocks noChangeAspect="1"/>
          </p:cNvPicPr>
          <p:nvPr/>
        </p:nvPicPr>
        <p:blipFill rotWithShape="1">
          <a:blip r:embed="rId2"/>
          <a:srcRect l="40210" r="21255" b="-1"/>
          <a:stretch/>
        </p:blipFill>
        <p:spPr>
          <a:xfrm>
            <a:off x="685801" y="685800"/>
            <a:ext cx="4724400" cy="5486400"/>
          </a:xfrm>
          <a:prstGeom prst="rect">
            <a:avLst/>
          </a:prstGeom>
        </p:spPr>
      </p:pic>
    </p:spTree>
    <p:extLst>
      <p:ext uri="{BB962C8B-B14F-4D97-AF65-F5344CB8AC3E}">
        <p14:creationId xmlns:p14="http://schemas.microsoft.com/office/powerpoint/2010/main" val="36216269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89" name="Rectangle 54">
            <a:extLst>
              <a:ext uri="{FF2B5EF4-FFF2-40B4-BE49-F238E27FC236}">
                <a16:creationId xmlns:a16="http://schemas.microsoft.com/office/drawing/2014/main" id="{F7E42047-F7E7-4687-BBE0-D4BDC8E77B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90" name="Group 56">
            <a:extLst>
              <a:ext uri="{FF2B5EF4-FFF2-40B4-BE49-F238E27FC236}">
                <a16:creationId xmlns:a16="http://schemas.microsoft.com/office/drawing/2014/main" id="{8D6F839A-C8D9-4FBC-8EFD-9E56D12F4C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906785" y="228600"/>
            <a:ext cx="2851523" cy="6638625"/>
            <a:chOff x="2487613" y="285750"/>
            <a:chExt cx="2428875" cy="5654676"/>
          </a:xfrm>
        </p:grpSpPr>
        <p:sp>
          <p:nvSpPr>
            <p:cNvPr id="58" name="Freeform 11">
              <a:extLst>
                <a:ext uri="{FF2B5EF4-FFF2-40B4-BE49-F238E27FC236}">
                  <a16:creationId xmlns:a16="http://schemas.microsoft.com/office/drawing/2014/main" id="{D1F0D09B-BA85-41B1-A8DE-73728B72E5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59" name="Freeform 12">
              <a:extLst>
                <a:ext uri="{FF2B5EF4-FFF2-40B4-BE49-F238E27FC236}">
                  <a16:creationId xmlns:a16="http://schemas.microsoft.com/office/drawing/2014/main" id="{FB2D0F0C-3A27-4FC3-A6A3-D2095D9B24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60" name="Freeform 13">
              <a:extLst>
                <a:ext uri="{FF2B5EF4-FFF2-40B4-BE49-F238E27FC236}">
                  <a16:creationId xmlns:a16="http://schemas.microsoft.com/office/drawing/2014/main" id="{FA1C69EF-E6E6-4BDD-B62F-637FC9F3C3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61" name="Freeform 14">
              <a:extLst>
                <a:ext uri="{FF2B5EF4-FFF2-40B4-BE49-F238E27FC236}">
                  <a16:creationId xmlns:a16="http://schemas.microsoft.com/office/drawing/2014/main" id="{75B4F36E-07F6-4E6F-A9D9-A7F6D9585A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62" name="Freeform 15">
              <a:extLst>
                <a:ext uri="{FF2B5EF4-FFF2-40B4-BE49-F238E27FC236}">
                  <a16:creationId xmlns:a16="http://schemas.microsoft.com/office/drawing/2014/main" id="{7D9136C7-12F1-4F21-A438-ED7668DDF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63" name="Freeform 16">
              <a:extLst>
                <a:ext uri="{FF2B5EF4-FFF2-40B4-BE49-F238E27FC236}">
                  <a16:creationId xmlns:a16="http://schemas.microsoft.com/office/drawing/2014/main" id="{C718EF12-B769-45D9-9B6E-7AEAA3108A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64" name="Freeform 17">
              <a:extLst>
                <a:ext uri="{FF2B5EF4-FFF2-40B4-BE49-F238E27FC236}">
                  <a16:creationId xmlns:a16="http://schemas.microsoft.com/office/drawing/2014/main" id="{534EAD53-3968-459E-B27C-09126A0FE3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65" name="Freeform 18">
              <a:extLst>
                <a:ext uri="{FF2B5EF4-FFF2-40B4-BE49-F238E27FC236}">
                  <a16:creationId xmlns:a16="http://schemas.microsoft.com/office/drawing/2014/main" id="{67658BFE-59E2-4A2D-9E8A-18F81C350B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66" name="Freeform 19">
              <a:extLst>
                <a:ext uri="{FF2B5EF4-FFF2-40B4-BE49-F238E27FC236}">
                  <a16:creationId xmlns:a16="http://schemas.microsoft.com/office/drawing/2014/main" id="{3FEC8A9E-385D-4407-9671-E302380229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67" name="Freeform 20">
              <a:extLst>
                <a:ext uri="{FF2B5EF4-FFF2-40B4-BE49-F238E27FC236}">
                  <a16:creationId xmlns:a16="http://schemas.microsoft.com/office/drawing/2014/main" id="{EFC82234-632C-4B76-A8FF-2C9C0DCA68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68" name="Freeform 21">
              <a:extLst>
                <a:ext uri="{FF2B5EF4-FFF2-40B4-BE49-F238E27FC236}">
                  <a16:creationId xmlns:a16="http://schemas.microsoft.com/office/drawing/2014/main" id="{662A4DB3-C195-4230-953D-307E4100F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69" name="Freeform 22">
              <a:extLst>
                <a:ext uri="{FF2B5EF4-FFF2-40B4-BE49-F238E27FC236}">
                  <a16:creationId xmlns:a16="http://schemas.microsoft.com/office/drawing/2014/main" id="{94D310CF-9541-4CD7-855B-E2E1EF3437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91" name="Group 70">
            <a:extLst>
              <a:ext uri="{FF2B5EF4-FFF2-40B4-BE49-F238E27FC236}">
                <a16:creationId xmlns:a16="http://schemas.microsoft.com/office/drawing/2014/main" id="{70EDA856-A216-4EEC-9AB6-A59FFC70361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47733" y="-786"/>
            <a:ext cx="2356675" cy="6854040"/>
            <a:chOff x="6627813" y="194833"/>
            <a:chExt cx="1952625" cy="5678918"/>
          </a:xfrm>
        </p:grpSpPr>
        <p:sp>
          <p:nvSpPr>
            <p:cNvPr id="72" name="Freeform 27">
              <a:extLst>
                <a:ext uri="{FF2B5EF4-FFF2-40B4-BE49-F238E27FC236}">
                  <a16:creationId xmlns:a16="http://schemas.microsoft.com/office/drawing/2014/main" id="{36F815B8-AFA8-45E9-A3D1-977F2D1921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73" name="Freeform 28">
              <a:extLst>
                <a:ext uri="{FF2B5EF4-FFF2-40B4-BE49-F238E27FC236}">
                  <a16:creationId xmlns:a16="http://schemas.microsoft.com/office/drawing/2014/main" id="{5D8FF653-8B3F-4B96-904D-1A4482EAEE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74" name="Freeform 29">
              <a:extLst>
                <a:ext uri="{FF2B5EF4-FFF2-40B4-BE49-F238E27FC236}">
                  <a16:creationId xmlns:a16="http://schemas.microsoft.com/office/drawing/2014/main" id="{4DD2E775-AB45-4AF1-B5B7-54948CFB98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75" name="Freeform 30">
              <a:extLst>
                <a:ext uri="{FF2B5EF4-FFF2-40B4-BE49-F238E27FC236}">
                  <a16:creationId xmlns:a16="http://schemas.microsoft.com/office/drawing/2014/main" id="{7BDE7E7B-E3AA-4A24-8F9D-CE77C96CA2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76" name="Freeform 31">
              <a:extLst>
                <a:ext uri="{FF2B5EF4-FFF2-40B4-BE49-F238E27FC236}">
                  <a16:creationId xmlns:a16="http://schemas.microsoft.com/office/drawing/2014/main" id="{D129CAA9-35E5-48CE-88AE-9806695CB8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77" name="Freeform 32">
              <a:extLst>
                <a:ext uri="{FF2B5EF4-FFF2-40B4-BE49-F238E27FC236}">
                  <a16:creationId xmlns:a16="http://schemas.microsoft.com/office/drawing/2014/main" id="{A73989FF-4EFF-4181-81A4-72EF2E67DB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78" name="Freeform 33">
              <a:extLst>
                <a:ext uri="{FF2B5EF4-FFF2-40B4-BE49-F238E27FC236}">
                  <a16:creationId xmlns:a16="http://schemas.microsoft.com/office/drawing/2014/main" id="{8C2C17BD-8FA0-4F42-B2CD-5E5A9F5429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79" name="Freeform 34">
              <a:extLst>
                <a:ext uri="{FF2B5EF4-FFF2-40B4-BE49-F238E27FC236}">
                  <a16:creationId xmlns:a16="http://schemas.microsoft.com/office/drawing/2014/main" id="{EEE99CF3-AD71-46FB-8E7D-67825F7816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80" name="Freeform 35">
              <a:extLst>
                <a:ext uri="{FF2B5EF4-FFF2-40B4-BE49-F238E27FC236}">
                  <a16:creationId xmlns:a16="http://schemas.microsoft.com/office/drawing/2014/main" id="{D0F9D5ED-7591-4E88-9FDA-4C1DC47E9D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81" name="Freeform 36">
              <a:extLst>
                <a:ext uri="{FF2B5EF4-FFF2-40B4-BE49-F238E27FC236}">
                  <a16:creationId xmlns:a16="http://schemas.microsoft.com/office/drawing/2014/main" id="{88FA7C13-D80D-4514-B9DB-87AE076ACE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82" name="Freeform 37">
              <a:extLst>
                <a:ext uri="{FF2B5EF4-FFF2-40B4-BE49-F238E27FC236}">
                  <a16:creationId xmlns:a16="http://schemas.microsoft.com/office/drawing/2014/main" id="{202C78DF-D842-450B-A87D-E035719E4E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83" name="Freeform 38">
              <a:extLst>
                <a:ext uri="{FF2B5EF4-FFF2-40B4-BE49-F238E27FC236}">
                  <a16:creationId xmlns:a16="http://schemas.microsoft.com/office/drawing/2014/main" id="{A4789F83-2423-47F8-8958-48E477BAE0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2" name="Title 1">
            <a:extLst>
              <a:ext uri="{FF2B5EF4-FFF2-40B4-BE49-F238E27FC236}">
                <a16:creationId xmlns:a16="http://schemas.microsoft.com/office/drawing/2014/main" id="{CC9AD2E1-89CA-5763-7201-29BB475AE782}"/>
              </a:ext>
            </a:extLst>
          </p:cNvPr>
          <p:cNvSpPr>
            <a:spLocks noGrp="1"/>
          </p:cNvSpPr>
          <p:nvPr>
            <p:ph type="title"/>
          </p:nvPr>
        </p:nvSpPr>
        <p:spPr>
          <a:xfrm>
            <a:off x="4659520" y="624110"/>
            <a:ext cx="6845092" cy="1280890"/>
          </a:xfrm>
        </p:spPr>
        <p:txBody>
          <a:bodyPr>
            <a:normAutofit/>
          </a:bodyPr>
          <a:lstStyle/>
          <a:p>
            <a:r>
              <a:rPr lang="en-GB"/>
              <a:t>Contents Page</a:t>
            </a:r>
          </a:p>
        </p:txBody>
      </p:sp>
      <p:sp>
        <p:nvSpPr>
          <p:cNvPr id="92" name="Rectangle 84">
            <a:extLst>
              <a:ext uri="{FF2B5EF4-FFF2-40B4-BE49-F238E27FC236}">
                <a16:creationId xmlns:a16="http://schemas.microsoft.com/office/drawing/2014/main" id="{2C509E7A-337A-4664-BEC2-03F9BCA0A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1632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93" name="Freeform 11">
            <a:extLst>
              <a:ext uri="{FF2B5EF4-FFF2-40B4-BE49-F238E27FC236}">
                <a16:creationId xmlns:a16="http://schemas.microsoft.com/office/drawing/2014/main" id="{D9AB99AB-E300-4B19-97C3-9A12EA3C7B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2716320"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pic>
        <p:nvPicPr>
          <p:cNvPr id="94" name="Picture 50" descr="3D rendering of shapes in different colours and are stacked">
            <a:extLst>
              <a:ext uri="{FF2B5EF4-FFF2-40B4-BE49-F238E27FC236}">
                <a16:creationId xmlns:a16="http://schemas.microsoft.com/office/drawing/2014/main" id="{9E142F58-AAC0-A05E-1916-53C225140811}"/>
              </a:ext>
            </a:extLst>
          </p:cNvPr>
          <p:cNvPicPr>
            <a:picLocks noChangeAspect="1"/>
          </p:cNvPicPr>
          <p:nvPr/>
        </p:nvPicPr>
        <p:blipFill rotWithShape="1">
          <a:blip r:embed="rId2"/>
          <a:srcRect l="30086" r="43435" b="-2"/>
          <a:stretch/>
        </p:blipFill>
        <p:spPr>
          <a:xfrm>
            <a:off x="20" y="1730"/>
            <a:ext cx="2720524" cy="6858000"/>
          </a:xfrm>
          <a:prstGeom prst="rect">
            <a:avLst/>
          </a:prstGeom>
        </p:spPr>
      </p:pic>
      <p:sp>
        <p:nvSpPr>
          <p:cNvPr id="49" name="Content Placeholder 2">
            <a:extLst>
              <a:ext uri="{FF2B5EF4-FFF2-40B4-BE49-F238E27FC236}">
                <a16:creationId xmlns:a16="http://schemas.microsoft.com/office/drawing/2014/main" id="{0B2520B9-8DB0-989A-D5A0-14FB66ECCEC8}"/>
              </a:ext>
            </a:extLst>
          </p:cNvPr>
          <p:cNvSpPr>
            <a:spLocks noGrp="1"/>
          </p:cNvSpPr>
          <p:nvPr>
            <p:ph idx="1"/>
          </p:nvPr>
        </p:nvSpPr>
        <p:spPr>
          <a:xfrm>
            <a:off x="4656667" y="2133600"/>
            <a:ext cx="6847944" cy="3777622"/>
          </a:xfrm>
        </p:spPr>
        <p:txBody>
          <a:bodyPr>
            <a:normAutofit/>
          </a:bodyPr>
          <a:lstStyle/>
          <a:p>
            <a:pPr marL="0" indent="0">
              <a:buNone/>
            </a:pPr>
            <a:r>
              <a:rPr lang="en-GB"/>
              <a:t>Introduction……………………….3</a:t>
            </a:r>
          </a:p>
          <a:p>
            <a:pPr marL="0" indent="0">
              <a:buNone/>
            </a:pPr>
            <a:r>
              <a:rPr lang="en-GB"/>
              <a:t>The importance of working in teams………………………4</a:t>
            </a:r>
          </a:p>
          <a:p>
            <a:pPr marL="0" indent="0">
              <a:buNone/>
            </a:pPr>
            <a:r>
              <a:rPr lang="en-GB"/>
              <a:t>Practical example in my workplace………………..5</a:t>
            </a:r>
          </a:p>
          <a:p>
            <a:pPr marL="0" indent="0">
              <a:buNone/>
            </a:pPr>
            <a:r>
              <a:rPr lang="en-GB"/>
              <a:t>Model of Working in Teams…………………….6</a:t>
            </a:r>
          </a:p>
          <a:p>
            <a:pPr marL="0" indent="0">
              <a:buNone/>
            </a:pPr>
            <a:r>
              <a:rPr lang="en-GB"/>
              <a:t>Conclusion……………….7</a:t>
            </a:r>
          </a:p>
          <a:p>
            <a:pPr marL="0" indent="0">
              <a:buNone/>
            </a:pPr>
            <a:r>
              <a:rPr lang="en-GB"/>
              <a:t>References…………………8</a:t>
            </a:r>
          </a:p>
          <a:p>
            <a:pPr marL="0" indent="0">
              <a:buNone/>
            </a:pPr>
            <a:endParaRPr lang="en-GB"/>
          </a:p>
        </p:txBody>
      </p:sp>
    </p:spTree>
    <p:extLst>
      <p:ext uri="{BB962C8B-B14F-4D97-AF65-F5344CB8AC3E}">
        <p14:creationId xmlns:p14="http://schemas.microsoft.com/office/powerpoint/2010/main" val="40452441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E6B6CB-72D3-6C31-E431-8958D166E3BA}"/>
              </a:ext>
            </a:extLst>
          </p:cNvPr>
          <p:cNvSpPr>
            <a:spLocks noGrp="1"/>
          </p:cNvSpPr>
          <p:nvPr>
            <p:ph type="title"/>
          </p:nvPr>
        </p:nvSpPr>
        <p:spPr>
          <a:xfrm>
            <a:off x="2592925" y="624110"/>
            <a:ext cx="8911687" cy="1280890"/>
          </a:xfrm>
        </p:spPr>
        <p:txBody>
          <a:bodyPr>
            <a:normAutofit/>
          </a:bodyPr>
          <a:lstStyle/>
          <a:p>
            <a:r>
              <a:rPr lang="en-GB"/>
              <a:t>Introduction</a:t>
            </a:r>
          </a:p>
        </p:txBody>
      </p:sp>
      <p:sp>
        <p:nvSpPr>
          <p:cNvPr id="3" name="Content Placeholder 2">
            <a:extLst>
              <a:ext uri="{FF2B5EF4-FFF2-40B4-BE49-F238E27FC236}">
                <a16:creationId xmlns:a16="http://schemas.microsoft.com/office/drawing/2014/main" id="{8FDDB248-CB0F-CA44-64FB-F4830B3BD3AB}"/>
              </a:ext>
            </a:extLst>
          </p:cNvPr>
          <p:cNvSpPr>
            <a:spLocks noGrp="1"/>
          </p:cNvSpPr>
          <p:nvPr>
            <p:ph idx="1"/>
          </p:nvPr>
        </p:nvSpPr>
        <p:spPr>
          <a:xfrm>
            <a:off x="2589212" y="2125362"/>
            <a:ext cx="5835121" cy="3785860"/>
          </a:xfrm>
        </p:spPr>
        <p:txBody>
          <a:bodyPr>
            <a:normAutofit lnSpcReduction="10000"/>
          </a:bodyPr>
          <a:lstStyle/>
          <a:p>
            <a:pPr marL="0" indent="0">
              <a:buNone/>
            </a:pPr>
            <a:r>
              <a:rPr lang="en-GB" dirty="0"/>
              <a:t>Working in Teams is defined as working in collaboration with a group of people in order to achieve a common goal. This group of people can be colleagues within one ore more departments or even external collaborators. Working in teams is also defined by the complementarity of skills, the cohesion between the various stakeholders. Working in teams stands out from others forms of professional organization by the exploitation of know-how and knowledge for the benefit of achieving the expected results. In  my presentation , I will highlight the importance of working in teams ,a practical example in my workplace and a  Model of teamwork.</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pic>
        <p:nvPicPr>
          <p:cNvPr id="7" name="Graphic 6" descr="Group">
            <a:extLst>
              <a:ext uri="{FF2B5EF4-FFF2-40B4-BE49-F238E27FC236}">
                <a16:creationId xmlns:a16="http://schemas.microsoft.com/office/drawing/2014/main" id="{A0129E2A-F230-309D-9ABA-EDBEE733CF7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631452" y="2561913"/>
            <a:ext cx="2873159" cy="2873159"/>
          </a:xfrm>
          <a:prstGeom prst="rect">
            <a:avLst/>
          </a:prstGeom>
        </p:spPr>
      </p:pic>
    </p:spTree>
    <p:extLst>
      <p:ext uri="{BB962C8B-B14F-4D97-AF65-F5344CB8AC3E}">
        <p14:creationId xmlns:p14="http://schemas.microsoft.com/office/powerpoint/2010/main" val="613294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9" name="Rectangle 7">
            <a:extLst>
              <a:ext uri="{FF2B5EF4-FFF2-40B4-BE49-F238E27FC236}">
                <a16:creationId xmlns:a16="http://schemas.microsoft.com/office/drawing/2014/main" id="{0A46F010-D160-4609-8979-FFD8C1EA6C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9182CF-7206-DFD3-0203-DEC293C9D7ED}"/>
              </a:ext>
            </a:extLst>
          </p:cNvPr>
          <p:cNvSpPr>
            <a:spLocks noGrp="1"/>
          </p:cNvSpPr>
          <p:nvPr>
            <p:ph type="title"/>
          </p:nvPr>
        </p:nvSpPr>
        <p:spPr>
          <a:xfrm>
            <a:off x="3373062" y="624110"/>
            <a:ext cx="8131550" cy="1280890"/>
          </a:xfrm>
        </p:spPr>
        <p:txBody>
          <a:bodyPr>
            <a:normAutofit/>
          </a:bodyPr>
          <a:lstStyle/>
          <a:p>
            <a:r>
              <a:rPr lang="en-GB"/>
              <a:t>The Importance of working in teams</a:t>
            </a:r>
          </a:p>
        </p:txBody>
      </p:sp>
      <p:sp>
        <p:nvSpPr>
          <p:cNvPr id="11" name="Rectangle 9">
            <a:extLst>
              <a:ext uri="{FF2B5EF4-FFF2-40B4-BE49-F238E27FC236}">
                <a16:creationId xmlns:a16="http://schemas.microsoft.com/office/drawing/2014/main" id="{81B8C4F6-C3AC-4C94-8EC7-E4F7B7E9C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285151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11">
            <a:extLst>
              <a:ext uri="{FF2B5EF4-FFF2-40B4-BE49-F238E27FC236}">
                <a16:creationId xmlns:a16="http://schemas.microsoft.com/office/drawing/2014/main" id="{0B789310-9859-4942-98C8-3D2F12AAAE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a:solidFill>
            <a:schemeClr val="tx2">
              <a:lumMod val="60000"/>
              <a:lumOff val="40000"/>
              <a:alpha val="40000"/>
            </a:schemeClr>
          </a:solidFill>
        </p:grpSpPr>
        <p:sp>
          <p:nvSpPr>
            <p:cNvPr id="13" name="Freeform 11">
              <a:extLst>
                <a:ext uri="{FF2B5EF4-FFF2-40B4-BE49-F238E27FC236}">
                  <a16:creationId xmlns:a16="http://schemas.microsoft.com/office/drawing/2014/main" id="{FE9E5460-2AA9-4786-B69C-23DBEF356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39" name="Freeform 12">
              <a:extLst>
                <a:ext uri="{FF2B5EF4-FFF2-40B4-BE49-F238E27FC236}">
                  <a16:creationId xmlns:a16="http://schemas.microsoft.com/office/drawing/2014/main" id="{E344A2AF-3860-4427-B13E-98021C17AB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15" name="Freeform 13">
              <a:extLst>
                <a:ext uri="{FF2B5EF4-FFF2-40B4-BE49-F238E27FC236}">
                  <a16:creationId xmlns:a16="http://schemas.microsoft.com/office/drawing/2014/main" id="{DDBDD44E-1DC0-48AB-8FEC-E098D91974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16" name="Freeform 14">
              <a:extLst>
                <a:ext uri="{FF2B5EF4-FFF2-40B4-BE49-F238E27FC236}">
                  <a16:creationId xmlns:a16="http://schemas.microsoft.com/office/drawing/2014/main" id="{3151FF3E-5E3F-4D82-A684-0003BACEA8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17" name="Freeform 15">
              <a:extLst>
                <a:ext uri="{FF2B5EF4-FFF2-40B4-BE49-F238E27FC236}">
                  <a16:creationId xmlns:a16="http://schemas.microsoft.com/office/drawing/2014/main" id="{C6CBF27E-7F0C-4489-95A7-82DE1C0460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18" name="Freeform 16">
              <a:extLst>
                <a:ext uri="{FF2B5EF4-FFF2-40B4-BE49-F238E27FC236}">
                  <a16:creationId xmlns:a16="http://schemas.microsoft.com/office/drawing/2014/main" id="{233BE304-221E-425E-A484-4B2E5F405B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19" name="Freeform 17">
              <a:extLst>
                <a:ext uri="{FF2B5EF4-FFF2-40B4-BE49-F238E27FC236}">
                  <a16:creationId xmlns:a16="http://schemas.microsoft.com/office/drawing/2014/main" id="{10D5734E-EAEA-4A08-86A9-39BD5563EC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20" name="Freeform 18">
              <a:extLst>
                <a:ext uri="{FF2B5EF4-FFF2-40B4-BE49-F238E27FC236}">
                  <a16:creationId xmlns:a16="http://schemas.microsoft.com/office/drawing/2014/main" id="{4D47FE86-98D1-4E35-86E4-16E9A19A64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21" name="Freeform 19">
              <a:extLst>
                <a:ext uri="{FF2B5EF4-FFF2-40B4-BE49-F238E27FC236}">
                  <a16:creationId xmlns:a16="http://schemas.microsoft.com/office/drawing/2014/main" id="{F00661F9-B224-4DB1-8EFB-ABF9402BDE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22" name="Freeform 20">
              <a:extLst>
                <a:ext uri="{FF2B5EF4-FFF2-40B4-BE49-F238E27FC236}">
                  <a16:creationId xmlns:a16="http://schemas.microsoft.com/office/drawing/2014/main" id="{679DCB4E-8D36-4B7A-AF0C-8399F113AE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23" name="Freeform 21">
              <a:extLst>
                <a:ext uri="{FF2B5EF4-FFF2-40B4-BE49-F238E27FC236}">
                  <a16:creationId xmlns:a16="http://schemas.microsoft.com/office/drawing/2014/main" id="{4FAD51F6-D24C-4FD6-BEAE-41F0E5A825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24" name="Freeform 22">
              <a:extLst>
                <a:ext uri="{FF2B5EF4-FFF2-40B4-BE49-F238E27FC236}">
                  <a16:creationId xmlns:a16="http://schemas.microsoft.com/office/drawing/2014/main" id="{87AC773F-6D31-458A-9DD7-76566C8A9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grpSp>
        <p:nvGrpSpPr>
          <p:cNvPr id="26" name="Group 25">
            <a:extLst>
              <a:ext uri="{FF2B5EF4-FFF2-40B4-BE49-F238E27FC236}">
                <a16:creationId xmlns:a16="http://schemas.microsoft.com/office/drawing/2014/main" id="{6F1CEC7A-E419-4950-AA57-B00546C29CA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tx2">
              <a:lumMod val="75000"/>
              <a:alpha val="70000"/>
            </a:schemeClr>
          </a:solidFill>
        </p:grpSpPr>
        <p:sp>
          <p:nvSpPr>
            <p:cNvPr id="27" name="Freeform 27">
              <a:extLst>
                <a:ext uri="{FF2B5EF4-FFF2-40B4-BE49-F238E27FC236}">
                  <a16:creationId xmlns:a16="http://schemas.microsoft.com/office/drawing/2014/main" id="{7AE7DCD1-5235-45E8-B229-15A3E3962E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28" name="Freeform 28">
              <a:extLst>
                <a:ext uri="{FF2B5EF4-FFF2-40B4-BE49-F238E27FC236}">
                  <a16:creationId xmlns:a16="http://schemas.microsoft.com/office/drawing/2014/main" id="{C82E58C3-65A5-4079-BF94-E675AA410C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29" name="Freeform 29">
              <a:extLst>
                <a:ext uri="{FF2B5EF4-FFF2-40B4-BE49-F238E27FC236}">
                  <a16:creationId xmlns:a16="http://schemas.microsoft.com/office/drawing/2014/main" id="{7AABE1FA-6DC8-4A47-AC5C-F05B9C111C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30" name="Freeform 30">
              <a:extLst>
                <a:ext uri="{FF2B5EF4-FFF2-40B4-BE49-F238E27FC236}">
                  <a16:creationId xmlns:a16="http://schemas.microsoft.com/office/drawing/2014/main" id="{17BB7298-8900-4C67-B800-BD241F0199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31" name="Freeform 31">
              <a:extLst>
                <a:ext uri="{FF2B5EF4-FFF2-40B4-BE49-F238E27FC236}">
                  <a16:creationId xmlns:a16="http://schemas.microsoft.com/office/drawing/2014/main" id="{EE3442F8-53C2-490C-94EF-E423ECB95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32" name="Freeform 32">
              <a:extLst>
                <a:ext uri="{FF2B5EF4-FFF2-40B4-BE49-F238E27FC236}">
                  <a16:creationId xmlns:a16="http://schemas.microsoft.com/office/drawing/2014/main" id="{3DBEA916-8B10-493A-8CBF-9B5FA2A4A0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33" name="Freeform 33">
              <a:extLst>
                <a:ext uri="{FF2B5EF4-FFF2-40B4-BE49-F238E27FC236}">
                  <a16:creationId xmlns:a16="http://schemas.microsoft.com/office/drawing/2014/main" id="{248DB27B-F9EA-4F81-A746-7D57B768E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34" name="Freeform 34">
              <a:extLst>
                <a:ext uri="{FF2B5EF4-FFF2-40B4-BE49-F238E27FC236}">
                  <a16:creationId xmlns:a16="http://schemas.microsoft.com/office/drawing/2014/main" id="{998E5C90-2A81-4013-AE09-2023B4407C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35" name="Freeform 35">
              <a:extLst>
                <a:ext uri="{FF2B5EF4-FFF2-40B4-BE49-F238E27FC236}">
                  <a16:creationId xmlns:a16="http://schemas.microsoft.com/office/drawing/2014/main" id="{86A8318B-7607-4519-8EEB-C7DD509653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36" name="Freeform 36">
              <a:extLst>
                <a:ext uri="{FF2B5EF4-FFF2-40B4-BE49-F238E27FC236}">
                  <a16:creationId xmlns:a16="http://schemas.microsoft.com/office/drawing/2014/main" id="{5009FB1B-4865-45DB-8727-F012E3ACA5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37" name="Freeform 37">
              <a:extLst>
                <a:ext uri="{FF2B5EF4-FFF2-40B4-BE49-F238E27FC236}">
                  <a16:creationId xmlns:a16="http://schemas.microsoft.com/office/drawing/2014/main" id="{5B209B64-3A98-4B1A-857A-2368AFED67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38" name="Freeform 38">
              <a:extLst>
                <a:ext uri="{FF2B5EF4-FFF2-40B4-BE49-F238E27FC236}">
                  <a16:creationId xmlns:a16="http://schemas.microsoft.com/office/drawing/2014/main" id="{EB3B5D03-7AE3-411C-A820-6844E7D0C6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40" name="Freeform 11">
            <a:extLst>
              <a:ext uri="{FF2B5EF4-FFF2-40B4-BE49-F238E27FC236}">
                <a16:creationId xmlns:a16="http://schemas.microsoft.com/office/drawing/2014/main" id="{91328346-8BAD-4616-B50B-5CFDA5648D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411452"/>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3" name="Content Placeholder 2">
            <a:extLst>
              <a:ext uri="{FF2B5EF4-FFF2-40B4-BE49-F238E27FC236}">
                <a16:creationId xmlns:a16="http://schemas.microsoft.com/office/drawing/2014/main" id="{535019D2-28A5-69BE-B20B-10031AF0E5D9}"/>
              </a:ext>
            </a:extLst>
          </p:cNvPr>
          <p:cNvSpPr>
            <a:spLocks noGrp="1"/>
          </p:cNvSpPr>
          <p:nvPr>
            <p:ph idx="1"/>
          </p:nvPr>
        </p:nvSpPr>
        <p:spPr>
          <a:xfrm>
            <a:off x="3373062" y="2133599"/>
            <a:ext cx="8131550" cy="4719654"/>
          </a:xfrm>
        </p:spPr>
        <p:txBody>
          <a:bodyPr>
            <a:normAutofit fontScale="62500" lnSpcReduction="20000"/>
          </a:bodyPr>
          <a:lstStyle/>
          <a:p>
            <a:pPr marL="0" indent="0">
              <a:buNone/>
            </a:pPr>
            <a:r>
              <a:rPr lang="en-US" dirty="0"/>
              <a:t>Some researches demonstrated that working in teams develops  personal growth , enhances job satisfaction and reduces stress. Working in teams is very important because:</a:t>
            </a:r>
          </a:p>
          <a:p>
            <a:pPr marL="0" indent="0">
              <a:buNone/>
            </a:pPr>
            <a:r>
              <a:rPr lang="en-US" dirty="0"/>
              <a:t>-It develops a better problem solving.</a:t>
            </a:r>
          </a:p>
          <a:p>
            <a:pPr marL="0" indent="0">
              <a:buNone/>
            </a:pPr>
            <a:r>
              <a:rPr lang="en-US" dirty="0"/>
              <a:t>- It enhances potential for innovation.</a:t>
            </a:r>
          </a:p>
          <a:p>
            <a:pPr marL="0" indent="0">
              <a:buNone/>
            </a:pPr>
            <a:r>
              <a:rPr lang="en-US" dirty="0"/>
              <a:t>-It makes happier team members</a:t>
            </a:r>
          </a:p>
          <a:p>
            <a:pPr marL="0" indent="0">
              <a:buNone/>
            </a:pPr>
            <a:r>
              <a:rPr lang="en-US" dirty="0"/>
              <a:t>-it creates a better workplace where more opportunities can be achieved and more obstacles can be overcome</a:t>
            </a:r>
          </a:p>
          <a:p>
            <a:pPr marL="0" indent="0">
              <a:buNone/>
            </a:pPr>
            <a:r>
              <a:rPr lang="en-US" dirty="0"/>
              <a:t>-It brings new ideas.</a:t>
            </a:r>
          </a:p>
          <a:p>
            <a:pPr marL="0" indent="0">
              <a:buNone/>
            </a:pPr>
            <a:r>
              <a:rPr lang="en-US" dirty="0"/>
              <a:t>-enhance efficiency.</a:t>
            </a:r>
          </a:p>
          <a:p>
            <a:pPr marL="0" indent="0">
              <a:buNone/>
            </a:pPr>
            <a:r>
              <a:rPr lang="en-US" dirty="0"/>
              <a:t>-best results.</a:t>
            </a:r>
          </a:p>
          <a:p>
            <a:pPr marL="0" indent="0">
              <a:buNone/>
            </a:pPr>
            <a:r>
              <a:rPr lang="en-US" dirty="0"/>
              <a:t>-a higher moral.</a:t>
            </a:r>
          </a:p>
          <a:p>
            <a:pPr marL="0" indent="0">
              <a:buNone/>
            </a:pPr>
            <a:r>
              <a:rPr lang="en-US" dirty="0"/>
              <a:t>-a group cohesion.</a:t>
            </a:r>
          </a:p>
          <a:p>
            <a:pPr marL="0" indent="0">
              <a:buNone/>
            </a:pPr>
            <a:r>
              <a:rPr lang="en-US" dirty="0"/>
              <a:t>-more learning opportunities</a:t>
            </a:r>
          </a:p>
          <a:p>
            <a:pPr marL="0" indent="0">
              <a:buNone/>
            </a:pPr>
            <a:r>
              <a:rPr lang="en-US" dirty="0"/>
              <a:t>-a real sense of accomplishment.</a:t>
            </a:r>
          </a:p>
          <a:p>
            <a:pPr marL="0" indent="0">
              <a:buNone/>
            </a:pPr>
            <a:r>
              <a:rPr lang="en-US" dirty="0"/>
              <a:t>-a speed innovation.</a:t>
            </a:r>
          </a:p>
          <a:p>
            <a:pPr marL="0" indent="0">
              <a:buNone/>
            </a:pPr>
            <a:r>
              <a:rPr lang="en-US" dirty="0"/>
              <a:t>-less managerial interference.</a:t>
            </a:r>
          </a:p>
          <a:p>
            <a:pPr marL="0" indent="0">
              <a:buNone/>
            </a:pPr>
            <a:r>
              <a:rPr lang="en-US" dirty="0"/>
              <a:t>“Effective collaborative teams exhibit important research outcomes , far beyond what could be accomplished by individuals working independently.”(Sundstrom et al.1990,p.120)</a:t>
            </a:r>
          </a:p>
          <a:p>
            <a:pPr marL="0" indent="0">
              <a:buNone/>
            </a:pPr>
            <a:endParaRPr lang="en-US" dirty="0"/>
          </a:p>
          <a:p>
            <a:pPr marL="0" indent="0">
              <a:buNone/>
            </a:pPr>
            <a:endParaRPr lang="en-US" dirty="0"/>
          </a:p>
          <a:p>
            <a:pPr marL="0" indent="0">
              <a:buNone/>
            </a:pPr>
            <a:endParaRPr lang="en-GB" dirty="0"/>
          </a:p>
        </p:txBody>
      </p:sp>
    </p:spTree>
    <p:extLst>
      <p:ext uri="{BB962C8B-B14F-4D97-AF65-F5344CB8AC3E}">
        <p14:creationId xmlns:p14="http://schemas.microsoft.com/office/powerpoint/2010/main" val="22296625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CC1EAF-B051-6A2A-F215-C904DDDB7FD7}"/>
              </a:ext>
            </a:extLst>
          </p:cNvPr>
          <p:cNvSpPr>
            <a:spLocks noGrp="1"/>
          </p:cNvSpPr>
          <p:nvPr>
            <p:ph type="title"/>
          </p:nvPr>
        </p:nvSpPr>
        <p:spPr/>
        <p:txBody>
          <a:bodyPr/>
          <a:lstStyle/>
          <a:p>
            <a:r>
              <a:rPr lang="en-US" dirty="0"/>
              <a:t>Practical Example of Working in Teams</a:t>
            </a:r>
            <a:endParaRPr lang="en-GB" dirty="0"/>
          </a:p>
        </p:txBody>
      </p:sp>
      <p:sp>
        <p:nvSpPr>
          <p:cNvPr id="3" name="Content Placeholder 2">
            <a:extLst>
              <a:ext uri="{FF2B5EF4-FFF2-40B4-BE49-F238E27FC236}">
                <a16:creationId xmlns:a16="http://schemas.microsoft.com/office/drawing/2014/main" id="{A881638F-DC26-29FA-686B-33075D8FBD9B}"/>
              </a:ext>
            </a:extLst>
          </p:cNvPr>
          <p:cNvSpPr>
            <a:spLocks noGrp="1"/>
          </p:cNvSpPr>
          <p:nvPr>
            <p:ph idx="1"/>
          </p:nvPr>
        </p:nvSpPr>
        <p:spPr/>
        <p:txBody>
          <a:bodyPr/>
          <a:lstStyle/>
          <a:p>
            <a:r>
              <a:rPr lang="en-US" dirty="0"/>
              <a:t>At my workplace , in a Dementia care home settings ,  we are working as a team. We create a happy environment to work. As a night shift workers , we listen to the day staff’s handover at the beginning of the shift. The nurse in charge shares the duty of each member of staff. When working in team, my priority is focused on the team’s success. We listen to the team leader’s requirements and we do our part to the best of our abilities. I  perform my duties efficiently and I help my colleagues around me to fulfil their potential. At work ,we hold a brainstorming session. We trust each other. We share expertise, we are open to suggestion .In my team, we are active listeners, we show empathy for one another. We have a good relationship  and a good communication to avoid conflict and achieve our goal,.</a:t>
            </a:r>
          </a:p>
          <a:p>
            <a:pPr marL="0" indent="0">
              <a:buNone/>
            </a:pPr>
            <a:endParaRPr lang="en-US" dirty="0"/>
          </a:p>
          <a:p>
            <a:endParaRPr lang="en-US" dirty="0"/>
          </a:p>
          <a:p>
            <a:endParaRPr lang="en-US" dirty="0"/>
          </a:p>
          <a:p>
            <a:endParaRPr lang="en-US" dirty="0"/>
          </a:p>
          <a:p>
            <a:endParaRPr lang="en-US" dirty="0"/>
          </a:p>
          <a:p>
            <a:endParaRPr lang="en-GB" dirty="0"/>
          </a:p>
        </p:txBody>
      </p:sp>
    </p:spTree>
    <p:extLst>
      <p:ext uri="{BB962C8B-B14F-4D97-AF65-F5344CB8AC3E}">
        <p14:creationId xmlns:p14="http://schemas.microsoft.com/office/powerpoint/2010/main" val="16304103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0A4089-DB68-B287-2598-9F5FEA24A027}"/>
              </a:ext>
            </a:extLst>
          </p:cNvPr>
          <p:cNvSpPr>
            <a:spLocks noGrp="1"/>
          </p:cNvSpPr>
          <p:nvPr>
            <p:ph type="title"/>
          </p:nvPr>
        </p:nvSpPr>
        <p:spPr>
          <a:xfrm>
            <a:off x="2592926" y="446088"/>
            <a:ext cx="3570129" cy="1005840"/>
          </a:xfrm>
        </p:spPr>
        <p:txBody>
          <a:bodyPr anchor="b">
            <a:normAutofit/>
          </a:bodyPr>
          <a:lstStyle/>
          <a:p>
            <a:r>
              <a:rPr lang="en-US" sz="2000"/>
              <a:t>Model of Working in Teams</a:t>
            </a:r>
            <a:endParaRPr lang="en-GB" sz="2000"/>
          </a:p>
        </p:txBody>
      </p:sp>
      <p:sp>
        <p:nvSpPr>
          <p:cNvPr id="3" name="Content Placeholder 2">
            <a:extLst>
              <a:ext uri="{FF2B5EF4-FFF2-40B4-BE49-F238E27FC236}">
                <a16:creationId xmlns:a16="http://schemas.microsoft.com/office/drawing/2014/main" id="{A6031F73-5202-7800-E77C-B9DEB7191196}"/>
              </a:ext>
            </a:extLst>
          </p:cNvPr>
          <p:cNvSpPr>
            <a:spLocks noGrp="1"/>
          </p:cNvSpPr>
          <p:nvPr>
            <p:ph idx="1"/>
          </p:nvPr>
        </p:nvSpPr>
        <p:spPr>
          <a:xfrm>
            <a:off x="2589212" y="1609344"/>
            <a:ext cx="3555557" cy="4301878"/>
          </a:xfrm>
        </p:spPr>
        <p:txBody>
          <a:bodyPr>
            <a:normAutofit/>
          </a:bodyPr>
          <a:lstStyle/>
          <a:p>
            <a:pPr marL="0" indent="0">
              <a:lnSpc>
                <a:spcPct val="90000"/>
              </a:lnSpc>
              <a:buNone/>
            </a:pPr>
            <a:r>
              <a:rPr lang="en-US" sz="1000"/>
              <a:t>There are several models of teamwork but I have chosen the Model of Tuckman which is the most famous teamwork theory. According to Tuckman , a team has to go through five different stages of team development before it can be successful. The five stages are :forming, storming,, norming, performing and adjourning.</a:t>
            </a:r>
          </a:p>
          <a:p>
            <a:pPr marL="0" indent="0">
              <a:lnSpc>
                <a:spcPct val="90000"/>
              </a:lnSpc>
              <a:buNone/>
            </a:pPr>
            <a:r>
              <a:rPr lang="en-US" sz="1000"/>
              <a:t>“Team development  could be defined as the process of working effectively with each other. Those stages include forming, storming,  performing  and adjourning.”(Mui et al.2022,p.2745)</a:t>
            </a:r>
          </a:p>
          <a:p>
            <a:pPr marL="0" indent="0">
              <a:lnSpc>
                <a:spcPct val="90000"/>
              </a:lnSpc>
              <a:buNone/>
            </a:pPr>
            <a:r>
              <a:rPr lang="en-US" sz="1000"/>
              <a:t>Tuckman’s theory explains that as a team growing in maturity and ability , good relationship establish and leadership style improves to more collaborative leadership.</a:t>
            </a:r>
          </a:p>
          <a:p>
            <a:pPr marL="0" indent="0">
              <a:lnSpc>
                <a:spcPct val="90000"/>
              </a:lnSpc>
              <a:buNone/>
            </a:pPr>
            <a:endParaRPr lang="en-US" sz="1000"/>
          </a:p>
          <a:p>
            <a:pPr marL="0" indent="0">
              <a:lnSpc>
                <a:spcPct val="90000"/>
              </a:lnSpc>
              <a:buNone/>
            </a:pPr>
            <a:endParaRPr lang="en-US" sz="1000"/>
          </a:p>
          <a:p>
            <a:pPr marL="0" indent="0">
              <a:lnSpc>
                <a:spcPct val="90000"/>
              </a:lnSpc>
              <a:buNone/>
            </a:pPr>
            <a:endParaRPr lang="en-US" sz="1000"/>
          </a:p>
          <a:p>
            <a:pPr marL="0" indent="0">
              <a:lnSpc>
                <a:spcPct val="90000"/>
              </a:lnSpc>
              <a:buNone/>
            </a:pPr>
            <a:endParaRPr lang="en-US" sz="1000"/>
          </a:p>
          <a:p>
            <a:pPr marL="0" indent="0">
              <a:lnSpc>
                <a:spcPct val="90000"/>
              </a:lnSpc>
              <a:buNone/>
            </a:pPr>
            <a:endParaRPr lang="en-US" sz="1000"/>
          </a:p>
          <a:p>
            <a:pPr marL="0" indent="0">
              <a:lnSpc>
                <a:spcPct val="90000"/>
              </a:lnSpc>
              <a:buNone/>
            </a:pPr>
            <a:r>
              <a:rPr lang="en-US" sz="1000"/>
              <a:t>A</a:t>
            </a:r>
          </a:p>
          <a:p>
            <a:pPr marL="0" indent="0">
              <a:lnSpc>
                <a:spcPct val="90000"/>
              </a:lnSpc>
              <a:buNone/>
            </a:pPr>
            <a:endParaRPr lang="en-US" sz="1000"/>
          </a:p>
        </p:txBody>
      </p:sp>
      <p:pic>
        <p:nvPicPr>
          <p:cNvPr id="5" name="Picture 4" descr="Timeline&#10;&#10;Description automatically generated">
            <a:extLst>
              <a:ext uri="{FF2B5EF4-FFF2-40B4-BE49-F238E27FC236}">
                <a16:creationId xmlns:a16="http://schemas.microsoft.com/office/drawing/2014/main" id="{6F7621FF-7EE5-DBCC-E692-CB040CE2089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323013" y="1692714"/>
            <a:ext cx="5181600" cy="2953512"/>
          </a:xfrm>
          <a:prstGeom prst="rect">
            <a:avLst/>
          </a:prstGeom>
        </p:spPr>
      </p:pic>
      <p:sp>
        <p:nvSpPr>
          <p:cNvPr id="6" name="TextBox 5">
            <a:extLst>
              <a:ext uri="{FF2B5EF4-FFF2-40B4-BE49-F238E27FC236}">
                <a16:creationId xmlns:a16="http://schemas.microsoft.com/office/drawing/2014/main" id="{2FAB9B60-4755-BFEE-1C64-0527B643D045}"/>
              </a:ext>
            </a:extLst>
          </p:cNvPr>
          <p:cNvSpPr txBox="1"/>
          <p:nvPr/>
        </p:nvSpPr>
        <p:spPr>
          <a:xfrm>
            <a:off x="8631712" y="4446171"/>
            <a:ext cx="287290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clavesliderazgoresponsable.blogspot.com/2018/06/elegir-el-momento-la-importancia-de-los.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2662461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7E42047-F7E7-4687-BBE0-D4BDC8E77B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11" name="Group 10">
            <a:extLst>
              <a:ext uri="{FF2B5EF4-FFF2-40B4-BE49-F238E27FC236}">
                <a16:creationId xmlns:a16="http://schemas.microsoft.com/office/drawing/2014/main" id="{8D6F839A-C8D9-4FBC-8EFD-9E56D12F4C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906785" y="228600"/>
            <a:ext cx="2851523" cy="6638625"/>
            <a:chOff x="2487613" y="285750"/>
            <a:chExt cx="2428875" cy="5654676"/>
          </a:xfrm>
        </p:grpSpPr>
        <p:sp>
          <p:nvSpPr>
            <p:cNvPr id="6" name="Freeform 11">
              <a:extLst>
                <a:ext uri="{FF2B5EF4-FFF2-40B4-BE49-F238E27FC236}">
                  <a16:creationId xmlns:a16="http://schemas.microsoft.com/office/drawing/2014/main" id="{D1F0D09B-BA85-41B1-A8DE-73728B72E5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3" name="Freeform 12">
              <a:extLst>
                <a:ext uri="{FF2B5EF4-FFF2-40B4-BE49-F238E27FC236}">
                  <a16:creationId xmlns:a16="http://schemas.microsoft.com/office/drawing/2014/main" id="{FB2D0F0C-3A27-4FC3-A6A3-D2095D9B24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7" name="Freeform 13">
              <a:extLst>
                <a:ext uri="{FF2B5EF4-FFF2-40B4-BE49-F238E27FC236}">
                  <a16:creationId xmlns:a16="http://schemas.microsoft.com/office/drawing/2014/main" id="{FA1C69EF-E6E6-4BDD-B62F-637FC9F3C3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5" name="Freeform 14">
              <a:extLst>
                <a:ext uri="{FF2B5EF4-FFF2-40B4-BE49-F238E27FC236}">
                  <a16:creationId xmlns:a16="http://schemas.microsoft.com/office/drawing/2014/main" id="{75B4F36E-07F6-4E6F-A9D9-A7F6D9585A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6" name="Freeform 15">
              <a:extLst>
                <a:ext uri="{FF2B5EF4-FFF2-40B4-BE49-F238E27FC236}">
                  <a16:creationId xmlns:a16="http://schemas.microsoft.com/office/drawing/2014/main" id="{7D9136C7-12F1-4F21-A438-ED7668DDF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7" name="Freeform 16">
              <a:extLst>
                <a:ext uri="{FF2B5EF4-FFF2-40B4-BE49-F238E27FC236}">
                  <a16:creationId xmlns:a16="http://schemas.microsoft.com/office/drawing/2014/main" id="{C718EF12-B769-45D9-9B6E-7AEAA3108A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8" name="Freeform 17">
              <a:extLst>
                <a:ext uri="{FF2B5EF4-FFF2-40B4-BE49-F238E27FC236}">
                  <a16:creationId xmlns:a16="http://schemas.microsoft.com/office/drawing/2014/main" id="{534EAD53-3968-459E-B27C-09126A0FE3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9" name="Freeform 18">
              <a:extLst>
                <a:ext uri="{FF2B5EF4-FFF2-40B4-BE49-F238E27FC236}">
                  <a16:creationId xmlns:a16="http://schemas.microsoft.com/office/drawing/2014/main" id="{67658BFE-59E2-4A2D-9E8A-18F81C350B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20" name="Freeform 19">
              <a:extLst>
                <a:ext uri="{FF2B5EF4-FFF2-40B4-BE49-F238E27FC236}">
                  <a16:creationId xmlns:a16="http://schemas.microsoft.com/office/drawing/2014/main" id="{3FEC8A9E-385D-4407-9671-E302380229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21" name="Freeform 20">
              <a:extLst>
                <a:ext uri="{FF2B5EF4-FFF2-40B4-BE49-F238E27FC236}">
                  <a16:creationId xmlns:a16="http://schemas.microsoft.com/office/drawing/2014/main" id="{EFC82234-632C-4B76-A8FF-2C9C0DCA68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2" name="Freeform 21">
              <a:extLst>
                <a:ext uri="{FF2B5EF4-FFF2-40B4-BE49-F238E27FC236}">
                  <a16:creationId xmlns:a16="http://schemas.microsoft.com/office/drawing/2014/main" id="{662A4DB3-C195-4230-953D-307E4100F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3" name="Freeform 22">
              <a:extLst>
                <a:ext uri="{FF2B5EF4-FFF2-40B4-BE49-F238E27FC236}">
                  <a16:creationId xmlns:a16="http://schemas.microsoft.com/office/drawing/2014/main" id="{94D310CF-9541-4CD7-855B-E2E1EF3437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25" name="Group 24">
            <a:extLst>
              <a:ext uri="{FF2B5EF4-FFF2-40B4-BE49-F238E27FC236}">
                <a16:creationId xmlns:a16="http://schemas.microsoft.com/office/drawing/2014/main" id="{70EDA856-A216-4EEC-9AB6-A59FFC70361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47733" y="-786"/>
            <a:ext cx="2356675" cy="6854040"/>
            <a:chOff x="6627813" y="194833"/>
            <a:chExt cx="1952625" cy="5678918"/>
          </a:xfrm>
        </p:grpSpPr>
        <p:sp>
          <p:nvSpPr>
            <p:cNvPr id="26" name="Freeform 27">
              <a:extLst>
                <a:ext uri="{FF2B5EF4-FFF2-40B4-BE49-F238E27FC236}">
                  <a16:creationId xmlns:a16="http://schemas.microsoft.com/office/drawing/2014/main" id="{36F815B8-AFA8-45E9-A3D1-977F2D1921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7" name="Freeform 28">
              <a:extLst>
                <a:ext uri="{FF2B5EF4-FFF2-40B4-BE49-F238E27FC236}">
                  <a16:creationId xmlns:a16="http://schemas.microsoft.com/office/drawing/2014/main" id="{5D8FF653-8B3F-4B96-904D-1A4482EAEE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8" name="Freeform 29">
              <a:extLst>
                <a:ext uri="{FF2B5EF4-FFF2-40B4-BE49-F238E27FC236}">
                  <a16:creationId xmlns:a16="http://schemas.microsoft.com/office/drawing/2014/main" id="{4DD2E775-AB45-4AF1-B5B7-54948CFB98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29" name="Freeform 30">
              <a:extLst>
                <a:ext uri="{FF2B5EF4-FFF2-40B4-BE49-F238E27FC236}">
                  <a16:creationId xmlns:a16="http://schemas.microsoft.com/office/drawing/2014/main" id="{7BDE7E7B-E3AA-4A24-8F9D-CE77C96CA2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30" name="Freeform 31">
              <a:extLst>
                <a:ext uri="{FF2B5EF4-FFF2-40B4-BE49-F238E27FC236}">
                  <a16:creationId xmlns:a16="http://schemas.microsoft.com/office/drawing/2014/main" id="{D129CAA9-35E5-48CE-88AE-9806695CB8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31" name="Freeform 32">
              <a:extLst>
                <a:ext uri="{FF2B5EF4-FFF2-40B4-BE49-F238E27FC236}">
                  <a16:creationId xmlns:a16="http://schemas.microsoft.com/office/drawing/2014/main" id="{A73989FF-4EFF-4181-81A4-72EF2E67DB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2" name="Freeform 33">
              <a:extLst>
                <a:ext uri="{FF2B5EF4-FFF2-40B4-BE49-F238E27FC236}">
                  <a16:creationId xmlns:a16="http://schemas.microsoft.com/office/drawing/2014/main" id="{8C2C17BD-8FA0-4F42-B2CD-5E5A9F5429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3" name="Freeform 34">
              <a:extLst>
                <a:ext uri="{FF2B5EF4-FFF2-40B4-BE49-F238E27FC236}">
                  <a16:creationId xmlns:a16="http://schemas.microsoft.com/office/drawing/2014/main" id="{EEE99CF3-AD71-46FB-8E7D-67825F7816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4" name="Freeform 35">
              <a:extLst>
                <a:ext uri="{FF2B5EF4-FFF2-40B4-BE49-F238E27FC236}">
                  <a16:creationId xmlns:a16="http://schemas.microsoft.com/office/drawing/2014/main" id="{D0F9D5ED-7591-4E88-9FDA-4C1DC47E9D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5" name="Freeform 36">
              <a:extLst>
                <a:ext uri="{FF2B5EF4-FFF2-40B4-BE49-F238E27FC236}">
                  <a16:creationId xmlns:a16="http://schemas.microsoft.com/office/drawing/2014/main" id="{88FA7C13-D80D-4514-B9DB-87AE076ACE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6" name="Freeform 37">
              <a:extLst>
                <a:ext uri="{FF2B5EF4-FFF2-40B4-BE49-F238E27FC236}">
                  <a16:creationId xmlns:a16="http://schemas.microsoft.com/office/drawing/2014/main" id="{202C78DF-D842-450B-A87D-E035719E4E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7" name="Freeform 38">
              <a:extLst>
                <a:ext uri="{FF2B5EF4-FFF2-40B4-BE49-F238E27FC236}">
                  <a16:creationId xmlns:a16="http://schemas.microsoft.com/office/drawing/2014/main" id="{A4789F83-2423-47F8-8958-48E477BAE0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2" name="Title 1">
            <a:extLst>
              <a:ext uri="{FF2B5EF4-FFF2-40B4-BE49-F238E27FC236}">
                <a16:creationId xmlns:a16="http://schemas.microsoft.com/office/drawing/2014/main" id="{EDB635C8-38A1-A04A-19F3-DA455D026CC7}"/>
              </a:ext>
            </a:extLst>
          </p:cNvPr>
          <p:cNvSpPr>
            <a:spLocks noGrp="1"/>
          </p:cNvSpPr>
          <p:nvPr>
            <p:ph type="title"/>
          </p:nvPr>
        </p:nvSpPr>
        <p:spPr>
          <a:xfrm>
            <a:off x="4659520" y="624110"/>
            <a:ext cx="6845092" cy="1280890"/>
          </a:xfrm>
        </p:spPr>
        <p:txBody>
          <a:bodyPr>
            <a:normAutofit/>
          </a:bodyPr>
          <a:lstStyle/>
          <a:p>
            <a:r>
              <a:rPr lang="en-GB" dirty="0"/>
              <a:t>CONCLUSION</a:t>
            </a:r>
            <a:endParaRPr lang="en-GB"/>
          </a:p>
        </p:txBody>
      </p:sp>
      <p:sp>
        <p:nvSpPr>
          <p:cNvPr id="39" name="Rectangle 38">
            <a:extLst>
              <a:ext uri="{FF2B5EF4-FFF2-40B4-BE49-F238E27FC236}">
                <a16:creationId xmlns:a16="http://schemas.microsoft.com/office/drawing/2014/main" id="{2C509E7A-337A-4664-BEC2-03F9BCA0A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1632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41" name="Freeform 11">
            <a:extLst>
              <a:ext uri="{FF2B5EF4-FFF2-40B4-BE49-F238E27FC236}">
                <a16:creationId xmlns:a16="http://schemas.microsoft.com/office/drawing/2014/main" id="{D9AB99AB-E300-4B19-97C3-9A12EA3C7B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2716320"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pic>
        <p:nvPicPr>
          <p:cNvPr id="5" name="Picture 4" descr="Pen placed on top of a signature line">
            <a:extLst>
              <a:ext uri="{FF2B5EF4-FFF2-40B4-BE49-F238E27FC236}">
                <a16:creationId xmlns:a16="http://schemas.microsoft.com/office/drawing/2014/main" id="{325E5282-416F-AB95-28C0-10051D8861B7}"/>
              </a:ext>
            </a:extLst>
          </p:cNvPr>
          <p:cNvPicPr>
            <a:picLocks noChangeAspect="1"/>
          </p:cNvPicPr>
          <p:nvPr/>
        </p:nvPicPr>
        <p:blipFill rotWithShape="1">
          <a:blip r:embed="rId2"/>
          <a:srcRect l="61708" r="11813" b="-2"/>
          <a:stretch/>
        </p:blipFill>
        <p:spPr>
          <a:xfrm>
            <a:off x="20" y="1730"/>
            <a:ext cx="2720524" cy="6858000"/>
          </a:xfrm>
          <a:prstGeom prst="rect">
            <a:avLst/>
          </a:prstGeom>
        </p:spPr>
      </p:pic>
      <p:sp>
        <p:nvSpPr>
          <p:cNvPr id="3" name="Content Placeholder 2">
            <a:extLst>
              <a:ext uri="{FF2B5EF4-FFF2-40B4-BE49-F238E27FC236}">
                <a16:creationId xmlns:a16="http://schemas.microsoft.com/office/drawing/2014/main" id="{D6AAF4DF-9AB3-2A06-9ADB-1F16A1BA2F58}"/>
              </a:ext>
            </a:extLst>
          </p:cNvPr>
          <p:cNvSpPr>
            <a:spLocks noGrp="1"/>
          </p:cNvSpPr>
          <p:nvPr>
            <p:ph idx="1"/>
          </p:nvPr>
        </p:nvSpPr>
        <p:spPr>
          <a:xfrm>
            <a:off x="4656667" y="2133600"/>
            <a:ext cx="6847944" cy="3777622"/>
          </a:xfrm>
        </p:spPr>
        <p:txBody>
          <a:bodyPr>
            <a:normAutofit/>
          </a:bodyPr>
          <a:lstStyle/>
          <a:p>
            <a:pPr marL="0" indent="0">
              <a:buNone/>
            </a:pPr>
            <a:r>
              <a:rPr lang="en-US" dirty="0"/>
              <a:t>In this individualist world ,working in teams can boost departments and encourage risks taken  and experiments. Teamwork can produce better results , collective accomplishments and personal growth if we gained skills , commitment and accountability. Working in team can be fun, rewarding , simple and  also productive.</a:t>
            </a:r>
            <a:endParaRPr lang="en-GB" dirty="0"/>
          </a:p>
        </p:txBody>
      </p:sp>
    </p:spTree>
    <p:extLst>
      <p:ext uri="{BB962C8B-B14F-4D97-AF65-F5344CB8AC3E}">
        <p14:creationId xmlns:p14="http://schemas.microsoft.com/office/powerpoint/2010/main" val="2312635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50" name="Rectangle 49">
            <a:extLst>
              <a:ext uri="{FF2B5EF4-FFF2-40B4-BE49-F238E27FC236}">
                <a16:creationId xmlns:a16="http://schemas.microsoft.com/office/drawing/2014/main" id="{2F21E579-4785-4A4E-8D09-42E5246D8E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8C8C40-802C-877F-5625-7580EB0B0F9A}"/>
              </a:ext>
            </a:extLst>
          </p:cNvPr>
          <p:cNvSpPr>
            <a:spLocks noGrp="1"/>
          </p:cNvSpPr>
          <p:nvPr>
            <p:ph type="title"/>
          </p:nvPr>
        </p:nvSpPr>
        <p:spPr>
          <a:xfrm>
            <a:off x="649224" y="645106"/>
            <a:ext cx="5122652" cy="1259894"/>
          </a:xfrm>
        </p:spPr>
        <p:txBody>
          <a:bodyPr>
            <a:normAutofit/>
          </a:bodyPr>
          <a:lstStyle/>
          <a:p>
            <a:r>
              <a:rPr lang="en-GB"/>
              <a:t>REFERENCES</a:t>
            </a:r>
          </a:p>
        </p:txBody>
      </p:sp>
      <p:sp>
        <p:nvSpPr>
          <p:cNvPr id="52" name="Rectangle 51">
            <a:extLst>
              <a:ext uri="{FF2B5EF4-FFF2-40B4-BE49-F238E27FC236}">
                <a16:creationId xmlns:a16="http://schemas.microsoft.com/office/drawing/2014/main" id="{3BE96D34-9D7C-4984-961D-7165FA216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9EB38719-FDCB-0CD8-910E-8319C31568F8}"/>
              </a:ext>
            </a:extLst>
          </p:cNvPr>
          <p:cNvSpPr>
            <a:spLocks noGrp="1"/>
          </p:cNvSpPr>
          <p:nvPr>
            <p:ph idx="1"/>
          </p:nvPr>
        </p:nvSpPr>
        <p:spPr>
          <a:xfrm>
            <a:off x="649225" y="2133600"/>
            <a:ext cx="5122652" cy="3759253"/>
          </a:xfrm>
        </p:spPr>
        <p:txBody>
          <a:bodyPr>
            <a:normAutofit/>
          </a:bodyPr>
          <a:lstStyle/>
          <a:p>
            <a:r>
              <a:rPr lang="en-GB" dirty="0" err="1"/>
              <a:t>Sundstrom,E.et</a:t>
            </a:r>
            <a:r>
              <a:rPr lang="en-GB" dirty="0"/>
              <a:t> al.(1990)</a:t>
            </a:r>
            <a:r>
              <a:rPr lang="en-GB" i="1" dirty="0"/>
              <a:t>American psychologist </a:t>
            </a:r>
            <a:r>
              <a:rPr lang="en-GB" dirty="0"/>
              <a:t>45(2),p120</a:t>
            </a:r>
          </a:p>
          <a:p>
            <a:r>
              <a:rPr lang="en-GB" dirty="0" err="1"/>
              <a:t>Mui,N</a:t>
            </a:r>
            <a:r>
              <a:rPr lang="en-GB" dirty="0"/>
              <a:t>. et al.((2022)</a:t>
            </a:r>
            <a:r>
              <a:rPr lang="en-GB" i="1" dirty="0"/>
              <a:t>Journal of nuclear Medicine 63</a:t>
            </a:r>
            <a:r>
              <a:rPr lang="en-GB" i="1"/>
              <a:t>(supplemen,p2475-2475</a:t>
            </a:r>
            <a:endParaRPr lang="en-GB" dirty="0"/>
          </a:p>
        </p:txBody>
      </p:sp>
      <p:pic>
        <p:nvPicPr>
          <p:cNvPr id="45" name="Picture 4" descr="Files in folders">
            <a:extLst>
              <a:ext uri="{FF2B5EF4-FFF2-40B4-BE49-F238E27FC236}">
                <a16:creationId xmlns:a16="http://schemas.microsoft.com/office/drawing/2014/main" id="{47DF6E9E-9A2B-6C55-9AA5-C9550A4C3145}"/>
              </a:ext>
            </a:extLst>
          </p:cNvPr>
          <p:cNvPicPr>
            <a:picLocks noChangeAspect="1"/>
          </p:cNvPicPr>
          <p:nvPr/>
        </p:nvPicPr>
        <p:blipFill rotWithShape="1">
          <a:blip r:embed="rId2"/>
          <a:srcRect l="15979" r="14676" b="-2"/>
          <a:stretch/>
        </p:blipFill>
        <p:spPr>
          <a:xfrm>
            <a:off x="6091916" y="645106"/>
            <a:ext cx="5451627" cy="5247747"/>
          </a:xfrm>
          <a:prstGeom prst="rect">
            <a:avLst/>
          </a:prstGeom>
        </p:spPr>
      </p:pic>
      <p:sp>
        <p:nvSpPr>
          <p:cNvPr id="54" name="Freeform 12">
            <a:extLst>
              <a:ext uri="{FF2B5EF4-FFF2-40B4-BE49-F238E27FC236}">
                <a16:creationId xmlns:a16="http://schemas.microsoft.com/office/drawing/2014/main" id="{C8DE1BEC-DAE3-43F4-8D9F-384C3D6941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3022776"/>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emplate>Wisp</Template>
  <TotalTime>4754</TotalTime>
  <Words>723</Words>
  <Application>Microsoft Office PowerPoint</Application>
  <PresentationFormat>Widescreen</PresentationFormat>
  <Paragraphs>65</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Century Gothic</vt:lpstr>
      <vt:lpstr>Wingdings 3</vt:lpstr>
      <vt:lpstr>Wisp</vt:lpstr>
      <vt:lpstr>WORKING IN TEAMS</vt:lpstr>
      <vt:lpstr>Contents Page</vt:lpstr>
      <vt:lpstr>Introduction</vt:lpstr>
      <vt:lpstr>The Importance of working in teams</vt:lpstr>
      <vt:lpstr>Practical Example of Working in Teams</vt:lpstr>
      <vt:lpstr>Model of Working in Teams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WORKING IN TEAMS</dc:title>
  <dc:creator>danielle fohe</dc:creator>
  <cp:lastModifiedBy>danielle fohe</cp:lastModifiedBy>
  <cp:revision>2</cp:revision>
  <dcterms:created xsi:type="dcterms:W3CDTF">2023-03-08T03:43:06Z</dcterms:created>
  <dcterms:modified xsi:type="dcterms:W3CDTF">2023-03-13T01:58:55Z</dcterms:modified>
</cp:coreProperties>
</file>