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5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90" d="100"/>
          <a:sy n="90" d="100"/>
        </p:scale>
        <p:origin x="1234" y="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92415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02316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56363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230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12543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06115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5750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13172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02089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87838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3218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085542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921406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175045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33545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91807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55900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708130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6" r:id="rId1"/>
    <p:sldLayoutId id="2147483727" r:id="rId2"/>
    <p:sldLayoutId id="2147483728" r:id="rId3"/>
    <p:sldLayoutId id="2147483729" r:id="rId4"/>
    <p:sldLayoutId id="2147483730" r:id="rId5"/>
    <p:sldLayoutId id="2147483731" r:id="rId6"/>
    <p:sldLayoutId id="2147483732" r:id="rId7"/>
    <p:sldLayoutId id="2147483733" r:id="rId8"/>
    <p:sldLayoutId id="2147483734" r:id="rId9"/>
    <p:sldLayoutId id="2147483735" r:id="rId10"/>
    <p:sldLayoutId id="2147483736" r:id="rId11"/>
    <p:sldLayoutId id="2147483737" r:id="rId12"/>
    <p:sldLayoutId id="2147483738" r:id="rId13"/>
    <p:sldLayoutId id="2147483739" r:id="rId14"/>
    <p:sldLayoutId id="2147483740" r:id="rId15"/>
    <p:sldLayoutId id="2147483741" r:id="rId16"/>
    <p:sldLayoutId id="2147483742" r:id="rId17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1B28F63-CF00-448F-B141-FE33C33B1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3027759" cy="418831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AE609E2-8522-44E4-9077-980E5BCF3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141809" cy="2365453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4FA533C5-33E3-4611-AF9F-72811D8B2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6759" y="1676400"/>
            <a:ext cx="211455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949AD42-25FD-4C3D-9EEE-B7FEC5809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5999559" y="0"/>
            <a:ext cx="1202540" cy="114140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AC7D913-60B7-4603-881B-831DA5D3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6454408" y="6096000"/>
            <a:ext cx="745301" cy="762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87F0FDC4-AD8C-47D9-9131-623C98ADB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52BEFF1-896C-45B1-B02C-96A6A1BC3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 36">
            <a:extLst>
              <a:ext uri="{FF2B5EF4-FFF2-40B4-BE49-F238E27FC236}">
                <a16:creationId xmlns:a16="http://schemas.microsoft.com/office/drawing/2014/main" id="{BB237A14-61B1-4C00-A670-5D8D68A866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83477" y="0"/>
            <a:ext cx="419604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23">
            <a:extLst>
              <a:ext uri="{FF2B5EF4-FFF2-40B4-BE49-F238E27FC236}">
                <a16:creationId xmlns:a16="http://schemas.microsoft.com/office/drawing/2014/main" id="{8598F259-6F54-47A3-8D13-1603D786A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3743184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BA768A8-4FED-4ED8-9E46-6BE72188E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9857" y="1645920"/>
            <a:ext cx="2642159" cy="447082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 defTabSz="457200"/>
            <a:r>
              <a:rPr lang="en-US" sz="3600" b="0" i="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Recruiting the Right Candidate for the Right Job at the Right Time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03081" y="1645920"/>
            <a:ext cx="4439628" cy="4470821"/>
          </a:xfrm>
        </p:spPr>
        <p:txBody>
          <a:bodyPr vert="horz" lIns="91440" tIns="45720" rIns="91440" bIns="45720" rtlCol="0">
            <a:normAutofit/>
          </a:bodyPr>
          <a:lstStyle/>
          <a:p>
            <a:pPr defTabSz="457200">
              <a:buFont typeface="Wingdings 3" charset="2"/>
              <a:buChar char=""/>
            </a:pPr>
            <a:r>
              <a:rPr lang="en-US">
                <a:solidFill>
                  <a:schemeClr val="tx1"/>
                </a:solidFill>
              </a:rPr>
              <a:t>A Case Study of GDK, Bull Street Birmingham</a:t>
            </a:r>
          </a:p>
          <a:p>
            <a:pPr defTabSz="457200">
              <a:buFont typeface="Wingdings 3" charset="2"/>
              <a:buChar char=""/>
            </a:pPr>
            <a:r>
              <a:rPr lang="en-US">
                <a:solidFill>
                  <a:schemeClr val="tx1"/>
                </a:solidFill>
              </a:rPr>
              <a:t>Business Transformation Project – Kitchen Assistant Recruitment</a:t>
            </a:r>
          </a:p>
          <a:p>
            <a:pPr defTabSz="457200">
              <a:buFont typeface="Wingdings 3" charset="2"/>
              <a:buChar char=""/>
            </a:pPr>
            <a:endParaRPr lang="en-US">
              <a:solidFill>
                <a:schemeClr val="tx1"/>
              </a:solidFill>
            </a:endParaRPr>
          </a:p>
          <a:p>
            <a:pPr defTabSz="457200">
              <a:buFont typeface="Wingdings 3" charset="2"/>
              <a:buChar char=""/>
            </a:pPr>
            <a:r>
              <a:rPr lang="en-US">
                <a:solidFill>
                  <a:schemeClr val="tx1"/>
                </a:solidFill>
              </a:rPr>
              <a:t>Prepared by: MUHAMMAD ALI</a:t>
            </a:r>
          </a:p>
          <a:p>
            <a:pPr defTabSz="457200">
              <a:buFont typeface="Wingdings 3" charset="2"/>
              <a:buChar char=""/>
            </a:pPr>
            <a:r>
              <a:rPr lang="en-US">
                <a:solidFill>
                  <a:schemeClr val="tx1"/>
                </a:solidFill>
              </a:rPr>
              <a:t>STUDENT NUMBER: 2415145</a:t>
            </a:r>
          </a:p>
          <a:p>
            <a:pPr defTabSz="457200">
              <a:buFont typeface="Wingdings 3" charset="2"/>
              <a:buChar char=""/>
            </a:pPr>
            <a:r>
              <a:rPr lang="en-US">
                <a:solidFill>
                  <a:schemeClr val="tx1"/>
                </a:solidFill>
              </a:rPr>
              <a:t>COURSE :LCLM: 5002</a:t>
            </a:r>
          </a:p>
          <a:p>
            <a:pPr defTabSz="457200">
              <a:buFont typeface="Wingdings 3" charset="2"/>
              <a:buChar char=""/>
            </a:pPr>
            <a:r>
              <a:rPr lang="en-US">
                <a:solidFill>
                  <a:schemeClr val="tx1"/>
                </a:solidFill>
              </a:rPr>
              <a:t>LECTURER: DOREEN AMUNDAM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Table of 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wrap="square">
            <a:normAutofit fontScale="92500" lnSpcReduction="20000"/>
          </a:bodyPr>
          <a:lstStyle/>
          <a:p>
            <a:endParaRPr/>
          </a:p>
          <a:p>
            <a:r>
              <a:t>Introduction to GDK, Bull Street</a:t>
            </a:r>
          </a:p>
          <a:p>
            <a:r>
              <a:t>Recruitment Process Overview</a:t>
            </a:r>
          </a:p>
          <a:p>
            <a:r>
              <a:t>Job Analysis</a:t>
            </a:r>
          </a:p>
          <a:p>
            <a:r>
              <a:t>Job Description</a:t>
            </a:r>
          </a:p>
          <a:p>
            <a:r>
              <a:t>Person Specification</a:t>
            </a:r>
          </a:p>
          <a:p>
            <a:r>
              <a:t>Interview Types – Structured, Behavioural, Panel</a:t>
            </a:r>
          </a:p>
          <a:p>
            <a:r>
              <a:t>Questioning Techniques</a:t>
            </a:r>
          </a:p>
          <a:p>
            <a:r>
              <a:t>Face-to-Face vs Online Interview</a:t>
            </a:r>
          </a:p>
          <a:p>
            <a:r>
              <a:t>Conclusion</a:t>
            </a:r>
          </a:p>
          <a:p>
            <a:r>
              <a:t>References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 to GDK (Birmingham)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wrap="square"/>
          <a:lstStyle/>
          <a:p>
            <a:endParaRPr/>
          </a:p>
          <a:p>
            <a:r>
              <a:t>German Doner Kebab (GDK) is a UK-based fast-food chain known for gourmet doner kebabs. The Bull Street branch in Birmingham is undergoing a business transformation project to enhance operational efficiency. Recruiting a Kitchen Assistant is crucial to support consistent service quality during this transformation.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Recruitment Process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wrap="square">
            <a:normAutofit lnSpcReduction="10000"/>
          </a:bodyPr>
          <a:lstStyle/>
          <a:p>
            <a:endParaRPr/>
          </a:p>
          <a:p>
            <a:r>
              <a:t>1. Workforce Planning: Assess staffing needs</a:t>
            </a:r>
          </a:p>
          <a:p>
            <a:r>
              <a:t>2. Job Analysis: Define duties and required skills</a:t>
            </a:r>
          </a:p>
          <a:p>
            <a:r>
              <a:t>3. Job Description &amp; Person Specification: Establish role clarity</a:t>
            </a:r>
          </a:p>
          <a:p>
            <a:r>
              <a:t>4. Attracting Candidates: Advertise internally/externally</a:t>
            </a:r>
          </a:p>
          <a:p>
            <a:r>
              <a:t>5. Shortlisting: Evaluate applicants objectively</a:t>
            </a:r>
          </a:p>
          <a:p>
            <a:r>
              <a:t>6. Interview &amp; Assessment: Select the best fit</a:t>
            </a:r>
          </a:p>
          <a:p>
            <a:r>
              <a:t>7. Offer &amp; Onboarding: Smooth integration into the team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Job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wrap="square"/>
          <a:lstStyle/>
          <a:p>
            <a:endParaRPr/>
          </a:p>
          <a:p>
            <a:r>
              <a:t>For the Kitchen Assistant role at GDK Bull Street:</a:t>
            </a:r>
            <a:br/>
            <a:r>
              <a:t>- Tasks: Food prep, hygiene maintenance, assisting chefs</a:t>
            </a:r>
            <a:br/>
            <a:r>
              <a:t>- Tools: Knives, fryers, grills</a:t>
            </a:r>
            <a:br/>
            <a:r>
              <a:t>- Environment: Fast-paced, team-based</a:t>
            </a:r>
            <a:br/>
            <a:r>
              <a:t>- Skills: Time management, teamwork, hygiene standards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Job Description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wrap="square"/>
          <a:lstStyle/>
          <a:p>
            <a:endParaRPr/>
          </a:p>
          <a:p>
            <a:r>
              <a:t>Position: Kitchen Assistant</a:t>
            </a:r>
            <a:br/>
            <a:r>
              <a:t>Location: GDK Bull Street, Birmingham</a:t>
            </a:r>
            <a:br/>
            <a:r>
              <a:t>Reporting To: Kitchen Supervisor</a:t>
            </a:r>
            <a:br/>
            <a:r>
              <a:t>Responsibilities:</a:t>
            </a:r>
            <a:br/>
            <a:r>
              <a:t>- Prepare ingredients and assist with kebab production</a:t>
            </a:r>
            <a:br/>
            <a:r>
              <a:t>- Maintain hygiene and cleanliness</a:t>
            </a:r>
            <a:br/>
            <a:r>
              <a:t>- Support kitchen operations during peak hours</a:t>
            </a:r>
            <a:br/>
            <a:r>
              <a:t>- Assist with stock control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Person Specification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wrap="square"/>
          <a:lstStyle/>
          <a:p>
            <a:endParaRPr/>
          </a:p>
          <a:p>
            <a:r>
              <a:t>Essential:</a:t>
            </a:r>
            <a:br/>
            <a:r>
              <a:t>- Basic food hygiene certificate</a:t>
            </a:r>
            <a:br/>
            <a:r>
              <a:t>- Team player, reliable, punctual</a:t>
            </a:r>
            <a:br/>
            <a:r>
              <a:t>- Ability to work under pressure</a:t>
            </a:r>
            <a:br/>
            <a:br/>
            <a:r>
              <a:t>Desirable:</a:t>
            </a:r>
            <a:br/>
            <a:r>
              <a:t>- Previous fast-food experience</a:t>
            </a:r>
            <a:br/>
            <a:r>
              <a:t>- Knowledge of food safety standards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Interview Type 1: Structured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wrap="square"/>
          <a:lstStyle/>
          <a:p>
            <a:endParaRPr/>
          </a:p>
          <a:p>
            <a:r>
              <a:t>A structured interview ensures fairness and consistency, where all candidates are asked identical questions. It’s ideal for entry-level roles like Kitchen Assistant.</a:t>
            </a:r>
            <a:br/>
            <a:br/>
            <a:r>
              <a:t>Example Question: 'Describe how you ensure cleanliness during a busy shift.'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Interview Type 2: Behavioural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wrap="square"/>
          <a:lstStyle/>
          <a:p>
            <a:endParaRPr/>
          </a:p>
          <a:p>
            <a:r>
              <a:t>This type evaluates past behaviours to predict future performance. Useful for assessing teamwork and reliability.</a:t>
            </a:r>
            <a:br/>
            <a:br/>
            <a:r>
              <a:t>Example Question: 'Tell me about a time you worked under pressure in a kitchen.'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Interview Type 3: Panel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wrap="square"/>
          <a:lstStyle/>
          <a:p>
            <a:endParaRPr/>
          </a:p>
          <a:p>
            <a:r>
              <a:t>A panel interview involves multiple assessors (e.g., Store Manager, HR Rep, Kitchen Lead). It provides a well-rounded assessment and reduces bias.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Questioning Techniques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wrap="square"/>
          <a:lstStyle/>
          <a:p>
            <a:endParaRPr/>
          </a:p>
          <a:p>
            <a:r>
              <a:t>• Probing Questions – Explore depth (e.g., 'Can you explain how you handled that situation?')</a:t>
            </a:r>
          </a:p>
          <a:p>
            <a:r>
              <a:t>• Socratic Questions – Encourage reasoning ('Why is hygiene critical for customer experience?')</a:t>
            </a:r>
          </a:p>
          <a:p>
            <a:r>
              <a:t>• Situational Questions – Test decision-making ('What would you do if you ran out of ingredients?')</a:t>
            </a:r>
          </a:p>
          <a:p>
            <a:r>
              <a:t>• Open-ended Questions – Encourage elaboration ('Tell me about your teamwork strengths.')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Face-to-Face vs Online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wrap="square"/>
          <a:lstStyle/>
          <a:p>
            <a:endParaRPr/>
          </a:p>
          <a:p>
            <a:r>
              <a:t>Face-to-Face:</a:t>
            </a:r>
            <a:br/>
            <a:r>
              <a:t>- Strong rapport, observe non-verbal cues</a:t>
            </a:r>
            <a:br/>
            <a:r>
              <a:t>- Practical skill demonstration</a:t>
            </a:r>
            <a:br/>
            <a:br/>
            <a:r>
              <a:t>Online:</a:t>
            </a:r>
            <a:br/>
            <a:r>
              <a:t>- Convenient, flexible</a:t>
            </a:r>
            <a:br/>
            <a:r>
              <a:t>- Risk of technical issues</a:t>
            </a:r>
            <a:br/>
            <a:br/>
            <a:r>
              <a:t>For Kitchen Assistant, face-to-face is more effective due to hands-on nature.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wrap="square"/>
          <a:lstStyle/>
          <a:p>
            <a:endParaRPr/>
          </a:p>
          <a:p>
            <a:r>
              <a:t>Recruiting the right candidate requires planning, fairness, and role-specific assessment. For GDK Bull Street, combining structured and behavioural interviews using probing and situational questions ensures competence and cultural fit. Face-to-face interviews are best suited for practical roles.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wrap="square">
            <a:normAutofit lnSpcReduction="10000"/>
          </a:bodyPr>
          <a:lstStyle/>
          <a:p>
            <a:endParaRPr/>
          </a:p>
          <a:p>
            <a:r>
              <a:t>Armstrong, M. &amp; Taylor, S. (2023). Armstrong’s Handbook of Human Resource Management Practice. Kogan Page.</a:t>
            </a:r>
            <a:br/>
            <a:r>
              <a:t>Bratton, J. &amp; Gold, J. (2022). Human Resource Management: Theory and Practice. Palgrave.</a:t>
            </a:r>
            <a:br/>
            <a:r>
              <a:t>Dessler, G. (2023). Human Resource Management. Pearson.</a:t>
            </a:r>
            <a:br/>
            <a:r>
              <a:t>Stone, R.J. et al. (2021). Human Resource Management. Wiley.</a:t>
            </a:r>
            <a:br/>
            <a:r>
              <a:t>Torrington, D. et al. (2020). Human Resource Management. Pearson.</a:t>
            </a:r>
            <a:br/>
            <a:r>
              <a:t>Ulrich, D. (2021). HR Transformation. HBR Press.</a:t>
            </a:r>
            <a:br/>
            <a:r>
              <a:t>German Doner Kebab (2024). Company Website.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085e1a2-9cbf-4b92-866b-21f3c89040b6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6E4C94D3791F742BF2CEB284273B86F" ma:contentTypeVersion="6" ma:contentTypeDescription="Create a new document." ma:contentTypeScope="" ma:versionID="24b76aef5f2e33c9e7486c7a8dfaa4f9">
  <xsd:schema xmlns:xsd="http://www.w3.org/2001/XMLSchema" xmlns:xs="http://www.w3.org/2001/XMLSchema" xmlns:p="http://schemas.microsoft.com/office/2006/metadata/properties" xmlns:ns3="0085e1a2-9cbf-4b92-866b-21f3c89040b6" targetNamespace="http://schemas.microsoft.com/office/2006/metadata/properties" ma:root="true" ma:fieldsID="cf03f6b4e87683b0deedc7e866c88ae6" ns3:_="">
    <xsd:import namespace="0085e1a2-9cbf-4b92-866b-21f3c89040b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85e1a2-9cbf-4b92-866b-21f3c89040b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8184E98-052B-4859-882C-8DE084ADE4F0}">
  <ds:schemaRefs>
    <ds:schemaRef ds:uri="http://schemas.microsoft.com/office/infopath/2007/PartnerControls"/>
    <ds:schemaRef ds:uri="http://www.w3.org/XML/1998/namespace"/>
    <ds:schemaRef ds:uri="http://schemas.microsoft.com/office/2006/documentManagement/types"/>
    <ds:schemaRef ds:uri="http://purl.org/dc/elements/1.1/"/>
    <ds:schemaRef ds:uri="0085e1a2-9cbf-4b92-866b-21f3c89040b6"/>
    <ds:schemaRef ds:uri="http://schemas.openxmlformats.org/package/2006/metadata/core-properties"/>
    <ds:schemaRef ds:uri="http://purl.org/dc/terms/"/>
    <ds:schemaRef ds:uri="http://schemas.microsoft.com/office/2006/metadata/properties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56AFC7EA-C7F9-4DAF-AAC2-FCB4B621ADB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24A688B-BD64-45CE-8525-391C1B2DC6B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085e1a2-9cbf-4b92-866b-21f3c89040b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753</Words>
  <Application>Microsoft Office PowerPoint</Application>
  <PresentationFormat>On-screen Show (4:3)</PresentationFormat>
  <Paragraphs>65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Century Gothic</vt:lpstr>
      <vt:lpstr>Wingdings 3</vt:lpstr>
      <vt:lpstr>Ion</vt:lpstr>
      <vt:lpstr>Recruiting the Right Candidate for the Right Job at the Right Time</vt:lpstr>
      <vt:lpstr>Table of Contents</vt:lpstr>
      <vt:lpstr>Introduction to GDK (Birmingham)</vt:lpstr>
      <vt:lpstr>Recruitment Process Overview</vt:lpstr>
      <vt:lpstr>Job Analysis</vt:lpstr>
      <vt:lpstr>Job Description</vt:lpstr>
      <vt:lpstr>Person Specification</vt:lpstr>
      <vt:lpstr>Interview Type 1: Structured Interview</vt:lpstr>
      <vt:lpstr>Interview Type 2: Behavioural Interview</vt:lpstr>
      <vt:lpstr>Interview Type 3: Panel Interview</vt:lpstr>
      <vt:lpstr>Questioning Techniques</vt:lpstr>
      <vt:lpstr>Face-to-Face vs Online Interview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Xec Sikander Xeculi</dc:creator>
  <cp:keywords/>
  <dc:description>generated using python-pptx</dc:description>
  <cp:lastModifiedBy>Xec Sikander Xeculi</cp:lastModifiedBy>
  <cp:revision>4</cp:revision>
  <dcterms:created xsi:type="dcterms:W3CDTF">2013-01-27T09:14:16Z</dcterms:created>
  <dcterms:modified xsi:type="dcterms:W3CDTF">2025-10-12T14:07:47Z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0x01010086E4C94D3791F742BF2CEB284273B86F</vt:lpwstr>
  </property>
</Properties>
</file>