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68" r:id="rId5"/>
    <p:sldId id="275" r:id="rId6"/>
    <p:sldId id="276" r:id="rId7"/>
    <p:sldId id="277" r:id="rId8"/>
    <p:sldId id="279" r:id="rId9"/>
    <p:sldId id="280" r:id="rId10"/>
    <p:sldId id="269" r:id="rId11"/>
    <p:sldId id="281" r:id="rId12"/>
    <p:sldId id="270" r:id="rId13"/>
    <p:sldId id="271" r:id="rId14"/>
    <p:sldId id="272" r:id="rId15"/>
    <p:sldId id="278"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7FBD7-C07C-4C1C-BFE8-1C63F05AB469}" v="5" dt="2023-11-07T21:43:39.586"/>
    <p1510:client id="{9549EB0F-527E-4B03-A3C1-8FEC1DA11F02}" v="2" dt="2023-11-08T13:58:15.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85426" autoAdjust="0"/>
  </p:normalViewPr>
  <p:slideViewPr>
    <p:cSldViewPr snapToGrid="0">
      <p:cViewPr varScale="1">
        <p:scale>
          <a:sx n="73" d="100"/>
          <a:sy n="73" d="100"/>
        </p:scale>
        <p:origin x="33"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AFEA0C-4F83-4487-A79A-22D1976D341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D020E3F-CD87-4383-90FC-3E72B995F205}">
      <dgm:prSet/>
      <dgm:spPr/>
      <dgm:t>
        <a:bodyPr/>
        <a:lstStyle/>
        <a:p>
          <a:r>
            <a:rPr lang="en-GB"/>
            <a:t>A training program is designed by this hotel to engage employees for effective productivity. </a:t>
          </a:r>
          <a:endParaRPr lang="en-US"/>
        </a:p>
      </dgm:t>
    </dgm:pt>
    <dgm:pt modelId="{8DAE848C-3D40-4CA6-9A5C-A899311CC328}" type="parTrans" cxnId="{465C140A-9E5A-4AC2-95C8-AA570571B611}">
      <dgm:prSet/>
      <dgm:spPr/>
      <dgm:t>
        <a:bodyPr/>
        <a:lstStyle/>
        <a:p>
          <a:endParaRPr lang="en-US"/>
        </a:p>
      </dgm:t>
    </dgm:pt>
    <dgm:pt modelId="{6E496E09-33FE-4C58-8584-8C42B1F15320}" type="sibTrans" cxnId="{465C140A-9E5A-4AC2-95C8-AA570571B611}">
      <dgm:prSet/>
      <dgm:spPr/>
      <dgm:t>
        <a:bodyPr/>
        <a:lstStyle/>
        <a:p>
          <a:endParaRPr lang="en-US"/>
        </a:p>
      </dgm:t>
    </dgm:pt>
    <dgm:pt modelId="{7BCE89F7-3CCA-45A9-A22B-813E086237DB}">
      <dgm:prSet/>
      <dgm:spPr/>
      <dgm:t>
        <a:bodyPr/>
        <a:lstStyle/>
        <a:p>
          <a:r>
            <a:rPr lang="en-GB"/>
            <a:t>DoubleTree by Hilton Hotel’s management provides effective training to the employees. </a:t>
          </a:r>
          <a:endParaRPr lang="en-US"/>
        </a:p>
      </dgm:t>
    </dgm:pt>
    <dgm:pt modelId="{4A81EA4B-9580-4D7D-915D-AD648E608AC8}" type="parTrans" cxnId="{D78E7679-5F59-4A6D-8B83-88A4EB626935}">
      <dgm:prSet/>
      <dgm:spPr/>
      <dgm:t>
        <a:bodyPr/>
        <a:lstStyle/>
        <a:p>
          <a:endParaRPr lang="en-US"/>
        </a:p>
      </dgm:t>
    </dgm:pt>
    <dgm:pt modelId="{7B4E4D1C-37E1-4913-A44B-CE161DFAF0C7}" type="sibTrans" cxnId="{D78E7679-5F59-4A6D-8B83-88A4EB626935}">
      <dgm:prSet/>
      <dgm:spPr/>
      <dgm:t>
        <a:bodyPr/>
        <a:lstStyle/>
        <a:p>
          <a:endParaRPr lang="en-US"/>
        </a:p>
      </dgm:t>
    </dgm:pt>
    <dgm:pt modelId="{421F162D-C185-4B73-9846-4DC1B89B2EDF}">
      <dgm:prSet/>
      <dgm:spPr/>
      <dgm:t>
        <a:bodyPr/>
        <a:lstStyle/>
        <a:p>
          <a:r>
            <a:rPr lang="en-GB"/>
            <a:t>Training includes components of sanitization, cleanliness, and hygiene for customer satisfaction (</a:t>
          </a:r>
          <a:r>
            <a:rPr lang="en-US"/>
            <a:t>Ali et al., 2021)</a:t>
          </a:r>
          <a:r>
            <a:rPr lang="en-GB"/>
            <a:t>. </a:t>
          </a:r>
          <a:endParaRPr lang="en-US"/>
        </a:p>
      </dgm:t>
    </dgm:pt>
    <dgm:pt modelId="{41274FAE-203C-4A97-BF78-FDF620B689FC}" type="parTrans" cxnId="{09BC4FDA-9B13-442A-97DA-444E7EED3250}">
      <dgm:prSet/>
      <dgm:spPr/>
      <dgm:t>
        <a:bodyPr/>
        <a:lstStyle/>
        <a:p>
          <a:endParaRPr lang="en-US"/>
        </a:p>
      </dgm:t>
    </dgm:pt>
    <dgm:pt modelId="{D18A8FEA-5D4B-419A-AB25-A73B48FC0EB0}" type="sibTrans" cxnId="{09BC4FDA-9B13-442A-97DA-444E7EED3250}">
      <dgm:prSet/>
      <dgm:spPr/>
      <dgm:t>
        <a:bodyPr/>
        <a:lstStyle/>
        <a:p>
          <a:endParaRPr lang="en-US"/>
        </a:p>
      </dgm:t>
    </dgm:pt>
    <dgm:pt modelId="{8775A0DA-EBE7-4EC6-A8D0-3A2106F826E0}">
      <dgm:prSet/>
      <dgm:spPr/>
      <dgm:t>
        <a:bodyPr/>
        <a:lstStyle/>
        <a:p>
          <a:r>
            <a:rPr lang="en-GB"/>
            <a:t>Employees are responsible for checking maintenance issues and furniture repairs.</a:t>
          </a:r>
          <a:endParaRPr lang="en-US"/>
        </a:p>
      </dgm:t>
    </dgm:pt>
    <dgm:pt modelId="{543CAD5D-2972-4E85-BF98-0FA30C35DF30}" type="parTrans" cxnId="{31766218-2922-44E6-8D61-98E78AC9813D}">
      <dgm:prSet/>
      <dgm:spPr/>
      <dgm:t>
        <a:bodyPr/>
        <a:lstStyle/>
        <a:p>
          <a:endParaRPr lang="en-US"/>
        </a:p>
      </dgm:t>
    </dgm:pt>
    <dgm:pt modelId="{9FC90509-7A55-4221-A17B-BF145BB113A8}" type="sibTrans" cxnId="{31766218-2922-44E6-8D61-98E78AC9813D}">
      <dgm:prSet/>
      <dgm:spPr/>
      <dgm:t>
        <a:bodyPr/>
        <a:lstStyle/>
        <a:p>
          <a:endParaRPr lang="en-US"/>
        </a:p>
      </dgm:t>
    </dgm:pt>
    <dgm:pt modelId="{9A9F7B76-E121-4A66-9666-329BAAF2D85E}">
      <dgm:prSet/>
      <dgm:spPr/>
      <dgm:t>
        <a:bodyPr/>
        <a:lstStyle/>
        <a:p>
          <a:r>
            <a:rPr lang="en-GB"/>
            <a:t>Ensure the separation of recycling and waste material for a sustainable and eco-friendly environment.  </a:t>
          </a:r>
          <a:endParaRPr lang="en-US"/>
        </a:p>
      </dgm:t>
    </dgm:pt>
    <dgm:pt modelId="{48BBBE1F-457A-4973-BBA4-D905F7F1A75C}" type="parTrans" cxnId="{4FBEC33D-4FE2-4A9E-A4FD-E289229966C8}">
      <dgm:prSet/>
      <dgm:spPr/>
      <dgm:t>
        <a:bodyPr/>
        <a:lstStyle/>
        <a:p>
          <a:endParaRPr lang="en-US"/>
        </a:p>
      </dgm:t>
    </dgm:pt>
    <dgm:pt modelId="{C27D86CD-8963-42AF-9446-9A50B4BED676}" type="sibTrans" cxnId="{4FBEC33D-4FE2-4A9E-A4FD-E289229966C8}">
      <dgm:prSet/>
      <dgm:spPr/>
      <dgm:t>
        <a:bodyPr/>
        <a:lstStyle/>
        <a:p>
          <a:endParaRPr lang="en-US"/>
        </a:p>
      </dgm:t>
    </dgm:pt>
    <dgm:pt modelId="{0F056D7C-8B32-4603-AEDF-9D7F01E22DEB}">
      <dgm:prSet/>
      <dgm:spPr/>
      <dgm:t>
        <a:bodyPr/>
        <a:lstStyle/>
        <a:p>
          <a:r>
            <a:rPr lang="en-GB"/>
            <a:t>Hotels must ensure the cleaning of rooms and toilets, along with the provision of proper stuff inclusion, hand washes, tissues, towels, and other useful stuff. </a:t>
          </a:r>
          <a:endParaRPr lang="en-US"/>
        </a:p>
      </dgm:t>
    </dgm:pt>
    <dgm:pt modelId="{AABDFBD2-B031-48FB-8E96-A32DC216BD8A}" type="parTrans" cxnId="{8DFB3CA5-D9A7-4C76-817B-AD38D685B8AD}">
      <dgm:prSet/>
      <dgm:spPr/>
      <dgm:t>
        <a:bodyPr/>
        <a:lstStyle/>
        <a:p>
          <a:endParaRPr lang="en-US"/>
        </a:p>
      </dgm:t>
    </dgm:pt>
    <dgm:pt modelId="{C50F3AF4-3C7D-4325-87D8-6AFD254C6465}" type="sibTrans" cxnId="{8DFB3CA5-D9A7-4C76-817B-AD38D685B8AD}">
      <dgm:prSet/>
      <dgm:spPr/>
      <dgm:t>
        <a:bodyPr/>
        <a:lstStyle/>
        <a:p>
          <a:endParaRPr lang="en-US"/>
        </a:p>
      </dgm:t>
    </dgm:pt>
    <dgm:pt modelId="{BF1A4928-B8CE-459B-8204-9C07DD91415B}" type="pres">
      <dgm:prSet presAssocID="{D9AFEA0C-4F83-4487-A79A-22D1976D341B}" presName="root" presStyleCnt="0">
        <dgm:presLayoutVars>
          <dgm:dir/>
          <dgm:resizeHandles val="exact"/>
        </dgm:presLayoutVars>
      </dgm:prSet>
      <dgm:spPr/>
    </dgm:pt>
    <dgm:pt modelId="{7266C517-D708-49CC-8E88-22A1EED46086}" type="pres">
      <dgm:prSet presAssocID="{1D020E3F-CD87-4383-90FC-3E72B995F205}" presName="compNode" presStyleCnt="0"/>
      <dgm:spPr/>
    </dgm:pt>
    <dgm:pt modelId="{64A33C18-0500-4DC7-B911-E4500BE740F6}" type="pres">
      <dgm:prSet presAssocID="{1D020E3F-CD87-4383-90FC-3E72B995F20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09B30A79-8C87-451D-99D0-BBA0BA0F3064}" type="pres">
      <dgm:prSet presAssocID="{1D020E3F-CD87-4383-90FC-3E72B995F205}" presName="spaceRect" presStyleCnt="0"/>
      <dgm:spPr/>
    </dgm:pt>
    <dgm:pt modelId="{5EA1D20E-E91A-4BB7-9919-20E20318F368}" type="pres">
      <dgm:prSet presAssocID="{1D020E3F-CD87-4383-90FC-3E72B995F205}" presName="textRect" presStyleLbl="revTx" presStyleIdx="0" presStyleCnt="6">
        <dgm:presLayoutVars>
          <dgm:chMax val="1"/>
          <dgm:chPref val="1"/>
        </dgm:presLayoutVars>
      </dgm:prSet>
      <dgm:spPr/>
    </dgm:pt>
    <dgm:pt modelId="{213D28BF-1E85-46BC-AF39-BA7993E7707F}" type="pres">
      <dgm:prSet presAssocID="{6E496E09-33FE-4C58-8584-8C42B1F15320}" presName="sibTrans" presStyleCnt="0"/>
      <dgm:spPr/>
    </dgm:pt>
    <dgm:pt modelId="{E7F4372F-4DD8-4810-B41B-5E3BCE094183}" type="pres">
      <dgm:prSet presAssocID="{7BCE89F7-3CCA-45A9-A22B-813E086237DB}" presName="compNode" presStyleCnt="0"/>
      <dgm:spPr/>
    </dgm:pt>
    <dgm:pt modelId="{6FBDEC26-2EAC-406E-937C-A4DE100257CF}" type="pres">
      <dgm:prSet presAssocID="{7BCE89F7-3CCA-45A9-A22B-813E086237D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DA39CBDB-A8AB-4A57-8EB3-644CFF2C5C6F}" type="pres">
      <dgm:prSet presAssocID="{7BCE89F7-3CCA-45A9-A22B-813E086237DB}" presName="spaceRect" presStyleCnt="0"/>
      <dgm:spPr/>
    </dgm:pt>
    <dgm:pt modelId="{939913D2-EFFF-4374-A31D-03765B03EDC9}" type="pres">
      <dgm:prSet presAssocID="{7BCE89F7-3CCA-45A9-A22B-813E086237DB}" presName="textRect" presStyleLbl="revTx" presStyleIdx="1" presStyleCnt="6">
        <dgm:presLayoutVars>
          <dgm:chMax val="1"/>
          <dgm:chPref val="1"/>
        </dgm:presLayoutVars>
      </dgm:prSet>
      <dgm:spPr/>
    </dgm:pt>
    <dgm:pt modelId="{E9433280-1CFB-49AD-BB9E-2BE1E8856AB5}" type="pres">
      <dgm:prSet presAssocID="{7B4E4D1C-37E1-4913-A44B-CE161DFAF0C7}" presName="sibTrans" presStyleCnt="0"/>
      <dgm:spPr/>
    </dgm:pt>
    <dgm:pt modelId="{2953EFFA-7E78-4AD1-A0A7-67E003F8B468}" type="pres">
      <dgm:prSet presAssocID="{421F162D-C185-4B73-9846-4DC1B89B2EDF}" presName="compNode" presStyleCnt="0"/>
      <dgm:spPr/>
    </dgm:pt>
    <dgm:pt modelId="{7121DF34-B59E-429A-A7A3-94D13DE11D99}" type="pres">
      <dgm:prSet presAssocID="{421F162D-C185-4B73-9846-4DC1B89B2ED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22CE091A-1687-4483-A45F-6170607C8D4A}" type="pres">
      <dgm:prSet presAssocID="{421F162D-C185-4B73-9846-4DC1B89B2EDF}" presName="spaceRect" presStyleCnt="0"/>
      <dgm:spPr/>
    </dgm:pt>
    <dgm:pt modelId="{08167A30-B691-4079-AE3C-8C408CD72841}" type="pres">
      <dgm:prSet presAssocID="{421F162D-C185-4B73-9846-4DC1B89B2EDF}" presName="textRect" presStyleLbl="revTx" presStyleIdx="2" presStyleCnt="6">
        <dgm:presLayoutVars>
          <dgm:chMax val="1"/>
          <dgm:chPref val="1"/>
        </dgm:presLayoutVars>
      </dgm:prSet>
      <dgm:spPr/>
    </dgm:pt>
    <dgm:pt modelId="{0771E277-31F9-4B79-BB91-9FF8A5D5FCB2}" type="pres">
      <dgm:prSet presAssocID="{D18A8FEA-5D4B-419A-AB25-A73B48FC0EB0}" presName="sibTrans" presStyleCnt="0"/>
      <dgm:spPr/>
    </dgm:pt>
    <dgm:pt modelId="{F7132F82-8261-4C6D-9B08-8D22CA8154EF}" type="pres">
      <dgm:prSet presAssocID="{8775A0DA-EBE7-4EC6-A8D0-3A2106F826E0}" presName="compNode" presStyleCnt="0"/>
      <dgm:spPr/>
    </dgm:pt>
    <dgm:pt modelId="{03132796-533B-4F49-8BBB-ECA693605E32}" type="pres">
      <dgm:prSet presAssocID="{8775A0DA-EBE7-4EC6-A8D0-3A2106F826E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p and bucket"/>
        </a:ext>
      </dgm:extLst>
    </dgm:pt>
    <dgm:pt modelId="{818F6789-6FFA-4E68-9F57-22FB1DC1E57D}" type="pres">
      <dgm:prSet presAssocID="{8775A0DA-EBE7-4EC6-A8D0-3A2106F826E0}" presName="spaceRect" presStyleCnt="0"/>
      <dgm:spPr/>
    </dgm:pt>
    <dgm:pt modelId="{0A86CCC5-921F-4ECE-95ED-08B31523B496}" type="pres">
      <dgm:prSet presAssocID="{8775A0DA-EBE7-4EC6-A8D0-3A2106F826E0}" presName="textRect" presStyleLbl="revTx" presStyleIdx="3" presStyleCnt="6">
        <dgm:presLayoutVars>
          <dgm:chMax val="1"/>
          <dgm:chPref val="1"/>
        </dgm:presLayoutVars>
      </dgm:prSet>
      <dgm:spPr/>
    </dgm:pt>
    <dgm:pt modelId="{0D90452E-2EBF-4B75-9E04-F36C94ED0B54}" type="pres">
      <dgm:prSet presAssocID="{9FC90509-7A55-4221-A17B-BF145BB113A8}" presName="sibTrans" presStyleCnt="0"/>
      <dgm:spPr/>
    </dgm:pt>
    <dgm:pt modelId="{9B81F3A1-E6A3-4C13-B0FF-3D16E4C897FE}" type="pres">
      <dgm:prSet presAssocID="{9A9F7B76-E121-4A66-9666-329BAAF2D85E}" presName="compNode" presStyleCnt="0"/>
      <dgm:spPr/>
    </dgm:pt>
    <dgm:pt modelId="{29D938D7-66AE-47A3-A8DB-380A4B137E2D}" type="pres">
      <dgm:prSet presAssocID="{9A9F7B76-E121-4A66-9666-329BAAF2D85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Sign"/>
        </a:ext>
      </dgm:extLst>
    </dgm:pt>
    <dgm:pt modelId="{8AFD929E-79CA-4666-AB1A-37D6297543EF}" type="pres">
      <dgm:prSet presAssocID="{9A9F7B76-E121-4A66-9666-329BAAF2D85E}" presName="spaceRect" presStyleCnt="0"/>
      <dgm:spPr/>
    </dgm:pt>
    <dgm:pt modelId="{DFED33AC-5F98-4F49-999D-AF5ADFBC3F9A}" type="pres">
      <dgm:prSet presAssocID="{9A9F7B76-E121-4A66-9666-329BAAF2D85E}" presName="textRect" presStyleLbl="revTx" presStyleIdx="4" presStyleCnt="6">
        <dgm:presLayoutVars>
          <dgm:chMax val="1"/>
          <dgm:chPref val="1"/>
        </dgm:presLayoutVars>
      </dgm:prSet>
      <dgm:spPr/>
    </dgm:pt>
    <dgm:pt modelId="{5726C785-FFF6-4158-9BC8-A2C514C3FEB5}" type="pres">
      <dgm:prSet presAssocID="{C27D86CD-8963-42AF-9446-9A50B4BED676}" presName="sibTrans" presStyleCnt="0"/>
      <dgm:spPr/>
    </dgm:pt>
    <dgm:pt modelId="{CCE27E16-EB3B-4F7E-8719-199F24EC6EEF}" type="pres">
      <dgm:prSet presAssocID="{0F056D7C-8B32-4603-AEDF-9D7F01E22DEB}" presName="compNode" presStyleCnt="0"/>
      <dgm:spPr/>
    </dgm:pt>
    <dgm:pt modelId="{13FEBB91-8A7B-476E-9374-0CC6D0254C68}" type="pres">
      <dgm:prSet presAssocID="{0F056D7C-8B32-4603-AEDF-9D7F01E22D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ink"/>
        </a:ext>
      </dgm:extLst>
    </dgm:pt>
    <dgm:pt modelId="{FBB32C47-7AB3-4FDE-9A34-FD3493AF23B6}" type="pres">
      <dgm:prSet presAssocID="{0F056D7C-8B32-4603-AEDF-9D7F01E22DEB}" presName="spaceRect" presStyleCnt="0"/>
      <dgm:spPr/>
    </dgm:pt>
    <dgm:pt modelId="{1EDBAFE5-A466-468D-B413-313234A88731}" type="pres">
      <dgm:prSet presAssocID="{0F056D7C-8B32-4603-AEDF-9D7F01E22DEB}" presName="textRect" presStyleLbl="revTx" presStyleIdx="5" presStyleCnt="6">
        <dgm:presLayoutVars>
          <dgm:chMax val="1"/>
          <dgm:chPref val="1"/>
        </dgm:presLayoutVars>
      </dgm:prSet>
      <dgm:spPr/>
    </dgm:pt>
  </dgm:ptLst>
  <dgm:cxnLst>
    <dgm:cxn modelId="{465C140A-9E5A-4AC2-95C8-AA570571B611}" srcId="{D9AFEA0C-4F83-4487-A79A-22D1976D341B}" destId="{1D020E3F-CD87-4383-90FC-3E72B995F205}" srcOrd="0" destOrd="0" parTransId="{8DAE848C-3D40-4CA6-9A5C-A899311CC328}" sibTransId="{6E496E09-33FE-4C58-8584-8C42B1F15320}"/>
    <dgm:cxn modelId="{A0D94E0F-5926-412D-B607-4C50BA57E7B2}" type="presOf" srcId="{9A9F7B76-E121-4A66-9666-329BAAF2D85E}" destId="{DFED33AC-5F98-4F49-999D-AF5ADFBC3F9A}" srcOrd="0" destOrd="0" presId="urn:microsoft.com/office/officeart/2018/2/layout/IconLabelList"/>
    <dgm:cxn modelId="{5126C912-F22E-4FA4-91C9-6625C5AF1023}" type="presOf" srcId="{0F056D7C-8B32-4603-AEDF-9D7F01E22DEB}" destId="{1EDBAFE5-A466-468D-B413-313234A88731}" srcOrd="0" destOrd="0" presId="urn:microsoft.com/office/officeart/2018/2/layout/IconLabelList"/>
    <dgm:cxn modelId="{31766218-2922-44E6-8D61-98E78AC9813D}" srcId="{D9AFEA0C-4F83-4487-A79A-22D1976D341B}" destId="{8775A0DA-EBE7-4EC6-A8D0-3A2106F826E0}" srcOrd="3" destOrd="0" parTransId="{543CAD5D-2972-4E85-BF98-0FA30C35DF30}" sibTransId="{9FC90509-7A55-4221-A17B-BF145BB113A8}"/>
    <dgm:cxn modelId="{A45C8728-FCD0-4AF3-AB15-4E09C721B9E7}" type="presOf" srcId="{1D020E3F-CD87-4383-90FC-3E72B995F205}" destId="{5EA1D20E-E91A-4BB7-9919-20E20318F368}" srcOrd="0" destOrd="0" presId="urn:microsoft.com/office/officeart/2018/2/layout/IconLabelList"/>
    <dgm:cxn modelId="{4FBEC33D-4FE2-4A9E-A4FD-E289229966C8}" srcId="{D9AFEA0C-4F83-4487-A79A-22D1976D341B}" destId="{9A9F7B76-E121-4A66-9666-329BAAF2D85E}" srcOrd="4" destOrd="0" parTransId="{48BBBE1F-457A-4973-BBA4-D905F7F1A75C}" sibTransId="{C27D86CD-8963-42AF-9446-9A50B4BED676}"/>
    <dgm:cxn modelId="{20ECAD43-4800-48E8-844F-8673AF50F89A}" type="presOf" srcId="{D9AFEA0C-4F83-4487-A79A-22D1976D341B}" destId="{BF1A4928-B8CE-459B-8204-9C07DD91415B}" srcOrd="0" destOrd="0" presId="urn:microsoft.com/office/officeart/2018/2/layout/IconLabelList"/>
    <dgm:cxn modelId="{06463574-0D37-49E0-9127-02E5E2680554}" type="presOf" srcId="{7BCE89F7-3CCA-45A9-A22B-813E086237DB}" destId="{939913D2-EFFF-4374-A31D-03765B03EDC9}" srcOrd="0" destOrd="0" presId="urn:microsoft.com/office/officeart/2018/2/layout/IconLabelList"/>
    <dgm:cxn modelId="{D78E7679-5F59-4A6D-8B83-88A4EB626935}" srcId="{D9AFEA0C-4F83-4487-A79A-22D1976D341B}" destId="{7BCE89F7-3CCA-45A9-A22B-813E086237DB}" srcOrd="1" destOrd="0" parTransId="{4A81EA4B-9580-4D7D-915D-AD648E608AC8}" sibTransId="{7B4E4D1C-37E1-4913-A44B-CE161DFAF0C7}"/>
    <dgm:cxn modelId="{05586F8B-37CE-4BAC-9F15-F733A0AEF338}" type="presOf" srcId="{421F162D-C185-4B73-9846-4DC1B89B2EDF}" destId="{08167A30-B691-4079-AE3C-8C408CD72841}" srcOrd="0" destOrd="0" presId="urn:microsoft.com/office/officeart/2018/2/layout/IconLabelList"/>
    <dgm:cxn modelId="{8DFB3CA5-D9A7-4C76-817B-AD38D685B8AD}" srcId="{D9AFEA0C-4F83-4487-A79A-22D1976D341B}" destId="{0F056D7C-8B32-4603-AEDF-9D7F01E22DEB}" srcOrd="5" destOrd="0" parTransId="{AABDFBD2-B031-48FB-8E96-A32DC216BD8A}" sibTransId="{C50F3AF4-3C7D-4325-87D8-6AFD254C6465}"/>
    <dgm:cxn modelId="{047F1BA6-1544-4DFE-85C2-5102D580A6B0}" type="presOf" srcId="{8775A0DA-EBE7-4EC6-A8D0-3A2106F826E0}" destId="{0A86CCC5-921F-4ECE-95ED-08B31523B496}" srcOrd="0" destOrd="0" presId="urn:microsoft.com/office/officeart/2018/2/layout/IconLabelList"/>
    <dgm:cxn modelId="{09BC4FDA-9B13-442A-97DA-444E7EED3250}" srcId="{D9AFEA0C-4F83-4487-A79A-22D1976D341B}" destId="{421F162D-C185-4B73-9846-4DC1B89B2EDF}" srcOrd="2" destOrd="0" parTransId="{41274FAE-203C-4A97-BF78-FDF620B689FC}" sibTransId="{D18A8FEA-5D4B-419A-AB25-A73B48FC0EB0}"/>
    <dgm:cxn modelId="{529F6279-ED43-49CE-8187-C4642CD733D5}" type="presParOf" srcId="{BF1A4928-B8CE-459B-8204-9C07DD91415B}" destId="{7266C517-D708-49CC-8E88-22A1EED46086}" srcOrd="0" destOrd="0" presId="urn:microsoft.com/office/officeart/2018/2/layout/IconLabelList"/>
    <dgm:cxn modelId="{59E30DB7-4269-411A-ACF3-CD670028A7F7}" type="presParOf" srcId="{7266C517-D708-49CC-8E88-22A1EED46086}" destId="{64A33C18-0500-4DC7-B911-E4500BE740F6}" srcOrd="0" destOrd="0" presId="urn:microsoft.com/office/officeart/2018/2/layout/IconLabelList"/>
    <dgm:cxn modelId="{7CC20952-E52D-46DE-A6DD-30D8FA2A9B7B}" type="presParOf" srcId="{7266C517-D708-49CC-8E88-22A1EED46086}" destId="{09B30A79-8C87-451D-99D0-BBA0BA0F3064}" srcOrd="1" destOrd="0" presId="urn:microsoft.com/office/officeart/2018/2/layout/IconLabelList"/>
    <dgm:cxn modelId="{F3E6BD99-56D4-4DC4-A3F2-6A2C393DCBC4}" type="presParOf" srcId="{7266C517-D708-49CC-8E88-22A1EED46086}" destId="{5EA1D20E-E91A-4BB7-9919-20E20318F368}" srcOrd="2" destOrd="0" presId="urn:microsoft.com/office/officeart/2018/2/layout/IconLabelList"/>
    <dgm:cxn modelId="{AD84DE5E-C19D-4F1C-ACA9-BC5CDAE77673}" type="presParOf" srcId="{BF1A4928-B8CE-459B-8204-9C07DD91415B}" destId="{213D28BF-1E85-46BC-AF39-BA7993E7707F}" srcOrd="1" destOrd="0" presId="urn:microsoft.com/office/officeart/2018/2/layout/IconLabelList"/>
    <dgm:cxn modelId="{785ACE40-D089-41DD-B739-AE5B774EC6AC}" type="presParOf" srcId="{BF1A4928-B8CE-459B-8204-9C07DD91415B}" destId="{E7F4372F-4DD8-4810-B41B-5E3BCE094183}" srcOrd="2" destOrd="0" presId="urn:microsoft.com/office/officeart/2018/2/layout/IconLabelList"/>
    <dgm:cxn modelId="{88CA98ED-34B0-4913-8CAA-C9F595841436}" type="presParOf" srcId="{E7F4372F-4DD8-4810-B41B-5E3BCE094183}" destId="{6FBDEC26-2EAC-406E-937C-A4DE100257CF}" srcOrd="0" destOrd="0" presId="urn:microsoft.com/office/officeart/2018/2/layout/IconLabelList"/>
    <dgm:cxn modelId="{8055CBC3-EABD-49AC-A394-D0C91DF5CEC0}" type="presParOf" srcId="{E7F4372F-4DD8-4810-B41B-5E3BCE094183}" destId="{DA39CBDB-A8AB-4A57-8EB3-644CFF2C5C6F}" srcOrd="1" destOrd="0" presId="urn:microsoft.com/office/officeart/2018/2/layout/IconLabelList"/>
    <dgm:cxn modelId="{3EDD6EB3-9B3A-4088-A392-3AFA1C6C4273}" type="presParOf" srcId="{E7F4372F-4DD8-4810-B41B-5E3BCE094183}" destId="{939913D2-EFFF-4374-A31D-03765B03EDC9}" srcOrd="2" destOrd="0" presId="urn:microsoft.com/office/officeart/2018/2/layout/IconLabelList"/>
    <dgm:cxn modelId="{BF91A81F-64F7-4055-A0C5-1103B9EF6074}" type="presParOf" srcId="{BF1A4928-B8CE-459B-8204-9C07DD91415B}" destId="{E9433280-1CFB-49AD-BB9E-2BE1E8856AB5}" srcOrd="3" destOrd="0" presId="urn:microsoft.com/office/officeart/2018/2/layout/IconLabelList"/>
    <dgm:cxn modelId="{A88CA826-930B-4682-A450-37EB8AF168FF}" type="presParOf" srcId="{BF1A4928-B8CE-459B-8204-9C07DD91415B}" destId="{2953EFFA-7E78-4AD1-A0A7-67E003F8B468}" srcOrd="4" destOrd="0" presId="urn:microsoft.com/office/officeart/2018/2/layout/IconLabelList"/>
    <dgm:cxn modelId="{A9F28332-AE22-42F8-8E4B-F296D0D276ED}" type="presParOf" srcId="{2953EFFA-7E78-4AD1-A0A7-67E003F8B468}" destId="{7121DF34-B59E-429A-A7A3-94D13DE11D99}" srcOrd="0" destOrd="0" presId="urn:microsoft.com/office/officeart/2018/2/layout/IconLabelList"/>
    <dgm:cxn modelId="{2E96C8A8-8221-4E35-A906-2FD8AFFD91F1}" type="presParOf" srcId="{2953EFFA-7E78-4AD1-A0A7-67E003F8B468}" destId="{22CE091A-1687-4483-A45F-6170607C8D4A}" srcOrd="1" destOrd="0" presId="urn:microsoft.com/office/officeart/2018/2/layout/IconLabelList"/>
    <dgm:cxn modelId="{8E2637D7-0C76-4B01-AC6B-3D11F446B80E}" type="presParOf" srcId="{2953EFFA-7E78-4AD1-A0A7-67E003F8B468}" destId="{08167A30-B691-4079-AE3C-8C408CD72841}" srcOrd="2" destOrd="0" presId="urn:microsoft.com/office/officeart/2018/2/layout/IconLabelList"/>
    <dgm:cxn modelId="{751092FA-0717-4ECE-84B9-344FA6A4AD73}" type="presParOf" srcId="{BF1A4928-B8CE-459B-8204-9C07DD91415B}" destId="{0771E277-31F9-4B79-BB91-9FF8A5D5FCB2}" srcOrd="5" destOrd="0" presId="urn:microsoft.com/office/officeart/2018/2/layout/IconLabelList"/>
    <dgm:cxn modelId="{1F2E079A-1999-4670-8858-7FD634C5AE32}" type="presParOf" srcId="{BF1A4928-B8CE-459B-8204-9C07DD91415B}" destId="{F7132F82-8261-4C6D-9B08-8D22CA8154EF}" srcOrd="6" destOrd="0" presId="urn:microsoft.com/office/officeart/2018/2/layout/IconLabelList"/>
    <dgm:cxn modelId="{990DFAD3-BA72-4A2B-A1A0-F2CFF69A5213}" type="presParOf" srcId="{F7132F82-8261-4C6D-9B08-8D22CA8154EF}" destId="{03132796-533B-4F49-8BBB-ECA693605E32}" srcOrd="0" destOrd="0" presId="urn:microsoft.com/office/officeart/2018/2/layout/IconLabelList"/>
    <dgm:cxn modelId="{FE7DF81A-E530-4171-A579-627F43DAB6C3}" type="presParOf" srcId="{F7132F82-8261-4C6D-9B08-8D22CA8154EF}" destId="{818F6789-6FFA-4E68-9F57-22FB1DC1E57D}" srcOrd="1" destOrd="0" presId="urn:microsoft.com/office/officeart/2018/2/layout/IconLabelList"/>
    <dgm:cxn modelId="{D8448212-57F2-48CD-A365-9316B9584653}" type="presParOf" srcId="{F7132F82-8261-4C6D-9B08-8D22CA8154EF}" destId="{0A86CCC5-921F-4ECE-95ED-08B31523B496}" srcOrd="2" destOrd="0" presId="urn:microsoft.com/office/officeart/2018/2/layout/IconLabelList"/>
    <dgm:cxn modelId="{AE29477D-9536-45FD-89A0-6B95261D1F4A}" type="presParOf" srcId="{BF1A4928-B8CE-459B-8204-9C07DD91415B}" destId="{0D90452E-2EBF-4B75-9E04-F36C94ED0B54}" srcOrd="7" destOrd="0" presId="urn:microsoft.com/office/officeart/2018/2/layout/IconLabelList"/>
    <dgm:cxn modelId="{D345D00F-C906-4B6D-B5E1-BF8E90FABA6F}" type="presParOf" srcId="{BF1A4928-B8CE-459B-8204-9C07DD91415B}" destId="{9B81F3A1-E6A3-4C13-B0FF-3D16E4C897FE}" srcOrd="8" destOrd="0" presId="urn:microsoft.com/office/officeart/2018/2/layout/IconLabelList"/>
    <dgm:cxn modelId="{3A37B7ED-BC79-4112-BF07-0D849E3AA11A}" type="presParOf" srcId="{9B81F3A1-E6A3-4C13-B0FF-3D16E4C897FE}" destId="{29D938D7-66AE-47A3-A8DB-380A4B137E2D}" srcOrd="0" destOrd="0" presId="urn:microsoft.com/office/officeart/2018/2/layout/IconLabelList"/>
    <dgm:cxn modelId="{C15BE698-0D98-4696-BAA5-A083AF7F8738}" type="presParOf" srcId="{9B81F3A1-E6A3-4C13-B0FF-3D16E4C897FE}" destId="{8AFD929E-79CA-4666-AB1A-37D6297543EF}" srcOrd="1" destOrd="0" presId="urn:microsoft.com/office/officeart/2018/2/layout/IconLabelList"/>
    <dgm:cxn modelId="{8BCB756F-4D9C-47E6-BC2B-FF3C339FD1A4}" type="presParOf" srcId="{9B81F3A1-E6A3-4C13-B0FF-3D16E4C897FE}" destId="{DFED33AC-5F98-4F49-999D-AF5ADFBC3F9A}" srcOrd="2" destOrd="0" presId="urn:microsoft.com/office/officeart/2018/2/layout/IconLabelList"/>
    <dgm:cxn modelId="{98689B45-6A5D-43C0-B7B0-EFC0C1634F47}" type="presParOf" srcId="{BF1A4928-B8CE-459B-8204-9C07DD91415B}" destId="{5726C785-FFF6-4158-9BC8-A2C514C3FEB5}" srcOrd="9" destOrd="0" presId="urn:microsoft.com/office/officeart/2018/2/layout/IconLabelList"/>
    <dgm:cxn modelId="{4D6C4D53-DF23-4898-A7D3-1A3B640288D5}" type="presParOf" srcId="{BF1A4928-B8CE-459B-8204-9C07DD91415B}" destId="{CCE27E16-EB3B-4F7E-8719-199F24EC6EEF}" srcOrd="10" destOrd="0" presId="urn:microsoft.com/office/officeart/2018/2/layout/IconLabelList"/>
    <dgm:cxn modelId="{B2CEF054-855B-48F5-9270-74A7CBCC1A28}" type="presParOf" srcId="{CCE27E16-EB3B-4F7E-8719-199F24EC6EEF}" destId="{13FEBB91-8A7B-476E-9374-0CC6D0254C68}" srcOrd="0" destOrd="0" presId="urn:microsoft.com/office/officeart/2018/2/layout/IconLabelList"/>
    <dgm:cxn modelId="{D8239C91-76D0-41DE-9BCF-0E06DA1FDCCC}" type="presParOf" srcId="{CCE27E16-EB3B-4F7E-8719-199F24EC6EEF}" destId="{FBB32C47-7AB3-4FDE-9A34-FD3493AF23B6}" srcOrd="1" destOrd="0" presId="urn:microsoft.com/office/officeart/2018/2/layout/IconLabelList"/>
    <dgm:cxn modelId="{7B136816-2829-4130-BB4C-FDBCDE4F27A1}" type="presParOf" srcId="{CCE27E16-EB3B-4F7E-8719-199F24EC6EEF}" destId="{1EDBAFE5-A466-468D-B413-313234A88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33C18-0500-4DC7-B911-E4500BE740F6}">
      <dsp:nvSpPr>
        <dsp:cNvPr id="0" name=""/>
        <dsp:cNvSpPr/>
      </dsp:nvSpPr>
      <dsp:spPr>
        <a:xfrm>
          <a:off x="773738" y="342958"/>
          <a:ext cx="809208" cy="8092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A1D20E-E91A-4BB7-9919-20E20318F368}">
      <dsp:nvSpPr>
        <dsp:cNvPr id="0" name=""/>
        <dsp:cNvSpPr/>
      </dsp:nvSpPr>
      <dsp:spPr>
        <a:xfrm>
          <a:off x="279221" y="1459475"/>
          <a:ext cx="1798242" cy="876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 training program is designed by this hotel to engage employees for effective productivity. </a:t>
          </a:r>
          <a:endParaRPr lang="en-US" sz="1100" kern="1200"/>
        </a:p>
      </dsp:txBody>
      <dsp:txXfrm>
        <a:off x="279221" y="1459475"/>
        <a:ext cx="1798242" cy="876643"/>
      </dsp:txXfrm>
    </dsp:sp>
    <dsp:sp modelId="{6FBDEC26-2EAC-406E-937C-A4DE100257CF}">
      <dsp:nvSpPr>
        <dsp:cNvPr id="0" name=""/>
        <dsp:cNvSpPr/>
      </dsp:nvSpPr>
      <dsp:spPr>
        <a:xfrm>
          <a:off x="2886673" y="342958"/>
          <a:ext cx="809208" cy="8092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9913D2-EFFF-4374-A31D-03765B03EDC9}">
      <dsp:nvSpPr>
        <dsp:cNvPr id="0" name=""/>
        <dsp:cNvSpPr/>
      </dsp:nvSpPr>
      <dsp:spPr>
        <a:xfrm>
          <a:off x="2392156" y="1459475"/>
          <a:ext cx="1798242" cy="876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DoubleTree by Hilton Hotel’s management provides effective training to the employees. </a:t>
          </a:r>
          <a:endParaRPr lang="en-US" sz="1100" kern="1200"/>
        </a:p>
      </dsp:txBody>
      <dsp:txXfrm>
        <a:off x="2392156" y="1459475"/>
        <a:ext cx="1798242" cy="876643"/>
      </dsp:txXfrm>
    </dsp:sp>
    <dsp:sp modelId="{7121DF34-B59E-429A-A7A3-94D13DE11D99}">
      <dsp:nvSpPr>
        <dsp:cNvPr id="0" name=""/>
        <dsp:cNvSpPr/>
      </dsp:nvSpPr>
      <dsp:spPr>
        <a:xfrm>
          <a:off x="4999607" y="342958"/>
          <a:ext cx="809208" cy="8092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167A30-B691-4079-AE3C-8C408CD72841}">
      <dsp:nvSpPr>
        <dsp:cNvPr id="0" name=""/>
        <dsp:cNvSpPr/>
      </dsp:nvSpPr>
      <dsp:spPr>
        <a:xfrm>
          <a:off x="4505090" y="1459475"/>
          <a:ext cx="1798242" cy="876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Training includes components of sanitization, cleanliness, and hygiene for customer satisfaction (</a:t>
          </a:r>
          <a:r>
            <a:rPr lang="en-US" sz="1100" kern="1200"/>
            <a:t>Ali et al., 2021)</a:t>
          </a:r>
          <a:r>
            <a:rPr lang="en-GB" sz="1100" kern="1200"/>
            <a:t>. </a:t>
          </a:r>
          <a:endParaRPr lang="en-US" sz="1100" kern="1200"/>
        </a:p>
      </dsp:txBody>
      <dsp:txXfrm>
        <a:off x="4505090" y="1459475"/>
        <a:ext cx="1798242" cy="876643"/>
      </dsp:txXfrm>
    </dsp:sp>
    <dsp:sp modelId="{03132796-533B-4F49-8BBB-ECA693605E32}">
      <dsp:nvSpPr>
        <dsp:cNvPr id="0" name=""/>
        <dsp:cNvSpPr/>
      </dsp:nvSpPr>
      <dsp:spPr>
        <a:xfrm>
          <a:off x="773738" y="2785679"/>
          <a:ext cx="809208" cy="8092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86CCC5-921F-4ECE-95ED-08B31523B496}">
      <dsp:nvSpPr>
        <dsp:cNvPr id="0" name=""/>
        <dsp:cNvSpPr/>
      </dsp:nvSpPr>
      <dsp:spPr>
        <a:xfrm>
          <a:off x="279221" y="3902196"/>
          <a:ext cx="1798242" cy="876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Employees are responsible for checking maintenance issues and furniture repairs.</a:t>
          </a:r>
          <a:endParaRPr lang="en-US" sz="1100" kern="1200"/>
        </a:p>
      </dsp:txBody>
      <dsp:txXfrm>
        <a:off x="279221" y="3902196"/>
        <a:ext cx="1798242" cy="876643"/>
      </dsp:txXfrm>
    </dsp:sp>
    <dsp:sp modelId="{29D938D7-66AE-47A3-A8DB-380A4B137E2D}">
      <dsp:nvSpPr>
        <dsp:cNvPr id="0" name=""/>
        <dsp:cNvSpPr/>
      </dsp:nvSpPr>
      <dsp:spPr>
        <a:xfrm>
          <a:off x="2886673" y="2785679"/>
          <a:ext cx="809208" cy="8092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ED33AC-5F98-4F49-999D-AF5ADFBC3F9A}">
      <dsp:nvSpPr>
        <dsp:cNvPr id="0" name=""/>
        <dsp:cNvSpPr/>
      </dsp:nvSpPr>
      <dsp:spPr>
        <a:xfrm>
          <a:off x="2392156" y="3902196"/>
          <a:ext cx="1798242" cy="876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Ensure the separation of recycling and waste material for a sustainable and eco-friendly environment.  </a:t>
          </a:r>
          <a:endParaRPr lang="en-US" sz="1100" kern="1200"/>
        </a:p>
      </dsp:txBody>
      <dsp:txXfrm>
        <a:off x="2392156" y="3902196"/>
        <a:ext cx="1798242" cy="876643"/>
      </dsp:txXfrm>
    </dsp:sp>
    <dsp:sp modelId="{13FEBB91-8A7B-476E-9374-0CC6D0254C68}">
      <dsp:nvSpPr>
        <dsp:cNvPr id="0" name=""/>
        <dsp:cNvSpPr/>
      </dsp:nvSpPr>
      <dsp:spPr>
        <a:xfrm>
          <a:off x="4999607" y="2785679"/>
          <a:ext cx="809208" cy="80920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DBAFE5-A466-468D-B413-313234A88731}">
      <dsp:nvSpPr>
        <dsp:cNvPr id="0" name=""/>
        <dsp:cNvSpPr/>
      </dsp:nvSpPr>
      <dsp:spPr>
        <a:xfrm>
          <a:off x="4505090" y="3902196"/>
          <a:ext cx="1798242" cy="8766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Hotels must ensure the cleaning of rooms and toilets, along with the provision of proper stuff inclusion, hand washes, tissues, towels, and other useful stuff. </a:t>
          </a:r>
          <a:endParaRPr lang="en-US" sz="1100" kern="1200"/>
        </a:p>
      </dsp:txBody>
      <dsp:txXfrm>
        <a:off x="4505090" y="3902196"/>
        <a:ext cx="1798242" cy="87664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47C96-C28C-4185-B174-1AEDF65AD0F4}" type="datetimeFigureOut">
              <a:rPr lang="x-none" smtClean="0"/>
              <a:t>11/8/2023</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4C999-4D83-450F-B603-013C2D75CF5F}" type="slidenum">
              <a:rPr lang="x-none" smtClean="0"/>
              <a:t>‹#›</a:t>
            </a:fld>
            <a:endParaRPr lang="x-none"/>
          </a:p>
        </p:txBody>
      </p:sp>
    </p:spTree>
    <p:extLst>
      <p:ext uri="{BB962C8B-B14F-4D97-AF65-F5344CB8AC3E}">
        <p14:creationId xmlns:p14="http://schemas.microsoft.com/office/powerpoint/2010/main" val="2515860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 training programs are planned for the development and enhancement of the skills and knowledge of the workforce that make sure that guests are provided with the best guest service possible. Cleaning and customer service are the core of the hospitality industry that provides guests with the necessary knowledge and skills to perform a role to meet customer expectations effectively (</a:t>
            </a:r>
            <a:r>
              <a:rPr lang="en-US" sz="1200" kern="1200" dirty="0" err="1">
                <a:solidFill>
                  <a:schemeClr val="tx1"/>
                </a:solidFill>
                <a:effectLst/>
                <a:latin typeface="+mn-lt"/>
                <a:ea typeface="+mn-ea"/>
                <a:cs typeface="+mn-cs"/>
              </a:rPr>
              <a:t>Ushakov</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 This presentation will provide an overview of the basic training program for Doubletree hotels by Hilton and its linkage with the employee engagement model.</a:t>
            </a:r>
          </a:p>
          <a:p>
            <a:endParaRPr lang="en-US" dirty="0"/>
          </a:p>
        </p:txBody>
      </p:sp>
      <p:sp>
        <p:nvSpPr>
          <p:cNvPr id="4" name="Slide Number Placeholder 3"/>
          <p:cNvSpPr>
            <a:spLocks noGrp="1"/>
          </p:cNvSpPr>
          <p:nvPr>
            <p:ph type="sldNum" sz="quarter" idx="10"/>
          </p:nvPr>
        </p:nvSpPr>
        <p:spPr/>
        <p:txBody>
          <a:bodyPr/>
          <a:lstStyle/>
          <a:p>
            <a:fld id="{6264C999-4D83-450F-B603-013C2D75CF5F}" type="slidenum">
              <a:rPr lang="x-none" smtClean="0"/>
              <a:t>2</a:t>
            </a:fld>
            <a:endParaRPr lang="x-none"/>
          </a:p>
        </p:txBody>
      </p:sp>
    </p:spTree>
    <p:extLst>
      <p:ext uri="{BB962C8B-B14F-4D97-AF65-F5344CB8AC3E}">
        <p14:creationId xmlns:p14="http://schemas.microsoft.com/office/powerpoint/2010/main" val="582151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training program has been planned and created to meet customer expectations and provide the best possible services. In addition to this, the training program in the hotel industry is crucial to ensure that employees are equipped with the necessary skills and competencies that will help in meeting the diverse needs and expectations of guests. The training program is planned so that the highest standards of cleanliness and sanitation are met (</a:t>
            </a:r>
            <a:r>
              <a:rPr lang="en-US" sz="1200" kern="1200" dirty="0" err="1">
                <a:solidFill>
                  <a:schemeClr val="tx1"/>
                </a:solidFill>
                <a:effectLst/>
                <a:latin typeface="+mn-lt"/>
                <a:ea typeface="+mn-ea"/>
                <a:cs typeface="+mn-cs"/>
              </a:rPr>
              <a:t>Abdelhamied</a:t>
            </a:r>
            <a:r>
              <a:rPr lang="en-US" sz="1200" kern="1200" dirty="0">
                <a:solidFill>
                  <a:schemeClr val="tx1"/>
                </a:solidFill>
                <a:effectLst/>
                <a:latin typeface="+mn-lt"/>
                <a:ea typeface="+mn-ea"/>
                <a:cs typeface="+mn-cs"/>
              </a:rPr>
              <a:t>, 2019). Along with that, it will also ensure that maintenance is done timely to prevent any hindrance in providing a pleasant experience. Moreover, hotel staff training is essential because the hotel workforce reflects the hotel's hospitality culture, which requires everyone to be trained from top to bottom on certain specific values and standards. Furthermore, the hotel training staff are planned to fill gaps in the process to meet the highest standards of cleanliness and sustainability (</a:t>
            </a:r>
            <a:r>
              <a:rPr lang="en-US" sz="1200" kern="1200" dirty="0" err="1">
                <a:solidFill>
                  <a:schemeClr val="tx1"/>
                </a:solidFill>
                <a:effectLst/>
                <a:latin typeface="+mn-lt"/>
                <a:ea typeface="+mn-ea"/>
                <a:cs typeface="+mn-cs"/>
              </a:rPr>
              <a:t>Qu</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a:t>
            </a:r>
          </a:p>
        </p:txBody>
      </p:sp>
      <p:sp>
        <p:nvSpPr>
          <p:cNvPr id="4" name="Slide Number Placeholder 3"/>
          <p:cNvSpPr>
            <a:spLocks noGrp="1"/>
          </p:cNvSpPr>
          <p:nvPr>
            <p:ph type="sldNum" sz="quarter" idx="10"/>
          </p:nvPr>
        </p:nvSpPr>
        <p:spPr/>
        <p:txBody>
          <a:bodyPr/>
          <a:lstStyle/>
          <a:p>
            <a:fld id="{6264C999-4D83-450F-B603-013C2D75CF5F}" type="slidenum">
              <a:rPr lang="x-none" smtClean="0"/>
              <a:t>3</a:t>
            </a:fld>
            <a:endParaRPr lang="x-none"/>
          </a:p>
        </p:txBody>
      </p:sp>
    </p:spTree>
    <p:extLst>
      <p:ext uri="{BB962C8B-B14F-4D97-AF65-F5344CB8AC3E}">
        <p14:creationId xmlns:p14="http://schemas.microsoft.com/office/powerpoint/2010/main" val="19645289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training program for DoubleTree by Hilton is planned and developed after adequately identifying the need for training. In addition to this, the training program is planned to mitigate maintenance and cleaning-related issues to reach high standards for meeting guest expectations. The name of the training program for DoubleTree by Hilton is named as the meaning of service in which the staff will be trained regarding the sanitizing of highly tough surfaced and cleaning of all the glass surfaces appropriately to create a positive impact on guests. Along with that, a checklist and basic manual for checking broken fixtures, burnt light bulbs, and appliances malfunctioning will be checked timely. The training program is crucial as it will give the right skills and competencies to perform the job, leading to better management and satisfaction (</a:t>
            </a:r>
            <a:r>
              <a:rPr lang="en-US" sz="1200" kern="1200" dirty="0" err="1">
                <a:solidFill>
                  <a:schemeClr val="tx1"/>
                </a:solidFill>
                <a:effectLst/>
                <a:latin typeface="+mn-lt"/>
                <a:ea typeface="+mn-ea"/>
                <a:cs typeface="+mn-cs"/>
              </a:rPr>
              <a:t>Olimovich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 Furthermore, the staff will be trained regarding the proper disposal of garbage for recycling to contribute towards sustainability. DoubleTree by Hilton is working to create a positive impact on the environment and the community by proper garbage disposal for progression towards travel with purpose goals.</a:t>
            </a:r>
          </a:p>
          <a:p>
            <a:endParaRPr lang="en-US" dirty="0"/>
          </a:p>
        </p:txBody>
      </p:sp>
      <p:sp>
        <p:nvSpPr>
          <p:cNvPr id="4" name="Slide Number Placeholder 3"/>
          <p:cNvSpPr>
            <a:spLocks noGrp="1"/>
          </p:cNvSpPr>
          <p:nvPr>
            <p:ph type="sldNum" sz="quarter" idx="10"/>
          </p:nvPr>
        </p:nvSpPr>
        <p:spPr/>
        <p:txBody>
          <a:bodyPr/>
          <a:lstStyle/>
          <a:p>
            <a:fld id="{6264C999-4D83-450F-B603-013C2D75CF5F}" type="slidenum">
              <a:rPr lang="x-none" smtClean="0"/>
              <a:t>4</a:t>
            </a:fld>
            <a:endParaRPr lang="x-none"/>
          </a:p>
        </p:txBody>
      </p:sp>
    </p:spTree>
    <p:extLst>
      <p:ext uri="{BB962C8B-B14F-4D97-AF65-F5344CB8AC3E}">
        <p14:creationId xmlns:p14="http://schemas.microsoft.com/office/powerpoint/2010/main" val="3779058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training program “Meaning of service” is planned to help employee in developing the right skills and competencies to meet the high standards for cleanliness and waste management. In addition to this, training will play a crucial role in ensuring that employees are equipped with knowledge to meet the diverse needs.</a:t>
            </a:r>
          </a:p>
          <a:p>
            <a:endParaRPr lang="en-US" dirty="0"/>
          </a:p>
        </p:txBody>
      </p:sp>
      <p:sp>
        <p:nvSpPr>
          <p:cNvPr id="4" name="Slide Number Placeholder 3"/>
          <p:cNvSpPr>
            <a:spLocks noGrp="1"/>
          </p:cNvSpPr>
          <p:nvPr>
            <p:ph type="sldNum" sz="quarter" idx="10"/>
          </p:nvPr>
        </p:nvSpPr>
        <p:spPr/>
        <p:txBody>
          <a:bodyPr/>
          <a:lstStyle/>
          <a:p>
            <a:fld id="{6264C999-4D83-450F-B603-013C2D75CF5F}" type="slidenum">
              <a:rPr lang="x-none" smtClean="0"/>
              <a:t>5</a:t>
            </a:fld>
            <a:endParaRPr lang="x-none"/>
          </a:p>
        </p:txBody>
      </p:sp>
    </p:spTree>
    <p:extLst>
      <p:ext uri="{BB962C8B-B14F-4D97-AF65-F5344CB8AC3E}">
        <p14:creationId xmlns:p14="http://schemas.microsoft.com/office/powerpoint/2010/main" val="37790589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training program developed by DoubleTree by Hilton namely “Meaning of service” will comprise of training regarding cleaning and polishing of surfaces. It will include proper procedures for sanitation and maintenance of furniture and fixtures within the property. In addition to this, it will also provide with appropriate knowledge regarding waste management and recycling. The employee will also be trained for damage assessment to ensure maintenance of high standards.</a:t>
            </a:r>
          </a:p>
          <a:p>
            <a:endParaRPr lang="en-US" dirty="0"/>
          </a:p>
        </p:txBody>
      </p:sp>
      <p:sp>
        <p:nvSpPr>
          <p:cNvPr id="4" name="Slide Number Placeholder 3"/>
          <p:cNvSpPr>
            <a:spLocks noGrp="1"/>
          </p:cNvSpPr>
          <p:nvPr>
            <p:ph type="sldNum" sz="quarter" idx="10"/>
          </p:nvPr>
        </p:nvSpPr>
        <p:spPr/>
        <p:txBody>
          <a:bodyPr/>
          <a:lstStyle/>
          <a:p>
            <a:fld id="{6264C999-4D83-450F-B603-013C2D75CF5F}" type="slidenum">
              <a:rPr lang="x-none" smtClean="0"/>
              <a:t>6</a:t>
            </a:fld>
            <a:endParaRPr lang="x-none"/>
          </a:p>
        </p:txBody>
      </p:sp>
    </p:spTree>
    <p:extLst>
      <p:ext uri="{BB962C8B-B14F-4D97-AF65-F5344CB8AC3E}">
        <p14:creationId xmlns:p14="http://schemas.microsoft.com/office/powerpoint/2010/main" val="3779058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dirty="0"/>
              <a:t>The DoubleTree "Meaning of Service"</a:t>
            </a:r>
            <a:br>
              <a:rPr lang="en-US" dirty="0"/>
            </a:br>
            <a:r>
              <a:rPr lang="en-US" dirty="0"/>
              <a:t>training </a:t>
            </a:r>
            <a:r>
              <a:rPr lang="en-US" dirty="0" err="1"/>
              <a:t>programme</a:t>
            </a:r>
            <a:r>
              <a:rPr lang="en-US" dirty="0"/>
              <a:t> depends on employee participation for a number of reasons.</a:t>
            </a:r>
            <a:br>
              <a:rPr lang="en-US" dirty="0"/>
            </a:br>
            <a:r>
              <a:rPr lang="en-US" dirty="0"/>
              <a:t>Above all, motivated staff members are more likely to accept the training and</a:t>
            </a:r>
            <a:br>
              <a:rPr lang="en-US" dirty="0"/>
            </a:br>
            <a:r>
              <a:rPr lang="en-US" dirty="0"/>
              <a:t>give it their all to meet the program's goals. When workers are engaged, they</a:t>
            </a:r>
            <a:br>
              <a:rPr lang="en-US" dirty="0"/>
            </a:br>
            <a:r>
              <a:rPr lang="en-US" dirty="0"/>
              <a:t>show a strong feeling of ownership and dedication to their jobs, which</a:t>
            </a:r>
            <a:br>
              <a:rPr lang="en-US" dirty="0"/>
            </a:br>
            <a:r>
              <a:rPr lang="en-US" dirty="0"/>
              <a:t>motivates them to really want to do their jobs well. Better service quality and</a:t>
            </a:r>
            <a:br>
              <a:rPr lang="en-US" dirty="0"/>
            </a:br>
            <a:r>
              <a:rPr lang="en-US" dirty="0"/>
              <a:t>performance in areas like cleaning, damage control, waste management, </a:t>
            </a:r>
            <a:r>
              <a:rPr lang="en-US" dirty="0" err="1"/>
              <a:t>sanitising</a:t>
            </a:r>
            <a:r>
              <a:rPr lang="en-US" dirty="0"/>
              <a:t>,</a:t>
            </a:r>
            <a:br>
              <a:rPr lang="en-US" dirty="0"/>
            </a:br>
            <a:r>
              <a:rPr lang="en-US" dirty="0"/>
              <a:t>and appliance maintenance are directly impacted by this. Moreover, motivated</a:t>
            </a:r>
            <a:br>
              <a:rPr lang="en-US" dirty="0"/>
            </a:br>
            <a:r>
              <a:rPr lang="en-US" dirty="0"/>
              <a:t>staff members are more likely to be open to novel concepts and methods, which</a:t>
            </a:r>
            <a:br>
              <a:rPr lang="en-US" dirty="0"/>
            </a:br>
            <a:r>
              <a:rPr lang="en-US" dirty="0"/>
              <a:t>makes them enthusiastic learners in the training course. They frequently take</a:t>
            </a:r>
            <a:br>
              <a:rPr lang="en-US" dirty="0"/>
            </a:br>
            <a:r>
              <a:rPr lang="en-US" dirty="0"/>
              <a:t>the initiative to look for creative solutions and keep developing their abilities.</a:t>
            </a:r>
            <a:br>
              <a:rPr lang="en-US" dirty="0"/>
            </a:br>
            <a:r>
              <a:rPr lang="en-US" dirty="0"/>
              <a:t>This is particularly critical in fields where adhering to the latest standards</a:t>
            </a:r>
            <a:br>
              <a:rPr lang="en-US" dirty="0"/>
            </a:br>
            <a:r>
              <a:rPr lang="en-US" dirty="0"/>
              <a:t>and best </a:t>
            </a:r>
            <a:r>
              <a:rPr lang="en-US" dirty="0" err="1"/>
              <a:t>practises</a:t>
            </a:r>
            <a:r>
              <a:rPr lang="en-US" dirty="0"/>
              <a:t>, such as waste management and sanitization. Positive work</a:t>
            </a:r>
            <a:br>
              <a:rPr lang="en-US" dirty="0"/>
            </a:br>
            <a:r>
              <a:rPr lang="en-US" dirty="0"/>
              <a:t>environments are also promoted by employee engagement, which improves</a:t>
            </a:r>
            <a:br>
              <a:rPr lang="en-US" dirty="0"/>
            </a:br>
            <a:r>
              <a:rPr lang="en-US" dirty="0"/>
              <a:t>cooperation and communication among employees. This may be quite helpful in</a:t>
            </a:r>
            <a:br>
              <a:rPr lang="en-US" dirty="0"/>
            </a:br>
            <a:r>
              <a:rPr lang="en-US" dirty="0" err="1"/>
              <a:t>organising</a:t>
            </a:r>
            <a:r>
              <a:rPr lang="en-US" dirty="0"/>
              <a:t> cleaning and damage control activities and making sure staff members</a:t>
            </a:r>
            <a:br>
              <a:rPr lang="en-US" dirty="0"/>
            </a:br>
            <a:r>
              <a:rPr lang="en-US" dirty="0"/>
              <a:t>work well together to provide a flawless visitor experience. In summary, as</a:t>
            </a:r>
            <a:br>
              <a:rPr lang="en-US" dirty="0"/>
            </a:br>
            <a:r>
              <a:rPr lang="en-US" dirty="0"/>
              <a:t>employee involvement directly affects service quality, receptiveness to</a:t>
            </a:r>
            <a:br>
              <a:rPr lang="en-US" dirty="0"/>
            </a:br>
            <a:r>
              <a:rPr lang="en-US" dirty="0"/>
              <a:t>training, and a collaborative work culture, it is essential to the success of</a:t>
            </a:r>
            <a:br>
              <a:rPr lang="en-US" dirty="0"/>
            </a:br>
            <a:r>
              <a:rPr lang="en-US" dirty="0"/>
              <a:t>the "Meaning of Service" training </a:t>
            </a:r>
            <a:r>
              <a:rPr lang="en-US" dirty="0" err="1"/>
              <a:t>programme</a:t>
            </a:r>
            <a:r>
              <a:rPr lang="en-US" dirty="0"/>
              <a:t>.</a:t>
            </a:r>
          </a:p>
          <a:p>
            <a:endParaRPr lang="en-US" dirty="0"/>
          </a:p>
        </p:txBody>
      </p:sp>
      <p:sp>
        <p:nvSpPr>
          <p:cNvPr id="4" name="Slide Number Placeholder 3"/>
          <p:cNvSpPr>
            <a:spLocks noGrp="1"/>
          </p:cNvSpPr>
          <p:nvPr>
            <p:ph type="sldNum" sz="quarter" idx="10"/>
          </p:nvPr>
        </p:nvSpPr>
        <p:spPr/>
        <p:txBody>
          <a:bodyPr/>
          <a:lstStyle/>
          <a:p>
            <a:fld id="{6264C999-4D83-450F-B603-013C2D75CF5F}" type="slidenum">
              <a:rPr lang="x-none" smtClean="0"/>
              <a:t>7</a:t>
            </a:fld>
            <a:endParaRPr lang="x-none"/>
          </a:p>
        </p:txBody>
      </p:sp>
    </p:spTree>
    <p:extLst>
      <p:ext uri="{BB962C8B-B14F-4D97-AF65-F5344CB8AC3E}">
        <p14:creationId xmlns:p14="http://schemas.microsoft.com/office/powerpoint/2010/main" val="871610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the most important process because it helps to attract customers toward the products and services of the hotel.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DoubleTree by Hilton Hotel designed a training program for the employees' engagement and retention of customers.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4C999-4D83-450F-B603-013C2D75CF5F}" type="slidenum">
              <a:rPr lang="x-none" smtClean="0"/>
              <a:t>9</a:t>
            </a:fld>
            <a:endParaRPr lang="x-none"/>
          </a:p>
        </p:txBody>
      </p:sp>
    </p:spTree>
    <p:extLst>
      <p:ext uri="{BB962C8B-B14F-4D97-AF65-F5344CB8AC3E}">
        <p14:creationId xmlns:p14="http://schemas.microsoft.com/office/powerpoint/2010/main" val="3926723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x-none" dirty="0"/>
          </a:p>
        </p:txBody>
      </p:sp>
      <p:sp>
        <p:nvSpPr>
          <p:cNvPr id="4" name="Slide Number Placeholder 3"/>
          <p:cNvSpPr>
            <a:spLocks noGrp="1"/>
          </p:cNvSpPr>
          <p:nvPr>
            <p:ph type="sldNum" sz="quarter" idx="5"/>
          </p:nvPr>
        </p:nvSpPr>
        <p:spPr/>
        <p:txBody>
          <a:bodyPr/>
          <a:lstStyle/>
          <a:p>
            <a:fld id="{6264C999-4D83-450F-B603-013C2D75CF5F}" type="slidenum">
              <a:rPr lang="x-none" smtClean="0"/>
              <a:t>10</a:t>
            </a:fld>
            <a:endParaRPr lang="x-none"/>
          </a:p>
        </p:txBody>
      </p:sp>
    </p:spTree>
    <p:extLst>
      <p:ext uri="{BB962C8B-B14F-4D97-AF65-F5344CB8AC3E}">
        <p14:creationId xmlns:p14="http://schemas.microsoft.com/office/powerpoint/2010/main" val="2340824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Management of this hotel provides effective training to the employees so that they work to provide proper cleaning and hygienic services for rooms and toilets. Employees also provide extra goods for the enjoyment of customers. </a:t>
            </a:r>
            <a:endParaRPr lang="x-none"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x-none" dirty="0"/>
          </a:p>
        </p:txBody>
      </p:sp>
      <p:sp>
        <p:nvSpPr>
          <p:cNvPr id="4" name="Slide Number Placeholder 3"/>
          <p:cNvSpPr>
            <a:spLocks noGrp="1"/>
          </p:cNvSpPr>
          <p:nvPr>
            <p:ph type="sldNum" sz="quarter" idx="5"/>
          </p:nvPr>
        </p:nvSpPr>
        <p:spPr/>
        <p:txBody>
          <a:bodyPr/>
          <a:lstStyle/>
          <a:p>
            <a:fld id="{6264C999-4D83-450F-B603-013C2D75CF5F}" type="slidenum">
              <a:rPr lang="x-none" smtClean="0"/>
              <a:t>11</a:t>
            </a:fld>
            <a:endParaRPr lang="x-none"/>
          </a:p>
        </p:txBody>
      </p:sp>
    </p:spTree>
    <p:extLst>
      <p:ext uri="{BB962C8B-B14F-4D97-AF65-F5344CB8AC3E}">
        <p14:creationId xmlns:p14="http://schemas.microsoft.com/office/powerpoint/2010/main" val="1427721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Marriott has initiated voyage programs in which individuals will be given the responsibility to manage tasks and attain a professional experience that will help them grow into great leaders, as the voyage program is designed to help people learn skills for performing and supervising management tasks (Marriott, 2023).</a:t>
            </a:r>
          </a:p>
          <a:p>
            <a:r>
              <a:rPr lang="en-US" sz="1200" kern="1200" dirty="0">
                <a:solidFill>
                  <a:schemeClr val="tx1"/>
                </a:solidFill>
                <a:effectLst/>
                <a:latin typeface="+mn-lt"/>
                <a:ea typeface="+mn-ea"/>
                <a:cs typeface="+mn-cs"/>
              </a:rPr>
              <a:t>The Raffles Hotel also provides its employees with the necessary training and development to give guests personalized and gracious services that could preserve culture. In addition, it helps in working with purpose by joining the world's leading school for lifestyle and hospitality. Additionally, the program will help in attaining new expertise and making change that will help in taking up the challenges (Raffles, 2023)</a:t>
            </a:r>
          </a:p>
          <a:p>
            <a:endParaRPr lang="en-US" dirty="0"/>
          </a:p>
        </p:txBody>
      </p:sp>
      <p:sp>
        <p:nvSpPr>
          <p:cNvPr id="4" name="Slide Number Placeholder 3"/>
          <p:cNvSpPr>
            <a:spLocks noGrp="1"/>
          </p:cNvSpPr>
          <p:nvPr>
            <p:ph type="sldNum" sz="quarter" idx="10"/>
          </p:nvPr>
        </p:nvSpPr>
        <p:spPr/>
        <p:txBody>
          <a:bodyPr/>
          <a:lstStyle/>
          <a:p>
            <a:fld id="{6264C999-4D83-450F-B603-013C2D75CF5F}" type="slidenum">
              <a:rPr lang="x-none" smtClean="0"/>
              <a:t>12</a:t>
            </a:fld>
            <a:endParaRPr lang="x-none"/>
          </a:p>
        </p:txBody>
      </p:sp>
    </p:spTree>
    <p:extLst>
      <p:ext uri="{BB962C8B-B14F-4D97-AF65-F5344CB8AC3E}">
        <p14:creationId xmlns:p14="http://schemas.microsoft.com/office/powerpoint/2010/main" val="1114514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11/8/2023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225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11/8/2023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52010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11/8/2023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040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11/8/2023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2231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11/8/2023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6775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11/8/2023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2260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11/8/2023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4072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11/8/2023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1850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11/8/2023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439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11/8/2023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70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raffles.com/explore-nav/careers/" TargetMode="External"/><Relationship Id="rId2" Type="http://schemas.openxmlformats.org/officeDocument/2006/relationships/hyperlink" Target="https://careers.marriott.com/blog/voya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12709"/>
            <a:ext cx="12192000" cy="264529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1463" y="4901068"/>
            <a:ext cx="10909073" cy="957902"/>
          </a:xfrm>
        </p:spPr>
        <p:txBody>
          <a:bodyPr>
            <a:normAutofit fontScale="90000"/>
          </a:bodyPr>
          <a:lstStyle/>
          <a:p>
            <a:br>
              <a:rPr lang="en-US" sz="1500" b="1" dirty="0">
                <a:solidFill>
                  <a:schemeClr val="bg1"/>
                </a:solidFill>
              </a:rPr>
            </a:br>
            <a:r>
              <a:rPr lang="en-US" sz="1500" b="1" dirty="0">
                <a:solidFill>
                  <a:schemeClr val="bg1"/>
                </a:solidFill>
              </a:rPr>
              <a:t>Module Title: Operating Hotel Facilities</a:t>
            </a:r>
            <a:br>
              <a:rPr lang="en-US" sz="1500" b="1" dirty="0">
                <a:solidFill>
                  <a:schemeClr val="bg1"/>
                </a:solidFill>
              </a:rPr>
            </a:br>
            <a:r>
              <a:rPr lang="en-US" sz="1500" b="1" dirty="0">
                <a:solidFill>
                  <a:schemeClr val="bg1"/>
                </a:solidFill>
              </a:rPr>
              <a:t>Module Code: BMIH4006</a:t>
            </a:r>
            <a:br>
              <a:rPr lang="en-US" sz="1500" b="1" dirty="0">
                <a:solidFill>
                  <a:schemeClr val="bg1"/>
                </a:solidFill>
              </a:rPr>
            </a:br>
            <a:r>
              <a:rPr lang="en-US" sz="1500" b="1" dirty="0">
                <a:solidFill>
                  <a:schemeClr val="bg1"/>
                </a:solidFill>
              </a:rPr>
              <a:t>Program: BA International Hotel Management</a:t>
            </a:r>
            <a:br>
              <a:rPr lang="en-US" sz="1500" b="1" dirty="0">
                <a:solidFill>
                  <a:schemeClr val="bg1"/>
                </a:solidFill>
              </a:rPr>
            </a:br>
            <a:r>
              <a:rPr lang="en-US" sz="1500" b="1" dirty="0">
                <a:solidFill>
                  <a:schemeClr val="bg1"/>
                </a:solidFill>
              </a:rPr>
              <a:t>Student ID Number: 2227453 </a:t>
            </a:r>
            <a:br>
              <a:rPr lang="en-US" sz="1500" b="1" dirty="0">
                <a:solidFill>
                  <a:schemeClr val="bg1"/>
                </a:solidFill>
              </a:rPr>
            </a:br>
            <a:r>
              <a:rPr lang="en-US" sz="1500" b="1" dirty="0">
                <a:solidFill>
                  <a:schemeClr val="bg1"/>
                </a:solidFill>
              </a:rPr>
              <a:t>Student name: Ioana Bumbu </a:t>
            </a:r>
            <a:br>
              <a:rPr lang="en-US" sz="1500" b="1" dirty="0">
                <a:solidFill>
                  <a:schemeClr val="bg1"/>
                </a:solidFill>
              </a:rPr>
            </a:br>
            <a:endParaRPr lang="en-US" sz="1500" b="1" dirty="0">
              <a:solidFill>
                <a:schemeClr val="bg1"/>
              </a:solidFill>
            </a:endParaRPr>
          </a:p>
        </p:txBody>
      </p:sp>
      <p:pic>
        <p:nvPicPr>
          <p:cNvPr id="5" name="Picture 4">
            <a:extLst>
              <a:ext uri="{FF2B5EF4-FFF2-40B4-BE49-F238E27FC236}">
                <a16:creationId xmlns:a16="http://schemas.microsoft.com/office/drawing/2014/main" id="{87BC4B8D-9842-A569-CDA9-57F6F87C4FBF}"/>
              </a:ext>
            </a:extLst>
          </p:cNvPr>
          <p:cNvPicPr>
            <a:picLocks noChangeAspect="1"/>
          </p:cNvPicPr>
          <p:nvPr/>
        </p:nvPicPr>
        <p:blipFill rotWithShape="1">
          <a:blip r:embed="rId3"/>
          <a:srcRect b="3536"/>
          <a:stretch/>
        </p:blipFill>
        <p:spPr>
          <a:xfrm>
            <a:off x="102693" y="1147633"/>
            <a:ext cx="3312784" cy="2172408"/>
          </a:xfrm>
          <a:prstGeom prst="rect">
            <a:avLst/>
          </a:prstGeom>
        </p:spPr>
      </p:pic>
      <p:cxnSp>
        <p:nvCxnSpPr>
          <p:cNvPr id="38" name="Straight Connector 37">
            <a:extLst>
              <a:ext uri="{FF2B5EF4-FFF2-40B4-BE49-F238E27FC236}">
                <a16:creationId xmlns:a16="http://schemas.microsoft.com/office/drawing/2014/main" id="{4FA8A11A-E0A0-4672-A17E-32CC5B422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90558" y="1477981"/>
            <a:ext cx="0" cy="13716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E1A48FC4-3D45-61E5-F792-ADD8F44A4E6D}"/>
              </a:ext>
            </a:extLst>
          </p:cNvPr>
          <p:cNvPicPr>
            <a:picLocks noChangeAspect="1"/>
          </p:cNvPicPr>
          <p:nvPr/>
        </p:nvPicPr>
        <p:blipFill>
          <a:blip r:embed="rId4"/>
          <a:stretch>
            <a:fillRect/>
          </a:stretch>
        </p:blipFill>
        <p:spPr>
          <a:xfrm>
            <a:off x="8507753" y="4977938"/>
            <a:ext cx="3312785" cy="1334716"/>
          </a:xfrm>
          <a:prstGeom prst="rect">
            <a:avLst/>
          </a:prstGeom>
        </p:spPr>
      </p:pic>
      <p:cxnSp>
        <p:nvCxnSpPr>
          <p:cNvPr id="40" name="Straight Connector 39">
            <a:extLst>
              <a:ext uri="{FF2B5EF4-FFF2-40B4-BE49-F238E27FC236}">
                <a16:creationId xmlns:a16="http://schemas.microsoft.com/office/drawing/2014/main" id="{292D7FC5-B427-4FF7-8FC7-9DA3C276D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87975" y="1477981"/>
            <a:ext cx="0" cy="13716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lawn and chairs outside of a building&#10;&#10;Description automatically generated">
            <a:extLst>
              <a:ext uri="{FF2B5EF4-FFF2-40B4-BE49-F238E27FC236}">
                <a16:creationId xmlns:a16="http://schemas.microsoft.com/office/drawing/2014/main" id="{AC7A63E7-2A7C-5615-B10C-1F70EC9EA66C}"/>
              </a:ext>
            </a:extLst>
          </p:cNvPr>
          <p:cNvPicPr>
            <a:picLocks noChangeAspect="1"/>
          </p:cNvPicPr>
          <p:nvPr/>
        </p:nvPicPr>
        <p:blipFill>
          <a:blip r:embed="rId5"/>
          <a:stretch>
            <a:fillRect/>
          </a:stretch>
        </p:blipFill>
        <p:spPr>
          <a:xfrm>
            <a:off x="3644807" y="80770"/>
            <a:ext cx="8175731" cy="4087866"/>
          </a:xfrm>
          <a:prstGeom prst="rect">
            <a:avLst/>
          </a:prstGeom>
        </p:spPr>
      </p:pic>
      <p:cxnSp>
        <p:nvCxnSpPr>
          <p:cNvPr id="42" name="Straight Connector 41">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C22DE4C3-F301-467F-AA92-57A8FB1523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Rectangle 6">
            <a:extLst>
              <a:ext uri="{FF2B5EF4-FFF2-40B4-BE49-F238E27FC236}">
                <a16:creationId xmlns:a16="http://schemas.microsoft.com/office/drawing/2014/main" id="{6C8B2CED-023B-ADC2-7500-6643B001BD53}"/>
              </a:ext>
            </a:extLst>
          </p:cNvPr>
          <p:cNvSpPr/>
          <p:nvPr/>
        </p:nvSpPr>
        <p:spPr>
          <a:xfrm>
            <a:off x="3644806" y="3516939"/>
            <a:ext cx="5090368" cy="923330"/>
          </a:xfrm>
          <a:prstGeom prst="rect">
            <a:avLst/>
          </a:prstGeom>
          <a:noFill/>
        </p:spPr>
        <p:txBody>
          <a:bodyPr wrap="none" lIns="91440" tIns="45720" rIns="91440" bIns="45720">
            <a:prstTxWarp prst="textArchUpPour">
              <a:avLst/>
            </a:prstTxWarp>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Training program</a:t>
            </a:r>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7078" y="516836"/>
            <a:ext cx="3100136" cy="1960234"/>
          </a:xfrm>
        </p:spPr>
        <p:txBody>
          <a:bodyPr vert="horz" lIns="91440" tIns="45720" rIns="91440" bIns="45720" rtlCol="0" anchor="b">
            <a:normAutofit/>
          </a:bodyPr>
          <a:lstStyle/>
          <a:p>
            <a:r>
              <a:rPr lang="en-US" sz="3400" b="1"/>
              <a:t>Introduction</a:t>
            </a:r>
          </a:p>
        </p:txBody>
      </p:sp>
      <p:cxnSp>
        <p:nvCxnSpPr>
          <p:cNvPr id="21" name="Straight Connector 2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492371" y="2790855"/>
            <a:ext cx="3084844" cy="3311766"/>
          </a:xfrm>
          <a:prstGeom prst="rect">
            <a:avLst/>
          </a:prstGeom>
        </p:spPr>
        <p:txBody>
          <a:bodyPr vert="horz" lIns="0" tIns="45720" rIns="0" bIns="45720" rtlCol="0">
            <a:normAutofit/>
          </a:bodyPr>
          <a:lstStyle/>
          <a:p>
            <a:pPr marL="285750" indent="-285750">
              <a:lnSpc>
                <a:spcPct val="90000"/>
              </a:lnSpc>
              <a:spcAft>
                <a:spcPts val="600"/>
              </a:spcAft>
              <a:buFont typeface="Calibri" panose="020F0502020204030204" pitchFamily="34" charset="0"/>
              <a:buChar char="•"/>
            </a:pPr>
            <a:r>
              <a:rPr lang="en-US" sz="1400">
                <a:solidFill>
                  <a:schemeClr val="tx1">
                    <a:lumMod val="75000"/>
                    <a:lumOff val="25000"/>
                  </a:schemeClr>
                </a:solidFill>
                <a:highlight>
                  <a:srgbClr val="FFFF00"/>
                </a:highlight>
              </a:rPr>
              <a:t>Hotel training programs are planned for the enhancement of the skills and knowledge of the workforce for the people to know what to expect when entering to this job </a:t>
            </a:r>
          </a:p>
          <a:p>
            <a:pPr marL="285750" indent="-285750">
              <a:lnSpc>
                <a:spcPct val="90000"/>
              </a:lnSpc>
              <a:spcAft>
                <a:spcPts val="600"/>
              </a:spcAft>
              <a:buFont typeface="Calibri" panose="020F0502020204030204" pitchFamily="34" charset="0"/>
              <a:buChar char="•"/>
            </a:pPr>
            <a:r>
              <a:rPr lang="en-US" sz="1400">
                <a:solidFill>
                  <a:schemeClr val="tx1">
                    <a:lumMod val="75000"/>
                    <a:lumOff val="25000"/>
                  </a:schemeClr>
                </a:solidFill>
              </a:rPr>
              <a:t>Providing  the best guest service possible  is essential in hotel industry</a:t>
            </a:r>
          </a:p>
          <a:p>
            <a:pPr marL="285750" indent="-285750">
              <a:lnSpc>
                <a:spcPct val="90000"/>
              </a:lnSpc>
              <a:spcAft>
                <a:spcPts val="600"/>
              </a:spcAft>
              <a:buFont typeface="Calibri" panose="020F0502020204030204" pitchFamily="34" charset="0"/>
              <a:buChar char="•"/>
            </a:pPr>
            <a:r>
              <a:rPr lang="en-US" sz="1400">
                <a:solidFill>
                  <a:schemeClr val="tx1">
                    <a:lumMod val="75000"/>
                    <a:lumOff val="25000"/>
                  </a:schemeClr>
                </a:solidFill>
              </a:rPr>
              <a:t>Cleaning and customer service are the core of the hospitality industry (Ushakov </a:t>
            </a:r>
            <a:r>
              <a:rPr lang="en-US" sz="1400" i="1">
                <a:solidFill>
                  <a:schemeClr val="tx1">
                    <a:lumMod val="75000"/>
                    <a:lumOff val="25000"/>
                  </a:schemeClr>
                </a:solidFill>
              </a:rPr>
              <a:t>et al</a:t>
            </a:r>
            <a:r>
              <a:rPr lang="en-US" sz="1400">
                <a:solidFill>
                  <a:schemeClr val="tx1">
                    <a:lumMod val="75000"/>
                    <a:lumOff val="25000"/>
                  </a:schemeClr>
                </a:solidFill>
              </a:rPr>
              <a:t>., 2020)</a:t>
            </a:r>
          </a:p>
          <a:p>
            <a:pPr marL="285750" indent="-285750">
              <a:lnSpc>
                <a:spcPct val="90000"/>
              </a:lnSpc>
              <a:spcAft>
                <a:spcPts val="600"/>
              </a:spcAft>
              <a:buFont typeface="Calibri" panose="020F0502020204030204" pitchFamily="34" charset="0"/>
              <a:buChar char="•"/>
            </a:pPr>
            <a:r>
              <a:rPr lang="en-US" sz="1400">
                <a:solidFill>
                  <a:schemeClr val="tx1">
                    <a:lumMod val="75000"/>
                    <a:lumOff val="25000"/>
                  </a:schemeClr>
                </a:solidFill>
                <a:highlight>
                  <a:srgbClr val="FFFF00"/>
                </a:highlight>
              </a:rPr>
              <a:t>This presentation will provide an overview of the basic training program for Doubletree hotels by Hilton</a:t>
            </a:r>
          </a:p>
        </p:txBody>
      </p:sp>
      <p:pic>
        <p:nvPicPr>
          <p:cNvPr id="5" name="Picture 4" descr="A red and white speech bubbles with black text&#10;&#10;Description automatically generated">
            <a:extLst>
              <a:ext uri="{FF2B5EF4-FFF2-40B4-BE49-F238E27FC236}">
                <a16:creationId xmlns:a16="http://schemas.microsoft.com/office/drawing/2014/main" id="{3F48BDF5-A318-13F8-A643-A536D601471F}"/>
              </a:ext>
            </a:extLst>
          </p:cNvPr>
          <p:cNvPicPr>
            <a:picLocks noChangeAspect="1"/>
          </p:cNvPicPr>
          <p:nvPr/>
        </p:nvPicPr>
        <p:blipFill rotWithShape="1">
          <a:blip r:embed="rId3"/>
          <a:srcRect r="-1" b="3647"/>
          <a:stretch/>
        </p:blipFill>
        <p:spPr>
          <a:xfrm>
            <a:off x="4080728" y="10"/>
            <a:ext cx="8111272" cy="6857990"/>
          </a:xfrm>
          <a:prstGeom prst="rect">
            <a:avLst/>
          </a:prstGeom>
        </p:spPr>
      </p:pic>
    </p:spTree>
    <p:extLst>
      <p:ext uri="{BB962C8B-B14F-4D97-AF65-F5344CB8AC3E}">
        <p14:creationId xmlns:p14="http://schemas.microsoft.com/office/powerpoint/2010/main" val="2330194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72074" y="286603"/>
            <a:ext cx="5983605" cy="1450757"/>
          </a:xfrm>
        </p:spPr>
        <p:txBody>
          <a:bodyPr vert="horz" lIns="91440" tIns="45720" rIns="91440" bIns="45720" rtlCol="0" anchor="b">
            <a:normAutofit/>
          </a:bodyPr>
          <a:lstStyle/>
          <a:p>
            <a:r>
              <a:rPr lang="en-US" sz="4800" b="1"/>
              <a:t>Overview of checklist</a:t>
            </a:r>
          </a:p>
        </p:txBody>
      </p:sp>
      <p:pic>
        <p:nvPicPr>
          <p:cNvPr id="21" name="Picture 20" descr="Writing an appointment on a paper agenda">
            <a:extLst>
              <a:ext uri="{FF2B5EF4-FFF2-40B4-BE49-F238E27FC236}">
                <a16:creationId xmlns:a16="http://schemas.microsoft.com/office/drawing/2014/main" id="{A6DDF4CE-AB93-6268-81FF-5E587EAD6A39}"/>
              </a:ext>
            </a:extLst>
          </p:cNvPr>
          <p:cNvPicPr>
            <a:picLocks noChangeAspect="1"/>
          </p:cNvPicPr>
          <p:nvPr/>
        </p:nvPicPr>
        <p:blipFill rotWithShape="1">
          <a:blip r:embed="rId3"/>
          <a:srcRect r="52237"/>
          <a:stretch/>
        </p:blipFill>
        <p:spPr>
          <a:xfrm>
            <a:off x="20" y="10"/>
            <a:ext cx="4580077" cy="6400784"/>
          </a:xfrm>
          <a:prstGeom prst="rect">
            <a:avLst/>
          </a:prstGeom>
        </p:spPr>
      </p:pic>
      <p:cxnSp>
        <p:nvCxnSpPr>
          <p:cNvPr id="22"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5172074" y="2108201"/>
            <a:ext cx="5983606" cy="3760891"/>
          </a:xfrm>
          <a:prstGeom prst="rect">
            <a:avLst/>
          </a:prstGeom>
        </p:spPr>
        <p:txBody>
          <a:bodyPr vert="horz" lIns="0" tIns="45720" rIns="0" bIns="45720" rtlCol="0">
            <a:normAutofit/>
          </a:bodyPr>
          <a:lstStyle/>
          <a:p>
            <a:pPr marL="285750" indent="-285750">
              <a:spcAft>
                <a:spcPts val="600"/>
              </a:spcAft>
              <a:buFont typeface="Calibri" panose="020F0502020204030204" pitchFamily="34" charset="0"/>
              <a:buChar char="•"/>
            </a:pPr>
            <a:r>
              <a:rPr lang="en-US">
                <a:solidFill>
                  <a:schemeClr val="tx1">
                    <a:lumMod val="75000"/>
                    <a:lumOff val="25000"/>
                  </a:schemeClr>
                </a:solidFill>
              </a:rPr>
              <a:t>By training programs employees are equipped with the necessary skills and competencies</a:t>
            </a:r>
          </a:p>
          <a:p>
            <a:pPr marL="285750" indent="-285750">
              <a:spcAft>
                <a:spcPts val="600"/>
              </a:spcAft>
              <a:buFont typeface="Calibri" panose="020F0502020204030204" pitchFamily="34" charset="0"/>
              <a:buChar char="•"/>
            </a:pPr>
            <a:r>
              <a:rPr lang="en-US">
                <a:solidFill>
                  <a:schemeClr val="tx1">
                    <a:lumMod val="75000"/>
                    <a:lumOff val="25000"/>
                  </a:schemeClr>
                </a:solidFill>
              </a:rPr>
              <a:t> It will help in meeting the diverse needs and expectations of guests</a:t>
            </a:r>
          </a:p>
          <a:p>
            <a:pPr marL="285750" indent="-285750">
              <a:spcAft>
                <a:spcPts val="600"/>
              </a:spcAft>
              <a:buFont typeface="Calibri" panose="020F0502020204030204" pitchFamily="34" charset="0"/>
              <a:buChar char="•"/>
            </a:pPr>
            <a:r>
              <a:rPr lang="en-US">
                <a:solidFill>
                  <a:schemeClr val="tx1">
                    <a:lumMod val="75000"/>
                    <a:lumOff val="25000"/>
                  </a:schemeClr>
                </a:solidFill>
              </a:rPr>
              <a:t> The training program is planned so that the highest standards of cleanliness and sanitation are met </a:t>
            </a:r>
          </a:p>
          <a:p>
            <a:pPr marL="285750" indent="-285750">
              <a:spcAft>
                <a:spcPts val="600"/>
              </a:spcAft>
              <a:buFont typeface="Calibri" panose="020F0502020204030204" pitchFamily="34" charset="0"/>
              <a:buChar char="•"/>
            </a:pPr>
            <a:r>
              <a:rPr lang="en-US">
                <a:solidFill>
                  <a:schemeClr val="tx1">
                    <a:lumMod val="75000"/>
                    <a:lumOff val="25000"/>
                  </a:schemeClr>
                </a:solidFill>
              </a:rPr>
              <a:t>It will also ensure that maintenance is done timely to prevent any hindrance in providing a pleasant experience (Abdelhamied, 2019)</a:t>
            </a:r>
          </a:p>
          <a:p>
            <a:pPr marL="285750" indent="-285750">
              <a:spcAft>
                <a:spcPts val="600"/>
              </a:spcAft>
              <a:buFont typeface="Calibri" panose="020F0502020204030204" pitchFamily="34" charset="0"/>
              <a:buChar char="•"/>
            </a:pPr>
            <a:r>
              <a:rPr lang="en-US">
                <a:solidFill>
                  <a:schemeClr val="tx1">
                    <a:lumMod val="75000"/>
                    <a:lumOff val="25000"/>
                  </a:schemeClr>
                </a:solidFill>
              </a:rPr>
              <a:t> Moreover, hotel staff training is essential because the hotel workforce reflects the hotel's hospitality culture (Qu </a:t>
            </a:r>
            <a:r>
              <a:rPr lang="en-US" i="1">
                <a:solidFill>
                  <a:schemeClr val="tx1">
                    <a:lumMod val="75000"/>
                    <a:lumOff val="25000"/>
                  </a:schemeClr>
                </a:solidFill>
              </a:rPr>
              <a:t>et al</a:t>
            </a:r>
            <a:r>
              <a:rPr lang="en-US">
                <a:solidFill>
                  <a:schemeClr val="tx1">
                    <a:lumMod val="75000"/>
                    <a:lumOff val="25000"/>
                  </a:schemeClr>
                </a:solidFill>
              </a:rPr>
              <a:t>., 2021)</a:t>
            </a:r>
          </a:p>
        </p:txBody>
      </p:sp>
      <p:sp>
        <p:nvSpPr>
          <p:cNvPr id="17" name="Rectangle 16">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694326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14786" y="516836"/>
            <a:ext cx="3100136" cy="1960234"/>
          </a:xfrm>
        </p:spPr>
        <p:txBody>
          <a:bodyPr vert="horz" lIns="91440" tIns="45720" rIns="91440" bIns="45720" rtlCol="0" anchor="b">
            <a:normAutofit/>
          </a:bodyPr>
          <a:lstStyle/>
          <a:p>
            <a:r>
              <a:rPr lang="en-US" sz="4400" b="1" dirty="0">
                <a:solidFill>
                  <a:srgbClr val="7E6D5B"/>
                </a:solidFill>
              </a:rPr>
              <a:t>Meaning of service  </a:t>
            </a:r>
            <a:endParaRPr lang="en-US" sz="4400" dirty="0">
              <a:solidFill>
                <a:srgbClr val="7E6D5B"/>
              </a:solidFill>
            </a:endParaRPr>
          </a:p>
        </p:txBody>
      </p:sp>
      <p:pic>
        <p:nvPicPr>
          <p:cNvPr id="5" name="Picture 4" descr="A cartoon of a person sitting in a chair with a computer&#10;&#10;Description automatically generated">
            <a:extLst>
              <a:ext uri="{FF2B5EF4-FFF2-40B4-BE49-F238E27FC236}">
                <a16:creationId xmlns:a16="http://schemas.microsoft.com/office/drawing/2014/main" id="{0C11668C-4A89-B337-4D10-3CA7FA3305DD}"/>
              </a:ext>
            </a:extLst>
          </p:cNvPr>
          <p:cNvPicPr>
            <a:picLocks noChangeAspect="1"/>
          </p:cNvPicPr>
          <p:nvPr/>
        </p:nvPicPr>
        <p:blipFill rotWithShape="1">
          <a:blip r:embed="rId3"/>
          <a:srcRect t="1633" r="-1" b="13817"/>
          <a:stretch/>
        </p:blipFill>
        <p:spPr>
          <a:xfrm>
            <a:off x="-1" y="10"/>
            <a:ext cx="8111272" cy="6857990"/>
          </a:xfrm>
          <a:prstGeom prst="rect">
            <a:avLst/>
          </a:prstGeom>
        </p:spPr>
      </p:pic>
      <p:cxnSp>
        <p:nvCxnSpPr>
          <p:cNvPr id="16" name="Straight Connector 15">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30145" y="2633962"/>
            <a:ext cx="2926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8614786" y="2790855"/>
            <a:ext cx="3084844" cy="3311766"/>
          </a:xfrm>
          <a:prstGeom prst="rect">
            <a:avLst/>
          </a:prstGeom>
        </p:spPr>
        <p:txBody>
          <a:bodyPr vert="horz" lIns="0" tIns="45720" rIns="0" bIns="45720" rtlCol="0">
            <a:normAutofit/>
          </a:bodyPr>
          <a:lstStyle/>
          <a:p>
            <a:pPr marL="285750" indent="-285750">
              <a:lnSpc>
                <a:spcPct val="90000"/>
              </a:lnSpc>
              <a:spcAft>
                <a:spcPts val="600"/>
              </a:spcAft>
              <a:buFont typeface="Calibri" panose="020F0502020204030204" pitchFamily="34" charset="0"/>
              <a:buChar char="•"/>
            </a:pPr>
            <a:r>
              <a:rPr lang="en-US" sz="1000">
                <a:solidFill>
                  <a:schemeClr val="tx1">
                    <a:lumMod val="75000"/>
                    <a:lumOff val="25000"/>
                  </a:schemeClr>
                </a:solidFill>
              </a:rPr>
              <a:t>The name of the training program for DoubleTree by Hilton is named as the </a:t>
            </a:r>
            <a:r>
              <a:rPr lang="en-US" sz="1000" u="sng">
                <a:solidFill>
                  <a:schemeClr val="tx1">
                    <a:lumMod val="75000"/>
                    <a:lumOff val="25000"/>
                  </a:schemeClr>
                </a:solidFill>
                <a:highlight>
                  <a:srgbClr val="FFFF00"/>
                </a:highlight>
              </a:rPr>
              <a:t>“</a:t>
            </a:r>
            <a:r>
              <a:rPr lang="en-US" sz="1000" b="1" u="sng">
                <a:solidFill>
                  <a:schemeClr val="tx1">
                    <a:lumMod val="75000"/>
                    <a:lumOff val="25000"/>
                  </a:schemeClr>
                </a:solidFill>
                <a:highlight>
                  <a:srgbClr val="FFFF00"/>
                </a:highlight>
              </a:rPr>
              <a:t>Meaning of Service” </a:t>
            </a:r>
          </a:p>
          <a:p>
            <a:pPr marL="285750" indent="-285750">
              <a:lnSpc>
                <a:spcPct val="90000"/>
              </a:lnSpc>
              <a:spcAft>
                <a:spcPts val="600"/>
              </a:spcAft>
              <a:buFont typeface="Calibri" panose="020F0502020204030204" pitchFamily="34" charset="0"/>
              <a:buChar char="•"/>
            </a:pPr>
            <a:r>
              <a:rPr lang="en-US" sz="1000">
                <a:solidFill>
                  <a:schemeClr val="tx1">
                    <a:lumMod val="75000"/>
                    <a:lumOff val="25000"/>
                  </a:schemeClr>
                </a:solidFill>
              </a:rPr>
              <a:t>It is planned to mitigate maintenance and cleaning-related issues to reach high standards </a:t>
            </a:r>
          </a:p>
          <a:p>
            <a:pPr marL="285750" indent="-285750">
              <a:lnSpc>
                <a:spcPct val="90000"/>
              </a:lnSpc>
              <a:spcAft>
                <a:spcPts val="600"/>
              </a:spcAft>
              <a:buFont typeface="Calibri" panose="020F0502020204030204" pitchFamily="34" charset="0"/>
              <a:buChar char="•"/>
            </a:pPr>
            <a:r>
              <a:rPr lang="en-US" sz="1000">
                <a:solidFill>
                  <a:schemeClr val="tx1">
                    <a:lumMod val="75000"/>
                    <a:lumOff val="25000"/>
                  </a:schemeClr>
                </a:solidFill>
              </a:rPr>
              <a:t>The staff will be trained for sanitizing of highly tough surfaced and cleaning of all the glass surfaces appropriately</a:t>
            </a:r>
          </a:p>
          <a:p>
            <a:pPr marL="285750" indent="-285750">
              <a:lnSpc>
                <a:spcPct val="90000"/>
              </a:lnSpc>
              <a:spcAft>
                <a:spcPts val="600"/>
              </a:spcAft>
              <a:buFont typeface="Calibri" panose="020F0502020204030204" pitchFamily="34" charset="0"/>
              <a:buChar char="•"/>
            </a:pPr>
            <a:r>
              <a:rPr lang="en-US" sz="1000">
                <a:solidFill>
                  <a:schemeClr val="tx1">
                    <a:lumMod val="75000"/>
                    <a:lumOff val="25000"/>
                  </a:schemeClr>
                </a:solidFill>
              </a:rPr>
              <a:t>Checklist and basic manual for checking broken fixtures, burnt light bulbs, and appliances malfunctioning will be created to be checked timely ((Olimovich </a:t>
            </a:r>
            <a:r>
              <a:rPr lang="en-US" sz="1000" i="1">
                <a:solidFill>
                  <a:schemeClr val="tx1">
                    <a:lumMod val="75000"/>
                    <a:lumOff val="25000"/>
                  </a:schemeClr>
                </a:solidFill>
              </a:rPr>
              <a:t>et al</a:t>
            </a:r>
            <a:r>
              <a:rPr lang="en-US" sz="1000">
                <a:solidFill>
                  <a:schemeClr val="tx1">
                    <a:lumMod val="75000"/>
                    <a:lumOff val="25000"/>
                  </a:schemeClr>
                </a:solidFill>
              </a:rPr>
              <a:t>., 2020)</a:t>
            </a:r>
          </a:p>
          <a:p>
            <a:pPr marL="285750" indent="-285750">
              <a:lnSpc>
                <a:spcPct val="90000"/>
              </a:lnSpc>
              <a:spcAft>
                <a:spcPts val="600"/>
              </a:spcAft>
              <a:buFont typeface="Calibri" panose="020F0502020204030204" pitchFamily="34" charset="0"/>
              <a:buChar char="•"/>
            </a:pPr>
            <a:r>
              <a:rPr lang="en-US" sz="1000">
                <a:solidFill>
                  <a:schemeClr val="tx1">
                    <a:lumMod val="75000"/>
                    <a:lumOff val="25000"/>
                  </a:schemeClr>
                </a:solidFill>
              </a:rPr>
              <a:t>The staff will be trained for proper disposal of garbage for recycling to contribute towards sustainability</a:t>
            </a:r>
          </a:p>
          <a:p>
            <a:pPr marL="285750" indent="-285750">
              <a:lnSpc>
                <a:spcPct val="90000"/>
              </a:lnSpc>
              <a:spcAft>
                <a:spcPts val="600"/>
              </a:spcAft>
              <a:buFont typeface="Calibri" panose="020F0502020204030204" pitchFamily="34" charset="0"/>
              <a:buChar char="•"/>
            </a:pPr>
            <a:r>
              <a:rPr lang="en-US" sz="1000">
                <a:solidFill>
                  <a:schemeClr val="tx1">
                    <a:lumMod val="75000"/>
                    <a:lumOff val="25000"/>
                  </a:schemeClr>
                </a:solidFill>
              </a:rPr>
              <a:t>DoubleTree by Hilton is working to create a positive impact on the environment and the community by proper garbage disposal for progression towards travel with purpose goals</a:t>
            </a:r>
          </a:p>
        </p:txBody>
      </p:sp>
    </p:spTree>
    <p:extLst>
      <p:ext uri="{BB962C8B-B14F-4D97-AF65-F5344CB8AC3E}">
        <p14:creationId xmlns:p14="http://schemas.microsoft.com/office/powerpoint/2010/main" val="2231521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14786" y="516836"/>
            <a:ext cx="3100136" cy="1960234"/>
          </a:xfrm>
        </p:spPr>
        <p:txBody>
          <a:bodyPr vert="horz" lIns="91440" tIns="45720" rIns="91440" bIns="45720" rtlCol="0" anchor="b">
            <a:normAutofit/>
          </a:bodyPr>
          <a:lstStyle/>
          <a:p>
            <a:r>
              <a:rPr lang="en-US" sz="4400" b="1">
                <a:solidFill>
                  <a:srgbClr val="4A5F57"/>
                </a:solidFill>
              </a:rPr>
              <a:t>Training program </a:t>
            </a:r>
            <a:endParaRPr lang="en-US" sz="4400">
              <a:solidFill>
                <a:srgbClr val="4A5F57"/>
              </a:solidFill>
            </a:endParaRPr>
          </a:p>
        </p:txBody>
      </p:sp>
      <p:pic>
        <p:nvPicPr>
          <p:cNvPr id="5" name="Picture 4">
            <a:extLst>
              <a:ext uri="{FF2B5EF4-FFF2-40B4-BE49-F238E27FC236}">
                <a16:creationId xmlns:a16="http://schemas.microsoft.com/office/drawing/2014/main" id="{FBF94168-1F01-CA47-B1CB-D357E9CD1B50}"/>
              </a:ext>
            </a:extLst>
          </p:cNvPr>
          <p:cNvPicPr>
            <a:picLocks noChangeAspect="1"/>
          </p:cNvPicPr>
          <p:nvPr/>
        </p:nvPicPr>
        <p:blipFill rotWithShape="1">
          <a:blip r:embed="rId3"/>
          <a:srcRect l="5380" r="-1" b="-1"/>
          <a:stretch/>
        </p:blipFill>
        <p:spPr>
          <a:xfrm>
            <a:off x="-1" y="10"/>
            <a:ext cx="8111272" cy="6857990"/>
          </a:xfrm>
          <a:prstGeom prst="rect">
            <a:avLst/>
          </a:prstGeom>
        </p:spPr>
      </p:pic>
      <p:cxnSp>
        <p:nvCxnSpPr>
          <p:cNvPr id="15" name="Straight Connector 14">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30145" y="2633962"/>
            <a:ext cx="2926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8614786" y="2790855"/>
            <a:ext cx="3084844" cy="3311766"/>
          </a:xfrm>
          <a:prstGeom prst="rect">
            <a:avLst/>
          </a:prstGeom>
        </p:spPr>
        <p:txBody>
          <a:bodyPr vert="horz" lIns="0" tIns="45720" rIns="0" bIns="45720" rtlCol="0">
            <a:normAutofit/>
          </a:bodyPr>
          <a:lstStyle/>
          <a:p>
            <a:pPr marL="285750" indent="-285750">
              <a:lnSpc>
                <a:spcPct val="90000"/>
              </a:lnSpc>
              <a:spcAft>
                <a:spcPts val="600"/>
              </a:spcAft>
              <a:buFont typeface="Calibri" panose="020F0502020204030204" pitchFamily="34" charset="0"/>
              <a:buChar char="•"/>
            </a:pPr>
            <a:r>
              <a:rPr lang="en-US" sz="1500">
                <a:solidFill>
                  <a:schemeClr val="tx1">
                    <a:lumMod val="75000"/>
                    <a:lumOff val="25000"/>
                  </a:schemeClr>
                </a:solidFill>
              </a:rPr>
              <a:t>The objective of the Meaning of service training program are as follows:</a:t>
            </a:r>
          </a:p>
          <a:p>
            <a:pPr marL="742950" lvl="1" indent="-285750">
              <a:lnSpc>
                <a:spcPct val="90000"/>
              </a:lnSpc>
              <a:spcAft>
                <a:spcPts val="600"/>
              </a:spcAft>
              <a:buFont typeface="Calibri" panose="020F0502020204030204" pitchFamily="34" charset="0"/>
              <a:buChar char="•"/>
            </a:pPr>
            <a:r>
              <a:rPr lang="en-US" sz="1500">
                <a:solidFill>
                  <a:schemeClr val="tx1">
                    <a:lumMod val="75000"/>
                    <a:lumOff val="25000"/>
                  </a:schemeClr>
                </a:solidFill>
              </a:rPr>
              <a:t>To focus on cleaning and sanitations procedures of high- tough and glass surfaces</a:t>
            </a:r>
          </a:p>
          <a:p>
            <a:pPr marL="742950" lvl="1" indent="-285750">
              <a:lnSpc>
                <a:spcPct val="90000"/>
              </a:lnSpc>
              <a:spcAft>
                <a:spcPts val="600"/>
              </a:spcAft>
              <a:buFont typeface="Calibri" panose="020F0502020204030204" pitchFamily="34" charset="0"/>
              <a:buChar char="•"/>
            </a:pPr>
            <a:r>
              <a:rPr lang="en-US" sz="1500">
                <a:solidFill>
                  <a:schemeClr val="tx1">
                    <a:lumMod val="75000"/>
                    <a:lumOff val="25000"/>
                  </a:schemeClr>
                </a:solidFill>
              </a:rPr>
              <a:t>To ensure proper maintenance of furniture, fixtures and malfunctioning appliances</a:t>
            </a:r>
          </a:p>
          <a:p>
            <a:pPr marL="742950" lvl="1" indent="-285750">
              <a:lnSpc>
                <a:spcPct val="90000"/>
              </a:lnSpc>
              <a:spcAft>
                <a:spcPts val="600"/>
              </a:spcAft>
              <a:buFont typeface="Calibri" panose="020F0502020204030204" pitchFamily="34" charset="0"/>
              <a:buChar char="•"/>
            </a:pPr>
            <a:r>
              <a:rPr lang="en-US" sz="1500">
                <a:solidFill>
                  <a:schemeClr val="tx1">
                    <a:lumMod val="75000"/>
                    <a:lumOff val="25000"/>
                  </a:schemeClr>
                </a:solidFill>
              </a:rPr>
              <a:t>To implement procedures for appropriate recycling and waste management</a:t>
            </a:r>
          </a:p>
          <a:p>
            <a:pPr marL="285750" indent="-285750">
              <a:lnSpc>
                <a:spcPct val="90000"/>
              </a:lnSpc>
              <a:spcAft>
                <a:spcPts val="600"/>
              </a:spcAft>
              <a:buFont typeface="Calibri" panose="020F0502020204030204" pitchFamily="34" charset="0"/>
              <a:buChar char="•"/>
            </a:pPr>
            <a:endParaRPr lang="en-US" sz="1500">
              <a:solidFill>
                <a:schemeClr val="tx1">
                  <a:lumMod val="75000"/>
                  <a:lumOff val="25000"/>
                </a:schemeClr>
              </a:solidFill>
            </a:endParaRPr>
          </a:p>
        </p:txBody>
      </p:sp>
    </p:spTree>
    <p:extLst>
      <p:ext uri="{BB962C8B-B14F-4D97-AF65-F5344CB8AC3E}">
        <p14:creationId xmlns:p14="http://schemas.microsoft.com/office/powerpoint/2010/main" val="1417168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solidFill>
                  <a:schemeClr val="tx1"/>
                </a:solidFill>
                <a:latin typeface="Times New Roman" pitchFamily="18" charset="0"/>
                <a:cs typeface="Times New Roman" pitchFamily="18" charset="0"/>
              </a:rPr>
              <a:t>Training program </a:t>
            </a:r>
          </a:p>
        </p:txBody>
      </p:sp>
      <p:sp>
        <p:nvSpPr>
          <p:cNvPr id="5" name="Rectangle 4"/>
          <p:cNvSpPr/>
          <p:nvPr/>
        </p:nvSpPr>
        <p:spPr>
          <a:xfrm>
            <a:off x="4587765" y="3578770"/>
            <a:ext cx="3342289" cy="9301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Times New Roman" pitchFamily="18" charset="0"/>
                <a:cs typeface="Times New Roman" pitchFamily="18" charset="0"/>
              </a:rPr>
              <a:t>Meaning of service-Training program</a:t>
            </a:r>
          </a:p>
        </p:txBody>
      </p:sp>
      <p:sp>
        <p:nvSpPr>
          <p:cNvPr id="6" name="Rectangle 5"/>
          <p:cNvSpPr/>
          <p:nvPr/>
        </p:nvSpPr>
        <p:spPr>
          <a:xfrm>
            <a:off x="2270233" y="5294583"/>
            <a:ext cx="3342289" cy="930165"/>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b="1" dirty="0">
                <a:solidFill>
                  <a:schemeClr val="tx1"/>
                </a:solidFill>
                <a:latin typeface="Times New Roman" pitchFamily="18" charset="0"/>
                <a:cs typeface="Times New Roman" pitchFamily="18" charset="0"/>
              </a:rPr>
              <a:t>Maintenance</a:t>
            </a:r>
          </a:p>
        </p:txBody>
      </p:sp>
      <p:sp>
        <p:nvSpPr>
          <p:cNvPr id="7" name="Rectangle 6"/>
          <p:cNvSpPr/>
          <p:nvPr/>
        </p:nvSpPr>
        <p:spPr>
          <a:xfrm>
            <a:off x="7041930" y="5294582"/>
            <a:ext cx="3342289" cy="930165"/>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b="1" dirty="0">
                <a:solidFill>
                  <a:schemeClr val="tx1"/>
                </a:solidFill>
                <a:latin typeface="Times New Roman" pitchFamily="18" charset="0"/>
                <a:cs typeface="Times New Roman" pitchFamily="18" charset="0"/>
              </a:rPr>
              <a:t>Damage assessment </a:t>
            </a:r>
          </a:p>
        </p:txBody>
      </p:sp>
      <p:sp>
        <p:nvSpPr>
          <p:cNvPr id="8" name="Rectangle 7"/>
          <p:cNvSpPr/>
          <p:nvPr/>
        </p:nvSpPr>
        <p:spPr>
          <a:xfrm>
            <a:off x="8713074" y="3578769"/>
            <a:ext cx="3342289" cy="930165"/>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b="1" dirty="0">
                <a:solidFill>
                  <a:schemeClr val="tx1"/>
                </a:solidFill>
                <a:latin typeface="Times New Roman" pitchFamily="18" charset="0"/>
                <a:cs typeface="Times New Roman" pitchFamily="18" charset="0"/>
              </a:rPr>
              <a:t>Waste management and recycling</a:t>
            </a:r>
          </a:p>
        </p:txBody>
      </p:sp>
      <p:sp>
        <p:nvSpPr>
          <p:cNvPr id="9" name="Rectangle 8"/>
          <p:cNvSpPr/>
          <p:nvPr/>
        </p:nvSpPr>
        <p:spPr>
          <a:xfrm>
            <a:off x="420413" y="3578771"/>
            <a:ext cx="3342289" cy="930165"/>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b="1" dirty="0">
                <a:solidFill>
                  <a:schemeClr val="tx1"/>
                </a:solidFill>
                <a:latin typeface="Times New Roman" pitchFamily="18" charset="0"/>
                <a:cs typeface="Times New Roman" pitchFamily="18" charset="0"/>
              </a:rPr>
              <a:t>Cleaning and polishing </a:t>
            </a:r>
          </a:p>
        </p:txBody>
      </p:sp>
      <p:sp>
        <p:nvSpPr>
          <p:cNvPr id="10" name="Rectangle 9"/>
          <p:cNvSpPr/>
          <p:nvPr/>
        </p:nvSpPr>
        <p:spPr>
          <a:xfrm>
            <a:off x="4587765" y="2041635"/>
            <a:ext cx="3342289" cy="930165"/>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b="1" dirty="0">
                <a:solidFill>
                  <a:schemeClr val="tx1"/>
                </a:solidFill>
                <a:latin typeface="Times New Roman" pitchFamily="18" charset="0"/>
                <a:cs typeface="Times New Roman" pitchFamily="18" charset="0"/>
              </a:rPr>
              <a:t>Sanitation</a:t>
            </a:r>
          </a:p>
        </p:txBody>
      </p:sp>
      <p:cxnSp>
        <p:nvCxnSpPr>
          <p:cNvPr id="13" name="Straight Arrow Connector 12"/>
          <p:cNvCxnSpPr>
            <a:stCxn id="9" idx="3"/>
            <a:endCxn id="5" idx="1"/>
          </p:cNvCxnSpPr>
          <p:nvPr/>
        </p:nvCxnSpPr>
        <p:spPr>
          <a:xfrm flipV="1">
            <a:off x="3762702" y="4043853"/>
            <a:ext cx="825063" cy="1"/>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7" name="Straight Arrow Connector 16"/>
          <p:cNvCxnSpPr>
            <a:stCxn id="10" idx="2"/>
            <a:endCxn id="5" idx="0"/>
          </p:cNvCxnSpPr>
          <p:nvPr/>
        </p:nvCxnSpPr>
        <p:spPr>
          <a:xfrm>
            <a:off x="6258910" y="2971800"/>
            <a:ext cx="0" cy="60697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9" name="Straight Arrow Connector 18"/>
          <p:cNvCxnSpPr>
            <a:stCxn id="8" idx="1"/>
            <a:endCxn id="5" idx="3"/>
          </p:cNvCxnSpPr>
          <p:nvPr/>
        </p:nvCxnSpPr>
        <p:spPr>
          <a:xfrm flipH="1">
            <a:off x="7930054" y="4043852"/>
            <a:ext cx="783020" cy="1"/>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1" name="Straight Arrow Connector 20"/>
          <p:cNvCxnSpPr>
            <a:stCxn id="6" idx="0"/>
            <a:endCxn id="5" idx="2"/>
          </p:cNvCxnSpPr>
          <p:nvPr/>
        </p:nvCxnSpPr>
        <p:spPr>
          <a:xfrm flipV="1">
            <a:off x="3941378" y="4508935"/>
            <a:ext cx="2317532" cy="78564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3" name="Straight Arrow Connector 22"/>
          <p:cNvCxnSpPr>
            <a:stCxn id="7" idx="0"/>
            <a:endCxn id="5" idx="2"/>
          </p:cNvCxnSpPr>
          <p:nvPr/>
        </p:nvCxnSpPr>
        <p:spPr>
          <a:xfrm flipH="1" flipV="1">
            <a:off x="6258910" y="4508935"/>
            <a:ext cx="2454165" cy="785647"/>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pic>
        <p:nvPicPr>
          <p:cNvPr id="4" name="Picture 3" descr="A cartoon character with a hard hat and traffic cones&#10;&#10;Description automatically generated">
            <a:extLst>
              <a:ext uri="{FF2B5EF4-FFF2-40B4-BE49-F238E27FC236}">
                <a16:creationId xmlns:a16="http://schemas.microsoft.com/office/drawing/2014/main" id="{63D7E8F2-0FD7-C1C4-1B85-5F66CE80BE3C}"/>
              </a:ext>
            </a:extLst>
          </p:cNvPr>
          <p:cNvPicPr>
            <a:picLocks noChangeAspect="1"/>
          </p:cNvPicPr>
          <p:nvPr/>
        </p:nvPicPr>
        <p:blipFill>
          <a:blip r:embed="rId3"/>
          <a:stretch>
            <a:fillRect/>
          </a:stretch>
        </p:blipFill>
        <p:spPr>
          <a:xfrm>
            <a:off x="8321564" y="398654"/>
            <a:ext cx="3742459" cy="3285961"/>
          </a:xfrm>
          <a:prstGeom prst="rect">
            <a:avLst/>
          </a:prstGeom>
        </p:spPr>
      </p:pic>
    </p:spTree>
    <p:extLst>
      <p:ext uri="{BB962C8B-B14F-4D97-AF65-F5344CB8AC3E}">
        <p14:creationId xmlns:p14="http://schemas.microsoft.com/office/powerpoint/2010/main" val="638199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Person holding a puzzle piece">
            <a:extLst>
              <a:ext uri="{FF2B5EF4-FFF2-40B4-BE49-F238E27FC236}">
                <a16:creationId xmlns:a16="http://schemas.microsoft.com/office/drawing/2014/main" id="{8ADE2AA6-D426-CA82-409E-6EF1871DED8C}"/>
              </a:ext>
            </a:extLst>
          </p:cNvPr>
          <p:cNvPicPr>
            <a:picLocks noChangeAspect="1"/>
          </p:cNvPicPr>
          <p:nvPr/>
        </p:nvPicPr>
        <p:blipFill rotWithShape="1">
          <a:blip r:embed="rId3"/>
          <a:srcRect t="16935" r="1" b="1"/>
          <a:stretch/>
        </p:blipFill>
        <p:spPr>
          <a:xfrm>
            <a:off x="2843" y="10"/>
            <a:ext cx="12186315" cy="6857990"/>
          </a:xfrm>
          <a:prstGeom prst="rect">
            <a:avLst/>
          </a:prstGeom>
        </p:spPr>
      </p:pic>
      <p:sp>
        <p:nvSpPr>
          <p:cNvPr id="11" name="Rectangle 10">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E7336-1B14-31F4-C7CC-ADEEF9C4409E}"/>
              </a:ext>
            </a:extLst>
          </p:cNvPr>
          <p:cNvSpPr>
            <a:spLocks noGrp="1"/>
          </p:cNvSpPr>
          <p:nvPr>
            <p:ph type="title"/>
          </p:nvPr>
        </p:nvSpPr>
        <p:spPr>
          <a:xfrm>
            <a:off x="948648" y="1419273"/>
            <a:ext cx="3153580" cy="1358188"/>
          </a:xfrm>
        </p:spPr>
        <p:txBody>
          <a:bodyPr>
            <a:normAutofit/>
          </a:bodyPr>
          <a:lstStyle/>
          <a:p>
            <a:r>
              <a:rPr lang="en-GB" sz="3600" b="1" kern="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Employee Engagement</a:t>
            </a:r>
            <a:endParaRPr lang="x-none" sz="3600">
              <a:solidFill>
                <a:srgbClr val="FFFFFF"/>
              </a:solidFill>
            </a:endParaRPr>
          </a:p>
        </p:txBody>
      </p:sp>
      <p:cxnSp>
        <p:nvCxnSpPr>
          <p:cNvPr id="13" name="Straight Connector 12">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59DFD1-57EF-9605-5489-03D45C059D6F}"/>
              </a:ext>
            </a:extLst>
          </p:cNvPr>
          <p:cNvSpPr>
            <a:spLocks noGrp="1"/>
          </p:cNvSpPr>
          <p:nvPr>
            <p:ph idx="1"/>
          </p:nvPr>
        </p:nvSpPr>
        <p:spPr>
          <a:xfrm>
            <a:off x="948648" y="2978254"/>
            <a:ext cx="3153580" cy="2444238"/>
          </a:xfrm>
        </p:spPr>
        <p:txBody>
          <a:bodyPr>
            <a:normAutofit/>
          </a:bodyPr>
          <a:lstStyle/>
          <a:p>
            <a:pPr lvl="0">
              <a:lnSpc>
                <a:spcPct val="100000"/>
              </a:lnSpc>
              <a:buFont typeface="Wingdings" pitchFamily="2" charset="2"/>
              <a:buChar char="§"/>
            </a:pPr>
            <a:r>
              <a:rPr lang="en-GB" sz="1400">
                <a:solidFill>
                  <a:srgbClr val="FFFFFF"/>
                </a:solidFill>
                <a:latin typeface="Times New Roman" pitchFamily="18" charset="0"/>
                <a:cs typeface="Times New Roman" pitchFamily="18" charset="0"/>
              </a:rPr>
              <a:t>Engaged employees have a sense of commitment and motivation towards the work. </a:t>
            </a:r>
            <a:endParaRPr lang="en-US" sz="1400">
              <a:solidFill>
                <a:srgbClr val="FFFFFF"/>
              </a:solidFill>
              <a:latin typeface="Times New Roman" pitchFamily="18" charset="0"/>
              <a:cs typeface="Times New Roman" pitchFamily="18" charset="0"/>
            </a:endParaRPr>
          </a:p>
          <a:p>
            <a:pPr lvl="0">
              <a:lnSpc>
                <a:spcPct val="100000"/>
              </a:lnSpc>
              <a:buFont typeface="Wingdings" pitchFamily="2" charset="2"/>
              <a:buChar char="§"/>
            </a:pPr>
            <a:r>
              <a:rPr lang="en-GB" sz="1400">
                <a:solidFill>
                  <a:srgbClr val="FFFFFF"/>
                </a:solidFill>
                <a:latin typeface="Times New Roman" pitchFamily="18" charset="0"/>
                <a:cs typeface="Times New Roman" pitchFamily="18" charset="0"/>
              </a:rPr>
              <a:t>Engaged employees show greater motivation towards learning and development</a:t>
            </a:r>
            <a:endParaRPr lang="en-US" sz="1400">
              <a:solidFill>
                <a:srgbClr val="FFFFFF"/>
              </a:solidFill>
              <a:latin typeface="Times New Roman" pitchFamily="18" charset="0"/>
              <a:cs typeface="Times New Roman" pitchFamily="18" charset="0"/>
            </a:endParaRPr>
          </a:p>
          <a:p>
            <a:pPr lvl="0">
              <a:lnSpc>
                <a:spcPct val="100000"/>
              </a:lnSpc>
              <a:buFont typeface="Wingdings" pitchFamily="2" charset="2"/>
              <a:buChar char="§"/>
            </a:pPr>
            <a:r>
              <a:rPr lang="en-GB" sz="1400">
                <a:solidFill>
                  <a:srgbClr val="FFFFFF"/>
                </a:solidFill>
                <a:latin typeface="Times New Roman" pitchFamily="18" charset="0"/>
                <a:cs typeface="Times New Roman" pitchFamily="18" charset="0"/>
              </a:rPr>
              <a:t>Engaged employee understand roles better because of having right knowledge and skills</a:t>
            </a:r>
            <a:endParaRPr lang="en-US" sz="1400">
              <a:solidFill>
                <a:srgbClr val="FFFFFF"/>
              </a:solidFill>
              <a:latin typeface="Times New Roman" pitchFamily="18" charset="0"/>
              <a:cs typeface="Times New Roman" pitchFamily="18" charset="0"/>
            </a:endParaRPr>
          </a:p>
          <a:p>
            <a:pPr>
              <a:lnSpc>
                <a:spcPct val="100000"/>
              </a:lnSpc>
            </a:pPr>
            <a:endParaRPr lang="x-none" sz="1400">
              <a:solidFill>
                <a:srgbClr val="FFFFFF"/>
              </a:solidFill>
            </a:endParaRPr>
          </a:p>
        </p:txBody>
      </p:sp>
      <p:sp>
        <p:nvSpPr>
          <p:cNvPr id="15" name="!!footer rectangle">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18549060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17" name="Picture 16" descr="White bulbs with a yellow one standing out">
            <a:extLst>
              <a:ext uri="{FF2B5EF4-FFF2-40B4-BE49-F238E27FC236}">
                <a16:creationId xmlns:a16="http://schemas.microsoft.com/office/drawing/2014/main" id="{7715E042-37A9-D8D9-0E2D-5BA2316A07F7}"/>
              </a:ext>
            </a:extLst>
          </p:cNvPr>
          <p:cNvPicPr>
            <a:picLocks noChangeAspect="1"/>
          </p:cNvPicPr>
          <p:nvPr/>
        </p:nvPicPr>
        <p:blipFill rotWithShape="1">
          <a:blip r:embed="rId2"/>
          <a:srcRect r="-1" b="15708"/>
          <a:stretch/>
        </p:blipFill>
        <p:spPr>
          <a:xfrm>
            <a:off x="1524" y="10"/>
            <a:ext cx="12188952" cy="6857990"/>
          </a:xfrm>
          <a:prstGeom prst="rect">
            <a:avLst/>
          </a:prstGeom>
        </p:spPr>
      </p:pic>
      <p:sp>
        <p:nvSpPr>
          <p:cNvPr id="18" name="Rectangle 17">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E7336-1B14-31F4-C7CC-ADEEF9C4409E}"/>
              </a:ext>
            </a:extLst>
          </p:cNvPr>
          <p:cNvSpPr>
            <a:spLocks noGrp="1"/>
          </p:cNvSpPr>
          <p:nvPr>
            <p:ph type="title"/>
          </p:nvPr>
        </p:nvSpPr>
        <p:spPr>
          <a:xfrm>
            <a:off x="948648" y="1419273"/>
            <a:ext cx="3153580" cy="1358188"/>
          </a:xfrm>
        </p:spPr>
        <p:txBody>
          <a:bodyPr>
            <a:normAutofit/>
          </a:bodyPr>
          <a:lstStyle/>
          <a:p>
            <a:r>
              <a:rPr lang="en-GB" sz="2800" b="1" kern="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Employee Engagement Model </a:t>
            </a:r>
            <a:endParaRPr lang="x-none" sz="2800">
              <a:solidFill>
                <a:schemeClr val="tx1"/>
              </a:solidFill>
            </a:endParaRPr>
          </a:p>
        </p:txBody>
      </p:sp>
      <p:cxnSp>
        <p:nvCxnSpPr>
          <p:cNvPr id="19" name="Straight Connector 18">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20" name="Content Placeholder 2">
            <a:extLst>
              <a:ext uri="{FF2B5EF4-FFF2-40B4-BE49-F238E27FC236}">
                <a16:creationId xmlns:a16="http://schemas.microsoft.com/office/drawing/2014/main" id="{4F59DFD1-57EF-9605-5489-03D45C059D6F}"/>
              </a:ext>
            </a:extLst>
          </p:cNvPr>
          <p:cNvSpPr>
            <a:spLocks noGrp="1"/>
          </p:cNvSpPr>
          <p:nvPr>
            <p:ph idx="1"/>
          </p:nvPr>
        </p:nvSpPr>
        <p:spPr>
          <a:xfrm>
            <a:off x="948648" y="2978254"/>
            <a:ext cx="3153580" cy="2444238"/>
          </a:xfrm>
        </p:spPr>
        <p:txBody>
          <a:bodyPr>
            <a:normAutofit/>
          </a:bodyPr>
          <a:lstStyle/>
          <a:p>
            <a:pPr marL="342900" lvl="0" indent="-342900">
              <a:lnSpc>
                <a:spcPct val="100000"/>
              </a:lnSpc>
              <a:spcBef>
                <a:spcPts val="560"/>
              </a:spcBef>
              <a:buFont typeface="Symbol" panose="05050102010706020507" pitchFamily="18" charset="2"/>
              <a:buChar char=""/>
            </a:pP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employee engagement model is the most crucial in the DoubleTree by Hilton Hotel (</a:t>
            </a:r>
            <a:r>
              <a:rPr lang="en-US"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Biriowu</a:t>
            </a:r>
            <a:r>
              <a:rPr lang="en-US" sz="900" i="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et al.,</a:t>
            </a:r>
            <a:r>
              <a:rPr lang="en-US"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x-none"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has great significance in the retention of employees in this hotel for effective performance (</a:t>
            </a:r>
            <a:r>
              <a:rPr lang="en-US"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Nautiyal et al., 2018)</a:t>
            </a: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x-none"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This model is highly appreciated to satisfy employees in the DoubleTree by Hilton.</a:t>
            </a:r>
            <a:endParaRPr lang="x-none"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is used to enhance the employee experience and ensure job satisfaction (</a:t>
            </a:r>
            <a:r>
              <a:rPr lang="en-US"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Tavitiyaman et al., 2022)</a:t>
            </a: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x-none"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It helps to provide a positive workplace environment for employees' satisfaction. </a:t>
            </a:r>
            <a:endParaRPr lang="x-none" sz="9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x-none" sz="900">
              <a:solidFill>
                <a:schemeClr val="tx1"/>
              </a:solidFill>
            </a:endParaRPr>
          </a:p>
        </p:txBody>
      </p:sp>
      <p:sp>
        <p:nvSpPr>
          <p:cNvPr id="15" name="Rectangle 14">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899312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D84B5E5A-BA7E-ACD3-3DD3-EF0F0BCA22B7}"/>
              </a:ext>
            </a:extLst>
          </p:cNvPr>
          <p:cNvSpPr>
            <a:spLocks noGrp="1"/>
          </p:cNvSpPr>
          <p:nvPr>
            <p:ph type="title"/>
          </p:nvPr>
        </p:nvSpPr>
        <p:spPr>
          <a:xfrm>
            <a:off x="1097280" y="286603"/>
            <a:ext cx="10058400" cy="1450757"/>
          </a:xfrm>
        </p:spPr>
        <p:txBody>
          <a:bodyPr>
            <a:normAutofit/>
          </a:bodyPr>
          <a:lstStyle/>
          <a:p>
            <a:r>
              <a:rPr lang="en-GB" b="1" kern="0">
                <a:effectLst/>
                <a:latin typeface="Times New Roman" panose="02020603050405020304" pitchFamily="18" charset="0"/>
                <a:ea typeface="Times New Roman" panose="02020603050405020304" pitchFamily="18" charset="0"/>
                <a:cs typeface="Times New Roman" panose="02020603050405020304" pitchFamily="18" charset="0"/>
              </a:rPr>
              <a:t>Employee Engagement Model </a:t>
            </a:r>
            <a:endParaRPr lang="x-none"/>
          </a:p>
        </p:txBody>
      </p:sp>
      <p:cxnSp>
        <p:nvCxnSpPr>
          <p:cNvPr id="16" name="Straight Connector 15">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64BC836-E38F-A84F-BA9C-F3156449C9DF}"/>
              </a:ext>
            </a:extLst>
          </p:cNvPr>
          <p:cNvSpPr>
            <a:spLocks/>
          </p:cNvSpPr>
          <p:nvPr/>
        </p:nvSpPr>
        <p:spPr>
          <a:xfrm>
            <a:off x="1096963" y="2357924"/>
            <a:ext cx="5379519" cy="3421322"/>
          </a:xfrm>
          <a:prstGeom prst="rect">
            <a:avLst/>
          </a:prstGeom>
        </p:spPr>
        <p:txBody>
          <a:bodyPr/>
          <a:lstStyle/>
          <a:p>
            <a:pPr marL="308610" indent="-308610" algn="just" defTabSz="822960">
              <a:lnSpc>
                <a:spcPct val="150000"/>
              </a:lnSpc>
              <a:spcBef>
                <a:spcPts val="504"/>
              </a:spcBef>
              <a:buFont typeface="Symbol" panose="05050102010706020507" pitchFamily="18" charset="2"/>
              <a:buChar char=""/>
            </a:pPr>
            <a:r>
              <a:rPr lang="en-GB" sz="1620" kern="1200">
                <a:solidFill>
                  <a:schemeClr val="tx1"/>
                </a:solidFill>
                <a:latin typeface="Times New Roman" panose="02020603050405020304" pitchFamily="18" charset="0"/>
                <a:ea typeface="+mn-ea"/>
                <a:cs typeface="Times New Roman" panose="02020603050405020304" pitchFamily="18" charset="0"/>
              </a:rPr>
              <a:t>It helps to provide a positive workplace environment for employees' satisfaction. </a:t>
            </a:r>
            <a:endParaRPr lang="x-none" sz="1620" kern="1200">
              <a:solidFill>
                <a:schemeClr val="tx1"/>
              </a:solidFill>
              <a:latin typeface="Times New Roman" panose="02020603050405020304" pitchFamily="18" charset="0"/>
              <a:ea typeface="+mn-ea"/>
              <a:cs typeface="Times New Roman" panose="02020603050405020304" pitchFamily="18" charset="0"/>
            </a:endParaRPr>
          </a:p>
          <a:p>
            <a:pPr marL="308610" indent="-308610" algn="just" defTabSz="822960">
              <a:lnSpc>
                <a:spcPct val="150000"/>
              </a:lnSpc>
              <a:buFont typeface="Symbol" panose="05050102010706020507" pitchFamily="18" charset="2"/>
              <a:buChar char=""/>
            </a:pPr>
            <a:r>
              <a:rPr lang="en-GB" sz="1620" kern="1200">
                <a:solidFill>
                  <a:schemeClr val="tx1"/>
                </a:solidFill>
                <a:latin typeface="Times New Roman" panose="02020603050405020304" pitchFamily="18" charset="0"/>
                <a:ea typeface="+mn-ea"/>
                <a:cs typeface="Times New Roman" panose="02020603050405020304" pitchFamily="18" charset="0"/>
              </a:rPr>
              <a:t>This hotel satisfied Employees with motivation, rewards, compensation, and training (</a:t>
            </a:r>
            <a:r>
              <a:rPr lang="en-US" sz="1620" kern="1200" err="1">
                <a:solidFill>
                  <a:schemeClr val="tx1"/>
                </a:solidFill>
                <a:latin typeface="Times New Roman" panose="02020603050405020304" pitchFamily="18" charset="0"/>
                <a:ea typeface="+mn-ea"/>
                <a:cs typeface="Times New Roman" panose="02020603050405020304" pitchFamily="18" charset="0"/>
              </a:rPr>
              <a:t>Nautiyal</a:t>
            </a:r>
            <a:r>
              <a:rPr lang="en-US" sz="1620" kern="1200">
                <a:solidFill>
                  <a:schemeClr val="tx1"/>
                </a:solidFill>
                <a:latin typeface="Times New Roman" panose="02020603050405020304" pitchFamily="18" charset="0"/>
                <a:ea typeface="+mn-ea"/>
                <a:cs typeface="Times New Roman" panose="02020603050405020304" pitchFamily="18" charset="0"/>
              </a:rPr>
              <a:t> et al., 2018)</a:t>
            </a:r>
            <a:r>
              <a:rPr lang="en-GB" sz="1620" kern="1200">
                <a:solidFill>
                  <a:schemeClr val="tx1"/>
                </a:solidFill>
                <a:latin typeface="Times New Roman" panose="02020603050405020304" pitchFamily="18" charset="0"/>
                <a:ea typeface="+mn-ea"/>
                <a:cs typeface="Times New Roman" panose="02020603050405020304" pitchFamily="18" charset="0"/>
              </a:rPr>
              <a:t>. </a:t>
            </a:r>
            <a:endParaRPr lang="x-none" sz="1620" kern="1200">
              <a:solidFill>
                <a:schemeClr val="tx1"/>
              </a:solidFill>
              <a:latin typeface="Times New Roman" panose="02020603050405020304" pitchFamily="18" charset="0"/>
              <a:ea typeface="+mn-ea"/>
              <a:cs typeface="Times New Roman" panose="02020603050405020304" pitchFamily="18" charset="0"/>
            </a:endParaRPr>
          </a:p>
          <a:p>
            <a:pPr marL="308610" indent="-308610" algn="just" defTabSz="822960">
              <a:lnSpc>
                <a:spcPct val="150000"/>
              </a:lnSpc>
              <a:buFont typeface="Symbol" panose="05050102010706020507" pitchFamily="18" charset="2"/>
              <a:buChar char=""/>
            </a:pPr>
            <a:r>
              <a:rPr lang="en-GB" sz="1620" kern="1200">
                <a:solidFill>
                  <a:schemeClr val="tx1"/>
                </a:solidFill>
                <a:latin typeface="Times New Roman" panose="02020603050405020304" pitchFamily="18" charset="0"/>
                <a:ea typeface="+mn-ea"/>
                <a:cs typeface="Times New Roman" panose="02020603050405020304" pitchFamily="18" charset="0"/>
              </a:rPr>
              <a:t>This hotel provides employees with work-life balance and monetary and non-monetary benefits. </a:t>
            </a:r>
            <a:endParaRPr lang="x-none" sz="1620" kern="1200">
              <a:solidFill>
                <a:schemeClr val="tx1"/>
              </a:solidFill>
              <a:latin typeface="Times New Roman" panose="02020603050405020304" pitchFamily="18" charset="0"/>
              <a:ea typeface="+mn-ea"/>
              <a:cs typeface="Times New Roman" panose="02020603050405020304" pitchFamily="18" charset="0"/>
            </a:endParaRPr>
          </a:p>
          <a:p>
            <a:endParaRPr lang="x-none" dirty="0">
              <a:solidFill>
                <a:schemeClr val="tx1"/>
              </a:solidFill>
            </a:endParaRPr>
          </a:p>
        </p:txBody>
      </p:sp>
      <p:sp>
        <p:nvSpPr>
          <p:cNvPr id="8" name="TextBox 7">
            <a:extLst>
              <a:ext uri="{FF2B5EF4-FFF2-40B4-BE49-F238E27FC236}">
                <a16:creationId xmlns:a16="http://schemas.microsoft.com/office/drawing/2014/main" id="{ED5D3D16-0ECA-1D9F-119B-582B8EB305E7}"/>
              </a:ext>
            </a:extLst>
          </p:cNvPr>
          <p:cNvSpPr txBox="1"/>
          <p:nvPr/>
        </p:nvSpPr>
        <p:spPr>
          <a:xfrm>
            <a:off x="7252807" y="4828253"/>
            <a:ext cx="3648509" cy="994118"/>
          </a:xfrm>
          <a:prstGeom prst="rect">
            <a:avLst/>
          </a:prstGeom>
          <a:noFill/>
        </p:spPr>
        <p:txBody>
          <a:bodyPr wrap="square">
            <a:spAutoFit/>
          </a:bodyPr>
          <a:lstStyle/>
          <a:p>
            <a:pPr algn="ctr" defTabSz="822960">
              <a:spcAft>
                <a:spcPts val="600"/>
              </a:spcAft>
            </a:pPr>
            <a:r>
              <a:rPr lang="fr-FR" sz="1620" kern="1200">
                <a:solidFill>
                  <a:schemeClr val="tx1"/>
                </a:solidFill>
                <a:latin typeface="Times New Roman" panose="02020603050405020304" pitchFamily="18" charset="0"/>
                <a:ea typeface="+mn-ea"/>
                <a:cs typeface="Times New Roman" panose="02020603050405020304" pitchFamily="18" charset="0"/>
              </a:rPr>
              <a:t> </a:t>
            </a:r>
          </a:p>
          <a:p>
            <a:pPr algn="ctr" defTabSz="822960">
              <a:spcAft>
                <a:spcPts val="600"/>
              </a:spcAft>
            </a:pPr>
            <a:r>
              <a:rPr lang="fr-FR" sz="1620" kern="1200">
                <a:solidFill>
                  <a:schemeClr val="tx1"/>
                </a:solidFill>
                <a:latin typeface="Times New Roman" panose="02020603050405020304" pitchFamily="18" charset="0"/>
                <a:ea typeface="+mn-ea"/>
                <a:cs typeface="Times New Roman" panose="02020603050405020304" pitchFamily="18" charset="0"/>
              </a:rPr>
              <a:t>Figure 1: Employées Engagement Model</a:t>
            </a:r>
          </a:p>
          <a:p>
            <a:pPr algn="ctr" defTabSz="822960">
              <a:spcAft>
                <a:spcPts val="600"/>
              </a:spcAft>
            </a:pPr>
            <a:r>
              <a:rPr lang="fr-FR" sz="1620" kern="1200">
                <a:solidFill>
                  <a:schemeClr val="tx1"/>
                </a:solidFill>
                <a:latin typeface="Times New Roman" panose="02020603050405020304" pitchFamily="18" charset="0"/>
                <a:ea typeface="+mn-ea"/>
                <a:cs typeface="Times New Roman" panose="02020603050405020304" pitchFamily="18" charset="0"/>
              </a:rPr>
              <a:t>(Source: </a:t>
            </a:r>
            <a:r>
              <a:rPr lang="fr-FR" sz="1620" kern="1200" err="1">
                <a:solidFill>
                  <a:schemeClr val="tx1"/>
                </a:solidFill>
                <a:latin typeface="Times New Roman" panose="02020603050405020304" pitchFamily="18" charset="0"/>
                <a:ea typeface="+mn-ea"/>
                <a:cs typeface="Times New Roman" panose="02020603050405020304" pitchFamily="18" charset="0"/>
              </a:rPr>
              <a:t>Biriowu</a:t>
            </a:r>
            <a:r>
              <a:rPr lang="fr-FR" sz="1620" kern="1200">
                <a:solidFill>
                  <a:schemeClr val="tx1"/>
                </a:solidFill>
                <a:latin typeface="Times New Roman" panose="02020603050405020304" pitchFamily="18" charset="0"/>
                <a:ea typeface="+mn-ea"/>
                <a:cs typeface="Times New Roman" panose="02020603050405020304" pitchFamily="18" charset="0"/>
              </a:rPr>
              <a:t> et al., 2020)</a:t>
            </a:r>
            <a:endParaRPr lang="fr-FR">
              <a:latin typeface="Times New Roman" panose="02020603050405020304" pitchFamily="18" charset="0"/>
              <a:cs typeface="Times New Roman" panose="02020603050405020304" pitchFamily="18" charset="0"/>
            </a:endParaRPr>
          </a:p>
        </p:txBody>
      </p:sp>
      <p:pic>
        <p:nvPicPr>
          <p:cNvPr id="9" name="Picture 8" descr="The Drivers of Employee Engagement Source: Conceptualized by the... |  Download Scientific Diagram">
            <a:extLst>
              <a:ext uri="{FF2B5EF4-FFF2-40B4-BE49-F238E27FC236}">
                <a16:creationId xmlns:a16="http://schemas.microsoft.com/office/drawing/2014/main" id="{361A2DC9-756A-D049-B21C-6783C67CBA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85788" y="2203863"/>
            <a:ext cx="4469575" cy="2887630"/>
          </a:xfrm>
          <a:prstGeom prst="rect">
            <a:avLst/>
          </a:prstGeom>
          <a:noFill/>
          <a:ln>
            <a:noFill/>
          </a:ln>
        </p:spPr>
      </p:pic>
    </p:spTree>
    <p:extLst>
      <p:ext uri="{BB962C8B-B14F-4D97-AF65-F5344CB8AC3E}">
        <p14:creationId xmlns:p14="http://schemas.microsoft.com/office/powerpoint/2010/main" val="110340322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4BE39-34A0-1F28-0655-4D8C24C33B49}"/>
              </a:ext>
            </a:extLst>
          </p:cNvPr>
          <p:cNvSpPr>
            <a:spLocks noGrp="1"/>
          </p:cNvSpPr>
          <p:nvPr>
            <p:ph type="title"/>
          </p:nvPr>
        </p:nvSpPr>
        <p:spPr>
          <a:xfrm>
            <a:off x="643467" y="634946"/>
            <a:ext cx="3689094" cy="5055904"/>
          </a:xfrm>
        </p:spPr>
        <p:txBody>
          <a:bodyPr anchor="ctr">
            <a:normAutofit/>
          </a:bodyPr>
          <a:lstStyle/>
          <a:p>
            <a:pPr algn="r"/>
            <a:r>
              <a:rPr lang="en-GB" b="1" kern="0">
                <a:effectLst/>
                <a:latin typeface="Times New Roman" panose="02020603050405020304" pitchFamily="18" charset="0"/>
                <a:ea typeface="Times New Roman" panose="02020603050405020304" pitchFamily="18" charset="0"/>
                <a:cs typeface="Times New Roman" panose="02020603050405020304" pitchFamily="18" charset="0"/>
              </a:rPr>
              <a:t>Linkage Of Employee Engagement Model with Training Program </a:t>
            </a:r>
            <a:endParaRPr lang="x-none"/>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1C61019-E57D-FF2A-846A-D0C51F2C6A5E}"/>
              </a:ext>
            </a:extLst>
          </p:cNvPr>
          <p:cNvGraphicFramePr>
            <a:graphicFrameLocks noGrp="1"/>
          </p:cNvGraphicFramePr>
          <p:nvPr>
            <p:ph idx="1"/>
            <p:extLst>
              <p:ext uri="{D42A27DB-BD31-4B8C-83A1-F6EECF244321}">
                <p14:modId xmlns:p14="http://schemas.microsoft.com/office/powerpoint/2010/main" val="1120564397"/>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160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ed with a wood headboard and lamps&#10;&#10;Description automatically generated">
            <a:extLst>
              <a:ext uri="{FF2B5EF4-FFF2-40B4-BE49-F238E27FC236}">
                <a16:creationId xmlns:a16="http://schemas.microsoft.com/office/drawing/2014/main" id="{BDDD31F2-E350-7EB9-72DD-59424C804B5F}"/>
              </a:ext>
            </a:extLst>
          </p:cNvPr>
          <p:cNvPicPr>
            <a:picLocks noChangeAspect="1"/>
          </p:cNvPicPr>
          <p:nvPr/>
        </p:nvPicPr>
        <p:blipFill rotWithShape="1">
          <a:blip r:embed="rId3">
            <a:alphaModFix amt="35000"/>
          </a:blip>
          <a:srcRect t="10344" b="12864"/>
          <a:stretch/>
        </p:blipFill>
        <p:spPr>
          <a:xfrm>
            <a:off x="20" y="10"/>
            <a:ext cx="12191980" cy="6857990"/>
          </a:xfrm>
          <a:prstGeom prst="rect">
            <a:avLst/>
          </a:prstGeom>
        </p:spPr>
      </p:pic>
      <p:sp>
        <p:nvSpPr>
          <p:cNvPr id="5" name="Title 1">
            <a:extLst>
              <a:ext uri="{FF2B5EF4-FFF2-40B4-BE49-F238E27FC236}">
                <a16:creationId xmlns:a16="http://schemas.microsoft.com/office/drawing/2014/main" id="{FD0B86F4-3C9C-1C0E-E0C5-F03F9D783BC8}"/>
              </a:ext>
            </a:extLst>
          </p:cNvPr>
          <p:cNvSpPr>
            <a:spLocks noGrp="1"/>
          </p:cNvSpPr>
          <p:nvPr>
            <p:ph type="title"/>
          </p:nvPr>
        </p:nvSpPr>
        <p:spPr>
          <a:xfrm>
            <a:off x="1097280" y="286603"/>
            <a:ext cx="10058400" cy="1450757"/>
          </a:xfrm>
        </p:spPr>
        <p:txBody>
          <a:bodyPr>
            <a:normAutofit/>
          </a:bodyPr>
          <a:lstStyle/>
          <a:p>
            <a:r>
              <a:rPr lang="en-GB" b="1" kern="0">
                <a:effectLst/>
                <a:latin typeface="Times New Roman" panose="02020603050405020304" pitchFamily="18" charset="0"/>
                <a:ea typeface="Times New Roman" panose="02020603050405020304" pitchFamily="18" charset="0"/>
                <a:cs typeface="Times New Roman" panose="02020603050405020304" pitchFamily="18" charset="0"/>
              </a:rPr>
              <a:t>Linkage Of Employee Engagement Model with Training Program </a:t>
            </a:r>
            <a:endParaRPr lang="x-none"/>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8CDF4F-BEC2-6C61-D512-BD60E8F4C89A}"/>
              </a:ext>
            </a:extLst>
          </p:cNvPr>
          <p:cNvSpPr>
            <a:spLocks noGrp="1"/>
          </p:cNvSpPr>
          <p:nvPr>
            <p:ph idx="1"/>
          </p:nvPr>
        </p:nvSpPr>
        <p:spPr>
          <a:xfrm>
            <a:off x="1097280" y="2108201"/>
            <a:ext cx="10058400" cy="3760891"/>
          </a:xfrm>
        </p:spPr>
        <p:txBody>
          <a:bodyPr>
            <a:normAutofit/>
          </a:bodyPr>
          <a:lstStyle/>
          <a:p>
            <a:pPr marL="342900" lvl="0" indent="-342900">
              <a:lnSpc>
                <a:spcPct val="100000"/>
              </a:lnSpc>
              <a:spcBef>
                <a:spcPts val="560"/>
              </a:spcBef>
              <a:buFont typeface="Symbol" panose="05050102010706020507" pitchFamily="18" charset="2"/>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They change beds every week, empty the cattle, and various other services (</a:t>
            </a:r>
            <a:r>
              <a:rPr lang="en-US" sz="1800">
                <a:effectLst/>
                <a:latin typeface="Times New Roman" panose="02020603050405020304" pitchFamily="18" charset="0"/>
                <a:ea typeface="Calibri" panose="020F0502020204030204" pitchFamily="34" charset="0"/>
                <a:cs typeface="Times New Roman" panose="02020603050405020304" pitchFamily="18" charset="0"/>
              </a:rPr>
              <a:t>Ali et al., 2021)</a:t>
            </a:r>
            <a:r>
              <a:rPr lang="en-GB" sz="1800">
                <a:effectLst/>
                <a:latin typeface="Times New Roman" panose="02020603050405020304" pitchFamily="18" charset="0"/>
                <a:ea typeface="Calibri" panose="020F0502020204030204" pitchFamily="34" charset="0"/>
                <a:cs typeface="Times New Roman" panose="02020603050405020304" pitchFamily="18" charset="0"/>
              </a:rPr>
              <a:t>.</a:t>
            </a: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Managers are responsible for cleaning and checking the balance of all the room services before the arrival of guests (</a:t>
            </a:r>
            <a:r>
              <a:rPr lang="en-US" sz="1800">
                <a:effectLst/>
                <a:latin typeface="Times New Roman" panose="02020603050405020304" pitchFamily="18" charset="0"/>
                <a:ea typeface="Calibri" panose="020F0502020204030204" pitchFamily="34" charset="0"/>
                <a:cs typeface="Times New Roman" panose="02020603050405020304" pitchFamily="18" charset="0"/>
              </a:rPr>
              <a:t>Kim et al., 2022)</a:t>
            </a:r>
            <a:r>
              <a:rPr lang="en-GB" sz="1800">
                <a:effectLst/>
                <a:latin typeface="Times New Roman" panose="02020603050405020304" pitchFamily="18" charset="0"/>
                <a:ea typeface="Calibri" panose="020F0502020204030204" pitchFamily="34" charset="0"/>
                <a:cs typeface="Times New Roman" panose="02020603050405020304" pitchFamily="18" charset="0"/>
              </a:rPr>
              <a:t>. </a:t>
            </a: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All the furniture is clean, with no dust, dirt, damage, and poor-quality furniture present in the room.</a:t>
            </a:r>
          </a:p>
          <a:p>
            <a:pPr marL="342900" indent="-342900">
              <a:lnSpc>
                <a:spcPct val="100000"/>
              </a:lnSpc>
              <a:buFont typeface="Symbol" panose="05050102010706020507" pitchFamily="18" charset="2"/>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Employees are friendly with the guests for their long-term retention and engagement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Biriowu</a:t>
            </a:r>
            <a:r>
              <a:rPr lang="en-US" sz="1800" i="1">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a:effectLst/>
                <a:latin typeface="Times New Roman" panose="02020603050405020304" pitchFamily="18" charset="0"/>
                <a:ea typeface="Calibri" panose="020F0502020204030204" pitchFamily="34" charset="0"/>
                <a:cs typeface="Times New Roman" panose="02020603050405020304" pitchFamily="18" charset="0"/>
              </a:rPr>
              <a:t> 2020</a:t>
            </a:r>
            <a:r>
              <a:rPr lang="en-GB" sz="180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nSpc>
                <a:spcPct val="100000"/>
              </a:lnSpc>
              <a:buFont typeface="Symbol" panose="05050102010706020507" pitchFamily="18" charset="2"/>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Extra water, tea, juices, sugar, milk, and all other goods are provided to the customers so that they enjoy these ((</a:t>
            </a:r>
            <a:r>
              <a:rPr lang="en-US" sz="1800">
                <a:effectLst/>
                <a:latin typeface="Times New Roman" panose="02020603050405020304" pitchFamily="18" charset="0"/>
                <a:ea typeface="Calibri" panose="020F0502020204030204" pitchFamily="34" charset="0"/>
                <a:cs typeface="Times New Roman" panose="02020603050405020304" pitchFamily="18" charset="0"/>
              </a:rPr>
              <a:t>Ali et al., 2021)</a:t>
            </a:r>
            <a:r>
              <a:rPr lang="en-GB" sz="1800">
                <a:effectLst/>
                <a:latin typeface="Times New Roman" panose="02020603050405020304" pitchFamily="18" charset="0"/>
                <a:ea typeface="Calibri" panose="020F0502020204030204" pitchFamily="34" charset="0"/>
                <a:cs typeface="Times New Roman" panose="02020603050405020304" pitchFamily="18" charset="0"/>
              </a:rPr>
              <a:t>.</a:t>
            </a: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Employees of this hotel provide vouchers for the free services of juices and drinks in order to attract customers. </a:t>
            </a: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0000"/>
              </a:lnSpc>
              <a:buFont typeface="Symbol" panose="05050102010706020507" pitchFamily="18" charset="2"/>
              <a:buChar char=""/>
            </a:pP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x-none" sz="1800"/>
          </a:p>
        </p:txBody>
      </p: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49436864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2" name="Straight Connector 2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6320" y="286603"/>
            <a:ext cx="10058400" cy="1450757"/>
          </a:xfrm>
        </p:spPr>
        <p:txBody>
          <a:bodyPr vert="horz" lIns="91440" tIns="45720" rIns="91440" bIns="45720" rtlCol="0" anchor="b">
            <a:normAutofit/>
          </a:bodyPr>
          <a:lstStyle/>
          <a:p>
            <a:r>
              <a:rPr lang="en-US" sz="4800" b="1"/>
              <a:t>Industrial examples</a:t>
            </a:r>
          </a:p>
        </p:txBody>
      </p:sp>
      <p:cxnSp>
        <p:nvCxnSpPr>
          <p:cNvPr id="26" name="Straight Connector 25">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A cartoon building with three stars on top&#10;&#10;Description automatically generated">
            <a:extLst>
              <a:ext uri="{FF2B5EF4-FFF2-40B4-BE49-F238E27FC236}">
                <a16:creationId xmlns:a16="http://schemas.microsoft.com/office/drawing/2014/main" id="{660B577E-BFE3-9215-9B83-8EC397DF20D5}"/>
              </a:ext>
            </a:extLst>
          </p:cNvPr>
          <p:cNvPicPr>
            <a:picLocks noChangeAspect="1"/>
          </p:cNvPicPr>
          <p:nvPr/>
        </p:nvPicPr>
        <p:blipFill>
          <a:blip r:embed="rId3"/>
          <a:stretch>
            <a:fillRect/>
          </a:stretch>
        </p:blipFill>
        <p:spPr>
          <a:xfrm>
            <a:off x="1031509" y="2373092"/>
            <a:ext cx="3031484" cy="3231106"/>
          </a:xfrm>
          <a:prstGeom prst="rect">
            <a:avLst/>
          </a:prstGeom>
        </p:spPr>
      </p:pic>
      <p:sp>
        <p:nvSpPr>
          <p:cNvPr id="3" name="Rectangle 2"/>
          <p:cNvSpPr/>
          <p:nvPr/>
        </p:nvSpPr>
        <p:spPr>
          <a:xfrm>
            <a:off x="4706460" y="2108201"/>
            <a:ext cx="6388260" cy="3760891"/>
          </a:xfrm>
          <a:prstGeom prst="rect">
            <a:avLst/>
          </a:prstGeom>
        </p:spPr>
        <p:txBody>
          <a:bodyPr vert="horz" lIns="0" tIns="45720" rIns="0" bIns="45720" rtlCol="0">
            <a:normAutofit/>
          </a:bodyPr>
          <a:lstStyle/>
          <a:p>
            <a:pPr marL="285750" indent="-285750">
              <a:spcAft>
                <a:spcPts val="600"/>
              </a:spcAft>
              <a:buFont typeface="Calibri" panose="020F0502020204030204" pitchFamily="34" charset="0"/>
              <a:buChar char="q"/>
            </a:pPr>
            <a:r>
              <a:rPr lang="en-US" sz="1700">
                <a:solidFill>
                  <a:schemeClr val="tx1">
                    <a:lumMod val="75000"/>
                    <a:lumOff val="25000"/>
                  </a:schemeClr>
                </a:solidFill>
              </a:rPr>
              <a:t>Marriott has initiated voyage programs in which individuals was given the responsibility to manage tasks </a:t>
            </a:r>
          </a:p>
          <a:p>
            <a:pPr marL="285750" indent="-285750">
              <a:spcAft>
                <a:spcPts val="600"/>
              </a:spcAft>
              <a:buFont typeface="Calibri" panose="020F0502020204030204" pitchFamily="34" charset="0"/>
              <a:buChar char="q"/>
            </a:pPr>
            <a:r>
              <a:rPr lang="en-US" sz="1700">
                <a:solidFill>
                  <a:schemeClr val="tx1">
                    <a:lumMod val="75000"/>
                    <a:lumOff val="25000"/>
                  </a:schemeClr>
                </a:solidFill>
              </a:rPr>
              <a:t>This program aid in attaining a professional experience that will help them grow into great leaders</a:t>
            </a:r>
          </a:p>
          <a:p>
            <a:pPr marL="285750" indent="-285750">
              <a:spcAft>
                <a:spcPts val="600"/>
              </a:spcAft>
              <a:buFont typeface="Calibri" panose="020F0502020204030204" pitchFamily="34" charset="0"/>
              <a:buChar char="q"/>
            </a:pPr>
            <a:r>
              <a:rPr lang="en-US" sz="1700">
                <a:solidFill>
                  <a:schemeClr val="tx1">
                    <a:lumMod val="75000"/>
                    <a:lumOff val="25000"/>
                  </a:schemeClr>
                </a:solidFill>
              </a:rPr>
              <a:t>voyage program is designed to help people learn skills for performing and supervising management tasks (Marriott, 2023).</a:t>
            </a:r>
          </a:p>
          <a:p>
            <a:pPr marL="285750" indent="-285750">
              <a:spcAft>
                <a:spcPts val="600"/>
              </a:spcAft>
              <a:buFont typeface="Calibri" panose="020F0502020204030204" pitchFamily="34" charset="0"/>
              <a:buChar char="q"/>
            </a:pPr>
            <a:r>
              <a:rPr lang="en-US" sz="1700">
                <a:solidFill>
                  <a:schemeClr val="tx1">
                    <a:lumMod val="75000"/>
                    <a:lumOff val="25000"/>
                  </a:schemeClr>
                </a:solidFill>
              </a:rPr>
              <a:t>The Raffles Hotel also provides its employees with the necessary training and development to give guests personalized services</a:t>
            </a:r>
          </a:p>
          <a:p>
            <a:pPr marL="285750" indent="-285750">
              <a:spcAft>
                <a:spcPts val="600"/>
              </a:spcAft>
              <a:buFont typeface="Calibri" panose="020F0502020204030204" pitchFamily="34" charset="0"/>
              <a:buChar char="q"/>
            </a:pPr>
            <a:r>
              <a:rPr lang="en-US" sz="1700">
                <a:solidFill>
                  <a:schemeClr val="tx1">
                    <a:lumMod val="75000"/>
                    <a:lumOff val="25000"/>
                  </a:schemeClr>
                </a:solidFill>
              </a:rPr>
              <a:t>It helps in working with purpose by joining the world's leading school for lifestyle and hospitality. </a:t>
            </a:r>
          </a:p>
          <a:p>
            <a:pPr marL="285750" indent="-285750">
              <a:spcAft>
                <a:spcPts val="600"/>
              </a:spcAft>
              <a:buFont typeface="Calibri" panose="020F0502020204030204" pitchFamily="34" charset="0"/>
              <a:buChar char="q"/>
            </a:pPr>
            <a:r>
              <a:rPr lang="en-US" sz="1700">
                <a:solidFill>
                  <a:schemeClr val="tx1">
                    <a:lumMod val="75000"/>
                    <a:lumOff val="25000"/>
                  </a:schemeClr>
                </a:solidFill>
              </a:rPr>
              <a:t>the program will help in attaining new expertise and making change that will help in taking up the challenges (Raffles, 2023)</a:t>
            </a:r>
          </a:p>
          <a:p>
            <a:pPr marL="285750" indent="-285750">
              <a:spcAft>
                <a:spcPts val="600"/>
              </a:spcAft>
              <a:buFont typeface="Calibri" panose="020F0502020204030204" pitchFamily="34" charset="0"/>
              <a:buChar char="q"/>
            </a:pPr>
            <a:endParaRPr lang="en-US" sz="1700">
              <a:solidFill>
                <a:schemeClr val="tx1">
                  <a:lumMod val="75000"/>
                  <a:lumOff val="25000"/>
                </a:schemeClr>
              </a:solidFill>
            </a:endParaRPr>
          </a:p>
          <a:p>
            <a:pPr marL="285750" indent="-285750">
              <a:spcAft>
                <a:spcPts val="600"/>
              </a:spcAft>
              <a:buFont typeface="Calibri" panose="020F0502020204030204" pitchFamily="34" charset="0"/>
              <a:buChar char="q"/>
            </a:pPr>
            <a:endParaRPr lang="en-US" sz="1700">
              <a:solidFill>
                <a:schemeClr val="tx1">
                  <a:lumMod val="75000"/>
                  <a:lumOff val="25000"/>
                </a:schemeClr>
              </a:solidFill>
            </a:endParaRPr>
          </a:p>
          <a:p>
            <a:pPr marL="285750" indent="-285750">
              <a:spcAft>
                <a:spcPts val="600"/>
              </a:spcAft>
              <a:buFont typeface="Calibri" panose="020F0502020204030204" pitchFamily="34" charset="0"/>
              <a:buChar char="q"/>
            </a:pPr>
            <a:endParaRPr lang="en-US" sz="1700">
              <a:solidFill>
                <a:schemeClr val="tx1">
                  <a:lumMod val="75000"/>
                  <a:lumOff val="25000"/>
                </a:schemeClr>
              </a:solidFill>
            </a:endParaRPr>
          </a:p>
        </p:txBody>
      </p:sp>
      <p:sp>
        <p:nvSpPr>
          <p:cNvPr id="28" name="Rectangle 27">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11807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AD13AB7-BBA4-2DE7-6C47-A9A94968A47C}"/>
              </a:ext>
            </a:extLst>
          </p:cNvPr>
          <p:cNvSpPr>
            <a:spLocks noGrp="1"/>
          </p:cNvSpPr>
          <p:nvPr>
            <p:ph type="title"/>
          </p:nvPr>
        </p:nvSpPr>
        <p:spPr>
          <a:xfrm>
            <a:off x="5116783" y="516835"/>
            <a:ext cx="5977937" cy="1666501"/>
          </a:xfrm>
        </p:spPr>
        <p:txBody>
          <a:bodyPr>
            <a:normAutofit/>
          </a:bodyPr>
          <a:lstStyle/>
          <a:p>
            <a:r>
              <a:rPr lang="en-US" sz="4000" b="1">
                <a:solidFill>
                  <a:srgbClr val="FFFFFF"/>
                </a:solidFill>
                <a:latin typeface="Times New Roman" panose="02020603050405020304" pitchFamily="18" charset="0"/>
                <a:cs typeface="Times New Roman" panose="02020603050405020304" pitchFamily="18" charset="0"/>
              </a:rPr>
              <a:t>Conclusion</a:t>
            </a:r>
            <a:endParaRPr lang="x-none" sz="4000" b="1">
              <a:solidFill>
                <a:srgbClr val="FFFFFF"/>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2B436AF-0650-E825-9789-BB781470E9EE}"/>
              </a:ext>
            </a:extLst>
          </p:cNvPr>
          <p:cNvPicPr>
            <a:picLocks noChangeAspect="1"/>
          </p:cNvPicPr>
          <p:nvPr/>
        </p:nvPicPr>
        <p:blipFill rotWithShape="1">
          <a:blip r:embed="rId2"/>
          <a:srcRect l="6553" r="55881"/>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F2D51A-AB2E-6CC0-02DA-5BCFF778C08A}"/>
              </a:ext>
            </a:extLst>
          </p:cNvPr>
          <p:cNvSpPr>
            <a:spLocks noGrp="1"/>
          </p:cNvSpPr>
          <p:nvPr>
            <p:ph idx="1"/>
          </p:nvPr>
        </p:nvSpPr>
        <p:spPr>
          <a:xfrm>
            <a:off x="5116784" y="2546224"/>
            <a:ext cx="5977938" cy="3342747"/>
          </a:xfrm>
        </p:spPr>
        <p:txBody>
          <a:bodyPr>
            <a:normAutofit/>
          </a:bodyPr>
          <a:lstStyle/>
          <a:p>
            <a:pPr marL="342900" lvl="0" indent="-342900">
              <a:lnSpc>
                <a:spcPct val="100000"/>
              </a:lnSpc>
              <a:spcBef>
                <a:spcPts val="560"/>
              </a:spcBef>
              <a:buFont typeface="Symbol" panose="05050102010706020507" pitchFamily="18" charset="2"/>
              <a:buChar char=""/>
            </a:pP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DoubleTree by Hilton Hotel is more successful due to employee engagement and retention. </a:t>
            </a:r>
            <a:endParaRPr lang="x-none"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It has enhanced productivity with the support of customers and guests (</a:t>
            </a:r>
            <a:r>
              <a:rPr lang="en-US"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Tavitiyaman et al., 2022)</a:t>
            </a: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x-none"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The management and the employee productivity of the hotel attract customers (</a:t>
            </a:r>
            <a:r>
              <a:rPr lang="en-US"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Ali et al., 2021)</a:t>
            </a: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x-none"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This hotel provides effective training to the employees for proper cleaning and hygiene (</a:t>
            </a:r>
            <a:r>
              <a:rPr lang="en-US"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Kim et al., 2022)</a:t>
            </a: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x-none"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0000"/>
              </a:lnSpc>
              <a:buFont typeface="Symbol" panose="05050102010706020507" pitchFamily="18" charset="2"/>
              <a:buChar char=""/>
            </a:pPr>
            <a:r>
              <a:rPr lang="en-GB"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The training program of this hotel helps to engage employees for the long term.</a:t>
            </a:r>
            <a:endParaRPr lang="x-none" sz="15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x-none" sz="1500">
              <a:solidFill>
                <a:srgbClr val="FFFFFF"/>
              </a:solidFill>
            </a:endParaRPr>
          </a:p>
        </p:txBody>
      </p:sp>
    </p:spTree>
    <p:extLst>
      <p:ext uri="{BB962C8B-B14F-4D97-AF65-F5344CB8AC3E}">
        <p14:creationId xmlns:p14="http://schemas.microsoft.com/office/powerpoint/2010/main" val="115984231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3877E0B-8826-34C2-6739-A97C92C18BD5}"/>
              </a:ext>
            </a:extLst>
          </p:cNvPr>
          <p:cNvSpPr>
            <a:spLocks noGrp="1"/>
          </p:cNvSpPr>
          <p:nvPr>
            <p:ph type="title"/>
          </p:nvPr>
        </p:nvSpPr>
        <p:spPr>
          <a:xfrm>
            <a:off x="492369" y="605896"/>
            <a:ext cx="3642309" cy="5646208"/>
          </a:xfrm>
        </p:spPr>
        <p:txBody>
          <a:bodyPr anchor="ctr">
            <a:normAutofit/>
          </a:bodyPr>
          <a:lstStyle/>
          <a:p>
            <a:r>
              <a:rPr lang="en-US" sz="4400" b="1">
                <a:solidFill>
                  <a:srgbClr val="FFFFFF"/>
                </a:solidFill>
                <a:latin typeface="Times New Roman" panose="02020603050405020304" pitchFamily="18" charset="0"/>
                <a:cs typeface="Times New Roman" panose="02020603050405020304" pitchFamily="18" charset="0"/>
              </a:rPr>
              <a:t>References </a:t>
            </a:r>
            <a:endParaRPr lang="x-none" sz="4400" b="1">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590B31-F5A7-849C-81A9-7063A978002B}"/>
              </a:ext>
            </a:extLst>
          </p:cNvPr>
          <p:cNvSpPr>
            <a:spLocks noGrp="1"/>
          </p:cNvSpPr>
          <p:nvPr>
            <p:ph idx="1"/>
          </p:nvPr>
        </p:nvSpPr>
        <p:spPr>
          <a:xfrm>
            <a:off x="5231958" y="605896"/>
            <a:ext cx="5923721" cy="5646208"/>
          </a:xfrm>
        </p:spPr>
        <p:txBody>
          <a:bodyPr anchor="ctr">
            <a:normAutofit/>
          </a:bodyPr>
          <a:lstStyle/>
          <a:p>
            <a:pPr marL="457200" indent="-384175">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Abdelhamied, H.H.S., 2019. The impact of training activities on quality of service, customer satisfaction and behavioral intention. </a:t>
            </a:r>
            <a:r>
              <a:rPr lang="en-US" sz="1000" i="1">
                <a:latin typeface="Times New Roman" panose="02020603050405020304" pitchFamily="18" charset="0"/>
                <a:ea typeface="Calibri" panose="020F0502020204030204" pitchFamily="34" charset="0"/>
                <a:cs typeface="Times New Roman" panose="02020603050405020304" pitchFamily="18" charset="0"/>
              </a:rPr>
              <a:t>Journal of Tourism and Hospitality Management</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7</a:t>
            </a:r>
            <a:r>
              <a:rPr lang="en-US" sz="1000">
                <a:latin typeface="Times New Roman" panose="02020603050405020304" pitchFamily="18" charset="0"/>
                <a:ea typeface="Calibri" panose="020F0502020204030204" pitchFamily="34" charset="0"/>
                <a:cs typeface="Times New Roman" panose="02020603050405020304" pitchFamily="18" charset="0"/>
              </a:rPr>
              <a:t>(1), pp.135-148.</a:t>
            </a:r>
          </a:p>
          <a:p>
            <a:pPr>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Ali, B.J., Gardi, B., Jabbar Othman, B., Ali Ahmed, S., Burhan Ismael, N., Abdalla Hamza, P., Mahmood Aziz, H., Sabir, B.Y., Sorguli, S. and Anwar, G., 2021. Hotel service quality: The impact of service quality on customer satisfaction in hospitality. </a:t>
            </a:r>
            <a:r>
              <a:rPr lang="en-US" sz="1000" i="1">
                <a:latin typeface="Times New Roman" panose="02020603050405020304" pitchFamily="18" charset="0"/>
                <a:ea typeface="Calibri" panose="020F0502020204030204" pitchFamily="34" charset="0"/>
                <a:cs typeface="Times New Roman" panose="02020603050405020304" pitchFamily="18" charset="0"/>
              </a:rPr>
              <a:t>Ali, BJ, Gardi, B., Othman, BJ, Ahmed, SA, Ismael, NB, Hamza, PA, Aziz, HM, Sabir, BY, Anwar, G.(2021). Hotel Service Quality: The Impact of Service Quality on Customer Satisfaction in Hospitality. International Journal of Engineering, Business and Management</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5</a:t>
            </a:r>
            <a:r>
              <a:rPr lang="en-US" sz="1000">
                <a:latin typeface="Times New Roman" panose="02020603050405020304" pitchFamily="18" charset="0"/>
                <a:ea typeface="Calibri" panose="020F0502020204030204" pitchFamily="34" charset="0"/>
                <a:cs typeface="Times New Roman" panose="02020603050405020304" pitchFamily="18" charset="0"/>
              </a:rPr>
              <a:t>(3), pp.14-28.</a:t>
            </a:r>
          </a:p>
          <a:p>
            <a:pPr>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Biriowu, C.S. and Ofurum, U.A., 2020. Employee engagement and organizational survival. </a:t>
            </a:r>
            <a:r>
              <a:rPr lang="en-US" sz="1000" i="1">
                <a:latin typeface="Times New Roman" panose="02020603050405020304" pitchFamily="18" charset="0"/>
                <a:ea typeface="Calibri" panose="020F0502020204030204" pitchFamily="34" charset="0"/>
                <a:cs typeface="Times New Roman" panose="02020603050405020304" pitchFamily="18" charset="0"/>
              </a:rPr>
              <a:t>World Journal of Innovative Research</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9</a:t>
            </a:r>
            <a:r>
              <a:rPr lang="en-US" sz="1000">
                <a:latin typeface="Times New Roman" panose="02020603050405020304" pitchFamily="18" charset="0"/>
                <a:ea typeface="Calibri" panose="020F0502020204030204" pitchFamily="34" charset="0"/>
                <a:cs typeface="Times New Roman" panose="02020603050405020304" pitchFamily="18" charset="0"/>
              </a:rPr>
              <a:t>(5), pp.79-92.</a:t>
            </a:r>
          </a:p>
          <a:p>
            <a:pPr>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Kim, M. and Jang, J., 2022. The effect of physical environment of the employee break room on psychological well-being through work engagement in the hospitality industry. </a:t>
            </a:r>
            <a:r>
              <a:rPr lang="en-US" sz="1000" i="1">
                <a:latin typeface="Times New Roman" panose="02020603050405020304" pitchFamily="18" charset="0"/>
                <a:ea typeface="Calibri" panose="020F0502020204030204" pitchFamily="34" charset="0"/>
                <a:cs typeface="Times New Roman" panose="02020603050405020304" pitchFamily="18" charset="0"/>
              </a:rPr>
              <a:t>Journal of Human Resources in Hospitality &amp; Tourism</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21</a:t>
            </a:r>
            <a:r>
              <a:rPr lang="en-US" sz="1000">
                <a:latin typeface="Times New Roman" panose="02020603050405020304" pitchFamily="18" charset="0"/>
                <a:ea typeface="Calibri" panose="020F0502020204030204" pitchFamily="34" charset="0"/>
                <a:cs typeface="Times New Roman" panose="02020603050405020304" pitchFamily="18" charset="0"/>
              </a:rPr>
              <a:t>(2), pp.175-196.</a:t>
            </a:r>
          </a:p>
          <a:p>
            <a:pPr marL="457200" indent="-384175">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Marriott, 2023. Everything you need to know about Marriott’s voyage program [online] Available at: </a:t>
            </a:r>
            <a:r>
              <a:rPr lang="en-US" sz="1000" u="sng">
                <a:latin typeface="Times New Roman" panose="02020603050405020304" pitchFamily="18" charset="0"/>
                <a:ea typeface="Calibri" panose="020F0502020204030204" pitchFamily="34" charset="0"/>
                <a:cs typeface="Times New Roman" panose="02020603050405020304" pitchFamily="18" charset="0"/>
                <a:hlinkClick r:id="rId2"/>
              </a:rPr>
              <a:t>https://careers.marriott.com/blog/voyage/</a:t>
            </a:r>
            <a:r>
              <a:rPr lang="en-US" sz="1000">
                <a:latin typeface="Times New Roman" panose="02020603050405020304" pitchFamily="18" charset="0"/>
                <a:ea typeface="Calibri" panose="020F0502020204030204" pitchFamily="34" charset="0"/>
                <a:cs typeface="Times New Roman" panose="02020603050405020304" pitchFamily="18" charset="0"/>
              </a:rPr>
              <a:t> [Accessed on 6</a:t>
            </a:r>
            <a:r>
              <a:rPr lang="en-US" sz="1000" baseline="30000">
                <a:latin typeface="Times New Roman" panose="02020603050405020304" pitchFamily="18" charset="0"/>
                <a:ea typeface="Calibri" panose="020F0502020204030204" pitchFamily="34" charset="0"/>
                <a:cs typeface="Times New Roman" panose="02020603050405020304" pitchFamily="18" charset="0"/>
              </a:rPr>
              <a:t>th</a:t>
            </a:r>
            <a:r>
              <a:rPr lang="en-US" sz="1000">
                <a:latin typeface="Times New Roman" panose="02020603050405020304" pitchFamily="18" charset="0"/>
                <a:ea typeface="Calibri" panose="020F0502020204030204" pitchFamily="34" charset="0"/>
                <a:cs typeface="Times New Roman" panose="02020603050405020304" pitchFamily="18" charset="0"/>
              </a:rPr>
              <a:t> November 2023]</a:t>
            </a:r>
          </a:p>
          <a:p>
            <a:pPr>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Nautiyal, R., 2018. Organisational Communication And Employee Engagement In Hotels. </a:t>
            </a:r>
            <a:r>
              <a:rPr lang="en-US" sz="1000" i="1">
                <a:latin typeface="Times New Roman" panose="02020603050405020304" pitchFamily="18" charset="0"/>
                <a:ea typeface="Calibri" panose="020F0502020204030204" pitchFamily="34" charset="0"/>
                <a:cs typeface="Times New Roman" panose="02020603050405020304" pitchFamily="18" charset="0"/>
              </a:rPr>
              <a:t>PUSA Journal of Hospitality and Applied Sciences</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4</a:t>
            </a:r>
            <a:r>
              <a:rPr lang="en-US" sz="1000">
                <a:latin typeface="Times New Roman" panose="02020603050405020304" pitchFamily="18" charset="0"/>
                <a:ea typeface="Calibri" panose="020F0502020204030204" pitchFamily="34" charset="0"/>
                <a:cs typeface="Times New Roman" panose="02020603050405020304" pitchFamily="18" charset="0"/>
              </a:rPr>
              <a:t>, pp.38-48.</a:t>
            </a:r>
          </a:p>
          <a:p>
            <a:pPr marL="457200" indent="-384175">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Olimovich, D.I., Bakhtiyorovich, T.M. and Salimovna, N.G., 2020. Improving of personnel training in hotel bussines. </a:t>
            </a:r>
            <a:r>
              <a:rPr lang="en-US" sz="1000" i="1">
                <a:latin typeface="Times New Roman" panose="02020603050405020304" pitchFamily="18" charset="0"/>
                <a:ea typeface="Calibri" panose="020F0502020204030204" pitchFamily="34" charset="0"/>
                <a:cs typeface="Times New Roman" panose="02020603050405020304" pitchFamily="18" charset="0"/>
              </a:rPr>
              <a:t>Academy</a:t>
            </a:r>
            <a:r>
              <a:rPr lang="en-US" sz="1000">
                <a:latin typeface="Times New Roman" panose="02020603050405020304" pitchFamily="18" charset="0"/>
                <a:ea typeface="Calibri" panose="020F0502020204030204" pitchFamily="34" charset="0"/>
                <a:cs typeface="Times New Roman" panose="02020603050405020304" pitchFamily="18" charset="0"/>
              </a:rPr>
              <a:t>, (2 (53)), pp.18-19.</a:t>
            </a:r>
          </a:p>
          <a:p>
            <a:pPr marL="457200" indent="-384175">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Qu, H., Leung, X.Y., Huang, S.S. and He, J., 2021. Factors affecting hotel interns’ satisfaction with internship experience and career intention in China. </a:t>
            </a:r>
            <a:r>
              <a:rPr lang="en-US" sz="1000" i="1">
                <a:latin typeface="Times New Roman" panose="02020603050405020304" pitchFamily="18" charset="0"/>
                <a:ea typeface="Calibri" panose="020F0502020204030204" pitchFamily="34" charset="0"/>
                <a:cs typeface="Times New Roman" panose="02020603050405020304" pitchFamily="18" charset="0"/>
              </a:rPr>
              <a:t>Journal of Hospitality, Leisure, Sport &amp; Tourism Education</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28</a:t>
            </a:r>
            <a:r>
              <a:rPr lang="en-US" sz="1000">
                <a:latin typeface="Times New Roman" panose="02020603050405020304" pitchFamily="18" charset="0"/>
                <a:ea typeface="Calibri" panose="020F0502020204030204" pitchFamily="34" charset="0"/>
                <a:cs typeface="Times New Roman" panose="02020603050405020304" pitchFamily="18" charset="0"/>
              </a:rPr>
              <a:t>, p.100311.</a:t>
            </a:r>
          </a:p>
          <a:p>
            <a:pPr marL="457200" indent="-384175">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Raffles, 2023. A luxury brand beyond hospitality [online] Available at:</a:t>
            </a:r>
            <a:r>
              <a:rPr lang="en-US" sz="1000" u="sng">
                <a:latin typeface="Times New Roman" panose="02020603050405020304" pitchFamily="18" charset="0"/>
                <a:ea typeface="Calibri" panose="020F0502020204030204" pitchFamily="34" charset="0"/>
                <a:cs typeface="Times New Roman" panose="02020603050405020304" pitchFamily="18" charset="0"/>
                <a:hlinkClick r:id="rId3"/>
              </a:rPr>
              <a:t>https://www.raffles.com/explore-nav/careers/</a:t>
            </a:r>
            <a:r>
              <a:rPr lang="en-US" sz="1000">
                <a:latin typeface="Times New Roman" panose="02020603050405020304" pitchFamily="18" charset="0"/>
                <a:ea typeface="Calibri" panose="020F0502020204030204" pitchFamily="34" charset="0"/>
                <a:cs typeface="Times New Roman" panose="02020603050405020304" pitchFamily="18" charset="0"/>
              </a:rPr>
              <a:t> [Accessed on 6</a:t>
            </a:r>
            <a:r>
              <a:rPr lang="en-US" sz="1000" baseline="30000">
                <a:latin typeface="Times New Roman" panose="02020603050405020304" pitchFamily="18" charset="0"/>
                <a:ea typeface="Calibri" panose="020F0502020204030204" pitchFamily="34" charset="0"/>
                <a:cs typeface="Times New Roman" panose="02020603050405020304" pitchFamily="18" charset="0"/>
              </a:rPr>
              <a:t>th</a:t>
            </a:r>
            <a:r>
              <a:rPr lang="en-US" sz="1000">
                <a:latin typeface="Times New Roman" panose="02020603050405020304" pitchFamily="18" charset="0"/>
                <a:ea typeface="Calibri" panose="020F0502020204030204" pitchFamily="34" charset="0"/>
                <a:cs typeface="Times New Roman" panose="02020603050405020304" pitchFamily="18" charset="0"/>
              </a:rPr>
              <a:t> November 2023]</a:t>
            </a:r>
          </a:p>
          <a:p>
            <a:pPr>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Tavitiyaman, P., So, C.Y.A., Chan, O.L.K. and Wong, C.K.C., 2022. How Task Technology Fits with Employee Engagement, Organizational Support, and Business Outcomes: Hotel Executives’ Perspective. </a:t>
            </a:r>
            <a:r>
              <a:rPr lang="en-US" sz="1000" i="1">
                <a:latin typeface="Times New Roman" panose="02020603050405020304" pitchFamily="18" charset="0"/>
                <a:ea typeface="Calibri" panose="020F0502020204030204" pitchFamily="34" charset="0"/>
                <a:cs typeface="Times New Roman" panose="02020603050405020304" pitchFamily="18" charset="0"/>
              </a:rPr>
              <a:t>Journal of China Tourism Research</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18</a:t>
            </a:r>
            <a:r>
              <a:rPr lang="en-US" sz="1000">
                <a:latin typeface="Times New Roman" panose="02020603050405020304" pitchFamily="18" charset="0"/>
                <a:ea typeface="Calibri" panose="020F0502020204030204" pitchFamily="34" charset="0"/>
                <a:cs typeface="Times New Roman" panose="02020603050405020304" pitchFamily="18" charset="0"/>
              </a:rPr>
              <a:t>(6), pp.1212-1238.</a:t>
            </a:r>
          </a:p>
          <a:p>
            <a:pPr marL="457200" indent="-384175">
              <a:lnSpc>
                <a:spcPct val="100000"/>
              </a:lnSpc>
              <a:spcBef>
                <a:spcPts val="560"/>
              </a:spcBef>
              <a:spcAft>
                <a:spcPts val="0"/>
              </a:spcAft>
              <a:buFont typeface="Wingdings" panose="05000000000000000000" pitchFamily="2" charset="2"/>
              <a:buChar char="q"/>
            </a:pPr>
            <a:r>
              <a:rPr lang="en-US" sz="1000">
                <a:latin typeface="Times New Roman" panose="02020603050405020304" pitchFamily="18" charset="0"/>
                <a:ea typeface="Calibri" panose="020F0502020204030204" pitchFamily="34" charset="0"/>
                <a:cs typeface="Times New Roman" panose="02020603050405020304" pitchFamily="18" charset="0"/>
              </a:rPr>
              <a:t>Ushakov, R.N., Kryukova, E.M., Khetagurova, V.S., Mukhomorova, I.V. and Zelenov, V.V., 2020. Efficiency of hotel management. Training of specialists in hotel industry field. </a:t>
            </a:r>
            <a:r>
              <a:rPr lang="en-US" sz="1000" i="1">
                <a:latin typeface="Times New Roman" panose="02020603050405020304" pitchFamily="18" charset="0"/>
                <a:ea typeface="Calibri" panose="020F0502020204030204" pitchFamily="34" charset="0"/>
                <a:cs typeface="Times New Roman" panose="02020603050405020304" pitchFamily="18" charset="0"/>
              </a:rPr>
              <a:t>Journal of Environmental Management &amp; Tourism</a:t>
            </a:r>
            <a:r>
              <a:rPr lang="en-US" sz="1000">
                <a:latin typeface="Times New Roman" panose="02020603050405020304" pitchFamily="18" charset="0"/>
                <a:ea typeface="Calibri" panose="020F0502020204030204" pitchFamily="34" charset="0"/>
                <a:cs typeface="Times New Roman" panose="02020603050405020304" pitchFamily="18" charset="0"/>
              </a:rPr>
              <a:t>, </a:t>
            </a:r>
            <a:r>
              <a:rPr lang="en-US" sz="1000" i="1">
                <a:latin typeface="Times New Roman" panose="02020603050405020304" pitchFamily="18" charset="0"/>
                <a:ea typeface="Calibri" panose="020F0502020204030204" pitchFamily="34" charset="0"/>
                <a:cs typeface="Times New Roman" panose="02020603050405020304" pitchFamily="18" charset="0"/>
              </a:rPr>
              <a:t>11</a:t>
            </a:r>
            <a:r>
              <a:rPr lang="en-US" sz="1000">
                <a:latin typeface="Times New Roman" panose="02020603050405020304" pitchFamily="18" charset="0"/>
                <a:ea typeface="Calibri" panose="020F0502020204030204" pitchFamily="34" charset="0"/>
                <a:cs typeface="Times New Roman" panose="02020603050405020304" pitchFamily="18" charset="0"/>
              </a:rPr>
              <a:t>(2 (42)), pp.388-395.</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60003162"/>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1">
    <a:dk1>
      <a:sysClr val="windowText" lastClr="000000"/>
    </a:dk1>
    <a:lt1>
      <a:sysClr val="window" lastClr="FFFFFF"/>
    </a:lt1>
    <a:dk2>
      <a:srgbClr val="39302A"/>
    </a:dk2>
    <a:lt2>
      <a:srgbClr val="E5DEDB"/>
    </a:lt2>
    <a:accent1>
      <a:srgbClr val="F36826"/>
    </a:accent1>
    <a:accent2>
      <a:srgbClr val="FB8E09"/>
    </a:accent2>
    <a:accent3>
      <a:srgbClr val="D48B32"/>
    </a:accent3>
    <a:accent4>
      <a:srgbClr val="E64823"/>
    </a:accent4>
    <a:accent5>
      <a:srgbClr val="FFCA08"/>
    </a:accent5>
    <a:accent6>
      <a:srgbClr val="AF695B"/>
    </a:accent6>
    <a:hlink>
      <a:srgbClr val="2998E3"/>
    </a:hlink>
    <a:folHlink>
      <a:srgbClr val="7F72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5B1FD9-3BB6-4DA9-A089-3B68C2323D4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638A3B04-B0F3-4C12-A722-52B5CF6D972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{368C1257-9EC8-4C61-85A4-7440A864481C}tf33845126_win32</Template>
  <TotalTime>101</TotalTime>
  <Words>2694</Words>
  <Application>Microsoft Office PowerPoint</Application>
  <PresentationFormat>Widescreen</PresentationFormat>
  <Paragraphs>110</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Bookman Old Style</vt:lpstr>
      <vt:lpstr>Calibri</vt:lpstr>
      <vt:lpstr>Franklin Gothic Book</vt:lpstr>
      <vt:lpstr>Symbol</vt:lpstr>
      <vt:lpstr>Times New Roman</vt:lpstr>
      <vt:lpstr>Wingdings</vt:lpstr>
      <vt:lpstr>1_RetrospectVTI</vt:lpstr>
      <vt:lpstr> Module Title: Operating Hotel Facilities Module Code: BMIH4006 Program: BA International Hotel Management Student ID Number: 2227453  Student name: Ioana Bumbu  </vt:lpstr>
      <vt:lpstr>Introduction</vt:lpstr>
      <vt:lpstr>Overview of checklist</vt:lpstr>
      <vt:lpstr>Meaning of service  </vt:lpstr>
      <vt:lpstr>Training program </vt:lpstr>
      <vt:lpstr>Training program </vt:lpstr>
      <vt:lpstr>Employee Engagement</vt:lpstr>
      <vt:lpstr>Employee Engagement Model </vt:lpstr>
      <vt:lpstr>Employee Engagement Model </vt:lpstr>
      <vt:lpstr>Linkage Of Employee Engagement Model with Training Program </vt:lpstr>
      <vt:lpstr>Linkage Of Employee Engagement Model with Training Program </vt:lpstr>
      <vt:lpstr>Industrial examples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Operating Hotel Facilities Module Code: BMIH4006 Program: BA International Hotel Management Student ID Number:</dc:title>
  <dc:creator>User</dc:creator>
  <cp:lastModifiedBy>Ioana Bumbu</cp:lastModifiedBy>
  <cp:revision>45</cp:revision>
  <dcterms:created xsi:type="dcterms:W3CDTF">2023-11-06T06:33:10Z</dcterms:created>
  <dcterms:modified xsi:type="dcterms:W3CDTF">2023-11-08T13:59:25Z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