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8"/>
  </p:notesMasterIdLst>
  <p:handoutMasterIdLst>
    <p:handoutMasterId r:id="rId79"/>
  </p:handoutMasterIdLst>
  <p:sldIdLst>
    <p:sldId id="256" r:id="rId5"/>
    <p:sldId id="450" r:id="rId6"/>
    <p:sldId id="445" r:id="rId7"/>
    <p:sldId id="563" r:id="rId8"/>
    <p:sldId id="564" r:id="rId9"/>
    <p:sldId id="569" r:id="rId10"/>
    <p:sldId id="451" r:id="rId11"/>
    <p:sldId id="257" r:id="rId12"/>
    <p:sldId id="449" r:id="rId13"/>
    <p:sldId id="258" r:id="rId14"/>
    <p:sldId id="454" r:id="rId15"/>
    <p:sldId id="452" r:id="rId16"/>
    <p:sldId id="456" r:id="rId17"/>
    <p:sldId id="457" r:id="rId18"/>
    <p:sldId id="458" r:id="rId19"/>
    <p:sldId id="459" r:id="rId20"/>
    <p:sldId id="460" r:id="rId21"/>
    <p:sldId id="461" r:id="rId22"/>
    <p:sldId id="464" r:id="rId23"/>
    <p:sldId id="462" r:id="rId24"/>
    <p:sldId id="465" r:id="rId25"/>
    <p:sldId id="553" r:id="rId26"/>
    <p:sldId id="554" r:id="rId27"/>
    <p:sldId id="555" r:id="rId28"/>
    <p:sldId id="466" r:id="rId29"/>
    <p:sldId id="552" r:id="rId30"/>
    <p:sldId id="556" r:id="rId31"/>
    <p:sldId id="467" r:id="rId32"/>
    <p:sldId id="468" r:id="rId33"/>
    <p:sldId id="469" r:id="rId34"/>
    <p:sldId id="470" r:id="rId35"/>
    <p:sldId id="471" r:id="rId36"/>
    <p:sldId id="472" r:id="rId37"/>
    <p:sldId id="478" r:id="rId38"/>
    <p:sldId id="565" r:id="rId39"/>
    <p:sldId id="453" r:id="rId40"/>
    <p:sldId id="479" r:id="rId41"/>
    <p:sldId id="475" r:id="rId42"/>
    <p:sldId id="477" r:id="rId43"/>
    <p:sldId id="476" r:id="rId44"/>
    <p:sldId id="511" r:id="rId45"/>
    <p:sldId id="512" r:id="rId46"/>
    <p:sldId id="546" r:id="rId47"/>
    <p:sldId id="324" r:id="rId48"/>
    <p:sldId id="542" r:id="rId49"/>
    <p:sldId id="539" r:id="rId50"/>
    <p:sldId id="543" r:id="rId51"/>
    <p:sldId id="558" r:id="rId52"/>
    <p:sldId id="330" r:id="rId53"/>
    <p:sldId id="328" r:id="rId54"/>
    <p:sldId id="559" r:id="rId55"/>
    <p:sldId id="332" r:id="rId56"/>
    <p:sldId id="541" r:id="rId57"/>
    <p:sldId id="534" r:id="rId58"/>
    <p:sldId id="560" r:id="rId59"/>
    <p:sldId id="333" r:id="rId60"/>
    <p:sldId id="538" r:id="rId61"/>
    <p:sldId id="544" r:id="rId62"/>
    <p:sldId id="545" r:id="rId63"/>
    <p:sldId id="536" r:id="rId64"/>
    <p:sldId id="537" r:id="rId65"/>
    <p:sldId id="568" r:id="rId66"/>
    <p:sldId id="562" r:id="rId67"/>
    <p:sldId id="551" r:id="rId68"/>
    <p:sldId id="550" r:id="rId69"/>
    <p:sldId id="547" r:id="rId70"/>
    <p:sldId id="334" r:id="rId71"/>
    <p:sldId id="473" r:id="rId72"/>
    <p:sldId id="561" r:id="rId73"/>
    <p:sldId id="566" r:id="rId74"/>
    <p:sldId id="567" r:id="rId75"/>
    <p:sldId id="548" r:id="rId76"/>
    <p:sldId id="474" r:id="rId7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06A4797-BF39-4150-AD76-FEE53020FDA8}" v="18" dt="2022-09-14T12:51:04.5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4" autoAdjust="0"/>
    <p:restoredTop sz="96101" autoAdjust="0"/>
  </p:normalViewPr>
  <p:slideViewPr>
    <p:cSldViewPr>
      <p:cViewPr varScale="1">
        <p:scale>
          <a:sx n="114" d="100"/>
          <a:sy n="114" d="100"/>
        </p:scale>
        <p:origin x="1524" y="10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microsoft.com/office/2016/11/relationships/changesInfo" Target="changesInfos/changesInfo1.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handoutMaster" Target="handoutMasters/handoutMaster1.xml"/><Relationship Id="rId5" Type="http://schemas.openxmlformats.org/officeDocument/2006/relationships/slide" Target="slides/slid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presProps" Target="presProps.xml"/><Relationship Id="rId85"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notesMaster" Target="notesMasters/notesMaster1.xml"/><Relationship Id="rId8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61" Type="http://schemas.openxmlformats.org/officeDocument/2006/relationships/slide" Target="slides/slide57.xml"/><Relationship Id="rId8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F06A4797-BF39-4150-AD76-FEE53020FDA8}"/>
    <pc:docChg chg="undo redo custSel addSld delSld modSld sldOrd">
      <pc:chgData name="Aishat Bakre" userId="839b68a6-4a2b-45ef-9a5a-14f954bfea5f" providerId="ADAL" clId="{F06A4797-BF39-4150-AD76-FEE53020FDA8}" dt="2022-09-21T09:19:05.269" v="2150" actId="20577"/>
      <pc:docMkLst>
        <pc:docMk/>
      </pc:docMkLst>
      <pc:sldChg chg="modSp mod">
        <pc:chgData name="Aishat Bakre" userId="839b68a6-4a2b-45ef-9a5a-14f954bfea5f" providerId="ADAL" clId="{F06A4797-BF39-4150-AD76-FEE53020FDA8}" dt="2022-09-14T09:20:51.015" v="2" actId="20577"/>
        <pc:sldMkLst>
          <pc:docMk/>
          <pc:sldMk cId="2070115389" sldId="257"/>
        </pc:sldMkLst>
        <pc:spChg chg="mod">
          <ac:chgData name="Aishat Bakre" userId="839b68a6-4a2b-45ef-9a5a-14f954bfea5f" providerId="ADAL" clId="{F06A4797-BF39-4150-AD76-FEE53020FDA8}" dt="2022-09-14T09:20:51.015" v="2" actId="20577"/>
          <ac:spMkLst>
            <pc:docMk/>
            <pc:sldMk cId="2070115389" sldId="257"/>
            <ac:spMk id="3" creationId="{3BBA03EB-6BC2-8B7E-DA4F-D55D6496452C}"/>
          </ac:spMkLst>
        </pc:spChg>
      </pc:sldChg>
      <pc:sldChg chg="modSp mod">
        <pc:chgData name="Aishat Bakre" userId="839b68a6-4a2b-45ef-9a5a-14f954bfea5f" providerId="ADAL" clId="{F06A4797-BF39-4150-AD76-FEE53020FDA8}" dt="2022-09-14T10:51:18.413" v="731" actId="20577"/>
        <pc:sldMkLst>
          <pc:docMk/>
          <pc:sldMk cId="3708493743" sldId="324"/>
        </pc:sldMkLst>
        <pc:spChg chg="mod">
          <ac:chgData name="Aishat Bakre" userId="839b68a6-4a2b-45ef-9a5a-14f954bfea5f" providerId="ADAL" clId="{F06A4797-BF39-4150-AD76-FEE53020FDA8}" dt="2022-09-14T10:51:18.413" v="731" actId="20577"/>
          <ac:spMkLst>
            <pc:docMk/>
            <pc:sldMk cId="3708493743" sldId="324"/>
            <ac:spMk id="3" creationId="{EC399A6B-A311-4AC2-A7A2-706DAC179D00}"/>
          </ac:spMkLst>
        </pc:spChg>
      </pc:sldChg>
      <pc:sldChg chg="modSp mod">
        <pc:chgData name="Aishat Bakre" userId="839b68a6-4a2b-45ef-9a5a-14f954bfea5f" providerId="ADAL" clId="{F06A4797-BF39-4150-AD76-FEE53020FDA8}" dt="2022-09-19T21:31:41.413" v="1439" actId="14100"/>
        <pc:sldMkLst>
          <pc:docMk/>
          <pc:sldMk cId="1442197254" sldId="330"/>
        </pc:sldMkLst>
        <pc:spChg chg="mod">
          <ac:chgData name="Aishat Bakre" userId="839b68a6-4a2b-45ef-9a5a-14f954bfea5f" providerId="ADAL" clId="{F06A4797-BF39-4150-AD76-FEE53020FDA8}" dt="2022-09-19T21:31:41.413" v="1439" actId="14100"/>
          <ac:spMkLst>
            <pc:docMk/>
            <pc:sldMk cId="1442197254" sldId="330"/>
            <ac:spMk id="4" creationId="{72A6770D-A507-4435-A555-B15A194D4286}"/>
          </ac:spMkLst>
        </pc:spChg>
      </pc:sldChg>
      <pc:sldChg chg="ord">
        <pc:chgData name="Aishat Bakre" userId="839b68a6-4a2b-45ef-9a5a-14f954bfea5f" providerId="ADAL" clId="{F06A4797-BF39-4150-AD76-FEE53020FDA8}" dt="2022-09-14T10:57:25.411" v="735"/>
        <pc:sldMkLst>
          <pc:docMk/>
          <pc:sldMk cId="1380659565" sldId="332"/>
        </pc:sldMkLst>
      </pc:sldChg>
      <pc:sldChg chg="modSp mod modNotesTx">
        <pc:chgData name="Aishat Bakre" userId="839b68a6-4a2b-45ef-9a5a-14f954bfea5f" providerId="ADAL" clId="{F06A4797-BF39-4150-AD76-FEE53020FDA8}" dt="2022-09-19T17:53:01.934" v="1263" actId="21"/>
        <pc:sldMkLst>
          <pc:docMk/>
          <pc:sldMk cId="2475507059" sldId="334"/>
        </pc:sldMkLst>
        <pc:spChg chg="mod">
          <ac:chgData name="Aishat Bakre" userId="839b68a6-4a2b-45ef-9a5a-14f954bfea5f" providerId="ADAL" clId="{F06A4797-BF39-4150-AD76-FEE53020FDA8}" dt="2022-09-19T17:53:01.934" v="1263" actId="21"/>
          <ac:spMkLst>
            <pc:docMk/>
            <pc:sldMk cId="2475507059" sldId="334"/>
            <ac:spMk id="4" creationId="{74FBBA22-EAB1-4201-A733-844C005206B8}"/>
          </ac:spMkLst>
        </pc:spChg>
      </pc:sldChg>
      <pc:sldChg chg="modSp mod">
        <pc:chgData name="Aishat Bakre" userId="839b68a6-4a2b-45ef-9a5a-14f954bfea5f" providerId="ADAL" clId="{F06A4797-BF39-4150-AD76-FEE53020FDA8}" dt="2022-09-14T12:44:39.097" v="1158"/>
        <pc:sldMkLst>
          <pc:docMk/>
          <pc:sldMk cId="1460264782" sldId="451"/>
        </pc:sldMkLst>
        <pc:spChg chg="mod">
          <ac:chgData name="Aishat Bakre" userId="839b68a6-4a2b-45ef-9a5a-14f954bfea5f" providerId="ADAL" clId="{F06A4797-BF39-4150-AD76-FEE53020FDA8}" dt="2022-09-14T12:44:39.097" v="1158"/>
          <ac:spMkLst>
            <pc:docMk/>
            <pc:sldMk cId="1460264782" sldId="451"/>
            <ac:spMk id="3" creationId="{4B04E91D-47BD-D9CB-4F50-623E3026B562}"/>
          </ac:spMkLst>
        </pc:spChg>
      </pc:sldChg>
      <pc:sldChg chg="del">
        <pc:chgData name="Aishat Bakre" userId="839b68a6-4a2b-45ef-9a5a-14f954bfea5f" providerId="ADAL" clId="{F06A4797-BF39-4150-AD76-FEE53020FDA8}" dt="2022-09-14T10:35:20.718" v="513" actId="2696"/>
        <pc:sldMkLst>
          <pc:docMk/>
          <pc:sldMk cId="1742955184" sldId="463"/>
        </pc:sldMkLst>
      </pc:sldChg>
      <pc:sldChg chg="modSp mod">
        <pc:chgData name="Aishat Bakre" userId="839b68a6-4a2b-45ef-9a5a-14f954bfea5f" providerId="ADAL" clId="{F06A4797-BF39-4150-AD76-FEE53020FDA8}" dt="2022-09-14T10:09:31.487" v="333" actId="1076"/>
        <pc:sldMkLst>
          <pc:docMk/>
          <pc:sldMk cId="4096630111" sldId="464"/>
        </pc:sldMkLst>
        <pc:spChg chg="mod">
          <ac:chgData name="Aishat Bakre" userId="839b68a6-4a2b-45ef-9a5a-14f954bfea5f" providerId="ADAL" clId="{F06A4797-BF39-4150-AD76-FEE53020FDA8}" dt="2022-09-14T10:09:31.487" v="333" actId="1076"/>
          <ac:spMkLst>
            <pc:docMk/>
            <pc:sldMk cId="4096630111" sldId="464"/>
            <ac:spMk id="3" creationId="{A795BF75-0366-BA18-8CF8-28C586D52683}"/>
          </ac:spMkLst>
        </pc:spChg>
      </pc:sldChg>
      <pc:sldChg chg="modSp mod">
        <pc:chgData name="Aishat Bakre" userId="839b68a6-4a2b-45ef-9a5a-14f954bfea5f" providerId="ADAL" clId="{F06A4797-BF39-4150-AD76-FEE53020FDA8}" dt="2022-09-14T09:54:10.201" v="261" actId="1076"/>
        <pc:sldMkLst>
          <pc:docMk/>
          <pc:sldMk cId="317491406" sldId="466"/>
        </pc:sldMkLst>
        <pc:spChg chg="mod">
          <ac:chgData name="Aishat Bakre" userId="839b68a6-4a2b-45ef-9a5a-14f954bfea5f" providerId="ADAL" clId="{F06A4797-BF39-4150-AD76-FEE53020FDA8}" dt="2022-09-14T09:53:34.398" v="260" actId="20577"/>
          <ac:spMkLst>
            <pc:docMk/>
            <pc:sldMk cId="317491406" sldId="466"/>
            <ac:spMk id="2" creationId="{8F422EC2-8ED3-AFF8-BE25-6745C5FA2D35}"/>
          </ac:spMkLst>
        </pc:spChg>
        <pc:spChg chg="mod">
          <ac:chgData name="Aishat Bakre" userId="839b68a6-4a2b-45ef-9a5a-14f954bfea5f" providerId="ADAL" clId="{F06A4797-BF39-4150-AD76-FEE53020FDA8}" dt="2022-09-14T09:54:10.201" v="261" actId="1076"/>
          <ac:spMkLst>
            <pc:docMk/>
            <pc:sldMk cId="317491406" sldId="466"/>
            <ac:spMk id="3" creationId="{CCE7C8A3-5B94-4B5E-D54A-86C6CDB2E061}"/>
          </ac:spMkLst>
        </pc:spChg>
      </pc:sldChg>
      <pc:sldChg chg="modSp mod">
        <pc:chgData name="Aishat Bakre" userId="839b68a6-4a2b-45ef-9a5a-14f954bfea5f" providerId="ADAL" clId="{F06A4797-BF39-4150-AD76-FEE53020FDA8}" dt="2022-09-14T12:01:03.606" v="1124" actId="20577"/>
        <pc:sldMkLst>
          <pc:docMk/>
          <pc:sldMk cId="4136135381" sldId="469"/>
        </pc:sldMkLst>
        <pc:spChg chg="mod">
          <ac:chgData name="Aishat Bakre" userId="839b68a6-4a2b-45ef-9a5a-14f954bfea5f" providerId="ADAL" clId="{F06A4797-BF39-4150-AD76-FEE53020FDA8}" dt="2022-09-14T12:01:03.606" v="1124" actId="20577"/>
          <ac:spMkLst>
            <pc:docMk/>
            <pc:sldMk cId="4136135381" sldId="469"/>
            <ac:spMk id="3" creationId="{D82AB81F-9743-FBF1-E294-83D9B0C468CC}"/>
          </ac:spMkLst>
        </pc:spChg>
      </pc:sldChg>
      <pc:sldChg chg="modSp mod">
        <pc:chgData name="Aishat Bakre" userId="839b68a6-4a2b-45ef-9a5a-14f954bfea5f" providerId="ADAL" clId="{F06A4797-BF39-4150-AD76-FEE53020FDA8}" dt="2022-09-14T11:02:13.288" v="740" actId="2711"/>
        <pc:sldMkLst>
          <pc:docMk/>
          <pc:sldMk cId="2743485086" sldId="473"/>
        </pc:sldMkLst>
        <pc:spChg chg="mod">
          <ac:chgData name="Aishat Bakre" userId="839b68a6-4a2b-45ef-9a5a-14f954bfea5f" providerId="ADAL" clId="{F06A4797-BF39-4150-AD76-FEE53020FDA8}" dt="2022-09-14T11:02:13.288" v="740" actId="2711"/>
          <ac:spMkLst>
            <pc:docMk/>
            <pc:sldMk cId="2743485086" sldId="473"/>
            <ac:spMk id="3" creationId="{2E55E54F-5FC5-E510-3259-5E472FB65DDB}"/>
          </ac:spMkLst>
        </pc:spChg>
      </pc:sldChg>
      <pc:sldChg chg="modSp mod">
        <pc:chgData name="Aishat Bakre" userId="839b68a6-4a2b-45ef-9a5a-14f954bfea5f" providerId="ADAL" clId="{F06A4797-BF39-4150-AD76-FEE53020FDA8}" dt="2022-09-20T12:06:04.498" v="1499" actId="20577"/>
        <pc:sldMkLst>
          <pc:docMk/>
          <pc:sldMk cId="2535893564" sldId="474"/>
        </pc:sldMkLst>
        <pc:spChg chg="mod">
          <ac:chgData name="Aishat Bakre" userId="839b68a6-4a2b-45ef-9a5a-14f954bfea5f" providerId="ADAL" clId="{F06A4797-BF39-4150-AD76-FEE53020FDA8}" dt="2022-09-20T12:06:04.498" v="1499" actId="20577"/>
          <ac:spMkLst>
            <pc:docMk/>
            <pc:sldMk cId="2535893564" sldId="474"/>
            <ac:spMk id="3" creationId="{6ED23F8C-BFA6-A621-E49D-68949D31489B}"/>
          </ac:spMkLst>
        </pc:spChg>
      </pc:sldChg>
      <pc:sldChg chg="modSp mod">
        <pc:chgData name="Aishat Bakre" userId="839b68a6-4a2b-45ef-9a5a-14f954bfea5f" providerId="ADAL" clId="{F06A4797-BF39-4150-AD76-FEE53020FDA8}" dt="2022-09-14T10:34:19.755" v="512" actId="20577"/>
        <pc:sldMkLst>
          <pc:docMk/>
          <pc:sldMk cId="690890331" sldId="475"/>
        </pc:sldMkLst>
        <pc:spChg chg="mod">
          <ac:chgData name="Aishat Bakre" userId="839b68a6-4a2b-45ef-9a5a-14f954bfea5f" providerId="ADAL" clId="{F06A4797-BF39-4150-AD76-FEE53020FDA8}" dt="2022-09-14T10:34:19.755" v="512" actId="20577"/>
          <ac:spMkLst>
            <pc:docMk/>
            <pc:sldMk cId="690890331" sldId="475"/>
            <ac:spMk id="3" creationId="{DEF69D7A-C1E8-78E8-ABEA-9D4AB9382E83}"/>
          </ac:spMkLst>
        </pc:spChg>
      </pc:sldChg>
      <pc:sldChg chg="modSp mod">
        <pc:chgData name="Aishat Bakre" userId="839b68a6-4a2b-45ef-9a5a-14f954bfea5f" providerId="ADAL" clId="{F06A4797-BF39-4150-AD76-FEE53020FDA8}" dt="2022-09-16T21:24:19.171" v="1251"/>
        <pc:sldMkLst>
          <pc:docMk/>
          <pc:sldMk cId="3540170107" sldId="478"/>
        </pc:sldMkLst>
        <pc:spChg chg="mod">
          <ac:chgData name="Aishat Bakre" userId="839b68a6-4a2b-45ef-9a5a-14f954bfea5f" providerId="ADAL" clId="{F06A4797-BF39-4150-AD76-FEE53020FDA8}" dt="2022-09-16T21:24:19.171" v="1251"/>
          <ac:spMkLst>
            <pc:docMk/>
            <pc:sldMk cId="3540170107" sldId="478"/>
            <ac:spMk id="3" creationId="{307B87B7-D5FB-1407-F629-7949F7B34CFF}"/>
          </ac:spMkLst>
        </pc:spChg>
      </pc:sldChg>
      <pc:sldChg chg="modSp mod">
        <pc:chgData name="Aishat Bakre" userId="839b68a6-4a2b-45ef-9a5a-14f954bfea5f" providerId="ADAL" clId="{F06A4797-BF39-4150-AD76-FEE53020FDA8}" dt="2022-09-14T10:36:58.593" v="517" actId="20577"/>
        <pc:sldMkLst>
          <pc:docMk/>
          <pc:sldMk cId="324895677" sldId="479"/>
        </pc:sldMkLst>
        <pc:spChg chg="mod">
          <ac:chgData name="Aishat Bakre" userId="839b68a6-4a2b-45ef-9a5a-14f954bfea5f" providerId="ADAL" clId="{F06A4797-BF39-4150-AD76-FEE53020FDA8}" dt="2022-09-14T10:31:49.462" v="337"/>
          <ac:spMkLst>
            <pc:docMk/>
            <pc:sldMk cId="324895677" sldId="479"/>
            <ac:spMk id="2" creationId="{7AFF7A7B-A337-2893-ED8B-303CE1CC78C1}"/>
          </ac:spMkLst>
        </pc:spChg>
        <pc:spChg chg="mod">
          <ac:chgData name="Aishat Bakre" userId="839b68a6-4a2b-45ef-9a5a-14f954bfea5f" providerId="ADAL" clId="{F06A4797-BF39-4150-AD76-FEE53020FDA8}" dt="2022-09-14T10:36:58.593" v="517" actId="20577"/>
          <ac:spMkLst>
            <pc:docMk/>
            <pc:sldMk cId="324895677" sldId="479"/>
            <ac:spMk id="3" creationId="{19E9E1E6-A88D-B5D2-EFFC-A8755430D3F3}"/>
          </ac:spMkLst>
        </pc:spChg>
      </pc:sldChg>
      <pc:sldChg chg="modSp mod ord">
        <pc:chgData name="Aishat Bakre" userId="839b68a6-4a2b-45ef-9a5a-14f954bfea5f" providerId="ADAL" clId="{F06A4797-BF39-4150-AD76-FEE53020FDA8}" dt="2022-09-19T21:37:15.175" v="1454" actId="20577"/>
        <pc:sldMkLst>
          <pc:docMk/>
          <pc:sldMk cId="2874026755" sldId="536"/>
        </pc:sldMkLst>
        <pc:spChg chg="mod">
          <ac:chgData name="Aishat Bakre" userId="839b68a6-4a2b-45ef-9a5a-14f954bfea5f" providerId="ADAL" clId="{F06A4797-BF39-4150-AD76-FEE53020FDA8}" dt="2022-09-19T21:37:15.175" v="1454" actId="20577"/>
          <ac:spMkLst>
            <pc:docMk/>
            <pc:sldMk cId="2874026755" sldId="536"/>
            <ac:spMk id="2" creationId="{B5D1EBD7-5539-4B8F-BB52-F319F1B88F56}"/>
          </ac:spMkLst>
        </pc:spChg>
      </pc:sldChg>
      <pc:sldChg chg="modSp mod">
        <pc:chgData name="Aishat Bakre" userId="839b68a6-4a2b-45ef-9a5a-14f954bfea5f" providerId="ADAL" clId="{F06A4797-BF39-4150-AD76-FEE53020FDA8}" dt="2022-09-19T21:37:09.653" v="1452" actId="20577"/>
        <pc:sldMkLst>
          <pc:docMk/>
          <pc:sldMk cId="1008393072" sldId="537"/>
        </pc:sldMkLst>
        <pc:spChg chg="mod">
          <ac:chgData name="Aishat Bakre" userId="839b68a6-4a2b-45ef-9a5a-14f954bfea5f" providerId="ADAL" clId="{F06A4797-BF39-4150-AD76-FEE53020FDA8}" dt="2022-09-19T21:37:09.653" v="1452" actId="20577"/>
          <ac:spMkLst>
            <pc:docMk/>
            <pc:sldMk cId="1008393072" sldId="537"/>
            <ac:spMk id="2" creationId="{B20C5ED7-350B-495D-BA4D-A80CEFBCF5B0}"/>
          </ac:spMkLst>
        </pc:spChg>
        <pc:spChg chg="mod">
          <ac:chgData name="Aishat Bakre" userId="839b68a6-4a2b-45ef-9a5a-14f954bfea5f" providerId="ADAL" clId="{F06A4797-BF39-4150-AD76-FEE53020FDA8}" dt="2022-09-14T11:22:24.132" v="749" actId="1076"/>
          <ac:spMkLst>
            <pc:docMk/>
            <pc:sldMk cId="1008393072" sldId="537"/>
            <ac:spMk id="4" creationId="{8E1FD631-9B10-4781-A294-136BA9707EE4}"/>
          </ac:spMkLst>
        </pc:spChg>
      </pc:sldChg>
      <pc:sldChg chg="modSp mod">
        <pc:chgData name="Aishat Bakre" userId="839b68a6-4a2b-45ef-9a5a-14f954bfea5f" providerId="ADAL" clId="{F06A4797-BF39-4150-AD76-FEE53020FDA8}" dt="2022-09-19T21:36:11.512" v="1441" actId="27636"/>
        <pc:sldMkLst>
          <pc:docMk/>
          <pc:sldMk cId="2701121078" sldId="545"/>
        </pc:sldMkLst>
        <pc:spChg chg="mod">
          <ac:chgData name="Aishat Bakre" userId="839b68a6-4a2b-45ef-9a5a-14f954bfea5f" providerId="ADAL" clId="{F06A4797-BF39-4150-AD76-FEE53020FDA8}" dt="2022-09-19T21:36:11.512" v="1441" actId="27636"/>
          <ac:spMkLst>
            <pc:docMk/>
            <pc:sldMk cId="2701121078" sldId="545"/>
            <ac:spMk id="3" creationId="{9AF46705-9DF8-553E-4B6F-0BB9D99ED955}"/>
          </ac:spMkLst>
        </pc:spChg>
      </pc:sldChg>
      <pc:sldChg chg="modSp mod">
        <pc:chgData name="Aishat Bakre" userId="839b68a6-4a2b-45ef-9a5a-14f954bfea5f" providerId="ADAL" clId="{F06A4797-BF39-4150-AD76-FEE53020FDA8}" dt="2022-09-19T17:55:56.415" v="1278" actId="20577"/>
        <pc:sldMkLst>
          <pc:docMk/>
          <pc:sldMk cId="2637257002" sldId="551"/>
        </pc:sldMkLst>
        <pc:spChg chg="mod">
          <ac:chgData name="Aishat Bakre" userId="839b68a6-4a2b-45ef-9a5a-14f954bfea5f" providerId="ADAL" clId="{F06A4797-BF39-4150-AD76-FEE53020FDA8}" dt="2022-09-19T17:55:56.415" v="1278" actId="20577"/>
          <ac:spMkLst>
            <pc:docMk/>
            <pc:sldMk cId="2637257002" sldId="551"/>
            <ac:spMk id="3" creationId="{6F107193-11E2-4F44-E981-744A806C064D}"/>
          </ac:spMkLst>
        </pc:spChg>
      </pc:sldChg>
      <pc:sldChg chg="addSp modSp new mod">
        <pc:chgData name="Aishat Bakre" userId="839b68a6-4a2b-45ef-9a5a-14f954bfea5f" providerId="ADAL" clId="{F06A4797-BF39-4150-AD76-FEE53020FDA8}" dt="2022-09-14T09:54:48.646" v="265" actId="20577"/>
        <pc:sldMkLst>
          <pc:docMk/>
          <pc:sldMk cId="213691748" sldId="552"/>
        </pc:sldMkLst>
        <pc:spChg chg="mod">
          <ac:chgData name="Aishat Bakre" userId="839b68a6-4a2b-45ef-9a5a-14f954bfea5f" providerId="ADAL" clId="{F06A4797-BF39-4150-AD76-FEE53020FDA8}" dt="2022-09-14T09:54:48.646" v="265" actId="20577"/>
          <ac:spMkLst>
            <pc:docMk/>
            <pc:sldMk cId="213691748" sldId="552"/>
            <ac:spMk id="2" creationId="{D2EF0F78-6463-6779-A36D-E474BE8BDA9C}"/>
          </ac:spMkLst>
        </pc:spChg>
        <pc:spChg chg="mod">
          <ac:chgData name="Aishat Bakre" userId="839b68a6-4a2b-45ef-9a5a-14f954bfea5f" providerId="ADAL" clId="{F06A4797-BF39-4150-AD76-FEE53020FDA8}" dt="2022-09-14T09:38:58.947" v="36" actId="12"/>
          <ac:spMkLst>
            <pc:docMk/>
            <pc:sldMk cId="213691748" sldId="552"/>
            <ac:spMk id="3" creationId="{DC2B9A12-0629-28DB-B55B-464D1B669D1A}"/>
          </ac:spMkLst>
        </pc:spChg>
        <pc:spChg chg="add mod">
          <ac:chgData name="Aishat Bakre" userId="839b68a6-4a2b-45ef-9a5a-14f954bfea5f" providerId="ADAL" clId="{F06A4797-BF39-4150-AD76-FEE53020FDA8}" dt="2022-09-14T09:39:45.227" v="39" actId="1076"/>
          <ac:spMkLst>
            <pc:docMk/>
            <pc:sldMk cId="213691748" sldId="552"/>
            <ac:spMk id="5" creationId="{DD9130C8-946D-A9F0-88EF-B56B10164990}"/>
          </ac:spMkLst>
        </pc:spChg>
      </pc:sldChg>
      <pc:sldChg chg="modSp new mod">
        <pc:chgData name="Aishat Bakre" userId="839b68a6-4a2b-45ef-9a5a-14f954bfea5f" providerId="ADAL" clId="{F06A4797-BF39-4150-AD76-FEE53020FDA8}" dt="2022-09-14T09:44:39.149" v="164" actId="255"/>
        <pc:sldMkLst>
          <pc:docMk/>
          <pc:sldMk cId="502934097" sldId="553"/>
        </pc:sldMkLst>
        <pc:spChg chg="mod">
          <ac:chgData name="Aishat Bakre" userId="839b68a6-4a2b-45ef-9a5a-14f954bfea5f" providerId="ADAL" clId="{F06A4797-BF39-4150-AD76-FEE53020FDA8}" dt="2022-09-14T09:44:39.149" v="164" actId="255"/>
          <ac:spMkLst>
            <pc:docMk/>
            <pc:sldMk cId="502934097" sldId="553"/>
            <ac:spMk id="2" creationId="{C665A4DA-ADB9-C6FC-1FEF-65CAFA849AFA}"/>
          </ac:spMkLst>
        </pc:spChg>
        <pc:spChg chg="mod">
          <ac:chgData name="Aishat Bakre" userId="839b68a6-4a2b-45ef-9a5a-14f954bfea5f" providerId="ADAL" clId="{F06A4797-BF39-4150-AD76-FEE53020FDA8}" dt="2022-09-14T09:44:31.390" v="162" actId="20577"/>
          <ac:spMkLst>
            <pc:docMk/>
            <pc:sldMk cId="502934097" sldId="553"/>
            <ac:spMk id="3" creationId="{9B8834C0-CE82-F7E4-E162-BCA9D32903A3}"/>
          </ac:spMkLst>
        </pc:spChg>
      </pc:sldChg>
      <pc:sldChg chg="modSp new mod">
        <pc:chgData name="Aishat Bakre" userId="839b68a6-4a2b-45ef-9a5a-14f954bfea5f" providerId="ADAL" clId="{F06A4797-BF39-4150-AD76-FEE53020FDA8}" dt="2022-09-14T10:11:34.940" v="336" actId="20577"/>
        <pc:sldMkLst>
          <pc:docMk/>
          <pc:sldMk cId="3993029388" sldId="554"/>
        </pc:sldMkLst>
        <pc:spChg chg="mod">
          <ac:chgData name="Aishat Bakre" userId="839b68a6-4a2b-45ef-9a5a-14f954bfea5f" providerId="ADAL" clId="{F06A4797-BF39-4150-AD76-FEE53020FDA8}" dt="2022-09-14T09:47:59.002" v="177"/>
          <ac:spMkLst>
            <pc:docMk/>
            <pc:sldMk cId="3993029388" sldId="554"/>
            <ac:spMk id="2" creationId="{F65C3DFE-265D-AC4A-73F6-719C05171972}"/>
          </ac:spMkLst>
        </pc:spChg>
        <pc:spChg chg="mod">
          <ac:chgData name="Aishat Bakre" userId="839b68a6-4a2b-45ef-9a5a-14f954bfea5f" providerId="ADAL" clId="{F06A4797-BF39-4150-AD76-FEE53020FDA8}" dt="2022-09-14T10:11:34.940" v="336" actId="20577"/>
          <ac:spMkLst>
            <pc:docMk/>
            <pc:sldMk cId="3993029388" sldId="554"/>
            <ac:spMk id="3" creationId="{64C7E69A-0380-25E7-FA2F-7D3EC6B0154C}"/>
          </ac:spMkLst>
        </pc:spChg>
      </pc:sldChg>
      <pc:sldChg chg="new del">
        <pc:chgData name="Aishat Bakre" userId="839b68a6-4a2b-45ef-9a5a-14f954bfea5f" providerId="ADAL" clId="{F06A4797-BF39-4150-AD76-FEE53020FDA8}" dt="2022-09-14T09:51:44.681" v="179" actId="680"/>
        <pc:sldMkLst>
          <pc:docMk/>
          <pc:sldMk cId="1051015310" sldId="555"/>
        </pc:sldMkLst>
      </pc:sldChg>
      <pc:sldChg chg="modSp mod">
        <pc:chgData name="Aishat Bakre" userId="839b68a6-4a2b-45ef-9a5a-14f954bfea5f" providerId="ADAL" clId="{F06A4797-BF39-4150-AD76-FEE53020FDA8}" dt="2022-09-14T09:53:08.460" v="245" actId="20577"/>
        <pc:sldMkLst>
          <pc:docMk/>
          <pc:sldMk cId="2185396271" sldId="555"/>
        </pc:sldMkLst>
        <pc:spChg chg="mod">
          <ac:chgData name="Aishat Bakre" userId="839b68a6-4a2b-45ef-9a5a-14f954bfea5f" providerId="ADAL" clId="{F06A4797-BF39-4150-AD76-FEE53020FDA8}" dt="2022-09-14T09:53:08.460" v="245" actId="20577"/>
          <ac:spMkLst>
            <pc:docMk/>
            <pc:sldMk cId="2185396271" sldId="555"/>
            <ac:spMk id="2" creationId="{F3EDA976-C44C-44A4-9416-3FC539F702CC}"/>
          </ac:spMkLst>
        </pc:spChg>
      </pc:sldChg>
      <pc:sldChg chg="addSp delSp modSp new mod modNotesTx">
        <pc:chgData name="Aishat Bakre" userId="839b68a6-4a2b-45ef-9a5a-14f954bfea5f" providerId="ADAL" clId="{F06A4797-BF39-4150-AD76-FEE53020FDA8}" dt="2022-09-14T10:05:25.712" v="332" actId="14100"/>
        <pc:sldMkLst>
          <pc:docMk/>
          <pc:sldMk cId="3526646222" sldId="556"/>
        </pc:sldMkLst>
        <pc:spChg chg="mod">
          <ac:chgData name="Aishat Bakre" userId="839b68a6-4a2b-45ef-9a5a-14f954bfea5f" providerId="ADAL" clId="{F06A4797-BF39-4150-AD76-FEE53020FDA8}" dt="2022-09-14T10:02:40.694" v="322" actId="255"/>
          <ac:spMkLst>
            <pc:docMk/>
            <pc:sldMk cId="3526646222" sldId="556"/>
            <ac:spMk id="2" creationId="{CA4B0C45-9371-6546-58AB-0AB46692EA10}"/>
          </ac:spMkLst>
        </pc:spChg>
        <pc:spChg chg="del">
          <ac:chgData name="Aishat Bakre" userId="839b68a6-4a2b-45ef-9a5a-14f954bfea5f" providerId="ADAL" clId="{F06A4797-BF39-4150-AD76-FEE53020FDA8}" dt="2022-09-14T09:56:31.346" v="267"/>
          <ac:spMkLst>
            <pc:docMk/>
            <pc:sldMk cId="3526646222" sldId="556"/>
            <ac:spMk id="3" creationId="{7B97BB23-BB05-65A1-A368-08449BA0BDD6}"/>
          </ac:spMkLst>
        </pc:spChg>
        <pc:spChg chg="add del mod">
          <ac:chgData name="Aishat Bakre" userId="839b68a6-4a2b-45ef-9a5a-14f954bfea5f" providerId="ADAL" clId="{F06A4797-BF39-4150-AD76-FEE53020FDA8}" dt="2022-09-14T10:02:41.875" v="324"/>
          <ac:spMkLst>
            <pc:docMk/>
            <pc:sldMk cId="3526646222" sldId="556"/>
            <ac:spMk id="6" creationId="{F486373F-5B1E-3A93-D080-4FEFFE40A6DE}"/>
          </ac:spMkLst>
        </pc:spChg>
        <pc:spChg chg="add del mod">
          <ac:chgData name="Aishat Bakre" userId="839b68a6-4a2b-45ef-9a5a-14f954bfea5f" providerId="ADAL" clId="{F06A4797-BF39-4150-AD76-FEE53020FDA8}" dt="2022-09-14T10:00:28.256" v="308"/>
          <ac:spMkLst>
            <pc:docMk/>
            <pc:sldMk cId="3526646222" sldId="556"/>
            <ac:spMk id="8" creationId="{10139DFF-AAFD-FC5D-C957-BEEE1F8A3F15}"/>
          </ac:spMkLst>
        </pc:spChg>
        <pc:spChg chg="add mod">
          <ac:chgData name="Aishat Bakre" userId="839b68a6-4a2b-45ef-9a5a-14f954bfea5f" providerId="ADAL" clId="{F06A4797-BF39-4150-AD76-FEE53020FDA8}" dt="2022-09-14T10:01:06.740" v="315" actId="14100"/>
          <ac:spMkLst>
            <pc:docMk/>
            <pc:sldMk cId="3526646222" sldId="556"/>
            <ac:spMk id="10" creationId="{67177297-9236-0441-BACF-AB9234BBAA55}"/>
          </ac:spMkLst>
        </pc:spChg>
        <pc:spChg chg="add mod">
          <ac:chgData name="Aishat Bakre" userId="839b68a6-4a2b-45ef-9a5a-14f954bfea5f" providerId="ADAL" clId="{F06A4797-BF39-4150-AD76-FEE53020FDA8}" dt="2022-09-14T10:05:25.712" v="332" actId="14100"/>
          <ac:spMkLst>
            <pc:docMk/>
            <pc:sldMk cId="3526646222" sldId="556"/>
            <ac:spMk id="12" creationId="{38B40278-9DA5-4F40-12F9-A7D02FD7EDB3}"/>
          </ac:spMkLst>
        </pc:spChg>
        <pc:picChg chg="add mod">
          <ac:chgData name="Aishat Bakre" userId="839b68a6-4a2b-45ef-9a5a-14f954bfea5f" providerId="ADAL" clId="{F06A4797-BF39-4150-AD76-FEE53020FDA8}" dt="2022-09-14T10:04:58.031" v="325" actId="1076"/>
          <ac:picMkLst>
            <pc:docMk/>
            <pc:sldMk cId="3526646222" sldId="556"/>
            <ac:picMk id="1026" creationId="{C10DBF36-13AA-2053-0205-ED8B236C8D36}"/>
          </ac:picMkLst>
        </pc:picChg>
      </pc:sldChg>
      <pc:sldChg chg="new del">
        <pc:chgData name="Aishat Bakre" userId="839b68a6-4a2b-45ef-9a5a-14f954bfea5f" providerId="ADAL" clId="{F06A4797-BF39-4150-AD76-FEE53020FDA8}" dt="2022-09-14T10:43:20.747" v="592" actId="2696"/>
        <pc:sldMkLst>
          <pc:docMk/>
          <pc:sldMk cId="1566530003" sldId="557"/>
        </pc:sldMkLst>
      </pc:sldChg>
      <pc:sldChg chg="modSp mod">
        <pc:chgData name="Aishat Bakre" userId="839b68a6-4a2b-45ef-9a5a-14f954bfea5f" providerId="ADAL" clId="{F06A4797-BF39-4150-AD76-FEE53020FDA8}" dt="2022-09-19T17:49:35.563" v="1261" actId="20577"/>
        <pc:sldMkLst>
          <pc:docMk/>
          <pc:sldMk cId="2287086032" sldId="558"/>
        </pc:sldMkLst>
        <pc:spChg chg="mod">
          <ac:chgData name="Aishat Bakre" userId="839b68a6-4a2b-45ef-9a5a-14f954bfea5f" providerId="ADAL" clId="{F06A4797-BF39-4150-AD76-FEE53020FDA8}" dt="2022-09-19T17:49:35.563" v="1261" actId="20577"/>
          <ac:spMkLst>
            <pc:docMk/>
            <pc:sldMk cId="2287086032" sldId="558"/>
            <ac:spMk id="3" creationId="{307B87B7-D5FB-1407-F629-7949F7B34CFF}"/>
          </ac:spMkLst>
        </pc:spChg>
      </pc:sldChg>
      <pc:sldChg chg="modSp mod">
        <pc:chgData name="Aishat Bakre" userId="839b68a6-4a2b-45ef-9a5a-14f954bfea5f" providerId="ADAL" clId="{F06A4797-BF39-4150-AD76-FEE53020FDA8}" dt="2022-09-14T10:46:52.351" v="717"/>
        <pc:sldMkLst>
          <pc:docMk/>
          <pc:sldMk cId="3725338404" sldId="559"/>
        </pc:sldMkLst>
        <pc:spChg chg="mod">
          <ac:chgData name="Aishat Bakre" userId="839b68a6-4a2b-45ef-9a5a-14f954bfea5f" providerId="ADAL" clId="{F06A4797-BF39-4150-AD76-FEE53020FDA8}" dt="2022-09-14T10:46:52.351" v="717"/>
          <ac:spMkLst>
            <pc:docMk/>
            <pc:sldMk cId="3725338404" sldId="559"/>
            <ac:spMk id="3" creationId="{307B87B7-D5FB-1407-F629-7949F7B34CFF}"/>
          </ac:spMkLst>
        </pc:spChg>
      </pc:sldChg>
      <pc:sldChg chg="modSp mod">
        <pc:chgData name="Aishat Bakre" userId="839b68a6-4a2b-45ef-9a5a-14f954bfea5f" providerId="ADAL" clId="{F06A4797-BF39-4150-AD76-FEE53020FDA8}" dt="2022-09-14T10:46:27.342" v="712" actId="20577"/>
        <pc:sldMkLst>
          <pc:docMk/>
          <pc:sldMk cId="1184083269" sldId="560"/>
        </pc:sldMkLst>
        <pc:spChg chg="mod">
          <ac:chgData name="Aishat Bakre" userId="839b68a6-4a2b-45ef-9a5a-14f954bfea5f" providerId="ADAL" clId="{F06A4797-BF39-4150-AD76-FEE53020FDA8}" dt="2022-09-14T10:46:27.342" v="712" actId="20577"/>
          <ac:spMkLst>
            <pc:docMk/>
            <pc:sldMk cId="1184083269" sldId="560"/>
            <ac:spMk id="3" creationId="{307B87B7-D5FB-1407-F629-7949F7B34CFF}"/>
          </ac:spMkLst>
        </pc:spChg>
      </pc:sldChg>
      <pc:sldChg chg="modSp new mod ord">
        <pc:chgData name="Aishat Bakre" userId="839b68a6-4a2b-45ef-9a5a-14f954bfea5f" providerId="ADAL" clId="{F06A4797-BF39-4150-AD76-FEE53020FDA8}" dt="2022-09-16T21:25:03.663" v="1253"/>
        <pc:sldMkLst>
          <pc:docMk/>
          <pc:sldMk cId="3464562544" sldId="561"/>
        </pc:sldMkLst>
        <pc:spChg chg="mod">
          <ac:chgData name="Aishat Bakre" userId="839b68a6-4a2b-45ef-9a5a-14f954bfea5f" providerId="ADAL" clId="{F06A4797-BF39-4150-AD76-FEE53020FDA8}" dt="2022-09-14T11:01:43.700" v="739"/>
          <ac:spMkLst>
            <pc:docMk/>
            <pc:sldMk cId="3464562544" sldId="561"/>
            <ac:spMk id="2" creationId="{78501799-769A-183A-6EC6-FA5F400122AB}"/>
          </ac:spMkLst>
        </pc:spChg>
        <pc:spChg chg="mod">
          <ac:chgData name="Aishat Bakre" userId="839b68a6-4a2b-45ef-9a5a-14f954bfea5f" providerId="ADAL" clId="{F06A4797-BF39-4150-AD76-FEE53020FDA8}" dt="2022-09-14T11:01:31.668" v="738" actId="20577"/>
          <ac:spMkLst>
            <pc:docMk/>
            <pc:sldMk cId="3464562544" sldId="561"/>
            <ac:spMk id="3" creationId="{B778D76F-951C-9298-DD55-92D9C0DFE933}"/>
          </ac:spMkLst>
        </pc:spChg>
      </pc:sldChg>
      <pc:sldChg chg="modSp mod">
        <pc:chgData name="Aishat Bakre" userId="839b68a6-4a2b-45ef-9a5a-14f954bfea5f" providerId="ADAL" clId="{F06A4797-BF39-4150-AD76-FEE53020FDA8}" dt="2022-09-14T11:11:30.540" v="747" actId="20577"/>
        <pc:sldMkLst>
          <pc:docMk/>
          <pc:sldMk cId="289819387" sldId="562"/>
        </pc:sldMkLst>
        <pc:spChg chg="mod">
          <ac:chgData name="Aishat Bakre" userId="839b68a6-4a2b-45ef-9a5a-14f954bfea5f" providerId="ADAL" clId="{F06A4797-BF39-4150-AD76-FEE53020FDA8}" dt="2022-09-14T11:11:30.540" v="747" actId="20577"/>
          <ac:spMkLst>
            <pc:docMk/>
            <pc:sldMk cId="289819387" sldId="562"/>
            <ac:spMk id="3" creationId="{307B87B7-D5FB-1407-F629-7949F7B34CFF}"/>
          </ac:spMkLst>
        </pc:spChg>
      </pc:sldChg>
      <pc:sldChg chg="modSp new mod">
        <pc:chgData name="Aishat Bakre" userId="839b68a6-4a2b-45ef-9a5a-14f954bfea5f" providerId="ADAL" clId="{F06A4797-BF39-4150-AD76-FEE53020FDA8}" dt="2022-09-19T19:51:12.813" v="1280" actId="20577"/>
        <pc:sldMkLst>
          <pc:docMk/>
          <pc:sldMk cId="1107093011" sldId="563"/>
        </pc:sldMkLst>
        <pc:spChg chg="mod">
          <ac:chgData name="Aishat Bakre" userId="839b68a6-4a2b-45ef-9a5a-14f954bfea5f" providerId="ADAL" clId="{F06A4797-BF39-4150-AD76-FEE53020FDA8}" dt="2022-09-14T11:40:56.789" v="887" actId="113"/>
          <ac:spMkLst>
            <pc:docMk/>
            <pc:sldMk cId="1107093011" sldId="563"/>
            <ac:spMk id="2" creationId="{701F5150-1D52-847C-4B1C-170384AFA706}"/>
          </ac:spMkLst>
        </pc:spChg>
        <pc:spChg chg="mod">
          <ac:chgData name="Aishat Bakre" userId="839b68a6-4a2b-45ef-9a5a-14f954bfea5f" providerId="ADAL" clId="{F06A4797-BF39-4150-AD76-FEE53020FDA8}" dt="2022-09-19T19:51:12.813" v="1280" actId="20577"/>
          <ac:spMkLst>
            <pc:docMk/>
            <pc:sldMk cId="1107093011" sldId="563"/>
            <ac:spMk id="3" creationId="{0FEDA56C-732E-2FD2-FEAE-F41DA1B7972D}"/>
          </ac:spMkLst>
        </pc:spChg>
      </pc:sldChg>
      <pc:sldChg chg="modSp new mod">
        <pc:chgData name="Aishat Bakre" userId="839b68a6-4a2b-45ef-9a5a-14f954bfea5f" providerId="ADAL" clId="{F06A4797-BF39-4150-AD76-FEE53020FDA8}" dt="2022-09-21T09:09:06.783" v="1946" actId="27636"/>
        <pc:sldMkLst>
          <pc:docMk/>
          <pc:sldMk cId="2056485764" sldId="564"/>
        </pc:sldMkLst>
        <pc:spChg chg="mod">
          <ac:chgData name="Aishat Bakre" userId="839b68a6-4a2b-45ef-9a5a-14f954bfea5f" providerId="ADAL" clId="{F06A4797-BF39-4150-AD76-FEE53020FDA8}" dt="2022-09-14T11:52:32.398" v="1118" actId="113"/>
          <ac:spMkLst>
            <pc:docMk/>
            <pc:sldMk cId="2056485764" sldId="564"/>
            <ac:spMk id="2" creationId="{1FD71749-032F-1218-F4D1-264CDD88E18F}"/>
          </ac:spMkLst>
        </pc:spChg>
        <pc:spChg chg="mod">
          <ac:chgData name="Aishat Bakre" userId="839b68a6-4a2b-45ef-9a5a-14f954bfea5f" providerId="ADAL" clId="{F06A4797-BF39-4150-AD76-FEE53020FDA8}" dt="2022-09-21T09:09:06.783" v="1946" actId="27636"/>
          <ac:spMkLst>
            <pc:docMk/>
            <pc:sldMk cId="2056485764" sldId="564"/>
            <ac:spMk id="3" creationId="{A880CC86-18A5-0E86-7678-53535C900EA4}"/>
          </ac:spMkLst>
        </pc:spChg>
      </pc:sldChg>
      <pc:sldChg chg="modSp mod">
        <pc:chgData name="Aishat Bakre" userId="839b68a6-4a2b-45ef-9a5a-14f954bfea5f" providerId="ADAL" clId="{F06A4797-BF39-4150-AD76-FEE53020FDA8}" dt="2022-09-14T12:53:04.777" v="1168" actId="20577"/>
        <pc:sldMkLst>
          <pc:docMk/>
          <pc:sldMk cId="395483519" sldId="565"/>
        </pc:sldMkLst>
        <pc:spChg chg="mod">
          <ac:chgData name="Aishat Bakre" userId="839b68a6-4a2b-45ef-9a5a-14f954bfea5f" providerId="ADAL" clId="{F06A4797-BF39-4150-AD76-FEE53020FDA8}" dt="2022-09-14T12:51:19.758" v="1165" actId="20577"/>
          <ac:spMkLst>
            <pc:docMk/>
            <pc:sldMk cId="395483519" sldId="565"/>
            <ac:spMk id="2" creationId="{45DA10BE-1DD1-4E5B-B023-C50DD1663BC1}"/>
          </ac:spMkLst>
        </pc:spChg>
        <pc:spChg chg="mod">
          <ac:chgData name="Aishat Bakre" userId="839b68a6-4a2b-45ef-9a5a-14f954bfea5f" providerId="ADAL" clId="{F06A4797-BF39-4150-AD76-FEE53020FDA8}" dt="2022-09-14T12:53:04.777" v="1168" actId="20577"/>
          <ac:spMkLst>
            <pc:docMk/>
            <pc:sldMk cId="395483519" sldId="565"/>
            <ac:spMk id="3" creationId="{3CDF85AA-5175-44E3-8E4E-10446B6DD8CC}"/>
          </ac:spMkLst>
        </pc:spChg>
      </pc:sldChg>
      <pc:sldChg chg="modSp new mod ord">
        <pc:chgData name="Aishat Bakre" userId="839b68a6-4a2b-45ef-9a5a-14f954bfea5f" providerId="ADAL" clId="{F06A4797-BF39-4150-AD76-FEE53020FDA8}" dt="2022-09-16T21:01:17.684" v="1216"/>
        <pc:sldMkLst>
          <pc:docMk/>
          <pc:sldMk cId="3009540735" sldId="566"/>
        </pc:sldMkLst>
        <pc:spChg chg="mod">
          <ac:chgData name="Aishat Bakre" userId="839b68a6-4a2b-45ef-9a5a-14f954bfea5f" providerId="ADAL" clId="{F06A4797-BF39-4150-AD76-FEE53020FDA8}" dt="2022-09-16T21:01:17.684" v="1216"/>
          <ac:spMkLst>
            <pc:docMk/>
            <pc:sldMk cId="3009540735" sldId="566"/>
            <ac:spMk id="2" creationId="{0ACCE6CB-702D-A3BE-B17F-E6BA4D8C85A2}"/>
          </ac:spMkLst>
        </pc:spChg>
        <pc:spChg chg="mod">
          <ac:chgData name="Aishat Bakre" userId="839b68a6-4a2b-45ef-9a5a-14f954bfea5f" providerId="ADAL" clId="{F06A4797-BF39-4150-AD76-FEE53020FDA8}" dt="2022-09-16T20:59:00.743" v="1199" actId="27636"/>
          <ac:spMkLst>
            <pc:docMk/>
            <pc:sldMk cId="3009540735" sldId="566"/>
            <ac:spMk id="3" creationId="{EDBFE27E-3FB5-CFFC-6E04-A970169427C0}"/>
          </ac:spMkLst>
        </pc:spChg>
      </pc:sldChg>
      <pc:sldChg chg="modSp new mod">
        <pc:chgData name="Aishat Bakre" userId="839b68a6-4a2b-45ef-9a5a-14f954bfea5f" providerId="ADAL" clId="{F06A4797-BF39-4150-AD76-FEE53020FDA8}" dt="2022-09-16T21:24:14.120" v="1249"/>
        <pc:sldMkLst>
          <pc:docMk/>
          <pc:sldMk cId="3849094524" sldId="567"/>
        </pc:sldMkLst>
        <pc:spChg chg="mod">
          <ac:chgData name="Aishat Bakre" userId="839b68a6-4a2b-45ef-9a5a-14f954bfea5f" providerId="ADAL" clId="{F06A4797-BF39-4150-AD76-FEE53020FDA8}" dt="2022-09-16T21:24:14.120" v="1249"/>
          <ac:spMkLst>
            <pc:docMk/>
            <pc:sldMk cId="3849094524" sldId="567"/>
            <ac:spMk id="2" creationId="{4AF0E07B-28B6-7235-610D-1D3259639729}"/>
          </ac:spMkLst>
        </pc:spChg>
        <pc:spChg chg="mod">
          <ac:chgData name="Aishat Bakre" userId="839b68a6-4a2b-45ef-9a5a-14f954bfea5f" providerId="ADAL" clId="{F06A4797-BF39-4150-AD76-FEE53020FDA8}" dt="2022-09-16T21:01:04.219" v="1215" actId="5793"/>
          <ac:spMkLst>
            <pc:docMk/>
            <pc:sldMk cId="3849094524" sldId="567"/>
            <ac:spMk id="3" creationId="{F62FAC7F-4248-3DD6-ACC1-B07B45C5AF13}"/>
          </ac:spMkLst>
        </pc:spChg>
      </pc:sldChg>
      <pc:sldChg chg="modSp new mod">
        <pc:chgData name="Aishat Bakre" userId="839b68a6-4a2b-45ef-9a5a-14f954bfea5f" providerId="ADAL" clId="{F06A4797-BF39-4150-AD76-FEE53020FDA8}" dt="2022-09-19T21:37:04.796" v="1450" actId="20577"/>
        <pc:sldMkLst>
          <pc:docMk/>
          <pc:sldMk cId="94353285" sldId="568"/>
        </pc:sldMkLst>
        <pc:spChg chg="mod">
          <ac:chgData name="Aishat Bakre" userId="839b68a6-4a2b-45ef-9a5a-14f954bfea5f" providerId="ADAL" clId="{F06A4797-BF39-4150-AD76-FEE53020FDA8}" dt="2022-09-19T21:37:04.796" v="1450" actId="20577"/>
          <ac:spMkLst>
            <pc:docMk/>
            <pc:sldMk cId="94353285" sldId="568"/>
            <ac:spMk id="2" creationId="{466AE36A-7749-0DCB-CD62-006216A9A8F5}"/>
          </ac:spMkLst>
        </pc:spChg>
        <pc:spChg chg="mod">
          <ac:chgData name="Aishat Bakre" userId="839b68a6-4a2b-45ef-9a5a-14f954bfea5f" providerId="ADAL" clId="{F06A4797-BF39-4150-AD76-FEE53020FDA8}" dt="2022-09-19T21:36:45.956" v="1447" actId="12"/>
          <ac:spMkLst>
            <pc:docMk/>
            <pc:sldMk cId="94353285" sldId="568"/>
            <ac:spMk id="3" creationId="{838345AC-ECE3-3D52-CA43-3FEFF25079FC}"/>
          </ac:spMkLst>
        </pc:spChg>
      </pc:sldChg>
      <pc:sldChg chg="modSp new mod">
        <pc:chgData name="Aishat Bakre" userId="839b68a6-4a2b-45ef-9a5a-14f954bfea5f" providerId="ADAL" clId="{F06A4797-BF39-4150-AD76-FEE53020FDA8}" dt="2022-09-21T09:19:05.269" v="2150" actId="20577"/>
        <pc:sldMkLst>
          <pc:docMk/>
          <pc:sldMk cId="535423870" sldId="569"/>
        </pc:sldMkLst>
        <pc:spChg chg="mod">
          <ac:chgData name="Aishat Bakre" userId="839b68a6-4a2b-45ef-9a5a-14f954bfea5f" providerId="ADAL" clId="{F06A4797-BF39-4150-AD76-FEE53020FDA8}" dt="2022-09-21T09:09:17.933" v="1954" actId="113"/>
          <ac:spMkLst>
            <pc:docMk/>
            <pc:sldMk cId="535423870" sldId="569"/>
            <ac:spMk id="2" creationId="{336EE307-38B2-0670-63F8-5AB0E8547581}"/>
          </ac:spMkLst>
        </pc:spChg>
        <pc:spChg chg="mod">
          <ac:chgData name="Aishat Bakre" userId="839b68a6-4a2b-45ef-9a5a-14f954bfea5f" providerId="ADAL" clId="{F06A4797-BF39-4150-AD76-FEE53020FDA8}" dt="2022-09-21T09:19:05.269" v="2150" actId="20577"/>
          <ac:spMkLst>
            <pc:docMk/>
            <pc:sldMk cId="535423870" sldId="569"/>
            <ac:spMk id="3" creationId="{12289740-972C-A86B-444B-53A75C197FE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21/09/2022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21/09/2022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i0ZabxXmH4Y" TargetMode="External"/><Relationship Id="rId2" Type="http://schemas.openxmlformats.org/officeDocument/2006/relationships/slide" Target="../slides/slide35.xml"/><Relationship Id="rId1" Type="http://schemas.openxmlformats.org/officeDocument/2006/relationships/notesMaster" Target="../notesMasters/notesMaster1.xml"/><Relationship Id="rId5" Type="http://schemas.openxmlformats.org/officeDocument/2006/relationships/hyperlink" Target="https://www.youtube.com/watch?v=aFPyYoGViZs" TargetMode="External"/><Relationship Id="rId4" Type="http://schemas.openxmlformats.org/officeDocument/2006/relationships/hyperlink" Target="https://www.youtube.com/watch?v=plw-ySLS-lI"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youtube.com/watch?v=Jd3gFT0-C4s&amp;t=5s" TargetMode="External"/><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a story is said to be incomplete if it does not describe the </a:t>
            </a:r>
            <a:r>
              <a:rPr lang="en-GB" b="1" i="0" dirty="0">
                <a:solidFill>
                  <a:srgbClr val="000000"/>
                </a:solidFill>
                <a:effectLst/>
                <a:latin typeface="Open Sans" panose="020B0606030504020204" pitchFamily="34" charset="0"/>
              </a:rPr>
              <a:t>what, who, where, when, and why/how</a:t>
            </a:r>
            <a:r>
              <a:rPr lang="en-GB" b="0" i="0" dirty="0">
                <a:solidFill>
                  <a:srgbClr val="000000"/>
                </a:solidFill>
                <a:effectLst/>
                <a:latin typeface="Open Sans" panose="020B0606030504020204" pitchFamily="34" charset="0"/>
              </a:rPr>
              <a:t> of a situation</a:t>
            </a:r>
          </a:p>
          <a:p>
            <a:r>
              <a:rPr lang="en-GB" b="0" i="0" dirty="0">
                <a:solidFill>
                  <a:srgbClr val="000000"/>
                </a:solidFill>
                <a:effectLst/>
                <a:latin typeface="Open Sans" panose="020B0606030504020204" pitchFamily="34" charset="0"/>
              </a:rPr>
              <a:t>This was adopted from  a newspaper reporter point of view especially those that are  new to the profession.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8</a:t>
            </a:fld>
            <a:endParaRPr lang="en-GB"/>
          </a:p>
        </p:txBody>
      </p:sp>
    </p:spTree>
    <p:extLst>
      <p:ext uri="{BB962C8B-B14F-4D97-AF65-F5344CB8AC3E}">
        <p14:creationId xmlns:p14="http://schemas.microsoft.com/office/powerpoint/2010/main" val="20143473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Giardia is a tiny parasite (germ) that causes the diarrheal disease giardiasis. Giardia is found on surfaces or in soil, food, or water that has been contaminated with </a:t>
            </a:r>
            <a:r>
              <a:rPr lang="en-GB" dirty="0" err="1"/>
              <a:t>feces</a:t>
            </a:r>
            <a:r>
              <a:rPr lang="en-GB" dirty="0"/>
              <a:t> (poop) from infected people or animals.</a:t>
            </a:r>
          </a:p>
        </p:txBody>
      </p:sp>
      <p:sp>
        <p:nvSpPr>
          <p:cNvPr id="4" name="Slide Number Placeholder 3"/>
          <p:cNvSpPr>
            <a:spLocks noGrp="1"/>
          </p:cNvSpPr>
          <p:nvPr>
            <p:ph type="sldNum" sz="quarter" idx="5"/>
          </p:nvPr>
        </p:nvSpPr>
        <p:spPr/>
        <p:txBody>
          <a:bodyPr/>
          <a:lstStyle/>
          <a:p>
            <a:fld id="{17EA8173-6EA7-483C-A1E0-CFB4950086E9}" type="slidenum">
              <a:rPr lang="en-GB" smtClean="0"/>
              <a:t>27</a:t>
            </a:fld>
            <a:endParaRPr lang="en-GB"/>
          </a:p>
        </p:txBody>
      </p:sp>
    </p:spTree>
    <p:extLst>
      <p:ext uri="{BB962C8B-B14F-4D97-AF65-F5344CB8AC3E}">
        <p14:creationId xmlns:p14="http://schemas.microsoft.com/office/powerpoint/2010/main" val="3329077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“Person” attributes include age, sex, ethnicity/race, and socioeconomic status.</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834997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The frequency of many adverse health conditions increases with decreasing socioeconomic status. For example, tuberculosis is more common among persons in lower socioeconomic strata</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33</a:t>
            </a:fld>
            <a:endParaRPr lang="en-GB"/>
          </a:p>
        </p:txBody>
      </p:sp>
    </p:spTree>
    <p:extLst>
      <p:ext uri="{BB962C8B-B14F-4D97-AF65-F5344CB8AC3E}">
        <p14:creationId xmlns:p14="http://schemas.microsoft.com/office/powerpoint/2010/main" val="16307640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Coronavirus disease (COVID-19) – YouTube</a:t>
            </a:r>
            <a:endParaRPr lang="en-GB" dirty="0"/>
          </a:p>
          <a:p>
            <a:r>
              <a:rPr lang="en-GB" dirty="0">
                <a:hlinkClick r:id="rId4"/>
              </a:rPr>
              <a:t>MERS-</a:t>
            </a:r>
            <a:r>
              <a:rPr lang="en-GB" dirty="0" err="1">
                <a:hlinkClick r:id="rId4"/>
              </a:rPr>
              <a:t>CoV</a:t>
            </a:r>
            <a:r>
              <a:rPr lang="en-GB" dirty="0">
                <a:hlinkClick r:id="rId4"/>
              </a:rPr>
              <a:t> and SARS-CoV-2 (COVID-19) – YouTube</a:t>
            </a:r>
            <a:endParaRPr lang="en-GB" dirty="0"/>
          </a:p>
          <a:p>
            <a:r>
              <a:rPr lang="en-GB" dirty="0">
                <a:hlinkClick r:id="rId5"/>
              </a:rPr>
              <a:t>Introduction to Coronaviruses (SARS, MERS, COVID-19): Hosts, Symptoms, History of SARS and MERS – YouTube</a:t>
            </a:r>
            <a:endParaRPr lang="en-GB" dirty="0"/>
          </a:p>
          <a:p>
            <a:r>
              <a:rPr lang="en-GB" dirty="0"/>
              <a:t>https://www.youtube.com/watch?v=BPc1DQaoDxY</a:t>
            </a:r>
          </a:p>
        </p:txBody>
      </p:sp>
      <p:sp>
        <p:nvSpPr>
          <p:cNvPr id="4" name="Slide Number Placeholder 3"/>
          <p:cNvSpPr>
            <a:spLocks noGrp="1"/>
          </p:cNvSpPr>
          <p:nvPr>
            <p:ph type="sldNum" sz="quarter" idx="5"/>
          </p:nvPr>
        </p:nvSpPr>
        <p:spPr/>
        <p:txBody>
          <a:bodyPr/>
          <a:lstStyle/>
          <a:p>
            <a:fld id="{17EA8173-6EA7-483C-A1E0-CFB4950086E9}" type="slidenum">
              <a:rPr lang="en-GB" smtClean="0"/>
              <a:t>35</a:t>
            </a:fld>
            <a:endParaRPr lang="en-GB"/>
          </a:p>
        </p:txBody>
      </p:sp>
    </p:spTree>
    <p:extLst>
      <p:ext uri="{BB962C8B-B14F-4D97-AF65-F5344CB8AC3E}">
        <p14:creationId xmlns:p14="http://schemas.microsoft.com/office/powerpoint/2010/main" val="2594915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The Framingham study is a well-known cohort study that has followed over 5,000 residents of Framingham, Massachusetts, since the early 1950s to establish the rates and risk factors for heart disease.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err="1">
                <a:solidFill>
                  <a:srgbClr val="000000"/>
                </a:solidFill>
                <a:effectLst/>
                <a:latin typeface="Open Sans" panose="020B0606030504020204" pitchFamily="34" charset="0"/>
              </a:rPr>
              <a:t>Kannel</a:t>
            </a:r>
            <a:r>
              <a:rPr lang="en-GB" b="0" i="0" dirty="0">
                <a:solidFill>
                  <a:srgbClr val="000000"/>
                </a:solidFill>
                <a:effectLst/>
                <a:latin typeface="Open Sans" panose="020B0606030504020204" pitchFamily="34" charset="0"/>
              </a:rPr>
              <a:t> WB. The Framingham Study: its 50-year legacy and future promise. J </a:t>
            </a:r>
            <a:r>
              <a:rPr lang="en-GB" b="0" i="0" dirty="0" err="1">
                <a:solidFill>
                  <a:srgbClr val="000000"/>
                </a:solidFill>
                <a:effectLst/>
                <a:latin typeface="Open Sans" panose="020B0606030504020204" pitchFamily="34" charset="0"/>
              </a:rPr>
              <a:t>Atheroscler</a:t>
            </a:r>
            <a:r>
              <a:rPr lang="en-GB" b="0" i="0" dirty="0">
                <a:solidFill>
                  <a:srgbClr val="000000"/>
                </a:solidFill>
                <a:effectLst/>
                <a:latin typeface="Open Sans" panose="020B0606030504020204" pitchFamily="34" charset="0"/>
              </a:rPr>
              <a:t> </a:t>
            </a:r>
            <a:r>
              <a:rPr lang="en-GB" b="0" i="0" dirty="0" err="1">
                <a:solidFill>
                  <a:srgbClr val="000000"/>
                </a:solidFill>
                <a:effectLst/>
                <a:latin typeface="Open Sans" panose="020B0606030504020204" pitchFamily="34" charset="0"/>
              </a:rPr>
              <a:t>Thromb</a:t>
            </a:r>
            <a:r>
              <a:rPr lang="en-GB" b="0" i="0" dirty="0">
                <a:solidFill>
                  <a:srgbClr val="000000"/>
                </a:solidFill>
                <a:effectLst/>
                <a:latin typeface="Open Sans" panose="020B0606030504020204" pitchFamily="34" charset="0"/>
              </a:rPr>
              <a:t> 2000;6:60-6.</a:t>
            </a:r>
          </a:p>
          <a:p>
            <a:endParaRPr lang="en-GB" b="0" i="0" dirty="0">
              <a:solidFill>
                <a:srgbClr val="000000"/>
              </a:solidFill>
              <a:effectLst/>
              <a:latin typeface="Open Sans" panose="020B0606030504020204" pitchFamily="34" charset="0"/>
            </a:endParaRPr>
          </a:p>
          <a:p>
            <a:r>
              <a:rPr lang="en-GB" b="0" i="0" dirty="0">
                <a:solidFill>
                  <a:srgbClr val="000000"/>
                </a:solidFill>
                <a:effectLst/>
                <a:latin typeface="Open Sans" panose="020B0606030504020204" pitchFamily="34" charset="0"/>
              </a:rPr>
              <a:t>The Nurses Health Study and the Nurses Health Study II are cohort studies established in 1976 and 1989, respectively, that have followed over 100,000 nurses each and have provided useful information on oral contraceptives, diet, and lifestyle risk factors.</a:t>
            </a:r>
          </a:p>
          <a:p>
            <a:r>
              <a:rPr lang="en-GB" b="0" i="0" dirty="0">
                <a:solidFill>
                  <a:srgbClr val="000000"/>
                </a:solidFill>
                <a:effectLst/>
                <a:latin typeface="Open Sans" panose="020B0606030504020204" pitchFamily="34" charset="0"/>
              </a:rPr>
              <a:t>These studies are sometimes called </a:t>
            </a:r>
            <a:r>
              <a:rPr lang="en-GB" b="1" i="0" dirty="0">
                <a:solidFill>
                  <a:srgbClr val="000000"/>
                </a:solidFill>
                <a:effectLst/>
                <a:latin typeface="Open Sans" panose="020B0606030504020204" pitchFamily="34" charset="0"/>
              </a:rPr>
              <a:t>follow-up</a:t>
            </a:r>
            <a:r>
              <a:rPr lang="en-GB" b="0" i="0" dirty="0">
                <a:solidFill>
                  <a:srgbClr val="000000"/>
                </a:solidFill>
                <a:effectLst/>
                <a:latin typeface="Open Sans" panose="020B0606030504020204" pitchFamily="34" charset="0"/>
              </a:rPr>
              <a:t> or </a:t>
            </a:r>
            <a:r>
              <a:rPr lang="en-GB" b="1" i="0" dirty="0">
                <a:solidFill>
                  <a:srgbClr val="000000"/>
                </a:solidFill>
                <a:effectLst/>
                <a:latin typeface="Open Sans" panose="020B0606030504020204" pitchFamily="34" charset="0"/>
              </a:rPr>
              <a:t>prospective </a:t>
            </a:r>
            <a:r>
              <a:rPr lang="en-GB" b="0" i="0" dirty="0">
                <a:solidFill>
                  <a:srgbClr val="000000"/>
                </a:solidFill>
                <a:effectLst/>
                <a:latin typeface="Open Sans" panose="020B0606030504020204" pitchFamily="34" charset="0"/>
              </a:rPr>
              <a:t>cohort studies, because participants are enrolled as the study begins and are then followed prospectively over time to identify occurrence of the outcomes of interest.</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45</a:t>
            </a:fld>
            <a:endParaRPr lang="en-GB"/>
          </a:p>
        </p:txBody>
      </p:sp>
    </p:spTree>
    <p:extLst>
      <p:ext uri="{BB962C8B-B14F-4D97-AF65-F5344CB8AC3E}">
        <p14:creationId xmlns:p14="http://schemas.microsoft.com/office/powerpoint/2010/main" val="104801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Open Sans" panose="020B0606030504020204" pitchFamily="34" charset="0"/>
              </a:rPr>
              <a:t>Another type of cohort study is </a:t>
            </a:r>
            <a:r>
              <a:rPr lang="en-GB" b="1" i="0" dirty="0">
                <a:solidFill>
                  <a:srgbClr val="000000"/>
                </a:solidFill>
                <a:effectLst/>
                <a:latin typeface="Open Sans" panose="020B0606030504020204" pitchFamily="34" charset="0"/>
              </a:rPr>
              <a:t>Retrospective</a:t>
            </a:r>
            <a:r>
              <a:rPr lang="en-GB" b="0" i="0" dirty="0">
                <a:solidFill>
                  <a:srgbClr val="000000"/>
                </a:solidFill>
                <a:effectLst/>
                <a:latin typeface="Open Sans" panose="020B0606030504020204" pitchFamily="34" charset="0"/>
              </a:rPr>
              <a:t> cohort study. In this type of study both the exposure and the outcomes have already occurred. Just as in a prospective cohort study, the investigator calculates and compares rates of disease in the exposed and unexposed groups. Retrospective cohort studies are commonly used in investigations of disease in groups of easily identified people such as workers at a particular factory or attendees at a wedding</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46</a:t>
            </a:fld>
            <a:endParaRPr lang="en-GB"/>
          </a:p>
        </p:txBody>
      </p:sp>
    </p:spTree>
    <p:extLst>
      <p:ext uri="{BB962C8B-B14F-4D97-AF65-F5344CB8AC3E}">
        <p14:creationId xmlns:p14="http://schemas.microsoft.com/office/powerpoint/2010/main" val="4908031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dirty="0">
                <a:solidFill>
                  <a:srgbClr val="000000"/>
                </a:solidFill>
                <a:effectLst/>
              </a:rPr>
              <a:t>Experimental-Randomised control trial</a:t>
            </a:r>
            <a:endParaRPr lang="en-GB" b="0" dirty="0"/>
          </a:p>
        </p:txBody>
      </p:sp>
      <p:sp>
        <p:nvSpPr>
          <p:cNvPr id="4" name="Slide Number Placeholder 3"/>
          <p:cNvSpPr>
            <a:spLocks noGrp="1"/>
          </p:cNvSpPr>
          <p:nvPr>
            <p:ph type="sldNum" sz="quarter" idx="5"/>
          </p:nvPr>
        </p:nvSpPr>
        <p:spPr/>
        <p:txBody>
          <a:bodyPr/>
          <a:lstStyle/>
          <a:p>
            <a:fld id="{17EA8173-6EA7-483C-A1E0-CFB4950086E9}" type="slidenum">
              <a:rPr lang="en-GB" smtClean="0"/>
              <a:t>64</a:t>
            </a:fld>
            <a:endParaRPr lang="en-GB"/>
          </a:p>
        </p:txBody>
      </p:sp>
    </p:spTree>
    <p:extLst>
      <p:ext uri="{BB962C8B-B14F-4D97-AF65-F5344CB8AC3E}">
        <p14:creationId xmlns:p14="http://schemas.microsoft.com/office/powerpoint/2010/main" val="1802492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Observational case-control</a:t>
            </a:r>
          </a:p>
        </p:txBody>
      </p:sp>
      <p:sp>
        <p:nvSpPr>
          <p:cNvPr id="4" name="Slide Number Placeholder 3"/>
          <p:cNvSpPr>
            <a:spLocks noGrp="1"/>
          </p:cNvSpPr>
          <p:nvPr>
            <p:ph type="sldNum" sz="quarter" idx="5"/>
          </p:nvPr>
        </p:nvSpPr>
        <p:spPr/>
        <p:txBody>
          <a:bodyPr/>
          <a:lstStyle/>
          <a:p>
            <a:fld id="{17EA8173-6EA7-483C-A1E0-CFB4950086E9}" type="slidenum">
              <a:rPr lang="en-GB" smtClean="0"/>
              <a:t>65</a:t>
            </a:fld>
            <a:endParaRPr lang="en-GB"/>
          </a:p>
        </p:txBody>
      </p:sp>
    </p:spTree>
    <p:extLst>
      <p:ext uri="{BB962C8B-B14F-4D97-AF65-F5344CB8AC3E}">
        <p14:creationId xmlns:p14="http://schemas.microsoft.com/office/powerpoint/2010/main" val="9419471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dirty="0">
                <a:solidFill>
                  <a:srgbClr val="000000"/>
                </a:solidFill>
                <a:effectLst/>
              </a:rPr>
              <a:t>Observational cohort </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66</a:t>
            </a:fld>
            <a:endParaRPr lang="en-GB"/>
          </a:p>
        </p:txBody>
      </p:sp>
    </p:spTree>
    <p:extLst>
      <p:ext uri="{BB962C8B-B14F-4D97-AF65-F5344CB8AC3E}">
        <p14:creationId xmlns:p14="http://schemas.microsoft.com/office/powerpoint/2010/main" val="21210112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Epidemiological Studies - made easy! - YouTube</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67</a:t>
            </a:fld>
            <a:endParaRPr lang="en-GB"/>
          </a:p>
        </p:txBody>
      </p:sp>
    </p:spTree>
    <p:extLst>
      <p:ext uri="{BB962C8B-B14F-4D97-AF65-F5344CB8AC3E}">
        <p14:creationId xmlns:p14="http://schemas.microsoft.com/office/powerpoint/2010/main" val="41968892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1902843198"/>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21/09/2022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youtube.com/watch?v=i0ZabxXmH4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hyperlink" Target="https://www.youtube.com/watch?v=Jd3gFT0-C4s&amp;t=5s" TargetMode="External"/><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hyperlink" Target="https://www.bmj.com/about-bmj/resources-readers/publications/epidemiology-uninitiated/1-what-epidemiology" TargetMode="External"/><Relationship Id="rId2" Type="http://schemas.openxmlformats.org/officeDocument/2006/relationships/hyperlink" Target="https://www.cdc.gov/csels/dsepd/ss1978/lesson1/section11.html" TargetMode="Externa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hyperlink" Target="https://doi.org/10.1093/bmb/ldw054" TargetMode="External"/><Relationship Id="rId2" Type="http://schemas.openxmlformats.org/officeDocument/2006/relationships/hyperlink" Target="https://doi.org/10.1371/journal.%20pone.020844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r>
              <a:rPr lang="en-GB" sz="3200" b="1" dirty="0">
                <a:solidFill>
                  <a:schemeClr val="bg1"/>
                </a:solidFill>
              </a:rPr>
              <a:t>Semester 1       2021/22</a:t>
            </a: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4" name="Rectangle 3">
            <a:extLst>
              <a:ext uri="{FF2B5EF4-FFF2-40B4-BE49-F238E27FC236}">
                <a16:creationId xmlns:a16="http://schemas.microsoft.com/office/drawing/2014/main" id="{63DE40DA-47CD-4349-9D54-BB22EFAEF32A}"/>
              </a:ext>
            </a:extLst>
          </p:cNvPr>
          <p:cNvSpPr/>
          <p:nvPr/>
        </p:nvSpPr>
        <p:spPr>
          <a:xfrm>
            <a:off x="1187624" y="2780928"/>
            <a:ext cx="7200800" cy="584775"/>
          </a:xfrm>
          <a:prstGeom prst="rect">
            <a:avLst/>
          </a:prstGeom>
        </p:spPr>
        <p:txBody>
          <a:bodyPr wrap="square">
            <a:spAutoFit/>
          </a:bodyPr>
          <a:lstStyle/>
          <a:p>
            <a:pPr algn="ctr"/>
            <a:r>
              <a:rPr lang="en-GB" sz="3200" b="1" i="1" dirty="0">
                <a:solidFill>
                  <a:schemeClr val="bg1"/>
                </a:solidFill>
              </a:rPr>
              <a:t>Foundations of Social Epidemiology </a:t>
            </a:r>
            <a:endParaRPr lang="en-GB" sz="3200" dirty="0"/>
          </a:p>
        </p:txBody>
      </p:sp>
      <p:sp>
        <p:nvSpPr>
          <p:cNvPr id="5" name="TextBox 4">
            <a:extLst>
              <a:ext uri="{FF2B5EF4-FFF2-40B4-BE49-F238E27FC236}">
                <a16:creationId xmlns:a16="http://schemas.microsoft.com/office/drawing/2014/main" id="{ADFE276F-6869-41C6-B887-3EC4A210430D}"/>
              </a:ext>
            </a:extLst>
          </p:cNvPr>
          <p:cNvSpPr txBox="1"/>
          <p:nvPr/>
        </p:nvSpPr>
        <p:spPr>
          <a:xfrm>
            <a:off x="107504" y="5508521"/>
            <a:ext cx="2664296" cy="461665"/>
          </a:xfrm>
          <a:prstGeom prst="rect">
            <a:avLst/>
          </a:prstGeom>
          <a:noFill/>
        </p:spPr>
        <p:txBody>
          <a:bodyPr wrap="square">
            <a:spAutoFit/>
          </a:bodyPr>
          <a:lstStyle/>
          <a:p>
            <a:pPr marL="0" marR="0" lvl="0" indent="0" algn="ctr"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2400" b="1" i="0" u="none" strike="noStrike" kern="1200" cap="none" spc="0" normalizeH="0" baseline="0" noProof="0">
                <a:ln>
                  <a:noFill/>
                </a:ln>
                <a:solidFill>
                  <a:prstClr val="white"/>
                </a:solidFill>
                <a:effectLst/>
                <a:uLnTx/>
                <a:uFillTx/>
                <a:latin typeface="Myriad Pro"/>
                <a:ea typeface="+mn-ea"/>
                <a:cs typeface="Arial" panose="020B0604020202020204" pitchFamily="34" charset="0"/>
              </a:rPr>
              <a:t>Dr Aishat Bakre</a:t>
            </a:r>
            <a:endParaRPr kumimoji="0" lang="en-GB" sz="2400" b="0" i="0" u="none" strike="noStrike" kern="1200" cap="none" spc="0" normalizeH="0" baseline="0" noProof="0">
              <a:ln>
                <a:noFill/>
              </a:ln>
              <a:solidFill>
                <a:prstClr val="black">
                  <a:tint val="75000"/>
                </a:prstClr>
              </a:solidFill>
              <a:effectLst/>
              <a:uLnTx/>
              <a:uFillTx/>
              <a:latin typeface="Myriad Pro"/>
              <a:ea typeface="+mn-ea"/>
              <a:cs typeface="Arial" panose="020B0604020202020204" pitchFamily="34" charset="0"/>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349624" y="3492298"/>
            <a:ext cx="4876800" cy="523220"/>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Types of epidemiology</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476250" y="1323976"/>
            <a:ext cx="8229600" cy="3917032"/>
          </a:xfrm>
        </p:spPr>
        <p:txBody>
          <a:bodyPr>
            <a:noAutofit/>
          </a:bodyPr>
          <a:lstStyle/>
          <a:p>
            <a:pPr marL="0" indent="0">
              <a:buNone/>
            </a:pPr>
            <a:r>
              <a:rPr lang="en-GB" sz="1800" dirty="0">
                <a:cs typeface="Arial" panose="020B0604020202020204" pitchFamily="34" charset="0"/>
              </a:rPr>
              <a:t>On successful completion of this module, you should be able to: </a:t>
            </a:r>
          </a:p>
          <a:p>
            <a:pPr marL="0" indent="0">
              <a:buNone/>
            </a:pPr>
            <a:endParaRPr lang="en-GB" sz="1800" dirty="0">
              <a:cs typeface="Arial" panose="020B0604020202020204" pitchFamily="34" charset="0"/>
            </a:endParaRPr>
          </a:p>
          <a:p>
            <a:pPr lvl="0">
              <a:buFont typeface="Wingdings" panose="05000000000000000000" pitchFamily="2" charset="2"/>
              <a:buChar char="§"/>
            </a:pPr>
            <a:r>
              <a:rPr lang="en-GB" sz="18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cs typeface="Arial" panose="020B0604020202020204" pitchFamily="34" charset="0"/>
              </a:rPr>
              <a:t>Module Summary</a:t>
            </a:r>
            <a:endParaRPr lang="en-GB" b="1"/>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600" dirty="0">
                <a:cs typeface="Arial" panose="020B0604020202020204" pitchFamily="34" charset="0"/>
              </a:rPr>
              <a:t>The module aims overall to introduce students to the various approaches to interventions and ways for monitoring public health information related to health inequalities, social determinants of health, socio-economic and demographic characteristics of a population.</a:t>
            </a:r>
          </a:p>
          <a:p>
            <a:pPr marL="0" indent="0">
              <a:buNone/>
            </a:pPr>
            <a:endParaRPr lang="en-GB" sz="2600" dirty="0">
              <a:cs typeface="Arial" panose="020B0604020202020204" pitchFamily="34" charset="0"/>
            </a:endParaRPr>
          </a:p>
          <a:p>
            <a:pPr>
              <a:buFont typeface="Wingdings" panose="05000000000000000000" pitchFamily="2" charset="2"/>
              <a:buChar char="§"/>
            </a:pPr>
            <a:r>
              <a:rPr lang="en-GB" sz="2600" dirty="0">
                <a:cs typeface="Arial" panose="020B0604020202020204" pitchFamily="34" charset="0"/>
              </a:rPr>
              <a:t>To familiarise students with the core concepts of social epidemiology and public health development and to acquire the skills necessary to describe and interpret epidemiological information.</a:t>
            </a:r>
          </a:p>
          <a:p>
            <a:pPr marL="0" indent="0">
              <a:buNone/>
            </a:pPr>
            <a:endParaRPr lang="en-GB" sz="2800" dirty="0"/>
          </a:p>
        </p:txBody>
      </p:sp>
    </p:spTree>
    <p:extLst>
      <p:ext uri="{BB962C8B-B14F-4D97-AF65-F5344CB8AC3E}">
        <p14:creationId xmlns:p14="http://schemas.microsoft.com/office/powerpoint/2010/main" val="293363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F5150-1D52-847C-4B1C-170384AFA706}"/>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0FEDA56C-732E-2FD2-FEAE-F41DA1B7972D}"/>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sz="2400" dirty="0"/>
              <a:t>What is Epidemiology ?</a:t>
            </a:r>
          </a:p>
          <a:p>
            <a:pPr>
              <a:buFont typeface="Wingdings" panose="05000000000000000000" pitchFamily="2" charset="2"/>
              <a:buChar char="§"/>
            </a:pPr>
            <a:r>
              <a:rPr lang="en-GB" sz="2400" dirty="0"/>
              <a:t>What are the key components in the definition of Epidemiology?</a:t>
            </a:r>
          </a:p>
          <a:p>
            <a:pPr>
              <a:buFont typeface="Wingdings" panose="05000000000000000000" pitchFamily="2" charset="2"/>
              <a:buChar char="§"/>
            </a:pPr>
            <a:r>
              <a:rPr lang="en-GB" sz="2400" dirty="0"/>
              <a:t>What is the purpose of epidemiology in public health practice? </a:t>
            </a:r>
          </a:p>
          <a:p>
            <a:pPr>
              <a:buFont typeface="Wingdings" panose="05000000000000000000" pitchFamily="2" charset="2"/>
              <a:buChar char="§"/>
            </a:pPr>
            <a:r>
              <a:rPr lang="en-GB" sz="2400" dirty="0"/>
              <a:t>Who is an epidemiologist?</a:t>
            </a:r>
          </a:p>
          <a:p>
            <a:pPr>
              <a:buFont typeface="Wingdings" panose="05000000000000000000" pitchFamily="2" charset="2"/>
              <a:buChar char="§"/>
            </a:pPr>
            <a:r>
              <a:rPr lang="en-GB" sz="2400" dirty="0"/>
              <a:t>What are the key epidemiology terms?</a:t>
            </a:r>
          </a:p>
          <a:p>
            <a:pPr>
              <a:buFont typeface="Wingdings" panose="05000000000000000000" pitchFamily="2" charset="2"/>
              <a:buChar char="§"/>
            </a:pPr>
            <a:r>
              <a:rPr lang="en-GB" sz="2400" dirty="0"/>
              <a:t>Explain the terms endemic, epidemic, pandemic and give examples</a:t>
            </a:r>
          </a:p>
          <a:p>
            <a:pPr>
              <a:buFont typeface="Wingdings" panose="05000000000000000000" pitchFamily="2" charset="2"/>
              <a:buChar char="§"/>
            </a:pPr>
            <a:r>
              <a:rPr lang="en-GB" sz="2400" dirty="0"/>
              <a:t>What are the broad aims of epidemiology?</a:t>
            </a:r>
          </a:p>
          <a:p>
            <a:pPr>
              <a:buFont typeface="Wingdings" panose="05000000000000000000" pitchFamily="2" charset="2"/>
              <a:buChar char="§"/>
            </a:pPr>
            <a:r>
              <a:rPr lang="en-GB" sz="2400" dirty="0"/>
              <a:t>What is the difference between the d</a:t>
            </a:r>
            <a:r>
              <a:rPr lang="en-GB" sz="2400" dirty="0">
                <a:latin typeface="Arial" panose="020B0604020202020204" pitchFamily="34" charset="0"/>
                <a:cs typeface="Arial" panose="020B0604020202020204" pitchFamily="34" charset="0"/>
              </a:rPr>
              <a:t>isease, illness and sickness</a:t>
            </a:r>
          </a:p>
          <a:p>
            <a:pPr>
              <a:buFont typeface="Wingdings" panose="05000000000000000000" pitchFamily="2" charset="2"/>
              <a:buChar char="§"/>
            </a:pPr>
            <a:r>
              <a:rPr lang="en-GB" sz="2400" dirty="0"/>
              <a:t>What is Health?</a:t>
            </a:r>
          </a:p>
          <a:p>
            <a:pPr>
              <a:buFont typeface="Wingdings" panose="05000000000000000000" pitchFamily="2" charset="2"/>
              <a:buChar char="§"/>
            </a:pPr>
            <a:r>
              <a:rPr lang="en-GB" sz="2400" dirty="0"/>
              <a:t>What is Public Health?</a:t>
            </a:r>
          </a:p>
          <a:p>
            <a:pPr>
              <a:buFont typeface="Wingdings" panose="05000000000000000000" pitchFamily="2" charset="2"/>
              <a:buChar char="§"/>
            </a:pPr>
            <a:r>
              <a:rPr lang="en-GB" sz="2400" dirty="0"/>
              <a:t>Highlight some difference between public health and clinical medicine</a:t>
            </a:r>
          </a:p>
          <a:p>
            <a:pPr>
              <a:buFont typeface="Wingdings" panose="05000000000000000000" pitchFamily="2" charset="2"/>
              <a:buChar char="§"/>
            </a:pPr>
            <a:r>
              <a:rPr lang="en-GB" sz="2400" dirty="0"/>
              <a:t>Highlight the Public Health Model and Medical Model </a:t>
            </a:r>
          </a:p>
          <a:p>
            <a:pPr>
              <a:buFont typeface="Wingdings" panose="05000000000000000000" pitchFamily="2" charset="2"/>
              <a:buChar char="§"/>
            </a:pPr>
            <a:r>
              <a:rPr lang="en-GB" sz="2400" dirty="0"/>
              <a:t>Highlight the three core service areas of public health</a:t>
            </a:r>
          </a:p>
        </p:txBody>
      </p:sp>
    </p:spTree>
    <p:extLst>
      <p:ext uri="{BB962C8B-B14F-4D97-AF65-F5344CB8AC3E}">
        <p14:creationId xmlns:p14="http://schemas.microsoft.com/office/powerpoint/2010/main" val="1107093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71749-032F-1218-F4D1-264CDD88E18F}"/>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A880CC86-18A5-0E86-7678-53535C900EA4}"/>
              </a:ext>
            </a:extLst>
          </p:cNvPr>
          <p:cNvSpPr>
            <a:spLocks noGrp="1"/>
          </p:cNvSpPr>
          <p:nvPr>
            <p:ph idx="1"/>
          </p:nvPr>
        </p:nvSpPr>
        <p:spPr/>
        <p:txBody>
          <a:bodyPr>
            <a:normAutofit fontScale="62500" lnSpcReduction="20000"/>
          </a:bodyPr>
          <a:lstStyle/>
          <a:p>
            <a:pPr>
              <a:buFont typeface="Wingdings" panose="05000000000000000000" pitchFamily="2" charset="2"/>
              <a:buChar char="§"/>
            </a:pPr>
            <a:r>
              <a:rPr lang="en-GB" sz="3200" dirty="0"/>
              <a:t>What are the three core functions of Public Health?</a:t>
            </a:r>
          </a:p>
          <a:p>
            <a:pPr>
              <a:buFont typeface="Wingdings" panose="05000000000000000000" pitchFamily="2" charset="2"/>
              <a:buChar char="§"/>
            </a:pPr>
            <a:r>
              <a:rPr lang="en-GB" sz="3200" dirty="0"/>
              <a:t>Mention some disciplines  of  public health</a:t>
            </a:r>
          </a:p>
          <a:p>
            <a:pPr>
              <a:buFont typeface="Wingdings" panose="05000000000000000000" pitchFamily="2" charset="2"/>
              <a:buChar char="§"/>
            </a:pPr>
            <a:r>
              <a:rPr lang="en-GB" sz="3200" dirty="0"/>
              <a:t>Why Measure Health?</a:t>
            </a:r>
          </a:p>
          <a:p>
            <a:pPr>
              <a:buFont typeface="Wingdings" panose="05000000000000000000" pitchFamily="2" charset="2"/>
              <a:buChar char="§"/>
            </a:pPr>
            <a:r>
              <a:rPr lang="en-GB" sz="3200" dirty="0"/>
              <a:t>What are Health Status Indicators?</a:t>
            </a:r>
          </a:p>
          <a:p>
            <a:pPr>
              <a:buFont typeface="Wingdings" panose="05000000000000000000" pitchFamily="2" charset="2"/>
              <a:buChar char="§"/>
            </a:pPr>
            <a:r>
              <a:rPr lang="en-GB" sz="3200" dirty="0"/>
              <a:t>What are the two most common means of measuring health?</a:t>
            </a:r>
          </a:p>
          <a:p>
            <a:pPr>
              <a:buFont typeface="Wingdings" panose="05000000000000000000" pitchFamily="2" charset="2"/>
              <a:buChar char="§"/>
            </a:pPr>
            <a:r>
              <a:rPr lang="en-GB" sz="3200" dirty="0"/>
              <a:t>What does mortality and morbidity means?</a:t>
            </a:r>
          </a:p>
          <a:p>
            <a:pPr>
              <a:buFont typeface="Wingdings" panose="05000000000000000000" pitchFamily="2" charset="2"/>
              <a:buChar char="§"/>
            </a:pPr>
            <a:r>
              <a:rPr lang="en-GB" sz="3200" dirty="0"/>
              <a:t>Mention some mortality indicators</a:t>
            </a:r>
          </a:p>
          <a:p>
            <a:pPr>
              <a:buFont typeface="Wingdings" panose="05000000000000000000" pitchFamily="2" charset="2"/>
              <a:buChar char="§"/>
            </a:pPr>
            <a:r>
              <a:rPr lang="en-GB" sz="3200" dirty="0"/>
              <a:t>Mention the two major ways that is used to describe morbidity </a:t>
            </a:r>
          </a:p>
          <a:p>
            <a:pPr>
              <a:buFont typeface="Wingdings" panose="05000000000000000000" pitchFamily="2" charset="2"/>
              <a:buChar char="§"/>
            </a:pPr>
            <a:r>
              <a:rPr lang="en-GB" dirty="0"/>
              <a:t>What are the two types of epidemiology? explain</a:t>
            </a:r>
          </a:p>
          <a:p>
            <a:pPr>
              <a:buFont typeface="Wingdings" panose="05000000000000000000" pitchFamily="2" charset="2"/>
              <a:buChar char="§"/>
            </a:pPr>
            <a:r>
              <a:rPr lang="en-GB" sz="3200" dirty="0"/>
              <a:t>What are the 5W’s of descriptive epidemiology and what each depict/synonyms? </a:t>
            </a:r>
          </a:p>
          <a:p>
            <a:pPr>
              <a:buFont typeface="Wingdings" panose="05000000000000000000" pitchFamily="2" charset="2"/>
              <a:buChar char="§"/>
            </a:pPr>
            <a:r>
              <a:rPr lang="en-GB" sz="3200" dirty="0"/>
              <a:t>What three major areas does descriptive epidemiology covers.</a:t>
            </a:r>
          </a:p>
          <a:p>
            <a:endParaRPr lang="en-GB" dirty="0"/>
          </a:p>
        </p:txBody>
      </p:sp>
    </p:spTree>
    <p:extLst>
      <p:ext uri="{BB962C8B-B14F-4D97-AF65-F5344CB8AC3E}">
        <p14:creationId xmlns:p14="http://schemas.microsoft.com/office/powerpoint/2010/main" val="2056485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EE307-38B2-0670-63F8-5AB0E8547581}"/>
              </a:ext>
            </a:extLst>
          </p:cNvPr>
          <p:cNvSpPr>
            <a:spLocks noGrp="1"/>
          </p:cNvSpPr>
          <p:nvPr>
            <p:ph type="title"/>
          </p:nvPr>
        </p:nvSpPr>
        <p:spPr/>
        <p:txBody>
          <a:bodyPr/>
          <a:lstStyle/>
          <a:p>
            <a:r>
              <a:rPr lang="en-GB" b="1" dirty="0"/>
              <a:t>Recap</a:t>
            </a:r>
          </a:p>
        </p:txBody>
      </p:sp>
      <p:sp>
        <p:nvSpPr>
          <p:cNvPr id="3" name="Content Placeholder 2">
            <a:extLst>
              <a:ext uri="{FF2B5EF4-FFF2-40B4-BE49-F238E27FC236}">
                <a16:creationId xmlns:a16="http://schemas.microsoft.com/office/drawing/2014/main" id="{12289740-972C-A86B-444B-53A75C197FEC}"/>
              </a:ext>
            </a:extLst>
          </p:cNvPr>
          <p:cNvSpPr>
            <a:spLocks noGrp="1"/>
          </p:cNvSpPr>
          <p:nvPr>
            <p:ph idx="1"/>
          </p:nvPr>
        </p:nvSpPr>
        <p:spPr/>
        <p:txBody>
          <a:bodyPr>
            <a:normAutofit fontScale="70000" lnSpcReduction="20000"/>
          </a:bodyPr>
          <a:lstStyle/>
          <a:p>
            <a:pPr>
              <a:buFont typeface="Wingdings" panose="05000000000000000000" pitchFamily="2" charset="2"/>
              <a:buChar char="§"/>
            </a:pPr>
            <a:r>
              <a:rPr lang="en-GB" sz="3200" dirty="0"/>
              <a:t>What two major terminology should we be interested </a:t>
            </a:r>
            <a:r>
              <a:rPr lang="en-GB" sz="3200"/>
              <a:t>in </a:t>
            </a:r>
            <a:r>
              <a:rPr lang="en-GB"/>
              <a:t>when </a:t>
            </a:r>
            <a:r>
              <a:rPr lang="en-GB" dirty="0"/>
              <a:t>using </a:t>
            </a:r>
            <a:r>
              <a:rPr lang="en-GB"/>
              <a:t>analytical epidemiology?</a:t>
            </a:r>
            <a:endParaRPr lang="en-GB" sz="3200" dirty="0"/>
          </a:p>
          <a:p>
            <a:pPr>
              <a:buFont typeface="Wingdings" panose="05000000000000000000" pitchFamily="2" charset="2"/>
              <a:buChar char="§"/>
            </a:pPr>
            <a:r>
              <a:rPr lang="en-GB" sz="3200" dirty="0"/>
              <a:t>What are the two major types of epidemiological studies? </a:t>
            </a:r>
          </a:p>
          <a:p>
            <a:pPr>
              <a:buFont typeface="Wingdings" panose="05000000000000000000" pitchFamily="2" charset="2"/>
              <a:buChar char="§"/>
            </a:pPr>
            <a:r>
              <a:rPr lang="en-GB" sz="3200" dirty="0"/>
              <a:t>What are the subtypes of epidemiological studies and explain</a:t>
            </a:r>
          </a:p>
          <a:p>
            <a:pPr>
              <a:buFont typeface="Wingdings" panose="05000000000000000000" pitchFamily="2" charset="2"/>
              <a:buChar char="§"/>
            </a:pPr>
            <a:r>
              <a:rPr lang="en-GB" dirty="0"/>
              <a:t>How is the statistical findings of a cohort study reported?</a:t>
            </a:r>
          </a:p>
          <a:p>
            <a:pPr>
              <a:buFont typeface="Wingdings" panose="05000000000000000000" pitchFamily="2" charset="2"/>
              <a:buChar char="§"/>
            </a:pPr>
            <a:r>
              <a:rPr lang="en-GB" sz="3200" dirty="0"/>
              <a:t>H</a:t>
            </a:r>
            <a:r>
              <a:rPr lang="en-GB" dirty="0"/>
              <a:t>ow is the findings of a case control study reported</a:t>
            </a:r>
          </a:p>
          <a:p>
            <a:pPr>
              <a:buFont typeface="Wingdings" panose="05000000000000000000" pitchFamily="2" charset="2"/>
              <a:buChar char="§"/>
            </a:pPr>
            <a:r>
              <a:rPr lang="en-GB" sz="3200" dirty="0"/>
              <a:t>Mention one advantage each of the study design</a:t>
            </a:r>
          </a:p>
          <a:p>
            <a:pPr>
              <a:buFont typeface="Wingdings" panose="05000000000000000000" pitchFamily="2" charset="2"/>
              <a:buChar char="§"/>
            </a:pPr>
            <a:r>
              <a:rPr lang="en-GB" sz="3200" dirty="0"/>
              <a:t>Which study is followed up over a period of time</a:t>
            </a:r>
          </a:p>
          <a:p>
            <a:pPr>
              <a:buFont typeface="Wingdings" panose="05000000000000000000" pitchFamily="2" charset="2"/>
              <a:buChar char="§"/>
            </a:pPr>
            <a:r>
              <a:rPr lang="en-GB" sz="3200" dirty="0"/>
              <a:t>Which study is collected at a given point in time</a:t>
            </a:r>
          </a:p>
          <a:p>
            <a:pPr>
              <a:buFont typeface="Wingdings" panose="05000000000000000000" pitchFamily="2" charset="2"/>
              <a:buChar char="§"/>
            </a:pPr>
            <a:r>
              <a:rPr lang="en-GB" sz="3200" dirty="0"/>
              <a:t>Which study requires a case and a control</a:t>
            </a:r>
          </a:p>
          <a:p>
            <a:pPr>
              <a:buFont typeface="Wingdings" panose="05000000000000000000" pitchFamily="2" charset="2"/>
              <a:buChar char="§"/>
            </a:pPr>
            <a:r>
              <a:rPr lang="en-GB" dirty="0"/>
              <a:t>Which study design requires randomisation of the participants</a:t>
            </a:r>
            <a:br>
              <a:rPr lang="en-GB" sz="3200" dirty="0"/>
            </a:br>
            <a:endParaRPr lang="en-GB" sz="3200" dirty="0"/>
          </a:p>
          <a:p>
            <a:endParaRPr lang="en-GB" dirty="0"/>
          </a:p>
        </p:txBody>
      </p:sp>
    </p:spTree>
    <p:extLst>
      <p:ext uri="{BB962C8B-B14F-4D97-AF65-F5344CB8AC3E}">
        <p14:creationId xmlns:p14="http://schemas.microsoft.com/office/powerpoint/2010/main" val="535423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dirty="0">
                <a:cs typeface="Arial" panose="020B0604020202020204" pitchFamily="34" charset="0"/>
              </a:rPr>
              <a:t>To understand</a:t>
            </a:r>
          </a:p>
          <a:p>
            <a:pPr lvl="1" fontAlgn="base">
              <a:spcAft>
                <a:spcPct val="0"/>
              </a:spcAft>
              <a:buFont typeface="Wingdings" panose="05000000000000000000" pitchFamily="2" charset="2"/>
              <a:buChar char="§"/>
            </a:pPr>
            <a:r>
              <a:rPr lang="en-US" altLang="en-US" sz="2400" dirty="0">
                <a:cs typeface="Arial" panose="020B0604020202020204" pitchFamily="34" charset="0"/>
              </a:rPr>
              <a:t>The types of epidemiology</a:t>
            </a:r>
          </a:p>
          <a:p>
            <a:pPr lvl="1" fontAlgn="base">
              <a:spcAft>
                <a:spcPct val="0"/>
              </a:spcAft>
              <a:buFont typeface="Wingdings" panose="05000000000000000000" pitchFamily="2" charset="2"/>
              <a:buChar char="§"/>
            </a:pPr>
            <a:r>
              <a:rPr lang="en-US" altLang="en-US" sz="2400" dirty="0">
                <a:cs typeface="Arial" panose="020B0604020202020204" pitchFamily="34" charset="0"/>
              </a:rPr>
              <a:t>The importance of types of epidemiology</a:t>
            </a:r>
          </a:p>
          <a:p>
            <a:pPr lvl="1" fontAlgn="base">
              <a:spcAft>
                <a:spcPct val="0"/>
              </a:spcAft>
              <a:buFont typeface="Wingdings" panose="05000000000000000000" pitchFamily="2" charset="2"/>
              <a:buChar char="§"/>
            </a:pPr>
            <a:r>
              <a:rPr lang="en-US" altLang="en-US" sz="2400" dirty="0">
                <a:cs typeface="Arial" panose="020B0604020202020204" pitchFamily="34" charset="0"/>
              </a:rPr>
              <a:t>Type of epidemiological studies</a:t>
            </a:r>
          </a:p>
          <a:p>
            <a:pPr lvl="1" fontAlgn="base">
              <a:spcAft>
                <a:spcPct val="0"/>
              </a:spcAft>
              <a:buFont typeface="Wingdings" panose="05000000000000000000" pitchFamily="2" charset="2"/>
              <a:buChar char="§"/>
            </a:pPr>
            <a:r>
              <a:rPr lang="en-US" altLang="en-US" sz="2400" dirty="0">
                <a:cs typeface="Arial" panose="020B0604020202020204" pitchFamily="34" charset="0"/>
              </a:rPr>
              <a:t>Example of epidemiological studies</a:t>
            </a:r>
          </a:p>
          <a:p>
            <a:pPr lvl="1" fontAlgn="base">
              <a:spcAft>
                <a:spcPct val="0"/>
              </a:spcAft>
              <a:buFont typeface="Wingdings" panose="05000000000000000000" pitchFamily="2" charset="2"/>
              <a:buChar char="§"/>
            </a:pPr>
            <a:r>
              <a:rPr lang="en-US" altLang="en-US" sz="2400" dirty="0">
                <a:cs typeface="Arial" panose="020B0604020202020204" pitchFamily="34" charset="0"/>
              </a:rPr>
              <a:t>Describe a public health problem in terms of time, place, and person</a:t>
            </a:r>
          </a:p>
          <a:p>
            <a:pPr lvl="1" fontAlgn="base">
              <a:spcAft>
                <a:spcPct val="0"/>
              </a:spcAft>
              <a:buFont typeface="Wingdings" panose="05000000000000000000" pitchFamily="2" charset="2"/>
              <a:buChar char="§"/>
            </a:pPr>
            <a:r>
              <a:rPr lang="en-US" altLang="en-US" sz="2400" dirty="0">
                <a:cs typeface="Arial" panose="020B0604020202020204" pitchFamily="34" charset="0"/>
              </a:rPr>
              <a:t>Identify the key components of a descriptive epidemiology outbreak investigation</a:t>
            </a:r>
          </a:p>
          <a:p>
            <a:pPr marL="0" indent="0">
              <a:buNone/>
            </a:pPr>
            <a:endParaRPr lang="en-GB" sz="2800" dirty="0">
              <a:cs typeface="Arial" panose="020B0604020202020204" pitchFamily="34" charset="0"/>
            </a:endParaRPr>
          </a:p>
        </p:txBody>
      </p:sp>
    </p:spTree>
    <p:extLst>
      <p:ext uri="{BB962C8B-B14F-4D97-AF65-F5344CB8AC3E}">
        <p14:creationId xmlns:p14="http://schemas.microsoft.com/office/powerpoint/2010/main" val="1460264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5B6A5-5F22-F9BB-0315-83694539E6DC}"/>
              </a:ext>
            </a:extLst>
          </p:cNvPr>
          <p:cNvSpPr>
            <a:spLocks noGrp="1"/>
          </p:cNvSpPr>
          <p:nvPr>
            <p:ph type="title"/>
          </p:nvPr>
        </p:nvSpPr>
        <p:spPr/>
        <p:txBody>
          <a:bodyPr/>
          <a:lstStyle/>
          <a:p>
            <a:r>
              <a:rPr lang="en-GB" b="1" dirty="0"/>
              <a:t>Epidemiology</a:t>
            </a:r>
          </a:p>
        </p:txBody>
      </p:sp>
      <p:sp>
        <p:nvSpPr>
          <p:cNvPr id="3" name="Content Placeholder 2">
            <a:extLst>
              <a:ext uri="{FF2B5EF4-FFF2-40B4-BE49-F238E27FC236}">
                <a16:creationId xmlns:a16="http://schemas.microsoft.com/office/drawing/2014/main" id="{3BBA03EB-6BC2-8B7E-DA4F-D55D6496452C}"/>
              </a:ext>
            </a:extLst>
          </p:cNvPr>
          <p:cNvSpPr>
            <a:spLocks noGrp="1"/>
          </p:cNvSpPr>
          <p:nvPr>
            <p:ph idx="1"/>
          </p:nvPr>
        </p:nvSpPr>
        <p:spPr/>
        <p:txBody>
          <a:bodyPr>
            <a:normAutofit/>
          </a:bodyPr>
          <a:lstStyle/>
          <a:p>
            <a:pPr>
              <a:buFont typeface="Wingdings" panose="05000000000000000000" pitchFamily="2" charset="2"/>
              <a:buChar char="§"/>
            </a:pPr>
            <a:r>
              <a:rPr lang="en-GB" sz="2800" b="0" i="0" dirty="0">
                <a:solidFill>
                  <a:srgbClr val="000000"/>
                </a:solidFill>
                <a:effectLst/>
              </a:rPr>
              <a:t>Epidemiologists made effort to comprehensively describe an epidemiological event, </a:t>
            </a:r>
          </a:p>
          <a:p>
            <a:pPr>
              <a:buFont typeface="Wingdings" panose="05000000000000000000" pitchFamily="2" charset="2"/>
              <a:buChar char="§"/>
            </a:pPr>
            <a:r>
              <a:rPr lang="en-GB" sz="2800" dirty="0">
                <a:solidFill>
                  <a:srgbClr val="000000"/>
                </a:solidFill>
              </a:rPr>
              <a:t>I</a:t>
            </a:r>
            <a:r>
              <a:rPr lang="en-GB" sz="2800" b="0" i="0" dirty="0">
                <a:solidFill>
                  <a:srgbClr val="000000"/>
                </a:solidFill>
                <a:effectLst/>
              </a:rPr>
              <a:t>t could be a pandemic of influenza or a local increase in public health issue. </a:t>
            </a:r>
          </a:p>
          <a:p>
            <a:pPr>
              <a:buFont typeface="Wingdings" panose="05000000000000000000" pitchFamily="2" charset="2"/>
              <a:buChar char="§"/>
            </a:pPr>
            <a:r>
              <a:rPr lang="en-GB" sz="2800" b="0" i="0" dirty="0">
                <a:solidFill>
                  <a:srgbClr val="000000"/>
                </a:solidFill>
                <a:effectLst/>
              </a:rPr>
              <a:t>They adopt a question format to investigate the cause of a health proble</a:t>
            </a:r>
            <a:r>
              <a:rPr lang="en-GB" sz="2800" dirty="0">
                <a:solidFill>
                  <a:srgbClr val="000000"/>
                </a:solidFill>
              </a:rPr>
              <a:t>m</a:t>
            </a:r>
          </a:p>
          <a:p>
            <a:pPr marL="0" indent="0">
              <a:buNone/>
            </a:pPr>
            <a:r>
              <a:rPr lang="en-GB" sz="2800" b="0" i="0" dirty="0">
                <a:solidFill>
                  <a:srgbClr val="000000"/>
                </a:solidFill>
                <a:effectLst/>
              </a:rPr>
              <a:t>                                                         (CDC, 2012)</a:t>
            </a:r>
          </a:p>
        </p:txBody>
      </p:sp>
    </p:spTree>
    <p:extLst>
      <p:ext uri="{BB962C8B-B14F-4D97-AF65-F5344CB8AC3E}">
        <p14:creationId xmlns:p14="http://schemas.microsoft.com/office/powerpoint/2010/main" val="20701153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rPr>
              <a:t>What are the types of epidemiology? </a:t>
            </a:r>
          </a:p>
        </p:txBody>
      </p:sp>
    </p:spTree>
    <p:extLst>
      <p:ext uri="{BB962C8B-B14F-4D97-AF65-F5344CB8AC3E}">
        <p14:creationId xmlns:p14="http://schemas.microsoft.com/office/powerpoint/2010/main" val="3742050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2BE18-C15D-76BD-8285-BB022F03A293}"/>
              </a:ext>
            </a:extLst>
          </p:cNvPr>
          <p:cNvSpPr>
            <a:spLocks noGrp="1"/>
          </p:cNvSpPr>
          <p:nvPr>
            <p:ph type="title"/>
          </p:nvPr>
        </p:nvSpPr>
        <p:spPr/>
        <p:txBody>
          <a:bodyPr>
            <a:normAutofit/>
          </a:bodyPr>
          <a:lstStyle/>
          <a:p>
            <a:r>
              <a:rPr lang="en-GB" sz="4000" b="1" i="0" dirty="0">
                <a:effectLst/>
              </a:rPr>
              <a:t>Types of Epidemiology</a:t>
            </a:r>
            <a:endParaRPr lang="en-GB" sz="4000" b="1" dirty="0"/>
          </a:p>
        </p:txBody>
      </p:sp>
      <p:sp>
        <p:nvSpPr>
          <p:cNvPr id="3" name="Content Placeholder 2">
            <a:extLst>
              <a:ext uri="{FF2B5EF4-FFF2-40B4-BE49-F238E27FC236}">
                <a16:creationId xmlns:a16="http://schemas.microsoft.com/office/drawing/2014/main" id="{F282CB71-D63D-32AF-3829-EB5C828DBC77}"/>
              </a:ext>
            </a:extLst>
          </p:cNvPr>
          <p:cNvSpPr>
            <a:spLocks noGrp="1"/>
          </p:cNvSpPr>
          <p:nvPr>
            <p:ph idx="1"/>
          </p:nvPr>
        </p:nvSpPr>
        <p:spPr/>
        <p:txBody>
          <a:bodyPr>
            <a:normAutofit/>
          </a:bodyPr>
          <a:lstStyle/>
          <a:p>
            <a:pPr marL="0" indent="0" algn="l">
              <a:buNone/>
            </a:pPr>
            <a:r>
              <a:rPr lang="en-GB" b="0" i="0" dirty="0">
                <a:effectLst/>
              </a:rPr>
              <a:t>There </a:t>
            </a:r>
            <a:r>
              <a:rPr lang="en-GB" dirty="0"/>
              <a:t>are t</a:t>
            </a:r>
            <a:r>
              <a:rPr lang="en-GB" b="0" i="0" dirty="0">
                <a:effectLst/>
              </a:rPr>
              <a:t>wo major types of Epidemiology.</a:t>
            </a:r>
          </a:p>
          <a:p>
            <a:pPr marL="0" indent="0" algn="l">
              <a:buNone/>
            </a:pPr>
            <a:endParaRPr lang="en-GB" b="0" i="0" dirty="0">
              <a:effectLst/>
            </a:endParaRPr>
          </a:p>
          <a:p>
            <a:pPr algn="l">
              <a:buFont typeface="Wingdings" panose="05000000000000000000" pitchFamily="2" charset="2"/>
              <a:buChar char="§"/>
            </a:pPr>
            <a:r>
              <a:rPr lang="en-GB" b="0" i="0" dirty="0">
                <a:effectLst/>
              </a:rPr>
              <a:t>Descriptive Epidemiology</a:t>
            </a:r>
          </a:p>
          <a:p>
            <a:pPr algn="l">
              <a:buFont typeface="Wingdings" panose="05000000000000000000" pitchFamily="2" charset="2"/>
              <a:buChar char="§"/>
            </a:pPr>
            <a:r>
              <a:rPr lang="en-GB" dirty="0"/>
              <a:t>Analytic Epidemiology </a:t>
            </a:r>
          </a:p>
        </p:txBody>
      </p:sp>
    </p:spTree>
    <p:extLst>
      <p:ext uri="{BB962C8B-B14F-4D97-AF65-F5344CB8AC3E}">
        <p14:creationId xmlns:p14="http://schemas.microsoft.com/office/powerpoint/2010/main" val="36137262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41C25-A601-6324-5FF7-CF3092B37A1B}"/>
              </a:ext>
            </a:extLst>
          </p:cNvPr>
          <p:cNvSpPr>
            <a:spLocks noGrp="1"/>
          </p:cNvSpPr>
          <p:nvPr>
            <p:ph type="title"/>
          </p:nvPr>
        </p:nvSpPr>
        <p:spPr/>
        <p:txBody>
          <a:bodyPr/>
          <a:lstStyle/>
          <a:p>
            <a:r>
              <a:rPr lang="en-GB" b="1" i="0" dirty="0">
                <a:effectLst/>
              </a:rPr>
              <a:t>Descriptive Epidemiology</a:t>
            </a:r>
            <a:endParaRPr lang="en-GB" b="1" dirty="0"/>
          </a:p>
        </p:txBody>
      </p:sp>
      <p:sp>
        <p:nvSpPr>
          <p:cNvPr id="3" name="Content Placeholder 2">
            <a:extLst>
              <a:ext uri="{FF2B5EF4-FFF2-40B4-BE49-F238E27FC236}">
                <a16:creationId xmlns:a16="http://schemas.microsoft.com/office/drawing/2014/main" id="{55E5BC8B-B890-E8AE-5DFD-60BD0DDF2697}"/>
              </a:ext>
            </a:extLst>
          </p:cNvPr>
          <p:cNvSpPr>
            <a:spLocks noGrp="1"/>
          </p:cNvSpPr>
          <p:nvPr>
            <p:ph idx="1"/>
          </p:nvPr>
        </p:nvSpPr>
        <p:spPr/>
        <p:txBody>
          <a:bodyPr>
            <a:normAutofit fontScale="92500" lnSpcReduction="10000"/>
          </a:bodyPr>
          <a:lstStyle/>
          <a:p>
            <a:pPr algn="l">
              <a:buFont typeface="Wingdings" panose="05000000000000000000" pitchFamily="2" charset="2"/>
              <a:buChar char="§"/>
            </a:pPr>
            <a:r>
              <a:rPr lang="en-GB" b="0" i="0" dirty="0">
                <a:effectLst/>
              </a:rPr>
              <a:t>Descriptive Epidemiology defines the </a:t>
            </a:r>
            <a:r>
              <a:rPr lang="en-GB" b="1" i="1" dirty="0">
                <a:effectLst/>
              </a:rPr>
              <a:t>frequency</a:t>
            </a:r>
            <a:r>
              <a:rPr lang="en-GB" b="0" i="0" dirty="0">
                <a:effectLst/>
              </a:rPr>
              <a:t> and </a:t>
            </a:r>
            <a:r>
              <a:rPr lang="en-GB" b="1" i="1" dirty="0">
                <a:effectLst/>
              </a:rPr>
              <a:t>distribution</a:t>
            </a:r>
            <a:r>
              <a:rPr lang="en-GB" b="0" i="0" dirty="0">
                <a:effectLst/>
              </a:rPr>
              <a:t> of diseases and other health related events</a:t>
            </a:r>
          </a:p>
          <a:p>
            <a:pPr algn="l">
              <a:buFont typeface="Wingdings" panose="05000000000000000000" pitchFamily="2" charset="2"/>
              <a:buChar char="§"/>
            </a:pPr>
            <a:r>
              <a:rPr lang="en-GB" dirty="0"/>
              <a:t>It </a:t>
            </a:r>
            <a:r>
              <a:rPr lang="en-GB" b="0" i="0" dirty="0">
                <a:effectLst/>
              </a:rPr>
              <a:t> </a:t>
            </a:r>
            <a:r>
              <a:rPr lang="en-GB" dirty="0"/>
              <a:t>a</a:t>
            </a:r>
            <a:r>
              <a:rPr lang="en-GB" b="0" i="0" dirty="0">
                <a:effectLst/>
              </a:rPr>
              <a:t>nswers the four major questions: </a:t>
            </a:r>
            <a:r>
              <a:rPr lang="en-GB" b="1" i="0" dirty="0">
                <a:effectLst/>
              </a:rPr>
              <a:t>how many, who, where, and when?</a:t>
            </a:r>
            <a:r>
              <a:rPr lang="en-GB" b="0" i="0" dirty="0">
                <a:effectLst/>
              </a:rPr>
              <a:t> </a:t>
            </a:r>
          </a:p>
          <a:p>
            <a:pPr>
              <a:buFont typeface="Wingdings" panose="05000000000000000000" pitchFamily="2" charset="2"/>
              <a:buChar char="§"/>
            </a:pPr>
            <a:r>
              <a:rPr lang="en-GB" b="0" i="0" dirty="0">
                <a:solidFill>
                  <a:srgbClr val="000000"/>
                </a:solidFill>
                <a:effectLst/>
                <a:latin typeface="Open Sans" panose="020B0606030504020204" pitchFamily="34" charset="0"/>
              </a:rPr>
              <a:t>Descriptive epidemiology covers </a:t>
            </a:r>
            <a:r>
              <a:rPr lang="en-GB" b="1" i="0" dirty="0">
                <a:solidFill>
                  <a:srgbClr val="000000"/>
                </a:solidFill>
                <a:effectLst/>
                <a:latin typeface="Open Sans" panose="020B0606030504020204" pitchFamily="34" charset="0"/>
              </a:rPr>
              <a:t>time</a:t>
            </a:r>
            <a:r>
              <a:rPr lang="en-GB" b="0" i="0" dirty="0">
                <a:solidFill>
                  <a:srgbClr val="000000"/>
                </a:solidFill>
                <a:effectLst/>
                <a:latin typeface="Open Sans" panose="020B0606030504020204" pitchFamily="34" charset="0"/>
              </a:rPr>
              <a:t>, </a:t>
            </a:r>
            <a:r>
              <a:rPr lang="en-GB" b="1" i="0" dirty="0">
                <a:solidFill>
                  <a:srgbClr val="000000"/>
                </a:solidFill>
                <a:effectLst/>
                <a:latin typeface="Open Sans" panose="020B0606030504020204" pitchFamily="34" charset="0"/>
              </a:rPr>
              <a:t>place</a:t>
            </a:r>
            <a:r>
              <a:rPr lang="en-GB" b="0" i="0" dirty="0">
                <a:solidFill>
                  <a:srgbClr val="000000"/>
                </a:solidFill>
                <a:effectLst/>
                <a:latin typeface="Open Sans" panose="020B0606030504020204" pitchFamily="34" charset="0"/>
              </a:rPr>
              <a:t>, and </a:t>
            </a:r>
            <a:r>
              <a:rPr lang="en-GB" b="1" i="0" dirty="0">
                <a:solidFill>
                  <a:srgbClr val="000000"/>
                </a:solidFill>
                <a:effectLst/>
                <a:latin typeface="Open Sans" panose="020B0606030504020204" pitchFamily="34" charset="0"/>
              </a:rPr>
              <a:t>person</a:t>
            </a:r>
            <a:r>
              <a:rPr lang="en-GB" b="0" i="0" dirty="0">
                <a:solidFill>
                  <a:srgbClr val="000000"/>
                </a:solidFill>
                <a:effectLst/>
                <a:latin typeface="Open Sans" panose="020B0606030504020204" pitchFamily="34" charset="0"/>
              </a:rPr>
              <a:t>.</a:t>
            </a:r>
            <a:endParaRPr lang="en-GB" b="0" i="0" dirty="0">
              <a:effectLst/>
            </a:endParaRPr>
          </a:p>
          <a:p>
            <a:pPr marL="0" indent="0" algn="l">
              <a:buNone/>
            </a:pPr>
            <a:r>
              <a:rPr lang="en-GB" dirty="0"/>
              <a:t>                                                           </a:t>
            </a:r>
            <a:r>
              <a:rPr lang="en-GB" sz="2800" dirty="0"/>
              <a:t>(CDC, 2012)</a:t>
            </a:r>
            <a:endParaRPr lang="en-GB" sz="2800" b="0" i="0" dirty="0">
              <a:effectLst/>
            </a:endParaRPr>
          </a:p>
          <a:p>
            <a:endParaRPr lang="en-GB" dirty="0"/>
          </a:p>
        </p:txBody>
      </p:sp>
    </p:spTree>
    <p:extLst>
      <p:ext uri="{BB962C8B-B14F-4D97-AF65-F5344CB8AC3E}">
        <p14:creationId xmlns:p14="http://schemas.microsoft.com/office/powerpoint/2010/main" val="2867771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rPr>
              <a:t>What are the 5W’s of descriptive epidemiology? </a:t>
            </a:r>
          </a:p>
        </p:txBody>
      </p:sp>
      <p:pic>
        <p:nvPicPr>
          <p:cNvPr id="3" name="Picture 2">
            <a:extLst>
              <a:ext uri="{FF2B5EF4-FFF2-40B4-BE49-F238E27FC236}">
                <a16:creationId xmlns:a16="http://schemas.microsoft.com/office/drawing/2014/main" id="{241F2BEF-6EB2-3581-2134-13470435E91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0272" y="3861048"/>
            <a:ext cx="2123728" cy="2079602"/>
          </a:xfrm>
          <a:prstGeom prst="rect">
            <a:avLst/>
          </a:prstGeom>
        </p:spPr>
      </p:pic>
    </p:spTree>
    <p:extLst>
      <p:ext uri="{BB962C8B-B14F-4D97-AF65-F5344CB8AC3E}">
        <p14:creationId xmlns:p14="http://schemas.microsoft.com/office/powerpoint/2010/main" val="1833153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8C572-E48C-E765-0D00-175CE277769B}"/>
              </a:ext>
            </a:extLst>
          </p:cNvPr>
          <p:cNvSpPr>
            <a:spLocks noGrp="1"/>
          </p:cNvSpPr>
          <p:nvPr>
            <p:ph type="title"/>
          </p:nvPr>
        </p:nvSpPr>
        <p:spPr/>
        <p:txBody>
          <a:bodyPr>
            <a:normAutofit fontScale="90000"/>
          </a:bodyPr>
          <a:lstStyle/>
          <a:p>
            <a:r>
              <a:rPr lang="en-GB" b="1" dirty="0"/>
              <a:t>5W’s of Descriptive Epidemiology</a:t>
            </a:r>
          </a:p>
        </p:txBody>
      </p:sp>
      <p:sp>
        <p:nvSpPr>
          <p:cNvPr id="3" name="Content Placeholder 2">
            <a:extLst>
              <a:ext uri="{FF2B5EF4-FFF2-40B4-BE49-F238E27FC236}">
                <a16:creationId xmlns:a16="http://schemas.microsoft.com/office/drawing/2014/main" id="{2940E906-A932-DE81-0110-25324D7926C7}"/>
              </a:ext>
            </a:extLst>
          </p:cNvPr>
          <p:cNvSpPr>
            <a:spLocks noGrp="1"/>
          </p:cNvSpPr>
          <p:nvPr>
            <p:ph idx="1"/>
          </p:nvPr>
        </p:nvSpPr>
        <p:spPr/>
        <p:txBody>
          <a:bodyPr>
            <a:normAutofit fontScale="92500" lnSpcReduction="20000"/>
          </a:bodyPr>
          <a:lstStyle/>
          <a:p>
            <a:pPr marL="0" indent="0">
              <a:buNone/>
            </a:pPr>
            <a:r>
              <a:rPr lang="en-GB" dirty="0"/>
              <a:t>The 5W’s of descriptive epidemiology include</a:t>
            </a:r>
          </a:p>
          <a:p>
            <a:endParaRPr lang="en-GB" dirty="0"/>
          </a:p>
          <a:p>
            <a:pPr>
              <a:buFont typeface="Wingdings" panose="05000000000000000000" pitchFamily="2" charset="2"/>
              <a:buChar char="§"/>
            </a:pPr>
            <a:r>
              <a:rPr lang="en-GB" b="1" dirty="0"/>
              <a:t>What</a:t>
            </a:r>
            <a:r>
              <a:rPr lang="en-GB" dirty="0"/>
              <a:t> - health issue of concern</a:t>
            </a:r>
          </a:p>
          <a:p>
            <a:pPr>
              <a:buFont typeface="Wingdings" panose="05000000000000000000" pitchFamily="2" charset="2"/>
              <a:buChar char="§"/>
            </a:pPr>
            <a:r>
              <a:rPr lang="en-GB" b="1" dirty="0"/>
              <a:t>Who</a:t>
            </a:r>
            <a:r>
              <a:rPr lang="en-GB" dirty="0"/>
              <a:t> - person</a:t>
            </a:r>
          </a:p>
          <a:p>
            <a:pPr>
              <a:buFont typeface="Wingdings" panose="05000000000000000000" pitchFamily="2" charset="2"/>
              <a:buChar char="§"/>
            </a:pPr>
            <a:r>
              <a:rPr lang="en-GB" b="1" dirty="0"/>
              <a:t>Where</a:t>
            </a:r>
            <a:r>
              <a:rPr lang="en-GB" dirty="0"/>
              <a:t> - place</a:t>
            </a:r>
          </a:p>
          <a:p>
            <a:pPr>
              <a:buFont typeface="Wingdings" panose="05000000000000000000" pitchFamily="2" charset="2"/>
              <a:buChar char="§"/>
            </a:pPr>
            <a:r>
              <a:rPr lang="en-GB" b="1" dirty="0"/>
              <a:t>When</a:t>
            </a:r>
            <a:r>
              <a:rPr lang="en-GB" dirty="0"/>
              <a:t> - time</a:t>
            </a:r>
          </a:p>
          <a:p>
            <a:pPr>
              <a:buFont typeface="Wingdings" panose="05000000000000000000" pitchFamily="2" charset="2"/>
              <a:buChar char="§"/>
            </a:pPr>
            <a:r>
              <a:rPr lang="en-GB" b="1" dirty="0"/>
              <a:t>Why/how -</a:t>
            </a:r>
            <a:r>
              <a:rPr lang="en-GB" dirty="0"/>
              <a:t> causes, risk factors, modes of transmission</a:t>
            </a:r>
          </a:p>
        </p:txBody>
      </p:sp>
    </p:spTree>
    <p:extLst>
      <p:ext uri="{BB962C8B-B14F-4D97-AF65-F5344CB8AC3E}">
        <p14:creationId xmlns:p14="http://schemas.microsoft.com/office/powerpoint/2010/main" val="3243842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576F2-6117-6FA7-EBD9-9BA03D0FBCBE}"/>
              </a:ext>
            </a:extLst>
          </p:cNvPr>
          <p:cNvSpPr>
            <a:spLocks noGrp="1"/>
          </p:cNvSpPr>
          <p:nvPr>
            <p:ph type="title"/>
          </p:nvPr>
        </p:nvSpPr>
        <p:spPr/>
        <p:txBody>
          <a:bodyPr/>
          <a:lstStyle/>
          <a:p>
            <a:r>
              <a:rPr kumimoji="0" lang="en-GB" sz="4000" b="1" i="0" u="none" strike="noStrike" kern="1200" cap="none" spc="0" normalizeH="0" baseline="0" noProof="0" dirty="0">
                <a:ln>
                  <a:noFill/>
                </a:ln>
                <a:solidFill>
                  <a:prstClr val="black"/>
                </a:solidFill>
                <a:effectLst/>
                <a:uLnTx/>
                <a:uFillTx/>
                <a:latin typeface="Myriad Pro"/>
                <a:ea typeface="+mj-ea"/>
                <a:cs typeface="+mj-cs"/>
              </a:rPr>
              <a:t>5W’s of Descriptive Epidemiology</a:t>
            </a:r>
            <a:endParaRPr lang="en-GB" dirty="0"/>
          </a:p>
        </p:txBody>
      </p:sp>
      <p:sp>
        <p:nvSpPr>
          <p:cNvPr id="3" name="Content Placeholder 2">
            <a:extLst>
              <a:ext uri="{FF2B5EF4-FFF2-40B4-BE49-F238E27FC236}">
                <a16:creationId xmlns:a16="http://schemas.microsoft.com/office/drawing/2014/main" id="{E938CF82-4CC1-6BC2-60F9-D7720E4868AA}"/>
              </a:ext>
            </a:extLst>
          </p:cNvPr>
          <p:cNvSpPr>
            <a:spLocks noGrp="1"/>
          </p:cNvSpPr>
          <p:nvPr>
            <p:ph idx="1"/>
          </p:nvPr>
        </p:nvSpPr>
        <p:spPr/>
        <p:txBody>
          <a:bodyPr>
            <a:normAutofit lnSpcReduction="10000"/>
          </a:bodyPr>
          <a:lstStyle/>
          <a:p>
            <a:pPr>
              <a:buFont typeface="Wingdings" panose="05000000000000000000" pitchFamily="2" charset="2"/>
              <a:buChar char="§"/>
            </a:pPr>
            <a:r>
              <a:rPr lang="en-GB" dirty="0">
                <a:solidFill>
                  <a:srgbClr val="000000"/>
                </a:solidFill>
              </a:rPr>
              <a:t>E</a:t>
            </a:r>
            <a:r>
              <a:rPr lang="en-GB" sz="3200" b="0" i="0" dirty="0">
                <a:solidFill>
                  <a:srgbClr val="000000"/>
                </a:solidFill>
                <a:effectLst/>
              </a:rPr>
              <a:t>pidemiologists use the below synonyms for the </a:t>
            </a:r>
            <a:r>
              <a:rPr lang="en-GB" sz="3200" b="1" i="0" dirty="0">
                <a:solidFill>
                  <a:srgbClr val="000000"/>
                </a:solidFill>
                <a:effectLst/>
              </a:rPr>
              <a:t>five W’s </a:t>
            </a:r>
            <a:r>
              <a:rPr lang="en-GB" sz="3200" b="0" i="0" dirty="0">
                <a:solidFill>
                  <a:srgbClr val="000000"/>
                </a:solidFill>
                <a:effectLst/>
              </a:rPr>
              <a:t>listed above: </a:t>
            </a:r>
          </a:p>
          <a:p>
            <a:pPr>
              <a:buFont typeface="Wingdings" panose="05000000000000000000" pitchFamily="2" charset="2"/>
              <a:buChar char="§"/>
            </a:pPr>
            <a:r>
              <a:rPr lang="en-GB" sz="3200" b="0" i="0" dirty="0">
                <a:solidFill>
                  <a:srgbClr val="000000"/>
                </a:solidFill>
                <a:effectLst/>
              </a:rPr>
              <a:t>case definition, </a:t>
            </a:r>
          </a:p>
          <a:p>
            <a:pPr>
              <a:buFont typeface="Wingdings" panose="05000000000000000000" pitchFamily="2" charset="2"/>
              <a:buChar char="§"/>
            </a:pPr>
            <a:r>
              <a:rPr lang="en-GB" sz="3200" b="0" i="0" dirty="0">
                <a:solidFill>
                  <a:srgbClr val="000000"/>
                </a:solidFill>
                <a:effectLst/>
              </a:rPr>
              <a:t>person, </a:t>
            </a:r>
          </a:p>
          <a:p>
            <a:pPr>
              <a:buFont typeface="Wingdings" panose="05000000000000000000" pitchFamily="2" charset="2"/>
              <a:buChar char="§"/>
            </a:pPr>
            <a:r>
              <a:rPr lang="en-GB" sz="3200" b="0" i="0" dirty="0">
                <a:solidFill>
                  <a:srgbClr val="000000"/>
                </a:solidFill>
                <a:effectLst/>
              </a:rPr>
              <a:t>place, </a:t>
            </a:r>
          </a:p>
          <a:p>
            <a:pPr>
              <a:buFont typeface="Wingdings" panose="05000000000000000000" pitchFamily="2" charset="2"/>
              <a:buChar char="§"/>
            </a:pPr>
            <a:r>
              <a:rPr lang="en-GB" sz="3200" b="0" i="0" dirty="0">
                <a:solidFill>
                  <a:srgbClr val="000000"/>
                </a:solidFill>
                <a:effectLst/>
              </a:rPr>
              <a:t>time, and </a:t>
            </a:r>
          </a:p>
          <a:p>
            <a:pPr>
              <a:buFont typeface="Wingdings" panose="05000000000000000000" pitchFamily="2" charset="2"/>
              <a:buChar char="§"/>
            </a:pPr>
            <a:r>
              <a:rPr lang="en-GB" sz="3200" b="0" i="0" dirty="0">
                <a:solidFill>
                  <a:srgbClr val="000000"/>
                </a:solidFill>
                <a:effectLst/>
              </a:rPr>
              <a:t>causes/risk factors/modes of transmission. </a:t>
            </a:r>
            <a:endParaRPr lang="en-GB" sz="3200" dirty="0"/>
          </a:p>
          <a:p>
            <a:endParaRPr lang="en-GB" dirty="0"/>
          </a:p>
        </p:txBody>
      </p:sp>
    </p:spTree>
    <p:extLst>
      <p:ext uri="{BB962C8B-B14F-4D97-AF65-F5344CB8AC3E}">
        <p14:creationId xmlns:p14="http://schemas.microsoft.com/office/powerpoint/2010/main" val="2317692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rPr>
              <a:t>Why is descriptive epidemiology important? </a:t>
            </a:r>
          </a:p>
        </p:txBody>
      </p:sp>
      <p:pic>
        <p:nvPicPr>
          <p:cNvPr id="3" name="Picture 2">
            <a:extLst>
              <a:ext uri="{FF2B5EF4-FFF2-40B4-BE49-F238E27FC236}">
                <a16:creationId xmlns:a16="http://schemas.microsoft.com/office/drawing/2014/main" id="{700B44F8-9518-E03C-DD34-EB87361F83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3933056"/>
            <a:ext cx="1979712" cy="2079602"/>
          </a:xfrm>
          <a:prstGeom prst="rect">
            <a:avLst/>
          </a:prstGeom>
        </p:spPr>
      </p:pic>
    </p:spTree>
    <p:extLst>
      <p:ext uri="{BB962C8B-B14F-4D97-AF65-F5344CB8AC3E}">
        <p14:creationId xmlns:p14="http://schemas.microsoft.com/office/powerpoint/2010/main" val="23265016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0C943-F240-CC35-B079-826F9BC2A324}"/>
              </a:ext>
            </a:extLst>
          </p:cNvPr>
          <p:cNvSpPr>
            <a:spLocks noGrp="1"/>
          </p:cNvSpPr>
          <p:nvPr>
            <p:ph type="title"/>
          </p:nvPr>
        </p:nvSpPr>
        <p:spPr>
          <a:xfrm>
            <a:off x="457200" y="274638"/>
            <a:ext cx="8507288" cy="1143000"/>
          </a:xfrm>
        </p:spPr>
        <p:txBody>
          <a:bodyPr>
            <a:noAutofit/>
          </a:bodyPr>
          <a:lstStyle/>
          <a:p>
            <a:pPr algn="l"/>
            <a:r>
              <a:rPr lang="en-GB" sz="3200" b="1" dirty="0"/>
              <a:t>Importance of Descriptive Epidemiology</a:t>
            </a:r>
          </a:p>
        </p:txBody>
      </p:sp>
      <p:sp>
        <p:nvSpPr>
          <p:cNvPr id="3" name="Content Placeholder 2">
            <a:extLst>
              <a:ext uri="{FF2B5EF4-FFF2-40B4-BE49-F238E27FC236}">
                <a16:creationId xmlns:a16="http://schemas.microsoft.com/office/drawing/2014/main" id="{22BEA0AC-E08D-8360-2AC8-99D844C0E643}"/>
              </a:ext>
            </a:extLst>
          </p:cNvPr>
          <p:cNvSpPr>
            <a:spLocks noGrp="1"/>
          </p:cNvSpPr>
          <p:nvPr>
            <p:ph idx="1"/>
          </p:nvPr>
        </p:nvSpPr>
        <p:spPr>
          <a:xfrm>
            <a:off x="457200" y="1340768"/>
            <a:ext cx="8229600" cy="4320480"/>
          </a:xfrm>
        </p:spPr>
        <p:txBody>
          <a:bodyPr>
            <a:normAutofit lnSpcReduction="10000"/>
          </a:bodyPr>
          <a:lstStyle/>
          <a:p>
            <a:pPr>
              <a:buFont typeface="Wingdings" panose="05000000000000000000" pitchFamily="2" charset="2"/>
              <a:buChar char="§"/>
            </a:pPr>
            <a:r>
              <a:rPr lang="en-GB" sz="2400" b="1" dirty="0"/>
              <a:t>Firstly</a:t>
            </a:r>
            <a:r>
              <a:rPr lang="en-GB" sz="2400" dirty="0"/>
              <a:t>, it allow the epidemiologist get very familiar with the data by carefully looking at the data. </a:t>
            </a:r>
          </a:p>
          <a:p>
            <a:pPr>
              <a:buFont typeface="Wingdings" panose="05000000000000000000" pitchFamily="2" charset="2"/>
              <a:buChar char="§"/>
            </a:pPr>
            <a:r>
              <a:rPr lang="en-GB" sz="2400" dirty="0"/>
              <a:t>It allows them to see what the data can or cannot reveal based on the variables available through seeing the number of records with missing information.</a:t>
            </a:r>
          </a:p>
          <a:p>
            <a:pPr>
              <a:buFont typeface="Wingdings" panose="05000000000000000000" pitchFamily="2" charset="2"/>
              <a:buChar char="§"/>
            </a:pPr>
            <a:r>
              <a:rPr lang="en-GB" sz="2400" b="1" dirty="0"/>
              <a:t>Secondly</a:t>
            </a:r>
            <a:r>
              <a:rPr lang="en-GB" sz="2400" dirty="0"/>
              <a:t>, it allows the epidemiologist to understands the extent and pattern of the public health problem being investigated </a:t>
            </a:r>
          </a:p>
          <a:p>
            <a:pPr>
              <a:buFont typeface="Wingdings" panose="05000000000000000000" pitchFamily="2" charset="2"/>
              <a:buChar char="§"/>
            </a:pPr>
            <a:r>
              <a:rPr lang="en-GB" sz="2400" dirty="0"/>
              <a:t>That is which months, which neighbourhoods, and which groups of people have the most and least cases.</a:t>
            </a:r>
          </a:p>
          <a:p>
            <a:pPr marL="0" indent="0">
              <a:buNone/>
            </a:pPr>
            <a:r>
              <a:rPr lang="en-GB" sz="2400" dirty="0"/>
              <a:t>                                          </a:t>
            </a:r>
            <a:r>
              <a:rPr lang="en-GB" sz="2000" dirty="0"/>
              <a:t>                                           (CDC, 2012)</a:t>
            </a:r>
          </a:p>
        </p:txBody>
      </p:sp>
    </p:spTree>
    <p:extLst>
      <p:ext uri="{BB962C8B-B14F-4D97-AF65-F5344CB8AC3E}">
        <p14:creationId xmlns:p14="http://schemas.microsoft.com/office/powerpoint/2010/main" val="32585747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BD306-0909-E073-0AE2-878F05E90D65}"/>
              </a:ext>
            </a:extLst>
          </p:cNvPr>
          <p:cNvSpPr>
            <a:spLocks noGrp="1"/>
          </p:cNvSpPr>
          <p:nvPr>
            <p:ph type="title"/>
          </p:nvPr>
        </p:nvSpPr>
        <p:spPr/>
        <p:txBody>
          <a:bodyPr>
            <a:normAutofit fontScale="90000"/>
          </a:bodyPr>
          <a:lstStyle/>
          <a:p>
            <a:r>
              <a:rPr kumimoji="0" lang="en-GB" sz="3600" b="1" i="0" u="none" strike="noStrike" kern="1200" cap="none" spc="0" normalizeH="0" baseline="0" noProof="0" dirty="0">
                <a:ln>
                  <a:noFill/>
                </a:ln>
                <a:solidFill>
                  <a:prstClr val="black"/>
                </a:solidFill>
                <a:effectLst/>
                <a:uLnTx/>
                <a:uFillTx/>
                <a:latin typeface="Myriad Pro"/>
                <a:ea typeface="+mj-ea"/>
                <a:cs typeface="+mj-cs"/>
              </a:rPr>
              <a:t>Importance of descriptive epidemiology</a:t>
            </a:r>
            <a:endParaRPr lang="en-GB" dirty="0"/>
          </a:p>
        </p:txBody>
      </p:sp>
      <p:sp>
        <p:nvSpPr>
          <p:cNvPr id="3" name="Content Placeholder 2">
            <a:extLst>
              <a:ext uri="{FF2B5EF4-FFF2-40B4-BE49-F238E27FC236}">
                <a16:creationId xmlns:a16="http://schemas.microsoft.com/office/drawing/2014/main" id="{E08D534B-353D-0F8F-4C75-ECD9823948CC}"/>
              </a:ext>
            </a:extLst>
          </p:cNvPr>
          <p:cNvSpPr>
            <a:spLocks noGrp="1"/>
          </p:cNvSpPr>
          <p:nvPr>
            <p:ph idx="1"/>
          </p:nvPr>
        </p:nvSpPr>
        <p:spPr/>
        <p:txBody>
          <a:bodyPr>
            <a:normAutofit lnSpcReduction="10000"/>
          </a:bodyPr>
          <a:lstStyle/>
          <a:p>
            <a:pPr algn="l">
              <a:buFont typeface="Wingdings" panose="05000000000000000000" pitchFamily="2" charset="2"/>
              <a:buChar char="§"/>
            </a:pPr>
            <a:r>
              <a:rPr lang="en-GB" sz="2600" b="1" i="0" dirty="0">
                <a:solidFill>
                  <a:srgbClr val="000000"/>
                </a:solidFill>
                <a:effectLst/>
              </a:rPr>
              <a:t>Thirdly</a:t>
            </a:r>
            <a:r>
              <a:rPr lang="en-GB" sz="2600" b="0" i="0" dirty="0">
                <a:solidFill>
                  <a:srgbClr val="000000"/>
                </a:solidFill>
                <a:effectLst/>
              </a:rPr>
              <a:t>, It allows the epidemiologist to creates a detailed description of the health of a population that can be easily communicated with tables, graphs, and maps.</a:t>
            </a:r>
          </a:p>
          <a:p>
            <a:pPr algn="l">
              <a:buFont typeface="Wingdings" panose="05000000000000000000" pitchFamily="2" charset="2"/>
              <a:buChar char="§"/>
            </a:pPr>
            <a:r>
              <a:rPr lang="en-GB" sz="2600" b="1" i="0" dirty="0">
                <a:solidFill>
                  <a:srgbClr val="000000"/>
                </a:solidFill>
                <a:effectLst/>
              </a:rPr>
              <a:t>Fourthly</a:t>
            </a:r>
            <a:r>
              <a:rPr lang="en-GB" sz="2600" b="0" i="0" dirty="0">
                <a:solidFill>
                  <a:srgbClr val="000000"/>
                </a:solidFill>
                <a:effectLst/>
              </a:rPr>
              <a:t>, the epidemiologist can identify areas or groups within the population that have high rates of disease. </a:t>
            </a:r>
          </a:p>
          <a:p>
            <a:pPr algn="l">
              <a:buFont typeface="Wingdings" panose="05000000000000000000" pitchFamily="2" charset="2"/>
              <a:buChar char="§"/>
            </a:pPr>
            <a:r>
              <a:rPr lang="en-GB" sz="2600" b="0" i="0" dirty="0">
                <a:solidFill>
                  <a:srgbClr val="000000"/>
                </a:solidFill>
                <a:effectLst/>
              </a:rPr>
              <a:t>This information in turn provides important indications to the causes of the disease, and these clues can be turned into testable hypotheses.</a:t>
            </a:r>
          </a:p>
          <a:p>
            <a:endParaRPr lang="en-GB" dirty="0"/>
          </a:p>
        </p:txBody>
      </p:sp>
    </p:spTree>
    <p:extLst>
      <p:ext uri="{BB962C8B-B14F-4D97-AF65-F5344CB8AC3E}">
        <p14:creationId xmlns:p14="http://schemas.microsoft.com/office/powerpoint/2010/main" val="15981559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87194-163F-9062-A1A2-70A6DE4A170F}"/>
              </a:ext>
            </a:extLst>
          </p:cNvPr>
          <p:cNvSpPr>
            <a:spLocks noGrp="1"/>
          </p:cNvSpPr>
          <p:nvPr>
            <p:ph type="title"/>
          </p:nvPr>
        </p:nvSpPr>
        <p:spPr>
          <a:xfrm>
            <a:off x="457200" y="0"/>
            <a:ext cx="8229600" cy="1143000"/>
          </a:xfrm>
        </p:spPr>
        <p:txBody>
          <a:bodyPr/>
          <a:lstStyle/>
          <a:p>
            <a:r>
              <a:rPr lang="en-GB" b="1" dirty="0"/>
              <a:t>Time</a:t>
            </a:r>
          </a:p>
        </p:txBody>
      </p:sp>
      <p:sp>
        <p:nvSpPr>
          <p:cNvPr id="3" name="Content Placeholder 2">
            <a:extLst>
              <a:ext uri="{FF2B5EF4-FFF2-40B4-BE49-F238E27FC236}">
                <a16:creationId xmlns:a16="http://schemas.microsoft.com/office/drawing/2014/main" id="{6CC0078F-C87D-CF1D-5FF4-56928BE87092}"/>
              </a:ext>
            </a:extLst>
          </p:cNvPr>
          <p:cNvSpPr>
            <a:spLocks noGrp="1"/>
          </p:cNvSpPr>
          <p:nvPr>
            <p:ph idx="1"/>
          </p:nvPr>
        </p:nvSpPr>
        <p:spPr>
          <a:xfrm>
            <a:off x="539552" y="1143000"/>
            <a:ext cx="8229600" cy="3917032"/>
          </a:xfrm>
        </p:spPr>
        <p:txBody>
          <a:bodyPr>
            <a:noAutofit/>
          </a:bodyPr>
          <a:lstStyle/>
          <a:p>
            <a:pPr>
              <a:buFont typeface="Wingdings" panose="05000000000000000000" pitchFamily="2" charset="2"/>
              <a:buChar char="§"/>
            </a:pPr>
            <a:r>
              <a:rPr lang="en-GB" sz="2800" dirty="0"/>
              <a:t>Disease occurrence changes over time. Some of these changes occur regularly, while others are unpredictable.</a:t>
            </a:r>
          </a:p>
          <a:p>
            <a:pPr>
              <a:buFont typeface="Wingdings" panose="05000000000000000000" pitchFamily="2" charset="2"/>
              <a:buChar char="§"/>
            </a:pPr>
            <a:r>
              <a:rPr lang="en-GB" sz="2800" dirty="0"/>
              <a:t>Examples of two diseases that occur during the same season each year include influenza (winter) and West Nile virus infection (August–September). </a:t>
            </a:r>
          </a:p>
          <a:p>
            <a:pPr>
              <a:buFont typeface="Wingdings" panose="05000000000000000000" pitchFamily="2" charset="2"/>
              <a:buChar char="§"/>
            </a:pPr>
            <a:r>
              <a:rPr lang="en-GB" sz="2800" dirty="0"/>
              <a:t>In contrast, diseases such as hepatitis B and salmonellosis can occur at any time.</a:t>
            </a:r>
          </a:p>
          <a:p>
            <a:pPr marL="0" indent="0">
              <a:buNone/>
            </a:pPr>
            <a:r>
              <a:rPr lang="en-GB" sz="2800" dirty="0"/>
              <a:t>                                                            </a:t>
            </a:r>
            <a:r>
              <a:rPr lang="en-GB" sz="2400" dirty="0"/>
              <a:t>(CDC, 2012)</a:t>
            </a:r>
          </a:p>
        </p:txBody>
      </p:sp>
    </p:spTree>
    <p:extLst>
      <p:ext uri="{BB962C8B-B14F-4D97-AF65-F5344CB8AC3E}">
        <p14:creationId xmlns:p14="http://schemas.microsoft.com/office/powerpoint/2010/main" val="15025127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B1A2B-717C-3E61-40C9-81E8333A0BA0}"/>
              </a:ext>
            </a:extLst>
          </p:cNvPr>
          <p:cNvSpPr>
            <a:spLocks noGrp="1"/>
          </p:cNvSpPr>
          <p:nvPr>
            <p:ph type="title"/>
          </p:nvPr>
        </p:nvSpPr>
        <p:spPr/>
        <p:txBody>
          <a:bodyPr/>
          <a:lstStyle/>
          <a:p>
            <a:r>
              <a:rPr lang="en-GB" b="1" dirty="0"/>
              <a:t>Time</a:t>
            </a:r>
            <a:endParaRPr lang="en-GB" dirty="0"/>
          </a:p>
        </p:txBody>
      </p:sp>
      <p:sp>
        <p:nvSpPr>
          <p:cNvPr id="3" name="Content Placeholder 2">
            <a:extLst>
              <a:ext uri="{FF2B5EF4-FFF2-40B4-BE49-F238E27FC236}">
                <a16:creationId xmlns:a16="http://schemas.microsoft.com/office/drawing/2014/main" id="{A795BF75-0366-BA18-8CF8-28C586D52683}"/>
              </a:ext>
            </a:extLst>
          </p:cNvPr>
          <p:cNvSpPr>
            <a:spLocks noGrp="1"/>
          </p:cNvSpPr>
          <p:nvPr>
            <p:ph idx="1"/>
          </p:nvPr>
        </p:nvSpPr>
        <p:spPr>
          <a:xfrm>
            <a:off x="443883" y="1196752"/>
            <a:ext cx="8229600" cy="4608512"/>
          </a:xfrm>
        </p:spPr>
        <p:txBody>
          <a:bodyPr>
            <a:normAutofit fontScale="77500" lnSpcReduction="20000"/>
          </a:bodyPr>
          <a:lstStyle/>
          <a:p>
            <a:pPr>
              <a:buFont typeface="Wingdings" panose="05000000000000000000" pitchFamily="2" charset="2"/>
              <a:buChar char="§"/>
            </a:pPr>
            <a:r>
              <a:rPr lang="en-GB" sz="3600" dirty="0"/>
              <a:t>For diseases that occur seasonally, health officials can anticipate their occurrence and implement control and prevention measures, </a:t>
            </a:r>
          </a:p>
          <a:p>
            <a:pPr>
              <a:buFont typeface="Wingdings" panose="05000000000000000000" pitchFamily="2" charset="2"/>
              <a:buChar char="§"/>
            </a:pPr>
            <a:r>
              <a:rPr lang="en-GB" sz="3600" dirty="0"/>
              <a:t>For example an influenza vaccination campaign or mosquito spraying. </a:t>
            </a:r>
          </a:p>
          <a:p>
            <a:pPr>
              <a:buFont typeface="Wingdings" panose="05000000000000000000" pitchFamily="2" charset="2"/>
              <a:buChar char="§"/>
            </a:pPr>
            <a:r>
              <a:rPr lang="en-GB" sz="3600" dirty="0"/>
              <a:t>For diseases that occur occasionally, investigators can conduct studies to identify the causes and modes of spread, </a:t>
            </a:r>
          </a:p>
          <a:p>
            <a:pPr>
              <a:buFont typeface="Wingdings" panose="05000000000000000000" pitchFamily="2" charset="2"/>
              <a:buChar char="§"/>
            </a:pPr>
            <a:r>
              <a:rPr lang="en-GB" sz="3600" dirty="0"/>
              <a:t>and then develop appropriately targeted actions to control or prevent further occurrence of the disease.</a:t>
            </a:r>
          </a:p>
          <a:p>
            <a:pPr marL="0" indent="0">
              <a:buNone/>
            </a:pPr>
            <a:r>
              <a:rPr lang="en-GB" dirty="0"/>
              <a:t>                                                                   </a:t>
            </a:r>
            <a:r>
              <a:rPr lang="en-GB" sz="3200" dirty="0"/>
              <a:t>(CDC, 2012)</a:t>
            </a:r>
            <a:endParaRPr lang="en-GB" dirty="0"/>
          </a:p>
        </p:txBody>
      </p:sp>
    </p:spTree>
    <p:extLst>
      <p:ext uri="{BB962C8B-B14F-4D97-AF65-F5344CB8AC3E}">
        <p14:creationId xmlns:p14="http://schemas.microsoft.com/office/powerpoint/2010/main" val="40966301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13CCB-0E02-1C45-8F4A-3233641B389C}"/>
              </a:ext>
            </a:extLst>
          </p:cNvPr>
          <p:cNvSpPr>
            <a:spLocks noGrp="1"/>
          </p:cNvSpPr>
          <p:nvPr>
            <p:ph type="title"/>
          </p:nvPr>
        </p:nvSpPr>
        <p:spPr/>
        <p:txBody>
          <a:bodyPr>
            <a:normAutofit/>
          </a:bodyPr>
          <a:lstStyle/>
          <a:p>
            <a:r>
              <a:rPr lang="en-GB" b="1" i="0" dirty="0">
                <a:solidFill>
                  <a:srgbClr val="000000"/>
                </a:solidFill>
                <a:effectLst/>
              </a:rPr>
              <a:t>Place</a:t>
            </a:r>
            <a:endParaRPr lang="en-GB" b="1" dirty="0"/>
          </a:p>
        </p:txBody>
      </p:sp>
      <p:sp>
        <p:nvSpPr>
          <p:cNvPr id="3" name="Content Placeholder 2">
            <a:extLst>
              <a:ext uri="{FF2B5EF4-FFF2-40B4-BE49-F238E27FC236}">
                <a16:creationId xmlns:a16="http://schemas.microsoft.com/office/drawing/2014/main" id="{7E18C689-2F45-3E99-CDC5-1EC27B0B03CA}"/>
              </a:ext>
            </a:extLst>
          </p:cNvPr>
          <p:cNvSpPr>
            <a:spLocks noGrp="1"/>
          </p:cNvSpPr>
          <p:nvPr>
            <p:ph idx="1"/>
          </p:nvPr>
        </p:nvSpPr>
        <p:spPr>
          <a:xfrm>
            <a:off x="457200" y="1340768"/>
            <a:ext cx="8229600" cy="4392488"/>
          </a:xfrm>
        </p:spPr>
        <p:txBody>
          <a:bodyPr>
            <a:normAutofit fontScale="85000" lnSpcReduction="10000"/>
          </a:bodyPr>
          <a:lstStyle/>
          <a:p>
            <a:pPr>
              <a:buFont typeface="Wingdings" panose="05000000000000000000" pitchFamily="2" charset="2"/>
              <a:buChar char="§"/>
            </a:pPr>
            <a:r>
              <a:rPr lang="en-GB" b="0" i="0" dirty="0">
                <a:solidFill>
                  <a:srgbClr val="000000"/>
                </a:solidFill>
                <a:effectLst/>
              </a:rPr>
              <a:t>Describing the occurrence of disease by place provides insight into the geographic extent of the problem and its geographic variation. </a:t>
            </a:r>
          </a:p>
          <a:p>
            <a:pPr>
              <a:buFont typeface="Wingdings" panose="05000000000000000000" pitchFamily="2" charset="2"/>
              <a:buChar char="§"/>
            </a:pPr>
            <a:r>
              <a:rPr lang="en-GB" b="0" i="0" dirty="0">
                <a:solidFill>
                  <a:srgbClr val="000000"/>
                </a:solidFill>
                <a:effectLst/>
              </a:rPr>
              <a:t>Characterisation by place refers not only to place of residence but to any geographic location relevant to disease occurrence. </a:t>
            </a:r>
          </a:p>
          <a:p>
            <a:pPr>
              <a:buFont typeface="Wingdings" panose="05000000000000000000" pitchFamily="2" charset="2"/>
              <a:buChar char="§"/>
            </a:pPr>
            <a:r>
              <a:rPr lang="en-GB" b="0" i="0" dirty="0">
                <a:solidFill>
                  <a:srgbClr val="000000"/>
                </a:solidFill>
                <a:effectLst/>
              </a:rPr>
              <a:t>This locations include place of diagnosis or report, birthplace, site of employment, school district, hospital unit, or recent travel destinations.</a:t>
            </a:r>
          </a:p>
          <a:p>
            <a:pPr marL="0" indent="0">
              <a:buNone/>
            </a:pPr>
            <a:r>
              <a:rPr lang="en-GB" dirty="0"/>
              <a:t>                                                                 (CDC, 2012)</a:t>
            </a:r>
          </a:p>
        </p:txBody>
      </p:sp>
    </p:spTree>
    <p:extLst>
      <p:ext uri="{BB962C8B-B14F-4D97-AF65-F5344CB8AC3E}">
        <p14:creationId xmlns:p14="http://schemas.microsoft.com/office/powerpoint/2010/main" val="1161783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1998A-B74D-CE6C-4D53-34805782F903}"/>
              </a:ext>
            </a:extLst>
          </p:cNvPr>
          <p:cNvSpPr>
            <a:spLocks noGrp="1"/>
          </p:cNvSpPr>
          <p:nvPr>
            <p:ph type="title"/>
          </p:nvPr>
        </p:nvSpPr>
        <p:spPr/>
        <p:txBody>
          <a:bodyPr/>
          <a:lstStyle/>
          <a:p>
            <a:r>
              <a:rPr lang="en-GB" b="1" i="0" dirty="0">
                <a:solidFill>
                  <a:srgbClr val="000000"/>
                </a:solidFill>
                <a:effectLst/>
              </a:rPr>
              <a:t>Place</a:t>
            </a:r>
            <a:endParaRPr lang="en-GB" dirty="0"/>
          </a:p>
        </p:txBody>
      </p:sp>
      <p:sp>
        <p:nvSpPr>
          <p:cNvPr id="3" name="Content Placeholder 2">
            <a:extLst>
              <a:ext uri="{FF2B5EF4-FFF2-40B4-BE49-F238E27FC236}">
                <a16:creationId xmlns:a16="http://schemas.microsoft.com/office/drawing/2014/main" id="{3C7EEB92-B108-FC46-07DA-835F938F0DBB}"/>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b="0" i="0" dirty="0">
                <a:solidFill>
                  <a:srgbClr val="000000"/>
                </a:solidFill>
                <a:effectLst/>
              </a:rPr>
              <a:t>The unit may be as large as a continent or country or as small as a street address, hospital wing, or operating room. </a:t>
            </a:r>
          </a:p>
          <a:p>
            <a:pPr>
              <a:buFont typeface="Wingdings" panose="05000000000000000000" pitchFamily="2" charset="2"/>
              <a:buChar char="§"/>
            </a:pPr>
            <a:r>
              <a:rPr lang="en-GB" b="0" i="0" dirty="0">
                <a:solidFill>
                  <a:srgbClr val="000000"/>
                </a:solidFill>
                <a:effectLst/>
              </a:rPr>
              <a:t>Sometimes place refers not to a specific location at all but to a place category such as urban or rural, domestic or foreign, and institutional or noninstitutional.</a:t>
            </a:r>
          </a:p>
          <a:p>
            <a:pPr marL="0" indent="0">
              <a:buNone/>
            </a:pPr>
            <a:r>
              <a:rPr lang="en-GB" dirty="0"/>
              <a:t>                                                        (CDC, 2012)</a:t>
            </a:r>
          </a:p>
        </p:txBody>
      </p:sp>
    </p:spTree>
    <p:extLst>
      <p:ext uri="{BB962C8B-B14F-4D97-AF65-F5344CB8AC3E}">
        <p14:creationId xmlns:p14="http://schemas.microsoft.com/office/powerpoint/2010/main" val="23118260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A4DA-ADB9-C6FC-1FEF-65CAFA849AFA}"/>
              </a:ext>
            </a:extLst>
          </p:cNvPr>
          <p:cNvSpPr>
            <a:spLocks noGrp="1"/>
          </p:cNvSpPr>
          <p:nvPr>
            <p:ph type="title"/>
          </p:nvPr>
        </p:nvSpPr>
        <p:spPr/>
        <p:txBody>
          <a:bodyPr>
            <a:normAutofit/>
          </a:bodyPr>
          <a:lstStyle/>
          <a:p>
            <a:r>
              <a:rPr lang="en-GB" sz="4000" b="1" dirty="0"/>
              <a:t>Presentation of Place data</a:t>
            </a:r>
          </a:p>
        </p:txBody>
      </p:sp>
      <p:sp>
        <p:nvSpPr>
          <p:cNvPr id="3" name="Content Placeholder 2">
            <a:extLst>
              <a:ext uri="{FF2B5EF4-FFF2-40B4-BE49-F238E27FC236}">
                <a16:creationId xmlns:a16="http://schemas.microsoft.com/office/drawing/2014/main" id="{9B8834C0-CE82-F7E4-E162-BCA9D32903A3}"/>
              </a:ext>
            </a:extLst>
          </p:cNvPr>
          <p:cNvSpPr>
            <a:spLocks noGrp="1"/>
          </p:cNvSpPr>
          <p:nvPr>
            <p:ph idx="1"/>
          </p:nvPr>
        </p:nvSpPr>
        <p:spPr/>
        <p:txBody>
          <a:bodyPr/>
          <a:lstStyle/>
          <a:p>
            <a:pPr>
              <a:buFont typeface="Wingdings" panose="05000000000000000000" pitchFamily="2" charset="2"/>
              <a:buChar char="§"/>
            </a:pPr>
            <a:r>
              <a:rPr lang="en-GB" dirty="0"/>
              <a:t>Although place data can be shown using tables but </a:t>
            </a:r>
          </a:p>
          <a:p>
            <a:pPr>
              <a:buFont typeface="Wingdings" panose="05000000000000000000" pitchFamily="2" charset="2"/>
              <a:buChar char="§"/>
            </a:pPr>
            <a:r>
              <a:rPr lang="en-GB" dirty="0"/>
              <a:t>A map provides a more striking visual display of place data. </a:t>
            </a:r>
          </a:p>
          <a:p>
            <a:pPr>
              <a:buFont typeface="Wingdings" panose="05000000000000000000" pitchFamily="2" charset="2"/>
              <a:buChar char="§"/>
            </a:pPr>
            <a:r>
              <a:rPr lang="en-GB" dirty="0"/>
              <a:t>On a map, different numbers or rates of disease can be depicted using different shadings, colours, or line patterns.</a:t>
            </a:r>
          </a:p>
        </p:txBody>
      </p:sp>
    </p:spTree>
    <p:extLst>
      <p:ext uri="{BB962C8B-B14F-4D97-AF65-F5344CB8AC3E}">
        <p14:creationId xmlns:p14="http://schemas.microsoft.com/office/powerpoint/2010/main" val="5029340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C3DFE-265D-AC4A-73F6-719C05171972}"/>
              </a:ext>
            </a:extLst>
          </p:cNvPr>
          <p:cNvSpPr>
            <a:spLocks noGrp="1"/>
          </p:cNvSpPr>
          <p:nvPr>
            <p:ph type="title"/>
          </p:nvPr>
        </p:nvSpPr>
        <p:spPr/>
        <p:txBody>
          <a:bodyPr/>
          <a:lstStyle/>
          <a:p>
            <a:r>
              <a:rPr kumimoji="0" lang="en-GB" sz="4000" b="1" i="0" u="none" strike="noStrike" kern="1200" cap="none" spc="0" normalizeH="0" baseline="0" noProof="0" dirty="0">
                <a:ln>
                  <a:noFill/>
                </a:ln>
                <a:solidFill>
                  <a:prstClr val="black"/>
                </a:solidFill>
                <a:effectLst/>
                <a:uLnTx/>
                <a:uFillTx/>
                <a:latin typeface="Myriad Pro"/>
                <a:ea typeface="+mj-ea"/>
                <a:cs typeface="+mj-cs"/>
              </a:rPr>
              <a:t>Presentation of Place data</a:t>
            </a:r>
            <a:endParaRPr lang="en-GB" dirty="0"/>
          </a:p>
        </p:txBody>
      </p:sp>
      <p:sp>
        <p:nvSpPr>
          <p:cNvPr id="3" name="Content Placeholder 2">
            <a:extLst>
              <a:ext uri="{FF2B5EF4-FFF2-40B4-BE49-F238E27FC236}">
                <a16:creationId xmlns:a16="http://schemas.microsoft.com/office/drawing/2014/main" id="{64C7E69A-0380-25E7-FA2F-7D3EC6B0154C}"/>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Another type of map for place data is a spot map.</a:t>
            </a:r>
          </a:p>
          <a:p>
            <a:pPr>
              <a:buFont typeface="Wingdings" panose="05000000000000000000" pitchFamily="2" charset="2"/>
              <a:buChar char="§"/>
            </a:pPr>
            <a:r>
              <a:rPr lang="en-GB" dirty="0"/>
              <a:t>Spot maps generally are used for clusters or outbreaks with a limited number of cases. </a:t>
            </a:r>
          </a:p>
          <a:p>
            <a:pPr>
              <a:buFont typeface="Wingdings" panose="05000000000000000000" pitchFamily="2" charset="2"/>
              <a:buChar char="§"/>
            </a:pPr>
            <a:r>
              <a:rPr lang="en-GB" dirty="0"/>
              <a:t>A dot or X is placed on the location that is most relevant to the disease of interest, usually where each victim lived or worked,</a:t>
            </a:r>
          </a:p>
          <a:p>
            <a:pPr>
              <a:buFont typeface="Wingdings" panose="05000000000000000000" pitchFamily="2" charset="2"/>
              <a:buChar char="§"/>
            </a:pPr>
            <a:r>
              <a:rPr lang="en-GB" dirty="0"/>
              <a:t>just as John Snow did in his spot map of the Golden Square area of London</a:t>
            </a:r>
          </a:p>
        </p:txBody>
      </p:sp>
    </p:spTree>
    <p:extLst>
      <p:ext uri="{BB962C8B-B14F-4D97-AF65-F5344CB8AC3E}">
        <p14:creationId xmlns:p14="http://schemas.microsoft.com/office/powerpoint/2010/main" val="39930293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rPr>
              <a:t>Why is it important to analyse data by place? </a:t>
            </a:r>
          </a:p>
        </p:txBody>
      </p:sp>
      <p:pic>
        <p:nvPicPr>
          <p:cNvPr id="3" name="Picture 2">
            <a:extLst>
              <a:ext uri="{FF2B5EF4-FFF2-40B4-BE49-F238E27FC236}">
                <a16:creationId xmlns:a16="http://schemas.microsoft.com/office/drawing/2014/main" id="{700B44F8-9518-E03C-DD34-EB87361F83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4288" y="3933056"/>
            <a:ext cx="1979712" cy="2079602"/>
          </a:xfrm>
          <a:prstGeom prst="rect">
            <a:avLst/>
          </a:prstGeom>
        </p:spPr>
      </p:pic>
    </p:spTree>
    <p:extLst>
      <p:ext uri="{BB962C8B-B14F-4D97-AF65-F5344CB8AC3E}">
        <p14:creationId xmlns:p14="http://schemas.microsoft.com/office/powerpoint/2010/main" val="21853962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22EC2-8ED3-AFF8-BE25-6745C5FA2D35}"/>
              </a:ext>
            </a:extLst>
          </p:cNvPr>
          <p:cNvSpPr>
            <a:spLocks noGrp="1"/>
          </p:cNvSpPr>
          <p:nvPr>
            <p:ph type="title"/>
          </p:nvPr>
        </p:nvSpPr>
        <p:spPr/>
        <p:txBody>
          <a:bodyPr>
            <a:normAutofit fontScale="90000"/>
          </a:bodyPr>
          <a:lstStyle/>
          <a:p>
            <a:r>
              <a:rPr lang="en-GB" b="1" dirty="0">
                <a:solidFill>
                  <a:srgbClr val="000000"/>
                </a:solidFill>
              </a:rPr>
              <a:t>I</a:t>
            </a:r>
            <a:r>
              <a:rPr lang="en-GB" b="1" i="0" dirty="0">
                <a:solidFill>
                  <a:srgbClr val="000000"/>
                </a:solidFill>
                <a:effectLst/>
              </a:rPr>
              <a:t>mportance of analysing data by place</a:t>
            </a:r>
            <a:endParaRPr lang="en-GB" dirty="0"/>
          </a:p>
        </p:txBody>
      </p:sp>
      <p:sp>
        <p:nvSpPr>
          <p:cNvPr id="3" name="Content Placeholder 2">
            <a:extLst>
              <a:ext uri="{FF2B5EF4-FFF2-40B4-BE49-F238E27FC236}">
                <a16:creationId xmlns:a16="http://schemas.microsoft.com/office/drawing/2014/main" id="{CCE7C8A3-5B94-4B5E-D54A-86C6CDB2E061}"/>
              </a:ext>
            </a:extLst>
          </p:cNvPr>
          <p:cNvSpPr>
            <a:spLocks noGrp="1"/>
          </p:cNvSpPr>
          <p:nvPr>
            <p:ph idx="1"/>
          </p:nvPr>
        </p:nvSpPr>
        <p:spPr>
          <a:xfrm>
            <a:off x="457200" y="1556792"/>
            <a:ext cx="8229600" cy="4243610"/>
          </a:xfrm>
        </p:spPr>
        <p:txBody>
          <a:bodyPr>
            <a:normAutofit fontScale="85000" lnSpcReduction="20000"/>
          </a:bodyPr>
          <a:lstStyle/>
          <a:p>
            <a:pPr>
              <a:buFont typeface="Wingdings" panose="05000000000000000000" pitchFamily="2" charset="2"/>
              <a:buChar char="§"/>
            </a:pPr>
            <a:r>
              <a:rPr lang="en-GB" dirty="0"/>
              <a:t>Analysing data by place can identify communities at increased risk of disease. </a:t>
            </a:r>
          </a:p>
          <a:p>
            <a:pPr>
              <a:buFont typeface="Wingdings" panose="05000000000000000000" pitchFamily="2" charset="2"/>
              <a:buChar char="§"/>
            </a:pPr>
            <a:r>
              <a:rPr lang="en-GB" dirty="0"/>
              <a:t>Even if the data cannot reveal why these people have an increased risk, it can help generate hypotheses to test with additional studies. </a:t>
            </a:r>
          </a:p>
          <a:p>
            <a:pPr>
              <a:buFont typeface="Wingdings" panose="05000000000000000000" pitchFamily="2" charset="2"/>
              <a:buChar char="§"/>
            </a:pPr>
            <a:r>
              <a:rPr lang="en-GB" dirty="0"/>
              <a:t>For example, is a community at increased risk because of characteristics of the people in the community such as genetic susceptibility, lack of immunity, risky behaviours, or exposure to local toxins or contaminated food? </a:t>
            </a:r>
          </a:p>
          <a:p>
            <a:pPr marL="0" indent="0">
              <a:buNone/>
            </a:pPr>
            <a:r>
              <a:rPr lang="en-GB" sz="3200" dirty="0"/>
              <a:t>                                                                (CDC, 2012) </a:t>
            </a:r>
            <a:endParaRPr lang="en-GB" dirty="0"/>
          </a:p>
        </p:txBody>
      </p:sp>
    </p:spTree>
    <p:extLst>
      <p:ext uri="{BB962C8B-B14F-4D97-AF65-F5344CB8AC3E}">
        <p14:creationId xmlns:p14="http://schemas.microsoft.com/office/powerpoint/2010/main" val="3174914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0F78-6463-6779-A36D-E474BE8BDA9C}"/>
              </a:ext>
            </a:extLst>
          </p:cNvPr>
          <p:cNvSpPr>
            <a:spLocks noGrp="1"/>
          </p:cNvSpPr>
          <p:nvPr>
            <p:ph type="title"/>
          </p:nvPr>
        </p:nvSpPr>
        <p:spPr/>
        <p:txBody>
          <a:bodyPr>
            <a:normAutofit fontScale="90000"/>
          </a:bodyPr>
          <a:lstStyle/>
          <a:p>
            <a:r>
              <a:rPr lang="en-GB" b="1" dirty="0">
                <a:solidFill>
                  <a:srgbClr val="000000"/>
                </a:solidFill>
              </a:rPr>
              <a:t>I</a:t>
            </a:r>
            <a:r>
              <a:rPr lang="en-GB" b="1" i="0" dirty="0">
                <a:solidFill>
                  <a:srgbClr val="000000"/>
                </a:solidFill>
                <a:effectLst/>
              </a:rPr>
              <a:t>mportance of analysing data by place</a:t>
            </a:r>
            <a:endParaRPr lang="en-GB" dirty="0"/>
          </a:p>
        </p:txBody>
      </p:sp>
      <p:sp>
        <p:nvSpPr>
          <p:cNvPr id="3" name="Content Placeholder 2">
            <a:extLst>
              <a:ext uri="{FF2B5EF4-FFF2-40B4-BE49-F238E27FC236}">
                <a16:creationId xmlns:a16="http://schemas.microsoft.com/office/drawing/2014/main" id="{DC2B9A12-0629-28DB-B55B-464D1B669D1A}"/>
              </a:ext>
            </a:extLst>
          </p:cNvPr>
          <p:cNvSpPr>
            <a:spLocks noGrp="1"/>
          </p:cNvSpPr>
          <p:nvPr>
            <p:ph idx="1"/>
          </p:nvPr>
        </p:nvSpPr>
        <p:spPr/>
        <p:txBody>
          <a:bodyPr>
            <a:normAutofit/>
          </a:bodyPr>
          <a:lstStyle/>
          <a:p>
            <a:pPr>
              <a:buFont typeface="Wingdings" panose="05000000000000000000" pitchFamily="2" charset="2"/>
              <a:buChar char="§"/>
            </a:pPr>
            <a:r>
              <a:rPr lang="en-GB" sz="2400" dirty="0"/>
              <a:t>Can the increased risk, particularly of a communicable disease, be attributed to characteristics of the causative agent, hospitable breeding sites, or availability of the vector that transmits the organism to humans? </a:t>
            </a:r>
          </a:p>
          <a:p>
            <a:pPr>
              <a:buFont typeface="Wingdings" panose="05000000000000000000" pitchFamily="2" charset="2"/>
              <a:buChar char="§"/>
            </a:pPr>
            <a:endParaRPr lang="en-GB" sz="2400" dirty="0"/>
          </a:p>
          <a:p>
            <a:pPr>
              <a:buFont typeface="Wingdings" panose="05000000000000000000" pitchFamily="2" charset="2"/>
              <a:buChar char="§"/>
            </a:pPr>
            <a:r>
              <a:rPr lang="en-GB" sz="2400" dirty="0"/>
              <a:t>Or can the increased risk be attributed to the environment that brings the agent and the host together, such as crowding in urban areas that increases the risk of disease transmission from person to person,</a:t>
            </a:r>
          </a:p>
        </p:txBody>
      </p:sp>
      <p:sp>
        <p:nvSpPr>
          <p:cNvPr id="5" name="TextBox 4">
            <a:extLst>
              <a:ext uri="{FF2B5EF4-FFF2-40B4-BE49-F238E27FC236}">
                <a16:creationId xmlns:a16="http://schemas.microsoft.com/office/drawing/2014/main" id="{DD9130C8-946D-A9F0-88EF-B56B10164990}"/>
              </a:ext>
            </a:extLst>
          </p:cNvPr>
          <p:cNvSpPr txBox="1"/>
          <p:nvPr/>
        </p:nvSpPr>
        <p:spPr>
          <a:xfrm>
            <a:off x="7380312" y="5257799"/>
            <a:ext cx="1565920" cy="369332"/>
          </a:xfrm>
          <a:prstGeom prst="rect">
            <a:avLst/>
          </a:prstGeom>
          <a:noFill/>
        </p:spPr>
        <p:txBody>
          <a:bodyPr wrap="square">
            <a:spAutoFit/>
          </a:bodyPr>
          <a:lstStyle/>
          <a:p>
            <a:r>
              <a:rPr lang="en-GB" dirty="0"/>
              <a:t>(CDC, 2012) </a:t>
            </a:r>
          </a:p>
        </p:txBody>
      </p:sp>
    </p:spTree>
    <p:extLst>
      <p:ext uri="{BB962C8B-B14F-4D97-AF65-F5344CB8AC3E}">
        <p14:creationId xmlns:p14="http://schemas.microsoft.com/office/powerpoint/2010/main" val="2136917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B0C45-9371-6546-58AB-0AB46692EA10}"/>
              </a:ext>
            </a:extLst>
          </p:cNvPr>
          <p:cNvSpPr>
            <a:spLocks noGrp="1"/>
          </p:cNvSpPr>
          <p:nvPr>
            <p:ph type="title"/>
          </p:nvPr>
        </p:nvSpPr>
        <p:spPr/>
        <p:txBody>
          <a:bodyPr>
            <a:normAutofit/>
          </a:bodyPr>
          <a:lstStyle/>
          <a:p>
            <a:r>
              <a:rPr lang="en-GB" sz="4000" b="1" i="0" dirty="0">
                <a:solidFill>
                  <a:srgbClr val="000000"/>
                </a:solidFill>
                <a:effectLst/>
                <a:latin typeface="Open Sans" panose="020B0606030504020204" pitchFamily="34" charset="0"/>
              </a:rPr>
              <a:t>Spot Map of Giardia Cases</a:t>
            </a:r>
            <a:endParaRPr lang="en-GB" sz="4000" dirty="0"/>
          </a:p>
        </p:txBody>
      </p:sp>
      <p:pic>
        <p:nvPicPr>
          <p:cNvPr id="1026" name="Picture 2" descr="A map shows the geographic location of primary cases.">
            <a:extLst>
              <a:ext uri="{FF2B5EF4-FFF2-40B4-BE49-F238E27FC236}">
                <a16:creationId xmlns:a16="http://schemas.microsoft.com/office/drawing/2014/main" id="{C10DBF36-13AA-2053-0205-ED8B236C8D3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555776" y="1700808"/>
            <a:ext cx="3528392" cy="2806624"/>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67177297-9236-0441-BACF-AB9234BBAA55}"/>
              </a:ext>
            </a:extLst>
          </p:cNvPr>
          <p:cNvSpPr txBox="1"/>
          <p:nvPr/>
        </p:nvSpPr>
        <p:spPr>
          <a:xfrm>
            <a:off x="7020272" y="5301208"/>
            <a:ext cx="1584176" cy="369332"/>
          </a:xfrm>
          <a:prstGeom prst="rect">
            <a:avLst/>
          </a:prstGeom>
          <a:noFill/>
        </p:spPr>
        <p:txBody>
          <a:bodyPr wrap="square">
            <a:spAutoFit/>
          </a:bodyPr>
          <a:lstStyle/>
          <a:p>
            <a:r>
              <a:rPr lang="en-GB" dirty="0"/>
              <a:t>(CDC, 2012) </a:t>
            </a:r>
          </a:p>
        </p:txBody>
      </p:sp>
      <p:sp>
        <p:nvSpPr>
          <p:cNvPr id="12" name="TextBox 11">
            <a:extLst>
              <a:ext uri="{FF2B5EF4-FFF2-40B4-BE49-F238E27FC236}">
                <a16:creationId xmlns:a16="http://schemas.microsoft.com/office/drawing/2014/main" id="{38B40278-9DA5-4F40-12F9-A7D02FD7EDB3}"/>
              </a:ext>
            </a:extLst>
          </p:cNvPr>
          <p:cNvSpPr txBox="1"/>
          <p:nvPr/>
        </p:nvSpPr>
        <p:spPr>
          <a:xfrm>
            <a:off x="1547664" y="4725144"/>
            <a:ext cx="5904656" cy="369332"/>
          </a:xfrm>
          <a:prstGeom prst="rect">
            <a:avLst/>
          </a:prstGeom>
          <a:noFill/>
        </p:spPr>
        <p:txBody>
          <a:bodyPr wrap="square">
            <a:spAutoFit/>
          </a:bodyPr>
          <a:lstStyle/>
          <a:p>
            <a:r>
              <a:rPr lang="en-GB" b="0" i="0" dirty="0">
                <a:solidFill>
                  <a:srgbClr val="000000"/>
                </a:solidFill>
                <a:effectLst/>
              </a:rPr>
              <a:t>A map shows the geographic location of primary cases. </a:t>
            </a:r>
            <a:endParaRPr lang="en-GB" dirty="0"/>
          </a:p>
        </p:txBody>
      </p:sp>
    </p:spTree>
    <p:extLst>
      <p:ext uri="{BB962C8B-B14F-4D97-AF65-F5344CB8AC3E}">
        <p14:creationId xmlns:p14="http://schemas.microsoft.com/office/powerpoint/2010/main" val="352664622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A8869-5F8B-A118-6928-3EE1474FFD4F}"/>
              </a:ext>
            </a:extLst>
          </p:cNvPr>
          <p:cNvSpPr>
            <a:spLocks noGrp="1"/>
          </p:cNvSpPr>
          <p:nvPr>
            <p:ph type="title"/>
          </p:nvPr>
        </p:nvSpPr>
        <p:spPr>
          <a:xfrm>
            <a:off x="457200" y="28997"/>
            <a:ext cx="8229600" cy="1143000"/>
          </a:xfrm>
        </p:spPr>
        <p:txBody>
          <a:bodyPr>
            <a:normAutofit/>
          </a:bodyPr>
          <a:lstStyle/>
          <a:p>
            <a:r>
              <a:rPr lang="en-GB" b="1" i="0" dirty="0">
                <a:effectLst/>
              </a:rPr>
              <a:t>Person</a:t>
            </a:r>
            <a:endParaRPr lang="en-GB" b="1" dirty="0"/>
          </a:p>
        </p:txBody>
      </p:sp>
      <p:sp>
        <p:nvSpPr>
          <p:cNvPr id="3" name="Content Placeholder 2">
            <a:extLst>
              <a:ext uri="{FF2B5EF4-FFF2-40B4-BE49-F238E27FC236}">
                <a16:creationId xmlns:a16="http://schemas.microsoft.com/office/drawing/2014/main" id="{C7121FC4-C7A0-178D-DF8D-886BED420284}"/>
              </a:ext>
            </a:extLst>
          </p:cNvPr>
          <p:cNvSpPr>
            <a:spLocks noGrp="1"/>
          </p:cNvSpPr>
          <p:nvPr>
            <p:ph idx="1"/>
          </p:nvPr>
        </p:nvSpPr>
        <p:spPr>
          <a:xfrm>
            <a:off x="457200" y="1052736"/>
            <a:ext cx="8229600" cy="5040560"/>
          </a:xfrm>
        </p:spPr>
        <p:txBody>
          <a:bodyPr>
            <a:noAutofit/>
          </a:bodyPr>
          <a:lstStyle/>
          <a:p>
            <a:pPr marL="0" indent="0">
              <a:buNone/>
            </a:pPr>
            <a:r>
              <a:rPr lang="en-GB" sz="2400" dirty="0"/>
              <a:t>Organisation may use the following characteristics when analysing data by “person”</a:t>
            </a:r>
          </a:p>
          <a:p>
            <a:pPr>
              <a:buFont typeface="Wingdings" panose="05000000000000000000" pitchFamily="2" charset="2"/>
              <a:buChar char="§"/>
            </a:pPr>
            <a:r>
              <a:rPr lang="en-GB" sz="2400" dirty="0"/>
              <a:t>characteristics of people (for example, age, sex, race), </a:t>
            </a:r>
          </a:p>
          <a:p>
            <a:pPr>
              <a:buFont typeface="Wingdings" panose="05000000000000000000" pitchFamily="2" charset="2"/>
              <a:buChar char="§"/>
            </a:pPr>
            <a:r>
              <a:rPr lang="en-GB" sz="2400" dirty="0"/>
              <a:t>biologic characteristics (immune status), </a:t>
            </a:r>
          </a:p>
          <a:p>
            <a:pPr>
              <a:buFont typeface="Wingdings" panose="05000000000000000000" pitchFamily="2" charset="2"/>
              <a:buChar char="§"/>
            </a:pPr>
            <a:r>
              <a:rPr lang="en-GB" sz="2400" dirty="0"/>
              <a:t>acquired characteristics (marital status), activities (occupation, leisure activities, use of medications/tobacco/drugs), or </a:t>
            </a:r>
          </a:p>
          <a:p>
            <a:pPr>
              <a:buFont typeface="Wingdings" panose="05000000000000000000" pitchFamily="2" charset="2"/>
              <a:buChar char="§"/>
            </a:pPr>
            <a:r>
              <a:rPr lang="en-GB" sz="2400" dirty="0"/>
              <a:t>the conditions under which they live (socioeconomic status, access to medical care).</a:t>
            </a:r>
          </a:p>
          <a:p>
            <a:pPr marL="0" indent="0">
              <a:buNone/>
            </a:pPr>
            <a:r>
              <a:rPr lang="en-GB" sz="2400" dirty="0"/>
              <a:t> Since personal characteristics may affect illness, </a:t>
            </a:r>
          </a:p>
          <a:p>
            <a:pPr marL="0" indent="0">
              <a:buNone/>
            </a:pPr>
            <a:r>
              <a:rPr lang="en-GB" sz="2400" dirty="0"/>
              <a:t>                                                                (CDC, 2012)                                                         </a:t>
            </a:r>
          </a:p>
        </p:txBody>
      </p:sp>
    </p:spTree>
    <p:extLst>
      <p:ext uri="{BB962C8B-B14F-4D97-AF65-F5344CB8AC3E}">
        <p14:creationId xmlns:p14="http://schemas.microsoft.com/office/powerpoint/2010/main" val="40990255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1AAF2-8BB5-33DA-4595-1B9DBC5DCFB5}"/>
              </a:ext>
            </a:extLst>
          </p:cNvPr>
          <p:cNvSpPr>
            <a:spLocks noGrp="1"/>
          </p:cNvSpPr>
          <p:nvPr>
            <p:ph type="title"/>
          </p:nvPr>
        </p:nvSpPr>
        <p:spPr/>
        <p:txBody>
          <a:bodyPr/>
          <a:lstStyle/>
          <a:p>
            <a:r>
              <a:rPr lang="en-GB" b="1" i="0" dirty="0">
                <a:effectLst/>
              </a:rPr>
              <a:t>Person</a:t>
            </a:r>
            <a:endParaRPr lang="en-GB" dirty="0"/>
          </a:p>
        </p:txBody>
      </p:sp>
      <p:sp>
        <p:nvSpPr>
          <p:cNvPr id="3" name="Content Placeholder 2">
            <a:extLst>
              <a:ext uri="{FF2B5EF4-FFF2-40B4-BE49-F238E27FC236}">
                <a16:creationId xmlns:a16="http://schemas.microsoft.com/office/drawing/2014/main" id="{4F2DACC3-6BA7-7D9A-F5DE-D06045AE95DC}"/>
              </a:ext>
            </a:extLst>
          </p:cNvPr>
          <p:cNvSpPr>
            <a:spLocks noGrp="1"/>
          </p:cNvSpPr>
          <p:nvPr>
            <p:ph idx="1"/>
          </p:nvPr>
        </p:nvSpPr>
        <p:spPr>
          <a:xfrm>
            <a:off x="457200" y="1470484"/>
            <a:ext cx="8147248" cy="3917032"/>
          </a:xfrm>
        </p:spPr>
        <p:txBody>
          <a:bodyPr>
            <a:normAutofit fontScale="77500" lnSpcReduction="20000"/>
          </a:bodyPr>
          <a:lstStyle/>
          <a:p>
            <a:pPr>
              <a:buFont typeface="Wingdings" panose="05000000000000000000" pitchFamily="2" charset="2"/>
              <a:buChar char="§"/>
            </a:pPr>
            <a:r>
              <a:rPr lang="en-GB" dirty="0"/>
              <a:t>In nearly all data sets, </a:t>
            </a:r>
            <a:r>
              <a:rPr lang="en-GB" b="1" dirty="0"/>
              <a:t>age</a:t>
            </a:r>
            <a:r>
              <a:rPr lang="en-GB" dirty="0"/>
              <a:t> and </a:t>
            </a:r>
            <a:r>
              <a:rPr lang="en-GB" b="1" dirty="0"/>
              <a:t>sex</a:t>
            </a:r>
            <a:r>
              <a:rPr lang="en-GB" dirty="0"/>
              <a:t> are included and </a:t>
            </a:r>
          </a:p>
          <a:p>
            <a:pPr>
              <a:buFont typeface="Wingdings" panose="05000000000000000000" pitchFamily="2" charset="2"/>
              <a:buChar char="§"/>
            </a:pPr>
            <a:r>
              <a:rPr lang="en-GB" dirty="0"/>
              <a:t>They are the two most commonly analysed “person” characteristics.</a:t>
            </a:r>
          </a:p>
          <a:p>
            <a:pPr>
              <a:buFont typeface="Wingdings" panose="05000000000000000000" pitchFamily="2" charset="2"/>
              <a:buChar char="§"/>
            </a:pPr>
            <a:r>
              <a:rPr lang="en-GB" dirty="0"/>
              <a:t>However, depending on the disease and the data available, analyses of other person variables are usually necessary.</a:t>
            </a:r>
          </a:p>
          <a:p>
            <a:pPr>
              <a:buFont typeface="Wingdings" panose="05000000000000000000" pitchFamily="2" charset="2"/>
              <a:buChar char="§"/>
            </a:pPr>
            <a:r>
              <a:rPr lang="en-GB" dirty="0"/>
              <a:t>Generally, epidemiologists begin the analysis of person data by looking at each variable separately.</a:t>
            </a:r>
          </a:p>
          <a:p>
            <a:pPr>
              <a:buFont typeface="Wingdings" panose="05000000000000000000" pitchFamily="2" charset="2"/>
              <a:buChar char="§"/>
            </a:pPr>
            <a:r>
              <a:rPr lang="en-GB" dirty="0"/>
              <a:t>Person data are usually displayed in </a:t>
            </a:r>
            <a:r>
              <a:rPr lang="en-GB" b="1" dirty="0"/>
              <a:t>tables </a:t>
            </a:r>
            <a:r>
              <a:rPr lang="en-GB" dirty="0"/>
              <a:t>or</a:t>
            </a:r>
            <a:r>
              <a:rPr lang="en-GB" b="1" dirty="0"/>
              <a:t> graphs</a:t>
            </a:r>
            <a:r>
              <a:rPr lang="en-GB" dirty="0"/>
              <a:t>.</a:t>
            </a:r>
          </a:p>
          <a:p>
            <a:pPr marL="0" indent="0">
              <a:buNone/>
            </a:pPr>
            <a:r>
              <a:rPr lang="en-GB" dirty="0"/>
              <a:t>                                                                  (CDC, 2012)</a:t>
            </a:r>
          </a:p>
        </p:txBody>
      </p:sp>
    </p:spTree>
    <p:extLst>
      <p:ext uri="{BB962C8B-B14F-4D97-AF65-F5344CB8AC3E}">
        <p14:creationId xmlns:p14="http://schemas.microsoft.com/office/powerpoint/2010/main" val="1253976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A9787-57BD-A1D2-33BD-199C84CCD2EE}"/>
              </a:ext>
            </a:extLst>
          </p:cNvPr>
          <p:cNvSpPr>
            <a:spLocks noGrp="1"/>
          </p:cNvSpPr>
          <p:nvPr>
            <p:ph type="title"/>
          </p:nvPr>
        </p:nvSpPr>
        <p:spPr/>
        <p:txBody>
          <a:bodyPr/>
          <a:lstStyle/>
          <a:p>
            <a:r>
              <a:rPr lang="en-GB" b="1" i="0" dirty="0">
                <a:effectLst/>
              </a:rPr>
              <a:t>Person: </a:t>
            </a:r>
            <a:r>
              <a:rPr lang="en-GB" sz="4400" b="1" dirty="0"/>
              <a:t>Age</a:t>
            </a:r>
            <a:endParaRPr lang="en-GB" b="1" dirty="0"/>
          </a:p>
        </p:txBody>
      </p:sp>
      <p:sp>
        <p:nvSpPr>
          <p:cNvPr id="3" name="Content Placeholder 2">
            <a:extLst>
              <a:ext uri="{FF2B5EF4-FFF2-40B4-BE49-F238E27FC236}">
                <a16:creationId xmlns:a16="http://schemas.microsoft.com/office/drawing/2014/main" id="{D82AB81F-9743-FBF1-E294-83D9B0C468CC}"/>
              </a:ext>
            </a:extLst>
          </p:cNvPr>
          <p:cNvSpPr>
            <a:spLocks noGrp="1"/>
          </p:cNvSpPr>
          <p:nvPr>
            <p:ph idx="1"/>
          </p:nvPr>
        </p:nvSpPr>
        <p:spPr/>
        <p:txBody>
          <a:bodyPr>
            <a:normAutofit/>
          </a:bodyPr>
          <a:lstStyle/>
          <a:p>
            <a:pPr>
              <a:buFont typeface="Wingdings" panose="05000000000000000000" pitchFamily="2" charset="2"/>
              <a:buChar char="§"/>
            </a:pPr>
            <a:r>
              <a:rPr lang="en-GB" sz="2400" dirty="0"/>
              <a:t>Age is probably the single most important “person” attribute, because almost every health-related event varies with age. </a:t>
            </a:r>
          </a:p>
          <a:p>
            <a:pPr>
              <a:buFont typeface="Wingdings" panose="05000000000000000000" pitchFamily="2" charset="2"/>
              <a:buChar char="§"/>
            </a:pPr>
            <a:r>
              <a:rPr lang="en-GB" sz="2400" dirty="0"/>
              <a:t>A number of factors that also vary with age include: susceptibility, </a:t>
            </a:r>
          </a:p>
          <a:p>
            <a:pPr>
              <a:buFont typeface="Wingdings" panose="05000000000000000000" pitchFamily="2" charset="2"/>
              <a:buChar char="§"/>
            </a:pPr>
            <a:r>
              <a:rPr lang="en-GB" sz="2400" dirty="0"/>
              <a:t>Opportunity for exposure,</a:t>
            </a:r>
          </a:p>
          <a:p>
            <a:pPr>
              <a:buFont typeface="Wingdings" panose="05000000000000000000" pitchFamily="2" charset="2"/>
              <a:buChar char="§"/>
            </a:pPr>
            <a:r>
              <a:rPr lang="en-GB" sz="2400" dirty="0"/>
              <a:t>Latency or incubation period of the disease, and</a:t>
            </a:r>
          </a:p>
          <a:p>
            <a:pPr>
              <a:buFont typeface="Wingdings" panose="05000000000000000000" pitchFamily="2" charset="2"/>
              <a:buChar char="§"/>
            </a:pPr>
            <a:r>
              <a:rPr lang="en-GB" sz="2400" dirty="0"/>
              <a:t>Physiologic response (which affects, among other things, disease development).</a:t>
            </a:r>
          </a:p>
        </p:txBody>
      </p:sp>
    </p:spTree>
    <p:extLst>
      <p:ext uri="{BB962C8B-B14F-4D97-AF65-F5344CB8AC3E}">
        <p14:creationId xmlns:p14="http://schemas.microsoft.com/office/powerpoint/2010/main" val="41361353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1E9ED3-9D44-5699-E780-9146AA25AF0A}"/>
              </a:ext>
            </a:extLst>
          </p:cNvPr>
          <p:cNvSpPr>
            <a:spLocks noGrp="1"/>
          </p:cNvSpPr>
          <p:nvPr>
            <p:ph type="title"/>
          </p:nvPr>
        </p:nvSpPr>
        <p:spPr/>
        <p:txBody>
          <a:bodyPr/>
          <a:lstStyle/>
          <a:p>
            <a:r>
              <a:rPr lang="en-GB" b="1" i="0" dirty="0">
                <a:effectLst/>
              </a:rPr>
              <a:t>Person: </a:t>
            </a:r>
            <a:r>
              <a:rPr lang="en-GB" b="1" dirty="0"/>
              <a:t>Sex </a:t>
            </a:r>
          </a:p>
        </p:txBody>
      </p:sp>
      <p:sp>
        <p:nvSpPr>
          <p:cNvPr id="3" name="Content Placeholder 2">
            <a:extLst>
              <a:ext uri="{FF2B5EF4-FFF2-40B4-BE49-F238E27FC236}">
                <a16:creationId xmlns:a16="http://schemas.microsoft.com/office/drawing/2014/main" id="{A8DD9E4F-CEC6-6673-123A-D1F719DFB023}"/>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t>Males have higher rates of illness and death than do females for many diseases. </a:t>
            </a:r>
          </a:p>
          <a:p>
            <a:pPr>
              <a:buFont typeface="Wingdings" panose="05000000000000000000" pitchFamily="2" charset="2"/>
              <a:buChar char="§"/>
            </a:pPr>
            <a:r>
              <a:rPr lang="en-GB" dirty="0"/>
              <a:t>For some diseases, this sex-related difference is because of genetic, hormonal, anatomic, or other inherent differences between the sexes. </a:t>
            </a:r>
          </a:p>
          <a:p>
            <a:pPr>
              <a:buFont typeface="Wingdings" panose="05000000000000000000" pitchFamily="2" charset="2"/>
              <a:buChar char="§"/>
            </a:pPr>
            <a:r>
              <a:rPr lang="en-GB" dirty="0"/>
              <a:t>These integral differences affect susceptibility or physiologic responses. </a:t>
            </a:r>
          </a:p>
          <a:p>
            <a:pPr>
              <a:buFont typeface="Wingdings" panose="05000000000000000000" pitchFamily="2" charset="2"/>
              <a:buChar char="§"/>
            </a:pPr>
            <a:r>
              <a:rPr lang="en-GB" dirty="0"/>
              <a:t>For example, premenopausal women have a lower risk of heart disease than men of the same age. </a:t>
            </a:r>
          </a:p>
          <a:p>
            <a:pPr>
              <a:buFont typeface="Wingdings" panose="05000000000000000000" pitchFamily="2" charset="2"/>
              <a:buChar char="§"/>
            </a:pPr>
            <a:r>
              <a:rPr lang="en-GB" dirty="0"/>
              <a:t>This difference has been attributed to higher oestrogen levels in women.</a:t>
            </a:r>
          </a:p>
        </p:txBody>
      </p:sp>
    </p:spTree>
    <p:extLst>
      <p:ext uri="{BB962C8B-B14F-4D97-AF65-F5344CB8AC3E}">
        <p14:creationId xmlns:p14="http://schemas.microsoft.com/office/powerpoint/2010/main" val="35656116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ED0BB-CD45-719F-5462-C338E0E46F5D}"/>
              </a:ext>
            </a:extLst>
          </p:cNvPr>
          <p:cNvSpPr>
            <a:spLocks noGrp="1"/>
          </p:cNvSpPr>
          <p:nvPr>
            <p:ph type="title"/>
          </p:nvPr>
        </p:nvSpPr>
        <p:spPr/>
        <p:txBody>
          <a:bodyPr>
            <a:normAutofit fontScale="90000"/>
          </a:bodyPr>
          <a:lstStyle/>
          <a:p>
            <a:r>
              <a:rPr lang="en-GB" b="1" i="0" dirty="0">
                <a:effectLst/>
              </a:rPr>
              <a:t>Person: </a:t>
            </a:r>
            <a:r>
              <a:rPr lang="en-GB" b="1" dirty="0"/>
              <a:t>Ethnic and racial groups </a:t>
            </a:r>
          </a:p>
        </p:txBody>
      </p:sp>
      <p:sp>
        <p:nvSpPr>
          <p:cNvPr id="3" name="Content Placeholder 2">
            <a:extLst>
              <a:ext uri="{FF2B5EF4-FFF2-40B4-BE49-F238E27FC236}">
                <a16:creationId xmlns:a16="http://schemas.microsoft.com/office/drawing/2014/main" id="{D6E26FB9-F7F9-42CC-918A-E33F12A0A049}"/>
              </a:ext>
            </a:extLst>
          </p:cNvPr>
          <p:cNvSpPr>
            <a:spLocks noGrp="1"/>
          </p:cNvSpPr>
          <p:nvPr>
            <p:ph idx="1"/>
          </p:nvPr>
        </p:nvSpPr>
        <p:spPr>
          <a:xfrm>
            <a:off x="457200" y="1396650"/>
            <a:ext cx="8229600" cy="3917032"/>
          </a:xfrm>
        </p:spPr>
        <p:txBody>
          <a:bodyPr>
            <a:normAutofit/>
          </a:bodyPr>
          <a:lstStyle/>
          <a:p>
            <a:pPr>
              <a:buFont typeface="Wingdings" panose="05000000000000000000" pitchFamily="2" charset="2"/>
              <a:buChar char="§"/>
            </a:pPr>
            <a:r>
              <a:rPr lang="en-GB" sz="2400" dirty="0"/>
              <a:t>Sometimes epidemiologists are interested in analysing person data by biologic, cultural or social groupings such as race, nationality, religion, or social groups such as tribes and other geographically or socially isolated groups.</a:t>
            </a:r>
          </a:p>
          <a:p>
            <a:pPr>
              <a:buFont typeface="Wingdings" panose="05000000000000000000" pitchFamily="2" charset="2"/>
              <a:buChar char="§"/>
            </a:pPr>
            <a:r>
              <a:rPr lang="en-GB" sz="2400" dirty="0"/>
              <a:t>Differences in racial, ethnic, or other group variables may reflect differences in susceptibility or exposure, or differences in other factors that influence the risk of disease, such as socioeconomic status and access to health care. </a:t>
            </a:r>
          </a:p>
        </p:txBody>
      </p:sp>
    </p:spTree>
    <p:extLst>
      <p:ext uri="{BB962C8B-B14F-4D97-AF65-F5344CB8AC3E}">
        <p14:creationId xmlns:p14="http://schemas.microsoft.com/office/powerpoint/2010/main" val="2118505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D79BD-AE0D-C5FC-13AA-F02B017785DE}"/>
              </a:ext>
            </a:extLst>
          </p:cNvPr>
          <p:cNvSpPr>
            <a:spLocks noGrp="1"/>
          </p:cNvSpPr>
          <p:nvPr>
            <p:ph type="title"/>
          </p:nvPr>
        </p:nvSpPr>
        <p:spPr/>
        <p:txBody>
          <a:bodyPr/>
          <a:lstStyle/>
          <a:p>
            <a:r>
              <a:rPr lang="en-GB" b="1" i="0" dirty="0">
                <a:effectLst/>
              </a:rPr>
              <a:t>Person: </a:t>
            </a:r>
            <a:r>
              <a:rPr lang="en-GB" b="1" dirty="0"/>
              <a:t>Socioeconomic status</a:t>
            </a:r>
          </a:p>
        </p:txBody>
      </p:sp>
      <p:sp>
        <p:nvSpPr>
          <p:cNvPr id="3" name="Content Placeholder 2">
            <a:extLst>
              <a:ext uri="{FF2B5EF4-FFF2-40B4-BE49-F238E27FC236}">
                <a16:creationId xmlns:a16="http://schemas.microsoft.com/office/drawing/2014/main" id="{C33C0A81-E786-0FD1-8CA8-9D77349196F1}"/>
              </a:ext>
            </a:extLst>
          </p:cNvPr>
          <p:cNvSpPr>
            <a:spLocks noGrp="1"/>
          </p:cNvSpPr>
          <p:nvPr>
            <p:ph idx="1"/>
          </p:nvPr>
        </p:nvSpPr>
        <p:spPr>
          <a:xfrm>
            <a:off x="457200" y="1340768"/>
            <a:ext cx="8229600" cy="4320480"/>
          </a:xfrm>
        </p:spPr>
        <p:txBody>
          <a:bodyPr>
            <a:normAutofit fontScale="70000" lnSpcReduction="20000"/>
          </a:bodyPr>
          <a:lstStyle/>
          <a:p>
            <a:pPr>
              <a:buFont typeface="Wingdings" panose="05000000000000000000" pitchFamily="2" charset="2"/>
              <a:buChar char="§"/>
            </a:pPr>
            <a:r>
              <a:rPr lang="en-GB" dirty="0"/>
              <a:t>Socioeconomic status is difficult to quantify. </a:t>
            </a:r>
          </a:p>
          <a:p>
            <a:pPr>
              <a:buFont typeface="Wingdings" panose="05000000000000000000" pitchFamily="2" charset="2"/>
              <a:buChar char="§"/>
            </a:pPr>
            <a:r>
              <a:rPr lang="en-GB" dirty="0"/>
              <a:t>It is made up of many variables such as </a:t>
            </a:r>
            <a:r>
              <a:rPr lang="en-GB" i="1" dirty="0"/>
              <a:t>occupation, family income, educational achievement, living conditions, and social status.</a:t>
            </a:r>
          </a:p>
          <a:p>
            <a:pPr>
              <a:buFont typeface="Wingdings" panose="05000000000000000000" pitchFamily="2" charset="2"/>
              <a:buChar char="§"/>
            </a:pPr>
            <a:r>
              <a:rPr lang="en-GB" dirty="0"/>
              <a:t>The variables that are easiest to measure may not accurately reflect the overall concept.</a:t>
            </a:r>
          </a:p>
          <a:p>
            <a:pPr>
              <a:buFont typeface="Wingdings" panose="05000000000000000000" pitchFamily="2" charset="2"/>
              <a:buChar char="§"/>
            </a:pPr>
            <a:r>
              <a:rPr lang="en-GB" dirty="0"/>
              <a:t>Nonetheless, epidemiologists commonly use </a:t>
            </a:r>
            <a:r>
              <a:rPr lang="en-GB" b="1" i="1" dirty="0"/>
              <a:t>occupation, family income, and educational achievement</a:t>
            </a:r>
            <a:r>
              <a:rPr lang="en-GB" dirty="0"/>
              <a:t>, while recognising that these variables do not accurately measure socioeconomic status.</a:t>
            </a:r>
          </a:p>
          <a:p>
            <a:pPr>
              <a:buFont typeface="Wingdings" panose="05000000000000000000" pitchFamily="2" charset="2"/>
              <a:buChar char="§"/>
            </a:pPr>
            <a:r>
              <a:rPr lang="en-GB" dirty="0"/>
              <a:t>The frequency of many adverse health conditions increases with decreasing socioeconomic status. </a:t>
            </a:r>
          </a:p>
          <a:p>
            <a:pPr>
              <a:buFont typeface="Wingdings" panose="05000000000000000000" pitchFamily="2" charset="2"/>
              <a:buChar char="§"/>
            </a:pPr>
            <a:r>
              <a:rPr lang="en-GB" dirty="0"/>
              <a:t>For example, tuberculosis is more common among persons in lower socioeconomic strata.</a:t>
            </a:r>
          </a:p>
        </p:txBody>
      </p:sp>
    </p:spTree>
    <p:extLst>
      <p:ext uri="{BB962C8B-B14F-4D97-AF65-F5344CB8AC3E}">
        <p14:creationId xmlns:p14="http://schemas.microsoft.com/office/powerpoint/2010/main" val="168903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t>Working group research a disease outbreak (Covid-19) that recently happened and provide answers to all the 5W’s of descriptive epidemiology</a:t>
            </a:r>
          </a:p>
          <a:p>
            <a:endParaRPr lang="en-GB" sz="2800" dirty="0"/>
          </a:p>
          <a:p>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54017010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A10BE-1DD1-4E5B-B023-C50DD1663BC1}"/>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CDF85AA-5175-44E3-8E4E-10446B6DD8CC}"/>
              </a:ext>
            </a:extLst>
          </p:cNvPr>
          <p:cNvSpPr>
            <a:spLocks noGrp="1"/>
          </p:cNvSpPr>
          <p:nvPr>
            <p:ph idx="1"/>
          </p:nvPr>
        </p:nvSpPr>
        <p:spPr>
          <a:xfrm>
            <a:off x="970772" y="1700808"/>
            <a:ext cx="7202456" cy="3600400"/>
          </a:xfrm>
        </p:spPr>
        <p:txBody>
          <a:bodyPr>
            <a:normAutofit fontScale="70000" lnSpcReduction="20000"/>
          </a:bodyPr>
          <a:lstStyle/>
          <a:p>
            <a:pPr marL="0" indent="0" algn="ctr">
              <a:buNone/>
            </a:pPr>
            <a:r>
              <a:rPr lang="en-GB" sz="2600" dirty="0"/>
              <a:t>Watch the video below then discuss</a:t>
            </a:r>
          </a:p>
          <a:p>
            <a:pPr marL="0" indent="0" algn="ctr">
              <a:buNone/>
            </a:pPr>
            <a:endParaRPr lang="en-GB" sz="2600" dirty="0"/>
          </a:p>
          <a:p>
            <a:pPr marL="0" indent="0">
              <a:buNone/>
            </a:pPr>
            <a:endParaRPr lang="en-GB" sz="2600" dirty="0"/>
          </a:p>
          <a:p>
            <a:pPr algn="ctr">
              <a:buFont typeface="Wingdings" panose="05000000000000000000" pitchFamily="2" charset="2"/>
              <a:buChar char="§"/>
            </a:pPr>
            <a:r>
              <a:rPr lang="en-GB" sz="2800" dirty="0">
                <a:hlinkClick r:id="rId3"/>
              </a:rPr>
              <a:t>https://www.youtube.com/watch?v=i0ZabxXmH4Y</a:t>
            </a:r>
            <a:endParaRPr lang="en-GB" sz="2800" dirty="0"/>
          </a:p>
          <a:p>
            <a:pPr marL="0" indent="0" algn="ctr">
              <a:buNone/>
            </a:pPr>
            <a:endParaRPr lang="en-GB" sz="2600" dirty="0"/>
          </a:p>
          <a:p>
            <a:pPr marL="0" indent="0" algn="ctr">
              <a:buNone/>
            </a:pPr>
            <a:endParaRPr lang="en-GB" sz="2600" dirty="0"/>
          </a:p>
          <a:p>
            <a:pPr marL="0" indent="0" algn="ctr">
              <a:buNone/>
            </a:pPr>
            <a:endParaRPr lang="en-GB" sz="2600" b="1" dirty="0"/>
          </a:p>
          <a:p>
            <a:pPr marL="0" indent="0" algn="ctr">
              <a:buNone/>
            </a:pPr>
            <a:r>
              <a:rPr lang="en-GB" sz="2600" b="1" dirty="0"/>
              <a:t>Feedback to the whole class</a:t>
            </a:r>
          </a:p>
          <a:p>
            <a:pPr marL="0" indent="0">
              <a:buNone/>
            </a:pPr>
            <a:r>
              <a:rPr lang="en-GB" sz="2600" dirty="0"/>
              <a:t>                                                                            </a:t>
            </a:r>
          </a:p>
          <a:p>
            <a:pPr marL="0" indent="0">
              <a:buNone/>
            </a:pPr>
            <a:r>
              <a:rPr lang="en-GB" sz="2600" dirty="0"/>
              <a:t>                                                                         </a:t>
            </a:r>
          </a:p>
          <a:p>
            <a:pPr marL="0" indent="0">
              <a:buNone/>
            </a:pPr>
            <a:r>
              <a:rPr lang="en-GB" sz="2600" dirty="0"/>
              <a:t>                                                                                                     (</a:t>
            </a:r>
            <a:r>
              <a:rPr lang="en-GB" sz="2600" dirty="0" err="1"/>
              <a:t>Youtube</a:t>
            </a:r>
            <a:r>
              <a:rPr lang="en-GB" sz="2600" dirty="0"/>
              <a:t>, 2021) </a:t>
            </a:r>
          </a:p>
          <a:p>
            <a:endParaRPr lang="en-GB" dirty="0"/>
          </a:p>
        </p:txBody>
      </p:sp>
    </p:spTree>
    <p:extLst>
      <p:ext uri="{BB962C8B-B14F-4D97-AF65-F5344CB8AC3E}">
        <p14:creationId xmlns:p14="http://schemas.microsoft.com/office/powerpoint/2010/main" val="3954835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E1B24-3231-FB1E-60C6-CB253416F786}"/>
              </a:ext>
            </a:extLst>
          </p:cNvPr>
          <p:cNvSpPr>
            <a:spLocks noGrp="1"/>
          </p:cNvSpPr>
          <p:nvPr>
            <p:ph type="title"/>
          </p:nvPr>
        </p:nvSpPr>
        <p:spPr/>
        <p:txBody>
          <a:bodyPr/>
          <a:lstStyle/>
          <a:p>
            <a:r>
              <a:rPr lang="en-GB" sz="4400" b="1" i="0" dirty="0">
                <a:effectLst/>
              </a:rPr>
              <a:t>Analytic Epidemiology </a:t>
            </a:r>
            <a:endParaRPr lang="en-GB" dirty="0"/>
          </a:p>
        </p:txBody>
      </p:sp>
      <p:sp>
        <p:nvSpPr>
          <p:cNvPr id="3" name="Content Placeholder 2">
            <a:extLst>
              <a:ext uri="{FF2B5EF4-FFF2-40B4-BE49-F238E27FC236}">
                <a16:creationId xmlns:a16="http://schemas.microsoft.com/office/drawing/2014/main" id="{20FBEE88-566B-BFA8-EE74-0CB5F158258A}"/>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b="0" i="0" dirty="0">
                <a:effectLst/>
              </a:rPr>
              <a:t>Analytic Epidemiology analyses the </a:t>
            </a:r>
            <a:r>
              <a:rPr lang="en-GB" b="1" i="1" dirty="0">
                <a:effectLst/>
              </a:rPr>
              <a:t>determinants</a:t>
            </a:r>
            <a:r>
              <a:rPr lang="en-GB" b="0" i="0" dirty="0">
                <a:effectLst/>
              </a:rPr>
              <a:t> of health problems.</a:t>
            </a:r>
          </a:p>
          <a:p>
            <a:pPr>
              <a:buFont typeface="Wingdings" panose="05000000000000000000" pitchFamily="2" charset="2"/>
              <a:buChar char="§"/>
            </a:pPr>
            <a:r>
              <a:rPr lang="en-GB" dirty="0"/>
              <a:t>It </a:t>
            </a:r>
            <a:r>
              <a:rPr lang="en-GB" b="0" i="0" dirty="0">
                <a:effectLst/>
              </a:rPr>
              <a:t> </a:t>
            </a:r>
            <a:r>
              <a:rPr lang="en-GB" dirty="0"/>
              <a:t>a</a:t>
            </a:r>
            <a:r>
              <a:rPr lang="en-GB" b="0" i="0" dirty="0">
                <a:effectLst/>
              </a:rPr>
              <a:t>nswers two other major questions: </a:t>
            </a:r>
            <a:r>
              <a:rPr lang="en-GB" b="1" i="1" dirty="0">
                <a:effectLst/>
              </a:rPr>
              <a:t>why? </a:t>
            </a:r>
            <a:r>
              <a:rPr lang="en-GB" dirty="0"/>
              <a:t>a</a:t>
            </a:r>
            <a:r>
              <a:rPr lang="en-GB" dirty="0">
                <a:effectLst/>
              </a:rPr>
              <a:t>nd</a:t>
            </a:r>
            <a:r>
              <a:rPr lang="en-GB" b="1" i="1" dirty="0">
                <a:effectLst/>
              </a:rPr>
              <a:t> how?</a:t>
            </a:r>
            <a:r>
              <a:rPr lang="en-GB" b="1" i="0" dirty="0">
                <a:effectLst/>
              </a:rPr>
              <a:t> </a:t>
            </a:r>
          </a:p>
          <a:p>
            <a:pPr>
              <a:buFont typeface="Wingdings" panose="05000000000000000000" pitchFamily="2" charset="2"/>
              <a:buChar char="§"/>
            </a:pPr>
            <a:r>
              <a:rPr lang="en-GB" b="0" i="0" dirty="0">
                <a:solidFill>
                  <a:srgbClr val="000000"/>
                </a:solidFill>
                <a:effectLst/>
                <a:latin typeface="Open Sans" panose="020B0606030504020204" pitchFamily="34" charset="0"/>
              </a:rPr>
              <a:t>That is the search for </a:t>
            </a:r>
            <a:r>
              <a:rPr lang="en-GB" b="1" i="1" dirty="0">
                <a:solidFill>
                  <a:srgbClr val="000000"/>
                </a:solidFill>
                <a:effectLst/>
                <a:latin typeface="Open Sans" panose="020B0606030504020204" pitchFamily="34" charset="0"/>
              </a:rPr>
              <a:t>causes</a:t>
            </a:r>
            <a:r>
              <a:rPr lang="en-GB" b="0" i="0" dirty="0">
                <a:solidFill>
                  <a:srgbClr val="000000"/>
                </a:solidFill>
                <a:effectLst/>
                <a:latin typeface="Open Sans" panose="020B0606030504020204" pitchFamily="34" charset="0"/>
              </a:rPr>
              <a:t> and </a:t>
            </a:r>
            <a:r>
              <a:rPr lang="en-GB" b="1" i="1" dirty="0">
                <a:solidFill>
                  <a:srgbClr val="000000"/>
                </a:solidFill>
                <a:effectLst/>
                <a:latin typeface="Open Sans" panose="020B0606030504020204" pitchFamily="34" charset="0"/>
              </a:rPr>
              <a:t>effects</a:t>
            </a:r>
            <a:r>
              <a:rPr lang="en-GB" b="0" i="0" dirty="0">
                <a:solidFill>
                  <a:srgbClr val="000000"/>
                </a:solidFill>
                <a:effectLst/>
                <a:latin typeface="Open Sans" panose="020B0606030504020204" pitchFamily="34" charset="0"/>
              </a:rPr>
              <a:t>,</a:t>
            </a:r>
            <a:endParaRPr lang="en-GB" b="1" i="0" dirty="0">
              <a:effectLst/>
            </a:endParaRPr>
          </a:p>
          <a:p>
            <a:pPr>
              <a:buFont typeface="Wingdings" panose="05000000000000000000" pitchFamily="2" charset="2"/>
              <a:buChar char="§"/>
            </a:pPr>
            <a:r>
              <a:rPr lang="en-GB" b="0" i="0" dirty="0">
                <a:solidFill>
                  <a:srgbClr val="000000"/>
                </a:solidFill>
                <a:effectLst/>
              </a:rPr>
              <a:t>The key feature of analytic epidemiology is a comparison group</a:t>
            </a:r>
            <a:endParaRPr lang="en-GB" b="1" i="0" dirty="0">
              <a:effectLst/>
            </a:endParaRPr>
          </a:p>
          <a:p>
            <a:pPr marL="0" indent="0">
              <a:buNone/>
            </a:pPr>
            <a:endParaRPr lang="en-GB" b="1" i="0" dirty="0">
              <a:effectLst/>
            </a:endParaRPr>
          </a:p>
          <a:p>
            <a:pPr marL="0" indent="0">
              <a:buNone/>
            </a:pPr>
            <a:r>
              <a:rPr lang="en-GB" sz="2800" b="0" i="0" dirty="0">
                <a:effectLst/>
              </a:rPr>
              <a:t>Generally, Epidemiology answers </a:t>
            </a:r>
            <a:r>
              <a:rPr lang="en-GB" sz="2800" b="1" i="0" dirty="0">
                <a:effectLst/>
              </a:rPr>
              <a:t>six</a:t>
            </a:r>
            <a:r>
              <a:rPr lang="en-GB" sz="2800" b="0" i="0" dirty="0">
                <a:effectLst/>
              </a:rPr>
              <a:t> major questions: </a:t>
            </a:r>
            <a:r>
              <a:rPr lang="en-GB" sz="2800" b="1" i="1" dirty="0">
                <a:effectLst/>
              </a:rPr>
              <a:t>how many, who, where, when, how and why?</a:t>
            </a:r>
            <a:endParaRPr lang="en-GB" sz="2800" b="1" i="1" dirty="0"/>
          </a:p>
        </p:txBody>
      </p:sp>
    </p:spTree>
    <p:extLst>
      <p:ext uri="{BB962C8B-B14F-4D97-AF65-F5344CB8AC3E}">
        <p14:creationId xmlns:p14="http://schemas.microsoft.com/office/powerpoint/2010/main" val="170149236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F7A7B-A337-2893-ED8B-303CE1CC78C1}"/>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mj-cs"/>
              </a:rPr>
              <a:t>Analytic Epidemiology </a:t>
            </a:r>
            <a:endParaRPr lang="en-GB" dirty="0"/>
          </a:p>
        </p:txBody>
      </p:sp>
      <p:sp>
        <p:nvSpPr>
          <p:cNvPr id="3" name="Content Placeholder 2">
            <a:extLst>
              <a:ext uri="{FF2B5EF4-FFF2-40B4-BE49-F238E27FC236}">
                <a16:creationId xmlns:a16="http://schemas.microsoft.com/office/drawing/2014/main" id="{19E9E1E6-A88D-B5D2-EFFC-A8755430D3F3}"/>
              </a:ext>
            </a:extLst>
          </p:cNvPr>
          <p:cNvSpPr>
            <a:spLocks noGrp="1"/>
          </p:cNvSpPr>
          <p:nvPr>
            <p:ph idx="1"/>
          </p:nvPr>
        </p:nvSpPr>
        <p:spPr/>
        <p:txBody>
          <a:bodyPr>
            <a:normAutofit fontScale="62500" lnSpcReduction="20000"/>
          </a:bodyPr>
          <a:lstStyle/>
          <a:p>
            <a:pPr algn="l">
              <a:buFont typeface="Wingdings" panose="05000000000000000000" pitchFamily="2" charset="2"/>
              <a:buChar char="§"/>
            </a:pPr>
            <a:r>
              <a:rPr lang="en-GB" b="0" i="0" dirty="0">
                <a:solidFill>
                  <a:srgbClr val="000000"/>
                </a:solidFill>
                <a:effectLst/>
              </a:rPr>
              <a:t>When investigators find that persons with a particular characteristic are more likely than those without the characteristic to contract a disease, the characteristic is said to be associated with the disease.</a:t>
            </a:r>
          </a:p>
          <a:p>
            <a:pPr marL="0" indent="0" algn="l">
              <a:buNone/>
            </a:pPr>
            <a:endParaRPr lang="en-GB" dirty="0">
              <a:solidFill>
                <a:srgbClr val="000000"/>
              </a:solidFill>
            </a:endParaRPr>
          </a:p>
          <a:p>
            <a:pPr marL="0" indent="0" algn="l">
              <a:buNone/>
            </a:pPr>
            <a:r>
              <a:rPr lang="en-GB" b="0" i="0" dirty="0">
                <a:solidFill>
                  <a:srgbClr val="000000"/>
                </a:solidFill>
                <a:effectLst/>
              </a:rPr>
              <a:t> The characteristic may be a:</a:t>
            </a:r>
          </a:p>
          <a:p>
            <a:pPr algn="l">
              <a:buFont typeface="Wingdings" panose="05000000000000000000" pitchFamily="2" charset="2"/>
              <a:buChar char="§"/>
            </a:pPr>
            <a:r>
              <a:rPr lang="en-GB" b="0" i="0" dirty="0">
                <a:solidFill>
                  <a:srgbClr val="000000"/>
                </a:solidFill>
                <a:effectLst/>
              </a:rPr>
              <a:t>Demographic factor such as age, race, or sex;</a:t>
            </a:r>
          </a:p>
          <a:p>
            <a:pPr algn="l">
              <a:buFont typeface="Wingdings" panose="05000000000000000000" pitchFamily="2" charset="2"/>
              <a:buChar char="§"/>
            </a:pPr>
            <a:r>
              <a:rPr lang="en-GB" b="0" i="0" dirty="0">
                <a:solidFill>
                  <a:srgbClr val="000000"/>
                </a:solidFill>
                <a:effectLst/>
              </a:rPr>
              <a:t>Constitutional factor such as blood group or immune status;</a:t>
            </a:r>
          </a:p>
          <a:p>
            <a:pPr algn="l">
              <a:buFont typeface="Wingdings" panose="05000000000000000000" pitchFamily="2" charset="2"/>
              <a:buChar char="§"/>
            </a:pPr>
            <a:r>
              <a:rPr lang="en-GB" b="0" i="0" dirty="0">
                <a:solidFill>
                  <a:srgbClr val="000000"/>
                </a:solidFill>
                <a:effectLst/>
              </a:rPr>
              <a:t>Behaviour such as smoking or having eaten salsa; or</a:t>
            </a:r>
          </a:p>
          <a:p>
            <a:pPr algn="l">
              <a:buFont typeface="Wingdings" panose="05000000000000000000" pitchFamily="2" charset="2"/>
              <a:buChar char="§"/>
            </a:pPr>
            <a:r>
              <a:rPr lang="en-GB" b="0" i="0" dirty="0">
                <a:solidFill>
                  <a:srgbClr val="000000"/>
                </a:solidFill>
                <a:effectLst/>
              </a:rPr>
              <a:t>Circumstance such as living near a toxic waste site.</a:t>
            </a:r>
          </a:p>
          <a:p>
            <a:pPr algn="l">
              <a:buFont typeface="Wingdings" panose="05000000000000000000" pitchFamily="2" charset="2"/>
              <a:buChar char="§"/>
            </a:pPr>
            <a:r>
              <a:rPr lang="en-GB" b="0" i="0" dirty="0">
                <a:solidFill>
                  <a:srgbClr val="000000"/>
                </a:solidFill>
                <a:effectLst/>
              </a:rPr>
              <a:t>Identifying factors associated with disease help health officials appropriately target public health prevention and control activities. It also guides additional research into the causes of disease.</a:t>
            </a:r>
          </a:p>
          <a:p>
            <a:pPr marL="0" indent="0">
              <a:buNone/>
            </a:pPr>
            <a:r>
              <a:rPr lang="en-GB" dirty="0"/>
              <a:t>                                                                                             (CDC, 2012)</a:t>
            </a:r>
          </a:p>
        </p:txBody>
      </p:sp>
    </p:spTree>
    <p:extLst>
      <p:ext uri="{BB962C8B-B14F-4D97-AF65-F5344CB8AC3E}">
        <p14:creationId xmlns:p14="http://schemas.microsoft.com/office/powerpoint/2010/main" val="3248956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D1FB7-46A7-2550-0167-F1B22CC6EA68}"/>
              </a:ext>
            </a:extLst>
          </p:cNvPr>
          <p:cNvSpPr>
            <a:spLocks noGrp="1"/>
          </p:cNvSpPr>
          <p:nvPr>
            <p:ph type="title"/>
          </p:nvPr>
        </p:nvSpPr>
        <p:spPr/>
        <p:txBody>
          <a:bodyPr/>
          <a:lstStyle/>
          <a:p>
            <a:r>
              <a:rPr lang="en-GB" sz="4400" b="1" i="0" dirty="0">
                <a:effectLst/>
              </a:rPr>
              <a:t>Analytic Epidemiology </a:t>
            </a:r>
            <a:endParaRPr lang="en-GB" dirty="0"/>
          </a:p>
        </p:txBody>
      </p:sp>
      <p:sp>
        <p:nvSpPr>
          <p:cNvPr id="3" name="Content Placeholder 2">
            <a:extLst>
              <a:ext uri="{FF2B5EF4-FFF2-40B4-BE49-F238E27FC236}">
                <a16:creationId xmlns:a16="http://schemas.microsoft.com/office/drawing/2014/main" id="{DEF69D7A-C1E8-78E8-ABEA-9D4AB9382E83}"/>
              </a:ext>
            </a:extLst>
          </p:cNvPr>
          <p:cNvSpPr>
            <a:spLocks noGrp="1"/>
          </p:cNvSpPr>
          <p:nvPr>
            <p:ph idx="1"/>
          </p:nvPr>
        </p:nvSpPr>
        <p:spPr/>
        <p:txBody>
          <a:bodyPr>
            <a:normAutofit fontScale="85000" lnSpcReduction="20000"/>
          </a:bodyPr>
          <a:lstStyle/>
          <a:p>
            <a:pPr>
              <a:buFont typeface="Wingdings" panose="05000000000000000000" pitchFamily="2" charset="2"/>
              <a:buChar char="§"/>
            </a:pPr>
            <a:r>
              <a:rPr lang="en-GB" dirty="0"/>
              <a:t>Analytic epidemiology is used to quantify the association between </a:t>
            </a:r>
            <a:r>
              <a:rPr lang="en-GB" b="1" i="1" dirty="0"/>
              <a:t>exposures</a:t>
            </a:r>
            <a:r>
              <a:rPr lang="en-GB" dirty="0"/>
              <a:t> and </a:t>
            </a:r>
            <a:r>
              <a:rPr lang="en-GB" b="1" i="1" dirty="0"/>
              <a:t>outcomes</a:t>
            </a:r>
            <a:r>
              <a:rPr lang="en-GB" dirty="0"/>
              <a:t> and to test hypotheses about causal relationships. </a:t>
            </a:r>
          </a:p>
          <a:p>
            <a:pPr>
              <a:buFont typeface="Wingdings" panose="05000000000000000000" pitchFamily="2" charset="2"/>
              <a:buChar char="§"/>
            </a:pPr>
            <a:r>
              <a:rPr lang="en-GB" dirty="0"/>
              <a:t>It has been said that epidemiology by itself can never prove that a particular exposure caused a particular outcome. </a:t>
            </a:r>
          </a:p>
          <a:p>
            <a:pPr>
              <a:buFont typeface="Wingdings" panose="05000000000000000000" pitchFamily="2" charset="2"/>
              <a:buChar char="§"/>
            </a:pPr>
            <a:r>
              <a:rPr lang="en-GB" dirty="0"/>
              <a:t>However, epidemiology provides sufficient evidence to take appropriate control and prevention measures.</a:t>
            </a:r>
          </a:p>
          <a:p>
            <a:pPr marL="0" indent="0">
              <a:buNone/>
            </a:pPr>
            <a:r>
              <a:rPr kumimoji="0" lang="en-GB" sz="2900" b="0" i="0" u="none" strike="noStrike" kern="1200" cap="none" spc="0" normalizeH="0" baseline="0" noProof="0" dirty="0">
                <a:ln>
                  <a:noFill/>
                </a:ln>
                <a:solidFill>
                  <a:prstClr val="black"/>
                </a:solidFill>
                <a:effectLst/>
                <a:uLnTx/>
                <a:uFillTx/>
                <a:latin typeface="Myriad Pro"/>
                <a:ea typeface="+mn-ea"/>
                <a:cs typeface="+mn-cs"/>
              </a:rPr>
              <a:t>                                                                       (CDC, 2012)</a:t>
            </a:r>
            <a:endParaRPr lang="en-GB" dirty="0"/>
          </a:p>
        </p:txBody>
      </p:sp>
    </p:spTree>
    <p:extLst>
      <p:ext uri="{BB962C8B-B14F-4D97-AF65-F5344CB8AC3E}">
        <p14:creationId xmlns:p14="http://schemas.microsoft.com/office/powerpoint/2010/main" val="69089033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rPr>
              <a:t>What are the type of epidemiological studies? </a:t>
            </a:r>
          </a:p>
        </p:txBody>
      </p:sp>
      <p:pic>
        <p:nvPicPr>
          <p:cNvPr id="3" name="Picture 2">
            <a:extLst>
              <a:ext uri="{FF2B5EF4-FFF2-40B4-BE49-F238E27FC236}">
                <a16:creationId xmlns:a16="http://schemas.microsoft.com/office/drawing/2014/main" id="{17EA275F-3B16-1C04-AED1-08D3D8E4E0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6296" y="3789040"/>
            <a:ext cx="1919858" cy="2079602"/>
          </a:xfrm>
          <a:prstGeom prst="rect">
            <a:avLst/>
          </a:prstGeom>
        </p:spPr>
      </p:pic>
    </p:spTree>
    <p:extLst>
      <p:ext uri="{BB962C8B-B14F-4D97-AF65-F5344CB8AC3E}">
        <p14:creationId xmlns:p14="http://schemas.microsoft.com/office/powerpoint/2010/main" val="40624402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72A3E-5CC4-A7BD-1AA9-B0CBDC2C139C}"/>
              </a:ext>
            </a:extLst>
          </p:cNvPr>
          <p:cNvSpPr>
            <a:spLocks noGrp="1"/>
          </p:cNvSpPr>
          <p:nvPr>
            <p:ph type="title"/>
          </p:nvPr>
        </p:nvSpPr>
        <p:spPr/>
        <p:txBody>
          <a:bodyPr/>
          <a:lstStyle/>
          <a:p>
            <a:r>
              <a:rPr lang="en-GB" b="1" i="0" dirty="0">
                <a:solidFill>
                  <a:srgbClr val="000000"/>
                </a:solidFill>
                <a:effectLst/>
              </a:rPr>
              <a:t>Epidemiological studies</a:t>
            </a:r>
            <a:endParaRPr lang="en-GB" b="1" dirty="0"/>
          </a:p>
        </p:txBody>
      </p:sp>
      <p:sp>
        <p:nvSpPr>
          <p:cNvPr id="3" name="Content Placeholder 2">
            <a:extLst>
              <a:ext uri="{FF2B5EF4-FFF2-40B4-BE49-F238E27FC236}">
                <a16:creationId xmlns:a16="http://schemas.microsoft.com/office/drawing/2014/main" id="{7206E49A-6A5F-FD5F-479A-ACD566D652E1}"/>
              </a:ext>
            </a:extLst>
          </p:cNvPr>
          <p:cNvSpPr>
            <a:spLocks noGrp="1"/>
          </p:cNvSpPr>
          <p:nvPr>
            <p:ph idx="1"/>
          </p:nvPr>
        </p:nvSpPr>
        <p:spPr/>
        <p:txBody>
          <a:bodyPr/>
          <a:lstStyle/>
          <a:p>
            <a:pPr marL="0" indent="0">
              <a:buNone/>
            </a:pPr>
            <a:r>
              <a:rPr lang="en-GB" b="0" i="0" dirty="0">
                <a:solidFill>
                  <a:srgbClr val="000000"/>
                </a:solidFill>
                <a:effectLst/>
                <a:latin typeface="Open Sans" panose="020B0606030504020204" pitchFamily="34" charset="0"/>
              </a:rPr>
              <a:t>Epidemiological studies are of two major types: </a:t>
            </a:r>
          </a:p>
          <a:p>
            <a:pPr marL="0" indent="0">
              <a:buNone/>
            </a:pPr>
            <a:endParaRPr lang="en-GB" b="0" i="0" dirty="0">
              <a:solidFill>
                <a:srgbClr val="000000"/>
              </a:solidFill>
              <a:effectLst/>
              <a:latin typeface="Open Sans" panose="020B0606030504020204" pitchFamily="34" charset="0"/>
            </a:endParaRPr>
          </a:p>
          <a:p>
            <a:r>
              <a:rPr lang="en-GB" b="1" dirty="0">
                <a:solidFill>
                  <a:srgbClr val="000000"/>
                </a:solidFill>
                <a:latin typeface="Open Sans" panose="020B0606030504020204" pitchFamily="34" charset="0"/>
              </a:rPr>
              <a:t>E</a:t>
            </a:r>
            <a:r>
              <a:rPr lang="en-GB" b="1" i="0" dirty="0">
                <a:solidFill>
                  <a:srgbClr val="000000"/>
                </a:solidFill>
                <a:effectLst/>
                <a:latin typeface="Open Sans" panose="020B0606030504020204" pitchFamily="34" charset="0"/>
              </a:rPr>
              <a:t>xperimental/interventional </a:t>
            </a:r>
            <a:r>
              <a:rPr lang="en-GB" b="0" i="0" dirty="0">
                <a:solidFill>
                  <a:srgbClr val="000000"/>
                </a:solidFill>
                <a:effectLst/>
                <a:latin typeface="Open Sans" panose="020B0606030504020204" pitchFamily="34" charset="0"/>
              </a:rPr>
              <a:t> and </a:t>
            </a:r>
          </a:p>
          <a:p>
            <a:r>
              <a:rPr lang="en-GB" b="1" dirty="0">
                <a:solidFill>
                  <a:srgbClr val="000000"/>
                </a:solidFill>
                <a:latin typeface="Open Sans" panose="020B0606030504020204" pitchFamily="34" charset="0"/>
              </a:rPr>
              <a:t>O</a:t>
            </a:r>
            <a:r>
              <a:rPr lang="en-GB" b="1" i="0" dirty="0">
                <a:solidFill>
                  <a:srgbClr val="000000"/>
                </a:solidFill>
                <a:effectLst/>
                <a:latin typeface="Open Sans" panose="020B0606030504020204" pitchFamily="34" charset="0"/>
              </a:rPr>
              <a:t>bservational</a:t>
            </a:r>
            <a:r>
              <a:rPr lang="en-GB" b="1" i="0">
                <a:solidFill>
                  <a:srgbClr val="000000"/>
                </a:solidFill>
                <a:effectLst/>
                <a:latin typeface="Open Sans" panose="020B0606030504020204" pitchFamily="34" charset="0"/>
              </a:rPr>
              <a:t>/non-interventional</a:t>
            </a:r>
            <a:r>
              <a:rPr lang="en-GB" b="0" i="0">
                <a:solidFill>
                  <a:srgbClr val="000000"/>
                </a:solidFill>
                <a:effectLst/>
                <a:latin typeface="Open Sans" panose="020B0606030504020204" pitchFamily="34" charset="0"/>
              </a:rPr>
              <a:t>.</a:t>
            </a:r>
            <a:endParaRPr lang="en-GB" dirty="0"/>
          </a:p>
        </p:txBody>
      </p:sp>
    </p:spTree>
    <p:extLst>
      <p:ext uri="{BB962C8B-B14F-4D97-AF65-F5344CB8AC3E}">
        <p14:creationId xmlns:p14="http://schemas.microsoft.com/office/powerpoint/2010/main" val="253050908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AD84-F1C4-4831-8C5A-0CED558C82ED}"/>
              </a:ext>
            </a:extLst>
          </p:cNvPr>
          <p:cNvSpPr>
            <a:spLocks noGrp="1"/>
          </p:cNvSpPr>
          <p:nvPr>
            <p:ph type="title"/>
          </p:nvPr>
        </p:nvSpPr>
        <p:spPr>
          <a:xfrm>
            <a:off x="450439" y="0"/>
            <a:ext cx="8407846" cy="1515164"/>
          </a:xfrm>
        </p:spPr>
        <p:txBody>
          <a:bodyPr>
            <a:normAutofit/>
          </a:bodyPr>
          <a:lstStyle/>
          <a:p>
            <a:r>
              <a:rPr lang="en-US" sz="4000" b="1" cap="none" dirty="0">
                <a:solidFill>
                  <a:schemeClr val="tx1"/>
                </a:solidFill>
              </a:rPr>
              <a:t>Epidemiological Study </a:t>
            </a:r>
            <a:r>
              <a:rPr lang="en-US" sz="4000" b="1" dirty="0">
                <a:solidFill>
                  <a:schemeClr val="tx1"/>
                </a:solidFill>
              </a:rPr>
              <a:t>D</a:t>
            </a:r>
            <a:r>
              <a:rPr lang="en-US" sz="4000" b="1" cap="none" dirty="0">
                <a:solidFill>
                  <a:schemeClr val="tx1"/>
                </a:solidFill>
              </a:rPr>
              <a:t>esigns</a:t>
            </a:r>
            <a:endParaRPr lang="en-GB" sz="4000" b="1" cap="none" dirty="0">
              <a:solidFill>
                <a:schemeClr val="tx1"/>
              </a:solidFill>
            </a:endParaRPr>
          </a:p>
        </p:txBody>
      </p:sp>
      <p:sp>
        <p:nvSpPr>
          <p:cNvPr id="3" name="Content Placeholder 2">
            <a:extLst>
              <a:ext uri="{FF2B5EF4-FFF2-40B4-BE49-F238E27FC236}">
                <a16:creationId xmlns:a16="http://schemas.microsoft.com/office/drawing/2014/main" id="{BFD37A16-2940-42B9-9D0A-43E0B1A91464}"/>
              </a:ext>
            </a:extLst>
          </p:cNvPr>
          <p:cNvSpPr>
            <a:spLocks noGrp="1"/>
          </p:cNvSpPr>
          <p:nvPr>
            <p:ph type="body" sz="quarter" idx="11"/>
          </p:nvPr>
        </p:nvSpPr>
        <p:spPr>
          <a:xfrm>
            <a:off x="873941" y="1637916"/>
            <a:ext cx="7560841" cy="3582167"/>
          </a:xfrm>
        </p:spPr>
        <p:txBody>
          <a:bodyPr vert="horz" lIns="91440" tIns="45720" rIns="91440" bIns="45720" rtlCol="0" anchor="t">
            <a:normAutofit fontScale="92500"/>
          </a:bodyPr>
          <a:lstStyle/>
          <a:p>
            <a:pPr marL="34290" indent="0">
              <a:buNone/>
            </a:pPr>
            <a:r>
              <a:rPr lang="en-US" sz="2800" dirty="0">
                <a:latin typeface="Palatino Linotype" panose="02040502050505030304" pitchFamily="18" charset="0"/>
              </a:rPr>
              <a:t>1. </a:t>
            </a:r>
            <a:r>
              <a:rPr lang="en-GB" sz="2800" b="1" dirty="0"/>
              <a:t>Non-interventional or </a:t>
            </a:r>
            <a:r>
              <a:rPr lang="en-US" sz="2800" b="1" dirty="0"/>
              <a:t>Observational studies</a:t>
            </a:r>
          </a:p>
          <a:p>
            <a:pPr lvl="1">
              <a:buClrTx/>
              <a:buFont typeface="Wingdings" panose="05000000000000000000" pitchFamily="2" charset="2"/>
              <a:buChar char="§"/>
            </a:pPr>
            <a:r>
              <a:rPr lang="en-US" sz="2800" dirty="0"/>
              <a:t>Cross-sectional</a:t>
            </a:r>
          </a:p>
          <a:p>
            <a:pPr lvl="1">
              <a:buClrTx/>
              <a:buFont typeface="Wingdings" panose="05000000000000000000" pitchFamily="2" charset="2"/>
              <a:buChar char="§"/>
            </a:pPr>
            <a:r>
              <a:rPr lang="en-US" sz="2800" dirty="0"/>
              <a:t>Case-control study</a:t>
            </a:r>
          </a:p>
          <a:p>
            <a:pPr lvl="1">
              <a:buClrTx/>
              <a:buFont typeface="Wingdings" panose="05000000000000000000" pitchFamily="2" charset="2"/>
              <a:buChar char="§"/>
            </a:pPr>
            <a:r>
              <a:rPr lang="en-US" sz="2800" dirty="0"/>
              <a:t>Cohort study (longitudinal study)</a:t>
            </a:r>
          </a:p>
          <a:p>
            <a:pPr lvl="1">
              <a:buClrTx/>
              <a:buFont typeface="Wingdings" panose="05000000000000000000" pitchFamily="2" charset="2"/>
              <a:buChar char="§"/>
            </a:pPr>
            <a:r>
              <a:rPr lang="en-US" sz="2800" dirty="0"/>
              <a:t>Ecological  studies</a:t>
            </a:r>
          </a:p>
          <a:p>
            <a:pPr marL="34290" indent="0">
              <a:buNone/>
            </a:pPr>
            <a:r>
              <a:rPr lang="en-US" sz="2800" dirty="0"/>
              <a:t>2. </a:t>
            </a:r>
            <a:r>
              <a:rPr lang="en-US" sz="2800" b="1" dirty="0"/>
              <a:t>Interventional study (experimental)</a:t>
            </a:r>
          </a:p>
          <a:p>
            <a:pPr lvl="1">
              <a:buClrTx/>
              <a:buFont typeface="Wingdings" panose="05000000000000000000" pitchFamily="2" charset="2"/>
              <a:buChar char="§"/>
            </a:pPr>
            <a:r>
              <a:rPr lang="en-US" sz="2800" dirty="0"/>
              <a:t>Randomised Controlled Trial (RCT)</a:t>
            </a:r>
          </a:p>
          <a:p>
            <a:pPr marL="34290" indent="0">
              <a:buNone/>
            </a:pPr>
            <a:endParaRPr lang="en-US" sz="2800" dirty="0">
              <a:latin typeface="Palatino Linotype" panose="02040502050505030304" pitchFamily="18" charset="0"/>
            </a:endParaRPr>
          </a:p>
          <a:p>
            <a:endParaRPr lang="en-GB" sz="2800" dirty="0">
              <a:latin typeface="Palatino Linotype" panose="02040502050505030304" pitchFamily="18" charset="0"/>
            </a:endParaRPr>
          </a:p>
        </p:txBody>
      </p:sp>
    </p:spTree>
    <p:extLst>
      <p:ext uri="{BB962C8B-B14F-4D97-AF65-F5344CB8AC3E}">
        <p14:creationId xmlns:p14="http://schemas.microsoft.com/office/powerpoint/2010/main" val="43181541"/>
      </p:ext>
    </p:extLst>
  </p:cSld>
  <p:clrMapOvr>
    <a:masterClrMapping/>
  </p:clrMapOvr>
  <p:transition spd="slow">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p:txBody>
          <a:bodyPr>
            <a:normAutofit/>
          </a:bodyPr>
          <a:lstStyle/>
          <a:p>
            <a:r>
              <a:rPr lang="en-GB" b="1" i="1" dirty="0">
                <a:solidFill>
                  <a:schemeClr val="bg1"/>
                </a:solidFill>
              </a:rPr>
              <a:t>Observational / </a:t>
            </a:r>
            <a:r>
              <a:rPr lang="en-GB" sz="4400" b="1" i="1" dirty="0">
                <a:solidFill>
                  <a:schemeClr val="bg1"/>
                </a:solidFill>
              </a:rPr>
              <a:t>Non-interventional</a:t>
            </a:r>
            <a:r>
              <a:rPr lang="en-GB" b="1" i="1" dirty="0">
                <a:solidFill>
                  <a:schemeClr val="bg1"/>
                </a:solidFill>
              </a:rPr>
              <a:t> studies</a:t>
            </a:r>
          </a:p>
        </p:txBody>
      </p:sp>
    </p:spTree>
    <p:extLst>
      <p:ext uri="{BB962C8B-B14F-4D97-AF65-F5344CB8AC3E}">
        <p14:creationId xmlns:p14="http://schemas.microsoft.com/office/powerpoint/2010/main" val="36946040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2CFE-32EE-4B5C-0845-E66C03A984A8}"/>
              </a:ext>
            </a:extLst>
          </p:cNvPr>
          <p:cNvSpPr>
            <a:spLocks noGrp="1"/>
          </p:cNvSpPr>
          <p:nvPr>
            <p:ph type="title"/>
          </p:nvPr>
        </p:nvSpPr>
        <p:spPr/>
        <p:txBody>
          <a:bodyPr/>
          <a:lstStyle/>
          <a:p>
            <a:r>
              <a:rPr lang="en-GB" b="1" dirty="0"/>
              <a:t>Observational studies</a:t>
            </a:r>
          </a:p>
        </p:txBody>
      </p:sp>
      <p:sp>
        <p:nvSpPr>
          <p:cNvPr id="3" name="Content Placeholder 2">
            <a:extLst>
              <a:ext uri="{FF2B5EF4-FFF2-40B4-BE49-F238E27FC236}">
                <a16:creationId xmlns:a16="http://schemas.microsoft.com/office/drawing/2014/main" id="{2B843A4D-FAF2-F89D-7DB3-71F6007A2844}"/>
              </a:ext>
            </a:extLst>
          </p:cNvPr>
          <p:cNvSpPr>
            <a:spLocks noGrp="1"/>
          </p:cNvSpPr>
          <p:nvPr>
            <p:ph idx="1"/>
          </p:nvPr>
        </p:nvSpPr>
        <p:spPr/>
        <p:txBody>
          <a:bodyPr/>
          <a:lstStyle/>
          <a:p>
            <a:pPr>
              <a:buFont typeface="Wingdings" panose="05000000000000000000" pitchFamily="2" charset="2"/>
              <a:buChar char="§"/>
            </a:pPr>
            <a:r>
              <a:rPr lang="en-GB" b="0" i="0" dirty="0">
                <a:solidFill>
                  <a:srgbClr val="000000"/>
                </a:solidFill>
                <a:effectLst/>
                <a:latin typeface="Open Sans" panose="020B0606030504020204" pitchFamily="34" charset="0"/>
              </a:rPr>
              <a:t>In an observational study, the epidemiologist simply observes the exposure and disease status of each study participant. </a:t>
            </a:r>
          </a:p>
          <a:p>
            <a:pPr>
              <a:buFont typeface="Wingdings" panose="05000000000000000000" pitchFamily="2" charset="2"/>
              <a:buChar char="§"/>
            </a:pPr>
            <a:r>
              <a:rPr lang="en-GB" b="0" i="0" dirty="0">
                <a:solidFill>
                  <a:srgbClr val="000000"/>
                </a:solidFill>
                <a:effectLst/>
                <a:latin typeface="Open Sans" panose="020B0606030504020204" pitchFamily="34" charset="0"/>
              </a:rPr>
              <a:t>John Snow’s studies of cholera in London were observational studies.</a:t>
            </a:r>
            <a:endParaRPr lang="en-GB" dirty="0"/>
          </a:p>
        </p:txBody>
      </p:sp>
    </p:spTree>
    <p:extLst>
      <p:ext uri="{BB962C8B-B14F-4D97-AF65-F5344CB8AC3E}">
        <p14:creationId xmlns:p14="http://schemas.microsoft.com/office/powerpoint/2010/main" val="217356741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0E54-2AC5-4144-9BF6-E868FDB3D6F9}"/>
              </a:ext>
            </a:extLst>
          </p:cNvPr>
          <p:cNvSpPr>
            <a:spLocks noGrp="1"/>
          </p:cNvSpPr>
          <p:nvPr>
            <p:ph type="title"/>
          </p:nvPr>
        </p:nvSpPr>
        <p:spPr>
          <a:xfrm>
            <a:off x="457200" y="188640"/>
            <a:ext cx="8229600" cy="1252728"/>
          </a:xfrm>
        </p:spPr>
        <p:txBody>
          <a:bodyPr>
            <a:normAutofit/>
          </a:bodyPr>
          <a:lstStyle/>
          <a:p>
            <a:r>
              <a:rPr lang="en-GB" b="1" dirty="0"/>
              <a:t>C</a:t>
            </a:r>
            <a:r>
              <a:rPr lang="en-GB" b="1" dirty="0">
                <a:solidFill>
                  <a:schemeClr val="tx1"/>
                </a:solidFill>
              </a:rPr>
              <a:t>ohort study</a:t>
            </a:r>
          </a:p>
        </p:txBody>
      </p:sp>
      <p:sp>
        <p:nvSpPr>
          <p:cNvPr id="3" name="Rectangle 2">
            <a:extLst>
              <a:ext uri="{FF2B5EF4-FFF2-40B4-BE49-F238E27FC236}">
                <a16:creationId xmlns:a16="http://schemas.microsoft.com/office/drawing/2014/main" id="{EC399A6B-A311-4AC2-A7A2-706DAC179D00}"/>
              </a:ext>
            </a:extLst>
          </p:cNvPr>
          <p:cNvSpPr/>
          <p:nvPr/>
        </p:nvSpPr>
        <p:spPr>
          <a:xfrm>
            <a:off x="588113" y="1556792"/>
            <a:ext cx="8070068" cy="3970318"/>
          </a:xfrm>
          <a:prstGeom prst="rect">
            <a:avLst/>
          </a:prstGeom>
        </p:spPr>
        <p:txBody>
          <a:bodyPr wrap="square">
            <a:spAutoFit/>
          </a:bodyPr>
          <a:lstStyle/>
          <a:p>
            <a:pPr marL="457200" indent="-457200">
              <a:buFont typeface="Wingdings" panose="05000000000000000000" pitchFamily="2" charset="2"/>
              <a:buChar char="§"/>
            </a:pPr>
            <a:r>
              <a:rPr lang="en-GB" sz="2800" dirty="0"/>
              <a:t>A cohort study involves following up a certain group of people over a period of time to determine the incidence of a specific disease or death from this disease or all-cause mortality</a:t>
            </a:r>
          </a:p>
          <a:p>
            <a:pPr marL="457200" indent="-457200">
              <a:buFont typeface="Wingdings" panose="05000000000000000000" pitchFamily="2" charset="2"/>
              <a:buChar char="§"/>
            </a:pPr>
            <a:r>
              <a:rPr lang="en-GB" sz="2800" dirty="0"/>
              <a:t>In a cohort study the epidemiologist records whether each study participant is exposed or not, and then tracks the participants to see if they develop the disease of interest.</a:t>
            </a:r>
          </a:p>
          <a:p>
            <a:r>
              <a:rPr lang="en-GB" sz="2800" dirty="0"/>
              <a:t>                                                 (</a:t>
            </a:r>
            <a:r>
              <a:rPr lang="en-GB" sz="2800" dirty="0" err="1"/>
              <a:t>Morabia</a:t>
            </a:r>
            <a:r>
              <a:rPr lang="en-GB" sz="2800" dirty="0"/>
              <a:t>, 2004)</a:t>
            </a:r>
            <a:r>
              <a:rPr lang="en-GB" sz="2800" dirty="0">
                <a:solidFill>
                  <a:srgbClr val="FFFF00"/>
                </a:solidFill>
              </a:rPr>
              <a:t>. </a:t>
            </a:r>
          </a:p>
        </p:txBody>
      </p:sp>
    </p:spTree>
    <p:extLst>
      <p:ext uri="{BB962C8B-B14F-4D97-AF65-F5344CB8AC3E}">
        <p14:creationId xmlns:p14="http://schemas.microsoft.com/office/powerpoint/2010/main" val="37084937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40688" y="260648"/>
            <a:ext cx="7406640" cy="1017270"/>
          </a:xfrm>
        </p:spPr>
        <p:txBody>
          <a:bodyPr anchor="ctr">
            <a:normAutofit/>
          </a:bodyPr>
          <a:lstStyle/>
          <a:p>
            <a:r>
              <a:rPr lang="en-US" dirty="0">
                <a:latin typeface="Palatino Linotype" panose="02040502050505030304" pitchFamily="18" charset="0"/>
              </a:rPr>
              <a:t>Cohort study</a:t>
            </a:r>
            <a:endParaRPr lang="en-GB" dirty="0">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683568" y="1360995"/>
            <a:ext cx="8064896" cy="1653122"/>
          </a:xfrm>
        </p:spPr>
        <p:txBody>
          <a:bodyPr>
            <a:normAutofit lnSpcReduction="10000"/>
          </a:bodyPr>
          <a:lstStyle/>
          <a:p>
            <a:r>
              <a:rPr lang="en-US" sz="2000" dirty="0">
                <a:latin typeface="Palatino Linotype" panose="02040502050505030304" pitchFamily="18" charset="0"/>
              </a:rPr>
              <a:t>Also known as </a:t>
            </a:r>
            <a:r>
              <a:rPr lang="en-US" sz="2000" b="1" i="1" dirty="0">
                <a:latin typeface="Palatino Linotype" panose="02040502050505030304" pitchFamily="18" charset="0"/>
              </a:rPr>
              <a:t>longitudinal or prospective study </a:t>
            </a:r>
          </a:p>
          <a:p>
            <a:r>
              <a:rPr lang="en-US" sz="2000" dirty="0">
                <a:latin typeface="Palatino Linotype" panose="02040502050505030304" pitchFamily="18" charset="0"/>
              </a:rPr>
              <a:t>Follow up two groups of people over time and compare the occurrence of disease. One group is exposed to a possible risk factor (exposure or intervention) for the disease, while the other is not.</a:t>
            </a:r>
          </a:p>
          <a:p>
            <a:endParaRPr lang="en-US" sz="2000" dirty="0">
              <a:latin typeface="Palatino Linotype" panose="02040502050505030304" pitchFamily="18" charset="0"/>
            </a:endParaRPr>
          </a:p>
        </p:txBody>
      </p:sp>
      <p:pic>
        <p:nvPicPr>
          <p:cNvPr id="5" name="Picture 4">
            <a:extLst>
              <a:ext uri="{FF2B5EF4-FFF2-40B4-BE49-F238E27FC236}">
                <a16:creationId xmlns:a16="http://schemas.microsoft.com/office/drawing/2014/main" id="{93103443-5091-41C0-A21D-9F3923AAD814}"/>
              </a:ext>
            </a:extLst>
          </p:cNvPr>
          <p:cNvPicPr>
            <a:picLocks noChangeAspect="1"/>
          </p:cNvPicPr>
          <p:nvPr/>
        </p:nvPicPr>
        <p:blipFill rotWithShape="1">
          <a:blip r:embed="rId3"/>
          <a:srcRect l="13077" t="40342" r="64038" b="44957"/>
          <a:stretch/>
        </p:blipFill>
        <p:spPr>
          <a:xfrm>
            <a:off x="940688" y="3212976"/>
            <a:ext cx="7406640" cy="2448272"/>
          </a:xfrm>
          <a:prstGeom prst="rect">
            <a:avLst/>
          </a:prstGeom>
          <a:noFill/>
        </p:spPr>
      </p:pic>
    </p:spTree>
    <p:extLst>
      <p:ext uri="{BB962C8B-B14F-4D97-AF65-F5344CB8AC3E}">
        <p14:creationId xmlns:p14="http://schemas.microsoft.com/office/powerpoint/2010/main" val="6489509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720089" y="188640"/>
            <a:ext cx="7406640" cy="1017270"/>
          </a:xfrm>
        </p:spPr>
        <p:txBody>
          <a:bodyPr anchor="ctr">
            <a:normAutofit/>
          </a:bodyPr>
          <a:lstStyle/>
          <a:p>
            <a:r>
              <a:rPr lang="en-US" b="1" dirty="0">
                <a:latin typeface="Palatino Linotype" panose="02040502050505030304" pitchFamily="18" charset="0"/>
              </a:rPr>
              <a:t>Cohort study</a:t>
            </a:r>
            <a:endParaRPr lang="en-GB" b="1" dirty="0">
              <a:latin typeface="Palatino Linotype" panose="02040502050505030304" pitchFamily="18" charset="0"/>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sz="half" idx="1"/>
          </p:nvPr>
        </p:nvSpPr>
        <p:spPr>
          <a:xfrm>
            <a:off x="702999" y="1451314"/>
            <a:ext cx="7874618" cy="1545638"/>
          </a:xfrm>
        </p:spPr>
        <p:txBody>
          <a:bodyPr>
            <a:normAutofit/>
          </a:bodyPr>
          <a:lstStyle/>
          <a:p>
            <a:r>
              <a:rPr lang="en-US" sz="1800" dirty="0">
                <a:latin typeface="Palatino Linotype" panose="02040502050505030304" pitchFamily="18" charset="0"/>
              </a:rPr>
              <a:t>Retrospective cohort studies are </a:t>
            </a:r>
            <a:r>
              <a:rPr lang="en-GB" sz="1800" dirty="0">
                <a:latin typeface="Palatino Linotype" panose="02040502050505030304" pitchFamily="18" charset="0"/>
              </a:rPr>
              <a:t>alternative type of cohort study</a:t>
            </a:r>
            <a:endParaRPr lang="en-US" sz="1800" dirty="0">
              <a:latin typeface="Palatino Linotype" panose="02040502050505030304" pitchFamily="18" charset="0"/>
            </a:endParaRPr>
          </a:p>
          <a:p>
            <a:r>
              <a:rPr lang="en-US" sz="1800" dirty="0">
                <a:latin typeface="Palatino Linotype" panose="02040502050505030304" pitchFamily="18" charset="0"/>
              </a:rPr>
              <a:t>They are in effect, the reverse of prospective cohort studies</a:t>
            </a:r>
          </a:p>
          <a:p>
            <a:r>
              <a:rPr lang="en-US" sz="1800" dirty="0">
                <a:latin typeface="Palatino Linotype" panose="02040502050505030304" pitchFamily="18" charset="0"/>
              </a:rPr>
              <a:t>They loo</a:t>
            </a:r>
            <a:r>
              <a:rPr lang="en-US" sz="1800" b="1" dirty="0">
                <a:latin typeface="Palatino Linotype" panose="02040502050505030304" pitchFamily="18" charset="0"/>
              </a:rPr>
              <a:t>k back into time </a:t>
            </a:r>
            <a:r>
              <a:rPr lang="en-US" sz="1800" dirty="0">
                <a:latin typeface="Palatino Linotype" panose="02040502050505030304" pitchFamily="18" charset="0"/>
              </a:rPr>
              <a:t>rather than forward</a:t>
            </a:r>
            <a:endParaRPr lang="en-US" sz="1800" b="1" dirty="0">
              <a:latin typeface="Palatino Linotype" panose="02040502050505030304" pitchFamily="18" charset="0"/>
            </a:endParaRPr>
          </a:p>
          <a:p>
            <a:r>
              <a:rPr lang="en-US" sz="1800" dirty="0">
                <a:latin typeface="Palatino Linotype" panose="02040502050505030304" pitchFamily="18" charset="0"/>
              </a:rPr>
              <a:t>Common in disease outbreak investigations.</a:t>
            </a:r>
          </a:p>
          <a:p>
            <a:endParaRPr lang="en-US" sz="1800" dirty="0">
              <a:latin typeface="Palatino Linotype" panose="02040502050505030304" pitchFamily="18" charset="0"/>
            </a:endParaRPr>
          </a:p>
        </p:txBody>
      </p:sp>
      <p:pic>
        <p:nvPicPr>
          <p:cNvPr id="6" name="Picture 5">
            <a:extLst>
              <a:ext uri="{FF2B5EF4-FFF2-40B4-BE49-F238E27FC236}">
                <a16:creationId xmlns:a16="http://schemas.microsoft.com/office/drawing/2014/main" id="{8936495C-71D9-423E-9857-78856CB32130}"/>
              </a:ext>
            </a:extLst>
          </p:cNvPr>
          <p:cNvPicPr>
            <a:picLocks noChangeAspect="1"/>
          </p:cNvPicPr>
          <p:nvPr/>
        </p:nvPicPr>
        <p:blipFill rotWithShape="1">
          <a:blip r:embed="rId3"/>
          <a:srcRect l="15192" t="44103" r="63077" b="42153"/>
          <a:stretch/>
        </p:blipFill>
        <p:spPr>
          <a:xfrm>
            <a:off x="251520" y="3140968"/>
            <a:ext cx="8496944" cy="2520280"/>
          </a:xfrm>
          <a:prstGeom prst="rect">
            <a:avLst/>
          </a:prstGeom>
          <a:noFill/>
        </p:spPr>
      </p:pic>
    </p:spTree>
    <p:extLst>
      <p:ext uri="{BB962C8B-B14F-4D97-AF65-F5344CB8AC3E}">
        <p14:creationId xmlns:p14="http://schemas.microsoft.com/office/powerpoint/2010/main" val="25545113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868680" y="116632"/>
            <a:ext cx="7406640" cy="1017270"/>
          </a:xfrm>
        </p:spPr>
        <p:txBody>
          <a:bodyPr anchor="ctr">
            <a:normAutofit/>
          </a:bodyPr>
          <a:lstStyle/>
          <a:p>
            <a:r>
              <a:rPr lang="en-US" dirty="0">
                <a:latin typeface="Palatino Linotype" panose="02040502050505030304" pitchFamily="18" charset="0"/>
              </a:rPr>
              <a:t>Cohort study</a:t>
            </a:r>
            <a:endParaRPr lang="en-GB" dirty="0">
              <a:latin typeface="Palatino Linotype" panose="02040502050505030304" pitchFamily="18" charset="0"/>
            </a:endParaRPr>
          </a:p>
        </p:txBody>
      </p:sp>
      <p:graphicFrame>
        <p:nvGraphicFramePr>
          <p:cNvPr id="8" name="Table 6">
            <a:extLst>
              <a:ext uri="{FF2B5EF4-FFF2-40B4-BE49-F238E27FC236}">
                <a16:creationId xmlns:a16="http://schemas.microsoft.com/office/drawing/2014/main" id="{310A3827-0752-4D0A-9A6E-7C2F9F17B8A4}"/>
              </a:ext>
            </a:extLst>
          </p:cNvPr>
          <p:cNvGraphicFramePr>
            <a:graphicFrameLocks/>
          </p:cNvGraphicFramePr>
          <p:nvPr>
            <p:extLst>
              <p:ext uri="{D42A27DB-BD31-4B8C-83A1-F6EECF244321}">
                <p14:modId xmlns:p14="http://schemas.microsoft.com/office/powerpoint/2010/main" val="355354613"/>
              </p:ext>
            </p:extLst>
          </p:nvPr>
        </p:nvGraphicFramePr>
        <p:xfrm>
          <a:off x="478503" y="1340768"/>
          <a:ext cx="8186994" cy="4068241"/>
        </p:xfrm>
        <a:graphic>
          <a:graphicData uri="http://schemas.openxmlformats.org/drawingml/2006/table">
            <a:tbl>
              <a:tblPr firstRow="1" bandRow="1">
                <a:tableStyleId>{5C22544A-7EE6-4342-B048-85BDC9FD1C3A}</a:tableStyleId>
              </a:tblPr>
              <a:tblGrid>
                <a:gridCol w="4093497">
                  <a:extLst>
                    <a:ext uri="{9D8B030D-6E8A-4147-A177-3AD203B41FA5}">
                      <a16:colId xmlns:a16="http://schemas.microsoft.com/office/drawing/2014/main" val="3474971182"/>
                    </a:ext>
                  </a:extLst>
                </a:gridCol>
                <a:gridCol w="4093497">
                  <a:extLst>
                    <a:ext uri="{9D8B030D-6E8A-4147-A177-3AD203B41FA5}">
                      <a16:colId xmlns:a16="http://schemas.microsoft.com/office/drawing/2014/main" val="3928940426"/>
                    </a:ext>
                  </a:extLst>
                </a:gridCol>
              </a:tblGrid>
              <a:tr h="299121">
                <a:tc>
                  <a:txBody>
                    <a:bodyPr/>
                    <a:lstStyle/>
                    <a:p>
                      <a:r>
                        <a:rPr lang="en-US" sz="1800" dirty="0">
                          <a:latin typeface="Palatino Linotype" panose="02040502050505030304" pitchFamily="18" charset="0"/>
                        </a:rPr>
                        <a:t>Advantages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Disadvantages</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959968258"/>
                  </a:ext>
                </a:extLst>
              </a:tr>
              <a:tr h="674302">
                <a:tc>
                  <a:txBody>
                    <a:bodyPr/>
                    <a:lstStyle/>
                    <a:p>
                      <a:r>
                        <a:rPr lang="en-US" sz="1800" dirty="0">
                          <a:latin typeface="Palatino Linotype" panose="02040502050505030304" pitchFamily="18" charset="0"/>
                        </a:rPr>
                        <a:t>Allow outcomes to be explored over time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Can take a very long time to complete </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1461200168"/>
                  </a:ext>
                </a:extLst>
              </a:tr>
              <a:tr h="1256310">
                <a:tc>
                  <a:txBody>
                    <a:bodyPr/>
                    <a:lstStyle/>
                    <a:p>
                      <a:r>
                        <a:rPr lang="en-US" sz="1800" dirty="0">
                          <a:latin typeface="Palatino Linotype" panose="02040502050505030304" pitchFamily="18" charset="0"/>
                        </a:rPr>
                        <a:t> The incidence of disease in both exposed and unexposed groups can be measured </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Diseases with long laten periods may need many years of follow-up</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2167308761"/>
                  </a:ext>
                </a:extLst>
              </a:tr>
              <a:tr h="1017013">
                <a:tc>
                  <a:txBody>
                    <a:bodyPr/>
                    <a:lstStyle/>
                    <a:p>
                      <a:r>
                        <a:rPr lang="en-US" sz="1800" dirty="0">
                          <a:latin typeface="Palatino Linotype" panose="02040502050505030304" pitchFamily="18" charset="0"/>
                        </a:rPr>
                        <a:t>Useful for rare exposures</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Not useful for rare diseases</a:t>
                      </a:r>
                    </a:p>
                    <a:p>
                      <a:endParaRPr lang="en-US" sz="1800" dirty="0">
                        <a:latin typeface="Palatino Linotype" panose="02040502050505030304" pitchFamily="18" charset="0"/>
                      </a:endParaRPr>
                    </a:p>
                    <a:p>
                      <a:r>
                        <a:rPr lang="en-US" sz="1800" dirty="0">
                          <a:latin typeface="Palatino Linotype" panose="02040502050505030304" pitchFamily="18" charset="0"/>
                        </a:rPr>
                        <a:t>Can be very expensive</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201055803"/>
                  </a:ext>
                </a:extLst>
              </a:tr>
              <a:tr h="777716">
                <a:tc>
                  <a:txBody>
                    <a:bodyPr/>
                    <a:lstStyle/>
                    <a:p>
                      <a:r>
                        <a:rPr lang="en-US" sz="1800" dirty="0">
                          <a:latin typeface="Palatino Linotype" panose="02040502050505030304" pitchFamily="18" charset="0"/>
                        </a:rPr>
                        <a:t>Can examine the effects of more than one exposure</a:t>
                      </a:r>
                      <a:endParaRPr lang="en-GB" sz="1800" dirty="0">
                        <a:latin typeface="Palatino Linotype" panose="02040502050505030304" pitchFamily="18" charset="0"/>
                      </a:endParaRPr>
                    </a:p>
                  </a:txBody>
                  <a:tcPr marL="68580" marR="68580" marT="34290" marB="34290"/>
                </a:tc>
                <a:tc>
                  <a:txBody>
                    <a:bodyPr/>
                    <a:lstStyle/>
                    <a:p>
                      <a:r>
                        <a:rPr lang="en-US" sz="1800" dirty="0">
                          <a:latin typeface="Palatino Linotype" panose="02040502050505030304" pitchFamily="18" charset="0"/>
                        </a:rPr>
                        <a:t>Careful follow-up of all subjects is vital</a:t>
                      </a:r>
                      <a:endParaRPr lang="en-GB" sz="1800" dirty="0">
                        <a:latin typeface="Palatino Linotype" panose="02040502050505030304" pitchFamily="18" charset="0"/>
                      </a:endParaRPr>
                    </a:p>
                  </a:txBody>
                  <a:tcPr marL="68580" marR="68580" marT="34290" marB="34290"/>
                </a:tc>
                <a:extLst>
                  <a:ext uri="{0D108BD9-81ED-4DB2-BD59-A6C34878D82A}">
                    <a16:rowId xmlns:a16="http://schemas.microsoft.com/office/drawing/2014/main" val="3533184853"/>
                  </a:ext>
                </a:extLst>
              </a:tr>
            </a:tbl>
          </a:graphicData>
        </a:graphic>
      </p:graphicFrame>
    </p:spTree>
    <p:extLst>
      <p:ext uri="{BB962C8B-B14F-4D97-AF65-F5344CB8AC3E}">
        <p14:creationId xmlns:p14="http://schemas.microsoft.com/office/powerpoint/2010/main" val="48517328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lnSpcReduction="10000"/>
          </a:bodyPr>
          <a:lstStyle/>
          <a:p>
            <a:pPr>
              <a:buFont typeface="Wingdings" panose="05000000000000000000" pitchFamily="2" charset="2"/>
              <a:buChar char="§"/>
            </a:pPr>
            <a:r>
              <a:rPr lang="en-GB" sz="2800" dirty="0"/>
              <a:t>Working independently look for a cohort study article and share the title and the aim of study and findings</a:t>
            </a:r>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a:p>
            <a:pPr marL="0" indent="0" algn="ctr">
              <a:buNone/>
            </a:pPr>
            <a:r>
              <a:rPr lang="en-GB" sz="2800" b="1" dirty="0"/>
              <a:t>15mins</a:t>
            </a:r>
          </a:p>
        </p:txBody>
      </p:sp>
    </p:spTree>
    <p:extLst>
      <p:ext uri="{BB962C8B-B14F-4D97-AF65-F5344CB8AC3E}">
        <p14:creationId xmlns:p14="http://schemas.microsoft.com/office/powerpoint/2010/main" val="22870860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53A12-34BE-4C4C-A8AF-0CC53C5BA4FB}"/>
              </a:ext>
            </a:extLst>
          </p:cNvPr>
          <p:cNvSpPr>
            <a:spLocks noGrp="1"/>
          </p:cNvSpPr>
          <p:nvPr>
            <p:ph type="title"/>
          </p:nvPr>
        </p:nvSpPr>
        <p:spPr/>
        <p:txBody>
          <a:bodyPr/>
          <a:lstStyle/>
          <a:p>
            <a:r>
              <a:rPr lang="en-GB" b="1" dirty="0">
                <a:solidFill>
                  <a:schemeClr val="tx1"/>
                </a:solidFill>
              </a:rPr>
              <a:t>Cross-sectional study </a:t>
            </a:r>
          </a:p>
        </p:txBody>
      </p:sp>
      <p:sp>
        <p:nvSpPr>
          <p:cNvPr id="4" name="TextBox 3">
            <a:extLst>
              <a:ext uri="{FF2B5EF4-FFF2-40B4-BE49-F238E27FC236}">
                <a16:creationId xmlns:a16="http://schemas.microsoft.com/office/drawing/2014/main" id="{72A6770D-A507-4435-A555-B15A194D4286}"/>
              </a:ext>
            </a:extLst>
          </p:cNvPr>
          <p:cNvSpPr txBox="1"/>
          <p:nvPr/>
        </p:nvSpPr>
        <p:spPr>
          <a:xfrm>
            <a:off x="755576" y="1387178"/>
            <a:ext cx="7848872" cy="4216539"/>
          </a:xfrm>
          <a:prstGeom prst="rect">
            <a:avLst/>
          </a:prstGeom>
          <a:noFill/>
        </p:spPr>
        <p:txBody>
          <a:bodyPr wrap="square">
            <a:spAutoFit/>
          </a:bodyPr>
          <a:lstStyle/>
          <a:p>
            <a:pPr marL="457200" indent="-457200">
              <a:buFont typeface="Wingdings" panose="05000000000000000000" pitchFamily="2" charset="2"/>
              <a:buChar char="§"/>
            </a:pPr>
            <a:r>
              <a:rPr lang="en-GB" sz="2400" b="0" dirty="0">
                <a:effectLst/>
              </a:rPr>
              <a:t>A cross-sectional study is defined as a type of observational research that analyses data of variables collected at one given point in time across a sample population or a pre-defined subset.</a:t>
            </a:r>
          </a:p>
          <a:p>
            <a:pPr marL="457200" indent="-457200">
              <a:buFont typeface="Wingdings" panose="05000000000000000000" pitchFamily="2" charset="2"/>
              <a:buChar char="§"/>
            </a:pPr>
            <a:r>
              <a:rPr lang="en-GB" sz="2400" dirty="0"/>
              <a:t>Cross-sectional studies can be descriptive:  the prevalence of dementia in a population.</a:t>
            </a:r>
          </a:p>
          <a:p>
            <a:endParaRPr lang="en-GB" sz="2400" dirty="0"/>
          </a:p>
          <a:p>
            <a:pPr marL="457200" indent="-457200">
              <a:buFont typeface="Wingdings" panose="05000000000000000000" pitchFamily="2" charset="2"/>
              <a:buChar char="§"/>
            </a:pPr>
            <a:r>
              <a:rPr lang="en-GB" sz="2400" dirty="0"/>
              <a:t>Or analytical:  the association between an exposure (intervention) and outcome  (disease or health condition)</a:t>
            </a:r>
          </a:p>
          <a:p>
            <a:pPr marL="457200" indent="-457200">
              <a:buFont typeface="Wingdings" panose="05000000000000000000" pitchFamily="2" charset="2"/>
              <a:buChar char="§"/>
            </a:pPr>
            <a:endParaRPr lang="en-GB" sz="2800" dirty="0"/>
          </a:p>
        </p:txBody>
      </p:sp>
    </p:spTree>
    <p:extLst>
      <p:ext uri="{BB962C8B-B14F-4D97-AF65-F5344CB8AC3E}">
        <p14:creationId xmlns:p14="http://schemas.microsoft.com/office/powerpoint/2010/main" val="1442197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167AA-0EB7-4806-89C9-F749B2667D1D}"/>
              </a:ext>
            </a:extLst>
          </p:cNvPr>
          <p:cNvSpPr>
            <a:spLocks noGrp="1"/>
          </p:cNvSpPr>
          <p:nvPr>
            <p:ph type="title"/>
          </p:nvPr>
        </p:nvSpPr>
        <p:spPr/>
        <p:txBody>
          <a:bodyPr>
            <a:normAutofit fontScale="90000"/>
          </a:bodyPr>
          <a:lstStyle/>
          <a:p>
            <a:r>
              <a:rPr lang="en-US" b="1" dirty="0">
                <a:latin typeface="Palatino Linotype" panose="02040502050505030304" pitchFamily="18" charset="0"/>
              </a:rPr>
              <a:t>Cross-sectional study: advantages and disadvantages </a:t>
            </a:r>
            <a:endParaRPr lang="en-GB" b="1" dirty="0">
              <a:latin typeface="Palatino Linotype" panose="02040502050505030304" pitchFamily="18" charset="0"/>
            </a:endParaRPr>
          </a:p>
        </p:txBody>
      </p:sp>
      <p:graphicFrame>
        <p:nvGraphicFramePr>
          <p:cNvPr id="4" name="Table 4">
            <a:extLst>
              <a:ext uri="{FF2B5EF4-FFF2-40B4-BE49-F238E27FC236}">
                <a16:creationId xmlns:a16="http://schemas.microsoft.com/office/drawing/2014/main" id="{E63385F6-842F-44B9-88BA-F72AE619CC6F}"/>
              </a:ext>
            </a:extLst>
          </p:cNvPr>
          <p:cNvGraphicFramePr>
            <a:graphicFrameLocks noGrp="1"/>
          </p:cNvGraphicFramePr>
          <p:nvPr>
            <p:ph idx="1"/>
            <p:extLst>
              <p:ext uri="{D42A27DB-BD31-4B8C-83A1-F6EECF244321}">
                <p14:modId xmlns:p14="http://schemas.microsoft.com/office/powerpoint/2010/main" val="2996012948"/>
              </p:ext>
            </p:extLst>
          </p:nvPr>
        </p:nvGraphicFramePr>
        <p:xfrm>
          <a:off x="395536" y="1916832"/>
          <a:ext cx="8386711" cy="3154680"/>
        </p:xfrm>
        <a:graphic>
          <a:graphicData uri="http://schemas.openxmlformats.org/drawingml/2006/table">
            <a:tbl>
              <a:tblPr firstRow="1" bandRow="1">
                <a:tableStyleId>{5C22544A-7EE6-4342-B048-85BDC9FD1C3A}</a:tableStyleId>
              </a:tblPr>
              <a:tblGrid>
                <a:gridCol w="4176464">
                  <a:extLst>
                    <a:ext uri="{9D8B030D-6E8A-4147-A177-3AD203B41FA5}">
                      <a16:colId xmlns:a16="http://schemas.microsoft.com/office/drawing/2014/main" val="3342675661"/>
                    </a:ext>
                  </a:extLst>
                </a:gridCol>
                <a:gridCol w="4210247">
                  <a:extLst>
                    <a:ext uri="{9D8B030D-6E8A-4147-A177-3AD203B41FA5}">
                      <a16:colId xmlns:a16="http://schemas.microsoft.com/office/drawing/2014/main" val="1297675357"/>
                    </a:ext>
                  </a:extLst>
                </a:gridCol>
              </a:tblGrid>
              <a:tr h="297180">
                <a:tc>
                  <a:txBody>
                    <a:bodyPr/>
                    <a:lstStyle/>
                    <a:p>
                      <a:r>
                        <a:rPr lang="en-US" sz="1500" dirty="0">
                          <a:latin typeface="+mn-lt"/>
                        </a:rPr>
                        <a:t>Advantages </a:t>
                      </a:r>
                      <a:endParaRPr lang="en-GB" sz="1500" dirty="0">
                        <a:latin typeface="+mn-lt"/>
                      </a:endParaRPr>
                    </a:p>
                  </a:txBody>
                  <a:tcPr marL="68580" marR="68580" marT="34290" marB="34290"/>
                </a:tc>
                <a:tc>
                  <a:txBody>
                    <a:bodyPr/>
                    <a:lstStyle/>
                    <a:p>
                      <a:r>
                        <a:rPr lang="en-US" sz="1500" dirty="0">
                          <a:latin typeface="+mn-lt"/>
                        </a:rPr>
                        <a:t>Disadvantages</a:t>
                      </a:r>
                      <a:endParaRPr lang="en-GB" sz="1500" dirty="0">
                        <a:latin typeface="+mn-lt"/>
                      </a:endParaRPr>
                    </a:p>
                  </a:txBody>
                  <a:tcPr marL="68580" marR="68580" marT="34290" marB="34290"/>
                </a:tc>
                <a:extLst>
                  <a:ext uri="{0D108BD9-81ED-4DB2-BD59-A6C34878D82A}">
                    <a16:rowId xmlns:a16="http://schemas.microsoft.com/office/drawing/2014/main" val="1367444855"/>
                  </a:ext>
                </a:extLst>
              </a:tr>
              <a:tr h="297180">
                <a:tc>
                  <a:txBody>
                    <a:bodyPr/>
                    <a:lstStyle/>
                    <a:p>
                      <a:r>
                        <a:rPr lang="en-US" sz="1500" dirty="0">
                          <a:latin typeface="+mn-lt"/>
                        </a:rPr>
                        <a:t>Relatively quick and easy to conduct</a:t>
                      </a:r>
                    </a:p>
                  </a:txBody>
                  <a:tcPr marL="68580" marR="68580" marT="34290" marB="34290"/>
                </a:tc>
                <a:tc>
                  <a:txBody>
                    <a:bodyPr/>
                    <a:lstStyle/>
                    <a:p>
                      <a:r>
                        <a:rPr lang="en-US" sz="1500" dirty="0">
                          <a:latin typeface="+mn-lt"/>
                        </a:rPr>
                        <a:t>Time sequence of events difficult to ascertain.</a:t>
                      </a:r>
                    </a:p>
                  </a:txBody>
                  <a:tcPr marL="68580" marR="68580" marT="34290" marB="34290"/>
                </a:tc>
                <a:extLst>
                  <a:ext uri="{0D108BD9-81ED-4DB2-BD59-A6C34878D82A}">
                    <a16:rowId xmlns:a16="http://schemas.microsoft.com/office/drawing/2014/main" val="68256503"/>
                  </a:ext>
                </a:extLst>
              </a:tr>
              <a:tr h="525780">
                <a:tc>
                  <a:txBody>
                    <a:bodyPr/>
                    <a:lstStyle/>
                    <a:p>
                      <a:r>
                        <a:rPr lang="en-US" sz="1500" dirty="0">
                          <a:latin typeface="+mn-lt"/>
                        </a:rPr>
                        <a:t>Good for descriptive analyses and for generating hypotheses</a:t>
                      </a:r>
                      <a:endParaRPr lang="en-GB" sz="1500" dirty="0">
                        <a:latin typeface="+mn-lt"/>
                      </a:endParaRPr>
                    </a:p>
                  </a:txBody>
                  <a:tcPr marL="68580" marR="68580" marT="34290" marB="34290"/>
                </a:tc>
                <a:tc>
                  <a:txBody>
                    <a:bodyPr/>
                    <a:lstStyle/>
                    <a:p>
                      <a:r>
                        <a:rPr lang="en-US" sz="1500" dirty="0">
                          <a:latin typeface="+mn-lt"/>
                        </a:rPr>
                        <a:t>Can only measure prevalence, not incidence.</a:t>
                      </a:r>
                    </a:p>
                  </a:txBody>
                  <a:tcPr marL="68580" marR="68580" marT="34290" marB="34290"/>
                </a:tc>
                <a:extLst>
                  <a:ext uri="{0D108BD9-81ED-4DB2-BD59-A6C34878D82A}">
                    <a16:rowId xmlns:a16="http://schemas.microsoft.com/office/drawing/2014/main" val="479176044"/>
                  </a:ext>
                </a:extLst>
              </a:tr>
              <a:tr h="525780">
                <a:tc>
                  <a:txBody>
                    <a:bodyPr/>
                    <a:lstStyle/>
                    <a:p>
                      <a:r>
                        <a:rPr lang="en-US" sz="1500" dirty="0">
                          <a:latin typeface="+mn-lt"/>
                        </a:rPr>
                        <a:t>Good for investigating many exposure and outcome variables.</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Not useful for rare diseases or exposures.</a:t>
                      </a:r>
                    </a:p>
                    <a:p>
                      <a:endParaRPr lang="en-GB" sz="1500" dirty="0">
                        <a:latin typeface="+mn-lt"/>
                      </a:endParaRPr>
                    </a:p>
                  </a:txBody>
                  <a:tcPr marL="68580" marR="68580" marT="34290" marB="34290"/>
                </a:tc>
                <a:extLst>
                  <a:ext uri="{0D108BD9-81ED-4DB2-BD59-A6C34878D82A}">
                    <a16:rowId xmlns:a16="http://schemas.microsoft.com/office/drawing/2014/main" val="1455927410"/>
                  </a:ext>
                </a:extLst>
              </a:tr>
              <a:tr h="754380">
                <a:tc>
                  <a:txBody>
                    <a:bodyPr/>
                    <a:lstStyle/>
                    <a:p>
                      <a:r>
                        <a:rPr lang="en-US" sz="1500" dirty="0">
                          <a:latin typeface="+mn-lt"/>
                        </a:rPr>
                        <a:t>Can </a:t>
                      </a:r>
                      <a:r>
                        <a:rPr lang="en-US" sz="1500" dirty="0" err="1">
                          <a:latin typeface="+mn-lt"/>
                        </a:rPr>
                        <a:t>generalise</a:t>
                      </a:r>
                      <a:r>
                        <a:rPr lang="en-US" sz="1500" dirty="0">
                          <a:latin typeface="+mn-lt"/>
                        </a:rPr>
                        <a:t> to wider population (if sampling strategy is sound)</a:t>
                      </a: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Non-responders may be atypical and need more active follow-up.</a:t>
                      </a:r>
                    </a:p>
                    <a:p>
                      <a:endParaRPr lang="en-GB" sz="1500" dirty="0">
                        <a:latin typeface="+mn-lt"/>
                      </a:endParaRPr>
                    </a:p>
                  </a:txBody>
                  <a:tcPr marL="68580" marR="68580" marT="34290" marB="34290"/>
                </a:tc>
                <a:extLst>
                  <a:ext uri="{0D108BD9-81ED-4DB2-BD59-A6C34878D82A}">
                    <a16:rowId xmlns:a16="http://schemas.microsoft.com/office/drawing/2014/main" val="3699137366"/>
                  </a:ext>
                </a:extLst>
              </a:tr>
              <a:tr h="754380">
                <a:tc>
                  <a:txBody>
                    <a:bodyPr/>
                    <a:lstStyle/>
                    <a:p>
                      <a:endParaRPr lang="en-GB" sz="1500" dirty="0">
                        <a:latin typeface="+mn-lt"/>
                      </a:endParaRPr>
                    </a:p>
                  </a:txBody>
                  <a:tcPr marL="68580" marR="68580" marT="34290" marB="3429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500" dirty="0">
                          <a:latin typeface="+mn-lt"/>
                        </a:rPr>
                        <a:t>Poor sampling strategy will affect the generalisability and validity of the findings</a:t>
                      </a:r>
                      <a:endParaRPr lang="en-GB" sz="1500" dirty="0">
                        <a:latin typeface="+mn-lt"/>
                      </a:endParaRPr>
                    </a:p>
                    <a:p>
                      <a:endParaRPr lang="en-GB" sz="1500" dirty="0">
                        <a:latin typeface="+mn-lt"/>
                      </a:endParaRPr>
                    </a:p>
                  </a:txBody>
                  <a:tcPr marL="68580" marR="68580" marT="34290" marB="34290"/>
                </a:tc>
                <a:extLst>
                  <a:ext uri="{0D108BD9-81ED-4DB2-BD59-A6C34878D82A}">
                    <a16:rowId xmlns:a16="http://schemas.microsoft.com/office/drawing/2014/main" val="2915899058"/>
                  </a:ext>
                </a:extLst>
              </a:tr>
            </a:tbl>
          </a:graphicData>
        </a:graphic>
      </p:graphicFrame>
    </p:spTree>
    <p:extLst>
      <p:ext uri="{BB962C8B-B14F-4D97-AF65-F5344CB8AC3E}">
        <p14:creationId xmlns:p14="http://schemas.microsoft.com/office/powerpoint/2010/main" val="342506483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t>Working independently look for a cross-sectional study article and share the title aim of the study and findings</a:t>
            </a:r>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37253384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28D12-FBA9-4E63-8D6D-B598926EE0F2}"/>
              </a:ext>
            </a:extLst>
          </p:cNvPr>
          <p:cNvSpPr>
            <a:spLocks noGrp="1"/>
          </p:cNvSpPr>
          <p:nvPr>
            <p:ph type="title"/>
          </p:nvPr>
        </p:nvSpPr>
        <p:spPr/>
        <p:txBody>
          <a:bodyPr/>
          <a:lstStyle/>
          <a:p>
            <a:r>
              <a:rPr lang="en-GB" b="1" dirty="0">
                <a:solidFill>
                  <a:schemeClr val="tx1"/>
                </a:solidFill>
              </a:rPr>
              <a:t>Case–control study </a:t>
            </a:r>
          </a:p>
        </p:txBody>
      </p:sp>
      <p:sp>
        <p:nvSpPr>
          <p:cNvPr id="4" name="TextBox 3">
            <a:extLst>
              <a:ext uri="{FF2B5EF4-FFF2-40B4-BE49-F238E27FC236}">
                <a16:creationId xmlns:a16="http://schemas.microsoft.com/office/drawing/2014/main" id="{D12EFB96-6B0B-46FF-A5AE-0B1AC92AF81C}"/>
              </a:ext>
            </a:extLst>
          </p:cNvPr>
          <p:cNvSpPr txBox="1"/>
          <p:nvPr/>
        </p:nvSpPr>
        <p:spPr>
          <a:xfrm>
            <a:off x="1115616" y="1417638"/>
            <a:ext cx="7128792" cy="1569660"/>
          </a:xfrm>
          <a:prstGeom prst="rect">
            <a:avLst/>
          </a:prstGeom>
          <a:noFill/>
        </p:spPr>
        <p:txBody>
          <a:bodyPr wrap="square">
            <a:spAutoFit/>
          </a:bodyPr>
          <a:lstStyle/>
          <a:p>
            <a:pPr marL="457200" indent="-457200">
              <a:buFont typeface="Wingdings" panose="05000000000000000000" pitchFamily="2" charset="2"/>
              <a:buChar char="§"/>
            </a:pPr>
            <a:r>
              <a:rPr lang="en-GB" sz="2400" dirty="0"/>
              <a:t>A case–control study is a type of observational study in which two existing groups differing in outcome are identified and compared on the basis of some supposed causal attribute</a:t>
            </a:r>
          </a:p>
        </p:txBody>
      </p:sp>
      <p:pic>
        <p:nvPicPr>
          <p:cNvPr id="5" name="Picture 4">
            <a:extLst>
              <a:ext uri="{FF2B5EF4-FFF2-40B4-BE49-F238E27FC236}">
                <a16:creationId xmlns:a16="http://schemas.microsoft.com/office/drawing/2014/main" id="{8B008E0B-505F-D8A4-D68E-BD1A9F878854}"/>
              </a:ext>
            </a:extLst>
          </p:cNvPr>
          <p:cNvPicPr>
            <a:picLocks noChangeAspect="1"/>
          </p:cNvPicPr>
          <p:nvPr/>
        </p:nvPicPr>
        <p:blipFill rotWithShape="1">
          <a:blip r:embed="rId2"/>
          <a:srcRect l="13846" t="43761" r="63654" b="42222"/>
          <a:stretch/>
        </p:blipFill>
        <p:spPr>
          <a:xfrm>
            <a:off x="539552" y="2993271"/>
            <a:ext cx="7992888" cy="2319717"/>
          </a:xfrm>
          <a:prstGeom prst="rect">
            <a:avLst/>
          </a:prstGeom>
          <a:noFill/>
        </p:spPr>
      </p:pic>
    </p:spTree>
    <p:extLst>
      <p:ext uri="{BB962C8B-B14F-4D97-AF65-F5344CB8AC3E}">
        <p14:creationId xmlns:p14="http://schemas.microsoft.com/office/powerpoint/2010/main" val="138065956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3CF60-6742-426E-B824-A11229B8A4EB}"/>
              </a:ext>
            </a:extLst>
          </p:cNvPr>
          <p:cNvSpPr>
            <a:spLocks noGrp="1"/>
          </p:cNvSpPr>
          <p:nvPr>
            <p:ph type="title"/>
          </p:nvPr>
        </p:nvSpPr>
        <p:spPr>
          <a:xfrm>
            <a:off x="618622" y="260648"/>
            <a:ext cx="7406640" cy="1017270"/>
          </a:xfrm>
        </p:spPr>
        <p:txBody>
          <a:bodyPr anchor="ctr">
            <a:normAutofit/>
          </a:bodyPr>
          <a:lstStyle/>
          <a:p>
            <a:r>
              <a:rPr lang="en-US" b="1" dirty="0"/>
              <a:t>Case-control study</a:t>
            </a:r>
            <a:endParaRPr lang="en-GB" b="1" dirty="0"/>
          </a:p>
        </p:txBody>
      </p:sp>
      <p:sp>
        <p:nvSpPr>
          <p:cNvPr id="3" name="Content Placeholder 2">
            <a:extLst>
              <a:ext uri="{FF2B5EF4-FFF2-40B4-BE49-F238E27FC236}">
                <a16:creationId xmlns:a16="http://schemas.microsoft.com/office/drawing/2014/main" id="{A1897E03-320A-4531-B2EB-03834AD0980D}"/>
              </a:ext>
            </a:extLst>
          </p:cNvPr>
          <p:cNvSpPr>
            <a:spLocks noGrp="1"/>
          </p:cNvSpPr>
          <p:nvPr>
            <p:ph sz="half" idx="1"/>
          </p:nvPr>
        </p:nvSpPr>
        <p:spPr>
          <a:xfrm>
            <a:off x="644077" y="1412776"/>
            <a:ext cx="7855846" cy="3656349"/>
          </a:xfrm>
        </p:spPr>
        <p:txBody>
          <a:bodyPr>
            <a:noAutofit/>
          </a:bodyPr>
          <a:lstStyle/>
          <a:p>
            <a:pPr marL="377190">
              <a:buFont typeface="Wingdings" panose="05000000000000000000" pitchFamily="2" charset="2"/>
              <a:buChar char="§"/>
            </a:pPr>
            <a:r>
              <a:rPr lang="en-US" sz="2400" b="1" dirty="0"/>
              <a:t>Retrospectively (looking back in time) </a:t>
            </a:r>
            <a:r>
              <a:rPr lang="en-US" sz="2400" dirty="0"/>
              <a:t>compares people with a health condition or disease (cases) to a similar group of people without the health condition (controls)</a:t>
            </a:r>
          </a:p>
          <a:p>
            <a:pPr marL="34290" indent="0">
              <a:buNone/>
            </a:pPr>
            <a:endParaRPr lang="en-US" sz="2400" dirty="0"/>
          </a:p>
          <a:p>
            <a:pPr marL="377190">
              <a:buFont typeface="Wingdings" panose="05000000000000000000" pitchFamily="2" charset="2"/>
              <a:buChar char="§"/>
            </a:pPr>
            <a:r>
              <a:rPr lang="en-US" sz="2400" dirty="0"/>
              <a:t>Aim is to assess whether </a:t>
            </a:r>
            <a:r>
              <a:rPr lang="en-US" sz="2400" b="1" dirty="0"/>
              <a:t>historical</a:t>
            </a:r>
            <a:r>
              <a:rPr lang="en-US" sz="2400" dirty="0"/>
              <a:t> exposure to one or more risk factors in people who</a:t>
            </a:r>
            <a:r>
              <a:rPr lang="en-US" sz="2400" b="1" dirty="0"/>
              <a:t> have </a:t>
            </a:r>
            <a:r>
              <a:rPr lang="en-US" sz="2400" dirty="0"/>
              <a:t>a disease/ health condition is comparable to that in people who </a:t>
            </a:r>
            <a:r>
              <a:rPr lang="en-US" sz="2400" b="1" dirty="0"/>
              <a:t>do not have </a:t>
            </a:r>
            <a:r>
              <a:rPr lang="en-US" sz="2400" dirty="0"/>
              <a:t>the disease/ health condition </a:t>
            </a:r>
          </a:p>
        </p:txBody>
      </p:sp>
    </p:spTree>
    <p:extLst>
      <p:ext uri="{BB962C8B-B14F-4D97-AF65-F5344CB8AC3E}">
        <p14:creationId xmlns:p14="http://schemas.microsoft.com/office/powerpoint/2010/main" val="237660993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3CF60-6742-426E-B824-A11229B8A4EB}"/>
              </a:ext>
            </a:extLst>
          </p:cNvPr>
          <p:cNvSpPr>
            <a:spLocks noGrp="1"/>
          </p:cNvSpPr>
          <p:nvPr>
            <p:ph type="title"/>
          </p:nvPr>
        </p:nvSpPr>
        <p:spPr>
          <a:xfrm>
            <a:off x="733538" y="54675"/>
            <a:ext cx="7406640" cy="1017270"/>
          </a:xfrm>
        </p:spPr>
        <p:txBody>
          <a:bodyPr anchor="ctr">
            <a:normAutofit/>
          </a:bodyPr>
          <a:lstStyle/>
          <a:p>
            <a:r>
              <a:rPr lang="en-US" b="1" dirty="0"/>
              <a:t>Case-control study</a:t>
            </a:r>
            <a:endParaRPr lang="en-GB" b="1" dirty="0"/>
          </a:p>
        </p:txBody>
      </p:sp>
      <p:graphicFrame>
        <p:nvGraphicFramePr>
          <p:cNvPr id="6" name="Table 6">
            <a:extLst>
              <a:ext uri="{FF2B5EF4-FFF2-40B4-BE49-F238E27FC236}">
                <a16:creationId xmlns:a16="http://schemas.microsoft.com/office/drawing/2014/main" id="{ABD0664A-01E4-4646-BC72-7920F10CA7DB}"/>
              </a:ext>
            </a:extLst>
          </p:cNvPr>
          <p:cNvGraphicFramePr>
            <a:graphicFrameLocks noGrp="1"/>
          </p:cNvGraphicFramePr>
          <p:nvPr>
            <p:ph sz="half" idx="1"/>
            <p:extLst>
              <p:ext uri="{D42A27DB-BD31-4B8C-83A1-F6EECF244321}">
                <p14:modId xmlns:p14="http://schemas.microsoft.com/office/powerpoint/2010/main" val="1295088103"/>
              </p:ext>
            </p:extLst>
          </p:nvPr>
        </p:nvGraphicFramePr>
        <p:xfrm>
          <a:off x="683568" y="1122724"/>
          <a:ext cx="8047148" cy="4466515"/>
        </p:xfrm>
        <a:graphic>
          <a:graphicData uri="http://schemas.openxmlformats.org/drawingml/2006/table">
            <a:tbl>
              <a:tblPr firstRow="1" bandRow="1">
                <a:tableStyleId>{5C22544A-7EE6-4342-B048-85BDC9FD1C3A}</a:tableStyleId>
              </a:tblPr>
              <a:tblGrid>
                <a:gridCol w="4023574">
                  <a:extLst>
                    <a:ext uri="{9D8B030D-6E8A-4147-A177-3AD203B41FA5}">
                      <a16:colId xmlns:a16="http://schemas.microsoft.com/office/drawing/2014/main" val="3474971182"/>
                    </a:ext>
                  </a:extLst>
                </a:gridCol>
                <a:gridCol w="4023574">
                  <a:extLst>
                    <a:ext uri="{9D8B030D-6E8A-4147-A177-3AD203B41FA5}">
                      <a16:colId xmlns:a16="http://schemas.microsoft.com/office/drawing/2014/main" val="3928940426"/>
                    </a:ext>
                  </a:extLst>
                </a:gridCol>
              </a:tblGrid>
              <a:tr h="353477">
                <a:tc>
                  <a:txBody>
                    <a:bodyPr/>
                    <a:lstStyle/>
                    <a:p>
                      <a:r>
                        <a:rPr lang="en-US" sz="1800" dirty="0">
                          <a:latin typeface="+mn-lt"/>
                        </a:rPr>
                        <a:t>Advantages </a:t>
                      </a:r>
                      <a:endParaRPr lang="en-GB" sz="1800" dirty="0">
                        <a:latin typeface="+mn-lt"/>
                      </a:endParaRPr>
                    </a:p>
                  </a:txBody>
                  <a:tcPr marL="68580" marR="68580" marT="34290" marB="34290"/>
                </a:tc>
                <a:tc>
                  <a:txBody>
                    <a:bodyPr/>
                    <a:lstStyle/>
                    <a:p>
                      <a:r>
                        <a:rPr lang="en-US" sz="1800" dirty="0">
                          <a:latin typeface="+mn-lt"/>
                        </a:rPr>
                        <a:t>Disadvantages</a:t>
                      </a:r>
                      <a:endParaRPr lang="en-GB" sz="1800" dirty="0">
                        <a:latin typeface="+mn-lt"/>
                      </a:endParaRPr>
                    </a:p>
                  </a:txBody>
                  <a:tcPr marL="68580" marR="68580" marT="34290" marB="34290"/>
                </a:tc>
                <a:extLst>
                  <a:ext uri="{0D108BD9-81ED-4DB2-BD59-A6C34878D82A}">
                    <a16:rowId xmlns:a16="http://schemas.microsoft.com/office/drawing/2014/main" val="959968258"/>
                  </a:ext>
                </a:extLst>
              </a:tr>
              <a:tr h="1064666">
                <a:tc>
                  <a:txBody>
                    <a:bodyPr/>
                    <a:lstStyle/>
                    <a:p>
                      <a:r>
                        <a:rPr lang="en-US" sz="1800" dirty="0">
                          <a:latin typeface="+mn-lt"/>
                        </a:rPr>
                        <a:t>Quicker and cheaper to conduct than cohort studies</a:t>
                      </a:r>
                      <a:endParaRPr lang="en-GB" sz="1800" dirty="0">
                        <a:latin typeface="+mn-lt"/>
                      </a:endParaRPr>
                    </a:p>
                  </a:txBody>
                  <a:tcPr marL="68580" marR="68580" marT="34290" marB="34290"/>
                </a:tc>
                <a:tc>
                  <a:txBody>
                    <a:bodyPr/>
                    <a:lstStyle/>
                    <a:p>
                      <a:r>
                        <a:rPr lang="en-US" sz="1800" dirty="0">
                          <a:latin typeface="+mn-lt"/>
                        </a:rPr>
                        <a:t>Data can be retrospective and therefore prone to both selection and information biases</a:t>
                      </a:r>
                      <a:endParaRPr lang="en-GB" sz="1800" dirty="0">
                        <a:latin typeface="+mn-lt"/>
                      </a:endParaRPr>
                    </a:p>
                  </a:txBody>
                  <a:tcPr marL="68580" marR="68580" marT="34290" marB="34290"/>
                </a:tc>
                <a:extLst>
                  <a:ext uri="{0D108BD9-81ED-4DB2-BD59-A6C34878D82A}">
                    <a16:rowId xmlns:a16="http://schemas.microsoft.com/office/drawing/2014/main" val="1461200168"/>
                  </a:ext>
                </a:extLst>
              </a:tr>
              <a:tr h="1064666">
                <a:tc>
                  <a:txBody>
                    <a:bodyPr/>
                    <a:lstStyle/>
                    <a:p>
                      <a:r>
                        <a:rPr lang="en-US" sz="1800" dirty="0">
                          <a:latin typeface="+mn-lt"/>
                        </a:rPr>
                        <a:t>Allow investigation of more than one risk factor </a:t>
                      </a:r>
                      <a:endParaRPr lang="en-GB" sz="1800" dirty="0">
                        <a:latin typeface="+mn-lt"/>
                      </a:endParaRPr>
                    </a:p>
                  </a:txBody>
                  <a:tcPr marL="68580" marR="68580" marT="34290" marB="34290"/>
                </a:tc>
                <a:tc>
                  <a:txBody>
                    <a:bodyPr/>
                    <a:lstStyle/>
                    <a:p>
                      <a:r>
                        <a:rPr lang="en-US" sz="1800" dirty="0">
                          <a:latin typeface="+mn-lt"/>
                        </a:rPr>
                        <a:t>Difficult to establish the time between exposure and development of disease </a:t>
                      </a:r>
                      <a:endParaRPr lang="en-GB" sz="1800" dirty="0">
                        <a:latin typeface="+mn-lt"/>
                      </a:endParaRPr>
                    </a:p>
                  </a:txBody>
                  <a:tcPr marL="68580" marR="68580" marT="34290" marB="34290"/>
                </a:tc>
                <a:extLst>
                  <a:ext uri="{0D108BD9-81ED-4DB2-BD59-A6C34878D82A}">
                    <a16:rowId xmlns:a16="http://schemas.microsoft.com/office/drawing/2014/main" val="2167308761"/>
                  </a:ext>
                </a:extLst>
              </a:tr>
              <a:tr h="1064666">
                <a:tc>
                  <a:txBody>
                    <a:bodyPr/>
                    <a:lstStyle/>
                    <a:p>
                      <a:r>
                        <a:rPr lang="en-US" sz="1800" dirty="0">
                          <a:latin typeface="+mn-lt"/>
                        </a:rPr>
                        <a:t>Especially suitable for rare diseases</a:t>
                      </a:r>
                      <a:endParaRPr lang="en-GB" sz="1800" dirty="0">
                        <a:latin typeface="+mn-lt"/>
                      </a:endParaRPr>
                    </a:p>
                  </a:txBody>
                  <a:tcPr marL="68580" marR="68580" marT="34290" marB="34290"/>
                </a:tc>
                <a:tc>
                  <a:txBody>
                    <a:bodyPr/>
                    <a:lstStyle/>
                    <a:p>
                      <a:r>
                        <a:rPr lang="en-US" sz="1800" dirty="0">
                          <a:latin typeface="+mn-lt"/>
                        </a:rPr>
                        <a:t>Subjects do not usually represent the population, so incidence rates cannot be calculated </a:t>
                      </a:r>
                      <a:endParaRPr lang="en-GB" sz="1800" dirty="0">
                        <a:latin typeface="+mn-lt"/>
                      </a:endParaRPr>
                    </a:p>
                  </a:txBody>
                  <a:tcPr marL="68580" marR="68580" marT="34290" marB="34290"/>
                </a:tc>
                <a:extLst>
                  <a:ext uri="{0D108BD9-81ED-4DB2-BD59-A6C34878D82A}">
                    <a16:rowId xmlns:a16="http://schemas.microsoft.com/office/drawing/2014/main" val="201055803"/>
                  </a:ext>
                </a:extLst>
              </a:tr>
              <a:tr h="919040">
                <a:tc>
                  <a:txBody>
                    <a:bodyPr/>
                    <a:lstStyle/>
                    <a:p>
                      <a:r>
                        <a:rPr lang="en-US" sz="1800" dirty="0">
                          <a:latin typeface="+mn-lt"/>
                        </a:rPr>
                        <a:t>Useful for diseases with long latent periods </a:t>
                      </a:r>
                      <a:endParaRPr lang="en-GB" sz="1800" dirty="0">
                        <a:latin typeface="+mn-lt"/>
                      </a:endParaRPr>
                    </a:p>
                  </a:txBody>
                  <a:tcPr marL="68580" marR="68580" marT="34290" marB="34290"/>
                </a:tc>
                <a:tc>
                  <a:txBody>
                    <a:bodyPr/>
                    <a:lstStyle/>
                    <a:p>
                      <a:r>
                        <a:rPr lang="en-US" sz="1800" dirty="0">
                          <a:latin typeface="+mn-lt"/>
                        </a:rPr>
                        <a:t>Cannot examine the relationship between one possible cause and several diseases </a:t>
                      </a:r>
                      <a:endParaRPr lang="en-GB" sz="1800" dirty="0">
                        <a:latin typeface="+mn-lt"/>
                      </a:endParaRPr>
                    </a:p>
                  </a:txBody>
                  <a:tcPr marL="68580" marR="68580" marT="34290" marB="34290"/>
                </a:tc>
                <a:extLst>
                  <a:ext uri="{0D108BD9-81ED-4DB2-BD59-A6C34878D82A}">
                    <a16:rowId xmlns:a16="http://schemas.microsoft.com/office/drawing/2014/main" val="3533184853"/>
                  </a:ext>
                </a:extLst>
              </a:tr>
            </a:tbl>
          </a:graphicData>
        </a:graphic>
      </p:graphicFrame>
    </p:spTree>
    <p:extLst>
      <p:ext uri="{BB962C8B-B14F-4D97-AF65-F5344CB8AC3E}">
        <p14:creationId xmlns:p14="http://schemas.microsoft.com/office/powerpoint/2010/main" val="394732614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t>Working independently look for a case- control study article and share the title, the aim of the study and findings.</a:t>
            </a:r>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118408326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5D303-5A2D-476E-8C45-6116C5841EB4}"/>
              </a:ext>
            </a:extLst>
          </p:cNvPr>
          <p:cNvSpPr>
            <a:spLocks noGrp="1"/>
          </p:cNvSpPr>
          <p:nvPr>
            <p:ph type="title"/>
          </p:nvPr>
        </p:nvSpPr>
        <p:spPr/>
        <p:txBody>
          <a:bodyPr/>
          <a:lstStyle/>
          <a:p>
            <a:r>
              <a:rPr lang="en-GB" b="1" dirty="0">
                <a:solidFill>
                  <a:schemeClr val="tx1"/>
                </a:solidFill>
              </a:rPr>
              <a:t>Ecological studies </a:t>
            </a:r>
          </a:p>
        </p:txBody>
      </p:sp>
      <p:sp>
        <p:nvSpPr>
          <p:cNvPr id="4" name="TextBox 3">
            <a:extLst>
              <a:ext uri="{FF2B5EF4-FFF2-40B4-BE49-F238E27FC236}">
                <a16:creationId xmlns:a16="http://schemas.microsoft.com/office/drawing/2014/main" id="{C9D65F96-DF00-4D00-90E8-610535CDBA94}"/>
              </a:ext>
            </a:extLst>
          </p:cNvPr>
          <p:cNvSpPr txBox="1"/>
          <p:nvPr/>
        </p:nvSpPr>
        <p:spPr>
          <a:xfrm>
            <a:off x="755576" y="1772816"/>
            <a:ext cx="7776864" cy="3108543"/>
          </a:xfrm>
          <a:prstGeom prst="rect">
            <a:avLst/>
          </a:prstGeom>
          <a:noFill/>
        </p:spPr>
        <p:txBody>
          <a:bodyPr wrap="square">
            <a:spAutoFit/>
          </a:bodyPr>
          <a:lstStyle/>
          <a:p>
            <a:pPr marL="457200" indent="-457200">
              <a:buFont typeface="Wingdings" panose="05000000000000000000" pitchFamily="2" charset="2"/>
              <a:buChar char="§"/>
            </a:pPr>
            <a:r>
              <a:rPr lang="en-GB" sz="2800" dirty="0"/>
              <a:t>In epidemiology, ecological studies are used to understand the relationship between outcome and exposure at a population level, where 'population' represents a group of individuals with a shared characteristic such as geography, ethnicity, socio-economic status of employment.</a:t>
            </a:r>
          </a:p>
        </p:txBody>
      </p:sp>
    </p:spTree>
    <p:extLst>
      <p:ext uri="{BB962C8B-B14F-4D97-AF65-F5344CB8AC3E}">
        <p14:creationId xmlns:p14="http://schemas.microsoft.com/office/powerpoint/2010/main" val="27083574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I</a:t>
            </a:r>
            <a:r>
              <a:rPr lang="en-GB" sz="4400" b="1" i="1" dirty="0">
                <a:solidFill>
                  <a:schemeClr val="bg1"/>
                </a:solidFill>
              </a:rPr>
              <a:t>nterventional/Experimental</a:t>
            </a:r>
            <a:r>
              <a:rPr lang="en-GB" b="1" i="1" dirty="0">
                <a:solidFill>
                  <a:schemeClr val="bg1"/>
                </a:solidFill>
              </a:rPr>
              <a:t> studies</a:t>
            </a:r>
          </a:p>
        </p:txBody>
      </p:sp>
    </p:spTree>
    <p:extLst>
      <p:ext uri="{BB962C8B-B14F-4D97-AF65-F5344CB8AC3E}">
        <p14:creationId xmlns:p14="http://schemas.microsoft.com/office/powerpoint/2010/main" val="345110221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73D06-F5FD-4A7D-8B2D-A085972F0C89}"/>
              </a:ext>
            </a:extLst>
          </p:cNvPr>
          <p:cNvSpPr>
            <a:spLocks noGrp="1"/>
          </p:cNvSpPr>
          <p:nvPr>
            <p:ph type="title"/>
          </p:nvPr>
        </p:nvSpPr>
        <p:spPr>
          <a:xfrm>
            <a:off x="913355" y="476672"/>
            <a:ext cx="7886700" cy="1011108"/>
          </a:xfrm>
        </p:spPr>
        <p:txBody>
          <a:bodyPr>
            <a:normAutofit fontScale="90000"/>
          </a:bodyPr>
          <a:lstStyle/>
          <a:p>
            <a:r>
              <a:rPr lang="en-GB" b="1" dirty="0">
                <a:solidFill>
                  <a:srgbClr val="000000"/>
                </a:solidFill>
              </a:rPr>
              <a:t>E</a:t>
            </a:r>
            <a:r>
              <a:rPr lang="en-GB" b="1" i="0" dirty="0">
                <a:solidFill>
                  <a:srgbClr val="000000"/>
                </a:solidFill>
                <a:effectLst/>
              </a:rPr>
              <a:t>xperimental/</a:t>
            </a:r>
            <a:r>
              <a:rPr lang="en-US" b="1" dirty="0">
                <a:solidFill>
                  <a:schemeClr val="tx1"/>
                </a:solidFill>
                <a:latin typeface="+mn-lt"/>
              </a:rPr>
              <a:t>Interventional studies</a:t>
            </a:r>
            <a:endParaRPr lang="en-GB" b="1" dirty="0">
              <a:solidFill>
                <a:schemeClr val="tx1"/>
              </a:solidFill>
              <a:latin typeface="+mn-lt"/>
            </a:endParaRPr>
          </a:p>
        </p:txBody>
      </p:sp>
      <p:sp>
        <p:nvSpPr>
          <p:cNvPr id="3" name="Content Placeholder 2">
            <a:extLst>
              <a:ext uri="{FF2B5EF4-FFF2-40B4-BE49-F238E27FC236}">
                <a16:creationId xmlns:a16="http://schemas.microsoft.com/office/drawing/2014/main" id="{D55BD074-D293-499B-8AFE-3CA8D1118239}"/>
              </a:ext>
            </a:extLst>
          </p:cNvPr>
          <p:cNvSpPr>
            <a:spLocks noGrp="1"/>
          </p:cNvSpPr>
          <p:nvPr>
            <p:ph type="body" sz="quarter" idx="11"/>
          </p:nvPr>
        </p:nvSpPr>
        <p:spPr>
          <a:xfrm>
            <a:off x="899590" y="1700808"/>
            <a:ext cx="7704857" cy="3600400"/>
          </a:xfrm>
        </p:spPr>
        <p:txBody>
          <a:bodyPr/>
          <a:lstStyle/>
          <a:p>
            <a:pPr>
              <a:buFont typeface="Wingdings" panose="05000000000000000000" pitchFamily="2" charset="2"/>
              <a:buChar char="§"/>
            </a:pPr>
            <a:r>
              <a:rPr lang="en-US" sz="2400" dirty="0"/>
              <a:t>People are allocated into two or more groups, where one group receives the intervention of interest and the other(s) receive no treatment, a placebo, or a standard intervention</a:t>
            </a:r>
          </a:p>
          <a:p>
            <a:pPr>
              <a:buFont typeface="Wingdings" panose="05000000000000000000" pitchFamily="2" charset="2"/>
              <a:buChar char="§"/>
            </a:pPr>
            <a:endParaRPr lang="en-US" sz="2400" dirty="0"/>
          </a:p>
          <a:p>
            <a:pPr>
              <a:buFont typeface="Wingdings" panose="05000000000000000000" pitchFamily="2" charset="2"/>
              <a:buChar char="§"/>
            </a:pPr>
            <a:r>
              <a:rPr lang="en-US" sz="2400" dirty="0"/>
              <a:t>Key strength: Can make causal inferences </a:t>
            </a:r>
          </a:p>
          <a:p>
            <a:pPr>
              <a:buFont typeface="Wingdings" panose="05000000000000000000" pitchFamily="2" charset="2"/>
              <a:buChar char="§"/>
            </a:pPr>
            <a:endParaRPr lang="en-US" sz="2400" dirty="0"/>
          </a:p>
          <a:p>
            <a:pPr>
              <a:buFont typeface="Wingdings" panose="05000000000000000000" pitchFamily="2" charset="2"/>
              <a:buChar char="§"/>
            </a:pPr>
            <a:r>
              <a:rPr lang="en-US" sz="2400" dirty="0"/>
              <a:t>Key limitation: Ethical issues (informed consent, </a:t>
            </a:r>
            <a:r>
              <a:rPr lang="en-US" sz="2400" dirty="0" err="1"/>
              <a:t>randomisation</a:t>
            </a:r>
            <a:r>
              <a:rPr lang="en-US" sz="2400" dirty="0"/>
              <a:t>, risk and burden) </a:t>
            </a:r>
          </a:p>
          <a:p>
            <a:endParaRPr lang="en-GB" sz="2400" dirty="0">
              <a:latin typeface="Palatino Linotype" panose="02040502050505030304" pitchFamily="18" charset="0"/>
            </a:endParaRPr>
          </a:p>
        </p:txBody>
      </p:sp>
    </p:spTree>
    <p:extLst>
      <p:ext uri="{BB962C8B-B14F-4D97-AF65-F5344CB8AC3E}">
        <p14:creationId xmlns:p14="http://schemas.microsoft.com/office/powerpoint/2010/main" val="140602077"/>
      </p:ext>
    </p:extLst>
  </p:cSld>
  <p:clrMapOvr>
    <a:masterClrMapping/>
  </p:clrMapOvr>
  <p:transition spd="slow">
    <p:fad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7BAE8-D77B-6EAF-284E-CF0302E2AD4E}"/>
              </a:ext>
            </a:extLst>
          </p:cNvPr>
          <p:cNvSpPr>
            <a:spLocks noGrp="1"/>
          </p:cNvSpPr>
          <p:nvPr>
            <p:ph type="title"/>
          </p:nvPr>
        </p:nvSpPr>
        <p:spPr/>
        <p:txBody>
          <a:bodyPr>
            <a:normAutofit fontScale="90000"/>
          </a:bodyPr>
          <a:lstStyle/>
          <a:p>
            <a:r>
              <a:rPr lang="en-GB" b="1">
                <a:solidFill>
                  <a:srgbClr val="000000"/>
                </a:solidFill>
              </a:rPr>
              <a:t>E</a:t>
            </a:r>
            <a:r>
              <a:rPr lang="en-GB" b="1" i="0">
                <a:solidFill>
                  <a:srgbClr val="000000"/>
                </a:solidFill>
                <a:effectLst/>
              </a:rPr>
              <a:t>xperimental/Interventional </a:t>
            </a:r>
            <a:r>
              <a:rPr lang="en-US" b="1">
                <a:solidFill>
                  <a:schemeClr val="tx1"/>
                </a:solidFill>
                <a:latin typeface="+mn-lt"/>
              </a:rPr>
              <a:t> </a:t>
            </a:r>
            <a:r>
              <a:rPr lang="en-US" b="1" dirty="0">
                <a:solidFill>
                  <a:schemeClr val="tx1"/>
                </a:solidFill>
                <a:latin typeface="+mn-lt"/>
              </a:rPr>
              <a:t>studies</a:t>
            </a:r>
            <a:endParaRPr lang="en-GB" b="1" dirty="0"/>
          </a:p>
        </p:txBody>
      </p:sp>
      <p:sp>
        <p:nvSpPr>
          <p:cNvPr id="3" name="Content Placeholder 2">
            <a:extLst>
              <a:ext uri="{FF2B5EF4-FFF2-40B4-BE49-F238E27FC236}">
                <a16:creationId xmlns:a16="http://schemas.microsoft.com/office/drawing/2014/main" id="{9AF46705-9DF8-553E-4B6F-0BB9D99ED955}"/>
              </a:ext>
            </a:extLst>
          </p:cNvPr>
          <p:cNvSpPr>
            <a:spLocks noGrp="1"/>
          </p:cNvSpPr>
          <p:nvPr>
            <p:ph idx="1"/>
          </p:nvPr>
        </p:nvSpPr>
        <p:spPr/>
        <p:txBody>
          <a:bodyPr>
            <a:normAutofit/>
          </a:bodyPr>
          <a:lstStyle/>
          <a:p>
            <a:pPr>
              <a:buFont typeface="Wingdings" panose="05000000000000000000" pitchFamily="2" charset="2"/>
              <a:buChar char="§"/>
            </a:pPr>
            <a:r>
              <a:rPr lang="en-GB" b="0" i="0" dirty="0">
                <a:solidFill>
                  <a:srgbClr val="000000"/>
                </a:solidFill>
                <a:effectLst/>
                <a:latin typeface="Myriad Pro"/>
              </a:rPr>
              <a:t>In an experimental study, the investigator determines through a controlled process the exposure for each individual (clinical trial) or community (community trial), and then tracks the individuals or communities over time to detect the effects of the exposure.</a:t>
            </a:r>
          </a:p>
        </p:txBody>
      </p:sp>
    </p:spTree>
    <p:extLst>
      <p:ext uri="{BB962C8B-B14F-4D97-AF65-F5344CB8AC3E}">
        <p14:creationId xmlns:p14="http://schemas.microsoft.com/office/powerpoint/2010/main" val="27011210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1EBD7-5539-4B8F-BB52-F319F1B88F56}"/>
              </a:ext>
            </a:extLst>
          </p:cNvPr>
          <p:cNvSpPr>
            <a:spLocks noGrp="1"/>
          </p:cNvSpPr>
          <p:nvPr>
            <p:ph type="title"/>
          </p:nvPr>
        </p:nvSpPr>
        <p:spPr/>
        <p:txBody>
          <a:bodyPr/>
          <a:lstStyle/>
          <a:p>
            <a:r>
              <a:rPr lang="en-GB" b="1" dirty="0">
                <a:solidFill>
                  <a:schemeClr val="tx1"/>
                </a:solidFill>
              </a:rPr>
              <a:t>Randomised controlled trial </a:t>
            </a:r>
          </a:p>
        </p:txBody>
      </p:sp>
      <p:sp>
        <p:nvSpPr>
          <p:cNvPr id="4" name="TextBox 3">
            <a:extLst>
              <a:ext uri="{FF2B5EF4-FFF2-40B4-BE49-F238E27FC236}">
                <a16:creationId xmlns:a16="http://schemas.microsoft.com/office/drawing/2014/main" id="{A87A9A8E-733F-40D4-BAAE-F0072CEDD67E}"/>
              </a:ext>
            </a:extLst>
          </p:cNvPr>
          <p:cNvSpPr txBox="1"/>
          <p:nvPr/>
        </p:nvSpPr>
        <p:spPr>
          <a:xfrm>
            <a:off x="1331640" y="1844824"/>
            <a:ext cx="6480720" cy="3046988"/>
          </a:xfrm>
          <a:prstGeom prst="rect">
            <a:avLst/>
          </a:prstGeom>
          <a:noFill/>
        </p:spPr>
        <p:txBody>
          <a:bodyPr wrap="square">
            <a:spAutoFit/>
          </a:bodyPr>
          <a:lstStyle/>
          <a:p>
            <a:pPr marL="342900" indent="-342900">
              <a:buFont typeface="Wingdings" panose="05000000000000000000" pitchFamily="2" charset="2"/>
              <a:buChar char="§"/>
            </a:pPr>
            <a:r>
              <a:rPr lang="en-GB" sz="2400" dirty="0"/>
              <a:t>A randomized controlled trial is a form of scientific experiment used to control factors not under direct experimental control. </a:t>
            </a:r>
          </a:p>
          <a:p>
            <a:endParaRPr lang="en-GB" sz="2400" dirty="0"/>
          </a:p>
          <a:p>
            <a:pPr marL="342900" indent="-342900">
              <a:buFont typeface="Wingdings" panose="05000000000000000000" pitchFamily="2" charset="2"/>
              <a:buChar char="§"/>
            </a:pPr>
            <a:r>
              <a:rPr lang="en-GB" sz="2400" dirty="0"/>
              <a:t>Examples of RCTs are clinical trials that compare the effects of drugs, surgical techniques, medical devices, diagnostic procedures or other medical treatments</a:t>
            </a:r>
          </a:p>
        </p:txBody>
      </p:sp>
    </p:spTree>
    <p:extLst>
      <p:ext uri="{BB962C8B-B14F-4D97-AF65-F5344CB8AC3E}">
        <p14:creationId xmlns:p14="http://schemas.microsoft.com/office/powerpoint/2010/main" val="28740267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C5ED7-350B-495D-BA4D-A80CEFBCF5B0}"/>
              </a:ext>
            </a:extLst>
          </p:cNvPr>
          <p:cNvSpPr>
            <a:spLocks noGrp="1"/>
          </p:cNvSpPr>
          <p:nvPr>
            <p:ph type="title"/>
          </p:nvPr>
        </p:nvSpPr>
        <p:spPr/>
        <p:txBody>
          <a:bodyPr/>
          <a:lstStyle/>
          <a:p>
            <a:r>
              <a:rPr lang="en-GB" b="1" dirty="0">
                <a:solidFill>
                  <a:schemeClr val="tx1"/>
                </a:solidFill>
              </a:rPr>
              <a:t>Randomised controlled trial </a:t>
            </a:r>
          </a:p>
        </p:txBody>
      </p:sp>
      <p:sp>
        <p:nvSpPr>
          <p:cNvPr id="4" name="TextBox 3">
            <a:extLst>
              <a:ext uri="{FF2B5EF4-FFF2-40B4-BE49-F238E27FC236}">
                <a16:creationId xmlns:a16="http://schemas.microsoft.com/office/drawing/2014/main" id="{8E1FD631-9B10-4781-A294-136BA9707EE4}"/>
              </a:ext>
            </a:extLst>
          </p:cNvPr>
          <p:cNvSpPr txBox="1"/>
          <p:nvPr/>
        </p:nvSpPr>
        <p:spPr>
          <a:xfrm>
            <a:off x="1115616" y="1659285"/>
            <a:ext cx="7128792" cy="3539430"/>
          </a:xfrm>
          <a:prstGeom prst="rect">
            <a:avLst/>
          </a:prstGeom>
          <a:noFill/>
        </p:spPr>
        <p:txBody>
          <a:bodyPr wrap="square">
            <a:spAutoFit/>
          </a:bodyPr>
          <a:lstStyle/>
          <a:p>
            <a:pPr marL="457200" indent="-457200">
              <a:buFont typeface="Wingdings" panose="05000000000000000000" pitchFamily="2" charset="2"/>
              <a:buChar char="§"/>
            </a:pPr>
            <a:r>
              <a:rPr lang="en-GB" sz="2800" dirty="0"/>
              <a:t>The randomised control trial (RCT) is a trial in which subjects are randomly assigned to one of two groups: one (the experimental group) receiving the intervention that is being tested, and the other (the comparison group or control) receiving an alternative (conventional) treatment</a:t>
            </a:r>
          </a:p>
        </p:txBody>
      </p:sp>
    </p:spTree>
    <p:extLst>
      <p:ext uri="{BB962C8B-B14F-4D97-AF65-F5344CB8AC3E}">
        <p14:creationId xmlns:p14="http://schemas.microsoft.com/office/powerpoint/2010/main" val="100839307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AE36A-7749-0DCB-CD62-006216A9A8F5}"/>
              </a:ext>
            </a:extLst>
          </p:cNvPr>
          <p:cNvSpPr>
            <a:spLocks noGrp="1"/>
          </p:cNvSpPr>
          <p:nvPr>
            <p:ph type="title"/>
          </p:nvPr>
        </p:nvSpPr>
        <p:spPr/>
        <p:txBody>
          <a:bodyPr/>
          <a:lstStyle/>
          <a:p>
            <a:r>
              <a:rPr lang="en-GB" b="1" dirty="0">
                <a:solidFill>
                  <a:schemeClr val="tx1"/>
                </a:solidFill>
              </a:rPr>
              <a:t>Randomised controlled trial </a:t>
            </a:r>
            <a:endParaRPr lang="en-GB" dirty="0"/>
          </a:p>
        </p:txBody>
      </p:sp>
      <p:sp>
        <p:nvSpPr>
          <p:cNvPr id="3" name="Content Placeholder 2">
            <a:extLst>
              <a:ext uri="{FF2B5EF4-FFF2-40B4-BE49-F238E27FC236}">
                <a16:creationId xmlns:a16="http://schemas.microsoft.com/office/drawing/2014/main" id="{838345AC-ECE3-3D52-CA43-3FEFF25079FC}"/>
              </a:ext>
            </a:extLst>
          </p:cNvPr>
          <p:cNvSpPr>
            <a:spLocks noGrp="1"/>
          </p:cNvSpPr>
          <p:nvPr>
            <p:ph idx="1"/>
          </p:nvPr>
        </p:nvSpPr>
        <p:spPr/>
        <p:txBody>
          <a:bodyPr>
            <a:normAutofit fontScale="92500" lnSpcReduction="20000"/>
          </a:bodyPr>
          <a:lstStyle/>
          <a:p>
            <a:pPr>
              <a:buFont typeface="Wingdings" panose="05000000000000000000" pitchFamily="2" charset="2"/>
              <a:buChar char="§"/>
            </a:pPr>
            <a:r>
              <a:rPr lang="en-GB" dirty="0"/>
              <a:t>For example, in a clinical trial of a new vaccine, the investigator may randomly assign some of the participants to receive the new vaccine, while others receive a placebo shot.</a:t>
            </a:r>
          </a:p>
          <a:p>
            <a:pPr>
              <a:buFont typeface="Wingdings" panose="05000000000000000000" pitchFamily="2" charset="2"/>
              <a:buChar char="§"/>
            </a:pPr>
            <a:r>
              <a:rPr lang="en-GB" dirty="0"/>
              <a:t>The investigator then tracks all participants, observes who gets the disease that the new vaccine is intended to prevent, and compares the two groups (new vaccine vs. placebo) to see whether the vaccine group has a lower rate of disease.</a:t>
            </a:r>
          </a:p>
          <a:p>
            <a:endParaRPr lang="en-GB" dirty="0"/>
          </a:p>
        </p:txBody>
      </p:sp>
    </p:spTree>
    <p:extLst>
      <p:ext uri="{BB962C8B-B14F-4D97-AF65-F5344CB8AC3E}">
        <p14:creationId xmlns:p14="http://schemas.microsoft.com/office/powerpoint/2010/main" val="9435328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8C971-B36B-AE06-A99D-9A44BF8B4A0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307B87B7-D5FB-1407-F629-7949F7B34CFF}"/>
              </a:ext>
            </a:extLst>
          </p:cNvPr>
          <p:cNvSpPr>
            <a:spLocks noGrp="1"/>
          </p:cNvSpPr>
          <p:nvPr>
            <p:ph idx="1"/>
          </p:nvPr>
        </p:nvSpPr>
        <p:spPr/>
        <p:txBody>
          <a:bodyPr>
            <a:normAutofit/>
          </a:bodyPr>
          <a:lstStyle/>
          <a:p>
            <a:pPr>
              <a:buFont typeface="Wingdings" panose="05000000000000000000" pitchFamily="2" charset="2"/>
              <a:buChar char="§"/>
            </a:pPr>
            <a:r>
              <a:rPr lang="en-GB" sz="2800" dirty="0"/>
              <a:t>Working independently look for a RCT study article and share the title, aim of the study and findings</a:t>
            </a:r>
          </a:p>
          <a:p>
            <a:endParaRPr lang="en-GB" sz="2800" dirty="0"/>
          </a:p>
          <a:p>
            <a:endParaRPr lang="en-GB" sz="2800" dirty="0"/>
          </a:p>
          <a:p>
            <a:pPr marL="0" indent="0">
              <a:buNone/>
            </a:pPr>
            <a:endParaRPr lang="en-GB" sz="2800" dirty="0"/>
          </a:p>
          <a:p>
            <a:pPr marL="0" indent="0" algn="ctr">
              <a:buNone/>
            </a:pPr>
            <a:r>
              <a:rPr lang="en-GB" sz="2800" b="1" dirty="0"/>
              <a:t>Feedback your findings to the whole class</a:t>
            </a:r>
          </a:p>
        </p:txBody>
      </p:sp>
    </p:spTree>
    <p:extLst>
      <p:ext uri="{BB962C8B-B14F-4D97-AF65-F5344CB8AC3E}">
        <p14:creationId xmlns:p14="http://schemas.microsoft.com/office/powerpoint/2010/main" val="28981938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735F-5326-485E-4261-1028FFA0620B}"/>
              </a:ext>
            </a:extLst>
          </p:cNvPr>
          <p:cNvSpPr>
            <a:spLocks noGrp="1"/>
          </p:cNvSpPr>
          <p:nvPr>
            <p:ph type="title"/>
          </p:nvPr>
        </p:nvSpPr>
        <p:spPr>
          <a:xfrm>
            <a:off x="457200" y="197767"/>
            <a:ext cx="8229600" cy="1143000"/>
          </a:xfrm>
        </p:spPr>
        <p:txBody>
          <a:bodyPr/>
          <a:lstStyle/>
          <a:p>
            <a:r>
              <a:rPr lang="en-GB" b="1" dirty="0"/>
              <a:t>Activity</a:t>
            </a:r>
          </a:p>
        </p:txBody>
      </p:sp>
      <p:sp>
        <p:nvSpPr>
          <p:cNvPr id="3" name="Content Placeholder 2">
            <a:extLst>
              <a:ext uri="{FF2B5EF4-FFF2-40B4-BE49-F238E27FC236}">
                <a16:creationId xmlns:a16="http://schemas.microsoft.com/office/drawing/2014/main" id="{6F107193-11E2-4F44-E981-744A806C064D}"/>
              </a:ext>
            </a:extLst>
          </p:cNvPr>
          <p:cNvSpPr>
            <a:spLocks noGrp="1"/>
          </p:cNvSpPr>
          <p:nvPr>
            <p:ph idx="1"/>
          </p:nvPr>
        </p:nvSpPr>
        <p:spPr>
          <a:xfrm>
            <a:off x="457200" y="1470484"/>
            <a:ext cx="8229600" cy="3917032"/>
          </a:xfrm>
        </p:spPr>
        <p:txBody>
          <a:bodyPr>
            <a:normAutofit fontScale="92500" lnSpcReduction="20000"/>
          </a:bodyPr>
          <a:lstStyle/>
          <a:p>
            <a:pPr marL="0" indent="0">
              <a:buNone/>
            </a:pPr>
            <a:r>
              <a:rPr lang="en-GB" sz="2000" dirty="0"/>
              <a:t>Working in groups/independently choose the best study type that fit the topic below</a:t>
            </a:r>
            <a:r>
              <a:rPr lang="en-GB" sz="2000" b="0" i="0" dirty="0">
                <a:solidFill>
                  <a:srgbClr val="000000"/>
                </a:solidFill>
                <a:effectLst/>
              </a:rPr>
              <a:t>:</a:t>
            </a:r>
          </a:p>
          <a:p>
            <a:pPr marL="0" indent="0">
              <a:buNone/>
            </a:pPr>
            <a:endParaRPr lang="en-GB" sz="2000" b="0" i="0" dirty="0">
              <a:solidFill>
                <a:srgbClr val="000000"/>
              </a:solidFill>
              <a:effectLst/>
            </a:endParaRPr>
          </a:p>
          <a:p>
            <a:pPr algn="l">
              <a:buFont typeface="+mj-lt"/>
              <a:buAutoNum type="arabicPeriod"/>
            </a:pPr>
            <a:r>
              <a:rPr lang="en-GB" sz="2000" b="1" i="0" dirty="0">
                <a:solidFill>
                  <a:srgbClr val="000000"/>
                </a:solidFill>
                <a:effectLst/>
              </a:rPr>
              <a:t>Experimental     2.Observational cohort    3. Observational case-control</a:t>
            </a:r>
          </a:p>
          <a:p>
            <a:pPr marL="0" indent="0" algn="l">
              <a:buNone/>
            </a:pPr>
            <a:r>
              <a:rPr lang="en-GB" sz="2000" b="1" i="0" dirty="0">
                <a:solidFill>
                  <a:srgbClr val="000000"/>
                </a:solidFill>
                <a:effectLst/>
              </a:rPr>
              <a:t>4. Observational cross-sectional</a:t>
            </a:r>
          </a:p>
          <a:p>
            <a:pPr marL="0" indent="0" algn="l">
              <a:buNone/>
            </a:pPr>
            <a:endParaRPr lang="en-GB" sz="2000" b="1" i="0" dirty="0">
              <a:solidFill>
                <a:srgbClr val="000000"/>
              </a:solidFill>
              <a:effectLst/>
            </a:endParaRPr>
          </a:p>
          <a:p>
            <a:pPr>
              <a:buFont typeface="Wingdings" panose="05000000000000000000" pitchFamily="2" charset="2"/>
              <a:buChar char="§"/>
            </a:pPr>
            <a:r>
              <a:rPr lang="en-GB" sz="2000" dirty="0"/>
              <a:t>Subjects were children enrolled in a health maintenance organization. At 2 months, each child was randomly given one of two types of a new vaccine against rotavirus infection. Parents were called by a nurse two weeks later and asked whether the children had experienced any of a list of side-effects.</a:t>
            </a:r>
          </a:p>
          <a:p>
            <a:pPr marL="0" indent="0">
              <a:buNone/>
            </a:pPr>
            <a:endParaRPr lang="en-GB" sz="2000" dirty="0"/>
          </a:p>
          <a:p>
            <a:pPr marL="0" indent="0">
              <a:buNone/>
            </a:pPr>
            <a:r>
              <a:rPr lang="en-GB" sz="2000" dirty="0"/>
              <a:t>                           </a:t>
            </a:r>
            <a:r>
              <a:rPr lang="en-GB" sz="2000" b="1" dirty="0"/>
              <a:t>Feedback your findings to the whole class</a:t>
            </a:r>
          </a:p>
          <a:p>
            <a:endParaRPr lang="en-GB" sz="2000" dirty="0"/>
          </a:p>
          <a:p>
            <a:endParaRPr lang="en-GB" dirty="0"/>
          </a:p>
        </p:txBody>
      </p:sp>
    </p:spTree>
    <p:extLst>
      <p:ext uri="{BB962C8B-B14F-4D97-AF65-F5344CB8AC3E}">
        <p14:creationId xmlns:p14="http://schemas.microsoft.com/office/powerpoint/2010/main" val="263725700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735F-5326-485E-4261-1028FFA0620B}"/>
              </a:ext>
            </a:extLst>
          </p:cNvPr>
          <p:cNvSpPr>
            <a:spLocks noGrp="1"/>
          </p:cNvSpPr>
          <p:nvPr>
            <p:ph type="title"/>
          </p:nvPr>
        </p:nvSpPr>
        <p:spPr>
          <a:xfrm>
            <a:off x="466725" y="116632"/>
            <a:ext cx="8229600" cy="1143000"/>
          </a:xfrm>
        </p:spPr>
        <p:txBody>
          <a:bodyPr/>
          <a:lstStyle/>
          <a:p>
            <a:r>
              <a:rPr lang="en-GB" b="1" dirty="0"/>
              <a:t>Activity</a:t>
            </a:r>
          </a:p>
        </p:txBody>
      </p:sp>
      <p:sp>
        <p:nvSpPr>
          <p:cNvPr id="3" name="Content Placeholder 2">
            <a:extLst>
              <a:ext uri="{FF2B5EF4-FFF2-40B4-BE49-F238E27FC236}">
                <a16:creationId xmlns:a16="http://schemas.microsoft.com/office/drawing/2014/main" id="{6F107193-11E2-4F44-E981-744A806C064D}"/>
              </a:ext>
            </a:extLst>
          </p:cNvPr>
          <p:cNvSpPr>
            <a:spLocks noGrp="1"/>
          </p:cNvSpPr>
          <p:nvPr>
            <p:ph idx="1"/>
          </p:nvPr>
        </p:nvSpPr>
        <p:spPr>
          <a:xfrm>
            <a:off x="466725" y="1470484"/>
            <a:ext cx="8229600" cy="3917032"/>
          </a:xfrm>
        </p:spPr>
        <p:txBody>
          <a:bodyPr>
            <a:normAutofit lnSpcReduction="10000"/>
          </a:bodyPr>
          <a:lstStyle/>
          <a:p>
            <a:pPr marL="0" indent="0">
              <a:buNone/>
            </a:pPr>
            <a:r>
              <a:rPr lang="en-GB" sz="2000" dirty="0"/>
              <a:t>Working in groups choose the best study type that fit the topic below</a:t>
            </a:r>
            <a:r>
              <a:rPr lang="en-GB" sz="2000" b="0" i="0" dirty="0">
                <a:solidFill>
                  <a:srgbClr val="000000"/>
                </a:solidFill>
                <a:effectLst/>
              </a:rPr>
              <a:t>:</a:t>
            </a:r>
          </a:p>
          <a:p>
            <a:pPr marL="0" indent="0">
              <a:buNone/>
            </a:pPr>
            <a:endParaRPr lang="en-GB" sz="2000" b="0" i="0" dirty="0">
              <a:solidFill>
                <a:srgbClr val="000000"/>
              </a:solidFill>
              <a:effectLst/>
            </a:endParaRPr>
          </a:p>
          <a:p>
            <a:pPr algn="l">
              <a:buFont typeface="+mj-lt"/>
              <a:buAutoNum type="arabicPeriod"/>
            </a:pPr>
            <a:r>
              <a:rPr lang="en-GB" sz="2000" b="1" i="0" dirty="0">
                <a:solidFill>
                  <a:srgbClr val="000000"/>
                </a:solidFill>
                <a:effectLst/>
              </a:rPr>
              <a:t>Experimental     2.Observational cohort    3. Observational case-control</a:t>
            </a:r>
          </a:p>
          <a:p>
            <a:pPr marL="0" indent="0" algn="l">
              <a:buNone/>
            </a:pPr>
            <a:r>
              <a:rPr lang="en-GB" sz="2000" b="1" i="0" dirty="0">
                <a:solidFill>
                  <a:srgbClr val="000000"/>
                </a:solidFill>
                <a:effectLst/>
              </a:rPr>
              <a:t>4. Observational cross-sectional</a:t>
            </a:r>
          </a:p>
          <a:p>
            <a:pPr marL="0" indent="0" algn="l">
              <a:buNone/>
            </a:pPr>
            <a:endParaRPr lang="en-GB" sz="2000" b="1" i="0" dirty="0">
              <a:solidFill>
                <a:srgbClr val="000000"/>
              </a:solidFill>
              <a:effectLst/>
            </a:endParaRPr>
          </a:p>
          <a:p>
            <a:pPr marL="0" indent="0" algn="l">
              <a:buNone/>
            </a:pPr>
            <a:endParaRPr lang="en-GB" sz="2000" b="1" i="0" dirty="0">
              <a:solidFill>
                <a:srgbClr val="000000"/>
              </a:solidFill>
              <a:effectLst/>
            </a:endParaRPr>
          </a:p>
          <a:p>
            <a:pPr>
              <a:buFont typeface="Wingdings" panose="05000000000000000000" pitchFamily="2" charset="2"/>
              <a:buChar char="§"/>
            </a:pPr>
            <a:r>
              <a:rPr lang="en-GB" sz="2000" dirty="0"/>
              <a:t>Subjects with diabetes are compared with subjects without diabetes.</a:t>
            </a:r>
          </a:p>
          <a:p>
            <a:pPr>
              <a:buFont typeface="Wingdings" panose="05000000000000000000" pitchFamily="2" charset="2"/>
              <a:buChar char="§"/>
            </a:pPr>
            <a:endParaRPr lang="en-GB" sz="2000" dirty="0"/>
          </a:p>
          <a:p>
            <a:pPr marL="0" indent="0">
              <a:buNone/>
            </a:pPr>
            <a:endParaRPr lang="en-GB" sz="2000" dirty="0"/>
          </a:p>
          <a:p>
            <a:pPr marL="0" indent="0">
              <a:buNone/>
            </a:pPr>
            <a:r>
              <a:rPr lang="en-GB" sz="2000" dirty="0"/>
              <a:t>                           </a:t>
            </a:r>
            <a:r>
              <a:rPr lang="en-GB" sz="2000" b="1" dirty="0"/>
              <a:t>Feedback your findings to the whole class</a:t>
            </a:r>
          </a:p>
          <a:p>
            <a:endParaRPr lang="en-GB" sz="2000" dirty="0"/>
          </a:p>
          <a:p>
            <a:endParaRPr lang="en-GB" dirty="0"/>
          </a:p>
        </p:txBody>
      </p:sp>
    </p:spTree>
    <p:extLst>
      <p:ext uri="{BB962C8B-B14F-4D97-AF65-F5344CB8AC3E}">
        <p14:creationId xmlns:p14="http://schemas.microsoft.com/office/powerpoint/2010/main" val="339330976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E735F-5326-485E-4261-1028FFA0620B}"/>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6F107193-11E2-4F44-E981-744A806C064D}"/>
              </a:ext>
            </a:extLst>
          </p:cNvPr>
          <p:cNvSpPr>
            <a:spLocks noGrp="1"/>
          </p:cNvSpPr>
          <p:nvPr>
            <p:ph idx="1"/>
          </p:nvPr>
        </p:nvSpPr>
        <p:spPr/>
        <p:txBody>
          <a:bodyPr>
            <a:normAutofit/>
          </a:bodyPr>
          <a:lstStyle/>
          <a:p>
            <a:pPr marL="0" indent="0">
              <a:buNone/>
            </a:pPr>
            <a:r>
              <a:rPr lang="en-GB" sz="2000" dirty="0"/>
              <a:t>Working in groups choose the best study type that fit the topic below</a:t>
            </a:r>
            <a:r>
              <a:rPr lang="en-GB" sz="2000" b="0" i="0" dirty="0">
                <a:solidFill>
                  <a:srgbClr val="000000"/>
                </a:solidFill>
                <a:effectLst/>
              </a:rPr>
              <a:t>:</a:t>
            </a:r>
          </a:p>
          <a:p>
            <a:pPr marL="0" indent="0">
              <a:buNone/>
            </a:pPr>
            <a:endParaRPr lang="en-GB" sz="2000" b="0" i="0" dirty="0">
              <a:solidFill>
                <a:srgbClr val="000000"/>
              </a:solidFill>
              <a:effectLst/>
            </a:endParaRPr>
          </a:p>
          <a:p>
            <a:pPr algn="l">
              <a:buFont typeface="+mj-lt"/>
              <a:buAutoNum type="arabicPeriod"/>
            </a:pPr>
            <a:r>
              <a:rPr lang="en-GB" sz="2000" b="1" i="0" dirty="0">
                <a:solidFill>
                  <a:srgbClr val="000000"/>
                </a:solidFill>
                <a:effectLst/>
              </a:rPr>
              <a:t>Experimental     2.Observational cohort    3. Observational case-control</a:t>
            </a:r>
          </a:p>
          <a:p>
            <a:pPr marL="0" indent="0" algn="l">
              <a:buNone/>
            </a:pPr>
            <a:r>
              <a:rPr lang="en-GB" sz="2000" b="1" i="0" dirty="0">
                <a:solidFill>
                  <a:srgbClr val="000000"/>
                </a:solidFill>
                <a:effectLst/>
              </a:rPr>
              <a:t>4. Observational cross-sectional</a:t>
            </a:r>
          </a:p>
          <a:p>
            <a:pPr marL="0" indent="0" algn="l">
              <a:buNone/>
            </a:pPr>
            <a:endParaRPr lang="en-GB" sz="2000" b="1" i="0" dirty="0">
              <a:solidFill>
                <a:srgbClr val="000000"/>
              </a:solidFill>
              <a:effectLst/>
            </a:endParaRPr>
          </a:p>
          <a:p>
            <a:pPr>
              <a:buFont typeface="Wingdings" panose="05000000000000000000" pitchFamily="2" charset="2"/>
              <a:buChar char="§"/>
            </a:pPr>
            <a:r>
              <a:rPr lang="en-GB" sz="2000" dirty="0"/>
              <a:t>Subjects who have received nutritional counselling and who have exercised twice a week are compared with subjects who have not.</a:t>
            </a:r>
          </a:p>
          <a:p>
            <a:pPr>
              <a:buFont typeface="Wingdings" panose="05000000000000000000" pitchFamily="2" charset="2"/>
              <a:buChar char="§"/>
            </a:pPr>
            <a:endParaRPr lang="en-GB" sz="2000" dirty="0"/>
          </a:p>
          <a:p>
            <a:pPr marL="0" indent="0">
              <a:buNone/>
            </a:pPr>
            <a:r>
              <a:rPr lang="en-GB" sz="2000" dirty="0"/>
              <a:t>                           </a:t>
            </a:r>
            <a:r>
              <a:rPr lang="en-GB" sz="2000" b="1" dirty="0"/>
              <a:t>Feedback your findings to the whole class</a:t>
            </a:r>
          </a:p>
          <a:p>
            <a:endParaRPr lang="en-GB" sz="2000" dirty="0"/>
          </a:p>
          <a:p>
            <a:endParaRPr lang="en-GB" dirty="0"/>
          </a:p>
        </p:txBody>
      </p:sp>
    </p:spTree>
    <p:extLst>
      <p:ext uri="{BB962C8B-B14F-4D97-AF65-F5344CB8AC3E}">
        <p14:creationId xmlns:p14="http://schemas.microsoft.com/office/powerpoint/2010/main" val="215543332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7DAABD-9AB5-443E-AC7B-FE2D04DFE67A}"/>
              </a:ext>
            </a:extLst>
          </p:cNvPr>
          <p:cNvSpPr>
            <a:spLocks noGrp="1"/>
          </p:cNvSpPr>
          <p:nvPr>
            <p:ph type="title"/>
          </p:nvPr>
        </p:nvSpPr>
        <p:spPr/>
        <p:txBody>
          <a:bodyPr/>
          <a:lstStyle/>
          <a:p>
            <a:r>
              <a:rPr lang="en-GB" b="1" dirty="0">
                <a:solidFill>
                  <a:schemeClr val="tx1"/>
                </a:solidFill>
              </a:rPr>
              <a:t>Activity </a:t>
            </a:r>
          </a:p>
        </p:txBody>
      </p:sp>
      <p:sp>
        <p:nvSpPr>
          <p:cNvPr id="4" name="TextBox 3">
            <a:extLst>
              <a:ext uri="{FF2B5EF4-FFF2-40B4-BE49-F238E27FC236}">
                <a16:creationId xmlns:a16="http://schemas.microsoft.com/office/drawing/2014/main" id="{74FBBA22-EAB1-4201-A733-844C005206B8}"/>
              </a:ext>
            </a:extLst>
          </p:cNvPr>
          <p:cNvSpPr txBox="1"/>
          <p:nvPr/>
        </p:nvSpPr>
        <p:spPr>
          <a:xfrm>
            <a:off x="1043608" y="1772816"/>
            <a:ext cx="7056784" cy="4401205"/>
          </a:xfrm>
          <a:prstGeom prst="rect">
            <a:avLst/>
          </a:prstGeom>
          <a:noFill/>
        </p:spPr>
        <p:txBody>
          <a:bodyPr wrap="square">
            <a:spAutoFit/>
          </a:bodyPr>
          <a:lstStyle/>
          <a:p>
            <a:r>
              <a:rPr lang="en-GB" sz="2800" dirty="0">
                <a:hlinkClick r:id="" action="ppaction://noaction">
                  <a:extLst>
                    <a:ext uri="{A12FA001-AC4F-418D-AE19-62706E023703}">
                      <ahyp:hlinkClr xmlns:ahyp="http://schemas.microsoft.com/office/drawing/2018/hyperlinkcolor" val="tx"/>
                    </a:ext>
                  </a:extLst>
                </a:hlinkClick>
              </a:rPr>
              <a:t>Watch the video below then discuss</a:t>
            </a:r>
          </a:p>
          <a:p>
            <a:endParaRPr lang="en-GB" sz="2800" dirty="0">
              <a:hlinkClick r:id="" action="ppaction://noaction">
                <a:extLst>
                  <a:ext uri="{A12FA001-AC4F-418D-AE19-62706E023703}">
                    <ahyp:hlinkClr xmlns:ahyp="http://schemas.microsoft.com/office/drawing/2018/hyperlinkcolor" val="tx"/>
                  </a:ext>
                </a:extLst>
              </a:hlinkClick>
            </a:endParaRPr>
          </a:p>
          <a:p>
            <a:endParaRPr lang="en-GB" sz="2800" dirty="0">
              <a:hlinkClick r:id="rId3"/>
            </a:endParaRPr>
          </a:p>
          <a:p>
            <a:r>
              <a:rPr lang="en-GB" sz="2800" dirty="0">
                <a:hlinkClick r:id="rId3"/>
              </a:rPr>
              <a:t>https://www.youtube.com/watch?v=Jd3gFT0-C4s&amp;t=5s</a:t>
            </a:r>
            <a:endParaRPr lang="en-GB" sz="2800" dirty="0"/>
          </a:p>
          <a:p>
            <a:endParaRPr lang="en-GB" sz="2800" dirty="0"/>
          </a:p>
          <a:p>
            <a:endParaRPr lang="en-GB" sz="2800" dirty="0"/>
          </a:p>
          <a:p>
            <a:pPr algn="ctr">
              <a:buFont typeface="Wingdings" panose="05000000000000000000" pitchFamily="2" charset="2"/>
              <a:buChar char="§"/>
            </a:pPr>
            <a:r>
              <a:rPr lang="en-GB" sz="2800" dirty="0"/>
              <a:t>Feedback to the whole class</a:t>
            </a:r>
          </a:p>
          <a:p>
            <a:pPr>
              <a:buFont typeface="Wingdings" panose="05000000000000000000" pitchFamily="2" charset="2"/>
              <a:buChar char="§"/>
            </a:pPr>
            <a:endParaRPr lang="en-GB" sz="2800" dirty="0">
              <a:solidFill>
                <a:srgbClr val="FFFF00"/>
              </a:solidFill>
            </a:endParaRPr>
          </a:p>
          <a:p>
            <a:pPr>
              <a:buFont typeface="Wingdings" panose="05000000000000000000" pitchFamily="2" charset="2"/>
              <a:buChar char="§"/>
            </a:pPr>
            <a:endParaRPr lang="en-GB" sz="28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50705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752CD-99D4-AB11-BA65-F65E1D3D57DA}"/>
              </a:ext>
            </a:extLst>
          </p:cNvPr>
          <p:cNvSpPr>
            <a:spLocks noGrp="1"/>
          </p:cNvSpPr>
          <p:nvPr>
            <p:ph type="title"/>
          </p:nvPr>
        </p:nvSpPr>
        <p:spPr/>
        <p:txBody>
          <a:bodyPr/>
          <a:lstStyle/>
          <a:p>
            <a:r>
              <a:rPr lang="en-GB" b="1" dirty="0"/>
              <a:t>Summary</a:t>
            </a:r>
          </a:p>
        </p:txBody>
      </p:sp>
      <p:sp>
        <p:nvSpPr>
          <p:cNvPr id="3" name="Content Placeholder 2">
            <a:extLst>
              <a:ext uri="{FF2B5EF4-FFF2-40B4-BE49-F238E27FC236}">
                <a16:creationId xmlns:a16="http://schemas.microsoft.com/office/drawing/2014/main" id="{2E55E54F-5FC5-E510-3259-5E472FB65DDB}"/>
              </a:ext>
            </a:extLst>
          </p:cNvPr>
          <p:cNvSpPr>
            <a:spLocks noGrp="1"/>
          </p:cNvSpPr>
          <p:nvPr>
            <p:ph idx="1"/>
          </p:nvPr>
        </p:nvSpPr>
        <p:spPr/>
        <p:txBody>
          <a:bodyPr>
            <a:normAutofit fontScale="77500" lnSpcReduction="20000"/>
          </a:bodyPr>
          <a:lstStyle/>
          <a:p>
            <a:pPr>
              <a:buFont typeface="Wingdings" panose="05000000000000000000" pitchFamily="2" charset="2"/>
              <a:buChar char="§"/>
            </a:pPr>
            <a:r>
              <a:rPr lang="en-GB" dirty="0">
                <a:solidFill>
                  <a:srgbClr val="000000"/>
                </a:solidFill>
              </a:rPr>
              <a:t>D</a:t>
            </a:r>
            <a:r>
              <a:rPr lang="en-GB" b="0" i="0" dirty="0">
                <a:solidFill>
                  <a:srgbClr val="000000"/>
                </a:solidFill>
                <a:effectLst/>
              </a:rPr>
              <a:t>escriptive epidemiology can identify patterns among cases and in populations by time, place and person. </a:t>
            </a:r>
          </a:p>
          <a:p>
            <a:pPr>
              <a:buFont typeface="Wingdings" panose="05000000000000000000" pitchFamily="2" charset="2"/>
              <a:buChar char="§"/>
            </a:pPr>
            <a:r>
              <a:rPr lang="en-GB" b="0" i="0" dirty="0">
                <a:solidFill>
                  <a:srgbClr val="000000"/>
                </a:solidFill>
                <a:effectLst/>
              </a:rPr>
              <a:t>From these observations, epidemiologists develop hypotheses about the causes of these patterns and about the factors that increase risk of disease. </a:t>
            </a:r>
          </a:p>
          <a:p>
            <a:pPr>
              <a:buFont typeface="Wingdings" panose="05000000000000000000" pitchFamily="2" charset="2"/>
              <a:buChar char="§"/>
            </a:pPr>
            <a:r>
              <a:rPr lang="en-GB" b="0" i="0" dirty="0">
                <a:solidFill>
                  <a:srgbClr val="000000"/>
                </a:solidFill>
                <a:effectLst/>
              </a:rPr>
              <a:t>In other words, epidemiologists can use descriptive epidemiology to generate hypotheses, but only rarely to test those hypotheses. </a:t>
            </a:r>
          </a:p>
          <a:p>
            <a:pPr>
              <a:buFont typeface="Wingdings" panose="05000000000000000000" pitchFamily="2" charset="2"/>
              <a:buChar char="§"/>
            </a:pPr>
            <a:r>
              <a:rPr lang="en-GB" b="0" i="0" dirty="0">
                <a:solidFill>
                  <a:srgbClr val="000000"/>
                </a:solidFill>
                <a:effectLst/>
              </a:rPr>
              <a:t>For that, epidemiologists must turn to analytic epidemiology.</a:t>
            </a:r>
            <a:endParaRPr lang="en-GB" dirty="0"/>
          </a:p>
        </p:txBody>
      </p:sp>
    </p:spTree>
    <p:extLst>
      <p:ext uri="{BB962C8B-B14F-4D97-AF65-F5344CB8AC3E}">
        <p14:creationId xmlns:p14="http://schemas.microsoft.com/office/powerpoint/2010/main" val="274348508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01799-769A-183A-6EC6-FA5F400122AB}"/>
              </a:ext>
            </a:extLst>
          </p:cNvPr>
          <p:cNvSpPr>
            <a:spLocks noGrp="1"/>
          </p:cNvSpPr>
          <p:nvPr>
            <p:ph type="title"/>
          </p:nvPr>
        </p:nvSpPr>
        <p:spPr/>
        <p:txBody>
          <a:bodyPr/>
          <a:lstStyle/>
          <a:p>
            <a:r>
              <a:rPr lang="en-GB" b="1" dirty="0"/>
              <a:t>Summary</a:t>
            </a:r>
            <a:endParaRPr lang="en-GB" dirty="0"/>
          </a:p>
        </p:txBody>
      </p:sp>
      <p:sp>
        <p:nvSpPr>
          <p:cNvPr id="3" name="Content Placeholder 2">
            <a:extLst>
              <a:ext uri="{FF2B5EF4-FFF2-40B4-BE49-F238E27FC236}">
                <a16:creationId xmlns:a16="http://schemas.microsoft.com/office/drawing/2014/main" id="{B778D76F-951C-9298-DD55-92D9C0DFE933}"/>
              </a:ext>
            </a:extLst>
          </p:cNvPr>
          <p:cNvSpPr>
            <a:spLocks noGrp="1"/>
          </p:cNvSpPr>
          <p:nvPr>
            <p:ph idx="1"/>
          </p:nvPr>
        </p:nvSpPr>
        <p:spPr/>
        <p:txBody>
          <a:bodyPr/>
          <a:lstStyle/>
          <a:p>
            <a:r>
              <a:rPr lang="en-GB" dirty="0"/>
              <a:t>In summary, the purpose of an analytic study in epidemiology is to identify and quantify the relationship between an exposure and a health outcome. </a:t>
            </a:r>
          </a:p>
          <a:p>
            <a:r>
              <a:rPr lang="en-GB" dirty="0"/>
              <a:t>The hallmark of such a study is the presence of at least two groups, one of which serves as a comparison group.</a:t>
            </a:r>
          </a:p>
        </p:txBody>
      </p:sp>
    </p:spTree>
    <p:extLst>
      <p:ext uri="{BB962C8B-B14F-4D97-AF65-F5344CB8AC3E}">
        <p14:creationId xmlns:p14="http://schemas.microsoft.com/office/powerpoint/2010/main" val="346456254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E6CB-702D-A3BE-B17F-E6BA4D8C85A2}"/>
              </a:ext>
            </a:extLst>
          </p:cNvPr>
          <p:cNvSpPr>
            <a:spLocks noGrp="1"/>
          </p:cNvSpPr>
          <p:nvPr>
            <p:ph type="title"/>
          </p:nvPr>
        </p:nvSpPr>
        <p:spPr/>
        <p:txBody>
          <a:bodyPr/>
          <a:lstStyle/>
          <a:p>
            <a:r>
              <a:rPr lang="en-GB" b="1" dirty="0"/>
              <a:t>Summary</a:t>
            </a:r>
            <a:endParaRPr lang="en-GB" dirty="0"/>
          </a:p>
        </p:txBody>
      </p:sp>
      <p:sp>
        <p:nvSpPr>
          <p:cNvPr id="3" name="Content Placeholder 2">
            <a:extLst>
              <a:ext uri="{FF2B5EF4-FFF2-40B4-BE49-F238E27FC236}">
                <a16:creationId xmlns:a16="http://schemas.microsoft.com/office/drawing/2014/main" id="{EDBFE27E-3FB5-CFFC-6E04-A970169427C0}"/>
              </a:ext>
            </a:extLst>
          </p:cNvPr>
          <p:cNvSpPr>
            <a:spLocks noGrp="1"/>
          </p:cNvSpPr>
          <p:nvPr>
            <p:ph idx="1"/>
          </p:nvPr>
        </p:nvSpPr>
        <p:spPr/>
        <p:txBody>
          <a:bodyPr>
            <a:normAutofit fontScale="92500" lnSpcReduction="20000"/>
          </a:bodyPr>
          <a:lstStyle/>
          <a:p>
            <a:pPr marL="0" indent="0">
              <a:buNone/>
            </a:pPr>
            <a:r>
              <a:rPr lang="en-GB" dirty="0"/>
              <a:t>Based on timing  </a:t>
            </a:r>
          </a:p>
          <a:p>
            <a:pPr marL="0" indent="0">
              <a:buNone/>
            </a:pPr>
            <a:r>
              <a:rPr lang="en-GB" dirty="0"/>
              <a:t>One-time (one-spot) studies  </a:t>
            </a:r>
          </a:p>
          <a:p>
            <a:r>
              <a:rPr lang="en-GB" dirty="0"/>
              <a:t>Conducted at a point in time </a:t>
            </a:r>
          </a:p>
          <a:p>
            <a:r>
              <a:rPr lang="en-GB" dirty="0"/>
              <a:t>An individual is observed at once </a:t>
            </a:r>
          </a:p>
          <a:p>
            <a:pPr marL="0" indent="0">
              <a:buNone/>
            </a:pPr>
            <a:endParaRPr lang="en-GB" dirty="0"/>
          </a:p>
          <a:p>
            <a:pPr marL="0" indent="0">
              <a:buNone/>
            </a:pPr>
            <a:r>
              <a:rPr lang="en-GB" dirty="0"/>
              <a:t>Longitudinal (Follow-up) studies </a:t>
            </a:r>
          </a:p>
          <a:p>
            <a:r>
              <a:rPr lang="en-GB" dirty="0"/>
              <a:t>Conducted in a period of time</a:t>
            </a:r>
          </a:p>
          <a:p>
            <a:r>
              <a:rPr lang="en-GB" dirty="0"/>
              <a:t>Individuals are followed over a period of time</a:t>
            </a:r>
          </a:p>
        </p:txBody>
      </p:sp>
    </p:spTree>
    <p:extLst>
      <p:ext uri="{BB962C8B-B14F-4D97-AF65-F5344CB8AC3E}">
        <p14:creationId xmlns:p14="http://schemas.microsoft.com/office/powerpoint/2010/main" val="3009540735"/>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0E07B-28B6-7235-610D-1D3259639729}"/>
              </a:ext>
            </a:extLst>
          </p:cNvPr>
          <p:cNvSpPr>
            <a:spLocks noGrp="1"/>
          </p:cNvSpPr>
          <p:nvPr>
            <p:ph type="title"/>
          </p:nvPr>
        </p:nvSpPr>
        <p:spPr/>
        <p:txBody>
          <a:bodyPr/>
          <a:lstStyle/>
          <a:p>
            <a:r>
              <a:rPr lang="en-GB" b="1" dirty="0"/>
              <a:t>Summary</a:t>
            </a:r>
            <a:endParaRPr lang="en-GB" dirty="0"/>
          </a:p>
        </p:txBody>
      </p:sp>
      <p:sp>
        <p:nvSpPr>
          <p:cNvPr id="3" name="Content Placeholder 2">
            <a:extLst>
              <a:ext uri="{FF2B5EF4-FFF2-40B4-BE49-F238E27FC236}">
                <a16:creationId xmlns:a16="http://schemas.microsoft.com/office/drawing/2014/main" id="{F62FAC7F-4248-3DD6-ACC1-B07B45C5AF13}"/>
              </a:ext>
            </a:extLst>
          </p:cNvPr>
          <p:cNvSpPr>
            <a:spLocks noGrp="1"/>
          </p:cNvSpPr>
          <p:nvPr>
            <p:ph idx="1"/>
          </p:nvPr>
        </p:nvSpPr>
        <p:spPr/>
        <p:txBody>
          <a:bodyPr/>
          <a:lstStyle/>
          <a:p>
            <a:pPr marL="0" indent="0">
              <a:buNone/>
            </a:pPr>
            <a:r>
              <a:rPr lang="en-GB" dirty="0"/>
              <a:t>Based on direction of follow-up/data collection </a:t>
            </a:r>
          </a:p>
          <a:p>
            <a:r>
              <a:rPr lang="en-GB" b="1" dirty="0"/>
              <a:t>Prospective</a:t>
            </a:r>
            <a:r>
              <a:rPr lang="en-GB" dirty="0"/>
              <a:t> – Conducted forward in time </a:t>
            </a:r>
          </a:p>
          <a:p>
            <a:r>
              <a:rPr lang="en-GB" b="1" dirty="0"/>
              <a:t>Retrospective</a:t>
            </a:r>
            <a:r>
              <a:rPr lang="en-GB" dirty="0"/>
              <a:t> – Conducted backward in time</a:t>
            </a:r>
          </a:p>
        </p:txBody>
      </p:sp>
    </p:spTree>
    <p:extLst>
      <p:ext uri="{BB962C8B-B14F-4D97-AF65-F5344CB8AC3E}">
        <p14:creationId xmlns:p14="http://schemas.microsoft.com/office/powerpoint/2010/main" val="3849094524"/>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1F74F-B65C-DDF3-948C-89ECAFE5FAD6}"/>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28928588-AE21-6F4B-34FB-EA9598ADC8DC}"/>
              </a:ext>
            </a:extLst>
          </p:cNvPr>
          <p:cNvSpPr>
            <a:spLocks noGrp="1"/>
          </p:cNvSpPr>
          <p:nvPr>
            <p:ph idx="1"/>
          </p:nvPr>
        </p:nvSpPr>
        <p:spPr/>
        <p:txBody>
          <a:bodyPr/>
          <a:lstStyle/>
          <a:p>
            <a:pPr>
              <a:buFont typeface="Wingdings" panose="05000000000000000000" pitchFamily="2" charset="2"/>
              <a:buChar char="§"/>
            </a:pPr>
            <a:r>
              <a:rPr kumimoji="0" lang="en-GB" sz="1600" b="0" i="0" u="none" strike="noStrike" kern="1200" cap="none" spc="0" normalizeH="0" baseline="0" noProof="0" dirty="0">
                <a:ln>
                  <a:noFill/>
                </a:ln>
                <a:solidFill>
                  <a:prstClr val="black"/>
                </a:solidFill>
                <a:effectLst/>
                <a:uLnTx/>
                <a:uFillTx/>
                <a:latin typeface="Myriad Pro"/>
                <a:ea typeface="+mn-ea"/>
                <a:cs typeface="+mn-cs"/>
              </a:rPr>
              <a:t>Centres for Disease Control and Prevention (2012) Available at: </a:t>
            </a:r>
            <a:r>
              <a:rPr lang="en-GB" sz="1600" dirty="0">
                <a:hlinkClick r:id="rId2"/>
              </a:rPr>
              <a:t>https://www.cdc.gov/csels/dsepd/ss1978/lesson1/section11.html</a:t>
            </a:r>
            <a:r>
              <a:rPr lang="en-GB" sz="1600" dirty="0"/>
              <a:t> (accessed date 22</a:t>
            </a:r>
            <a:r>
              <a:rPr lang="en-GB" sz="1600" baseline="30000" dirty="0"/>
              <a:t>nd</a:t>
            </a:r>
            <a:r>
              <a:rPr lang="en-GB" sz="1600" dirty="0"/>
              <a:t> August 2022)</a:t>
            </a:r>
            <a:endParaRPr lang="en-GB" sz="1600" b="0" i="0" dirty="0">
              <a:solidFill>
                <a:srgbClr val="000000"/>
              </a:solidFill>
              <a:effectLst/>
            </a:endParaRPr>
          </a:p>
          <a:p>
            <a:pPr algn="l">
              <a:buFont typeface="Wingdings" panose="05000000000000000000" pitchFamily="2" charset="2"/>
              <a:buChar char="§"/>
            </a:pPr>
            <a:r>
              <a:rPr lang="en-GB" sz="1600" b="0" i="0" dirty="0">
                <a:solidFill>
                  <a:srgbClr val="000000"/>
                </a:solidFill>
                <a:effectLst/>
              </a:rPr>
              <a:t>Colditz GA, Manson JE, Hankinson SE. (1997) The Nurses’ Health Study: 20-year contribution to the understanding of health among women. J Women’s Health pp. 49–62.</a:t>
            </a:r>
          </a:p>
          <a:p>
            <a:pPr algn="l">
              <a:buFont typeface="Wingdings" panose="05000000000000000000" pitchFamily="2" charset="2"/>
              <a:buChar char="§"/>
            </a:pPr>
            <a:r>
              <a:rPr lang="en-GB" sz="1600" b="0" i="0" dirty="0" err="1">
                <a:solidFill>
                  <a:srgbClr val="000000"/>
                </a:solidFill>
                <a:effectLst/>
              </a:rPr>
              <a:t>Kannel</a:t>
            </a:r>
            <a:r>
              <a:rPr lang="en-GB" sz="1600" b="0" i="0" dirty="0">
                <a:solidFill>
                  <a:srgbClr val="000000"/>
                </a:solidFill>
                <a:effectLst/>
              </a:rPr>
              <a:t> WB. (2000) The Framingham Study: its 50-year legacy and future promise. J </a:t>
            </a:r>
            <a:r>
              <a:rPr lang="en-GB" sz="1600" b="0" i="0" dirty="0" err="1">
                <a:solidFill>
                  <a:srgbClr val="000000"/>
                </a:solidFill>
                <a:effectLst/>
              </a:rPr>
              <a:t>Atheroscler</a:t>
            </a:r>
            <a:r>
              <a:rPr lang="en-GB" sz="1600" b="0" i="0" dirty="0">
                <a:solidFill>
                  <a:srgbClr val="000000"/>
                </a:solidFill>
                <a:effectLst/>
              </a:rPr>
              <a:t> </a:t>
            </a:r>
            <a:r>
              <a:rPr lang="en-GB" sz="1600" b="0" i="0" dirty="0" err="1">
                <a:solidFill>
                  <a:srgbClr val="000000"/>
                </a:solidFill>
                <a:effectLst/>
              </a:rPr>
              <a:t>Thromb</a:t>
            </a:r>
            <a:r>
              <a:rPr lang="en-GB" sz="1600" dirty="0">
                <a:solidFill>
                  <a:srgbClr val="000000"/>
                </a:solidFill>
              </a:rPr>
              <a:t>, </a:t>
            </a:r>
            <a:r>
              <a:rPr lang="en-GB" sz="1600" b="0" i="0" dirty="0">
                <a:solidFill>
                  <a:srgbClr val="000000"/>
                </a:solidFill>
                <a:effectLst/>
              </a:rPr>
              <a:t>6, pp. 60-66.</a:t>
            </a:r>
          </a:p>
          <a:p>
            <a:pPr>
              <a:buFont typeface="Wingdings" panose="05000000000000000000" pitchFamily="2" charset="2"/>
              <a:buChar char="§"/>
            </a:pPr>
            <a:r>
              <a:rPr lang="en-GB" sz="1600" dirty="0"/>
              <a:t>The BMJ (2022) What is epidemiology. Available at: </a:t>
            </a:r>
            <a:r>
              <a:rPr lang="en-GB" sz="1600" dirty="0">
                <a:hlinkClick r:id="rId3"/>
              </a:rPr>
              <a:t>https://www.bmj.com/about-bmj/resources-readers/publications/epidemiology-uninitiated/1-what-epidemiology</a:t>
            </a:r>
            <a:r>
              <a:rPr lang="en-GB" sz="1600" dirty="0"/>
              <a:t> (Accessed date 20th August 2022).</a:t>
            </a:r>
          </a:p>
          <a:p>
            <a:pPr>
              <a:buFont typeface="Wingdings" panose="05000000000000000000" pitchFamily="2" charset="2"/>
              <a:buChar char="§"/>
            </a:pPr>
            <a:endParaRPr lang="en-GB" sz="1600" dirty="0"/>
          </a:p>
          <a:p>
            <a:pPr algn="l">
              <a:buFont typeface="Wingdings" panose="05000000000000000000" pitchFamily="2" charset="2"/>
              <a:buChar char="§"/>
            </a:pPr>
            <a:endParaRPr lang="en-GB" sz="1600" b="0" i="0" dirty="0">
              <a:solidFill>
                <a:srgbClr val="000000"/>
              </a:solidFill>
              <a:effectLst/>
            </a:endParaRPr>
          </a:p>
          <a:p>
            <a:endParaRPr lang="en-GB" dirty="0"/>
          </a:p>
        </p:txBody>
      </p:sp>
    </p:spTree>
    <p:extLst>
      <p:ext uri="{BB962C8B-B14F-4D97-AF65-F5344CB8AC3E}">
        <p14:creationId xmlns:p14="http://schemas.microsoft.com/office/powerpoint/2010/main" val="248107689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A4D18-BF3D-F3D1-36F9-119284EFCEAB}"/>
              </a:ext>
            </a:extLst>
          </p:cNvPr>
          <p:cNvSpPr>
            <a:spLocks noGrp="1"/>
          </p:cNvSpPr>
          <p:nvPr>
            <p:ph type="title"/>
          </p:nvPr>
        </p:nvSpPr>
        <p:spPr/>
        <p:txBody>
          <a:bodyPr/>
          <a:lstStyle/>
          <a:p>
            <a:r>
              <a:rPr lang="en-GB" b="1" dirty="0"/>
              <a:t>Further Reading</a:t>
            </a:r>
          </a:p>
        </p:txBody>
      </p:sp>
      <p:sp>
        <p:nvSpPr>
          <p:cNvPr id="3" name="Content Placeholder 2">
            <a:extLst>
              <a:ext uri="{FF2B5EF4-FFF2-40B4-BE49-F238E27FC236}">
                <a16:creationId xmlns:a16="http://schemas.microsoft.com/office/drawing/2014/main" id="{6ED23F8C-BFA6-A621-E49D-68949D31489B}"/>
              </a:ext>
            </a:extLst>
          </p:cNvPr>
          <p:cNvSpPr>
            <a:spLocks noGrp="1"/>
          </p:cNvSpPr>
          <p:nvPr>
            <p:ph idx="1"/>
          </p:nvPr>
        </p:nvSpPr>
        <p:spPr/>
        <p:txBody>
          <a:bodyPr>
            <a:normAutofit fontScale="55000" lnSpcReduction="20000"/>
          </a:bodyPr>
          <a:lstStyle/>
          <a:p>
            <a:r>
              <a:rPr lang="en-GB" sz="3200" b="0" spc="0" dirty="0" err="1">
                <a:cs typeface="Arial" panose="020B0604020202020204" pitchFamily="34" charset="0"/>
              </a:rPr>
              <a:t>Beaglehole</a:t>
            </a:r>
            <a:r>
              <a:rPr lang="en-GB" sz="3200" b="0" spc="0" dirty="0">
                <a:cs typeface="Arial" panose="020B0604020202020204" pitchFamily="34" charset="0"/>
              </a:rPr>
              <a:t>, R. Bonita R. &amp; </a:t>
            </a:r>
            <a:r>
              <a:rPr lang="en-GB" sz="3200" b="0" spc="0" dirty="0" err="1">
                <a:cs typeface="Arial" panose="020B0604020202020204" pitchFamily="34" charset="0"/>
              </a:rPr>
              <a:t>Kjellestrom</a:t>
            </a:r>
            <a:r>
              <a:rPr lang="en-GB" sz="3200" b="0" spc="0" dirty="0">
                <a:cs typeface="Arial" panose="020B0604020202020204" pitchFamily="34" charset="0"/>
              </a:rPr>
              <a:t>, T. (2006) Basic epidemiology </a:t>
            </a:r>
            <a:r>
              <a:rPr lang="en-GB" sz="3200" b="0" i="1" spc="0" dirty="0">
                <a:cs typeface="Arial" panose="020B0604020202020204" pitchFamily="34" charset="0"/>
              </a:rPr>
              <a:t>World Health Organisation  </a:t>
            </a:r>
            <a:r>
              <a:rPr lang="en-GB" sz="3200" b="0" spc="0" dirty="0">
                <a:cs typeface="Arial" panose="020B0604020202020204" pitchFamily="34" charset="0"/>
              </a:rPr>
              <a:t>[https://apps.who.int/iris/bitstream/handle/10665/43541/9241547073_eng.pdf?sequence=1&amp;isAllowed=</a:t>
            </a:r>
            <a:r>
              <a:rPr lang="en-GB" sz="3200" b="0" spc="0">
                <a:cs typeface="Arial" panose="020B0604020202020204" pitchFamily="34" charset="0"/>
              </a:rPr>
              <a:t>y]</a:t>
            </a:r>
            <a:endParaRPr lang="en-GB" sz="3200" b="0" spc="0" dirty="0">
              <a:cs typeface="Arial" panose="020B0604020202020204" pitchFamily="34" charset="0"/>
            </a:endParaRPr>
          </a:p>
          <a:p>
            <a:r>
              <a:rPr lang="en-GB" sz="3200" b="0" spc="0" dirty="0">
                <a:cs typeface="Arial" panose="020B0604020202020204" pitchFamily="34" charset="0"/>
              </a:rPr>
              <a:t>Bhopal, R.  (2016).  Concepts of Epidemiology (3rd Ed.).  UK, Oxford University Press</a:t>
            </a:r>
          </a:p>
          <a:p>
            <a:r>
              <a:rPr lang="en-GB" sz="3200" b="0" spc="0" dirty="0" err="1">
                <a:cs typeface="Arial" panose="020B0604020202020204" pitchFamily="34" charset="0"/>
              </a:rPr>
              <a:t>Frerot</a:t>
            </a:r>
            <a:r>
              <a:rPr lang="en-GB" sz="3200" b="0" spc="0" dirty="0">
                <a:cs typeface="Arial" panose="020B0604020202020204" pitchFamily="34" charset="0"/>
              </a:rPr>
              <a:t> M, Lefebvre A, </a:t>
            </a:r>
            <a:r>
              <a:rPr lang="en-GB" sz="3200" b="0" spc="0" dirty="0" err="1">
                <a:cs typeface="Arial" panose="020B0604020202020204" pitchFamily="34" charset="0"/>
              </a:rPr>
              <a:t>Aho</a:t>
            </a:r>
            <a:r>
              <a:rPr lang="en-GB" sz="3200" b="0" spc="0" dirty="0">
                <a:cs typeface="Arial" panose="020B0604020202020204" pitchFamily="34" charset="0"/>
              </a:rPr>
              <a:t> S, Callier P, </a:t>
            </a:r>
            <a:r>
              <a:rPr lang="en-GB" sz="3200" b="0" spc="0" dirty="0" err="1">
                <a:cs typeface="Arial" panose="020B0604020202020204" pitchFamily="34" charset="0"/>
              </a:rPr>
              <a:t>Astruc</a:t>
            </a:r>
            <a:r>
              <a:rPr lang="en-GB" sz="3200" b="0" spc="0" dirty="0">
                <a:cs typeface="Arial" panose="020B0604020202020204" pitchFamily="34" charset="0"/>
              </a:rPr>
              <a:t> K, </a:t>
            </a:r>
            <a:r>
              <a:rPr lang="en-GB" sz="3200" b="0" spc="0" dirty="0" err="1">
                <a:cs typeface="Arial" panose="020B0604020202020204" pitchFamily="34" charset="0"/>
              </a:rPr>
              <a:t>Aho</a:t>
            </a:r>
            <a:r>
              <a:rPr lang="en-GB" sz="3200" b="0" spc="0" dirty="0">
                <a:cs typeface="Arial" panose="020B0604020202020204" pitchFamily="34" charset="0"/>
              </a:rPr>
              <a:t> </a:t>
            </a:r>
            <a:r>
              <a:rPr lang="en-GB" sz="3200" b="0" spc="0" dirty="0" err="1">
                <a:cs typeface="Arial" panose="020B0604020202020204" pitchFamily="34" charset="0"/>
              </a:rPr>
              <a:t>Gle´le</a:t>
            </a:r>
            <a:r>
              <a:rPr lang="en-GB" sz="3200" b="0" spc="0" dirty="0">
                <a:cs typeface="Arial" panose="020B0604020202020204" pitchFamily="34" charset="0"/>
              </a:rPr>
              <a:t>´ LS (2018) What is epidemiology? Changing definitions of epidemiology 1978-2017. </a:t>
            </a:r>
            <a:r>
              <a:rPr lang="en-GB" sz="3200" b="0" spc="0" dirty="0" err="1">
                <a:cs typeface="Arial" panose="020B0604020202020204" pitchFamily="34" charset="0"/>
              </a:rPr>
              <a:t>PLoS</a:t>
            </a:r>
            <a:r>
              <a:rPr lang="en-GB" sz="3200" b="0" spc="0" dirty="0">
                <a:cs typeface="Arial" panose="020B0604020202020204" pitchFamily="34" charset="0"/>
              </a:rPr>
              <a:t> ONE 13(12): </a:t>
            </a:r>
            <a:r>
              <a:rPr lang="en-GB" sz="3200" b="0" spc="0" dirty="0">
                <a:cs typeface="Arial" panose="020B0604020202020204" pitchFamily="34" charset="0"/>
                <a:hlinkClick r:id="rId2">
                  <a:extLst>
                    <a:ext uri="{A12FA001-AC4F-418D-AE19-62706E023703}">
                      <ahyp:hlinkClr xmlns:ahyp="http://schemas.microsoft.com/office/drawing/2018/hyperlinkcolor" val="tx"/>
                    </a:ext>
                  </a:extLst>
                </a:hlinkClick>
              </a:rPr>
              <a:t>https://doi.org/10.1371/journal. pone.0208442</a:t>
            </a:r>
            <a:r>
              <a:rPr lang="en-GB" sz="3200" b="0" spc="0" dirty="0">
                <a:cs typeface="Arial" panose="020B0604020202020204" pitchFamily="34" charset="0"/>
              </a:rPr>
              <a:t> </a:t>
            </a:r>
          </a:p>
          <a:p>
            <a:r>
              <a:rPr lang="en-GB" sz="3200" b="0" i="0" spc="0" dirty="0">
                <a:effectLst/>
                <a:cs typeface="Arial" panose="020B0604020202020204" pitchFamily="34" charset="0"/>
              </a:rPr>
              <a:t>Middleton, J. (2017) Public health in England in 2016—the health of the public and the public health system: a review, </a:t>
            </a:r>
            <a:r>
              <a:rPr lang="en-GB" sz="3200" b="0" i="1" spc="0" dirty="0">
                <a:effectLst/>
                <a:cs typeface="Arial" panose="020B0604020202020204" pitchFamily="34" charset="0"/>
              </a:rPr>
              <a:t>British Medical Bulletin</a:t>
            </a:r>
            <a:r>
              <a:rPr lang="en-GB" sz="3200" b="0" i="0" spc="0" dirty="0">
                <a:effectLst/>
                <a:cs typeface="Arial" panose="020B0604020202020204" pitchFamily="34" charset="0"/>
              </a:rPr>
              <a:t>, 121(1), 31–46, </a:t>
            </a:r>
            <a:r>
              <a:rPr lang="en-GB" sz="3200" b="0" i="0" u="none" strike="noStrike" spc="0" dirty="0">
                <a:effectLst/>
                <a:cs typeface="Arial" panose="020B0604020202020204" pitchFamily="34" charset="0"/>
                <a:hlinkClick r:id="rId3">
                  <a:extLst>
                    <a:ext uri="{A12FA001-AC4F-418D-AE19-62706E023703}">
                      <ahyp:hlinkClr xmlns:ahyp="http://schemas.microsoft.com/office/drawing/2018/hyperlinkcolor" val="tx"/>
                    </a:ext>
                  </a:extLst>
                </a:hlinkClick>
              </a:rPr>
              <a:t>https://doi.org/10.1093/bmb/ldw054</a:t>
            </a:r>
            <a:endParaRPr lang="en-GB" sz="3200" b="0" spc="0" dirty="0">
              <a:cs typeface="Arial" panose="020B0604020202020204" pitchFamily="34" charset="0"/>
            </a:endParaRPr>
          </a:p>
          <a:p>
            <a:r>
              <a:rPr lang="en-GB" sz="3200" b="0" i="0" spc="0" dirty="0">
                <a:effectLst/>
                <a:cs typeface="Arial" panose="020B0604020202020204" pitchFamily="34" charset="0"/>
              </a:rPr>
              <a:t>Paneth, N. (2004) Assessing the Contributions of John Snow to Epidemiology, </a:t>
            </a:r>
            <a:r>
              <a:rPr lang="en-GB" sz="3200" b="0" i="1" spc="0" dirty="0">
                <a:effectLst/>
                <a:cs typeface="Arial" panose="020B0604020202020204" pitchFamily="34" charset="0"/>
              </a:rPr>
              <a:t>Epidemiology</a:t>
            </a:r>
            <a:r>
              <a:rPr lang="en-GB" sz="3200" b="0" i="0" spc="0" dirty="0">
                <a:effectLst/>
                <a:cs typeface="Arial" panose="020B0604020202020204" pitchFamily="34" charset="0"/>
              </a:rPr>
              <a:t> 15 (5), 514-516 </a:t>
            </a:r>
            <a:r>
              <a:rPr lang="en-GB" sz="3200" b="0" i="0" spc="0" dirty="0" err="1">
                <a:effectLst/>
                <a:cs typeface="Arial" panose="020B0604020202020204" pitchFamily="34" charset="0"/>
              </a:rPr>
              <a:t>doi</a:t>
            </a:r>
            <a:r>
              <a:rPr lang="en-GB" sz="3200" b="0" i="0" spc="0" dirty="0">
                <a:effectLst/>
                <a:cs typeface="Arial" panose="020B0604020202020204" pitchFamily="34" charset="0"/>
              </a:rPr>
              <a:t>: 10.1097/01.ede.0000135915.94799.00 </a:t>
            </a:r>
            <a:endParaRPr lang="en-GB" sz="3200" b="0" spc="0" dirty="0">
              <a:cs typeface="Arial" panose="020B0604020202020204" pitchFamily="34" charset="0"/>
            </a:endParaRPr>
          </a:p>
          <a:p>
            <a:endParaRPr lang="en-GB" dirty="0"/>
          </a:p>
        </p:txBody>
      </p:sp>
    </p:spTree>
    <p:extLst>
      <p:ext uri="{BB962C8B-B14F-4D97-AF65-F5344CB8AC3E}">
        <p14:creationId xmlns:p14="http://schemas.microsoft.com/office/powerpoint/2010/main" val="25358935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3EE9AD-D977-470F-A386-E34E5EC4289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f856874f-9946-48cd-ac29-4cb76853c4c1"/>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4621</Words>
  <Application>Microsoft Office PowerPoint</Application>
  <PresentationFormat>On-screen Show (4:3)</PresentationFormat>
  <Paragraphs>444</Paragraphs>
  <Slides>73</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73</vt:i4>
      </vt:variant>
    </vt:vector>
  </HeadingPairs>
  <TitlesOfParts>
    <vt:vector size="82" baseType="lpstr">
      <vt:lpstr>Myriad Pro</vt:lpstr>
      <vt:lpstr>Arial</vt:lpstr>
      <vt:lpstr>Calibri</vt:lpstr>
      <vt:lpstr>Courier New</vt:lpstr>
      <vt:lpstr>Open Sans</vt:lpstr>
      <vt:lpstr>Palatino Linotype</vt:lpstr>
      <vt:lpstr>Tahoma</vt:lpstr>
      <vt:lpstr>Wingdings</vt:lpstr>
      <vt:lpstr>20140311PresentationUWTSDTemplate</vt:lpstr>
      <vt:lpstr>  Social Epidemiology and Public Health Development      Semester 1       2021/22</vt:lpstr>
      <vt:lpstr>Learning outcomes</vt:lpstr>
      <vt:lpstr>Module Summary</vt:lpstr>
      <vt:lpstr>Recap</vt:lpstr>
      <vt:lpstr>Recap</vt:lpstr>
      <vt:lpstr>Recap</vt:lpstr>
      <vt:lpstr>Aims of the Session</vt:lpstr>
      <vt:lpstr>Epidemiology</vt:lpstr>
      <vt:lpstr>What are the types of epidemiology? </vt:lpstr>
      <vt:lpstr>Types of Epidemiology</vt:lpstr>
      <vt:lpstr>Descriptive Epidemiology</vt:lpstr>
      <vt:lpstr>What are the 5W’s of descriptive epidemiology? </vt:lpstr>
      <vt:lpstr>5W’s of Descriptive Epidemiology</vt:lpstr>
      <vt:lpstr>5W’s of Descriptive Epidemiology</vt:lpstr>
      <vt:lpstr>Why is descriptive epidemiology important? </vt:lpstr>
      <vt:lpstr>Importance of Descriptive Epidemiology</vt:lpstr>
      <vt:lpstr>Importance of descriptive epidemiology</vt:lpstr>
      <vt:lpstr>Time</vt:lpstr>
      <vt:lpstr>Time</vt:lpstr>
      <vt:lpstr>Place</vt:lpstr>
      <vt:lpstr>Place</vt:lpstr>
      <vt:lpstr>Presentation of Place data</vt:lpstr>
      <vt:lpstr>Presentation of Place data</vt:lpstr>
      <vt:lpstr>Why is it important to analyse data by place? </vt:lpstr>
      <vt:lpstr>Importance of analysing data by place</vt:lpstr>
      <vt:lpstr>Importance of analysing data by place</vt:lpstr>
      <vt:lpstr>Spot Map of Giardia Cases</vt:lpstr>
      <vt:lpstr>Person</vt:lpstr>
      <vt:lpstr>Person</vt:lpstr>
      <vt:lpstr>Person: Age</vt:lpstr>
      <vt:lpstr>Person: Sex </vt:lpstr>
      <vt:lpstr>Person: Ethnic and racial groups </vt:lpstr>
      <vt:lpstr>Person: Socioeconomic status</vt:lpstr>
      <vt:lpstr>Activity</vt:lpstr>
      <vt:lpstr>Activity</vt:lpstr>
      <vt:lpstr>Analytic Epidemiology </vt:lpstr>
      <vt:lpstr>Analytic Epidemiology </vt:lpstr>
      <vt:lpstr>Analytic Epidemiology </vt:lpstr>
      <vt:lpstr>What are the type of epidemiological studies? </vt:lpstr>
      <vt:lpstr>Epidemiological studies</vt:lpstr>
      <vt:lpstr>Epidemiological Study Designs</vt:lpstr>
      <vt:lpstr>Observational / Non-interventional studies</vt:lpstr>
      <vt:lpstr>Observational studies</vt:lpstr>
      <vt:lpstr>Cohort study</vt:lpstr>
      <vt:lpstr>Cohort study</vt:lpstr>
      <vt:lpstr>Cohort study</vt:lpstr>
      <vt:lpstr>Cohort study</vt:lpstr>
      <vt:lpstr>Activity</vt:lpstr>
      <vt:lpstr>Cross-sectional study </vt:lpstr>
      <vt:lpstr>Cross-sectional study: advantages and disadvantages </vt:lpstr>
      <vt:lpstr>Activity</vt:lpstr>
      <vt:lpstr>Case–control study </vt:lpstr>
      <vt:lpstr>Case-control study</vt:lpstr>
      <vt:lpstr>Case-control study</vt:lpstr>
      <vt:lpstr>Activity</vt:lpstr>
      <vt:lpstr>Ecological studies </vt:lpstr>
      <vt:lpstr>Interventional/Experimental studies</vt:lpstr>
      <vt:lpstr>Experimental/Interventional studies</vt:lpstr>
      <vt:lpstr>Experimental/Interventional  studies</vt:lpstr>
      <vt:lpstr>Randomised controlled trial </vt:lpstr>
      <vt:lpstr>Randomised controlled trial </vt:lpstr>
      <vt:lpstr>Randomised controlled trial </vt:lpstr>
      <vt:lpstr>Activity</vt:lpstr>
      <vt:lpstr>Activity</vt:lpstr>
      <vt:lpstr>Activity</vt:lpstr>
      <vt:lpstr>Activity</vt:lpstr>
      <vt:lpstr>Activity </vt:lpstr>
      <vt:lpstr>Summary</vt:lpstr>
      <vt:lpstr>Summary</vt:lpstr>
      <vt:lpstr>Summary</vt:lpstr>
      <vt:lpstr>Summary</vt:lpstr>
      <vt:lpstr>References</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Aishat Bakre</cp:lastModifiedBy>
  <cp:revision>36</cp:revision>
  <dcterms:created xsi:type="dcterms:W3CDTF">2015-04-14T15:21:28Z</dcterms:created>
  <dcterms:modified xsi:type="dcterms:W3CDTF">2022-09-21T09:19:13Z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