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88" r:id="rId4"/>
    <p:sldId id="351" r:id="rId5"/>
    <p:sldId id="350" r:id="rId6"/>
    <p:sldId id="327" r:id="rId7"/>
    <p:sldId id="332" r:id="rId8"/>
    <p:sldId id="353" r:id="rId9"/>
    <p:sldId id="404" r:id="rId10"/>
    <p:sldId id="402" r:id="rId11"/>
    <p:sldId id="343" r:id="rId12"/>
    <p:sldId id="405" r:id="rId13"/>
    <p:sldId id="403" r:id="rId14"/>
    <p:sldId id="308" r:id="rId15"/>
    <p:sldId id="410" r:id="rId16"/>
    <p:sldId id="406" r:id="rId17"/>
    <p:sldId id="411" r:id="rId18"/>
    <p:sldId id="344" r:id="rId19"/>
    <p:sldId id="352" r:id="rId20"/>
    <p:sldId id="407" r:id="rId21"/>
    <p:sldId id="413" r:id="rId22"/>
    <p:sldId id="342" r:id="rId23"/>
    <p:sldId id="349" r:id="rId24"/>
    <p:sldId id="263" r:id="rId25"/>
    <p:sldId id="412" r:id="rId26"/>
    <p:sldId id="414" r:id="rId27"/>
    <p:sldId id="4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0996C-BA76-4DDD-ACB9-5AA51B9B6BD8}" v="4" dt="2025-11-02T20:42:09.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7CB59188-59FA-4480-8453-75332619F56F}"/>
    <pc:docChg chg="undo redo custSel delSld modSld">
      <pc:chgData name="Alisdair Cunningham" userId="67e8d9ba-4582-42f1-b26c-e866daa7f65b" providerId="ADAL" clId="{7CB59188-59FA-4480-8453-75332619F56F}" dt="2024-10-30T21:44:07.504" v="186" actId="14100"/>
      <pc:docMkLst>
        <pc:docMk/>
      </pc:docMkLst>
      <pc:sldChg chg="modSp">
        <pc:chgData name="Alisdair Cunningham" userId="67e8d9ba-4582-42f1-b26c-e866daa7f65b" providerId="ADAL" clId="{7CB59188-59FA-4480-8453-75332619F56F}" dt="2024-10-28T20:01:22.935" v="6"/>
        <pc:sldMkLst>
          <pc:docMk/>
          <pc:sldMk cId="3701768522" sldId="256"/>
        </pc:sldMkLst>
      </pc:sldChg>
      <pc:sldChg chg="modSp">
        <pc:chgData name="Alisdair Cunningham" userId="67e8d9ba-4582-42f1-b26c-e866daa7f65b" providerId="ADAL" clId="{7CB59188-59FA-4480-8453-75332619F56F}" dt="2024-10-28T20:01:22.935" v="6"/>
        <pc:sldMkLst>
          <pc:docMk/>
          <pc:sldMk cId="3520049810" sldId="257"/>
        </pc:sldMkLst>
      </pc:sldChg>
      <pc:sldChg chg="modSp mod">
        <pc:chgData name="Alisdair Cunningham" userId="67e8d9ba-4582-42f1-b26c-e866daa7f65b" providerId="ADAL" clId="{7CB59188-59FA-4480-8453-75332619F56F}" dt="2024-10-28T20:03:44.601" v="60" actId="20577"/>
        <pc:sldMkLst>
          <pc:docMk/>
          <pc:sldMk cId="2545193714" sldId="263"/>
        </pc:sldMkLst>
      </pc:sldChg>
      <pc:sldChg chg="modSp">
        <pc:chgData name="Alisdair Cunningham" userId="67e8d9ba-4582-42f1-b26c-e866daa7f65b" providerId="ADAL" clId="{7CB59188-59FA-4480-8453-75332619F56F}" dt="2024-10-28T20:01:22.935" v="6"/>
        <pc:sldMkLst>
          <pc:docMk/>
          <pc:sldMk cId="4237624712" sldId="288"/>
        </pc:sldMkLst>
      </pc:sldChg>
      <pc:sldChg chg="modSp">
        <pc:chgData name="Alisdair Cunningham" userId="67e8d9ba-4582-42f1-b26c-e866daa7f65b" providerId="ADAL" clId="{7CB59188-59FA-4480-8453-75332619F56F}" dt="2024-10-28T20:01:22.935" v="6"/>
        <pc:sldMkLst>
          <pc:docMk/>
          <pc:sldMk cId="2365518547" sldId="308"/>
        </pc:sldMkLst>
      </pc:sldChg>
      <pc:sldChg chg="modSp">
        <pc:chgData name="Alisdair Cunningham" userId="67e8d9ba-4582-42f1-b26c-e866daa7f65b" providerId="ADAL" clId="{7CB59188-59FA-4480-8453-75332619F56F}" dt="2024-10-28T20:01:22.935" v="6"/>
        <pc:sldMkLst>
          <pc:docMk/>
          <pc:sldMk cId="2185918220" sldId="327"/>
        </pc:sldMkLst>
      </pc:sldChg>
      <pc:sldChg chg="modSp">
        <pc:chgData name="Alisdair Cunningham" userId="67e8d9ba-4582-42f1-b26c-e866daa7f65b" providerId="ADAL" clId="{7CB59188-59FA-4480-8453-75332619F56F}" dt="2024-10-28T20:01:22.935" v="6"/>
        <pc:sldMkLst>
          <pc:docMk/>
          <pc:sldMk cId="3678341125" sldId="332"/>
        </pc:sldMkLst>
      </pc:sldChg>
      <pc:sldChg chg="modSp">
        <pc:chgData name="Alisdair Cunningham" userId="67e8d9ba-4582-42f1-b26c-e866daa7f65b" providerId="ADAL" clId="{7CB59188-59FA-4480-8453-75332619F56F}" dt="2024-10-28T20:01:22.935" v="6"/>
        <pc:sldMkLst>
          <pc:docMk/>
          <pc:sldMk cId="3760661320" sldId="342"/>
        </pc:sldMkLst>
      </pc:sldChg>
      <pc:sldChg chg="modSp">
        <pc:chgData name="Alisdair Cunningham" userId="67e8d9ba-4582-42f1-b26c-e866daa7f65b" providerId="ADAL" clId="{7CB59188-59FA-4480-8453-75332619F56F}" dt="2024-10-28T20:01:22.935" v="6"/>
        <pc:sldMkLst>
          <pc:docMk/>
          <pc:sldMk cId="3273975964" sldId="343"/>
        </pc:sldMkLst>
      </pc:sldChg>
      <pc:sldChg chg="modSp">
        <pc:chgData name="Alisdair Cunningham" userId="67e8d9ba-4582-42f1-b26c-e866daa7f65b" providerId="ADAL" clId="{7CB59188-59FA-4480-8453-75332619F56F}" dt="2024-10-28T20:01:22.935" v="6"/>
        <pc:sldMkLst>
          <pc:docMk/>
          <pc:sldMk cId="207513540" sldId="344"/>
        </pc:sldMkLst>
      </pc:sldChg>
      <pc:sldChg chg="modSp mod">
        <pc:chgData name="Alisdair Cunningham" userId="67e8d9ba-4582-42f1-b26c-e866daa7f65b" providerId="ADAL" clId="{7CB59188-59FA-4480-8453-75332619F56F}" dt="2024-10-28T20:04:48.432" v="144" actId="20577"/>
        <pc:sldMkLst>
          <pc:docMk/>
          <pc:sldMk cId="1360870616" sldId="349"/>
        </pc:sldMkLst>
      </pc:sldChg>
      <pc:sldChg chg="modSp">
        <pc:chgData name="Alisdair Cunningham" userId="67e8d9ba-4582-42f1-b26c-e866daa7f65b" providerId="ADAL" clId="{7CB59188-59FA-4480-8453-75332619F56F}" dt="2024-10-28T20:01:22.935" v="6"/>
        <pc:sldMkLst>
          <pc:docMk/>
          <pc:sldMk cId="2187347608" sldId="350"/>
        </pc:sldMkLst>
      </pc:sldChg>
      <pc:sldChg chg="modSp">
        <pc:chgData name="Alisdair Cunningham" userId="67e8d9ba-4582-42f1-b26c-e866daa7f65b" providerId="ADAL" clId="{7CB59188-59FA-4480-8453-75332619F56F}" dt="2024-10-28T20:01:22.935" v="6"/>
        <pc:sldMkLst>
          <pc:docMk/>
          <pc:sldMk cId="3346734368" sldId="351"/>
        </pc:sldMkLst>
      </pc:sldChg>
      <pc:sldChg chg="modSp">
        <pc:chgData name="Alisdair Cunningham" userId="67e8d9ba-4582-42f1-b26c-e866daa7f65b" providerId="ADAL" clId="{7CB59188-59FA-4480-8453-75332619F56F}" dt="2024-10-28T20:01:22.935" v="6"/>
        <pc:sldMkLst>
          <pc:docMk/>
          <pc:sldMk cId="3419518320" sldId="352"/>
        </pc:sldMkLst>
      </pc:sldChg>
      <pc:sldChg chg="addSp delSp modSp mod modAnim">
        <pc:chgData name="Alisdair Cunningham" userId="67e8d9ba-4582-42f1-b26c-e866daa7f65b" providerId="ADAL" clId="{7CB59188-59FA-4480-8453-75332619F56F}" dt="2024-10-30T21:41:59.224" v="177"/>
        <pc:sldMkLst>
          <pc:docMk/>
          <pc:sldMk cId="3243457240" sldId="353"/>
        </pc:sldMkLst>
      </pc:sldChg>
      <pc:sldChg chg="modSp">
        <pc:chgData name="Alisdair Cunningham" userId="67e8d9ba-4582-42f1-b26c-e866daa7f65b" providerId="ADAL" clId="{7CB59188-59FA-4480-8453-75332619F56F}" dt="2024-10-28T20:01:22.935" v="6"/>
        <pc:sldMkLst>
          <pc:docMk/>
          <pc:sldMk cId="2295162941" sldId="402"/>
        </pc:sldMkLst>
      </pc:sldChg>
      <pc:sldChg chg="modSp">
        <pc:chgData name="Alisdair Cunningham" userId="67e8d9ba-4582-42f1-b26c-e866daa7f65b" providerId="ADAL" clId="{7CB59188-59FA-4480-8453-75332619F56F}" dt="2024-10-28T20:01:22.935" v="6"/>
        <pc:sldMkLst>
          <pc:docMk/>
          <pc:sldMk cId="3069622219" sldId="403"/>
        </pc:sldMkLst>
      </pc:sldChg>
      <pc:sldChg chg="modSp">
        <pc:chgData name="Alisdair Cunningham" userId="67e8d9ba-4582-42f1-b26c-e866daa7f65b" providerId="ADAL" clId="{7CB59188-59FA-4480-8453-75332619F56F}" dt="2024-10-28T20:01:22.935" v="6"/>
        <pc:sldMkLst>
          <pc:docMk/>
          <pc:sldMk cId="1233121132" sldId="404"/>
        </pc:sldMkLst>
      </pc:sldChg>
      <pc:sldChg chg="modSp">
        <pc:chgData name="Alisdair Cunningham" userId="67e8d9ba-4582-42f1-b26c-e866daa7f65b" providerId="ADAL" clId="{7CB59188-59FA-4480-8453-75332619F56F}" dt="2024-10-28T20:01:22.935" v="6"/>
        <pc:sldMkLst>
          <pc:docMk/>
          <pc:sldMk cId="1454958292" sldId="405"/>
        </pc:sldMkLst>
      </pc:sldChg>
      <pc:sldChg chg="modSp mod">
        <pc:chgData name="Alisdair Cunningham" userId="67e8d9ba-4582-42f1-b26c-e866daa7f65b" providerId="ADAL" clId="{7CB59188-59FA-4480-8453-75332619F56F}" dt="2024-10-30T21:44:07.504" v="186" actId="14100"/>
        <pc:sldMkLst>
          <pc:docMk/>
          <pc:sldMk cId="559795344" sldId="406"/>
        </pc:sldMkLst>
      </pc:sldChg>
      <pc:sldChg chg="modSp">
        <pc:chgData name="Alisdair Cunningham" userId="67e8d9ba-4582-42f1-b26c-e866daa7f65b" providerId="ADAL" clId="{7CB59188-59FA-4480-8453-75332619F56F}" dt="2024-10-28T20:01:22.935" v="6"/>
        <pc:sldMkLst>
          <pc:docMk/>
          <pc:sldMk cId="1153915504" sldId="407"/>
        </pc:sldMkLst>
      </pc:sldChg>
      <pc:sldChg chg="modSp del">
        <pc:chgData name="Alisdair Cunningham" userId="67e8d9ba-4582-42f1-b26c-e866daa7f65b" providerId="ADAL" clId="{7CB59188-59FA-4480-8453-75332619F56F}" dt="2024-10-28T20:00:04.639" v="3" actId="47"/>
        <pc:sldMkLst>
          <pc:docMk/>
          <pc:sldMk cId="2765970660" sldId="408"/>
        </pc:sldMkLst>
      </pc:sldChg>
      <pc:sldChg chg="modSp del">
        <pc:chgData name="Alisdair Cunningham" userId="67e8d9ba-4582-42f1-b26c-e866daa7f65b" providerId="ADAL" clId="{7CB59188-59FA-4480-8453-75332619F56F}" dt="2024-10-28T20:00:04.639" v="3" actId="47"/>
        <pc:sldMkLst>
          <pc:docMk/>
          <pc:sldMk cId="2224815808" sldId="409"/>
        </pc:sldMkLst>
      </pc:sldChg>
      <pc:sldChg chg="modSp">
        <pc:chgData name="Alisdair Cunningham" userId="67e8d9ba-4582-42f1-b26c-e866daa7f65b" providerId="ADAL" clId="{7CB59188-59FA-4480-8453-75332619F56F}" dt="2024-10-28T20:01:22.935" v="6"/>
        <pc:sldMkLst>
          <pc:docMk/>
          <pc:sldMk cId="215987355" sldId="410"/>
        </pc:sldMkLst>
      </pc:sldChg>
      <pc:sldChg chg="modSp">
        <pc:chgData name="Alisdair Cunningham" userId="67e8d9ba-4582-42f1-b26c-e866daa7f65b" providerId="ADAL" clId="{7CB59188-59FA-4480-8453-75332619F56F}" dt="2024-10-28T20:01:22.935" v="6"/>
        <pc:sldMkLst>
          <pc:docMk/>
          <pc:sldMk cId="2767370501" sldId="411"/>
        </pc:sldMkLst>
      </pc:sldChg>
      <pc:sldChg chg="modSp">
        <pc:chgData name="Alisdair Cunningham" userId="67e8d9ba-4582-42f1-b26c-e866daa7f65b" providerId="ADAL" clId="{7CB59188-59FA-4480-8453-75332619F56F}" dt="2024-10-28T20:01:22.935" v="6"/>
        <pc:sldMkLst>
          <pc:docMk/>
          <pc:sldMk cId="2880993089" sldId="412"/>
        </pc:sldMkLst>
      </pc:sldChg>
      <pc:sldChg chg="modSp">
        <pc:chgData name="Alisdair Cunningham" userId="67e8d9ba-4582-42f1-b26c-e866daa7f65b" providerId="ADAL" clId="{7CB59188-59FA-4480-8453-75332619F56F}" dt="2024-10-28T20:01:22.935" v="6"/>
        <pc:sldMkLst>
          <pc:docMk/>
          <pc:sldMk cId="902770385" sldId="413"/>
        </pc:sldMkLst>
      </pc:sldChg>
      <pc:sldChg chg="modSp">
        <pc:chgData name="Alisdair Cunningham" userId="67e8d9ba-4582-42f1-b26c-e866daa7f65b" providerId="ADAL" clId="{7CB59188-59FA-4480-8453-75332619F56F}" dt="2024-10-28T20:01:22.935" v="6"/>
        <pc:sldMkLst>
          <pc:docMk/>
          <pc:sldMk cId="3928677996" sldId="414"/>
        </pc:sldMkLst>
      </pc:sldChg>
      <pc:sldChg chg="modSp mod">
        <pc:chgData name="Alisdair Cunningham" userId="67e8d9ba-4582-42f1-b26c-e866daa7f65b" providerId="ADAL" clId="{7CB59188-59FA-4480-8453-75332619F56F}" dt="2024-10-28T20:01:22.935" v="6"/>
        <pc:sldMkLst>
          <pc:docMk/>
          <pc:sldMk cId="3894028497" sldId="415"/>
        </pc:sldMkLst>
      </pc:sldChg>
    </pc:docChg>
  </pc:docChgLst>
  <pc:docChgLst>
    <pc:chgData name="Alisdair Cunningham" userId="67e8d9ba-4582-42f1-b26c-e866daa7f65b" providerId="ADAL" clId="{D55405F9-96CE-42DD-9571-C3D40844E8B0}"/>
    <pc:docChg chg="undo custSel modSld">
      <pc:chgData name="Alisdair Cunningham" userId="67e8d9ba-4582-42f1-b26c-e866daa7f65b" providerId="ADAL" clId="{D55405F9-96CE-42DD-9571-C3D40844E8B0}" dt="2025-11-02T21:18:52.879" v="164" actId="14100"/>
      <pc:docMkLst>
        <pc:docMk/>
      </pc:docMkLst>
      <pc:sldChg chg="modSp">
        <pc:chgData name="Alisdair Cunningham" userId="67e8d9ba-4582-42f1-b26c-e866daa7f65b" providerId="ADAL" clId="{D55405F9-96CE-42DD-9571-C3D40844E8B0}" dt="2025-11-02T19:46:58.326" v="1"/>
        <pc:sldMkLst>
          <pc:docMk/>
          <pc:sldMk cId="3701768522" sldId="256"/>
        </pc:sldMkLst>
        <pc:spChg chg="mod">
          <ac:chgData name="Alisdair Cunningham" userId="67e8d9ba-4582-42f1-b26c-e866daa7f65b" providerId="ADAL" clId="{D55405F9-96CE-42DD-9571-C3D40844E8B0}" dt="2025-11-02T19:46:58.326" v="1"/>
          <ac:spMkLst>
            <pc:docMk/>
            <pc:sldMk cId="3701768522" sldId="256"/>
            <ac:spMk id="38" creationId="{065D01E9-11A0-DBC0-6713-29D01B31E987}"/>
          </ac:spMkLst>
        </pc:spChg>
        <pc:spChg chg="mod">
          <ac:chgData name="Alisdair Cunningham" userId="67e8d9ba-4582-42f1-b26c-e866daa7f65b" providerId="ADAL" clId="{D55405F9-96CE-42DD-9571-C3D40844E8B0}" dt="2025-11-02T19:46:31.815"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1-02T19:46:58.326" v="1"/>
        <pc:sldMkLst>
          <pc:docMk/>
          <pc:sldMk cId="3520049810" sldId="257"/>
        </pc:sldMkLst>
        <pc:spChg chg="mod">
          <ac:chgData name="Alisdair Cunningham" userId="67e8d9ba-4582-42f1-b26c-e866daa7f65b" providerId="ADAL" clId="{D55405F9-96CE-42DD-9571-C3D40844E8B0}" dt="2025-11-02T19:46:58.326" v="1"/>
          <ac:spMkLst>
            <pc:docMk/>
            <pc:sldMk cId="3520049810" sldId="257"/>
            <ac:spMk id="8" creationId="{C39BE701-A67E-5BFD-B044-ECF13A621788}"/>
          </ac:spMkLst>
        </pc:spChg>
        <pc:spChg chg="mod">
          <ac:chgData name="Alisdair Cunningham" userId="67e8d9ba-4582-42f1-b26c-e866daa7f65b" providerId="ADAL" clId="{D55405F9-96CE-42DD-9571-C3D40844E8B0}" dt="2025-11-02T19:46:31.815"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5-11-02T20:42:09.136" v="4"/>
        <pc:sldMkLst>
          <pc:docMk/>
          <pc:sldMk cId="2545193714" sldId="263"/>
        </pc:sldMkLst>
        <pc:spChg chg="mod">
          <ac:chgData name="Alisdair Cunningham" userId="67e8d9ba-4582-42f1-b26c-e866daa7f65b" providerId="ADAL" clId="{D55405F9-96CE-42DD-9571-C3D40844E8B0}" dt="2025-11-02T19:46:31.815" v="0"/>
          <ac:spMkLst>
            <pc:docMk/>
            <pc:sldMk cId="2545193714" sldId="263"/>
            <ac:spMk id="2" creationId="{F51C16DF-F564-481C-CCA4-180408A5301A}"/>
          </ac:spMkLst>
        </pc:spChg>
        <pc:spChg chg="mod">
          <ac:chgData name="Alisdair Cunningham" userId="67e8d9ba-4582-42f1-b26c-e866daa7f65b" providerId="ADAL" clId="{D55405F9-96CE-42DD-9571-C3D40844E8B0}" dt="2025-11-02T19:46:58.326" v="1"/>
          <ac:spMkLst>
            <pc:docMk/>
            <pc:sldMk cId="2545193714" sldId="263"/>
            <ac:spMk id="8" creationId="{C39BE701-A67E-5BFD-B044-ECF13A621788}"/>
          </ac:spMkLst>
        </pc:spChg>
        <pc:spChg chg="mod">
          <ac:chgData name="Alisdair Cunningham" userId="67e8d9ba-4582-42f1-b26c-e866daa7f65b" providerId="ADAL" clId="{D55405F9-96CE-42DD-9571-C3D40844E8B0}" dt="2025-11-02T20:42:09.136" v="4"/>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1-02T19:46:58.326" v="1"/>
        <pc:sldMkLst>
          <pc:docMk/>
          <pc:sldMk cId="4237624712" sldId="288"/>
        </pc:sldMkLst>
        <pc:spChg chg="mod">
          <ac:chgData name="Alisdair Cunningham" userId="67e8d9ba-4582-42f1-b26c-e866daa7f65b" providerId="ADAL" clId="{D55405F9-96CE-42DD-9571-C3D40844E8B0}" dt="2025-11-02T19:46:31.815" v="0"/>
          <ac:spMkLst>
            <pc:docMk/>
            <pc:sldMk cId="4237624712" sldId="288"/>
            <ac:spMk id="2" creationId="{F51C16DF-F564-481C-CCA4-180408A5301A}"/>
          </ac:spMkLst>
        </pc:spChg>
        <pc:spChg chg="mod">
          <ac:chgData name="Alisdair Cunningham" userId="67e8d9ba-4582-42f1-b26c-e866daa7f65b" providerId="ADAL" clId="{D55405F9-96CE-42DD-9571-C3D40844E8B0}" dt="2025-11-02T19:46:58.326" v="1"/>
          <ac:spMkLst>
            <pc:docMk/>
            <pc:sldMk cId="4237624712" sldId="288"/>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365518547" sldId="308"/>
        </pc:sldMkLst>
        <pc:spChg chg="mod">
          <ac:chgData name="Alisdair Cunningham" userId="67e8d9ba-4582-42f1-b26c-e866daa7f65b" providerId="ADAL" clId="{D55405F9-96CE-42DD-9571-C3D40844E8B0}" dt="2025-11-02T19:46:31.815" v="0"/>
          <ac:spMkLst>
            <pc:docMk/>
            <pc:sldMk cId="2365518547" sldId="308"/>
            <ac:spMk id="2" creationId="{F51C16DF-F564-481C-CCA4-180408A5301A}"/>
          </ac:spMkLst>
        </pc:spChg>
        <pc:spChg chg="mod">
          <ac:chgData name="Alisdair Cunningham" userId="67e8d9ba-4582-42f1-b26c-e866daa7f65b" providerId="ADAL" clId="{D55405F9-96CE-42DD-9571-C3D40844E8B0}" dt="2025-11-02T19:46:58.326" v="1"/>
          <ac:spMkLst>
            <pc:docMk/>
            <pc:sldMk cId="2365518547" sldId="308"/>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185918220" sldId="327"/>
        </pc:sldMkLst>
        <pc:spChg chg="mod">
          <ac:chgData name="Alisdair Cunningham" userId="67e8d9ba-4582-42f1-b26c-e866daa7f65b" providerId="ADAL" clId="{D55405F9-96CE-42DD-9571-C3D40844E8B0}" dt="2025-11-02T19:46:31.815" v="0"/>
          <ac:spMkLst>
            <pc:docMk/>
            <pc:sldMk cId="2185918220" sldId="327"/>
            <ac:spMk id="2" creationId="{DCC55022-FB6B-03B1-63B3-3DF214375334}"/>
          </ac:spMkLst>
        </pc:spChg>
        <pc:spChg chg="mod">
          <ac:chgData name="Alisdair Cunningham" userId="67e8d9ba-4582-42f1-b26c-e866daa7f65b" providerId="ADAL" clId="{D55405F9-96CE-42DD-9571-C3D40844E8B0}" dt="2025-11-02T19:46:58.326" v="1"/>
          <ac:spMkLst>
            <pc:docMk/>
            <pc:sldMk cId="2185918220" sldId="327"/>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678341125" sldId="332"/>
        </pc:sldMkLst>
        <pc:spChg chg="mod">
          <ac:chgData name="Alisdair Cunningham" userId="67e8d9ba-4582-42f1-b26c-e866daa7f65b" providerId="ADAL" clId="{D55405F9-96CE-42DD-9571-C3D40844E8B0}" dt="2025-11-02T19:46:31.815" v="0"/>
          <ac:spMkLst>
            <pc:docMk/>
            <pc:sldMk cId="3678341125" sldId="332"/>
            <ac:spMk id="2" creationId="{F51C16DF-F564-481C-CCA4-180408A5301A}"/>
          </ac:spMkLst>
        </pc:spChg>
        <pc:spChg chg="mod">
          <ac:chgData name="Alisdair Cunningham" userId="67e8d9ba-4582-42f1-b26c-e866daa7f65b" providerId="ADAL" clId="{D55405F9-96CE-42DD-9571-C3D40844E8B0}" dt="2025-11-02T19:46:58.326" v="1"/>
          <ac:spMkLst>
            <pc:docMk/>
            <pc:sldMk cId="3678341125" sldId="332"/>
            <ac:spMk id="8" creationId="{C39BE701-A67E-5BFD-B044-ECF13A621788}"/>
          </ac:spMkLst>
        </pc:spChg>
      </pc:sldChg>
      <pc:sldChg chg="modSp mod">
        <pc:chgData name="Alisdair Cunningham" userId="67e8d9ba-4582-42f1-b26c-e866daa7f65b" providerId="ADAL" clId="{D55405F9-96CE-42DD-9571-C3D40844E8B0}" dt="2025-11-02T21:16:15.327" v="130" actId="20577"/>
        <pc:sldMkLst>
          <pc:docMk/>
          <pc:sldMk cId="3760661320" sldId="342"/>
        </pc:sldMkLst>
        <pc:spChg chg="mod">
          <ac:chgData name="Alisdair Cunningham" userId="67e8d9ba-4582-42f1-b26c-e866daa7f65b" providerId="ADAL" clId="{D55405F9-96CE-42DD-9571-C3D40844E8B0}" dt="2025-11-02T19:46:31.815" v="0"/>
          <ac:spMkLst>
            <pc:docMk/>
            <pc:sldMk cId="3760661320" sldId="342"/>
            <ac:spMk id="2" creationId="{F51C16DF-F564-481C-CCA4-180408A5301A}"/>
          </ac:spMkLst>
        </pc:spChg>
        <pc:spChg chg="mod">
          <ac:chgData name="Alisdair Cunningham" userId="67e8d9ba-4582-42f1-b26c-e866daa7f65b" providerId="ADAL" clId="{D55405F9-96CE-42DD-9571-C3D40844E8B0}" dt="2025-11-02T19:46:58.326" v="1"/>
          <ac:spMkLst>
            <pc:docMk/>
            <pc:sldMk cId="3760661320" sldId="342"/>
            <ac:spMk id="8" creationId="{C39BE701-A67E-5BFD-B044-ECF13A621788}"/>
          </ac:spMkLst>
        </pc:spChg>
        <pc:spChg chg="mod">
          <ac:chgData name="Alisdair Cunningham" userId="67e8d9ba-4582-42f1-b26c-e866daa7f65b" providerId="ADAL" clId="{D55405F9-96CE-42DD-9571-C3D40844E8B0}" dt="2025-11-02T21:16:15.327" v="130" actId="20577"/>
          <ac:spMkLst>
            <pc:docMk/>
            <pc:sldMk cId="3760661320" sldId="342"/>
            <ac:spMk id="12" creationId="{38C4A143-C346-A5D7-3DFF-2CAF7FBCDBED}"/>
          </ac:spMkLst>
        </pc:spChg>
      </pc:sldChg>
      <pc:sldChg chg="modSp">
        <pc:chgData name="Alisdair Cunningham" userId="67e8d9ba-4582-42f1-b26c-e866daa7f65b" providerId="ADAL" clId="{D55405F9-96CE-42DD-9571-C3D40844E8B0}" dt="2025-11-02T19:46:58.326" v="1"/>
        <pc:sldMkLst>
          <pc:docMk/>
          <pc:sldMk cId="3273975964" sldId="343"/>
        </pc:sldMkLst>
        <pc:spChg chg="mod">
          <ac:chgData name="Alisdair Cunningham" userId="67e8d9ba-4582-42f1-b26c-e866daa7f65b" providerId="ADAL" clId="{D55405F9-96CE-42DD-9571-C3D40844E8B0}" dt="2025-11-02T19:46:31.815" v="0"/>
          <ac:spMkLst>
            <pc:docMk/>
            <pc:sldMk cId="3273975964" sldId="343"/>
            <ac:spMk id="2" creationId="{DCC55022-FB6B-03B1-63B3-3DF214375334}"/>
          </ac:spMkLst>
        </pc:spChg>
        <pc:spChg chg="mod">
          <ac:chgData name="Alisdair Cunningham" userId="67e8d9ba-4582-42f1-b26c-e866daa7f65b" providerId="ADAL" clId="{D55405F9-96CE-42DD-9571-C3D40844E8B0}" dt="2025-11-02T19:46:58.326" v="1"/>
          <ac:spMkLst>
            <pc:docMk/>
            <pc:sldMk cId="3273975964" sldId="343"/>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07513540" sldId="344"/>
        </pc:sldMkLst>
        <pc:spChg chg="mod">
          <ac:chgData name="Alisdair Cunningham" userId="67e8d9ba-4582-42f1-b26c-e866daa7f65b" providerId="ADAL" clId="{D55405F9-96CE-42DD-9571-C3D40844E8B0}" dt="2025-11-02T19:46:31.815" v="0"/>
          <ac:spMkLst>
            <pc:docMk/>
            <pc:sldMk cId="207513540" sldId="344"/>
            <ac:spMk id="2" creationId="{DCC55022-FB6B-03B1-63B3-3DF214375334}"/>
          </ac:spMkLst>
        </pc:spChg>
        <pc:spChg chg="mod">
          <ac:chgData name="Alisdair Cunningham" userId="67e8d9ba-4582-42f1-b26c-e866daa7f65b" providerId="ADAL" clId="{D55405F9-96CE-42DD-9571-C3D40844E8B0}" dt="2025-11-02T19:46:58.326" v="1"/>
          <ac:spMkLst>
            <pc:docMk/>
            <pc:sldMk cId="207513540" sldId="344"/>
            <ac:spMk id="8" creationId="{C39BE701-A67E-5BFD-B044-ECF13A621788}"/>
          </ac:spMkLst>
        </pc:spChg>
      </pc:sldChg>
      <pc:sldChg chg="modSp mod">
        <pc:chgData name="Alisdair Cunningham" userId="67e8d9ba-4582-42f1-b26c-e866daa7f65b" providerId="ADAL" clId="{D55405F9-96CE-42DD-9571-C3D40844E8B0}" dt="2025-11-02T21:18:52.879" v="164" actId="14100"/>
        <pc:sldMkLst>
          <pc:docMk/>
          <pc:sldMk cId="1360870616" sldId="349"/>
        </pc:sldMkLst>
        <pc:spChg chg="mod">
          <ac:chgData name="Alisdair Cunningham" userId="67e8d9ba-4582-42f1-b26c-e866daa7f65b" providerId="ADAL" clId="{D55405F9-96CE-42DD-9571-C3D40844E8B0}" dt="2025-11-02T19:46:31.815" v="0"/>
          <ac:spMkLst>
            <pc:docMk/>
            <pc:sldMk cId="1360870616" sldId="349"/>
            <ac:spMk id="2" creationId="{F51C16DF-F564-481C-CCA4-180408A5301A}"/>
          </ac:spMkLst>
        </pc:spChg>
        <pc:spChg chg="mod">
          <ac:chgData name="Alisdair Cunningham" userId="67e8d9ba-4582-42f1-b26c-e866daa7f65b" providerId="ADAL" clId="{D55405F9-96CE-42DD-9571-C3D40844E8B0}" dt="2025-11-02T19:46:58.326" v="1"/>
          <ac:spMkLst>
            <pc:docMk/>
            <pc:sldMk cId="1360870616" sldId="349"/>
            <ac:spMk id="8" creationId="{C39BE701-A67E-5BFD-B044-ECF13A621788}"/>
          </ac:spMkLst>
        </pc:spChg>
        <pc:spChg chg="mod">
          <ac:chgData name="Alisdair Cunningham" userId="67e8d9ba-4582-42f1-b26c-e866daa7f65b" providerId="ADAL" clId="{D55405F9-96CE-42DD-9571-C3D40844E8B0}" dt="2025-11-02T21:18:52.879" v="164" actId="14100"/>
          <ac:spMkLst>
            <pc:docMk/>
            <pc:sldMk cId="1360870616" sldId="349"/>
            <ac:spMk id="12" creationId="{38C4A143-C346-A5D7-3DFF-2CAF7FBCDBED}"/>
          </ac:spMkLst>
        </pc:spChg>
        <pc:picChg chg="mod">
          <ac:chgData name="Alisdair Cunningham" userId="67e8d9ba-4582-42f1-b26c-e866daa7f65b" providerId="ADAL" clId="{D55405F9-96CE-42DD-9571-C3D40844E8B0}" dt="2025-11-02T21:18:49.824" v="163" actId="14100"/>
          <ac:picMkLst>
            <pc:docMk/>
            <pc:sldMk cId="1360870616" sldId="349"/>
            <ac:picMk id="11" creationId="{CDC57D8D-8F2C-3ECC-54B1-1401800DD892}"/>
          </ac:picMkLst>
        </pc:picChg>
      </pc:sldChg>
      <pc:sldChg chg="modSp">
        <pc:chgData name="Alisdair Cunningham" userId="67e8d9ba-4582-42f1-b26c-e866daa7f65b" providerId="ADAL" clId="{D55405F9-96CE-42DD-9571-C3D40844E8B0}" dt="2025-11-02T19:46:58.326" v="1"/>
        <pc:sldMkLst>
          <pc:docMk/>
          <pc:sldMk cId="2187347608" sldId="350"/>
        </pc:sldMkLst>
        <pc:spChg chg="mod">
          <ac:chgData name="Alisdair Cunningham" userId="67e8d9ba-4582-42f1-b26c-e866daa7f65b" providerId="ADAL" clId="{D55405F9-96CE-42DD-9571-C3D40844E8B0}" dt="2025-11-02T19:46:31.815" v="0"/>
          <ac:spMkLst>
            <pc:docMk/>
            <pc:sldMk cId="2187347608" sldId="350"/>
            <ac:spMk id="2" creationId="{F51C16DF-F564-481C-CCA4-180408A5301A}"/>
          </ac:spMkLst>
        </pc:spChg>
        <pc:spChg chg="mod">
          <ac:chgData name="Alisdair Cunningham" userId="67e8d9ba-4582-42f1-b26c-e866daa7f65b" providerId="ADAL" clId="{D55405F9-96CE-42DD-9571-C3D40844E8B0}" dt="2025-11-02T19:46:58.326" v="1"/>
          <ac:spMkLst>
            <pc:docMk/>
            <pc:sldMk cId="2187347608" sldId="350"/>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346734368" sldId="351"/>
        </pc:sldMkLst>
        <pc:spChg chg="mod">
          <ac:chgData name="Alisdair Cunningham" userId="67e8d9ba-4582-42f1-b26c-e866daa7f65b" providerId="ADAL" clId="{D55405F9-96CE-42DD-9571-C3D40844E8B0}" dt="2025-11-02T19:46:31.815" v="0"/>
          <ac:spMkLst>
            <pc:docMk/>
            <pc:sldMk cId="3346734368" sldId="351"/>
            <ac:spMk id="2" creationId="{F51C16DF-F564-481C-CCA4-180408A5301A}"/>
          </ac:spMkLst>
        </pc:spChg>
        <pc:spChg chg="mod">
          <ac:chgData name="Alisdair Cunningham" userId="67e8d9ba-4582-42f1-b26c-e866daa7f65b" providerId="ADAL" clId="{D55405F9-96CE-42DD-9571-C3D40844E8B0}" dt="2025-11-02T19:46:58.326" v="1"/>
          <ac:spMkLst>
            <pc:docMk/>
            <pc:sldMk cId="3346734368" sldId="351"/>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419518320" sldId="352"/>
        </pc:sldMkLst>
        <pc:spChg chg="mod">
          <ac:chgData name="Alisdair Cunningham" userId="67e8d9ba-4582-42f1-b26c-e866daa7f65b" providerId="ADAL" clId="{D55405F9-96CE-42DD-9571-C3D40844E8B0}" dt="2025-11-02T19:46:31.815" v="0"/>
          <ac:spMkLst>
            <pc:docMk/>
            <pc:sldMk cId="3419518320" sldId="352"/>
            <ac:spMk id="2" creationId="{F51C16DF-F564-481C-CCA4-180408A5301A}"/>
          </ac:spMkLst>
        </pc:spChg>
        <pc:spChg chg="mod">
          <ac:chgData name="Alisdair Cunningham" userId="67e8d9ba-4582-42f1-b26c-e866daa7f65b" providerId="ADAL" clId="{D55405F9-96CE-42DD-9571-C3D40844E8B0}" dt="2025-11-02T19:46:58.326" v="1"/>
          <ac:spMkLst>
            <pc:docMk/>
            <pc:sldMk cId="3419518320" sldId="352"/>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243457240" sldId="353"/>
        </pc:sldMkLst>
        <pc:spChg chg="mod">
          <ac:chgData name="Alisdair Cunningham" userId="67e8d9ba-4582-42f1-b26c-e866daa7f65b" providerId="ADAL" clId="{D55405F9-96CE-42DD-9571-C3D40844E8B0}" dt="2025-11-02T19:46:31.815" v="0"/>
          <ac:spMkLst>
            <pc:docMk/>
            <pc:sldMk cId="3243457240" sldId="353"/>
            <ac:spMk id="2" creationId="{F51C16DF-F564-481C-CCA4-180408A5301A}"/>
          </ac:spMkLst>
        </pc:spChg>
        <pc:spChg chg="mod">
          <ac:chgData name="Alisdair Cunningham" userId="67e8d9ba-4582-42f1-b26c-e866daa7f65b" providerId="ADAL" clId="{D55405F9-96CE-42DD-9571-C3D40844E8B0}" dt="2025-11-02T19:46:58.326" v="1"/>
          <ac:spMkLst>
            <pc:docMk/>
            <pc:sldMk cId="3243457240" sldId="353"/>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295162941" sldId="402"/>
        </pc:sldMkLst>
        <pc:spChg chg="mod">
          <ac:chgData name="Alisdair Cunningham" userId="67e8d9ba-4582-42f1-b26c-e866daa7f65b" providerId="ADAL" clId="{D55405F9-96CE-42DD-9571-C3D40844E8B0}" dt="2025-11-02T19:46:58.326" v="1"/>
          <ac:spMkLst>
            <pc:docMk/>
            <pc:sldMk cId="2295162941" sldId="402"/>
            <ac:spMk id="9" creationId="{3427DFE1-BC64-32D9-5607-39D9413CDAA3}"/>
          </ac:spMkLst>
        </pc:spChg>
        <pc:spChg chg="mod">
          <ac:chgData name="Alisdair Cunningham" userId="67e8d9ba-4582-42f1-b26c-e866daa7f65b" providerId="ADAL" clId="{D55405F9-96CE-42DD-9571-C3D40844E8B0}" dt="2025-11-02T19:46:31.815" v="0"/>
          <ac:spMkLst>
            <pc:docMk/>
            <pc:sldMk cId="2295162941" sldId="402"/>
            <ac:spMk id="16" creationId="{EE1FA7E6-95BB-DEFB-128A-527D4B5AEF13}"/>
          </ac:spMkLst>
        </pc:spChg>
      </pc:sldChg>
      <pc:sldChg chg="modSp">
        <pc:chgData name="Alisdair Cunningham" userId="67e8d9ba-4582-42f1-b26c-e866daa7f65b" providerId="ADAL" clId="{D55405F9-96CE-42DD-9571-C3D40844E8B0}" dt="2025-11-02T19:46:58.326" v="1"/>
        <pc:sldMkLst>
          <pc:docMk/>
          <pc:sldMk cId="3069622219" sldId="403"/>
        </pc:sldMkLst>
        <pc:spChg chg="mod">
          <ac:chgData name="Alisdair Cunningham" userId="67e8d9ba-4582-42f1-b26c-e866daa7f65b" providerId="ADAL" clId="{D55405F9-96CE-42DD-9571-C3D40844E8B0}" dt="2025-11-02T19:46:58.326" v="1"/>
          <ac:spMkLst>
            <pc:docMk/>
            <pc:sldMk cId="3069622219" sldId="403"/>
            <ac:spMk id="11" creationId="{401EDF15-1652-82DB-F5A1-92EBA6D62471}"/>
          </ac:spMkLst>
        </pc:spChg>
        <pc:spChg chg="mod">
          <ac:chgData name="Alisdair Cunningham" userId="67e8d9ba-4582-42f1-b26c-e866daa7f65b" providerId="ADAL" clId="{D55405F9-96CE-42DD-9571-C3D40844E8B0}" dt="2025-11-02T19:46:31.815" v="0"/>
          <ac:spMkLst>
            <pc:docMk/>
            <pc:sldMk cId="3069622219" sldId="403"/>
            <ac:spMk id="12" creationId="{5392DB94-5808-28A4-D3E0-CCBAD545E48B}"/>
          </ac:spMkLst>
        </pc:spChg>
      </pc:sldChg>
      <pc:sldChg chg="modSp">
        <pc:chgData name="Alisdair Cunningham" userId="67e8d9ba-4582-42f1-b26c-e866daa7f65b" providerId="ADAL" clId="{D55405F9-96CE-42DD-9571-C3D40844E8B0}" dt="2025-11-02T19:46:58.326" v="1"/>
        <pc:sldMkLst>
          <pc:docMk/>
          <pc:sldMk cId="1233121132" sldId="404"/>
        </pc:sldMkLst>
        <pc:spChg chg="mod">
          <ac:chgData name="Alisdair Cunningham" userId="67e8d9ba-4582-42f1-b26c-e866daa7f65b" providerId="ADAL" clId="{D55405F9-96CE-42DD-9571-C3D40844E8B0}" dt="2025-11-02T19:46:31.815" v="0"/>
          <ac:spMkLst>
            <pc:docMk/>
            <pc:sldMk cId="1233121132" sldId="404"/>
            <ac:spMk id="2" creationId="{F51C16DF-F564-481C-CCA4-180408A5301A}"/>
          </ac:spMkLst>
        </pc:spChg>
        <pc:spChg chg="mod">
          <ac:chgData name="Alisdair Cunningham" userId="67e8d9ba-4582-42f1-b26c-e866daa7f65b" providerId="ADAL" clId="{D55405F9-96CE-42DD-9571-C3D40844E8B0}" dt="2025-11-02T19:46:58.326" v="1"/>
          <ac:spMkLst>
            <pc:docMk/>
            <pc:sldMk cId="1233121132" sldId="404"/>
            <ac:spMk id="8" creationId="{C39BE701-A67E-5BFD-B044-ECF13A621788}"/>
          </ac:spMkLst>
        </pc:spChg>
      </pc:sldChg>
      <pc:sldChg chg="modSp">
        <pc:chgData name="Alisdair Cunningham" userId="67e8d9ba-4582-42f1-b26c-e866daa7f65b" providerId="ADAL" clId="{D55405F9-96CE-42DD-9571-C3D40844E8B0}" dt="2025-11-02T19:46:58.326" v="1"/>
        <pc:sldMkLst>
          <pc:docMk/>
          <pc:sldMk cId="1454958292" sldId="405"/>
        </pc:sldMkLst>
        <pc:spChg chg="mod">
          <ac:chgData name="Alisdair Cunningham" userId="67e8d9ba-4582-42f1-b26c-e866daa7f65b" providerId="ADAL" clId="{D55405F9-96CE-42DD-9571-C3D40844E8B0}" dt="2025-11-02T19:46:31.815" v="0"/>
          <ac:spMkLst>
            <pc:docMk/>
            <pc:sldMk cId="1454958292" sldId="405"/>
            <ac:spMk id="2" creationId="{F51C16DF-F564-481C-CCA4-180408A5301A}"/>
          </ac:spMkLst>
        </pc:spChg>
        <pc:spChg chg="mod">
          <ac:chgData name="Alisdair Cunningham" userId="67e8d9ba-4582-42f1-b26c-e866daa7f65b" providerId="ADAL" clId="{D55405F9-96CE-42DD-9571-C3D40844E8B0}" dt="2025-11-02T19:46:58.326" v="1"/>
          <ac:spMkLst>
            <pc:docMk/>
            <pc:sldMk cId="1454958292" sldId="405"/>
            <ac:spMk id="8" creationId="{C39BE701-A67E-5BFD-B044-ECF13A621788}"/>
          </ac:spMkLst>
        </pc:spChg>
      </pc:sldChg>
      <pc:sldChg chg="modSp">
        <pc:chgData name="Alisdair Cunningham" userId="67e8d9ba-4582-42f1-b26c-e866daa7f65b" providerId="ADAL" clId="{D55405F9-96CE-42DD-9571-C3D40844E8B0}" dt="2025-11-02T19:46:58.326" v="1"/>
        <pc:sldMkLst>
          <pc:docMk/>
          <pc:sldMk cId="559795344" sldId="406"/>
        </pc:sldMkLst>
        <pc:spChg chg="mod">
          <ac:chgData name="Alisdair Cunningham" userId="67e8d9ba-4582-42f1-b26c-e866daa7f65b" providerId="ADAL" clId="{D55405F9-96CE-42DD-9571-C3D40844E8B0}" dt="2025-11-02T19:46:31.815" v="0"/>
          <ac:spMkLst>
            <pc:docMk/>
            <pc:sldMk cId="559795344" sldId="406"/>
            <ac:spMk id="2" creationId="{F51C16DF-F564-481C-CCA4-180408A5301A}"/>
          </ac:spMkLst>
        </pc:spChg>
        <pc:spChg chg="mod">
          <ac:chgData name="Alisdair Cunningham" userId="67e8d9ba-4582-42f1-b26c-e866daa7f65b" providerId="ADAL" clId="{D55405F9-96CE-42DD-9571-C3D40844E8B0}" dt="2025-11-02T19:46:58.326" v="1"/>
          <ac:spMkLst>
            <pc:docMk/>
            <pc:sldMk cId="559795344" sldId="406"/>
            <ac:spMk id="8" creationId="{C39BE701-A67E-5BFD-B044-ECF13A621788}"/>
          </ac:spMkLst>
        </pc:spChg>
      </pc:sldChg>
      <pc:sldChg chg="modSp">
        <pc:chgData name="Alisdair Cunningham" userId="67e8d9ba-4582-42f1-b26c-e866daa7f65b" providerId="ADAL" clId="{D55405F9-96CE-42DD-9571-C3D40844E8B0}" dt="2025-11-02T19:46:58.326" v="1"/>
        <pc:sldMkLst>
          <pc:docMk/>
          <pc:sldMk cId="1153915504" sldId="407"/>
        </pc:sldMkLst>
        <pc:spChg chg="mod">
          <ac:chgData name="Alisdair Cunningham" userId="67e8d9ba-4582-42f1-b26c-e866daa7f65b" providerId="ADAL" clId="{D55405F9-96CE-42DD-9571-C3D40844E8B0}" dt="2025-11-02T19:46:31.815" v="0"/>
          <ac:spMkLst>
            <pc:docMk/>
            <pc:sldMk cId="1153915504" sldId="407"/>
            <ac:spMk id="2" creationId="{F51C16DF-F564-481C-CCA4-180408A5301A}"/>
          </ac:spMkLst>
        </pc:spChg>
        <pc:spChg chg="mod">
          <ac:chgData name="Alisdair Cunningham" userId="67e8d9ba-4582-42f1-b26c-e866daa7f65b" providerId="ADAL" clId="{D55405F9-96CE-42DD-9571-C3D40844E8B0}" dt="2025-11-02T19:46:58.326" v="1"/>
          <ac:spMkLst>
            <pc:docMk/>
            <pc:sldMk cId="1153915504" sldId="407"/>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15987355" sldId="410"/>
        </pc:sldMkLst>
        <pc:spChg chg="mod">
          <ac:chgData name="Alisdair Cunningham" userId="67e8d9ba-4582-42f1-b26c-e866daa7f65b" providerId="ADAL" clId="{D55405F9-96CE-42DD-9571-C3D40844E8B0}" dt="2025-11-02T19:46:31.815" v="0"/>
          <ac:spMkLst>
            <pc:docMk/>
            <pc:sldMk cId="215987355" sldId="410"/>
            <ac:spMk id="2" creationId="{F51C16DF-F564-481C-CCA4-180408A5301A}"/>
          </ac:spMkLst>
        </pc:spChg>
        <pc:spChg chg="mod">
          <ac:chgData name="Alisdair Cunningham" userId="67e8d9ba-4582-42f1-b26c-e866daa7f65b" providerId="ADAL" clId="{D55405F9-96CE-42DD-9571-C3D40844E8B0}" dt="2025-11-02T19:46:58.326" v="1"/>
          <ac:spMkLst>
            <pc:docMk/>
            <pc:sldMk cId="215987355" sldId="410"/>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767370501" sldId="411"/>
        </pc:sldMkLst>
        <pc:spChg chg="mod">
          <ac:chgData name="Alisdair Cunningham" userId="67e8d9ba-4582-42f1-b26c-e866daa7f65b" providerId="ADAL" clId="{D55405F9-96CE-42DD-9571-C3D40844E8B0}" dt="2025-11-02T19:46:31.815" v="0"/>
          <ac:spMkLst>
            <pc:docMk/>
            <pc:sldMk cId="2767370501" sldId="411"/>
            <ac:spMk id="2" creationId="{F51C16DF-F564-481C-CCA4-180408A5301A}"/>
          </ac:spMkLst>
        </pc:spChg>
        <pc:spChg chg="mod">
          <ac:chgData name="Alisdair Cunningham" userId="67e8d9ba-4582-42f1-b26c-e866daa7f65b" providerId="ADAL" clId="{D55405F9-96CE-42DD-9571-C3D40844E8B0}" dt="2025-11-02T19:46:58.326" v="1"/>
          <ac:spMkLst>
            <pc:docMk/>
            <pc:sldMk cId="2767370501" sldId="411"/>
            <ac:spMk id="8" creationId="{C39BE701-A67E-5BFD-B044-ECF13A621788}"/>
          </ac:spMkLst>
        </pc:spChg>
      </pc:sldChg>
      <pc:sldChg chg="modSp">
        <pc:chgData name="Alisdair Cunningham" userId="67e8d9ba-4582-42f1-b26c-e866daa7f65b" providerId="ADAL" clId="{D55405F9-96CE-42DD-9571-C3D40844E8B0}" dt="2025-11-02T19:46:58.326" v="1"/>
        <pc:sldMkLst>
          <pc:docMk/>
          <pc:sldMk cId="2880993089" sldId="412"/>
        </pc:sldMkLst>
        <pc:spChg chg="mod">
          <ac:chgData name="Alisdair Cunningham" userId="67e8d9ba-4582-42f1-b26c-e866daa7f65b" providerId="ADAL" clId="{D55405F9-96CE-42DD-9571-C3D40844E8B0}" dt="2025-11-02T19:46:31.815" v="0"/>
          <ac:spMkLst>
            <pc:docMk/>
            <pc:sldMk cId="2880993089" sldId="412"/>
            <ac:spMk id="2" creationId="{F51C16DF-F564-481C-CCA4-180408A5301A}"/>
          </ac:spMkLst>
        </pc:spChg>
        <pc:spChg chg="mod">
          <ac:chgData name="Alisdair Cunningham" userId="67e8d9ba-4582-42f1-b26c-e866daa7f65b" providerId="ADAL" clId="{D55405F9-96CE-42DD-9571-C3D40844E8B0}" dt="2025-11-02T19:46:58.326" v="1"/>
          <ac:spMkLst>
            <pc:docMk/>
            <pc:sldMk cId="2880993089" sldId="412"/>
            <ac:spMk id="8" creationId="{C39BE701-A67E-5BFD-B044-ECF13A621788}"/>
          </ac:spMkLst>
        </pc:spChg>
      </pc:sldChg>
      <pc:sldChg chg="modSp">
        <pc:chgData name="Alisdair Cunningham" userId="67e8d9ba-4582-42f1-b26c-e866daa7f65b" providerId="ADAL" clId="{D55405F9-96CE-42DD-9571-C3D40844E8B0}" dt="2025-11-02T19:46:58.326" v="1"/>
        <pc:sldMkLst>
          <pc:docMk/>
          <pc:sldMk cId="902770385" sldId="413"/>
        </pc:sldMkLst>
        <pc:spChg chg="mod">
          <ac:chgData name="Alisdair Cunningham" userId="67e8d9ba-4582-42f1-b26c-e866daa7f65b" providerId="ADAL" clId="{D55405F9-96CE-42DD-9571-C3D40844E8B0}" dt="2025-11-02T19:46:31.815" v="0"/>
          <ac:spMkLst>
            <pc:docMk/>
            <pc:sldMk cId="902770385" sldId="413"/>
            <ac:spMk id="2" creationId="{F51C16DF-F564-481C-CCA4-180408A5301A}"/>
          </ac:spMkLst>
        </pc:spChg>
        <pc:spChg chg="mod">
          <ac:chgData name="Alisdair Cunningham" userId="67e8d9ba-4582-42f1-b26c-e866daa7f65b" providerId="ADAL" clId="{D55405F9-96CE-42DD-9571-C3D40844E8B0}" dt="2025-11-02T19:46:58.326" v="1"/>
          <ac:spMkLst>
            <pc:docMk/>
            <pc:sldMk cId="902770385" sldId="413"/>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928677996" sldId="414"/>
        </pc:sldMkLst>
        <pc:spChg chg="mod">
          <ac:chgData name="Alisdair Cunningham" userId="67e8d9ba-4582-42f1-b26c-e866daa7f65b" providerId="ADAL" clId="{D55405F9-96CE-42DD-9571-C3D40844E8B0}" dt="2025-11-02T19:46:31.815" v="0"/>
          <ac:spMkLst>
            <pc:docMk/>
            <pc:sldMk cId="3928677996" sldId="414"/>
            <ac:spMk id="2" creationId="{F51C16DF-F564-481C-CCA4-180408A5301A}"/>
          </ac:spMkLst>
        </pc:spChg>
        <pc:spChg chg="mod">
          <ac:chgData name="Alisdair Cunningham" userId="67e8d9ba-4582-42f1-b26c-e866daa7f65b" providerId="ADAL" clId="{D55405F9-96CE-42DD-9571-C3D40844E8B0}" dt="2025-11-02T19:46:58.326" v="1"/>
          <ac:spMkLst>
            <pc:docMk/>
            <pc:sldMk cId="3928677996" sldId="414"/>
            <ac:spMk id="8" creationId="{C39BE701-A67E-5BFD-B044-ECF13A621788}"/>
          </ac:spMkLst>
        </pc:spChg>
      </pc:sldChg>
      <pc:sldChg chg="modSp">
        <pc:chgData name="Alisdair Cunningham" userId="67e8d9ba-4582-42f1-b26c-e866daa7f65b" providerId="ADAL" clId="{D55405F9-96CE-42DD-9571-C3D40844E8B0}" dt="2025-11-02T19:46:58.326" v="1"/>
        <pc:sldMkLst>
          <pc:docMk/>
          <pc:sldMk cId="3894028497" sldId="415"/>
        </pc:sldMkLst>
        <pc:spChg chg="mod">
          <ac:chgData name="Alisdair Cunningham" userId="67e8d9ba-4582-42f1-b26c-e866daa7f65b" providerId="ADAL" clId="{D55405F9-96CE-42DD-9571-C3D40844E8B0}" dt="2025-11-02T19:46:31.815" v="0"/>
          <ac:spMkLst>
            <pc:docMk/>
            <pc:sldMk cId="3894028497" sldId="415"/>
            <ac:spMk id="2" creationId="{F51C16DF-F564-481C-CCA4-180408A5301A}"/>
          </ac:spMkLst>
        </pc:spChg>
        <pc:spChg chg="mod">
          <ac:chgData name="Alisdair Cunningham" userId="67e8d9ba-4582-42f1-b26c-e866daa7f65b" providerId="ADAL" clId="{D55405F9-96CE-42DD-9571-C3D40844E8B0}" dt="2025-11-02T19:46:58.326" v="1"/>
          <ac:spMkLst>
            <pc:docMk/>
            <pc:sldMk cId="3894028497" sldId="415"/>
            <ac:spMk id="8" creationId="{C39BE701-A67E-5BFD-B044-ECF13A62178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E4746-3FEB-4F7C-A949-5F4A6D956DE3}"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E59690D6-26E6-441C-9DE0-6AC50745ACD7}">
      <dgm:prSet phldrT="[Text]"/>
      <dgm:spPr/>
      <dgm:t>
        <a:bodyPr/>
        <a:lstStyle/>
        <a:p>
          <a:r>
            <a:rPr lang="en-GB"/>
            <a:t>Applicant submits Environmental Statement with planning application.</a:t>
          </a:r>
        </a:p>
      </dgm:t>
    </dgm:pt>
    <dgm:pt modelId="{EB984080-8D3C-4623-9832-EA51713010A0}" type="parTrans" cxnId="{1B319D6E-DEF3-4EF7-A2B8-82AD160D48E5}">
      <dgm:prSet/>
      <dgm:spPr/>
      <dgm:t>
        <a:bodyPr/>
        <a:lstStyle/>
        <a:p>
          <a:endParaRPr lang="en-GB"/>
        </a:p>
      </dgm:t>
    </dgm:pt>
    <dgm:pt modelId="{04959FA4-A6D3-4A82-A6F5-D5341EFACD3D}" type="sibTrans" cxnId="{1B319D6E-DEF3-4EF7-A2B8-82AD160D48E5}">
      <dgm:prSet/>
      <dgm:spPr/>
      <dgm:t>
        <a:bodyPr/>
        <a:lstStyle/>
        <a:p>
          <a:endParaRPr lang="en-GB"/>
        </a:p>
      </dgm:t>
    </dgm:pt>
    <dgm:pt modelId="{3E98E758-6CAF-47EA-904A-62F139252B56}">
      <dgm:prSet phldrT="[Text]"/>
      <dgm:spPr/>
      <dgm:t>
        <a:bodyPr/>
        <a:lstStyle/>
        <a:p>
          <a:r>
            <a:rPr lang="en-GB"/>
            <a:t>LPA published notice in press and on its website, posts site notices and indicates where documents can be inspected and obtained.</a:t>
          </a:r>
        </a:p>
      </dgm:t>
    </dgm:pt>
    <dgm:pt modelId="{AA0E2A3A-F6AE-4A71-8492-3DB929E90B28}" type="parTrans" cxnId="{84E5930C-4DBF-4A8F-962B-ACA0C76305F0}">
      <dgm:prSet/>
      <dgm:spPr/>
      <dgm:t>
        <a:bodyPr/>
        <a:lstStyle/>
        <a:p>
          <a:endParaRPr lang="en-GB"/>
        </a:p>
      </dgm:t>
    </dgm:pt>
    <dgm:pt modelId="{C04533B6-16C4-4E35-887F-6E2C8D921F50}" type="sibTrans" cxnId="{84E5930C-4DBF-4A8F-962B-ACA0C76305F0}">
      <dgm:prSet/>
      <dgm:spPr/>
      <dgm:t>
        <a:bodyPr/>
        <a:lstStyle/>
        <a:p>
          <a:endParaRPr lang="en-GB"/>
        </a:p>
      </dgm:t>
    </dgm:pt>
    <dgm:pt modelId="{B8FA3F87-7CA2-48F6-9DC1-CE447FB8A49D}">
      <dgm:prSet phldrT="[Text]"/>
      <dgm:spPr/>
      <dgm:t>
        <a:bodyPr/>
        <a:lstStyle/>
        <a:p>
          <a:r>
            <a:rPr lang="en-GB"/>
            <a:t>LPA consults statutory consultees, informs interested parties, places ES on planning register and makes it available on website. Sends copy to Secretary of State. </a:t>
          </a:r>
        </a:p>
      </dgm:t>
    </dgm:pt>
    <dgm:pt modelId="{9BCEDE89-FA3D-4EB9-85E5-B08EB16C3B28}" type="parTrans" cxnId="{B3A96A75-EEF6-4907-865A-E105D5028DF2}">
      <dgm:prSet/>
      <dgm:spPr/>
      <dgm:t>
        <a:bodyPr/>
        <a:lstStyle/>
        <a:p>
          <a:endParaRPr lang="en-GB"/>
        </a:p>
      </dgm:t>
    </dgm:pt>
    <dgm:pt modelId="{70ED4313-6192-41A4-89FE-8BE3784DB3A4}" type="sibTrans" cxnId="{B3A96A75-EEF6-4907-865A-E105D5028DF2}">
      <dgm:prSet/>
      <dgm:spPr/>
      <dgm:t>
        <a:bodyPr/>
        <a:lstStyle/>
        <a:p>
          <a:endParaRPr lang="en-GB"/>
        </a:p>
      </dgm:t>
    </dgm:pt>
    <dgm:pt modelId="{F81960D5-DDD8-4DD6-B323-36B76B80C19A}">
      <dgm:prSet phldrT="[Text]"/>
      <dgm:spPr/>
      <dgm:t>
        <a:bodyPr/>
        <a:lstStyle/>
        <a:p>
          <a:r>
            <a:rPr lang="en-GB"/>
            <a:t>LPA receives comments</a:t>
          </a:r>
        </a:p>
      </dgm:t>
    </dgm:pt>
    <dgm:pt modelId="{00C1F818-050F-42ED-926A-A79BFCA90A7D}" type="parTrans" cxnId="{A7A20C88-19A9-4045-AD92-529FB174C5DE}">
      <dgm:prSet/>
      <dgm:spPr/>
      <dgm:t>
        <a:bodyPr/>
        <a:lstStyle/>
        <a:p>
          <a:endParaRPr lang="en-GB"/>
        </a:p>
      </dgm:t>
    </dgm:pt>
    <dgm:pt modelId="{93F262A7-8EFD-4670-B658-C21E6226B1F0}" type="sibTrans" cxnId="{A7A20C88-19A9-4045-AD92-529FB174C5DE}">
      <dgm:prSet/>
      <dgm:spPr/>
      <dgm:t>
        <a:bodyPr/>
        <a:lstStyle/>
        <a:p>
          <a:endParaRPr lang="en-GB"/>
        </a:p>
      </dgm:t>
    </dgm:pt>
    <dgm:pt modelId="{EC48DF91-FA14-4502-AEF5-721011586A37}">
      <dgm:prSet phldrT="[Text]"/>
      <dgm:spPr/>
      <dgm:t>
        <a:bodyPr/>
        <a:lstStyle/>
        <a:p>
          <a:r>
            <a:rPr lang="en-GB"/>
            <a:t>LPA considered representations on the ES</a:t>
          </a:r>
        </a:p>
      </dgm:t>
    </dgm:pt>
    <dgm:pt modelId="{C0BC0000-49BB-4367-91B5-E6EA2C8CD6EF}" type="parTrans" cxnId="{6D6D9058-920F-49B7-ACF8-59532BA49FBA}">
      <dgm:prSet/>
      <dgm:spPr/>
      <dgm:t>
        <a:bodyPr/>
        <a:lstStyle/>
        <a:p>
          <a:endParaRPr lang="en-GB"/>
        </a:p>
      </dgm:t>
    </dgm:pt>
    <dgm:pt modelId="{A6C1277A-D7E1-4B0B-AC6E-B5FBD611BD7A}" type="sibTrans" cxnId="{6D6D9058-920F-49B7-ACF8-59532BA49FBA}">
      <dgm:prSet/>
      <dgm:spPr/>
      <dgm:t>
        <a:bodyPr/>
        <a:lstStyle/>
        <a:p>
          <a:endParaRPr lang="en-GB"/>
        </a:p>
      </dgm:t>
    </dgm:pt>
    <dgm:pt modelId="{A59B8BD4-F044-4C7B-8341-DB320E15F195}">
      <dgm:prSet phldrT="[Text]"/>
      <dgm:spPr/>
      <dgm:t>
        <a:bodyPr/>
        <a:lstStyle/>
        <a:p>
          <a:r>
            <a:rPr lang="en-GB"/>
            <a:t>LPA makes a decision on planning application</a:t>
          </a:r>
        </a:p>
      </dgm:t>
    </dgm:pt>
    <dgm:pt modelId="{1A8442E7-D856-4D43-ADB9-BED91FC8968F}" type="parTrans" cxnId="{E2BD9B0C-B12B-42C0-83A4-F7D5549E0C3D}">
      <dgm:prSet/>
      <dgm:spPr/>
      <dgm:t>
        <a:bodyPr/>
        <a:lstStyle/>
        <a:p>
          <a:endParaRPr lang="en-GB"/>
        </a:p>
      </dgm:t>
    </dgm:pt>
    <dgm:pt modelId="{25AFB743-FDF5-485E-9484-1B206F65F541}" type="sibTrans" cxnId="{E2BD9B0C-B12B-42C0-83A4-F7D5549E0C3D}">
      <dgm:prSet/>
      <dgm:spPr/>
      <dgm:t>
        <a:bodyPr/>
        <a:lstStyle/>
        <a:p>
          <a:endParaRPr lang="en-GB"/>
        </a:p>
      </dgm:t>
    </dgm:pt>
    <dgm:pt modelId="{80CA9782-8FBD-46D8-8E53-6FFE46770BD2}">
      <dgm:prSet/>
      <dgm:spPr/>
      <dgm:t>
        <a:bodyPr/>
        <a:lstStyle/>
        <a:p>
          <a:r>
            <a:rPr lang="en-GB"/>
            <a:t>LPA issues decision</a:t>
          </a:r>
        </a:p>
      </dgm:t>
    </dgm:pt>
    <dgm:pt modelId="{7ED5CD58-A053-489C-AAD8-D56A280936F8}" type="parTrans" cxnId="{3D3F6644-024B-47AF-8CE1-39DAACAF4614}">
      <dgm:prSet/>
      <dgm:spPr/>
      <dgm:t>
        <a:bodyPr/>
        <a:lstStyle/>
        <a:p>
          <a:endParaRPr lang="en-GB"/>
        </a:p>
      </dgm:t>
    </dgm:pt>
    <dgm:pt modelId="{678C1FDD-2D00-415D-92E6-ACB0D941862F}" type="sibTrans" cxnId="{3D3F6644-024B-47AF-8CE1-39DAACAF4614}">
      <dgm:prSet/>
      <dgm:spPr/>
      <dgm:t>
        <a:bodyPr/>
        <a:lstStyle/>
        <a:p>
          <a:endParaRPr lang="en-GB"/>
        </a:p>
      </dgm:t>
    </dgm:pt>
    <dgm:pt modelId="{DD1AE630-CEEB-4B19-93FB-724427878618}" type="pres">
      <dgm:prSet presAssocID="{4EEE4746-3FEB-4F7C-A949-5F4A6D956DE3}" presName="CompostProcess" presStyleCnt="0">
        <dgm:presLayoutVars>
          <dgm:dir/>
          <dgm:resizeHandles val="exact"/>
        </dgm:presLayoutVars>
      </dgm:prSet>
      <dgm:spPr/>
    </dgm:pt>
    <dgm:pt modelId="{8F13922C-2C74-4A87-8348-FFA436ACEA54}" type="pres">
      <dgm:prSet presAssocID="{4EEE4746-3FEB-4F7C-A949-5F4A6D956DE3}" presName="arrow" presStyleLbl="bgShp" presStyleIdx="0" presStyleCnt="1"/>
      <dgm:spPr/>
    </dgm:pt>
    <dgm:pt modelId="{7ED21B58-1E75-4FF0-A20D-D20D5C9E0CF1}" type="pres">
      <dgm:prSet presAssocID="{4EEE4746-3FEB-4F7C-A949-5F4A6D956DE3}" presName="linearProcess" presStyleCnt="0"/>
      <dgm:spPr/>
    </dgm:pt>
    <dgm:pt modelId="{5E532CC8-6D67-4335-B2EB-E98FB67E2C21}" type="pres">
      <dgm:prSet presAssocID="{E59690D6-26E6-441C-9DE0-6AC50745ACD7}" presName="textNode" presStyleLbl="node1" presStyleIdx="0" presStyleCnt="7">
        <dgm:presLayoutVars>
          <dgm:bulletEnabled val="1"/>
        </dgm:presLayoutVars>
      </dgm:prSet>
      <dgm:spPr/>
    </dgm:pt>
    <dgm:pt modelId="{F881CF4B-BB62-4AD1-BDBA-9423C51B92BB}" type="pres">
      <dgm:prSet presAssocID="{04959FA4-A6D3-4A82-A6F5-D5341EFACD3D}" presName="sibTrans" presStyleCnt="0"/>
      <dgm:spPr/>
    </dgm:pt>
    <dgm:pt modelId="{726902EA-D3FD-41D1-A5F5-E83CB041569D}" type="pres">
      <dgm:prSet presAssocID="{3E98E758-6CAF-47EA-904A-62F139252B56}" presName="textNode" presStyleLbl="node1" presStyleIdx="1" presStyleCnt="7">
        <dgm:presLayoutVars>
          <dgm:bulletEnabled val="1"/>
        </dgm:presLayoutVars>
      </dgm:prSet>
      <dgm:spPr/>
    </dgm:pt>
    <dgm:pt modelId="{9E81242A-6819-42C4-9B04-10945270E518}" type="pres">
      <dgm:prSet presAssocID="{C04533B6-16C4-4E35-887F-6E2C8D921F50}" presName="sibTrans" presStyleCnt="0"/>
      <dgm:spPr/>
    </dgm:pt>
    <dgm:pt modelId="{B694C2FC-5732-4352-B940-F16ACE2B6D32}" type="pres">
      <dgm:prSet presAssocID="{B8FA3F87-7CA2-48F6-9DC1-CE447FB8A49D}" presName="textNode" presStyleLbl="node1" presStyleIdx="2" presStyleCnt="7">
        <dgm:presLayoutVars>
          <dgm:bulletEnabled val="1"/>
        </dgm:presLayoutVars>
      </dgm:prSet>
      <dgm:spPr/>
    </dgm:pt>
    <dgm:pt modelId="{930BE723-89B0-4B09-81A5-FE615C63D0E4}" type="pres">
      <dgm:prSet presAssocID="{70ED4313-6192-41A4-89FE-8BE3784DB3A4}" presName="sibTrans" presStyleCnt="0"/>
      <dgm:spPr/>
    </dgm:pt>
    <dgm:pt modelId="{04687C01-4007-43EE-8356-9E9411A52A79}" type="pres">
      <dgm:prSet presAssocID="{F81960D5-DDD8-4DD6-B323-36B76B80C19A}" presName="textNode" presStyleLbl="node1" presStyleIdx="3" presStyleCnt="7">
        <dgm:presLayoutVars>
          <dgm:bulletEnabled val="1"/>
        </dgm:presLayoutVars>
      </dgm:prSet>
      <dgm:spPr/>
    </dgm:pt>
    <dgm:pt modelId="{C8FCE854-311E-4E15-B55B-35829129B67C}" type="pres">
      <dgm:prSet presAssocID="{93F262A7-8EFD-4670-B658-C21E6226B1F0}" presName="sibTrans" presStyleCnt="0"/>
      <dgm:spPr/>
    </dgm:pt>
    <dgm:pt modelId="{A45B848F-4AD2-4D21-9C00-F192E33118F7}" type="pres">
      <dgm:prSet presAssocID="{EC48DF91-FA14-4502-AEF5-721011586A37}" presName="textNode" presStyleLbl="node1" presStyleIdx="4" presStyleCnt="7">
        <dgm:presLayoutVars>
          <dgm:bulletEnabled val="1"/>
        </dgm:presLayoutVars>
      </dgm:prSet>
      <dgm:spPr/>
    </dgm:pt>
    <dgm:pt modelId="{DE101135-AB18-4C2A-AB71-8EACB88577CD}" type="pres">
      <dgm:prSet presAssocID="{A6C1277A-D7E1-4B0B-AC6E-B5FBD611BD7A}" presName="sibTrans" presStyleCnt="0"/>
      <dgm:spPr/>
    </dgm:pt>
    <dgm:pt modelId="{B1E65AE4-0146-412A-8B2D-500C6F441471}" type="pres">
      <dgm:prSet presAssocID="{A59B8BD4-F044-4C7B-8341-DB320E15F195}" presName="textNode" presStyleLbl="node1" presStyleIdx="5" presStyleCnt="7">
        <dgm:presLayoutVars>
          <dgm:bulletEnabled val="1"/>
        </dgm:presLayoutVars>
      </dgm:prSet>
      <dgm:spPr/>
    </dgm:pt>
    <dgm:pt modelId="{57FC7BCF-A0CC-4458-83BD-FB8C5916F40C}" type="pres">
      <dgm:prSet presAssocID="{25AFB743-FDF5-485E-9484-1B206F65F541}" presName="sibTrans" presStyleCnt="0"/>
      <dgm:spPr/>
    </dgm:pt>
    <dgm:pt modelId="{BEA7B815-6783-4AEA-8584-3C1502B8CD75}" type="pres">
      <dgm:prSet presAssocID="{80CA9782-8FBD-46D8-8E53-6FFE46770BD2}" presName="textNode" presStyleLbl="node1" presStyleIdx="6" presStyleCnt="7">
        <dgm:presLayoutVars>
          <dgm:bulletEnabled val="1"/>
        </dgm:presLayoutVars>
      </dgm:prSet>
      <dgm:spPr/>
    </dgm:pt>
  </dgm:ptLst>
  <dgm:cxnLst>
    <dgm:cxn modelId="{84E5930C-4DBF-4A8F-962B-ACA0C76305F0}" srcId="{4EEE4746-3FEB-4F7C-A949-5F4A6D956DE3}" destId="{3E98E758-6CAF-47EA-904A-62F139252B56}" srcOrd="1" destOrd="0" parTransId="{AA0E2A3A-F6AE-4A71-8492-3DB929E90B28}" sibTransId="{C04533B6-16C4-4E35-887F-6E2C8D921F50}"/>
    <dgm:cxn modelId="{E2BD9B0C-B12B-42C0-83A4-F7D5549E0C3D}" srcId="{4EEE4746-3FEB-4F7C-A949-5F4A6D956DE3}" destId="{A59B8BD4-F044-4C7B-8341-DB320E15F195}" srcOrd="5" destOrd="0" parTransId="{1A8442E7-D856-4D43-ADB9-BED91FC8968F}" sibTransId="{25AFB743-FDF5-485E-9484-1B206F65F541}"/>
    <dgm:cxn modelId="{4094C212-7B0F-4071-92EF-EB8A698DA444}" type="presOf" srcId="{80CA9782-8FBD-46D8-8E53-6FFE46770BD2}" destId="{BEA7B815-6783-4AEA-8584-3C1502B8CD75}" srcOrd="0" destOrd="0" presId="urn:microsoft.com/office/officeart/2005/8/layout/hProcess9"/>
    <dgm:cxn modelId="{94175820-2E8D-4734-BCC3-C07E0DA24AD7}" type="presOf" srcId="{A59B8BD4-F044-4C7B-8341-DB320E15F195}" destId="{B1E65AE4-0146-412A-8B2D-500C6F441471}" srcOrd="0" destOrd="0" presId="urn:microsoft.com/office/officeart/2005/8/layout/hProcess9"/>
    <dgm:cxn modelId="{3D3F6644-024B-47AF-8CE1-39DAACAF4614}" srcId="{4EEE4746-3FEB-4F7C-A949-5F4A6D956DE3}" destId="{80CA9782-8FBD-46D8-8E53-6FFE46770BD2}" srcOrd="6" destOrd="0" parTransId="{7ED5CD58-A053-489C-AAD8-D56A280936F8}" sibTransId="{678C1FDD-2D00-415D-92E6-ACB0D941862F}"/>
    <dgm:cxn modelId="{1B319D6E-DEF3-4EF7-A2B8-82AD160D48E5}" srcId="{4EEE4746-3FEB-4F7C-A949-5F4A6D956DE3}" destId="{E59690D6-26E6-441C-9DE0-6AC50745ACD7}" srcOrd="0" destOrd="0" parTransId="{EB984080-8D3C-4623-9832-EA51713010A0}" sibTransId="{04959FA4-A6D3-4A82-A6F5-D5341EFACD3D}"/>
    <dgm:cxn modelId="{B3A96A75-EEF6-4907-865A-E105D5028DF2}" srcId="{4EEE4746-3FEB-4F7C-A949-5F4A6D956DE3}" destId="{B8FA3F87-7CA2-48F6-9DC1-CE447FB8A49D}" srcOrd="2" destOrd="0" parTransId="{9BCEDE89-FA3D-4EB9-85E5-B08EB16C3B28}" sibTransId="{70ED4313-6192-41A4-89FE-8BE3784DB3A4}"/>
    <dgm:cxn modelId="{6D6D9058-920F-49B7-ACF8-59532BA49FBA}" srcId="{4EEE4746-3FEB-4F7C-A949-5F4A6D956DE3}" destId="{EC48DF91-FA14-4502-AEF5-721011586A37}" srcOrd="4" destOrd="0" parTransId="{C0BC0000-49BB-4367-91B5-E6EA2C8CD6EF}" sibTransId="{A6C1277A-D7E1-4B0B-AC6E-B5FBD611BD7A}"/>
    <dgm:cxn modelId="{7517C578-F2F7-4070-B893-805E7701BA77}" type="presOf" srcId="{B8FA3F87-7CA2-48F6-9DC1-CE447FB8A49D}" destId="{B694C2FC-5732-4352-B940-F16ACE2B6D32}" srcOrd="0" destOrd="0" presId="urn:microsoft.com/office/officeart/2005/8/layout/hProcess9"/>
    <dgm:cxn modelId="{A7A20C88-19A9-4045-AD92-529FB174C5DE}" srcId="{4EEE4746-3FEB-4F7C-A949-5F4A6D956DE3}" destId="{F81960D5-DDD8-4DD6-B323-36B76B80C19A}" srcOrd="3" destOrd="0" parTransId="{00C1F818-050F-42ED-926A-A79BFCA90A7D}" sibTransId="{93F262A7-8EFD-4670-B658-C21E6226B1F0}"/>
    <dgm:cxn modelId="{8239B39F-DE4B-4C8F-B197-5D5BB45AFA11}" type="presOf" srcId="{EC48DF91-FA14-4502-AEF5-721011586A37}" destId="{A45B848F-4AD2-4D21-9C00-F192E33118F7}" srcOrd="0" destOrd="0" presId="urn:microsoft.com/office/officeart/2005/8/layout/hProcess9"/>
    <dgm:cxn modelId="{1DCFD3DC-4C2E-4BA8-AC5B-F63EFFF3302B}" type="presOf" srcId="{E59690D6-26E6-441C-9DE0-6AC50745ACD7}" destId="{5E532CC8-6D67-4335-B2EB-E98FB67E2C21}" srcOrd="0" destOrd="0" presId="urn:microsoft.com/office/officeart/2005/8/layout/hProcess9"/>
    <dgm:cxn modelId="{01A9A9DF-37C7-4B87-8E0F-0AF417D8D05C}" type="presOf" srcId="{F81960D5-DDD8-4DD6-B323-36B76B80C19A}" destId="{04687C01-4007-43EE-8356-9E9411A52A79}" srcOrd="0" destOrd="0" presId="urn:microsoft.com/office/officeart/2005/8/layout/hProcess9"/>
    <dgm:cxn modelId="{1C5C29E6-E59D-48DA-8690-B9575DC0C01D}" type="presOf" srcId="{4EEE4746-3FEB-4F7C-A949-5F4A6D956DE3}" destId="{DD1AE630-CEEB-4B19-93FB-724427878618}" srcOrd="0" destOrd="0" presId="urn:microsoft.com/office/officeart/2005/8/layout/hProcess9"/>
    <dgm:cxn modelId="{6599C4F0-852C-40BE-945A-41CAFAE1A69A}" type="presOf" srcId="{3E98E758-6CAF-47EA-904A-62F139252B56}" destId="{726902EA-D3FD-41D1-A5F5-E83CB041569D}" srcOrd="0" destOrd="0" presId="urn:microsoft.com/office/officeart/2005/8/layout/hProcess9"/>
    <dgm:cxn modelId="{6F9455D9-1B31-44E1-BC99-E593DDEC8678}" type="presParOf" srcId="{DD1AE630-CEEB-4B19-93FB-724427878618}" destId="{8F13922C-2C74-4A87-8348-FFA436ACEA54}" srcOrd="0" destOrd="0" presId="urn:microsoft.com/office/officeart/2005/8/layout/hProcess9"/>
    <dgm:cxn modelId="{D522F3D8-6CF7-4458-9575-8137B005C2B0}" type="presParOf" srcId="{DD1AE630-CEEB-4B19-93FB-724427878618}" destId="{7ED21B58-1E75-4FF0-A20D-D20D5C9E0CF1}" srcOrd="1" destOrd="0" presId="urn:microsoft.com/office/officeart/2005/8/layout/hProcess9"/>
    <dgm:cxn modelId="{83125819-91EB-49F6-9D9C-04D27879FDF9}" type="presParOf" srcId="{7ED21B58-1E75-4FF0-A20D-D20D5C9E0CF1}" destId="{5E532CC8-6D67-4335-B2EB-E98FB67E2C21}" srcOrd="0" destOrd="0" presId="urn:microsoft.com/office/officeart/2005/8/layout/hProcess9"/>
    <dgm:cxn modelId="{9D38FC7F-D8F4-4DB1-A31E-DBCCAB804A47}" type="presParOf" srcId="{7ED21B58-1E75-4FF0-A20D-D20D5C9E0CF1}" destId="{F881CF4B-BB62-4AD1-BDBA-9423C51B92BB}" srcOrd="1" destOrd="0" presId="urn:microsoft.com/office/officeart/2005/8/layout/hProcess9"/>
    <dgm:cxn modelId="{7E0E6BD2-A4B8-40CC-B84B-AFFCE8AFC175}" type="presParOf" srcId="{7ED21B58-1E75-4FF0-A20D-D20D5C9E0CF1}" destId="{726902EA-D3FD-41D1-A5F5-E83CB041569D}" srcOrd="2" destOrd="0" presId="urn:microsoft.com/office/officeart/2005/8/layout/hProcess9"/>
    <dgm:cxn modelId="{8D96570A-3F9D-48AE-9DF8-B7E1BB19A42B}" type="presParOf" srcId="{7ED21B58-1E75-4FF0-A20D-D20D5C9E0CF1}" destId="{9E81242A-6819-42C4-9B04-10945270E518}" srcOrd="3" destOrd="0" presId="urn:microsoft.com/office/officeart/2005/8/layout/hProcess9"/>
    <dgm:cxn modelId="{CCBB917A-4FFB-4BEC-B584-5D8E6B7388AD}" type="presParOf" srcId="{7ED21B58-1E75-4FF0-A20D-D20D5C9E0CF1}" destId="{B694C2FC-5732-4352-B940-F16ACE2B6D32}" srcOrd="4" destOrd="0" presId="urn:microsoft.com/office/officeart/2005/8/layout/hProcess9"/>
    <dgm:cxn modelId="{ED04FADC-54B9-4156-AB69-DC7C0BD2B78D}" type="presParOf" srcId="{7ED21B58-1E75-4FF0-A20D-D20D5C9E0CF1}" destId="{930BE723-89B0-4B09-81A5-FE615C63D0E4}" srcOrd="5" destOrd="0" presId="urn:microsoft.com/office/officeart/2005/8/layout/hProcess9"/>
    <dgm:cxn modelId="{1B0C8503-FC1D-4A63-A5FF-D0D7908F8FE0}" type="presParOf" srcId="{7ED21B58-1E75-4FF0-A20D-D20D5C9E0CF1}" destId="{04687C01-4007-43EE-8356-9E9411A52A79}" srcOrd="6" destOrd="0" presId="urn:microsoft.com/office/officeart/2005/8/layout/hProcess9"/>
    <dgm:cxn modelId="{F57FEA53-599C-4AA2-9EF8-8BF6D5C6A5DF}" type="presParOf" srcId="{7ED21B58-1E75-4FF0-A20D-D20D5C9E0CF1}" destId="{C8FCE854-311E-4E15-B55B-35829129B67C}" srcOrd="7" destOrd="0" presId="urn:microsoft.com/office/officeart/2005/8/layout/hProcess9"/>
    <dgm:cxn modelId="{6B830D06-390E-4A1A-AEDE-E768470C3837}" type="presParOf" srcId="{7ED21B58-1E75-4FF0-A20D-D20D5C9E0CF1}" destId="{A45B848F-4AD2-4D21-9C00-F192E33118F7}" srcOrd="8" destOrd="0" presId="urn:microsoft.com/office/officeart/2005/8/layout/hProcess9"/>
    <dgm:cxn modelId="{4EBE785C-FDE0-4437-8685-32D6BE1D7337}" type="presParOf" srcId="{7ED21B58-1E75-4FF0-A20D-D20D5C9E0CF1}" destId="{DE101135-AB18-4C2A-AB71-8EACB88577CD}" srcOrd="9" destOrd="0" presId="urn:microsoft.com/office/officeart/2005/8/layout/hProcess9"/>
    <dgm:cxn modelId="{A9731AB6-5C75-460C-B3D8-4ED8FADC640E}" type="presParOf" srcId="{7ED21B58-1E75-4FF0-A20D-D20D5C9E0CF1}" destId="{B1E65AE4-0146-412A-8B2D-500C6F441471}" srcOrd="10" destOrd="0" presId="urn:microsoft.com/office/officeart/2005/8/layout/hProcess9"/>
    <dgm:cxn modelId="{93308218-34AB-450C-9E22-1265E1602C7F}" type="presParOf" srcId="{7ED21B58-1E75-4FF0-A20D-D20D5C9E0CF1}" destId="{57FC7BCF-A0CC-4458-83BD-FB8C5916F40C}" srcOrd="11" destOrd="0" presId="urn:microsoft.com/office/officeart/2005/8/layout/hProcess9"/>
    <dgm:cxn modelId="{4CFA73A7-7A77-499C-9135-E83BDCE340EF}" type="presParOf" srcId="{7ED21B58-1E75-4FF0-A20D-D20D5C9E0CF1}" destId="{BEA7B815-6783-4AEA-8584-3C1502B8CD75}" srcOrd="1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E4746-3FEB-4F7C-A949-5F4A6D956DE3}"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E59690D6-26E6-441C-9DE0-6AC50745ACD7}">
      <dgm:prSet phldrT="[Text]"/>
      <dgm:spPr/>
      <dgm:t>
        <a:bodyPr/>
        <a:lstStyle/>
        <a:p>
          <a:r>
            <a:rPr lang="en-GB"/>
            <a:t>LPA makes a decision on planning application</a:t>
          </a:r>
        </a:p>
      </dgm:t>
    </dgm:pt>
    <dgm:pt modelId="{EB984080-8D3C-4623-9832-EA51713010A0}" type="parTrans" cxnId="{1B319D6E-DEF3-4EF7-A2B8-82AD160D48E5}">
      <dgm:prSet/>
      <dgm:spPr/>
      <dgm:t>
        <a:bodyPr/>
        <a:lstStyle/>
        <a:p>
          <a:endParaRPr lang="en-GB"/>
        </a:p>
      </dgm:t>
    </dgm:pt>
    <dgm:pt modelId="{04959FA4-A6D3-4A82-A6F5-D5341EFACD3D}" type="sibTrans" cxnId="{1B319D6E-DEF3-4EF7-A2B8-82AD160D48E5}">
      <dgm:prSet/>
      <dgm:spPr/>
      <dgm:t>
        <a:bodyPr/>
        <a:lstStyle/>
        <a:p>
          <a:endParaRPr lang="en-GB"/>
        </a:p>
      </dgm:t>
    </dgm:pt>
    <dgm:pt modelId="{3E98E758-6CAF-47EA-904A-62F139252B56}">
      <dgm:prSet phldrT="[Text]"/>
      <dgm:spPr/>
      <dgm:t>
        <a:bodyPr/>
        <a:lstStyle/>
        <a:p>
          <a:r>
            <a:rPr lang="en-GB"/>
            <a:t>LPA must inform the Secretary of State and the consultation bodies, in writing, of the decision. </a:t>
          </a:r>
        </a:p>
      </dgm:t>
    </dgm:pt>
    <dgm:pt modelId="{AA0E2A3A-F6AE-4A71-8492-3DB929E90B28}" type="parTrans" cxnId="{84E5930C-4DBF-4A8F-962B-ACA0C76305F0}">
      <dgm:prSet/>
      <dgm:spPr/>
      <dgm:t>
        <a:bodyPr/>
        <a:lstStyle/>
        <a:p>
          <a:endParaRPr lang="en-GB"/>
        </a:p>
      </dgm:t>
    </dgm:pt>
    <dgm:pt modelId="{C04533B6-16C4-4E35-887F-6E2C8D921F50}" type="sibTrans" cxnId="{84E5930C-4DBF-4A8F-962B-ACA0C76305F0}">
      <dgm:prSet/>
      <dgm:spPr/>
      <dgm:t>
        <a:bodyPr/>
        <a:lstStyle/>
        <a:p>
          <a:endParaRPr lang="en-GB"/>
        </a:p>
      </dgm:t>
    </dgm:pt>
    <dgm:pt modelId="{B8FA3F87-7CA2-48F6-9DC1-CE447FB8A49D}">
      <dgm:prSet phldrT="[Text]"/>
      <dgm:spPr/>
      <dgm:t>
        <a:bodyPr/>
        <a:lstStyle/>
        <a:p>
          <a:r>
            <a:rPr lang="en-GB"/>
            <a:t>LPA must inform the public of the decision by publishing a notice in local newspaper and on LA website. </a:t>
          </a:r>
        </a:p>
      </dgm:t>
    </dgm:pt>
    <dgm:pt modelId="{9BCEDE89-FA3D-4EB9-85E5-B08EB16C3B28}" type="parTrans" cxnId="{B3A96A75-EEF6-4907-865A-E105D5028DF2}">
      <dgm:prSet/>
      <dgm:spPr/>
      <dgm:t>
        <a:bodyPr/>
        <a:lstStyle/>
        <a:p>
          <a:endParaRPr lang="en-GB"/>
        </a:p>
      </dgm:t>
    </dgm:pt>
    <dgm:pt modelId="{70ED4313-6192-41A4-89FE-8BE3784DB3A4}" type="sibTrans" cxnId="{B3A96A75-EEF6-4907-865A-E105D5028DF2}">
      <dgm:prSet/>
      <dgm:spPr/>
      <dgm:t>
        <a:bodyPr/>
        <a:lstStyle/>
        <a:p>
          <a:endParaRPr lang="en-GB"/>
        </a:p>
      </dgm:t>
    </dgm:pt>
    <dgm:pt modelId="{F81960D5-DDD8-4DD6-B323-36B76B80C19A}">
      <dgm:prSet phldrT="[Text]"/>
      <dgm:spPr/>
      <dgm:t>
        <a:bodyPr/>
        <a:lstStyle/>
        <a:p>
          <a:r>
            <a:rPr lang="en-GB"/>
            <a:t>LPA place statement on the planning register.</a:t>
          </a:r>
        </a:p>
      </dgm:t>
    </dgm:pt>
    <dgm:pt modelId="{00C1F818-050F-42ED-926A-A79BFCA90A7D}" type="parTrans" cxnId="{A7A20C88-19A9-4045-AD92-529FB174C5DE}">
      <dgm:prSet/>
      <dgm:spPr/>
      <dgm:t>
        <a:bodyPr/>
        <a:lstStyle/>
        <a:p>
          <a:endParaRPr lang="en-GB"/>
        </a:p>
      </dgm:t>
    </dgm:pt>
    <dgm:pt modelId="{93F262A7-8EFD-4670-B658-C21E6226B1F0}" type="sibTrans" cxnId="{A7A20C88-19A9-4045-AD92-529FB174C5DE}">
      <dgm:prSet/>
      <dgm:spPr/>
      <dgm:t>
        <a:bodyPr/>
        <a:lstStyle/>
        <a:p>
          <a:endParaRPr lang="en-GB"/>
        </a:p>
      </dgm:t>
    </dgm:pt>
    <dgm:pt modelId="{5789CBAC-7243-4890-9A44-9D5C4223CFAF}" type="pres">
      <dgm:prSet presAssocID="{4EEE4746-3FEB-4F7C-A949-5F4A6D956DE3}" presName="Name0" presStyleCnt="0">
        <dgm:presLayoutVars>
          <dgm:dir/>
          <dgm:resizeHandles val="exact"/>
        </dgm:presLayoutVars>
      </dgm:prSet>
      <dgm:spPr/>
    </dgm:pt>
    <dgm:pt modelId="{7E11688D-8391-4C84-9D2C-F689125A07F6}" type="pres">
      <dgm:prSet presAssocID="{E59690D6-26E6-441C-9DE0-6AC50745ACD7}" presName="node" presStyleLbl="node1" presStyleIdx="0" presStyleCnt="4">
        <dgm:presLayoutVars>
          <dgm:bulletEnabled val="1"/>
        </dgm:presLayoutVars>
      </dgm:prSet>
      <dgm:spPr/>
    </dgm:pt>
    <dgm:pt modelId="{88597C4C-3B43-4A7E-B842-653A419BD67F}" type="pres">
      <dgm:prSet presAssocID="{04959FA4-A6D3-4A82-A6F5-D5341EFACD3D}" presName="sibTrans" presStyleLbl="sibTrans2D1" presStyleIdx="0" presStyleCnt="3"/>
      <dgm:spPr/>
    </dgm:pt>
    <dgm:pt modelId="{C412CD89-5A63-4142-9FA2-F0AA74833C84}" type="pres">
      <dgm:prSet presAssocID="{04959FA4-A6D3-4A82-A6F5-D5341EFACD3D}" presName="connectorText" presStyleLbl="sibTrans2D1" presStyleIdx="0" presStyleCnt="3"/>
      <dgm:spPr/>
    </dgm:pt>
    <dgm:pt modelId="{BC9897A9-8FAD-490E-9D20-7D285D6B77E6}" type="pres">
      <dgm:prSet presAssocID="{3E98E758-6CAF-47EA-904A-62F139252B56}" presName="node" presStyleLbl="node1" presStyleIdx="1" presStyleCnt="4">
        <dgm:presLayoutVars>
          <dgm:bulletEnabled val="1"/>
        </dgm:presLayoutVars>
      </dgm:prSet>
      <dgm:spPr/>
    </dgm:pt>
    <dgm:pt modelId="{F49C071B-FB8F-4DBD-959A-7E81D8D23058}" type="pres">
      <dgm:prSet presAssocID="{C04533B6-16C4-4E35-887F-6E2C8D921F50}" presName="sibTrans" presStyleLbl="sibTrans2D1" presStyleIdx="1" presStyleCnt="3"/>
      <dgm:spPr/>
    </dgm:pt>
    <dgm:pt modelId="{94F6F3DC-E270-452E-AF8B-73DA8D7FB987}" type="pres">
      <dgm:prSet presAssocID="{C04533B6-16C4-4E35-887F-6E2C8D921F50}" presName="connectorText" presStyleLbl="sibTrans2D1" presStyleIdx="1" presStyleCnt="3"/>
      <dgm:spPr/>
    </dgm:pt>
    <dgm:pt modelId="{2DE7A1C1-FDFC-4DD2-B95F-EA7B3677C957}" type="pres">
      <dgm:prSet presAssocID="{B8FA3F87-7CA2-48F6-9DC1-CE447FB8A49D}" presName="node" presStyleLbl="node1" presStyleIdx="2" presStyleCnt="4">
        <dgm:presLayoutVars>
          <dgm:bulletEnabled val="1"/>
        </dgm:presLayoutVars>
      </dgm:prSet>
      <dgm:spPr/>
    </dgm:pt>
    <dgm:pt modelId="{FEC882FA-AF18-43CB-A731-05F17FF57726}" type="pres">
      <dgm:prSet presAssocID="{70ED4313-6192-41A4-89FE-8BE3784DB3A4}" presName="sibTrans" presStyleLbl="sibTrans2D1" presStyleIdx="2" presStyleCnt="3"/>
      <dgm:spPr/>
    </dgm:pt>
    <dgm:pt modelId="{C6660D37-C146-450F-8006-600AF21F35AE}" type="pres">
      <dgm:prSet presAssocID="{70ED4313-6192-41A4-89FE-8BE3784DB3A4}" presName="connectorText" presStyleLbl="sibTrans2D1" presStyleIdx="2" presStyleCnt="3"/>
      <dgm:spPr/>
    </dgm:pt>
    <dgm:pt modelId="{7C1EAA10-FD36-45F0-8377-DE40E79570E6}" type="pres">
      <dgm:prSet presAssocID="{F81960D5-DDD8-4DD6-B323-36B76B80C19A}" presName="node" presStyleLbl="node1" presStyleIdx="3" presStyleCnt="4">
        <dgm:presLayoutVars>
          <dgm:bulletEnabled val="1"/>
        </dgm:presLayoutVars>
      </dgm:prSet>
      <dgm:spPr/>
    </dgm:pt>
  </dgm:ptLst>
  <dgm:cxnLst>
    <dgm:cxn modelId="{84E5930C-4DBF-4A8F-962B-ACA0C76305F0}" srcId="{4EEE4746-3FEB-4F7C-A949-5F4A6D956DE3}" destId="{3E98E758-6CAF-47EA-904A-62F139252B56}" srcOrd="1" destOrd="0" parTransId="{AA0E2A3A-F6AE-4A71-8492-3DB929E90B28}" sibTransId="{C04533B6-16C4-4E35-887F-6E2C8D921F50}"/>
    <dgm:cxn modelId="{DD9BFB2E-31BC-43A7-BA76-AF0469E2A46E}" type="presOf" srcId="{70ED4313-6192-41A4-89FE-8BE3784DB3A4}" destId="{C6660D37-C146-450F-8006-600AF21F35AE}" srcOrd="1" destOrd="0" presId="urn:microsoft.com/office/officeart/2005/8/layout/process1"/>
    <dgm:cxn modelId="{B8C68E34-807E-4831-A30A-BDEBA458A478}" type="presOf" srcId="{4EEE4746-3FEB-4F7C-A949-5F4A6D956DE3}" destId="{5789CBAC-7243-4890-9A44-9D5C4223CFAF}" srcOrd="0" destOrd="0" presId="urn:microsoft.com/office/officeart/2005/8/layout/process1"/>
    <dgm:cxn modelId="{F2B25F35-F975-496D-8DB0-BEB06884AE8A}" type="presOf" srcId="{3E98E758-6CAF-47EA-904A-62F139252B56}" destId="{BC9897A9-8FAD-490E-9D20-7D285D6B77E6}" srcOrd="0" destOrd="0" presId="urn:microsoft.com/office/officeart/2005/8/layout/process1"/>
    <dgm:cxn modelId="{24283E3E-EF9B-4B64-A987-AA6EEFBBB1BE}" type="presOf" srcId="{C04533B6-16C4-4E35-887F-6E2C8D921F50}" destId="{94F6F3DC-E270-452E-AF8B-73DA8D7FB987}" srcOrd="1" destOrd="0" presId="urn:microsoft.com/office/officeart/2005/8/layout/process1"/>
    <dgm:cxn modelId="{1B319D6E-DEF3-4EF7-A2B8-82AD160D48E5}" srcId="{4EEE4746-3FEB-4F7C-A949-5F4A6D956DE3}" destId="{E59690D6-26E6-441C-9DE0-6AC50745ACD7}" srcOrd="0" destOrd="0" parTransId="{EB984080-8D3C-4623-9832-EA51713010A0}" sibTransId="{04959FA4-A6D3-4A82-A6F5-D5341EFACD3D}"/>
    <dgm:cxn modelId="{BE203571-418D-4F06-ACDF-B33DE1F2FFCE}" type="presOf" srcId="{04959FA4-A6D3-4A82-A6F5-D5341EFACD3D}" destId="{88597C4C-3B43-4A7E-B842-653A419BD67F}" srcOrd="0" destOrd="0" presId="urn:microsoft.com/office/officeart/2005/8/layout/process1"/>
    <dgm:cxn modelId="{B3A96A75-EEF6-4907-865A-E105D5028DF2}" srcId="{4EEE4746-3FEB-4F7C-A949-5F4A6D956DE3}" destId="{B8FA3F87-7CA2-48F6-9DC1-CE447FB8A49D}" srcOrd="2" destOrd="0" parTransId="{9BCEDE89-FA3D-4EB9-85E5-B08EB16C3B28}" sibTransId="{70ED4313-6192-41A4-89FE-8BE3784DB3A4}"/>
    <dgm:cxn modelId="{A7A20C88-19A9-4045-AD92-529FB174C5DE}" srcId="{4EEE4746-3FEB-4F7C-A949-5F4A6D956DE3}" destId="{F81960D5-DDD8-4DD6-B323-36B76B80C19A}" srcOrd="3" destOrd="0" parTransId="{00C1F818-050F-42ED-926A-A79BFCA90A7D}" sibTransId="{93F262A7-8EFD-4670-B658-C21E6226B1F0}"/>
    <dgm:cxn modelId="{8D0CE988-3744-4DEB-85B2-2810865FDA13}" type="presOf" srcId="{C04533B6-16C4-4E35-887F-6E2C8D921F50}" destId="{F49C071B-FB8F-4DBD-959A-7E81D8D23058}" srcOrd="0" destOrd="0" presId="urn:microsoft.com/office/officeart/2005/8/layout/process1"/>
    <dgm:cxn modelId="{086B6D8E-2241-42C9-875A-240E09C75EE9}" type="presOf" srcId="{B8FA3F87-7CA2-48F6-9DC1-CE447FB8A49D}" destId="{2DE7A1C1-FDFC-4DD2-B95F-EA7B3677C957}" srcOrd="0" destOrd="0" presId="urn:microsoft.com/office/officeart/2005/8/layout/process1"/>
    <dgm:cxn modelId="{C3C2EEAD-5DA0-4011-A0A0-2F5C03D2EA0D}" type="presOf" srcId="{E59690D6-26E6-441C-9DE0-6AC50745ACD7}" destId="{7E11688D-8391-4C84-9D2C-F689125A07F6}" srcOrd="0" destOrd="0" presId="urn:microsoft.com/office/officeart/2005/8/layout/process1"/>
    <dgm:cxn modelId="{AC2A8DAF-5586-4E37-963B-486D61AEAEC4}" type="presOf" srcId="{70ED4313-6192-41A4-89FE-8BE3784DB3A4}" destId="{FEC882FA-AF18-43CB-A731-05F17FF57726}" srcOrd="0" destOrd="0" presId="urn:microsoft.com/office/officeart/2005/8/layout/process1"/>
    <dgm:cxn modelId="{4F8851B8-017E-4B93-A79B-479A2EA18B66}" type="presOf" srcId="{04959FA4-A6D3-4A82-A6F5-D5341EFACD3D}" destId="{C412CD89-5A63-4142-9FA2-F0AA74833C84}" srcOrd="1" destOrd="0" presId="urn:microsoft.com/office/officeart/2005/8/layout/process1"/>
    <dgm:cxn modelId="{94FDD8F5-2080-41C4-B825-B2108FC6E71E}" type="presOf" srcId="{F81960D5-DDD8-4DD6-B323-36B76B80C19A}" destId="{7C1EAA10-FD36-45F0-8377-DE40E79570E6}" srcOrd="0" destOrd="0" presId="urn:microsoft.com/office/officeart/2005/8/layout/process1"/>
    <dgm:cxn modelId="{5FF42E54-1D8A-4397-9983-17C77113ED23}" type="presParOf" srcId="{5789CBAC-7243-4890-9A44-9D5C4223CFAF}" destId="{7E11688D-8391-4C84-9D2C-F689125A07F6}" srcOrd="0" destOrd="0" presId="urn:microsoft.com/office/officeart/2005/8/layout/process1"/>
    <dgm:cxn modelId="{4AF553C4-BCE4-4059-852E-F5151C307119}" type="presParOf" srcId="{5789CBAC-7243-4890-9A44-9D5C4223CFAF}" destId="{88597C4C-3B43-4A7E-B842-653A419BD67F}" srcOrd="1" destOrd="0" presId="urn:microsoft.com/office/officeart/2005/8/layout/process1"/>
    <dgm:cxn modelId="{0A00988C-14B1-4724-8AB2-FC790F88E972}" type="presParOf" srcId="{88597C4C-3B43-4A7E-B842-653A419BD67F}" destId="{C412CD89-5A63-4142-9FA2-F0AA74833C84}" srcOrd="0" destOrd="0" presId="urn:microsoft.com/office/officeart/2005/8/layout/process1"/>
    <dgm:cxn modelId="{434C71D5-B0DC-45C5-945D-8F91E98F4436}" type="presParOf" srcId="{5789CBAC-7243-4890-9A44-9D5C4223CFAF}" destId="{BC9897A9-8FAD-490E-9D20-7D285D6B77E6}" srcOrd="2" destOrd="0" presId="urn:microsoft.com/office/officeart/2005/8/layout/process1"/>
    <dgm:cxn modelId="{C83F3DDF-BC1F-4EB5-928E-3AD3189D932F}" type="presParOf" srcId="{5789CBAC-7243-4890-9A44-9D5C4223CFAF}" destId="{F49C071B-FB8F-4DBD-959A-7E81D8D23058}" srcOrd="3" destOrd="0" presId="urn:microsoft.com/office/officeart/2005/8/layout/process1"/>
    <dgm:cxn modelId="{15402D7B-7B08-49BC-BBDE-399EBBBDAB22}" type="presParOf" srcId="{F49C071B-FB8F-4DBD-959A-7E81D8D23058}" destId="{94F6F3DC-E270-452E-AF8B-73DA8D7FB987}" srcOrd="0" destOrd="0" presId="urn:microsoft.com/office/officeart/2005/8/layout/process1"/>
    <dgm:cxn modelId="{7E00D0AF-1B58-4C76-A489-E8A1D49AA1DE}" type="presParOf" srcId="{5789CBAC-7243-4890-9A44-9D5C4223CFAF}" destId="{2DE7A1C1-FDFC-4DD2-B95F-EA7B3677C957}" srcOrd="4" destOrd="0" presId="urn:microsoft.com/office/officeart/2005/8/layout/process1"/>
    <dgm:cxn modelId="{A2C5C5BD-1AE9-4D1E-9A69-C412650581CF}" type="presParOf" srcId="{5789CBAC-7243-4890-9A44-9D5C4223CFAF}" destId="{FEC882FA-AF18-43CB-A731-05F17FF57726}" srcOrd="5" destOrd="0" presId="urn:microsoft.com/office/officeart/2005/8/layout/process1"/>
    <dgm:cxn modelId="{70E5E646-7576-4B5E-B51F-AABE40D13A9D}" type="presParOf" srcId="{FEC882FA-AF18-43CB-A731-05F17FF57726}" destId="{C6660D37-C146-450F-8006-600AF21F35AE}" srcOrd="0" destOrd="0" presId="urn:microsoft.com/office/officeart/2005/8/layout/process1"/>
    <dgm:cxn modelId="{0A307E44-880B-432B-84AF-3383140C174D}" type="presParOf" srcId="{5789CBAC-7243-4890-9A44-9D5C4223CFAF}" destId="{7C1EAA10-FD36-45F0-8377-DE40E79570E6}"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3922C-2C74-4A87-8348-FFA436ACEA54}">
      <dsp:nvSpPr>
        <dsp:cNvPr id="0" name=""/>
        <dsp:cNvSpPr/>
      </dsp:nvSpPr>
      <dsp:spPr>
        <a:xfrm>
          <a:off x="908149" y="0"/>
          <a:ext cx="10292358" cy="600762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32CC8-6D67-4335-B2EB-E98FB67E2C21}">
      <dsp:nvSpPr>
        <dsp:cNvPr id="0" name=""/>
        <dsp:cNvSpPr/>
      </dsp:nvSpPr>
      <dsp:spPr>
        <a:xfrm>
          <a:off x="1034"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Applicant submits Environmental Statement with planning application.</a:t>
          </a:r>
        </a:p>
      </dsp:txBody>
      <dsp:txXfrm>
        <a:off x="81992" y="1883246"/>
        <a:ext cx="1496520" cy="2241135"/>
      </dsp:txXfrm>
    </dsp:sp>
    <dsp:sp modelId="{726902EA-D3FD-41D1-A5F5-E83CB041569D}">
      <dsp:nvSpPr>
        <dsp:cNvPr id="0" name=""/>
        <dsp:cNvSpPr/>
      </dsp:nvSpPr>
      <dsp:spPr>
        <a:xfrm>
          <a:off x="1742393"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published notice in press and on its website, posts site notices and indicates where documents can be inspected and obtained.</a:t>
          </a:r>
        </a:p>
      </dsp:txBody>
      <dsp:txXfrm>
        <a:off x="1823351" y="1883246"/>
        <a:ext cx="1496520" cy="2241135"/>
      </dsp:txXfrm>
    </dsp:sp>
    <dsp:sp modelId="{B694C2FC-5732-4352-B940-F16ACE2B6D32}">
      <dsp:nvSpPr>
        <dsp:cNvPr id="0" name=""/>
        <dsp:cNvSpPr/>
      </dsp:nvSpPr>
      <dsp:spPr>
        <a:xfrm>
          <a:off x="3483751"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consults statutory consultees, informs interested parties, places ES on planning register and makes it available on website. Sends copy to Secretary of State. </a:t>
          </a:r>
        </a:p>
      </dsp:txBody>
      <dsp:txXfrm>
        <a:off x="3564709" y="1883246"/>
        <a:ext cx="1496520" cy="2241135"/>
      </dsp:txXfrm>
    </dsp:sp>
    <dsp:sp modelId="{04687C01-4007-43EE-8356-9E9411A52A79}">
      <dsp:nvSpPr>
        <dsp:cNvPr id="0" name=""/>
        <dsp:cNvSpPr/>
      </dsp:nvSpPr>
      <dsp:spPr>
        <a:xfrm>
          <a:off x="5225110"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receives comments</a:t>
          </a:r>
        </a:p>
      </dsp:txBody>
      <dsp:txXfrm>
        <a:off x="5306068" y="1883246"/>
        <a:ext cx="1496520" cy="2241135"/>
      </dsp:txXfrm>
    </dsp:sp>
    <dsp:sp modelId="{A45B848F-4AD2-4D21-9C00-F192E33118F7}">
      <dsp:nvSpPr>
        <dsp:cNvPr id="0" name=""/>
        <dsp:cNvSpPr/>
      </dsp:nvSpPr>
      <dsp:spPr>
        <a:xfrm>
          <a:off x="6966468"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considered representations on the ES</a:t>
          </a:r>
        </a:p>
      </dsp:txBody>
      <dsp:txXfrm>
        <a:off x="7047426" y="1883246"/>
        <a:ext cx="1496520" cy="2241135"/>
      </dsp:txXfrm>
    </dsp:sp>
    <dsp:sp modelId="{B1E65AE4-0146-412A-8B2D-500C6F441471}">
      <dsp:nvSpPr>
        <dsp:cNvPr id="0" name=""/>
        <dsp:cNvSpPr/>
      </dsp:nvSpPr>
      <dsp:spPr>
        <a:xfrm>
          <a:off x="8707827"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makes a decision on planning application</a:t>
          </a:r>
        </a:p>
      </dsp:txBody>
      <dsp:txXfrm>
        <a:off x="8788785" y="1883246"/>
        <a:ext cx="1496520" cy="2241135"/>
      </dsp:txXfrm>
    </dsp:sp>
    <dsp:sp modelId="{BEA7B815-6783-4AEA-8584-3C1502B8CD75}">
      <dsp:nvSpPr>
        <dsp:cNvPr id="0" name=""/>
        <dsp:cNvSpPr/>
      </dsp:nvSpPr>
      <dsp:spPr>
        <a:xfrm>
          <a:off x="10449185" y="1802288"/>
          <a:ext cx="1658436" cy="24030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LPA issues decision</a:t>
          </a:r>
        </a:p>
      </dsp:txBody>
      <dsp:txXfrm>
        <a:off x="10530143" y="1883246"/>
        <a:ext cx="1496520" cy="22411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1688D-8391-4C84-9D2C-F689125A07F6}">
      <dsp:nvSpPr>
        <dsp:cNvPr id="0" name=""/>
        <dsp:cNvSpPr/>
      </dsp:nvSpPr>
      <dsp:spPr>
        <a:xfrm>
          <a:off x="5321" y="2019094"/>
          <a:ext cx="2326541" cy="1526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LPA makes a decision on planning application</a:t>
          </a:r>
        </a:p>
      </dsp:txBody>
      <dsp:txXfrm>
        <a:off x="50039" y="2063812"/>
        <a:ext cx="2237105" cy="1437356"/>
      </dsp:txXfrm>
    </dsp:sp>
    <dsp:sp modelId="{88597C4C-3B43-4A7E-B842-653A419BD67F}">
      <dsp:nvSpPr>
        <dsp:cNvPr id="0" name=""/>
        <dsp:cNvSpPr/>
      </dsp:nvSpPr>
      <dsp:spPr>
        <a:xfrm>
          <a:off x="2564516" y="2493999"/>
          <a:ext cx="493226" cy="5769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564516" y="2609395"/>
        <a:ext cx="345258" cy="346190"/>
      </dsp:txXfrm>
    </dsp:sp>
    <dsp:sp modelId="{BC9897A9-8FAD-490E-9D20-7D285D6B77E6}">
      <dsp:nvSpPr>
        <dsp:cNvPr id="0" name=""/>
        <dsp:cNvSpPr/>
      </dsp:nvSpPr>
      <dsp:spPr>
        <a:xfrm>
          <a:off x="3262478" y="2019094"/>
          <a:ext cx="2326541" cy="1526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LPA must inform the Secretary of State and the consultation bodies, in writing, of the decision. </a:t>
          </a:r>
        </a:p>
      </dsp:txBody>
      <dsp:txXfrm>
        <a:off x="3307196" y="2063812"/>
        <a:ext cx="2237105" cy="1437356"/>
      </dsp:txXfrm>
    </dsp:sp>
    <dsp:sp modelId="{F49C071B-FB8F-4DBD-959A-7E81D8D23058}">
      <dsp:nvSpPr>
        <dsp:cNvPr id="0" name=""/>
        <dsp:cNvSpPr/>
      </dsp:nvSpPr>
      <dsp:spPr>
        <a:xfrm>
          <a:off x="5821674" y="2493999"/>
          <a:ext cx="493226" cy="5769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821674" y="2609395"/>
        <a:ext cx="345258" cy="346190"/>
      </dsp:txXfrm>
    </dsp:sp>
    <dsp:sp modelId="{2DE7A1C1-FDFC-4DD2-B95F-EA7B3677C957}">
      <dsp:nvSpPr>
        <dsp:cNvPr id="0" name=""/>
        <dsp:cNvSpPr/>
      </dsp:nvSpPr>
      <dsp:spPr>
        <a:xfrm>
          <a:off x="6519636" y="2019094"/>
          <a:ext cx="2326541" cy="1526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LPA must inform the public of the decision by publishing a notice in local newspaper and on LA website. </a:t>
          </a:r>
        </a:p>
      </dsp:txBody>
      <dsp:txXfrm>
        <a:off x="6564354" y="2063812"/>
        <a:ext cx="2237105" cy="1437356"/>
      </dsp:txXfrm>
    </dsp:sp>
    <dsp:sp modelId="{FEC882FA-AF18-43CB-A731-05F17FF57726}">
      <dsp:nvSpPr>
        <dsp:cNvPr id="0" name=""/>
        <dsp:cNvSpPr/>
      </dsp:nvSpPr>
      <dsp:spPr>
        <a:xfrm>
          <a:off x="9078832" y="2493999"/>
          <a:ext cx="493226" cy="5769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9078832" y="2609395"/>
        <a:ext cx="345258" cy="346190"/>
      </dsp:txXfrm>
    </dsp:sp>
    <dsp:sp modelId="{7C1EAA10-FD36-45F0-8377-DE40E79570E6}">
      <dsp:nvSpPr>
        <dsp:cNvPr id="0" name=""/>
        <dsp:cNvSpPr/>
      </dsp:nvSpPr>
      <dsp:spPr>
        <a:xfrm>
          <a:off x="9776794" y="2019094"/>
          <a:ext cx="2326541" cy="1526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LPA place statement on the planning register.</a:t>
          </a:r>
        </a:p>
      </dsp:txBody>
      <dsp:txXfrm>
        <a:off x="9821512" y="2063812"/>
        <a:ext cx="2237105" cy="143735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overnment/publications/southwark-pipeline-installation-projec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uidance/environmental-impact-assessmen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Environmental Impact Assessment - GOV.UK (www.gov.uk)</a:t>
            </a:r>
            <a:r>
              <a:rPr lang="en-GB"/>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6</a:t>
            </a:fld>
            <a:endParaRPr lang="en-GB"/>
          </a:p>
        </p:txBody>
      </p:sp>
    </p:spTree>
    <p:extLst>
      <p:ext uri="{BB962C8B-B14F-4D97-AF65-F5344CB8AC3E}">
        <p14:creationId xmlns:p14="http://schemas.microsoft.com/office/powerpoint/2010/main" val="1764118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Southwark Pipeline Installation Project - GOV.UK (www.gov.uk)</a:t>
            </a:r>
            <a:r>
              <a:rPr lang="en-GB"/>
              <a:t> https://www.gov.uk/government/publications/southwark-pipeline-installation-project</a:t>
            </a:r>
          </a:p>
        </p:txBody>
      </p:sp>
      <p:sp>
        <p:nvSpPr>
          <p:cNvPr id="4" name="Slide Number Placeholder 3"/>
          <p:cNvSpPr>
            <a:spLocks noGrp="1"/>
          </p:cNvSpPr>
          <p:nvPr>
            <p:ph type="sldNum" sz="quarter" idx="5"/>
          </p:nvPr>
        </p:nvSpPr>
        <p:spPr/>
        <p:txBody>
          <a:bodyPr/>
          <a:lstStyle/>
          <a:p>
            <a:fld id="{66F9B635-24F6-40B0-BF56-B34D3512C82D}" type="slidenum">
              <a:rPr lang="en-GB" smtClean="0"/>
              <a:t>7</a:t>
            </a:fld>
            <a:endParaRPr lang="en-GB"/>
          </a:p>
        </p:txBody>
      </p:sp>
    </p:spTree>
    <p:extLst>
      <p:ext uri="{BB962C8B-B14F-4D97-AF65-F5344CB8AC3E}">
        <p14:creationId xmlns:p14="http://schemas.microsoft.com/office/powerpoint/2010/main" val="1828756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8</a:t>
            </a:fld>
            <a:endParaRPr lang="en-GB"/>
          </a:p>
        </p:txBody>
      </p:sp>
    </p:spTree>
    <p:extLst>
      <p:ext uri="{BB962C8B-B14F-4D97-AF65-F5344CB8AC3E}">
        <p14:creationId xmlns:p14="http://schemas.microsoft.com/office/powerpoint/2010/main" val="1071138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1339989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542409-6A04-4DC6-AC3A-D3758287A8F2}" type="slidenum">
              <a:rPr lang="en-GB" smtClean="0"/>
              <a:t>10</a:t>
            </a:fld>
            <a:endParaRPr lang="en-GB"/>
          </a:p>
        </p:txBody>
      </p:sp>
    </p:spTree>
    <p:extLst>
      <p:ext uri="{BB962C8B-B14F-4D97-AF65-F5344CB8AC3E}">
        <p14:creationId xmlns:p14="http://schemas.microsoft.com/office/powerpoint/2010/main" val="1455531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Environmental Impact Assessment - GOV.UK (www.gov.uk)</a:t>
            </a:r>
            <a:r>
              <a:rPr lang="en-GB"/>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4238705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12</a:t>
            </a:fld>
            <a:endParaRPr lang="en-GB"/>
          </a:p>
        </p:txBody>
      </p:sp>
    </p:spTree>
    <p:extLst>
      <p:ext uri="{BB962C8B-B14F-4D97-AF65-F5344CB8AC3E}">
        <p14:creationId xmlns:p14="http://schemas.microsoft.com/office/powerpoint/2010/main" val="1674639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542409-6A04-4DC6-AC3A-D3758287A8F2}" type="slidenum">
              <a:rPr lang="en-GB" smtClean="0"/>
              <a:t>13</a:t>
            </a:fld>
            <a:endParaRPr lang="en-GB"/>
          </a:p>
        </p:txBody>
      </p:sp>
    </p:spTree>
    <p:extLst>
      <p:ext uri="{BB962C8B-B14F-4D97-AF65-F5344CB8AC3E}">
        <p14:creationId xmlns:p14="http://schemas.microsoft.com/office/powerpoint/2010/main" val="3994591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Environmental Impact Assessment - GOV.UK (www.gov.uk)</a:t>
            </a:r>
            <a:r>
              <a:rPr lang="en-GB"/>
              <a:t> -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1278112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03/11/2025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jpeg"/><Relationship Id="rId2" Type="http://schemas.openxmlformats.org/officeDocument/2006/relationships/video" Target="https://www.youtube.com/embed/yspI_RmU45Q?start=59&amp;feature=oembed" TargetMode="External"/><Relationship Id="rId1" Type="http://schemas.openxmlformats.org/officeDocument/2006/relationships/video" Target="https://www.youtube.com/embed/C2-AEN3rv8U?feature=oembed" TargetMode="External"/><Relationship Id="rId6" Type="http://schemas.openxmlformats.org/officeDocument/2006/relationships/image" Target="../media/image14.jpeg"/><Relationship Id="rId5" Type="http://schemas.openxmlformats.org/officeDocument/2006/relationships/hyperlink" Target="https://news.surreycc.gov.uk/2024/10/25/statement-from-surrey-county-council-oil-drilling-at-horse-hill/#:~:text=The%20Supreme%20Court%20ruled%20that,Statement%20submitted%20with%20the%20application." TargetMode="External"/><Relationship Id="rId4" Type="http://schemas.openxmlformats.org/officeDocument/2006/relationships/hyperlink" Target="https://cornerstonebarristers.com/finch-court-appeal-declines-define-significant-indirect-effects-eia/"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xml"/><Relationship Id="rId1" Type="http://schemas.openxmlformats.org/officeDocument/2006/relationships/video" Target="https://www.youtube.com/embed/k6UMUW4IIrc?start=309&amp;feature=oembed" TargetMode="External"/><Relationship Id="rId5" Type="http://schemas.openxmlformats.org/officeDocument/2006/relationships/hyperlink" Target="https://www.derrybrienwindfarm.ie/project-information.html" TargetMode="External"/><Relationship Id="rId4" Type="http://schemas.openxmlformats.org/officeDocument/2006/relationships/hyperlink" Target="https://www.oireachtas.ie/en/debates/question/2021-11-09/312/"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aardlink.files.wordpress.com/2013/08/op55.pdf"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latin typeface="+mj-lt"/>
                <a:ea typeface="+mj-ea"/>
                <a:cs typeface="+mj-cs"/>
              </a:rPr>
              <a:t>ACNA6002: </a:t>
            </a:r>
          </a:p>
          <a:p>
            <a:pPr algn="ctr">
              <a:lnSpc>
                <a:spcPct val="90000"/>
              </a:lnSpc>
              <a:spcBef>
                <a:spcPct val="0"/>
              </a:spcBef>
              <a:spcAft>
                <a:spcPts val="600"/>
              </a:spcAft>
            </a:pPr>
            <a:r>
              <a:rPr lang="en-US" sz="5000">
                <a:latin typeface="+mj-lt"/>
                <a:ea typeface="+mj-ea"/>
                <a:cs typeface="+mj-cs"/>
              </a:rPr>
              <a:t>Lecture 5:</a:t>
            </a:r>
          </a:p>
          <a:p>
            <a:pPr algn="ctr">
              <a:lnSpc>
                <a:spcPct val="90000"/>
              </a:lnSpc>
              <a:spcBef>
                <a:spcPct val="0"/>
              </a:spcBef>
              <a:spcAft>
                <a:spcPts val="600"/>
              </a:spcAft>
            </a:pPr>
            <a:r>
              <a:rPr lang="en-US" sz="5000">
                <a:latin typeface="+mj-lt"/>
                <a:ea typeface="+mj-ea"/>
                <a:cs typeface="+mj-cs"/>
              </a:rPr>
              <a:t>EIA Decision &amp; Monitoring</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27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a:t>Dr Alisdair Cunningham</a:t>
            </a:r>
          </a:p>
          <a:p>
            <a:pPr algn="ctr"/>
            <a:r>
              <a:rPr lang="en-GB"/>
              <a:t>Senior Lecturer</a:t>
            </a:r>
          </a:p>
          <a:p>
            <a:pPr algn="ctr"/>
            <a:endParaRPr lang="en-GB"/>
          </a:p>
          <a:p>
            <a:pPr algn="ctr"/>
            <a:r>
              <a:rPr lang="en-GB"/>
              <a:t>2025 / 2026</a:t>
            </a:r>
          </a:p>
          <a:p>
            <a:pPr algn="ctr"/>
            <a:endParaRPr lang="en-GB"/>
          </a:p>
          <a:p>
            <a:pPr algn="ctr"/>
            <a:r>
              <a:rPr lang="en-GB"/>
              <a:t>03/11/2025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a:t>Lecture Contents</a:t>
            </a:r>
            <a:endParaRPr lang="en-GB" b="1"/>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a:t>A. Cunningham			Lecture 5</a:t>
            </a:r>
            <a:r>
              <a:rPr lang="it-IT"/>
              <a:t>: EIA </a:t>
            </a:r>
            <a:r>
              <a:rPr lang="en-GB"/>
              <a:t>Decision</a:t>
            </a:r>
            <a:r>
              <a:rPr lang="it-IT"/>
              <a:t> &amp; Monitoring</a:t>
            </a:r>
            <a:endParaRPr lang="en-GB"/>
          </a:p>
        </p:txBody>
      </p:sp>
      <p:sp>
        <p:nvSpPr>
          <p:cNvPr id="2" name="TextBox 1">
            <a:extLst>
              <a:ext uri="{FF2B5EF4-FFF2-40B4-BE49-F238E27FC236}">
                <a16:creationId xmlns:a16="http://schemas.microsoft.com/office/drawing/2014/main" id="{FA433B41-F3A5-1813-1934-F6CCF4E3501C}"/>
              </a:ext>
            </a:extLst>
          </p:cNvPr>
          <p:cNvSpPr txBox="1"/>
          <p:nvPr/>
        </p:nvSpPr>
        <p:spPr>
          <a:xfrm>
            <a:off x="4160938" y="309321"/>
            <a:ext cx="6644082" cy="830997"/>
          </a:xfrm>
          <a:prstGeom prst="rect">
            <a:avLst/>
          </a:prstGeom>
          <a:noFill/>
        </p:spPr>
        <p:txBody>
          <a:bodyPr wrap="square" rtlCol="0">
            <a:spAutoFit/>
          </a:bodyPr>
          <a:lstStyle/>
          <a:p>
            <a:r>
              <a:rPr lang="en-GB" sz="2400"/>
              <a:t>This lecture will contain the following:</a:t>
            </a:r>
          </a:p>
          <a:p>
            <a:endParaRPr lang="en-GB" sz="240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3845214961"/>
              </p:ext>
            </p:extLst>
          </p:nvPr>
        </p:nvGraphicFramePr>
        <p:xfrm>
          <a:off x="4160938" y="738664"/>
          <a:ext cx="6992679" cy="576072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200"/>
                        <a:t>Slide(s)</a:t>
                      </a:r>
                    </a:p>
                  </a:txBody>
                  <a:tcPr/>
                </a:tc>
                <a:tc>
                  <a:txBody>
                    <a:bodyPr/>
                    <a:lstStyle/>
                    <a:p>
                      <a:r>
                        <a:rPr lang="en-GB" sz="1200"/>
                        <a:t>Topic</a:t>
                      </a:r>
                    </a:p>
                  </a:txBody>
                  <a:tcPr/>
                </a:tc>
                <a:extLst>
                  <a:ext uri="{0D108BD9-81ED-4DB2-BD59-A6C34878D82A}">
                    <a16:rowId xmlns:a16="http://schemas.microsoft.com/office/drawing/2014/main" val="2577364065"/>
                  </a:ext>
                </a:extLst>
              </a:tr>
              <a:tr h="252000">
                <a:tc>
                  <a:txBody>
                    <a:bodyPr/>
                    <a:lstStyle/>
                    <a:p>
                      <a:pPr algn="ctr"/>
                      <a:r>
                        <a:rPr lang="en-GB" sz="1200"/>
                        <a:t>3 – 4</a:t>
                      </a:r>
                    </a:p>
                  </a:txBody>
                  <a:tcPr/>
                </a:tc>
                <a:tc>
                  <a:txBody>
                    <a:bodyPr/>
                    <a:lstStyle/>
                    <a:p>
                      <a:r>
                        <a:rPr lang="en-GB" sz="1200"/>
                        <a:t>Quiz</a:t>
                      </a:r>
                    </a:p>
                  </a:txBody>
                  <a:tcPr/>
                </a:tc>
                <a:extLst>
                  <a:ext uri="{0D108BD9-81ED-4DB2-BD59-A6C34878D82A}">
                    <a16:rowId xmlns:a16="http://schemas.microsoft.com/office/drawing/2014/main" val="586689555"/>
                  </a:ext>
                </a:extLst>
              </a:tr>
              <a:tr h="252000">
                <a:tc>
                  <a:txBody>
                    <a:bodyPr/>
                    <a:lstStyle/>
                    <a:p>
                      <a:pPr algn="ctr"/>
                      <a:r>
                        <a:rPr lang="en-GB" sz="1200"/>
                        <a:t>5</a:t>
                      </a:r>
                    </a:p>
                  </a:txBody>
                  <a:tcPr/>
                </a:tc>
                <a:tc>
                  <a:txBody>
                    <a:bodyPr/>
                    <a:lstStyle/>
                    <a:p>
                      <a:r>
                        <a:rPr lang="en-GB" sz="1200"/>
                        <a:t>Recap</a:t>
                      </a:r>
                    </a:p>
                  </a:txBody>
                  <a:tcPr/>
                </a:tc>
                <a:extLst>
                  <a:ext uri="{0D108BD9-81ED-4DB2-BD59-A6C34878D82A}">
                    <a16:rowId xmlns:a16="http://schemas.microsoft.com/office/drawing/2014/main" val="3837722624"/>
                  </a:ext>
                </a:extLst>
              </a:tr>
              <a:tr h="252000">
                <a:tc>
                  <a:txBody>
                    <a:bodyPr/>
                    <a:lstStyle/>
                    <a:p>
                      <a:pPr algn="ctr"/>
                      <a:r>
                        <a:rPr lang="en-GB" sz="120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EIA Key Stages: Review of Application</a:t>
                      </a:r>
                    </a:p>
                  </a:txBody>
                  <a:tcPr/>
                </a:tc>
                <a:extLst>
                  <a:ext uri="{0D108BD9-81ED-4DB2-BD59-A6C34878D82A}">
                    <a16:rowId xmlns:a16="http://schemas.microsoft.com/office/drawing/2014/main" val="3852937406"/>
                  </a:ext>
                </a:extLst>
              </a:tr>
              <a:tr h="252000">
                <a:tc>
                  <a:txBody>
                    <a:bodyPr/>
                    <a:lstStyle/>
                    <a:p>
                      <a:pPr algn="ctr"/>
                      <a:r>
                        <a:rPr lang="en-GB" sz="12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Publicity</a:t>
                      </a:r>
                    </a:p>
                  </a:txBody>
                  <a:tcPr/>
                </a:tc>
                <a:extLst>
                  <a:ext uri="{0D108BD9-81ED-4DB2-BD59-A6C34878D82A}">
                    <a16:rowId xmlns:a16="http://schemas.microsoft.com/office/drawing/2014/main" val="2937946906"/>
                  </a:ext>
                </a:extLst>
              </a:tr>
              <a:tr h="252000">
                <a:tc>
                  <a:txBody>
                    <a:bodyPr/>
                    <a:lstStyle/>
                    <a:p>
                      <a:pPr algn="ctr"/>
                      <a:r>
                        <a:rPr lang="en-GB" sz="1200"/>
                        <a:t>8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Review of ES reports</a:t>
                      </a:r>
                    </a:p>
                  </a:txBody>
                  <a:tcPr/>
                </a:tc>
                <a:extLst>
                  <a:ext uri="{0D108BD9-81ED-4DB2-BD59-A6C34878D82A}">
                    <a16:rowId xmlns:a16="http://schemas.microsoft.com/office/drawing/2014/main" val="1523503452"/>
                  </a:ext>
                </a:extLst>
              </a:tr>
              <a:tr h="252000">
                <a:tc>
                  <a:txBody>
                    <a:bodyPr/>
                    <a:lstStyle/>
                    <a:p>
                      <a:pPr algn="ctr"/>
                      <a:r>
                        <a:rPr lang="en-GB" sz="12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Review process</a:t>
                      </a:r>
                    </a:p>
                  </a:txBody>
                  <a:tcPr/>
                </a:tc>
                <a:extLst>
                  <a:ext uri="{0D108BD9-81ED-4DB2-BD59-A6C34878D82A}">
                    <a16:rowId xmlns:a16="http://schemas.microsoft.com/office/drawing/2014/main" val="3512172326"/>
                  </a:ext>
                </a:extLst>
              </a:tr>
              <a:tr h="252000">
                <a:tc>
                  <a:txBody>
                    <a:bodyPr/>
                    <a:lstStyle/>
                    <a:p>
                      <a:pPr algn="ctr"/>
                      <a:r>
                        <a:rPr lang="en-GB" sz="12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EIA Key Stages: Decision</a:t>
                      </a:r>
                    </a:p>
                  </a:txBody>
                  <a:tcPr/>
                </a:tc>
                <a:extLst>
                  <a:ext uri="{0D108BD9-81ED-4DB2-BD59-A6C34878D82A}">
                    <a16:rowId xmlns:a16="http://schemas.microsoft.com/office/drawing/2014/main" val="2867839914"/>
                  </a:ext>
                </a:extLst>
              </a:tr>
              <a:tr h="252000">
                <a:tc>
                  <a:txBody>
                    <a:bodyPr/>
                    <a:lstStyle/>
                    <a:p>
                      <a:pPr algn="ctr"/>
                      <a:r>
                        <a:rPr lang="en-GB" sz="12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Decision making</a:t>
                      </a:r>
                    </a:p>
                  </a:txBody>
                  <a:tcPr/>
                </a:tc>
                <a:extLst>
                  <a:ext uri="{0D108BD9-81ED-4DB2-BD59-A6C34878D82A}">
                    <a16:rowId xmlns:a16="http://schemas.microsoft.com/office/drawing/2014/main" val="3895587409"/>
                  </a:ext>
                </a:extLst>
              </a:tr>
              <a:tr h="252000">
                <a:tc>
                  <a:txBody>
                    <a:bodyPr/>
                    <a:lstStyle/>
                    <a:p>
                      <a:pPr algn="ctr"/>
                      <a:r>
                        <a:rPr lang="en-GB" sz="12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Final Decision process</a:t>
                      </a:r>
                    </a:p>
                  </a:txBody>
                  <a:tcPr/>
                </a:tc>
                <a:extLst>
                  <a:ext uri="{0D108BD9-81ED-4DB2-BD59-A6C34878D82A}">
                    <a16:rowId xmlns:a16="http://schemas.microsoft.com/office/drawing/2014/main" val="2691238003"/>
                  </a:ext>
                </a:extLst>
              </a:tr>
              <a:tr h="252000">
                <a:tc>
                  <a:txBody>
                    <a:bodyPr/>
                    <a:lstStyle/>
                    <a:p>
                      <a:pPr algn="ctr"/>
                      <a:r>
                        <a:rPr lang="en-GB" sz="120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Final Decision</a:t>
                      </a:r>
                    </a:p>
                  </a:txBody>
                  <a:tcPr/>
                </a:tc>
                <a:extLst>
                  <a:ext uri="{0D108BD9-81ED-4DB2-BD59-A6C34878D82A}">
                    <a16:rowId xmlns:a16="http://schemas.microsoft.com/office/drawing/2014/main" val="3951052039"/>
                  </a:ext>
                </a:extLst>
              </a:tr>
              <a:tr h="252000">
                <a:tc>
                  <a:txBody>
                    <a:bodyPr/>
                    <a:lstStyle/>
                    <a:p>
                      <a:pPr algn="ctr"/>
                      <a:r>
                        <a:rPr lang="en-GB" sz="120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Challenging a decision</a:t>
                      </a:r>
                    </a:p>
                  </a:txBody>
                  <a:tcPr/>
                </a:tc>
                <a:extLst>
                  <a:ext uri="{0D108BD9-81ED-4DB2-BD59-A6C34878D82A}">
                    <a16:rowId xmlns:a16="http://schemas.microsoft.com/office/drawing/2014/main" val="3145460327"/>
                  </a:ext>
                </a:extLst>
              </a:tr>
              <a:tr h="252000">
                <a:tc>
                  <a:txBody>
                    <a:bodyPr/>
                    <a:lstStyle/>
                    <a:p>
                      <a:pPr algn="ctr"/>
                      <a:r>
                        <a:rPr lang="en-GB" sz="120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Challenge example: Horse Hill</a:t>
                      </a:r>
                    </a:p>
                  </a:txBody>
                  <a:tcPr/>
                </a:tc>
                <a:extLst>
                  <a:ext uri="{0D108BD9-81ED-4DB2-BD59-A6C34878D82A}">
                    <a16:rowId xmlns:a16="http://schemas.microsoft.com/office/drawing/2014/main" val="836365299"/>
                  </a:ext>
                </a:extLst>
              </a:tr>
              <a:tr h="252000">
                <a:tc>
                  <a:txBody>
                    <a:bodyPr/>
                    <a:lstStyle/>
                    <a:p>
                      <a:pPr algn="ctr"/>
                      <a:r>
                        <a:rPr lang="en-GB" sz="120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Challenge example: </a:t>
                      </a:r>
                      <a:r>
                        <a:rPr lang="en-GB" sz="1200" err="1"/>
                        <a:t>Derrybrien</a:t>
                      </a:r>
                      <a:r>
                        <a:rPr lang="en-GB" sz="1200"/>
                        <a:t> wind farm</a:t>
                      </a:r>
                    </a:p>
                  </a:txBody>
                  <a:tcPr/>
                </a:tc>
                <a:extLst>
                  <a:ext uri="{0D108BD9-81ED-4DB2-BD59-A6C34878D82A}">
                    <a16:rowId xmlns:a16="http://schemas.microsoft.com/office/drawing/2014/main" val="225256146"/>
                  </a:ext>
                </a:extLst>
              </a:tr>
              <a:tr h="252000">
                <a:tc>
                  <a:txBody>
                    <a:bodyPr/>
                    <a:lstStyle/>
                    <a:p>
                      <a:pPr algn="ctr"/>
                      <a:r>
                        <a:rPr lang="en-GB" sz="120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EIA Key Stages: Implementation and Monitoring</a:t>
                      </a:r>
                    </a:p>
                  </a:txBody>
                  <a:tcPr/>
                </a:tc>
                <a:extLst>
                  <a:ext uri="{0D108BD9-81ED-4DB2-BD59-A6C34878D82A}">
                    <a16:rowId xmlns:a16="http://schemas.microsoft.com/office/drawing/2014/main" val="4005723536"/>
                  </a:ext>
                </a:extLst>
              </a:tr>
              <a:tr h="252000">
                <a:tc>
                  <a:txBody>
                    <a:bodyPr/>
                    <a:lstStyle/>
                    <a:p>
                      <a:pPr algn="ctr"/>
                      <a:r>
                        <a:rPr lang="en-GB" sz="120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Implementation</a:t>
                      </a:r>
                    </a:p>
                  </a:txBody>
                  <a:tcPr/>
                </a:tc>
                <a:extLst>
                  <a:ext uri="{0D108BD9-81ED-4DB2-BD59-A6C34878D82A}">
                    <a16:rowId xmlns:a16="http://schemas.microsoft.com/office/drawing/2014/main" val="3561988731"/>
                  </a:ext>
                </a:extLst>
              </a:tr>
              <a:tr h="252000">
                <a:tc>
                  <a:txBody>
                    <a:bodyPr/>
                    <a:lstStyle/>
                    <a:p>
                      <a:pPr algn="ctr"/>
                      <a:r>
                        <a:rPr lang="en-GB" sz="120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Monitoring</a:t>
                      </a:r>
                    </a:p>
                  </a:txBody>
                  <a:tcPr/>
                </a:tc>
                <a:extLst>
                  <a:ext uri="{0D108BD9-81ED-4DB2-BD59-A6C34878D82A}">
                    <a16:rowId xmlns:a16="http://schemas.microsoft.com/office/drawing/2014/main" val="2040088333"/>
                  </a:ext>
                </a:extLst>
              </a:tr>
              <a:tr h="252000">
                <a:tc>
                  <a:txBody>
                    <a:bodyPr/>
                    <a:lstStyle/>
                    <a:p>
                      <a:pPr algn="ctr"/>
                      <a:r>
                        <a:rPr lang="en-GB" sz="12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Auditing</a:t>
                      </a:r>
                    </a:p>
                  </a:txBody>
                  <a:tcPr/>
                </a:tc>
                <a:extLst>
                  <a:ext uri="{0D108BD9-81ED-4DB2-BD59-A6C34878D82A}">
                    <a16:rowId xmlns:a16="http://schemas.microsoft.com/office/drawing/2014/main" val="3324916371"/>
                  </a:ext>
                </a:extLst>
              </a:tr>
              <a:tr h="252000">
                <a:tc>
                  <a:txBody>
                    <a:bodyPr/>
                    <a:lstStyle/>
                    <a:p>
                      <a:pPr algn="ctr"/>
                      <a:r>
                        <a:rPr lang="en-GB" sz="12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Summary</a:t>
                      </a:r>
                    </a:p>
                  </a:txBody>
                  <a:tcPr/>
                </a:tc>
                <a:extLst>
                  <a:ext uri="{0D108BD9-81ED-4DB2-BD59-A6C34878D82A}">
                    <a16:rowId xmlns:a16="http://schemas.microsoft.com/office/drawing/2014/main" val="3774179779"/>
                  </a:ext>
                </a:extLst>
              </a:tr>
              <a:tr h="252000">
                <a:tc>
                  <a:txBody>
                    <a:bodyPr/>
                    <a:lstStyle/>
                    <a:p>
                      <a:pPr algn="ctr"/>
                      <a:r>
                        <a:rPr lang="en-GB" sz="120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Next Session</a:t>
                      </a:r>
                    </a:p>
                  </a:txBody>
                  <a:tcPr/>
                </a:tc>
                <a:extLst>
                  <a:ext uri="{0D108BD9-81ED-4DB2-BD59-A6C34878D82A}">
                    <a16:rowId xmlns:a16="http://schemas.microsoft.com/office/drawing/2014/main" val="4195685479"/>
                  </a:ext>
                </a:extLst>
              </a:tr>
              <a:tr h="252000">
                <a:tc>
                  <a:txBody>
                    <a:bodyPr/>
                    <a:lstStyle/>
                    <a:p>
                      <a:pPr algn="ctr"/>
                      <a:r>
                        <a:rPr lang="en-GB" sz="1200"/>
                        <a:t>24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Assessment: Critiquing an EIA process</a:t>
                      </a:r>
                    </a:p>
                  </a:txBody>
                  <a:tcPr/>
                </a:tc>
                <a:extLst>
                  <a:ext uri="{0D108BD9-81ED-4DB2-BD59-A6C34878D82A}">
                    <a16:rowId xmlns:a16="http://schemas.microsoft.com/office/drawing/2014/main" val="3351868661"/>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a:t>Quiz</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212464" y="747704"/>
            <a:ext cx="11920678" cy="6340197"/>
          </a:xfrm>
          <a:prstGeom prst="rect">
            <a:avLst/>
          </a:prstGeom>
          <a:noFill/>
        </p:spPr>
        <p:txBody>
          <a:bodyPr wrap="square" rtlCol="0">
            <a:spAutoFit/>
          </a:bodyPr>
          <a:lstStyle/>
          <a:p>
            <a:pPr marL="514350" indent="-514350">
              <a:buFont typeface="+mj-lt"/>
              <a:buAutoNum type="arabicPeriod"/>
            </a:pPr>
            <a:r>
              <a:rPr lang="en-GB" sz="2400">
                <a:latin typeface="Comic Sans MS" panose="030F0702030302020204" pitchFamily="66" charset="0"/>
              </a:rPr>
              <a:t>Do </a:t>
            </a:r>
            <a:r>
              <a:rPr lang="en-GB" sz="2400" b="1">
                <a:latin typeface="Comic Sans MS" panose="030F0702030302020204" pitchFamily="66" charset="0"/>
              </a:rPr>
              <a:t>all</a:t>
            </a:r>
            <a:r>
              <a:rPr lang="en-GB" sz="2400">
                <a:latin typeface="Comic Sans MS" panose="030F0702030302020204" pitchFamily="66" charset="0"/>
              </a:rPr>
              <a:t> developments </a:t>
            </a:r>
            <a:r>
              <a:rPr lang="en-GB" sz="2400" b="1">
                <a:latin typeface="Comic Sans MS" panose="030F0702030302020204" pitchFamily="66" charset="0"/>
              </a:rPr>
              <a:t>require</a:t>
            </a:r>
            <a:r>
              <a:rPr lang="en-GB" sz="2400">
                <a:latin typeface="Comic Sans MS" panose="030F0702030302020204" pitchFamily="66" charset="0"/>
              </a:rPr>
              <a:t> an EIA? (1 point)</a:t>
            </a:r>
          </a:p>
          <a:p>
            <a:pPr marL="971550" lvl="1" indent="-514350">
              <a:buFont typeface="+mj-lt"/>
              <a:buAutoNum type="alphaUcPeriod"/>
            </a:pPr>
            <a:endParaRPr lang="en-GB" sz="2200">
              <a:latin typeface="Comic Sans MS" panose="030F0702030302020204" pitchFamily="66" charset="0"/>
            </a:endParaRPr>
          </a:p>
          <a:p>
            <a:pPr marL="971550" lvl="1" indent="-514350">
              <a:buFont typeface="+mj-lt"/>
              <a:buAutoNum type="alphaUcPeriod"/>
            </a:pPr>
            <a:r>
              <a:rPr lang="en-GB" sz="2400">
                <a:latin typeface="Comic Sans MS" panose="030F0702030302020204" pitchFamily="66" charset="0"/>
              </a:rPr>
              <a:t>Yes 	-	</a:t>
            </a:r>
            <a:r>
              <a:rPr lang="en-GB" sz="2400" b="1">
                <a:latin typeface="Comic Sans MS" panose="030F0702030302020204" pitchFamily="66" charset="0"/>
              </a:rPr>
              <a:t>all</a:t>
            </a:r>
            <a:r>
              <a:rPr lang="en-GB" sz="2400">
                <a:latin typeface="Comic Sans MS" panose="030F0702030302020204" pitchFamily="66" charset="0"/>
              </a:rPr>
              <a:t> developments require an EIA regardless of size etc.</a:t>
            </a:r>
          </a:p>
          <a:p>
            <a:pPr marL="971550" lvl="1" indent="-514350">
              <a:buFont typeface="+mj-lt"/>
              <a:buAutoNum type="alphaUcPeriod"/>
            </a:pPr>
            <a:r>
              <a:rPr lang="en-GB" sz="2400">
                <a:latin typeface="Comic Sans MS" panose="030F0702030302020204" pitchFamily="66" charset="0"/>
              </a:rPr>
              <a:t>Varies -	</a:t>
            </a:r>
            <a:r>
              <a:rPr lang="en-GB" sz="2400" b="1">
                <a:latin typeface="Comic Sans MS" panose="030F0702030302020204" pitchFamily="66" charset="0"/>
              </a:rPr>
              <a:t>dependent</a:t>
            </a:r>
            <a:r>
              <a:rPr lang="en-GB" sz="2400">
                <a:latin typeface="Comic Sans MS" panose="030F0702030302020204" pitchFamily="66" charset="0"/>
              </a:rPr>
              <a:t> on type of development and site factors (e.g. size 		/ location)</a:t>
            </a:r>
          </a:p>
          <a:p>
            <a:pPr marL="971550" lvl="1" indent="-514350">
              <a:buFont typeface="+mj-lt"/>
              <a:buAutoNum type="alphaUcPeriod"/>
            </a:pPr>
            <a:r>
              <a:rPr lang="en-GB" sz="2400">
                <a:latin typeface="Comic Sans MS" panose="030F0702030302020204" pitchFamily="66" charset="0"/>
              </a:rPr>
              <a:t>No	-	it is an </a:t>
            </a:r>
            <a:r>
              <a:rPr lang="en-GB" sz="2400" b="1">
                <a:latin typeface="Comic Sans MS" panose="030F0702030302020204" pitchFamily="66" charset="0"/>
              </a:rPr>
              <a:t>optional</a:t>
            </a:r>
            <a:r>
              <a:rPr lang="en-GB" sz="2400">
                <a:latin typeface="Comic Sans MS" panose="030F0702030302020204" pitchFamily="66" charset="0"/>
              </a:rPr>
              <a:t> activity for environmentally-conscious 			developers.</a:t>
            </a:r>
          </a:p>
          <a:p>
            <a:pPr marL="514350" indent="-514350">
              <a:buFont typeface="+mj-lt"/>
              <a:buAutoNum type="arabicPeriod"/>
            </a:pPr>
            <a:endParaRPr lang="en-GB" sz="2400">
              <a:latin typeface="Comic Sans MS" panose="030F0702030302020204" pitchFamily="66" charset="0"/>
            </a:endParaRPr>
          </a:p>
          <a:p>
            <a:pPr marL="514350" indent="-514350">
              <a:buFont typeface="+mj-lt"/>
              <a:buAutoNum type="arabicPeriod"/>
            </a:pPr>
            <a:r>
              <a:rPr lang="en-GB" sz="2400">
                <a:latin typeface="Comic Sans MS" panose="030F0702030302020204" pitchFamily="66" charset="0"/>
              </a:rPr>
              <a:t>If all three steps are carried out, what order would they go in? (for a bonus point, which steps are non-mandatory?) (2 points)</a:t>
            </a:r>
          </a:p>
          <a:p>
            <a:pPr marL="971550" lvl="1" indent="-514350">
              <a:buFont typeface="+mj-lt"/>
              <a:buAutoNum type="alphaUcPeriod"/>
            </a:pPr>
            <a:endParaRPr lang="en-GB" sz="2400">
              <a:latin typeface="Comic Sans MS" panose="030F0702030302020204" pitchFamily="66" charset="0"/>
            </a:endParaRPr>
          </a:p>
          <a:p>
            <a:pPr marL="1428750" lvl="2" indent="-514350">
              <a:buFont typeface="+mj-lt"/>
              <a:buAutoNum type="alphaUcPeriod"/>
            </a:pPr>
            <a:r>
              <a:rPr lang="en-GB" sz="2400">
                <a:latin typeface="Comic Sans MS" panose="030F0702030302020204" pitchFamily="66" charset="0"/>
              </a:rPr>
              <a:t>Scoping, Screening, Assessment</a:t>
            </a:r>
          </a:p>
          <a:p>
            <a:pPr marL="1428750" lvl="2" indent="-514350">
              <a:buFont typeface="+mj-lt"/>
              <a:buAutoNum type="alphaUcPeriod"/>
            </a:pPr>
            <a:r>
              <a:rPr lang="en-GB" sz="2400">
                <a:latin typeface="Comic Sans MS" panose="030F0702030302020204" pitchFamily="66" charset="0"/>
              </a:rPr>
              <a:t>Assessment, Screening, Scoping</a:t>
            </a:r>
          </a:p>
          <a:p>
            <a:pPr marL="1428750" lvl="2" indent="-514350">
              <a:buFont typeface="+mj-lt"/>
              <a:buAutoNum type="alphaUcPeriod"/>
            </a:pPr>
            <a:r>
              <a:rPr lang="en-GB" sz="2400">
                <a:latin typeface="Comic Sans MS" panose="030F0702030302020204" pitchFamily="66" charset="0"/>
              </a:rPr>
              <a:t>Screening, Scoping, Assessment</a:t>
            </a:r>
          </a:p>
          <a:p>
            <a:pPr marL="1428750" lvl="2" indent="-514350">
              <a:buFont typeface="+mj-lt"/>
              <a:buAutoNum type="alphaUcPeriod"/>
            </a:pPr>
            <a:r>
              <a:rPr lang="en-GB" sz="2400">
                <a:latin typeface="Comic Sans MS" panose="030F0702030302020204" pitchFamily="66" charset="0"/>
              </a:rPr>
              <a:t>Scoping, Assessment, Screening</a:t>
            </a:r>
          </a:p>
          <a:p>
            <a:pPr marL="514350" indent="-514350">
              <a:buFont typeface="+mj-lt"/>
              <a:buAutoNum type="arabicPeriod"/>
            </a:pPr>
            <a:endParaRPr lang="en-GB" sz="2400">
              <a:latin typeface="Comic Sans MS" panose="030F0702030302020204" pitchFamily="66" charset="0"/>
            </a:endParaRPr>
          </a:p>
          <a:p>
            <a:endParaRPr lang="en-GB" sz="240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4237624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a:t>Quiz</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69368" y="318884"/>
            <a:ext cx="12051162" cy="6001643"/>
          </a:xfrm>
          <a:prstGeom prst="rect">
            <a:avLst/>
          </a:prstGeom>
          <a:noFill/>
        </p:spPr>
        <p:txBody>
          <a:bodyPr wrap="square" rtlCol="0">
            <a:spAutoFit/>
          </a:bodyPr>
          <a:lstStyle/>
          <a:p>
            <a:pPr marL="514350" indent="-514350">
              <a:buFont typeface="+mj-lt"/>
              <a:buAutoNum type="arabicPeriod" startAt="3"/>
            </a:pPr>
            <a:r>
              <a:rPr lang="en-GB" sz="2400">
                <a:latin typeface="Comic Sans MS" panose="030F0702030302020204" pitchFamily="66" charset="0"/>
              </a:rPr>
              <a:t>The government regulation definitions and thresholds are detailed in: (1 point)</a:t>
            </a:r>
          </a:p>
          <a:p>
            <a:pPr marL="1428750" lvl="2" indent="-514350">
              <a:buFont typeface="+mj-lt"/>
              <a:buAutoNum type="alphaUcPeriod"/>
            </a:pPr>
            <a:r>
              <a:rPr lang="en-GB" sz="2400">
                <a:latin typeface="Comic Sans MS" panose="030F0702030302020204" pitchFamily="66" charset="0"/>
              </a:rPr>
              <a:t>Schedules</a:t>
            </a:r>
          </a:p>
          <a:p>
            <a:pPr marL="1428750" lvl="2" indent="-514350">
              <a:buFont typeface="+mj-lt"/>
              <a:buAutoNum type="alphaUcPeriod"/>
            </a:pPr>
            <a:r>
              <a:rPr lang="en-GB" sz="2400">
                <a:latin typeface="Comic Sans MS" panose="030F0702030302020204" pitchFamily="66" charset="0"/>
              </a:rPr>
              <a:t>Specifications</a:t>
            </a:r>
          </a:p>
          <a:p>
            <a:pPr marL="1428750" lvl="2" indent="-514350">
              <a:buFont typeface="+mj-lt"/>
              <a:buAutoNum type="alphaUcPeriod"/>
            </a:pPr>
            <a:r>
              <a:rPr lang="en-GB" sz="2400">
                <a:latin typeface="Comic Sans MS" panose="030F0702030302020204" pitchFamily="66" charset="0"/>
              </a:rPr>
              <a:t>Sections</a:t>
            </a:r>
          </a:p>
          <a:p>
            <a:pPr marL="514350" indent="-514350">
              <a:buFont typeface="+mj-lt"/>
              <a:buAutoNum type="arabicPeriod" startAt="3"/>
            </a:pPr>
            <a:endParaRPr lang="en-GB" sz="2400">
              <a:latin typeface="Comic Sans MS" panose="030F0702030302020204" pitchFamily="66" charset="0"/>
            </a:endParaRPr>
          </a:p>
          <a:p>
            <a:pPr marL="514350" indent="-514350">
              <a:buFont typeface="+mj-lt"/>
              <a:buAutoNum type="arabicPeriod" startAt="3"/>
            </a:pPr>
            <a:r>
              <a:rPr lang="en-GB" sz="2400">
                <a:latin typeface="Comic Sans MS" panose="030F0702030302020204" pitchFamily="66" charset="0"/>
              </a:rPr>
              <a:t>Which of these statements is false (can be more than one)? (2 points)</a:t>
            </a:r>
          </a:p>
          <a:p>
            <a:endParaRPr lang="en-GB" sz="2400">
              <a:latin typeface="Comic Sans MS" panose="030F0702030302020204" pitchFamily="66" charset="0"/>
            </a:endParaRPr>
          </a:p>
          <a:p>
            <a:pPr marL="971550" lvl="1" indent="-514350">
              <a:buFont typeface="+mj-lt"/>
              <a:buAutoNum type="alphaUcPeriod"/>
            </a:pPr>
            <a:r>
              <a:rPr lang="en-GB" sz="2400">
                <a:latin typeface="Comic Sans MS" panose="030F0702030302020204" pitchFamily="66" charset="0"/>
              </a:rPr>
              <a:t>An EIA must consider all phases of the development, including construction, operation, and decommissioning / close-down</a:t>
            </a:r>
          </a:p>
          <a:p>
            <a:pPr marL="971550" lvl="1" indent="-514350">
              <a:buFont typeface="+mj-lt"/>
              <a:buAutoNum type="alphaUcPeriod"/>
            </a:pPr>
            <a:r>
              <a:rPr lang="en-GB" sz="2400">
                <a:latin typeface="Comic Sans MS" panose="030F0702030302020204" pitchFamily="66" charset="0"/>
              </a:rPr>
              <a:t>A developer can submit an EIA report after construction has begun</a:t>
            </a:r>
          </a:p>
          <a:p>
            <a:pPr marL="971550" lvl="1" indent="-514350">
              <a:buFont typeface="+mj-lt"/>
              <a:buAutoNum type="alphaUcPeriod"/>
            </a:pPr>
            <a:r>
              <a:rPr lang="en-GB" sz="2400">
                <a:latin typeface="Comic Sans MS" panose="030F0702030302020204" pitchFamily="66" charset="0"/>
              </a:rPr>
              <a:t>Public participation is mandatory for all stages of the process (screening, scoping, and reporting)</a:t>
            </a:r>
          </a:p>
          <a:p>
            <a:pPr marL="971550" lvl="1" indent="-514350">
              <a:buFont typeface="+mj-lt"/>
              <a:buAutoNum type="alphaUcPeriod"/>
            </a:pPr>
            <a:r>
              <a:rPr lang="en-GB" sz="2400">
                <a:latin typeface="Comic Sans MS" panose="030F0702030302020204" pitchFamily="66" charset="0"/>
              </a:rPr>
              <a:t>If a project is screened out (does not require an EIA), the public must be informed via a Screening Decision.</a:t>
            </a:r>
          </a:p>
          <a:p>
            <a:pPr marL="971550" lvl="1" indent="-514350">
              <a:buFont typeface="+mj-lt"/>
              <a:buAutoNum type="alphaUcPeriod"/>
            </a:pPr>
            <a:r>
              <a:rPr lang="en-GB" sz="2400">
                <a:latin typeface="Comic Sans MS" panose="030F0702030302020204" pitchFamily="66" charset="0"/>
              </a:rPr>
              <a:t>Statutory organisations (e.g. NRW) must be consulted during Scoping by the Local Planning Authority (and the developer)</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334673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en-GB" b="1"/>
              <a:t>Recap</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755422"/>
          </a:xfrm>
          <a:prstGeom prst="rect">
            <a:avLst/>
          </a:prstGeom>
          <a:noFill/>
        </p:spPr>
        <p:txBody>
          <a:bodyPr wrap="square" rtlCol="0">
            <a:spAutoFit/>
          </a:bodyPr>
          <a:lstStyle/>
          <a:p>
            <a:r>
              <a:rPr lang="en-GB" sz="2800"/>
              <a:t>In the previous lecture we covered:</a:t>
            </a:r>
          </a:p>
          <a:p>
            <a:pPr marL="457200" indent="-457200">
              <a:buFont typeface="Arial" panose="020B0604020202020204" pitchFamily="34" charset="0"/>
              <a:buChar char="•"/>
            </a:pPr>
            <a:endParaRPr lang="en-GB" sz="2400"/>
          </a:p>
          <a:p>
            <a:pPr marL="342900" indent="-342900">
              <a:buFont typeface="Arial" panose="020B0604020202020204" pitchFamily="34" charset="0"/>
              <a:buChar char="•"/>
            </a:pPr>
            <a:r>
              <a:rPr lang="en-GB" sz="2400"/>
              <a:t>What a Scoping Report is – a process to determine what should be considered during the assessment process and who to consult</a:t>
            </a:r>
          </a:p>
          <a:p>
            <a:pPr marL="342900" indent="-342900">
              <a:buFont typeface="Arial" panose="020B0604020202020204" pitchFamily="34" charset="0"/>
              <a:buChar char="•"/>
            </a:pPr>
            <a:r>
              <a:rPr lang="en-GB" sz="2400"/>
              <a:t>What scoping should include (typical format / structure)</a:t>
            </a:r>
          </a:p>
          <a:p>
            <a:pPr marL="342900" indent="-342900">
              <a:buFont typeface="Arial" panose="020B0604020202020204" pitchFamily="34" charset="0"/>
              <a:buChar char="•"/>
            </a:pPr>
            <a:r>
              <a:rPr lang="en-GB" sz="2400"/>
              <a:t>How LPA’s respond (Scoping Decision)</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What the Environmental Statement should include:</a:t>
            </a:r>
          </a:p>
          <a:p>
            <a:pPr marL="800100" lvl="1" indent="-342900">
              <a:buFont typeface="Arial" panose="020B0604020202020204" pitchFamily="34" charset="0"/>
              <a:buChar char="•"/>
            </a:pPr>
            <a:r>
              <a:rPr lang="en-GB" sz="2400"/>
              <a:t>description and plan, </a:t>
            </a:r>
          </a:p>
          <a:p>
            <a:pPr marL="800100" lvl="1" indent="-342900">
              <a:buFont typeface="Arial" panose="020B0604020202020204" pitchFamily="34" charset="0"/>
              <a:buChar char="•"/>
            </a:pPr>
            <a:r>
              <a:rPr lang="en-GB" sz="2400"/>
              <a:t>alternatives, </a:t>
            </a:r>
          </a:p>
          <a:p>
            <a:pPr marL="800100" lvl="1" indent="-342900">
              <a:buFont typeface="Arial" panose="020B0604020202020204" pitchFamily="34" charset="0"/>
              <a:buChar char="•"/>
            </a:pPr>
            <a:r>
              <a:rPr lang="en-GB" sz="2400"/>
              <a:t>likely impacts, </a:t>
            </a:r>
          </a:p>
          <a:p>
            <a:pPr marL="800100" lvl="1" indent="-342900">
              <a:buFont typeface="Arial" panose="020B0604020202020204" pitchFamily="34" charset="0"/>
              <a:buChar char="•"/>
            </a:pPr>
            <a:r>
              <a:rPr lang="en-GB" sz="2400"/>
              <a:t>baseline scenario, </a:t>
            </a:r>
          </a:p>
          <a:p>
            <a:pPr marL="800100" lvl="1" indent="-342900">
              <a:buFont typeface="Arial" panose="020B0604020202020204" pitchFamily="34" charset="0"/>
              <a:buChar char="•"/>
            </a:pPr>
            <a:r>
              <a:rPr lang="en-GB" sz="2400"/>
              <a:t>prevention / mitigation, </a:t>
            </a:r>
          </a:p>
          <a:p>
            <a:pPr marL="800100" lvl="1" indent="-342900">
              <a:buFont typeface="Arial" panose="020B0604020202020204" pitchFamily="34" charset="0"/>
              <a:buChar char="•"/>
            </a:pPr>
            <a:r>
              <a:rPr lang="en-GB" sz="2400"/>
              <a:t>conclusions</a:t>
            </a:r>
            <a:endParaRPr lang="en-GB" sz="2800"/>
          </a:p>
          <a:p>
            <a:pPr marL="457200" indent="-457200">
              <a:buFontTx/>
              <a:buChar char="-"/>
            </a:pPr>
            <a:endParaRPr lang="en-GB" sz="280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2187347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EIA Key Stages: Review of Application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a:t>03/11/2025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a:solidFill>
                            <a:schemeClr val="accent1">
                              <a:lumMod val="75000"/>
                            </a:schemeClr>
                          </a:solidFill>
                          <a:latin typeface="+mj-lt"/>
                          <a:ea typeface="+mj-ea"/>
                          <a:cs typeface="+mj-cs"/>
                        </a:rPr>
                        <a:t>3. Assessment and Report</a:t>
                      </a:r>
                    </a:p>
                  </a:txBody>
                  <a:tcPr/>
                </a:tc>
                <a:tc>
                  <a:txBody>
                    <a:bodyPr/>
                    <a:lstStyle/>
                    <a:p>
                      <a:r>
                        <a:rPr lang="en-GB" sz="1800" b="0" kern="120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a:solidFill>
                            <a:schemeClr val="accent1">
                              <a:lumMod val="75000"/>
                            </a:schemeClr>
                          </a:solidFill>
                          <a:latin typeface="+mj-lt"/>
                          <a:ea typeface="+mj-ea"/>
                          <a:cs typeface="+mj-cs"/>
                        </a:rPr>
                        <a:t>4. Review of Application</a:t>
                      </a:r>
                    </a:p>
                  </a:txBody>
                  <a:tcPr/>
                </a:tc>
                <a:tc>
                  <a:txBody>
                    <a:bodyPr/>
                    <a:lstStyle/>
                    <a:p>
                      <a:r>
                        <a:rPr lang="en-GB" sz="1800" b="0" kern="120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a:solidFill>
                            <a:schemeClr val="accent1">
                              <a:lumMod val="75000"/>
                            </a:schemeClr>
                          </a:solidFill>
                          <a:latin typeface="+mj-lt"/>
                          <a:ea typeface="+mj-ea"/>
                          <a:cs typeface="+mj-cs"/>
                        </a:rPr>
                        <a:t>5. Decision</a:t>
                      </a:r>
                    </a:p>
                  </a:txBody>
                  <a:tcPr/>
                </a:tc>
                <a:tc>
                  <a:txBody>
                    <a:bodyPr/>
                    <a:lstStyle/>
                    <a:p>
                      <a:r>
                        <a:rPr lang="en-GB" sz="1800" b="0" kern="120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a:solidFill>
                            <a:schemeClr val="accent1">
                              <a:lumMod val="75000"/>
                            </a:schemeClr>
                          </a:solidFill>
                          <a:latin typeface="+mj-lt"/>
                          <a:ea typeface="+mj-ea"/>
                          <a:cs typeface="+mj-cs"/>
                        </a:rPr>
                        <a:t>6. Implementation and monitoring</a:t>
                      </a:r>
                    </a:p>
                  </a:txBody>
                  <a:tcPr/>
                </a:tc>
                <a:tc>
                  <a:txBody>
                    <a:bodyPr/>
                    <a:lstStyle/>
                    <a:p>
                      <a:r>
                        <a:rPr lang="en-GB" sz="1800" b="0" kern="120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a:t>Source: United Nations University (2007)</a:t>
            </a:r>
          </a:p>
          <a:p>
            <a:pPr algn="ctr"/>
            <a:r>
              <a:rPr lang="en-GB" sz="1100"/>
              <a:t>https://wedocs.unep.org/bitstream/handle/20.500.11822/26503/EIA_Training_Resource_Manual.pdf</a:t>
            </a:r>
          </a:p>
        </p:txBody>
      </p:sp>
      <p:sp>
        <p:nvSpPr>
          <p:cNvPr id="17" name="TextBox 16">
            <a:extLst>
              <a:ext uri="{FF2B5EF4-FFF2-40B4-BE49-F238E27FC236}">
                <a16:creationId xmlns:a16="http://schemas.microsoft.com/office/drawing/2014/main" id="{60CC170C-14F2-B79B-ADEC-6DE116DD5BF7}"/>
              </a:ext>
            </a:extLst>
          </p:cNvPr>
          <p:cNvSpPr txBox="1"/>
          <p:nvPr/>
        </p:nvSpPr>
        <p:spPr>
          <a:xfrm>
            <a:off x="4381081" y="693107"/>
            <a:ext cx="7751115" cy="830997"/>
          </a:xfrm>
          <a:prstGeom prst="rect">
            <a:avLst/>
          </a:prstGeom>
          <a:noFill/>
        </p:spPr>
        <p:txBody>
          <a:bodyPr wrap="square" rtlCol="0">
            <a:spAutoFit/>
          </a:bodyPr>
          <a:lstStyle/>
          <a:p>
            <a:r>
              <a:rPr lang="en-GB" sz="2400"/>
              <a:t>The competent authority, having received the ES alongside the planning application, must then review it.</a:t>
            </a:r>
            <a:endParaRPr lang="en-GB"/>
          </a:p>
        </p:txBody>
      </p:sp>
      <p:graphicFrame>
        <p:nvGraphicFramePr>
          <p:cNvPr id="6" name="Table 5">
            <a:extLst>
              <a:ext uri="{FF2B5EF4-FFF2-40B4-BE49-F238E27FC236}">
                <a16:creationId xmlns:a16="http://schemas.microsoft.com/office/drawing/2014/main" id="{057FCA35-2AE8-B48B-65F3-131C782CB316}"/>
              </a:ext>
            </a:extLst>
          </p:cNvPr>
          <p:cNvGraphicFramePr>
            <a:graphicFrameLocks noGrp="1"/>
          </p:cNvGraphicFramePr>
          <p:nvPr>
            <p:extLst>
              <p:ext uri="{D42A27DB-BD31-4B8C-83A1-F6EECF244321}">
                <p14:modId xmlns:p14="http://schemas.microsoft.com/office/powerpoint/2010/main" val="2762764675"/>
              </p:ext>
            </p:extLst>
          </p:nvPr>
        </p:nvGraphicFramePr>
        <p:xfrm>
          <a:off x="3442447" y="4006255"/>
          <a:ext cx="8425387" cy="874638"/>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874638">
                <a:tc>
                  <a:txBody>
                    <a:bodyPr/>
                    <a:lstStyle/>
                    <a:p>
                      <a:r>
                        <a:rPr lang="en-GB" sz="1800" b="1" kern="1200">
                          <a:solidFill>
                            <a:schemeClr val="accent1">
                              <a:lumMod val="75000"/>
                            </a:schemeClr>
                          </a:solidFill>
                          <a:latin typeface="+mj-lt"/>
                          <a:ea typeface="+mj-ea"/>
                          <a:cs typeface="+mj-cs"/>
                        </a:rPr>
                        <a:t>4. Review of Application</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800" b="1" kern="120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0920110"/>
                  </a:ext>
                </a:extLst>
              </a:tr>
            </a:tbl>
          </a:graphicData>
        </a:graphic>
      </p:graphicFrame>
    </p:spTree>
    <p:extLst>
      <p:ext uri="{BB962C8B-B14F-4D97-AF65-F5344CB8AC3E}">
        <p14:creationId xmlns:p14="http://schemas.microsoft.com/office/powerpoint/2010/main" val="2185918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Publicity</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67841" y="369332"/>
            <a:ext cx="8216386" cy="3046988"/>
          </a:xfrm>
          <a:prstGeom prst="rect">
            <a:avLst/>
          </a:prstGeom>
          <a:noFill/>
        </p:spPr>
        <p:txBody>
          <a:bodyPr wrap="square" rtlCol="0">
            <a:spAutoFit/>
          </a:bodyPr>
          <a:lstStyle/>
          <a:p>
            <a:pPr marL="342900" indent="-342900">
              <a:buFont typeface="Arial" panose="020B0604020202020204" pitchFamily="34" charset="0"/>
              <a:buChar char="•"/>
            </a:pPr>
            <a:r>
              <a:rPr lang="en-GB" sz="2400"/>
              <a:t>The planning application and the Environmental Statement should be publicised according to the Town and Country Planning legislation. </a:t>
            </a:r>
          </a:p>
          <a:p>
            <a:pPr marL="342900" indent="-342900">
              <a:buFont typeface="Arial" panose="020B0604020202020204" pitchFamily="34" charset="0"/>
              <a:buChar char="•"/>
            </a:pPr>
            <a:r>
              <a:rPr lang="en-GB" sz="2400"/>
              <a:t>The legislation contains the appropriate form for the notices to be published in the local press and posted on site, which must:</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6" name="TextBox 5">
            <a:extLst>
              <a:ext uri="{FF2B5EF4-FFF2-40B4-BE49-F238E27FC236}">
                <a16:creationId xmlns:a16="http://schemas.microsoft.com/office/drawing/2014/main" id="{108FC019-326B-4679-C938-83C7E5C8A13C}"/>
              </a:ext>
            </a:extLst>
          </p:cNvPr>
          <p:cNvSpPr txBox="1"/>
          <p:nvPr/>
        </p:nvSpPr>
        <p:spPr>
          <a:xfrm>
            <a:off x="3760070" y="2684483"/>
            <a:ext cx="8090844" cy="3693319"/>
          </a:xfrm>
          <a:prstGeom prst="rect">
            <a:avLst/>
          </a:prstGeom>
          <a:noFill/>
        </p:spPr>
        <p:txBody>
          <a:bodyPr wrap="square">
            <a:spAutoFit/>
          </a:bodyPr>
          <a:lstStyle/>
          <a:p>
            <a:pPr marL="800100" lvl="1" indent="-342900">
              <a:buFont typeface="Arial" panose="020B0604020202020204" pitchFamily="34" charset="0"/>
              <a:buChar char="•"/>
            </a:pPr>
            <a:r>
              <a:rPr lang="en-GB" sz="1800"/>
              <a:t>State that a copy of the Environmental Statement is included in the documents which will be open to inspection by the public and give the address where the documents can be inspected free of charge;</a:t>
            </a:r>
          </a:p>
          <a:p>
            <a:pPr marL="800100" lvl="1" indent="-342900">
              <a:buFont typeface="Arial" panose="020B0604020202020204" pitchFamily="34" charset="0"/>
              <a:buChar char="•"/>
            </a:pPr>
            <a:r>
              <a:rPr lang="en-GB" sz="1800"/>
              <a:t>Give an address in the locality where copies of the Environmental Statement may be obtained;</a:t>
            </a:r>
          </a:p>
          <a:p>
            <a:pPr marL="800100" lvl="1" indent="-342900">
              <a:buFont typeface="Arial" panose="020B0604020202020204" pitchFamily="34" charset="0"/>
              <a:buChar char="•"/>
            </a:pPr>
            <a:r>
              <a:rPr lang="en-GB" sz="1800"/>
              <a:t>State that a copy may be obtained at that address while stocks last and the amount of any charge to be made for supplying a copy;</a:t>
            </a:r>
          </a:p>
          <a:p>
            <a:pPr marL="800100" lvl="1" indent="-342900">
              <a:buFont typeface="Arial" panose="020B0604020202020204" pitchFamily="34" charset="0"/>
              <a:buChar char="•"/>
            </a:pPr>
            <a:r>
              <a:rPr lang="en-GB" sz="1800"/>
              <a:t>Give details of a website maintained by or on behalf of the authority on which the environmental statement and the other documents have been made available; </a:t>
            </a:r>
          </a:p>
          <a:p>
            <a:pPr marL="800100" lvl="1" indent="-342900">
              <a:buFont typeface="Arial" panose="020B0604020202020204" pitchFamily="34" charset="0"/>
              <a:buChar char="•"/>
            </a:pPr>
            <a:r>
              <a:rPr lang="en-GB" sz="1800"/>
              <a:t>State the latest date by which any written representations about the application should be made to the local planning authority (being a date not less than 30 days later than the date on which the notice is published).</a:t>
            </a:r>
          </a:p>
        </p:txBody>
      </p:sp>
      <p:pic>
        <p:nvPicPr>
          <p:cNvPr id="11" name="Picture 10">
            <a:extLst>
              <a:ext uri="{FF2B5EF4-FFF2-40B4-BE49-F238E27FC236}">
                <a16:creationId xmlns:a16="http://schemas.microsoft.com/office/drawing/2014/main" id="{F977E010-08F6-93FB-3C2B-18FF2F4F99F1}"/>
              </a:ext>
            </a:extLst>
          </p:cNvPr>
          <p:cNvPicPr>
            <a:picLocks noChangeAspect="1"/>
          </p:cNvPicPr>
          <p:nvPr/>
        </p:nvPicPr>
        <p:blipFill>
          <a:blip r:embed="rId3"/>
          <a:stretch>
            <a:fillRect/>
          </a:stretch>
        </p:blipFill>
        <p:spPr>
          <a:xfrm>
            <a:off x="187602" y="369332"/>
            <a:ext cx="3694110" cy="6096782"/>
          </a:xfrm>
          <a:prstGeom prst="rect">
            <a:avLst/>
          </a:prstGeom>
        </p:spPr>
      </p:pic>
      <p:sp>
        <p:nvSpPr>
          <p:cNvPr id="14" name="TextBox 13">
            <a:extLst>
              <a:ext uri="{FF2B5EF4-FFF2-40B4-BE49-F238E27FC236}">
                <a16:creationId xmlns:a16="http://schemas.microsoft.com/office/drawing/2014/main" id="{3C8AE264-CC67-AC7C-D729-E9DDB7762097}"/>
              </a:ext>
            </a:extLst>
          </p:cNvPr>
          <p:cNvSpPr txBox="1"/>
          <p:nvPr/>
        </p:nvSpPr>
        <p:spPr>
          <a:xfrm>
            <a:off x="219444" y="6211669"/>
            <a:ext cx="3540626" cy="276999"/>
          </a:xfrm>
          <a:prstGeom prst="rect">
            <a:avLst/>
          </a:prstGeom>
          <a:solidFill>
            <a:schemeClr val="bg1"/>
          </a:solidFill>
        </p:spPr>
        <p:txBody>
          <a:bodyPr wrap="square">
            <a:spAutoFit/>
          </a:bodyPr>
          <a:lstStyle/>
          <a:p>
            <a:pPr algn="ctr"/>
            <a:r>
              <a:rPr lang="en-GB" sz="1200"/>
              <a:t>Extract of a notice in the Daily Telegraph, March 2021</a:t>
            </a:r>
          </a:p>
        </p:txBody>
      </p:sp>
    </p:spTree>
    <p:extLst>
      <p:ext uri="{BB962C8B-B14F-4D97-AF65-F5344CB8AC3E}">
        <p14:creationId xmlns:p14="http://schemas.microsoft.com/office/powerpoint/2010/main" val="367834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Review of ES reports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 y="690948"/>
            <a:ext cx="12078615" cy="3046988"/>
          </a:xfrm>
          <a:prstGeom prst="rect">
            <a:avLst/>
          </a:prstGeom>
          <a:noFill/>
        </p:spPr>
        <p:txBody>
          <a:bodyPr wrap="square" rtlCol="0">
            <a:spAutoFit/>
          </a:bodyPr>
          <a:lstStyle/>
          <a:p>
            <a:pPr marL="342900" indent="-342900">
              <a:buFont typeface="Arial" panose="020B0604020202020204" pitchFamily="34" charset="0"/>
              <a:buChar char="•"/>
            </a:pPr>
            <a:r>
              <a:rPr lang="en-GB" sz="2400"/>
              <a:t>The Competent Authority (usually the LPA) must review the contents of the Environmental Statement (alongside the other planning documentation) and assess:</a:t>
            </a:r>
          </a:p>
          <a:p>
            <a:pPr marL="800100" lvl="1" indent="-342900">
              <a:buFont typeface="Arial" panose="020B0604020202020204" pitchFamily="34" charset="0"/>
              <a:buChar char="•"/>
            </a:pPr>
            <a:r>
              <a:rPr lang="en-GB" sz="2400"/>
              <a:t>The completeness of information</a:t>
            </a:r>
          </a:p>
          <a:p>
            <a:pPr marL="800100" lvl="1" indent="-342900">
              <a:buFont typeface="Arial" panose="020B0604020202020204" pitchFamily="34" charset="0"/>
              <a:buChar char="•"/>
            </a:pPr>
            <a:r>
              <a:rPr lang="en-GB" sz="2400"/>
              <a:t>The quality and accuracy of the information </a:t>
            </a:r>
          </a:p>
          <a:p>
            <a:pPr marL="800100" lvl="1" indent="-342900">
              <a:buFont typeface="Arial" panose="020B0604020202020204" pitchFamily="34" charset="0"/>
              <a:buChar char="•"/>
            </a:pPr>
            <a:r>
              <a:rPr lang="en-GB" sz="2400"/>
              <a:t>If it permits decision making on the proposed development</a:t>
            </a:r>
          </a:p>
          <a:p>
            <a:pPr lvl="1"/>
            <a:endParaRPr lang="en-GB" sz="2400"/>
          </a:p>
          <a:p>
            <a:pPr algn="ctr"/>
            <a:r>
              <a:rPr lang="en-GB" sz="2400"/>
              <a:t> </a:t>
            </a:r>
            <a:r>
              <a:rPr lang="en-GB" sz="2400">
                <a:latin typeface="Comic Sans MS" panose="030F0702030302020204" pitchFamily="66" charset="0"/>
              </a:rPr>
              <a:t>Question: Who else should / may wish to review the Environmental Statement?</a:t>
            </a:r>
          </a:p>
          <a:p>
            <a:pPr marL="342900" indent="-342900">
              <a:buFont typeface="Arial" panose="020B0604020202020204" pitchFamily="34" charset="0"/>
              <a:buChar char="•"/>
            </a:pP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9" name="TextBox 8">
            <a:extLst>
              <a:ext uri="{FF2B5EF4-FFF2-40B4-BE49-F238E27FC236}">
                <a16:creationId xmlns:a16="http://schemas.microsoft.com/office/drawing/2014/main" id="{69975914-402D-E222-D6B0-B244B1B7CBBD}"/>
              </a:ext>
            </a:extLst>
          </p:cNvPr>
          <p:cNvSpPr txBox="1"/>
          <p:nvPr/>
        </p:nvSpPr>
        <p:spPr>
          <a:xfrm>
            <a:off x="0" y="3686739"/>
            <a:ext cx="11844648" cy="2308324"/>
          </a:xfrm>
          <a:prstGeom prst="rect">
            <a:avLst/>
          </a:prstGeom>
          <a:noFill/>
        </p:spPr>
        <p:txBody>
          <a:bodyPr wrap="square">
            <a:spAutoFit/>
          </a:bodyPr>
          <a:lstStyle/>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Statutory (and non-statutory) consultants – did the report capture all the information relevant to their area of interest / concern, and was it represented fairly?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Members of the public / key stakeholders – were their views / opinions / concerns considered and managed fairly and appropriately (via mitigation, alternatives etc.)?</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The developers – they will want to ensure they have met all the regulatory requirements, or face legal penalties. </a:t>
            </a:r>
          </a:p>
        </p:txBody>
      </p:sp>
    </p:spTree>
    <p:extLst>
      <p:ext uri="{BB962C8B-B14F-4D97-AF65-F5344CB8AC3E}">
        <p14:creationId xmlns:p14="http://schemas.microsoft.com/office/powerpoint/2010/main" val="324345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Review of ES reports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 y="690948"/>
            <a:ext cx="12078615" cy="5262979"/>
          </a:xfrm>
          <a:prstGeom prst="rect">
            <a:avLst/>
          </a:prstGeom>
          <a:noFill/>
        </p:spPr>
        <p:txBody>
          <a:bodyPr wrap="square" rtlCol="0">
            <a:spAutoFit/>
          </a:bodyPr>
          <a:lstStyle/>
          <a:p>
            <a:pPr marL="342900" indent="-342900">
              <a:buFont typeface="Arial" panose="020B0604020202020204" pitchFamily="34" charset="0"/>
              <a:buChar char="•"/>
            </a:pPr>
            <a:r>
              <a:rPr lang="en-GB" sz="2400"/>
              <a:t>While the LPA / Competent Authority will have some guidelines on best practise, and metrics / measures of quality, each application is unique and can be very complex and technical</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Therefore, the decision-makers require the assistance of experts, which can include:</a:t>
            </a:r>
          </a:p>
          <a:p>
            <a:pPr marL="800100" lvl="1" indent="-342900">
              <a:buFont typeface="Arial" panose="020B0604020202020204" pitchFamily="34" charset="0"/>
              <a:buChar char="•"/>
            </a:pPr>
            <a:r>
              <a:rPr lang="en-GB" sz="2400"/>
              <a:t>Statutory consultants – they are required by law to be included in the decision-making process, and therefore must be sufficiently knowledgeable to determine the quality of information and infer necessary conclusions</a:t>
            </a:r>
          </a:p>
          <a:p>
            <a:pPr marL="800100" lvl="1" indent="-342900">
              <a:buFont typeface="Arial" panose="020B0604020202020204" pitchFamily="34" charset="0"/>
              <a:buChar char="•"/>
            </a:pPr>
            <a:r>
              <a:rPr lang="en-GB" sz="2400"/>
              <a:t>Third-party experts / consultants – specialists in environmental fields, or environmental impacts, who can help make sense of the findings and summarise key elements for the LPA / decision-makers</a:t>
            </a:r>
          </a:p>
          <a:p>
            <a:pPr marL="800100" lvl="1" indent="-342900">
              <a:buFont typeface="Arial" panose="020B0604020202020204" pitchFamily="34" charset="0"/>
              <a:buChar char="•"/>
            </a:pPr>
            <a:r>
              <a:rPr lang="en-GB" sz="2400"/>
              <a:t>Other authorities, such as the Institute of Environmental Management and Assessment (IEMA) who have trained experts available to support and advise during the review process, as well as review the ES’s themselves.</a:t>
            </a:r>
          </a:p>
          <a:p>
            <a:pPr marL="800100" lvl="1" indent="-342900">
              <a:buFont typeface="Arial" panose="020B0604020202020204" pitchFamily="34" charset="0"/>
              <a:buChar char="•"/>
            </a:pP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pic>
        <p:nvPicPr>
          <p:cNvPr id="4" name="Picture 3">
            <a:extLst>
              <a:ext uri="{FF2B5EF4-FFF2-40B4-BE49-F238E27FC236}">
                <a16:creationId xmlns:a16="http://schemas.microsoft.com/office/drawing/2014/main" id="{23491345-7E7A-39EA-CF7F-71F6880D112F}"/>
              </a:ext>
            </a:extLst>
          </p:cNvPr>
          <p:cNvPicPr>
            <a:picLocks noChangeAspect="1"/>
          </p:cNvPicPr>
          <p:nvPr/>
        </p:nvPicPr>
        <p:blipFill>
          <a:blip r:embed="rId3"/>
          <a:stretch>
            <a:fillRect/>
          </a:stretch>
        </p:blipFill>
        <p:spPr>
          <a:xfrm>
            <a:off x="3386068" y="5472720"/>
            <a:ext cx="4868757" cy="747732"/>
          </a:xfrm>
          <a:prstGeom prst="rect">
            <a:avLst/>
          </a:prstGeom>
        </p:spPr>
      </p:pic>
      <p:pic>
        <p:nvPicPr>
          <p:cNvPr id="6" name="Picture 5">
            <a:extLst>
              <a:ext uri="{FF2B5EF4-FFF2-40B4-BE49-F238E27FC236}">
                <a16:creationId xmlns:a16="http://schemas.microsoft.com/office/drawing/2014/main" id="{0AC9A2A7-2989-1B99-1655-BC2A3ED4F828}"/>
              </a:ext>
            </a:extLst>
          </p:cNvPr>
          <p:cNvPicPr>
            <a:picLocks noChangeAspect="1"/>
          </p:cNvPicPr>
          <p:nvPr/>
        </p:nvPicPr>
        <p:blipFill>
          <a:blip r:embed="rId4"/>
          <a:stretch>
            <a:fillRect/>
          </a:stretch>
        </p:blipFill>
        <p:spPr>
          <a:xfrm>
            <a:off x="8948508" y="5226800"/>
            <a:ext cx="1549821" cy="1423980"/>
          </a:xfrm>
          <a:prstGeom prst="rect">
            <a:avLst/>
          </a:prstGeom>
        </p:spPr>
      </p:pic>
    </p:spTree>
    <p:extLst>
      <p:ext uri="{BB962C8B-B14F-4D97-AF65-F5344CB8AC3E}">
        <p14:creationId xmlns:p14="http://schemas.microsoft.com/office/powerpoint/2010/main" val="1233121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F9A87255-B67C-0DDF-355D-995CE7BFE1A7}"/>
              </a:ext>
            </a:extLst>
          </p:cNvPr>
          <p:cNvGraphicFramePr/>
          <p:nvPr>
            <p:extLst>
              <p:ext uri="{D42A27DB-BD31-4B8C-83A1-F6EECF244321}">
                <p14:modId xmlns:p14="http://schemas.microsoft.com/office/powerpoint/2010/main" val="2751507465"/>
              </p:ext>
            </p:extLst>
          </p:nvPr>
        </p:nvGraphicFramePr>
        <p:xfrm>
          <a:off x="-1" y="147223"/>
          <a:ext cx="12108657" cy="6007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Arrow: Right 9">
            <a:extLst>
              <a:ext uri="{FF2B5EF4-FFF2-40B4-BE49-F238E27FC236}">
                <a16:creationId xmlns:a16="http://schemas.microsoft.com/office/drawing/2014/main" id="{DA019A9E-DFA2-144F-86E9-722D437D79EE}"/>
              </a:ext>
            </a:extLst>
          </p:cNvPr>
          <p:cNvSpPr/>
          <p:nvPr/>
        </p:nvSpPr>
        <p:spPr>
          <a:xfrm>
            <a:off x="41671" y="4757738"/>
            <a:ext cx="6779417"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1D862BC5-553F-1E67-C29D-57BA4FE1501E}"/>
              </a:ext>
            </a:extLst>
          </p:cNvPr>
          <p:cNvSpPr/>
          <p:nvPr/>
        </p:nvSpPr>
        <p:spPr>
          <a:xfrm>
            <a:off x="41671" y="5358955"/>
            <a:ext cx="10259617"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B92AD745-4E3E-2A5E-FA84-186B0DE905A1}"/>
              </a:ext>
            </a:extLst>
          </p:cNvPr>
          <p:cNvSpPr/>
          <p:nvPr/>
        </p:nvSpPr>
        <p:spPr>
          <a:xfrm>
            <a:off x="41671" y="5980696"/>
            <a:ext cx="12108657"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B5E8EF83-1390-9B75-0BD5-29C4736AE464}"/>
              </a:ext>
            </a:extLst>
          </p:cNvPr>
          <p:cNvSpPr txBox="1"/>
          <p:nvPr/>
        </p:nvSpPr>
        <p:spPr>
          <a:xfrm>
            <a:off x="2043113" y="4800834"/>
            <a:ext cx="2914650" cy="369332"/>
          </a:xfrm>
          <a:prstGeom prst="rect">
            <a:avLst/>
          </a:prstGeom>
          <a:noFill/>
        </p:spPr>
        <p:txBody>
          <a:bodyPr wrap="square" rtlCol="0">
            <a:spAutoFit/>
          </a:bodyPr>
          <a:lstStyle/>
          <a:p>
            <a:r>
              <a:rPr lang="en-GB" b="1">
                <a:solidFill>
                  <a:schemeClr val="bg1"/>
                </a:solidFill>
              </a:rPr>
              <a:t>14 Days (Minimum)</a:t>
            </a:r>
          </a:p>
        </p:txBody>
      </p:sp>
      <p:sp>
        <p:nvSpPr>
          <p:cNvPr id="14" name="TextBox 13">
            <a:extLst>
              <a:ext uri="{FF2B5EF4-FFF2-40B4-BE49-F238E27FC236}">
                <a16:creationId xmlns:a16="http://schemas.microsoft.com/office/drawing/2014/main" id="{2825E9A4-2A54-D986-08C2-A40A41F1BFE0}"/>
              </a:ext>
            </a:extLst>
          </p:cNvPr>
          <p:cNvSpPr txBox="1"/>
          <p:nvPr/>
        </p:nvSpPr>
        <p:spPr>
          <a:xfrm>
            <a:off x="3988595" y="5406442"/>
            <a:ext cx="2914650" cy="369332"/>
          </a:xfrm>
          <a:prstGeom prst="rect">
            <a:avLst/>
          </a:prstGeom>
          <a:noFill/>
        </p:spPr>
        <p:txBody>
          <a:bodyPr wrap="square" rtlCol="0">
            <a:spAutoFit/>
          </a:bodyPr>
          <a:lstStyle/>
          <a:p>
            <a:r>
              <a:rPr lang="en-GB" b="1">
                <a:solidFill>
                  <a:schemeClr val="bg1"/>
                </a:solidFill>
              </a:rPr>
              <a:t>30 Days (Minimum)</a:t>
            </a:r>
          </a:p>
        </p:txBody>
      </p:sp>
      <p:sp>
        <p:nvSpPr>
          <p:cNvPr id="15" name="TextBox 14">
            <a:extLst>
              <a:ext uri="{FF2B5EF4-FFF2-40B4-BE49-F238E27FC236}">
                <a16:creationId xmlns:a16="http://schemas.microsoft.com/office/drawing/2014/main" id="{771566C7-2771-075B-CDA2-D0FF42D2467C}"/>
              </a:ext>
            </a:extLst>
          </p:cNvPr>
          <p:cNvSpPr txBox="1"/>
          <p:nvPr/>
        </p:nvSpPr>
        <p:spPr>
          <a:xfrm>
            <a:off x="4888707" y="6038346"/>
            <a:ext cx="2914650" cy="369332"/>
          </a:xfrm>
          <a:prstGeom prst="rect">
            <a:avLst/>
          </a:prstGeom>
          <a:noFill/>
        </p:spPr>
        <p:txBody>
          <a:bodyPr wrap="square" rtlCol="0">
            <a:spAutoFit/>
          </a:bodyPr>
          <a:lstStyle/>
          <a:p>
            <a:r>
              <a:rPr lang="en-GB" b="1">
                <a:solidFill>
                  <a:schemeClr val="bg1"/>
                </a:solidFill>
              </a:rPr>
              <a:t>16 Weeks</a:t>
            </a:r>
          </a:p>
        </p:txBody>
      </p:sp>
      <p:sp>
        <p:nvSpPr>
          <p:cNvPr id="3" name="TextBox 2">
            <a:extLst>
              <a:ext uri="{FF2B5EF4-FFF2-40B4-BE49-F238E27FC236}">
                <a16:creationId xmlns:a16="http://schemas.microsoft.com/office/drawing/2014/main" id="{6B61682C-8881-3B6B-71F4-601202FA3ED1}"/>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27</a:t>
            </a:r>
          </a:p>
        </p:txBody>
      </p:sp>
      <p:sp>
        <p:nvSpPr>
          <p:cNvPr id="8" name="TextBox 7">
            <a:extLst>
              <a:ext uri="{FF2B5EF4-FFF2-40B4-BE49-F238E27FC236}">
                <a16:creationId xmlns:a16="http://schemas.microsoft.com/office/drawing/2014/main" id="{C53AEB5A-56DC-8328-825D-20A0F667509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9" name="TextBox 8">
            <a:extLst>
              <a:ext uri="{FF2B5EF4-FFF2-40B4-BE49-F238E27FC236}">
                <a16:creationId xmlns:a16="http://schemas.microsoft.com/office/drawing/2014/main" id="{3427DFE1-BC64-32D9-5607-39D9413CDAA3}"/>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Review Process</a:t>
            </a:r>
          </a:p>
        </p:txBody>
      </p:sp>
      <p:sp>
        <p:nvSpPr>
          <p:cNvPr id="16" name="TextBox 15">
            <a:extLst>
              <a:ext uri="{FF2B5EF4-FFF2-40B4-BE49-F238E27FC236}">
                <a16:creationId xmlns:a16="http://schemas.microsoft.com/office/drawing/2014/main" id="{EE1FA7E6-95BB-DEFB-128A-527D4B5AEF13}"/>
              </a:ext>
            </a:extLst>
          </p:cNvPr>
          <p:cNvSpPr txBox="1"/>
          <p:nvPr/>
        </p:nvSpPr>
        <p:spPr>
          <a:xfrm>
            <a:off x="10628852" y="0"/>
            <a:ext cx="1557536" cy="369332"/>
          </a:xfrm>
          <a:prstGeom prst="rect">
            <a:avLst/>
          </a:prstGeom>
          <a:noFill/>
        </p:spPr>
        <p:txBody>
          <a:bodyPr wrap="square" rtlCol="0">
            <a:spAutoFit/>
          </a:bodyPr>
          <a:lstStyle/>
          <a:p>
            <a:r>
              <a:rPr lang="en-GB"/>
              <a:t>03/11/2025</a:t>
            </a:r>
          </a:p>
        </p:txBody>
      </p:sp>
    </p:spTree>
    <p:extLst>
      <p:ext uri="{BB962C8B-B14F-4D97-AF65-F5344CB8AC3E}">
        <p14:creationId xmlns:p14="http://schemas.microsoft.com/office/powerpoint/2010/main" val="22951629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EIA Key Stages: Decision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a:t>03/11/2025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a:solidFill>
                            <a:schemeClr val="accent1">
                              <a:lumMod val="75000"/>
                            </a:schemeClr>
                          </a:solidFill>
                          <a:latin typeface="+mj-lt"/>
                          <a:ea typeface="+mj-ea"/>
                          <a:cs typeface="+mj-cs"/>
                        </a:rPr>
                        <a:t>3. Assessment and Report</a:t>
                      </a:r>
                    </a:p>
                  </a:txBody>
                  <a:tcPr/>
                </a:tc>
                <a:tc>
                  <a:txBody>
                    <a:bodyPr/>
                    <a:lstStyle/>
                    <a:p>
                      <a:r>
                        <a:rPr lang="en-GB" sz="1800" b="0" kern="120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a:solidFill>
                            <a:schemeClr val="accent1">
                              <a:lumMod val="75000"/>
                            </a:schemeClr>
                          </a:solidFill>
                          <a:latin typeface="+mj-lt"/>
                          <a:ea typeface="+mj-ea"/>
                          <a:cs typeface="+mj-cs"/>
                        </a:rPr>
                        <a:t>4. Review of Application</a:t>
                      </a:r>
                    </a:p>
                  </a:txBody>
                  <a:tcPr/>
                </a:tc>
                <a:tc>
                  <a:txBody>
                    <a:bodyPr/>
                    <a:lstStyle/>
                    <a:p>
                      <a:r>
                        <a:rPr lang="en-GB" sz="1800" b="0" kern="120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a:solidFill>
                            <a:schemeClr val="accent1">
                              <a:lumMod val="75000"/>
                            </a:schemeClr>
                          </a:solidFill>
                          <a:latin typeface="+mj-lt"/>
                          <a:ea typeface="+mj-ea"/>
                          <a:cs typeface="+mj-cs"/>
                        </a:rPr>
                        <a:t>5. Decision</a:t>
                      </a:r>
                    </a:p>
                  </a:txBody>
                  <a:tcPr/>
                </a:tc>
                <a:tc>
                  <a:txBody>
                    <a:bodyPr/>
                    <a:lstStyle/>
                    <a:p>
                      <a:r>
                        <a:rPr lang="en-GB" sz="1800" b="0" kern="120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a:solidFill>
                            <a:schemeClr val="accent1">
                              <a:lumMod val="75000"/>
                            </a:schemeClr>
                          </a:solidFill>
                          <a:latin typeface="+mj-lt"/>
                          <a:ea typeface="+mj-ea"/>
                          <a:cs typeface="+mj-cs"/>
                        </a:rPr>
                        <a:t>6. Implementation and monitoring</a:t>
                      </a:r>
                    </a:p>
                  </a:txBody>
                  <a:tcPr/>
                </a:tc>
                <a:tc>
                  <a:txBody>
                    <a:bodyPr/>
                    <a:lstStyle/>
                    <a:p>
                      <a:r>
                        <a:rPr lang="en-GB" sz="1800" b="0" kern="120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a:t>Source: United Nations University (2007)</a:t>
            </a:r>
          </a:p>
          <a:p>
            <a:pPr algn="ctr"/>
            <a:r>
              <a:rPr lang="en-GB" sz="1100"/>
              <a:t>https://wedocs.unep.org/bitstream/handle/20.500.11822/26503/EIA_Training_Resource_Manual.pdf</a:t>
            </a:r>
          </a:p>
        </p:txBody>
      </p:sp>
      <p:sp>
        <p:nvSpPr>
          <p:cNvPr id="17" name="TextBox 16">
            <a:extLst>
              <a:ext uri="{FF2B5EF4-FFF2-40B4-BE49-F238E27FC236}">
                <a16:creationId xmlns:a16="http://schemas.microsoft.com/office/drawing/2014/main" id="{60CC170C-14F2-B79B-ADEC-6DE116DD5BF7}"/>
              </a:ext>
            </a:extLst>
          </p:cNvPr>
          <p:cNvSpPr txBox="1"/>
          <p:nvPr/>
        </p:nvSpPr>
        <p:spPr>
          <a:xfrm>
            <a:off x="4381081" y="693107"/>
            <a:ext cx="7751115" cy="830997"/>
          </a:xfrm>
          <a:prstGeom prst="rect">
            <a:avLst/>
          </a:prstGeom>
          <a:noFill/>
        </p:spPr>
        <p:txBody>
          <a:bodyPr wrap="square" rtlCol="0">
            <a:spAutoFit/>
          </a:bodyPr>
          <a:lstStyle/>
          <a:p>
            <a:r>
              <a:rPr lang="en-GB" sz="2400"/>
              <a:t>Having reviewed the ES, the competent authority must come to a decision and reply to the applicant.</a:t>
            </a:r>
            <a:endParaRPr lang="en-GB"/>
          </a:p>
        </p:txBody>
      </p:sp>
      <p:graphicFrame>
        <p:nvGraphicFramePr>
          <p:cNvPr id="6" name="Table 5">
            <a:extLst>
              <a:ext uri="{FF2B5EF4-FFF2-40B4-BE49-F238E27FC236}">
                <a16:creationId xmlns:a16="http://schemas.microsoft.com/office/drawing/2014/main" id="{057FCA35-2AE8-B48B-65F3-131C782CB316}"/>
              </a:ext>
            </a:extLst>
          </p:cNvPr>
          <p:cNvGraphicFramePr>
            <a:graphicFrameLocks noGrp="1"/>
          </p:cNvGraphicFramePr>
          <p:nvPr>
            <p:extLst>
              <p:ext uri="{D42A27DB-BD31-4B8C-83A1-F6EECF244321}">
                <p14:modId xmlns:p14="http://schemas.microsoft.com/office/powerpoint/2010/main" val="4078178035"/>
              </p:ext>
            </p:extLst>
          </p:nvPr>
        </p:nvGraphicFramePr>
        <p:xfrm>
          <a:off x="3442447" y="4881230"/>
          <a:ext cx="8425387" cy="922786"/>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922786">
                <a:tc>
                  <a:txBody>
                    <a:bodyPr/>
                    <a:lstStyle/>
                    <a:p>
                      <a:r>
                        <a:rPr lang="en-GB" sz="1800" b="1" kern="1200">
                          <a:solidFill>
                            <a:schemeClr val="accent1">
                              <a:lumMod val="75000"/>
                            </a:schemeClr>
                          </a:solidFill>
                          <a:latin typeface="+mj-lt"/>
                          <a:ea typeface="+mj-ea"/>
                          <a:cs typeface="+mj-cs"/>
                        </a:rPr>
                        <a:t>5. Decision</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tc>
                  <a:txBody>
                    <a:bodyPr/>
                    <a:lstStyle/>
                    <a:p>
                      <a:r>
                        <a:rPr lang="en-GB" sz="1800" b="1" kern="120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rgbClr val="DAE3F3"/>
                    </a:solidFill>
                  </a:tcPr>
                </a:tc>
                <a:extLst>
                  <a:ext uri="{0D108BD9-81ED-4DB2-BD59-A6C34878D82A}">
                    <a16:rowId xmlns:a16="http://schemas.microsoft.com/office/drawing/2014/main" val="2770920110"/>
                  </a:ext>
                </a:extLst>
              </a:tr>
            </a:tbl>
          </a:graphicData>
        </a:graphic>
      </p:graphicFrame>
    </p:spTree>
    <p:extLst>
      <p:ext uri="{BB962C8B-B14F-4D97-AF65-F5344CB8AC3E}">
        <p14:creationId xmlns:p14="http://schemas.microsoft.com/office/powerpoint/2010/main" val="327397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Decision making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 y="601567"/>
            <a:ext cx="12078615" cy="5632311"/>
          </a:xfrm>
          <a:prstGeom prst="rect">
            <a:avLst/>
          </a:prstGeom>
          <a:noFill/>
        </p:spPr>
        <p:txBody>
          <a:bodyPr wrap="square" rtlCol="0">
            <a:spAutoFit/>
          </a:bodyPr>
          <a:lstStyle/>
          <a:p>
            <a:pPr marL="342900" indent="-342900">
              <a:buFont typeface="Arial" panose="020B0604020202020204" pitchFamily="34" charset="0"/>
              <a:buChar char="•"/>
            </a:pPr>
            <a:r>
              <a:rPr lang="en-GB" sz="2400"/>
              <a:t>It should be noted that the EIA only forms one part of an overall planning process.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Many developments are subject to a number of factors that influence the final decision, including :</a:t>
            </a:r>
          </a:p>
          <a:p>
            <a:pPr marL="800100" lvl="1" indent="-342900">
              <a:buFont typeface="Arial" panose="020B0604020202020204" pitchFamily="34" charset="0"/>
              <a:buChar char="•"/>
            </a:pPr>
            <a:r>
              <a:rPr lang="en-GB" sz="2400"/>
              <a:t>Local Development Plans</a:t>
            </a:r>
          </a:p>
          <a:p>
            <a:pPr marL="800100" lvl="1" indent="-342900">
              <a:buFont typeface="Arial" panose="020B0604020202020204" pitchFamily="34" charset="0"/>
              <a:buChar char="•"/>
            </a:pPr>
            <a:r>
              <a:rPr lang="en-GB" sz="2400"/>
              <a:t>Strategic Development Plans </a:t>
            </a:r>
          </a:p>
          <a:p>
            <a:pPr marL="800100" lvl="1" indent="-342900">
              <a:buFont typeface="Arial" panose="020B0604020202020204" pitchFamily="34" charset="0"/>
              <a:buChar char="•"/>
            </a:pPr>
            <a:r>
              <a:rPr lang="en-GB" sz="2400"/>
              <a:t>Economic considerations</a:t>
            </a:r>
          </a:p>
          <a:p>
            <a:pPr marL="800100" lvl="1" indent="-342900">
              <a:buFont typeface="Arial" panose="020B0604020202020204" pitchFamily="34" charset="0"/>
              <a:buChar char="•"/>
            </a:pPr>
            <a:r>
              <a:rPr lang="en-GB" sz="2400"/>
              <a:t>Social considerations</a:t>
            </a:r>
          </a:p>
          <a:p>
            <a:pPr marL="800100" lvl="1"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Typically, the decision is a trade-off between opposing factors, and therefore difficult to make and justify</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Glasson et al., (2012), state that within reviews of historic planning decisions, the outcome would have been the same without the EIA, or that the EIA was not a significant influence in the final decision.</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1454958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F9A87255-B67C-0DDF-355D-995CE7BFE1A7}"/>
              </a:ext>
            </a:extLst>
          </p:cNvPr>
          <p:cNvGraphicFramePr/>
          <p:nvPr/>
        </p:nvGraphicFramePr>
        <p:xfrm>
          <a:off x="41671" y="892969"/>
          <a:ext cx="12108657" cy="5564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B5E8EF83-1390-9B75-0BD5-29C4736AE464}"/>
              </a:ext>
            </a:extLst>
          </p:cNvPr>
          <p:cNvSpPr txBox="1"/>
          <p:nvPr/>
        </p:nvSpPr>
        <p:spPr>
          <a:xfrm>
            <a:off x="2043113" y="4800834"/>
            <a:ext cx="2914650" cy="369332"/>
          </a:xfrm>
          <a:prstGeom prst="rect">
            <a:avLst/>
          </a:prstGeom>
          <a:noFill/>
        </p:spPr>
        <p:txBody>
          <a:bodyPr wrap="square" rtlCol="0">
            <a:spAutoFit/>
          </a:bodyPr>
          <a:lstStyle/>
          <a:p>
            <a:r>
              <a:rPr lang="en-GB" b="1">
                <a:solidFill>
                  <a:schemeClr val="bg1"/>
                </a:solidFill>
              </a:rPr>
              <a:t>14 Days (Minimum)</a:t>
            </a:r>
          </a:p>
        </p:txBody>
      </p:sp>
      <p:sp>
        <p:nvSpPr>
          <p:cNvPr id="3" name="TextBox 2">
            <a:extLst>
              <a:ext uri="{FF2B5EF4-FFF2-40B4-BE49-F238E27FC236}">
                <a16:creationId xmlns:a16="http://schemas.microsoft.com/office/drawing/2014/main" id="{679A63A4-BD37-CA7F-EFBA-8D3818F1BF5D}"/>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27</a:t>
            </a:r>
          </a:p>
        </p:txBody>
      </p:sp>
      <p:sp>
        <p:nvSpPr>
          <p:cNvPr id="8" name="TextBox 7">
            <a:extLst>
              <a:ext uri="{FF2B5EF4-FFF2-40B4-BE49-F238E27FC236}">
                <a16:creationId xmlns:a16="http://schemas.microsoft.com/office/drawing/2014/main" id="{50604AE7-BF2C-435A-CF7B-44910E26D006}"/>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11" name="TextBox 10">
            <a:extLst>
              <a:ext uri="{FF2B5EF4-FFF2-40B4-BE49-F238E27FC236}">
                <a16:creationId xmlns:a16="http://schemas.microsoft.com/office/drawing/2014/main" id="{401EDF15-1652-82DB-F5A1-92EBA6D62471}"/>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Final Decision Process</a:t>
            </a:r>
          </a:p>
        </p:txBody>
      </p:sp>
      <p:sp>
        <p:nvSpPr>
          <p:cNvPr id="12" name="TextBox 11">
            <a:extLst>
              <a:ext uri="{FF2B5EF4-FFF2-40B4-BE49-F238E27FC236}">
                <a16:creationId xmlns:a16="http://schemas.microsoft.com/office/drawing/2014/main" id="{5392DB94-5808-28A4-D3E0-CCBAD545E48B}"/>
              </a:ext>
            </a:extLst>
          </p:cNvPr>
          <p:cNvSpPr txBox="1"/>
          <p:nvPr/>
        </p:nvSpPr>
        <p:spPr>
          <a:xfrm>
            <a:off x="10628852" y="0"/>
            <a:ext cx="1557536" cy="369332"/>
          </a:xfrm>
          <a:prstGeom prst="rect">
            <a:avLst/>
          </a:prstGeom>
          <a:noFill/>
        </p:spPr>
        <p:txBody>
          <a:bodyPr wrap="square" rtlCol="0">
            <a:spAutoFit/>
          </a:bodyPr>
          <a:lstStyle/>
          <a:p>
            <a:r>
              <a:rPr lang="en-GB"/>
              <a:t>03/11/2025</a:t>
            </a:r>
          </a:p>
        </p:txBody>
      </p:sp>
    </p:spTree>
    <p:extLst>
      <p:ext uri="{BB962C8B-B14F-4D97-AF65-F5344CB8AC3E}">
        <p14:creationId xmlns:p14="http://schemas.microsoft.com/office/powerpoint/2010/main" val="30696222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Final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52531" y="363915"/>
            <a:ext cx="8270490" cy="5262979"/>
          </a:xfrm>
          <a:prstGeom prst="rect">
            <a:avLst/>
          </a:prstGeom>
          <a:noFill/>
        </p:spPr>
        <p:txBody>
          <a:bodyPr wrap="square" rtlCol="0">
            <a:spAutoFit/>
          </a:bodyPr>
          <a:lstStyle/>
          <a:p>
            <a:r>
              <a:rPr lang="en-GB" sz="2400"/>
              <a:t>Upon review, if the LPA deem the ES contains sufficient information to inform a decision, they respond to the application with a final decision.</a:t>
            </a:r>
          </a:p>
          <a:p>
            <a:endParaRPr lang="en-GB" sz="2400"/>
          </a:p>
          <a:p>
            <a:r>
              <a:rPr lang="en-GB" sz="2400"/>
              <a:t>The outcome is that the application is either approved or refused.</a:t>
            </a:r>
          </a:p>
          <a:p>
            <a:endParaRPr lang="en-GB" sz="2400"/>
          </a:p>
          <a:p>
            <a:r>
              <a:rPr lang="en-GB" sz="2400"/>
              <a:t>The decision notice stipulates the conditions under which the application is approved, and outlines these in the decision letter, often citing regulations and referring to aspects of the proposed management plan from the ES.</a:t>
            </a:r>
          </a:p>
          <a:p>
            <a:endParaRPr lang="en-GB" sz="2400"/>
          </a:p>
          <a:p>
            <a:endParaRPr lang="en-GB" sz="2400"/>
          </a:p>
          <a:p>
            <a:pPr marL="457200" indent="-457200">
              <a:buFontTx/>
              <a:buChar char="-"/>
            </a:pP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pic>
        <p:nvPicPr>
          <p:cNvPr id="6" name="Picture 5">
            <a:extLst>
              <a:ext uri="{FF2B5EF4-FFF2-40B4-BE49-F238E27FC236}">
                <a16:creationId xmlns:a16="http://schemas.microsoft.com/office/drawing/2014/main" id="{19CBC2EF-39BC-9ECE-70E5-95F7BCDD86BE}"/>
              </a:ext>
            </a:extLst>
          </p:cNvPr>
          <p:cNvPicPr>
            <a:picLocks noChangeAspect="1"/>
          </p:cNvPicPr>
          <p:nvPr/>
        </p:nvPicPr>
        <p:blipFill>
          <a:blip r:embed="rId2"/>
          <a:stretch>
            <a:fillRect/>
          </a:stretch>
        </p:blipFill>
        <p:spPr>
          <a:xfrm>
            <a:off x="3652531" y="4658845"/>
            <a:ext cx="7755089" cy="1167935"/>
          </a:xfrm>
          <a:prstGeom prst="rect">
            <a:avLst/>
          </a:prstGeom>
        </p:spPr>
      </p:pic>
      <p:pic>
        <p:nvPicPr>
          <p:cNvPr id="9" name="Picture 8">
            <a:extLst>
              <a:ext uri="{FF2B5EF4-FFF2-40B4-BE49-F238E27FC236}">
                <a16:creationId xmlns:a16="http://schemas.microsoft.com/office/drawing/2014/main" id="{D4D8ABC9-7342-61FC-C75F-4AC3880C3241}"/>
              </a:ext>
            </a:extLst>
          </p:cNvPr>
          <p:cNvPicPr>
            <a:picLocks noChangeAspect="1"/>
          </p:cNvPicPr>
          <p:nvPr/>
        </p:nvPicPr>
        <p:blipFill>
          <a:blip r:embed="rId3"/>
          <a:stretch>
            <a:fillRect/>
          </a:stretch>
        </p:blipFill>
        <p:spPr>
          <a:xfrm>
            <a:off x="23466" y="1464317"/>
            <a:ext cx="3266719" cy="4464657"/>
          </a:xfrm>
          <a:prstGeom prst="rect">
            <a:avLst/>
          </a:prstGeom>
          <a:ln>
            <a:solidFill>
              <a:schemeClr val="tx1"/>
            </a:solidFill>
          </a:ln>
        </p:spPr>
      </p:pic>
      <p:sp>
        <p:nvSpPr>
          <p:cNvPr id="13" name="TextBox 12">
            <a:extLst>
              <a:ext uri="{FF2B5EF4-FFF2-40B4-BE49-F238E27FC236}">
                <a16:creationId xmlns:a16="http://schemas.microsoft.com/office/drawing/2014/main" id="{D928DF07-AEC7-212E-C3F6-FBD4F54FBE73}"/>
              </a:ext>
            </a:extLst>
          </p:cNvPr>
          <p:cNvSpPr txBox="1"/>
          <p:nvPr/>
        </p:nvSpPr>
        <p:spPr>
          <a:xfrm>
            <a:off x="-8259" y="5881338"/>
            <a:ext cx="3050284" cy="584775"/>
          </a:xfrm>
          <a:prstGeom prst="rect">
            <a:avLst/>
          </a:prstGeom>
          <a:noFill/>
        </p:spPr>
        <p:txBody>
          <a:bodyPr wrap="square">
            <a:spAutoFit/>
          </a:bodyPr>
          <a:lstStyle/>
          <a:p>
            <a:pPr algn="ctr"/>
            <a:r>
              <a:rPr lang="en-GB" sz="1600"/>
              <a:t>First page of the 31-page decision document for the GCRE project</a:t>
            </a:r>
          </a:p>
        </p:txBody>
      </p:sp>
      <p:sp>
        <p:nvSpPr>
          <p:cNvPr id="14" name="Rectangle: Rounded Corners 13">
            <a:extLst>
              <a:ext uri="{FF2B5EF4-FFF2-40B4-BE49-F238E27FC236}">
                <a16:creationId xmlns:a16="http://schemas.microsoft.com/office/drawing/2014/main" id="{01B83419-C638-AEDF-B8E4-367ED59245F1}"/>
              </a:ext>
            </a:extLst>
          </p:cNvPr>
          <p:cNvSpPr/>
          <p:nvPr/>
        </p:nvSpPr>
        <p:spPr>
          <a:xfrm>
            <a:off x="1890088" y="3800726"/>
            <a:ext cx="558916" cy="214685"/>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First major package on £150m rail excellence centre goes to market |  Construction News">
            <a:extLst>
              <a:ext uri="{FF2B5EF4-FFF2-40B4-BE49-F238E27FC236}">
                <a16:creationId xmlns:a16="http://schemas.microsoft.com/office/drawing/2014/main" id="{EE1B15AE-613F-C56F-657F-B7668000CA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6122" y="471015"/>
            <a:ext cx="1339868" cy="89162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mmercial demand for the Global Centre of Rail Excellence - GCRE">
            <a:extLst>
              <a:ext uri="{FF2B5EF4-FFF2-40B4-BE49-F238E27FC236}">
                <a16:creationId xmlns:a16="http://schemas.microsoft.com/office/drawing/2014/main" id="{25242970-A08B-7E3B-4F6C-83B2F4BF60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66" y="471014"/>
            <a:ext cx="1941622" cy="891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518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Challenging a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7291" y="490039"/>
            <a:ext cx="8065639" cy="6001643"/>
          </a:xfrm>
          <a:prstGeom prst="rect">
            <a:avLst/>
          </a:prstGeom>
          <a:noFill/>
        </p:spPr>
        <p:txBody>
          <a:bodyPr wrap="square" rtlCol="0">
            <a:spAutoFit/>
          </a:bodyPr>
          <a:lstStyle/>
          <a:p>
            <a:r>
              <a:rPr lang="en-GB" sz="2400"/>
              <a:t>After a decision has been made by the competent authority, there is still the opportunity for it to be challenged.</a:t>
            </a:r>
          </a:p>
          <a:p>
            <a:endParaRPr lang="en-GB" sz="2400"/>
          </a:p>
          <a:p>
            <a:r>
              <a:rPr lang="en-GB" sz="2400"/>
              <a:t>Challenges in the UK can be either through:</a:t>
            </a:r>
          </a:p>
          <a:p>
            <a:pPr marL="457200" indent="-457200">
              <a:buAutoNum type="arabicParenR"/>
            </a:pPr>
            <a:r>
              <a:rPr lang="en-GB" sz="2400"/>
              <a:t>Judicial review</a:t>
            </a:r>
          </a:p>
          <a:p>
            <a:pPr marL="800100" lvl="1" indent="-342900">
              <a:buFont typeface="Arial" panose="020B0604020202020204" pitchFamily="34" charset="0"/>
              <a:buChar char="•"/>
            </a:pPr>
            <a:r>
              <a:rPr lang="en-GB" sz="2400"/>
              <a:t>process of challenging the lawfulness of decisions made by public authorities.</a:t>
            </a:r>
          </a:p>
          <a:p>
            <a:pPr marL="800100" lvl="1" indent="-342900">
              <a:buFont typeface="Arial" panose="020B0604020202020204" pitchFamily="34" charset="0"/>
              <a:buChar char="•"/>
            </a:pPr>
            <a:r>
              <a:rPr lang="en-GB" sz="2400"/>
              <a:t>can challenge whether an EIA was required if it was screened out, or challenge the decision of the competent authority, even if this is the Secretary of State.</a:t>
            </a:r>
          </a:p>
          <a:p>
            <a:pPr marL="457200" indent="-457200">
              <a:buFont typeface="+mj-lt"/>
              <a:buAutoNum type="arabicParenR"/>
            </a:pPr>
            <a:endParaRPr lang="en-GB" sz="2400"/>
          </a:p>
          <a:p>
            <a:pPr marL="457200" indent="-457200">
              <a:buFont typeface="+mj-lt"/>
              <a:buAutoNum type="arabicParenR"/>
            </a:pPr>
            <a:r>
              <a:rPr lang="en-GB" sz="2400"/>
              <a:t>European Commission</a:t>
            </a:r>
          </a:p>
          <a:p>
            <a:pPr marL="914400" lvl="1" indent="-457200">
              <a:buFont typeface="Arial" panose="020B0604020202020204" pitchFamily="34" charset="0"/>
              <a:buChar char="•"/>
            </a:pPr>
            <a:r>
              <a:rPr lang="en-GB" sz="2400"/>
              <a:t>Case needs to demonstrate that the UK did not adhere to the obligations to EC Directives, including not conducting an EIA.</a:t>
            </a:r>
          </a:p>
          <a:p>
            <a:pPr marL="914400" lvl="1" indent="-457200">
              <a:buFont typeface="Arial" panose="020B0604020202020204" pitchFamily="34" charset="0"/>
              <a:buChar char="•"/>
            </a:pPr>
            <a:r>
              <a:rPr lang="en-GB" sz="2400"/>
              <a:t>Penalties can be sanctioned to the Member State.</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pic>
        <p:nvPicPr>
          <p:cNvPr id="7" name="Picture 6">
            <a:extLst>
              <a:ext uri="{FF2B5EF4-FFF2-40B4-BE49-F238E27FC236}">
                <a16:creationId xmlns:a16="http://schemas.microsoft.com/office/drawing/2014/main" id="{4AE72C93-E2DE-8636-8686-05C452FBEDD2}"/>
              </a:ext>
            </a:extLst>
          </p:cNvPr>
          <p:cNvPicPr>
            <a:picLocks noChangeAspect="1"/>
          </p:cNvPicPr>
          <p:nvPr/>
        </p:nvPicPr>
        <p:blipFill>
          <a:blip r:embed="rId2">
            <a:clrChange>
              <a:clrFrom>
                <a:srgbClr val="FCFEFF"/>
              </a:clrFrom>
              <a:clrTo>
                <a:srgbClr val="FCFEFF">
                  <a:alpha val="0"/>
                </a:srgbClr>
              </a:clrTo>
            </a:clrChange>
          </a:blip>
          <a:stretch>
            <a:fillRect/>
          </a:stretch>
        </p:blipFill>
        <p:spPr>
          <a:xfrm>
            <a:off x="8066139" y="1032326"/>
            <a:ext cx="3728570" cy="2337639"/>
          </a:xfrm>
          <a:prstGeom prst="rect">
            <a:avLst/>
          </a:prstGeom>
        </p:spPr>
      </p:pic>
      <p:pic>
        <p:nvPicPr>
          <p:cNvPr id="4" name="Picture 3">
            <a:extLst>
              <a:ext uri="{FF2B5EF4-FFF2-40B4-BE49-F238E27FC236}">
                <a16:creationId xmlns:a16="http://schemas.microsoft.com/office/drawing/2014/main" id="{CFCE7E4F-31FF-0B9E-0553-E45532005594}"/>
              </a:ext>
            </a:extLst>
          </p:cNvPr>
          <p:cNvPicPr>
            <a:picLocks noChangeAspect="1"/>
          </p:cNvPicPr>
          <p:nvPr/>
        </p:nvPicPr>
        <p:blipFill>
          <a:blip r:embed="rId3"/>
          <a:stretch>
            <a:fillRect/>
          </a:stretch>
        </p:blipFill>
        <p:spPr>
          <a:xfrm>
            <a:off x="8462930" y="4409883"/>
            <a:ext cx="2610769" cy="1958077"/>
          </a:xfrm>
          <a:prstGeom prst="rect">
            <a:avLst/>
          </a:prstGeom>
        </p:spPr>
      </p:pic>
    </p:spTree>
    <p:extLst>
      <p:ext uri="{BB962C8B-B14F-4D97-AF65-F5344CB8AC3E}">
        <p14:creationId xmlns:p14="http://schemas.microsoft.com/office/powerpoint/2010/main" val="215987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sz="1800"/>
              <a:t> </a:t>
            </a:r>
            <a:r>
              <a:rPr lang="en-GB" sz="1800" b="1"/>
              <a:t>Challenge example: Horse Hill</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41850" y="448809"/>
            <a:ext cx="11844538" cy="3785652"/>
          </a:xfrm>
          <a:prstGeom prst="rect">
            <a:avLst/>
          </a:prstGeom>
          <a:noFill/>
        </p:spPr>
        <p:txBody>
          <a:bodyPr wrap="square" rtlCol="0">
            <a:spAutoFit/>
          </a:bodyPr>
          <a:lstStyle/>
          <a:p>
            <a:r>
              <a:rPr lang="en-GB" sz="2400"/>
              <a:t>Case study example: Horse Hill oil drill in Surrey</a:t>
            </a:r>
          </a:p>
          <a:p>
            <a:pPr marL="800100" lvl="1" indent="-342900">
              <a:buFont typeface="Arial" panose="020B0604020202020204" pitchFamily="34" charset="0"/>
              <a:buChar char="•"/>
            </a:pPr>
            <a:r>
              <a:rPr lang="en-GB" sz="2000"/>
              <a:t>Project is to extend oil drilling in Surrey, with four additional wells</a:t>
            </a:r>
          </a:p>
          <a:p>
            <a:pPr marL="800100" lvl="1" indent="-342900">
              <a:buFont typeface="Arial" panose="020B0604020202020204" pitchFamily="34" charset="0"/>
              <a:buChar char="•"/>
            </a:pPr>
            <a:r>
              <a:rPr lang="en-GB" sz="2000"/>
              <a:t>Opposition believes the EIA did not include the contribution of GHG emission from future burning of oil. Council did not believe this to be an indirect effect.</a:t>
            </a:r>
          </a:p>
          <a:p>
            <a:pPr marL="800100" lvl="1" indent="-342900">
              <a:buFont typeface="Arial" panose="020B0604020202020204" pitchFamily="34" charset="0"/>
              <a:buChar char="•"/>
            </a:pPr>
            <a:r>
              <a:rPr lang="en-GB" sz="2000"/>
              <a:t>Challenged in both UK High Court, Court of Appeal, and Supreme Court</a:t>
            </a:r>
          </a:p>
          <a:p>
            <a:pPr marL="800100" lvl="1" indent="-342900">
              <a:buFont typeface="Arial" panose="020B0604020202020204" pitchFamily="34" charset="0"/>
              <a:buChar char="•"/>
            </a:pPr>
            <a:r>
              <a:rPr lang="en-GB" sz="2000"/>
              <a:t>Outcome of High court – dismissed</a:t>
            </a:r>
          </a:p>
          <a:p>
            <a:pPr marL="800100" lvl="1" indent="-342900">
              <a:buFont typeface="Arial" panose="020B0604020202020204" pitchFamily="34" charset="0"/>
              <a:buChar char="•"/>
            </a:pPr>
            <a:r>
              <a:rPr lang="en-GB" sz="2000"/>
              <a:t>Outcome of Court of Appeal – dismissed (2 out of 3 judges dismissed): </a:t>
            </a:r>
            <a:r>
              <a:rPr lang="en-GB" sz="2000">
                <a:hlinkClick r:id="rId4"/>
              </a:rPr>
              <a:t>In Finch the Court of Appeal declines to define significant indirect effects for EIA | Cornerstone Barristers</a:t>
            </a:r>
            <a:endParaRPr lang="en-GB" sz="2000"/>
          </a:p>
          <a:p>
            <a:pPr marL="800100" lvl="1" indent="-342900">
              <a:buFont typeface="Arial" panose="020B0604020202020204" pitchFamily="34" charset="0"/>
              <a:buChar char="•"/>
            </a:pPr>
            <a:r>
              <a:rPr lang="en-GB" sz="2000"/>
              <a:t>Supreme Court hearing in July 2023. Will set a precedent for all future fossil fuel projects in the UK</a:t>
            </a:r>
          </a:p>
          <a:p>
            <a:pPr marL="800100" lvl="1" indent="-342900">
              <a:buFont typeface="Arial" panose="020B0604020202020204" pitchFamily="34" charset="0"/>
              <a:buChar char="•"/>
            </a:pPr>
            <a:r>
              <a:rPr lang="en-GB" sz="2000"/>
              <a:t>Last week: </a:t>
            </a:r>
            <a:r>
              <a:rPr lang="en-GB" sz="2000">
                <a:hlinkClick r:id="rId5"/>
              </a:rPr>
              <a:t>Statement from Surrey County Council: Oil drilling at Horse Hill | Surrey News</a:t>
            </a:r>
            <a:endParaRPr lang="en-GB" sz="2000"/>
          </a:p>
          <a:p>
            <a:pPr marL="800100" lvl="1" indent="-342900">
              <a:buFont typeface="Arial" panose="020B0604020202020204" pitchFamily="34" charset="0"/>
              <a:buChar char="•"/>
            </a:pPr>
            <a:r>
              <a:rPr lang="en-GB" b="0" i="0">
                <a:solidFill>
                  <a:srgbClr val="333333"/>
                </a:solidFill>
                <a:effectLst/>
                <a:latin typeface="Helvetica" panose="020B0604020202020204" pitchFamily="34" charset="0"/>
              </a:rPr>
              <a:t>“The Supreme Court ruled that the County Council acted unlawfully by not considering the indirect, downstream emissions of the oil when burnt in the Environmental Statement submitted with the application”</a:t>
            </a:r>
            <a:endParaRPr lang="en-GB"/>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pic>
        <p:nvPicPr>
          <p:cNvPr id="10" name="Online Media 9" title="Surrey CC Horse Hill Oil Legal Challenge - Update">
            <a:hlinkClick r:id="" action="ppaction://media"/>
            <a:extLst>
              <a:ext uri="{FF2B5EF4-FFF2-40B4-BE49-F238E27FC236}">
                <a16:creationId xmlns:a16="http://schemas.microsoft.com/office/drawing/2014/main" id="{0E640416-D120-8444-4DC8-A71793B66CDA}"/>
              </a:ext>
            </a:extLst>
          </p:cNvPr>
          <p:cNvPicPr>
            <a:picLocks noRot="1" noChangeAspect="1"/>
          </p:cNvPicPr>
          <p:nvPr>
            <a:videoFile r:link="rId1"/>
          </p:nvPr>
        </p:nvPicPr>
        <p:blipFill>
          <a:blip r:embed="rId6"/>
          <a:stretch>
            <a:fillRect/>
          </a:stretch>
        </p:blipFill>
        <p:spPr>
          <a:xfrm>
            <a:off x="526079" y="4261689"/>
            <a:ext cx="3718911" cy="2101185"/>
          </a:xfrm>
          <a:prstGeom prst="rect">
            <a:avLst/>
          </a:prstGeom>
        </p:spPr>
      </p:pic>
      <p:pic>
        <p:nvPicPr>
          <p:cNvPr id="11" name="Online Media 10" title="Fossil Free Horse Hill walk">
            <a:hlinkClick r:id="" action="ppaction://media"/>
            <a:extLst>
              <a:ext uri="{FF2B5EF4-FFF2-40B4-BE49-F238E27FC236}">
                <a16:creationId xmlns:a16="http://schemas.microsoft.com/office/drawing/2014/main" id="{FE71531E-A38B-BDC2-3715-F77885FCFA5A}"/>
              </a:ext>
            </a:extLst>
          </p:cNvPr>
          <p:cNvPicPr>
            <a:picLocks noRot="1" noChangeAspect="1"/>
          </p:cNvPicPr>
          <p:nvPr>
            <a:videoFile r:link="rId2"/>
          </p:nvPr>
        </p:nvPicPr>
        <p:blipFill>
          <a:blip r:embed="rId7"/>
          <a:stretch>
            <a:fillRect/>
          </a:stretch>
        </p:blipFill>
        <p:spPr>
          <a:xfrm>
            <a:off x="4731407" y="4261689"/>
            <a:ext cx="3718912" cy="2101185"/>
          </a:xfrm>
          <a:prstGeom prst="rect">
            <a:avLst/>
          </a:prstGeom>
        </p:spPr>
      </p:pic>
      <p:pic>
        <p:nvPicPr>
          <p:cNvPr id="15" name="Picture 14">
            <a:extLst>
              <a:ext uri="{FF2B5EF4-FFF2-40B4-BE49-F238E27FC236}">
                <a16:creationId xmlns:a16="http://schemas.microsoft.com/office/drawing/2014/main" id="{61804A0B-3F88-08FE-8896-201E7F424618}"/>
              </a:ext>
            </a:extLst>
          </p:cNvPr>
          <p:cNvPicPr>
            <a:picLocks noChangeAspect="1"/>
          </p:cNvPicPr>
          <p:nvPr/>
        </p:nvPicPr>
        <p:blipFill>
          <a:blip r:embed="rId8"/>
          <a:stretch>
            <a:fillRect/>
          </a:stretch>
        </p:blipFill>
        <p:spPr>
          <a:xfrm>
            <a:off x="9065524" y="4261689"/>
            <a:ext cx="2808362" cy="2106272"/>
          </a:xfrm>
          <a:prstGeom prst="rect">
            <a:avLst/>
          </a:prstGeom>
        </p:spPr>
      </p:pic>
    </p:spTree>
    <p:extLst>
      <p:ext uri="{BB962C8B-B14F-4D97-AF65-F5344CB8AC3E}">
        <p14:creationId xmlns:p14="http://schemas.microsoft.com/office/powerpoint/2010/main" val="559795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0"/>
                </p:tgtEl>
              </p:cMediaNode>
            </p:video>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0"/>
                                        </p:tgtEl>
                                      </p:cBhvr>
                                    </p:cmd>
                                  </p:childTnLst>
                                </p:cTn>
                              </p:par>
                            </p:childTnLst>
                          </p:cTn>
                        </p:par>
                      </p:childTnLst>
                    </p:cTn>
                  </p:par>
                </p:childTnLst>
              </p:cTn>
              <p:nextCondLst>
                <p:cond evt="onClick" delay="0">
                  <p:tgtEl>
                    <p:spTgt spid="10"/>
                  </p:tgtEl>
                </p:cond>
              </p:nextCondLst>
            </p:seq>
            <p:video>
              <p:cMediaNode vol="80000">
                <p:cTn id="17" fill="hold" display="0">
                  <p:stCondLst>
                    <p:cond delay="indefinite"/>
                  </p:stCondLst>
                </p:cTn>
                <p:tgtEl>
                  <p:spTgt spid="11"/>
                </p:tgtEl>
              </p:cMediaNode>
            </p:video>
            <p:seq concurrent="1" nextAc="seek">
              <p:cTn id="18" restart="whenNotActive" fill="hold" evtFilter="cancelBubble" nodeType="interactiveSeq">
                <p:stCondLst>
                  <p:cond evt="onClick" delay="0">
                    <p:tgtEl>
                      <p:spTgt spid="11"/>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sz="1800"/>
              <a:t> </a:t>
            </a:r>
            <a:r>
              <a:rPr lang="en-GB" sz="1800" b="1"/>
              <a:t>Challenge example: </a:t>
            </a:r>
            <a:r>
              <a:rPr lang="en-GB" sz="1800" b="1" err="1"/>
              <a:t>Derrybrien</a:t>
            </a:r>
            <a:r>
              <a:rPr lang="en-GB" sz="1800" b="1"/>
              <a:t> wind farm</a:t>
            </a:r>
            <a:endParaRPr lang="en-GB" b="1"/>
          </a:p>
        </p:txBody>
      </p:sp>
      <p:sp>
        <p:nvSpPr>
          <p:cNvPr id="12" name="TextBox 11">
            <a:extLst>
              <a:ext uri="{FF2B5EF4-FFF2-40B4-BE49-F238E27FC236}">
                <a16:creationId xmlns:a16="http://schemas.microsoft.com/office/drawing/2014/main" id="{38C4A143-C346-A5D7-3DFF-2CAF7FBCDBED}"/>
              </a:ext>
            </a:extLst>
          </p:cNvPr>
          <p:cNvSpPr txBox="1"/>
          <p:nvPr/>
        </p:nvSpPr>
        <p:spPr>
          <a:xfrm>
            <a:off x="397291" y="490039"/>
            <a:ext cx="11370091" cy="4462760"/>
          </a:xfrm>
          <a:prstGeom prst="rect">
            <a:avLst/>
          </a:prstGeom>
          <a:noFill/>
        </p:spPr>
        <p:txBody>
          <a:bodyPr wrap="square" rtlCol="0">
            <a:spAutoFit/>
          </a:bodyPr>
          <a:lstStyle/>
          <a:p>
            <a:r>
              <a:rPr lang="en-GB" sz="2400"/>
              <a:t>Case study example: </a:t>
            </a:r>
            <a:r>
              <a:rPr lang="en-GB" sz="2400" err="1"/>
              <a:t>Derrybrien</a:t>
            </a:r>
            <a:r>
              <a:rPr lang="en-GB" sz="2400"/>
              <a:t> wind farm in County Galway</a:t>
            </a:r>
          </a:p>
          <a:p>
            <a:pPr marL="800100" lvl="1" indent="-342900">
              <a:buFont typeface="Arial" panose="020B0604020202020204" pitchFamily="34" charset="0"/>
              <a:buChar char="•"/>
            </a:pPr>
            <a:r>
              <a:rPr lang="en-GB" sz="2000"/>
              <a:t>Project for 70 wind turbines was approved without an EIA in 2001, and work began in 2003</a:t>
            </a:r>
          </a:p>
          <a:p>
            <a:pPr marL="800100" lvl="1" indent="-342900">
              <a:buFont typeface="Arial" panose="020B0604020202020204" pitchFamily="34" charset="0"/>
              <a:buChar char="•"/>
            </a:pPr>
            <a:r>
              <a:rPr lang="en-GB" sz="2000"/>
              <a:t>Opposition believes the project required an EIA due to environmental impacts</a:t>
            </a:r>
          </a:p>
          <a:p>
            <a:pPr marL="800100" lvl="1" indent="-342900">
              <a:buFont typeface="Arial" panose="020B0604020202020204" pitchFamily="34" charset="0"/>
              <a:buChar char="•"/>
            </a:pPr>
            <a:r>
              <a:rPr lang="en-GB" sz="2000"/>
              <a:t>Structural damage to underlying geology resulted in significant landslides in October 2003</a:t>
            </a:r>
          </a:p>
          <a:p>
            <a:pPr marL="800100" lvl="1" indent="-342900">
              <a:buFont typeface="Arial" panose="020B0604020202020204" pitchFamily="34" charset="0"/>
              <a:buChar char="•"/>
            </a:pPr>
            <a:r>
              <a:rPr lang="en-GB" sz="2000"/>
              <a:t>Construction continued in 2004, and completed in 2006</a:t>
            </a:r>
          </a:p>
          <a:p>
            <a:pPr marL="800100" lvl="1" indent="-342900">
              <a:buFont typeface="Arial" panose="020B0604020202020204" pitchFamily="34" charset="0"/>
              <a:buChar char="•"/>
            </a:pPr>
            <a:r>
              <a:rPr lang="en-GB" sz="2000"/>
              <a:t>Challenged in Court of Justice for the European Union (CJEU)</a:t>
            </a:r>
          </a:p>
          <a:p>
            <a:pPr marL="800100" lvl="1" indent="-342900">
              <a:buFont typeface="Arial" panose="020B0604020202020204" pitchFamily="34" charset="0"/>
              <a:buChar char="•"/>
            </a:pPr>
            <a:r>
              <a:rPr lang="en-GB" sz="2000"/>
              <a:t>Outcome of challenge – CJEU determined that Ireland failed to ensure an EIA was conducted</a:t>
            </a:r>
          </a:p>
          <a:p>
            <a:pPr marL="800100" lvl="1" indent="-342900">
              <a:buFont typeface="Arial" panose="020B0604020202020204" pitchFamily="34" charset="0"/>
              <a:buChar char="•"/>
            </a:pPr>
            <a:r>
              <a:rPr lang="en-GB" sz="2000"/>
              <a:t>Developer fined a lump sum of €5m and a daily fine of €15,000 until compliance is achieved</a:t>
            </a:r>
          </a:p>
          <a:p>
            <a:pPr marL="800100" lvl="1" indent="-342900">
              <a:buFont typeface="Arial" panose="020B0604020202020204" pitchFamily="34" charset="0"/>
              <a:buChar char="•"/>
            </a:pPr>
            <a:r>
              <a:rPr lang="en-GB" sz="2000"/>
              <a:t>Developer required to submit a retrospective EIA report</a:t>
            </a:r>
          </a:p>
          <a:p>
            <a:pPr marL="800100" lvl="1" indent="-342900">
              <a:buFont typeface="Arial" panose="020B0604020202020204" pitchFamily="34" charset="0"/>
              <a:buChar char="•"/>
            </a:pPr>
            <a:r>
              <a:rPr lang="en-GB" sz="2000"/>
              <a:t>A retrospective EIA report was submitted but deemed unacceptable as some of the evidence provided was over 15 years old.</a:t>
            </a:r>
          </a:p>
          <a:p>
            <a:pPr marL="800100" lvl="1" indent="-342900">
              <a:buFont typeface="Arial" panose="020B0604020202020204" pitchFamily="34" charset="0"/>
              <a:buChar char="•"/>
            </a:pPr>
            <a:r>
              <a:rPr lang="en-GB" sz="2000"/>
              <a:t>As a result, in 2022, the developer announced that </a:t>
            </a:r>
          </a:p>
          <a:p>
            <a:pPr lvl="1"/>
            <a:r>
              <a:rPr lang="en-GB" sz="2000"/>
              <a:t>	they would decommission the wind farm.</a:t>
            </a:r>
          </a:p>
          <a:p>
            <a:pPr marL="800100" lvl="1" indent="-342900">
              <a:buFont typeface="Arial" panose="020B0604020202020204" pitchFamily="34" charset="0"/>
              <a:buChar char="•"/>
            </a:pPr>
            <a:endParaRPr lang="en-GB" sz="20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pic>
        <p:nvPicPr>
          <p:cNvPr id="4" name="Online Media 3" title="The Politics of Peat">
            <a:hlinkClick r:id="" action="ppaction://media"/>
            <a:extLst>
              <a:ext uri="{FF2B5EF4-FFF2-40B4-BE49-F238E27FC236}">
                <a16:creationId xmlns:a16="http://schemas.microsoft.com/office/drawing/2014/main" id="{6DED0387-C3F4-4006-3440-6402546D3DC2}"/>
              </a:ext>
            </a:extLst>
          </p:cNvPr>
          <p:cNvPicPr>
            <a:picLocks noRot="1" noChangeAspect="1"/>
          </p:cNvPicPr>
          <p:nvPr>
            <a:videoFile r:link="rId1"/>
          </p:nvPr>
        </p:nvPicPr>
        <p:blipFill>
          <a:blip r:embed="rId3"/>
          <a:stretch>
            <a:fillRect/>
          </a:stretch>
        </p:blipFill>
        <p:spPr>
          <a:xfrm>
            <a:off x="6898990" y="3775746"/>
            <a:ext cx="4761713" cy="2690368"/>
          </a:xfrm>
          <a:prstGeom prst="rect">
            <a:avLst/>
          </a:prstGeom>
        </p:spPr>
      </p:pic>
      <p:sp>
        <p:nvSpPr>
          <p:cNvPr id="7" name="TextBox 6">
            <a:extLst>
              <a:ext uri="{FF2B5EF4-FFF2-40B4-BE49-F238E27FC236}">
                <a16:creationId xmlns:a16="http://schemas.microsoft.com/office/drawing/2014/main" id="{5934AB68-384A-97F2-047C-B060D0CFE498}"/>
              </a:ext>
            </a:extLst>
          </p:cNvPr>
          <p:cNvSpPr txBox="1"/>
          <p:nvPr/>
        </p:nvSpPr>
        <p:spPr>
          <a:xfrm>
            <a:off x="531297" y="4700203"/>
            <a:ext cx="6120174" cy="1200329"/>
          </a:xfrm>
          <a:prstGeom prst="rect">
            <a:avLst/>
          </a:prstGeom>
          <a:noFill/>
        </p:spPr>
        <p:txBody>
          <a:bodyPr wrap="square">
            <a:spAutoFit/>
          </a:bodyPr>
          <a:lstStyle/>
          <a:p>
            <a:pPr marL="800100" lvl="1" indent="-342900">
              <a:buFont typeface="Arial" panose="020B0604020202020204" pitchFamily="34" charset="0"/>
              <a:buChar char="•"/>
            </a:pPr>
            <a:r>
              <a:rPr lang="en-GB" sz="1800">
                <a:hlinkClick r:id="rId4"/>
              </a:rPr>
              <a:t>European Court of Justice – Tuesday, 9 Nov 2021 – Parliamentary Questions (33rd Dáil) – Houses of the Oireachtas</a:t>
            </a:r>
            <a:endParaRPr lang="en-GB" sz="1800"/>
          </a:p>
          <a:p>
            <a:pPr marL="800100" lvl="1" indent="-342900">
              <a:buFont typeface="Arial" panose="020B0604020202020204" pitchFamily="34" charset="0"/>
              <a:buChar char="•"/>
            </a:pPr>
            <a:r>
              <a:rPr lang="en-GB" sz="1800">
                <a:hlinkClick r:id="rId5"/>
              </a:rPr>
              <a:t>Project Information (derrybrienwindfarm.ie)</a:t>
            </a:r>
            <a:endParaRPr lang="en-GB" sz="1800"/>
          </a:p>
        </p:txBody>
      </p:sp>
      <p:sp>
        <p:nvSpPr>
          <p:cNvPr id="13" name="TextBox 12">
            <a:extLst>
              <a:ext uri="{FF2B5EF4-FFF2-40B4-BE49-F238E27FC236}">
                <a16:creationId xmlns:a16="http://schemas.microsoft.com/office/drawing/2014/main" id="{EC18E9AB-248A-C013-A569-180D9A500A9C}"/>
              </a:ext>
            </a:extLst>
          </p:cNvPr>
          <p:cNvSpPr txBox="1"/>
          <p:nvPr/>
        </p:nvSpPr>
        <p:spPr>
          <a:xfrm>
            <a:off x="588054" y="6002402"/>
            <a:ext cx="6120174" cy="369332"/>
          </a:xfrm>
          <a:prstGeom prst="rect">
            <a:avLst/>
          </a:prstGeom>
          <a:noFill/>
        </p:spPr>
        <p:txBody>
          <a:bodyPr wrap="square">
            <a:spAutoFit/>
          </a:bodyPr>
          <a:lstStyle/>
          <a:p>
            <a:pPr algn="r"/>
            <a:r>
              <a:rPr lang="en-GB"/>
              <a:t>Watch Politics of Peat (start at 4:15mins)</a:t>
            </a:r>
          </a:p>
        </p:txBody>
      </p:sp>
    </p:spTree>
    <p:extLst>
      <p:ext uri="{BB962C8B-B14F-4D97-AF65-F5344CB8AC3E}">
        <p14:creationId xmlns:p14="http://schemas.microsoft.com/office/powerpoint/2010/main" val="276737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a:t>A. Cunningham			</a:t>
            </a:r>
            <a:r>
              <a:rPr lang="it-IT"/>
              <a:t>Lecture 5: EIA Decision &amp; Monitoring</a:t>
            </a: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18</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 EIA Key Stages: Implementation and Monitoring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a:t>03/11/2025</a:t>
            </a:r>
          </a:p>
        </p:txBody>
      </p:sp>
      <p:graphicFrame>
        <p:nvGraphicFramePr>
          <p:cNvPr id="3" name="Table 9">
            <a:extLst>
              <a:ext uri="{FF2B5EF4-FFF2-40B4-BE49-F238E27FC236}">
                <a16:creationId xmlns:a16="http://schemas.microsoft.com/office/drawing/2014/main" id="{305DCA00-E18F-BCB9-E536-007F1571897F}"/>
              </a:ext>
            </a:extLst>
          </p:cNvPr>
          <p:cNvGraphicFramePr>
            <a:graphicFrameLocks noGrp="1"/>
          </p:cNvGraphicFramePr>
          <p:nvPr/>
        </p:nvGraphicFramePr>
        <p:xfrm>
          <a:off x="3442447" y="1977634"/>
          <a:ext cx="8425387" cy="44884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3867670436"/>
                    </a:ext>
                  </a:extLst>
                </a:gridCol>
                <a:gridCol w="6520610">
                  <a:extLst>
                    <a:ext uri="{9D8B030D-6E8A-4147-A177-3AD203B41FA5}">
                      <a16:colId xmlns:a16="http://schemas.microsoft.com/office/drawing/2014/main" val="1625786905"/>
                    </a:ext>
                  </a:extLst>
                </a:gridCol>
              </a:tblGrid>
              <a:tr h="346587">
                <a:tc>
                  <a:txBody>
                    <a:bodyPr/>
                    <a:lstStyle/>
                    <a:p>
                      <a:r>
                        <a:rPr lang="en-GB" sz="1800" b="1" kern="1200">
                          <a:solidFill>
                            <a:schemeClr val="accent1">
                              <a:lumMod val="75000"/>
                            </a:schemeClr>
                          </a:solidFill>
                          <a:latin typeface="+mj-lt"/>
                          <a:ea typeface="+mj-ea"/>
                          <a:cs typeface="+mj-cs"/>
                        </a:rPr>
                        <a:t>Stage</a:t>
                      </a:r>
                    </a:p>
                  </a:txBody>
                  <a:tcPr>
                    <a:lnB w="57150" cap="flat" cmpd="sng" algn="ctr">
                      <a:noFill/>
                      <a:prstDash val="solid"/>
                      <a:round/>
                      <a:headEnd type="none" w="med" len="med"/>
                      <a:tailEnd type="none" w="med" len="med"/>
                    </a:lnB>
                  </a:tcPr>
                </a:tc>
                <a:tc>
                  <a:txBody>
                    <a:bodyPr/>
                    <a:lstStyle/>
                    <a:p>
                      <a:r>
                        <a:rPr lang="en-GB" sz="1800" b="1" kern="1200">
                          <a:solidFill>
                            <a:schemeClr val="accent1">
                              <a:lumMod val="75000"/>
                            </a:schemeClr>
                          </a:solidFill>
                          <a:latin typeface="+mj-lt"/>
                          <a:ea typeface="+mj-ea"/>
                          <a:cs typeface="+mj-cs"/>
                        </a:rPr>
                        <a:t>What’s involved</a:t>
                      </a:r>
                    </a:p>
                  </a:txBody>
                  <a:tcPr>
                    <a:lnB w="57150" cap="flat" cmpd="sng" algn="ctr">
                      <a:noFill/>
                      <a:prstDash val="solid"/>
                      <a:round/>
                      <a:headEnd type="none" w="med" len="med"/>
                      <a:tailEnd type="none" w="med" len="med"/>
                    </a:lnB>
                  </a:tcPr>
                </a:tc>
                <a:extLst>
                  <a:ext uri="{0D108BD9-81ED-4DB2-BD59-A6C34878D82A}">
                    <a16:rowId xmlns:a16="http://schemas.microsoft.com/office/drawing/2014/main" val="2089092215"/>
                  </a:ext>
                </a:extLst>
              </a:tr>
              <a:tr h="346587">
                <a:tc>
                  <a:txBody>
                    <a:bodyPr/>
                    <a:lstStyle/>
                    <a:p>
                      <a:pPr marL="0" indent="0">
                        <a:buNone/>
                      </a:pPr>
                      <a:r>
                        <a:rPr lang="en-GB" sz="1800" b="0" kern="1200">
                          <a:solidFill>
                            <a:schemeClr val="accent1">
                              <a:lumMod val="75000"/>
                            </a:schemeClr>
                          </a:solidFill>
                          <a:latin typeface="+mj-lt"/>
                          <a:ea typeface="+mj-ea"/>
                          <a:cs typeface="+mj-cs"/>
                        </a:rPr>
                        <a:t>1. Screening</a:t>
                      </a:r>
                    </a:p>
                  </a:txBody>
                  <a:tcPr>
                    <a:lnL w="57150" cap="flat" cmpd="sng" algn="ctr">
                      <a:noFill/>
                      <a:prstDash val="solid"/>
                      <a:round/>
                      <a:headEnd type="none" w="med" len="med"/>
                      <a:tailEnd type="none" w="med" len="med"/>
                    </a:lnL>
                    <a:lnR>
                      <a:noFill/>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800" b="0" kern="1200">
                          <a:solidFill>
                            <a:schemeClr val="accent1">
                              <a:lumMod val="75000"/>
                            </a:schemeClr>
                          </a:solidFill>
                          <a:latin typeface="+mj-lt"/>
                          <a:ea typeface="+mj-ea"/>
                          <a:cs typeface="+mj-cs"/>
                        </a:rPr>
                        <a:t>Deciding if an EIA is required</a:t>
                      </a:r>
                    </a:p>
                  </a:txBody>
                  <a:tcPr>
                    <a:lnL>
                      <a:noFill/>
                    </a:lnL>
                    <a:lnR w="57150" cap="flat" cmpd="sng" algn="ctr">
                      <a:noFill/>
                      <a:prstDash val="solid"/>
                      <a:round/>
                      <a:headEnd type="none" w="med" len="med"/>
                      <a:tailEnd type="none" w="med" len="med"/>
                    </a:lnR>
                    <a:lnT w="57150" cap="flat" cmpd="sng" algn="ctr">
                      <a:noFill/>
                      <a:prstDash val="solid"/>
                      <a:round/>
                      <a:headEnd type="none" w="med" len="med"/>
                      <a:tailEnd type="none" w="med" len="med"/>
                    </a:lnT>
                    <a:lnB w="5715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13895358"/>
                  </a:ext>
                </a:extLst>
              </a:tr>
              <a:tr h="606528">
                <a:tc>
                  <a:txBody>
                    <a:bodyPr/>
                    <a:lstStyle/>
                    <a:p>
                      <a:r>
                        <a:rPr lang="en-GB" sz="1800" b="0" kern="1200">
                          <a:solidFill>
                            <a:schemeClr val="accent1">
                              <a:lumMod val="75000"/>
                            </a:schemeClr>
                          </a:solidFill>
                          <a:latin typeface="+mj-lt"/>
                          <a:ea typeface="+mj-ea"/>
                          <a:cs typeface="+mj-cs"/>
                        </a:rPr>
                        <a:t>2. Scoping</a:t>
                      </a:r>
                    </a:p>
                  </a:txBody>
                  <a:tcPr>
                    <a:lnT w="57150" cap="flat" cmpd="sng" algn="ctr">
                      <a:noFill/>
                      <a:prstDash val="solid"/>
                      <a:round/>
                      <a:headEnd type="none" w="med" len="med"/>
                      <a:tailEnd type="none" w="med" len="med"/>
                    </a:lnT>
                  </a:tcPr>
                </a:tc>
                <a:tc>
                  <a:txBody>
                    <a:bodyPr/>
                    <a:lstStyle/>
                    <a:p>
                      <a:r>
                        <a:rPr lang="en-GB" sz="1800" b="0" kern="1200">
                          <a:solidFill>
                            <a:schemeClr val="accent1">
                              <a:lumMod val="75000"/>
                            </a:schemeClr>
                          </a:solidFill>
                          <a:latin typeface="+mj-lt"/>
                          <a:ea typeface="+mj-ea"/>
                          <a:cs typeface="+mj-cs"/>
                        </a:rPr>
                        <a:t>Deciding what needs to be covered in the assessment and reported in the ES</a:t>
                      </a:r>
                    </a:p>
                  </a:txBody>
                  <a:tcPr>
                    <a:lnT w="57150" cap="flat" cmpd="sng" algn="ctr">
                      <a:noFill/>
                      <a:prstDash val="solid"/>
                      <a:round/>
                      <a:headEnd type="none" w="med" len="med"/>
                      <a:tailEnd type="none" w="med" len="med"/>
                    </a:lnT>
                  </a:tcPr>
                </a:tc>
                <a:extLst>
                  <a:ext uri="{0D108BD9-81ED-4DB2-BD59-A6C34878D82A}">
                    <a16:rowId xmlns:a16="http://schemas.microsoft.com/office/drawing/2014/main" val="2344171320"/>
                  </a:ext>
                </a:extLst>
              </a:tr>
              <a:tr h="606528">
                <a:tc>
                  <a:txBody>
                    <a:bodyPr/>
                    <a:lstStyle/>
                    <a:p>
                      <a:r>
                        <a:rPr lang="en-GB" sz="1800" b="0" kern="1200">
                          <a:solidFill>
                            <a:schemeClr val="accent1">
                              <a:lumMod val="75000"/>
                            </a:schemeClr>
                          </a:solidFill>
                          <a:latin typeface="+mj-lt"/>
                          <a:ea typeface="+mj-ea"/>
                          <a:cs typeface="+mj-cs"/>
                        </a:rPr>
                        <a:t>3. Assessment and Report</a:t>
                      </a:r>
                    </a:p>
                  </a:txBody>
                  <a:tcPr/>
                </a:tc>
                <a:tc>
                  <a:txBody>
                    <a:bodyPr/>
                    <a:lstStyle/>
                    <a:p>
                      <a:r>
                        <a:rPr lang="en-GB" sz="1800" b="0" kern="1200">
                          <a:solidFill>
                            <a:schemeClr val="accent1">
                              <a:lumMod val="75000"/>
                            </a:schemeClr>
                          </a:solidFill>
                          <a:latin typeface="+mj-lt"/>
                          <a:ea typeface="+mj-ea"/>
                          <a:cs typeface="+mj-cs"/>
                        </a:rPr>
                        <a:t>The ES has to include the likely significant environmental effects of the development</a:t>
                      </a:r>
                    </a:p>
                  </a:txBody>
                  <a:tcPr/>
                </a:tc>
                <a:extLst>
                  <a:ext uri="{0D108BD9-81ED-4DB2-BD59-A6C34878D82A}">
                    <a16:rowId xmlns:a16="http://schemas.microsoft.com/office/drawing/2014/main" val="2500604910"/>
                  </a:ext>
                </a:extLst>
              </a:tr>
              <a:tr h="866469">
                <a:tc>
                  <a:txBody>
                    <a:bodyPr/>
                    <a:lstStyle/>
                    <a:p>
                      <a:r>
                        <a:rPr lang="en-GB" sz="1800" b="0" kern="1200">
                          <a:solidFill>
                            <a:schemeClr val="accent1">
                              <a:lumMod val="75000"/>
                            </a:schemeClr>
                          </a:solidFill>
                          <a:latin typeface="+mj-lt"/>
                          <a:ea typeface="+mj-ea"/>
                          <a:cs typeface="+mj-cs"/>
                        </a:rPr>
                        <a:t>4. Review of Application</a:t>
                      </a:r>
                    </a:p>
                  </a:txBody>
                  <a:tcPr/>
                </a:tc>
                <a:tc>
                  <a:txBody>
                    <a:bodyPr/>
                    <a:lstStyle/>
                    <a:p>
                      <a:r>
                        <a:rPr lang="en-GB" sz="1800" b="0" kern="1200">
                          <a:solidFill>
                            <a:schemeClr val="accent1">
                              <a:lumMod val="75000"/>
                            </a:schemeClr>
                          </a:solidFill>
                          <a:latin typeface="+mj-lt"/>
                          <a:ea typeface="+mj-ea"/>
                          <a:cs typeface="+mj-cs"/>
                        </a:rPr>
                        <a:t>The ES and development application must be publicised so interested parties and the public have the opportunity to give their views on it. </a:t>
                      </a:r>
                    </a:p>
                  </a:txBody>
                  <a:tcPr/>
                </a:tc>
                <a:extLst>
                  <a:ext uri="{0D108BD9-81ED-4DB2-BD59-A6C34878D82A}">
                    <a16:rowId xmlns:a16="http://schemas.microsoft.com/office/drawing/2014/main" val="1193463471"/>
                  </a:ext>
                </a:extLst>
              </a:tr>
              <a:tr h="866469">
                <a:tc>
                  <a:txBody>
                    <a:bodyPr/>
                    <a:lstStyle/>
                    <a:p>
                      <a:r>
                        <a:rPr lang="en-GB" sz="1800" b="0" kern="1200">
                          <a:solidFill>
                            <a:schemeClr val="accent1">
                              <a:lumMod val="75000"/>
                            </a:schemeClr>
                          </a:solidFill>
                          <a:latin typeface="+mj-lt"/>
                          <a:ea typeface="+mj-ea"/>
                          <a:cs typeface="+mj-cs"/>
                        </a:rPr>
                        <a:t>5. Decision</a:t>
                      </a:r>
                    </a:p>
                  </a:txBody>
                  <a:tcPr/>
                </a:tc>
                <a:tc>
                  <a:txBody>
                    <a:bodyPr/>
                    <a:lstStyle/>
                    <a:p>
                      <a:r>
                        <a:rPr lang="en-GB" sz="1800" b="0" kern="1200">
                          <a:solidFill>
                            <a:schemeClr val="accent1">
                              <a:lumMod val="75000"/>
                            </a:schemeClr>
                          </a:solidFill>
                          <a:latin typeface="+mj-lt"/>
                          <a:ea typeface="+mj-ea"/>
                          <a:cs typeface="+mj-cs"/>
                        </a:rPr>
                        <a:t>The ES and any comments made on it must be taken into account by the competent authority before they decide whether to give consent. </a:t>
                      </a:r>
                    </a:p>
                  </a:txBody>
                  <a:tcPr/>
                </a:tc>
                <a:extLst>
                  <a:ext uri="{0D108BD9-81ED-4DB2-BD59-A6C34878D82A}">
                    <a16:rowId xmlns:a16="http://schemas.microsoft.com/office/drawing/2014/main" val="1461222222"/>
                  </a:ext>
                </a:extLst>
              </a:tr>
              <a:tr h="648000">
                <a:tc>
                  <a:txBody>
                    <a:bodyPr/>
                    <a:lstStyle/>
                    <a:p>
                      <a:r>
                        <a:rPr lang="en-GB" sz="1800" b="0" kern="1200">
                          <a:solidFill>
                            <a:schemeClr val="accent1">
                              <a:lumMod val="75000"/>
                            </a:schemeClr>
                          </a:solidFill>
                          <a:latin typeface="+mj-lt"/>
                          <a:ea typeface="+mj-ea"/>
                          <a:cs typeface="+mj-cs"/>
                        </a:rPr>
                        <a:t>6. Implementation and monitoring</a:t>
                      </a:r>
                    </a:p>
                  </a:txBody>
                  <a:tcPr/>
                </a:tc>
                <a:tc>
                  <a:txBody>
                    <a:bodyPr/>
                    <a:lstStyle/>
                    <a:p>
                      <a:r>
                        <a:rPr lang="en-GB" sz="1800" b="0" kern="1200">
                          <a:solidFill>
                            <a:schemeClr val="accent1">
                              <a:lumMod val="75000"/>
                            </a:schemeClr>
                          </a:solidFill>
                          <a:latin typeface="+mj-lt"/>
                          <a:ea typeface="+mj-ea"/>
                          <a:cs typeface="+mj-cs"/>
                        </a:rPr>
                        <a:t>The developer must commence any monitoring required by the competent authority.</a:t>
                      </a:r>
                    </a:p>
                  </a:txBody>
                  <a:tcPr/>
                </a:tc>
                <a:extLst>
                  <a:ext uri="{0D108BD9-81ED-4DB2-BD59-A6C34878D82A}">
                    <a16:rowId xmlns:a16="http://schemas.microsoft.com/office/drawing/2014/main" val="3477654954"/>
                  </a:ext>
                </a:extLst>
              </a:tr>
            </a:tbl>
          </a:graphicData>
        </a:graphic>
      </p:graphicFrame>
      <p:pic>
        <p:nvPicPr>
          <p:cNvPr id="2050" name="Picture 2" descr="What Is Environmental Impact Assessment? | The Motley Fool">
            <a:extLst>
              <a:ext uri="{FF2B5EF4-FFF2-40B4-BE49-F238E27FC236}">
                <a16:creationId xmlns:a16="http://schemas.microsoft.com/office/drawing/2014/main" id="{F5A12168-451C-9FE4-B993-640E3FA73D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17"/>
          <a:stretch/>
        </p:blipFill>
        <p:spPr bwMode="auto">
          <a:xfrm>
            <a:off x="1018972" y="346187"/>
            <a:ext cx="3279407" cy="15016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EAD9B53-19DE-B82F-84FD-CAB491116133}"/>
              </a:ext>
            </a:extLst>
          </p:cNvPr>
          <p:cNvPicPr>
            <a:picLocks noChangeAspect="1"/>
          </p:cNvPicPr>
          <p:nvPr/>
        </p:nvPicPr>
        <p:blipFill>
          <a:blip r:embed="rId4"/>
          <a:stretch>
            <a:fillRect/>
          </a:stretch>
        </p:blipFill>
        <p:spPr>
          <a:xfrm>
            <a:off x="59803" y="1901184"/>
            <a:ext cx="3200400" cy="3848100"/>
          </a:xfrm>
          <a:prstGeom prst="rect">
            <a:avLst/>
          </a:prstGeom>
        </p:spPr>
      </p:pic>
      <p:sp>
        <p:nvSpPr>
          <p:cNvPr id="11" name="TextBox 10">
            <a:extLst>
              <a:ext uri="{FF2B5EF4-FFF2-40B4-BE49-F238E27FC236}">
                <a16:creationId xmlns:a16="http://schemas.microsoft.com/office/drawing/2014/main" id="{1B07CE6B-DAE9-EE6E-37DB-0152A3020E74}"/>
              </a:ext>
            </a:extLst>
          </p:cNvPr>
          <p:cNvSpPr txBox="1"/>
          <p:nvPr/>
        </p:nvSpPr>
        <p:spPr>
          <a:xfrm>
            <a:off x="167242" y="5822697"/>
            <a:ext cx="3092961" cy="600164"/>
          </a:xfrm>
          <a:prstGeom prst="rect">
            <a:avLst/>
          </a:prstGeom>
          <a:noFill/>
        </p:spPr>
        <p:txBody>
          <a:bodyPr wrap="square">
            <a:spAutoFit/>
          </a:bodyPr>
          <a:lstStyle/>
          <a:p>
            <a:pPr algn="ctr"/>
            <a:r>
              <a:rPr lang="en-GB" sz="1100"/>
              <a:t>Source: United Nations University (2007)</a:t>
            </a:r>
          </a:p>
          <a:p>
            <a:pPr algn="ctr"/>
            <a:r>
              <a:rPr lang="en-GB" sz="1100"/>
              <a:t>https://wedocs.unep.org/bitstream/handle/20.500.11822/26503/EIA_Training_Resource_Manual.pdf</a:t>
            </a:r>
          </a:p>
        </p:txBody>
      </p:sp>
      <p:sp>
        <p:nvSpPr>
          <p:cNvPr id="17" name="TextBox 16">
            <a:extLst>
              <a:ext uri="{FF2B5EF4-FFF2-40B4-BE49-F238E27FC236}">
                <a16:creationId xmlns:a16="http://schemas.microsoft.com/office/drawing/2014/main" id="{60CC170C-14F2-B79B-ADEC-6DE116DD5BF7}"/>
              </a:ext>
            </a:extLst>
          </p:cNvPr>
          <p:cNvSpPr txBox="1"/>
          <p:nvPr/>
        </p:nvSpPr>
        <p:spPr>
          <a:xfrm>
            <a:off x="4381081" y="693107"/>
            <a:ext cx="7751115" cy="1200329"/>
          </a:xfrm>
          <a:prstGeom prst="rect">
            <a:avLst/>
          </a:prstGeom>
          <a:noFill/>
        </p:spPr>
        <p:txBody>
          <a:bodyPr wrap="square" rtlCol="0">
            <a:spAutoFit/>
          </a:bodyPr>
          <a:lstStyle/>
          <a:p>
            <a:r>
              <a:rPr lang="en-GB" sz="2400"/>
              <a:t>With the successful go-ahead, the applicant must ensure they implement according to their plan and begin any agreed monitoring plans.</a:t>
            </a:r>
            <a:endParaRPr lang="en-GB"/>
          </a:p>
        </p:txBody>
      </p:sp>
      <p:graphicFrame>
        <p:nvGraphicFramePr>
          <p:cNvPr id="7" name="Table 6">
            <a:extLst>
              <a:ext uri="{FF2B5EF4-FFF2-40B4-BE49-F238E27FC236}">
                <a16:creationId xmlns:a16="http://schemas.microsoft.com/office/drawing/2014/main" id="{FDCC8073-C30A-6943-EFB4-F5C4F29AA6D6}"/>
              </a:ext>
            </a:extLst>
          </p:cNvPr>
          <p:cNvGraphicFramePr>
            <a:graphicFrameLocks noGrp="1"/>
          </p:cNvGraphicFramePr>
          <p:nvPr>
            <p:extLst>
              <p:ext uri="{D42A27DB-BD31-4B8C-83A1-F6EECF244321}">
                <p14:modId xmlns:p14="http://schemas.microsoft.com/office/powerpoint/2010/main" val="1631816279"/>
              </p:ext>
            </p:extLst>
          </p:nvPr>
        </p:nvGraphicFramePr>
        <p:xfrm>
          <a:off x="3442447" y="5822697"/>
          <a:ext cx="8425387" cy="640080"/>
        </p:xfrm>
        <a:graphic>
          <a:graphicData uri="http://schemas.openxmlformats.org/drawingml/2006/table">
            <a:tbl>
              <a:tblPr firstRow="1" bandRow="1">
                <a:tableStyleId>{3B4B98B0-60AC-42C2-AFA5-B58CD77FA1E5}</a:tableStyleId>
              </a:tblPr>
              <a:tblGrid>
                <a:gridCol w="1904777">
                  <a:extLst>
                    <a:ext uri="{9D8B030D-6E8A-4147-A177-3AD203B41FA5}">
                      <a16:colId xmlns:a16="http://schemas.microsoft.com/office/drawing/2014/main" val="1755412659"/>
                    </a:ext>
                  </a:extLst>
                </a:gridCol>
                <a:gridCol w="6520610">
                  <a:extLst>
                    <a:ext uri="{9D8B030D-6E8A-4147-A177-3AD203B41FA5}">
                      <a16:colId xmlns:a16="http://schemas.microsoft.com/office/drawing/2014/main" val="750510171"/>
                    </a:ext>
                  </a:extLst>
                </a:gridCol>
              </a:tblGrid>
              <a:tr h="600164">
                <a:tc>
                  <a:txBody>
                    <a:bodyPr/>
                    <a:lstStyle/>
                    <a:p>
                      <a:r>
                        <a:rPr lang="en-GB" sz="1800" b="1" kern="1200">
                          <a:solidFill>
                            <a:schemeClr val="accent1">
                              <a:lumMod val="75000"/>
                            </a:schemeClr>
                          </a:solidFill>
                          <a:latin typeface="+mj-lt"/>
                          <a:ea typeface="+mj-ea"/>
                          <a:cs typeface="+mj-cs"/>
                        </a:rPr>
                        <a:t>6. Implementation and monitoring</a:t>
                      </a:r>
                    </a:p>
                  </a:txBody>
                  <a:tcPr>
                    <a:lnL w="28575" cap="flat" cmpd="sng" algn="ctr">
                      <a:solidFill>
                        <a:schemeClr val="accent1"/>
                      </a:solidFill>
                      <a:prstDash val="solid"/>
                      <a:round/>
                      <a:headEnd type="none" w="med" len="med"/>
                      <a:tailEnd type="none" w="med" len="med"/>
                    </a:lnL>
                    <a:lnR>
                      <a:noFill/>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800" b="1" kern="1200">
                          <a:solidFill>
                            <a:schemeClr val="accent1">
                              <a:lumMod val="75000"/>
                            </a:schemeClr>
                          </a:solidFill>
                          <a:latin typeface="+mj-lt"/>
                          <a:ea typeface="+mj-ea"/>
                          <a:cs typeface="+mj-cs"/>
                        </a:rPr>
                        <a:t>The developer must commence any monitoring required by the competent authority.</a:t>
                      </a:r>
                    </a:p>
                  </a:txBody>
                  <a:tcPr>
                    <a:lnL>
                      <a:noFill/>
                    </a:lnL>
                    <a:lnR w="28575" cap="flat" cmpd="sng" algn="ctr">
                      <a:solidFill>
                        <a:schemeClr val="accent1"/>
                      </a:solidFill>
                      <a:prstDash val="solid"/>
                      <a:round/>
                      <a:headEnd type="none" w="med" len="med"/>
                      <a:tailEnd type="none" w="med" len="med"/>
                    </a:lnR>
                    <a:lnT w="28575" cap="flat" cmpd="sng" algn="ctr">
                      <a:solidFill>
                        <a:schemeClr val="accent1"/>
                      </a:solidFill>
                      <a:prstDash val="solid"/>
                      <a:round/>
                      <a:headEnd type="none" w="med" len="med"/>
                      <a:tailEnd type="none" w="med" len="med"/>
                    </a:lnT>
                    <a:lnB w="28575" cap="flat" cmpd="sng" algn="ctr">
                      <a:solidFill>
                        <a:schemeClr val="accent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0920110"/>
                  </a:ext>
                </a:extLst>
              </a:tr>
            </a:tbl>
          </a:graphicData>
        </a:graphic>
      </p:graphicFrame>
    </p:spTree>
    <p:extLst>
      <p:ext uri="{BB962C8B-B14F-4D97-AF65-F5344CB8AC3E}">
        <p14:creationId xmlns:p14="http://schemas.microsoft.com/office/powerpoint/2010/main" val="20751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19</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en-GB" b="1"/>
              <a:t>Implementation</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a:t>Once approved, the developer may proceed with the proposed final project, adhering to the conditions set out by the LPA (defined by regulations)</a:t>
            </a:r>
          </a:p>
          <a:p>
            <a:endParaRPr lang="en-GB" sz="2400"/>
          </a:p>
          <a:p>
            <a:r>
              <a:rPr lang="en-GB" sz="2400"/>
              <a:t>While it is not mandatory, the developer should also conduct all aspects of mitigation / enhancement detailed in the EIA report. </a:t>
            </a:r>
          </a:p>
          <a:p>
            <a:endParaRPr lang="en-GB" sz="2400"/>
          </a:p>
          <a:p>
            <a:r>
              <a:rPr lang="en-GB" sz="2400"/>
              <a:t>Best practice for an EIA includes the creation of an Environmental Management Plan (EMP), which details the necessary steps and processes required to adhere to the proposed implementation (mitigation measures, monitoring of environmental variables such as water quality or noise)</a:t>
            </a:r>
          </a:p>
          <a:p>
            <a:endParaRPr lang="en-GB" sz="2400"/>
          </a:p>
          <a:p>
            <a:r>
              <a:rPr lang="en-GB" sz="2400"/>
              <a:t>The EIA is not just a box-ticking exercise, it is a process to ensure better environmental protection during a project's lifetime</a:t>
            </a:r>
            <a:endParaRPr lang="en-GB" sz="240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3419518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20</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en-GB" b="1"/>
              <a:t>Monitoring</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a:t>An EIA uses baseline data and forecasting methods to predict possible impacts during a project’s lifetime (from construction to decommissioning). </a:t>
            </a:r>
          </a:p>
          <a:p>
            <a:endParaRPr lang="en-GB" sz="2400"/>
          </a:p>
          <a:p>
            <a:r>
              <a:rPr lang="en-GB" sz="2400"/>
              <a:t>Monitoring is essential to establish:</a:t>
            </a:r>
          </a:p>
          <a:p>
            <a:r>
              <a:rPr lang="en-GB" sz="2400"/>
              <a:t>- the changes in environmental variables </a:t>
            </a:r>
          </a:p>
          <a:p>
            <a:r>
              <a:rPr lang="en-GB" sz="2400"/>
              <a:t>- the impact of different project stages / processes (-/</a:t>
            </a:r>
            <a:r>
              <a:rPr lang="en-GB" sz="2400" err="1"/>
              <a:t>ve</a:t>
            </a:r>
            <a:r>
              <a:rPr lang="en-GB" sz="2400"/>
              <a:t> and +/</a:t>
            </a:r>
            <a:r>
              <a:rPr lang="en-GB" sz="2400" err="1"/>
              <a:t>ve</a:t>
            </a:r>
            <a:r>
              <a:rPr lang="en-GB" sz="2400"/>
              <a:t>)</a:t>
            </a:r>
          </a:p>
          <a:p>
            <a:r>
              <a:rPr lang="en-GB" sz="2400"/>
              <a:t>- the impact of applied mitigation measures(-/</a:t>
            </a:r>
            <a:r>
              <a:rPr lang="en-GB" sz="2400" err="1"/>
              <a:t>ve</a:t>
            </a:r>
            <a:r>
              <a:rPr lang="en-GB" sz="2400"/>
              <a:t> and +/</a:t>
            </a:r>
            <a:r>
              <a:rPr lang="en-GB" sz="2400" err="1"/>
              <a:t>ve</a:t>
            </a:r>
            <a:r>
              <a:rPr lang="en-GB" sz="2400"/>
              <a:t>)</a:t>
            </a:r>
          </a:p>
          <a:p>
            <a:r>
              <a:rPr lang="en-GB" sz="2400"/>
              <a:t>- the success / failure of these measures</a:t>
            </a:r>
          </a:p>
          <a:p>
            <a:endParaRPr lang="en-GB" sz="2400"/>
          </a:p>
          <a:p>
            <a:r>
              <a:rPr lang="en-GB" sz="2400"/>
              <a:t>Proponents should adapt the project according to observations from monitoring.</a:t>
            </a:r>
          </a:p>
          <a:p>
            <a:endParaRPr lang="en-GB" sz="2400"/>
          </a:p>
          <a:p>
            <a:r>
              <a:rPr lang="en-GB" sz="2400"/>
              <a:t>However, monitoring is not mandatory and is not always audited for compliance.</a:t>
            </a:r>
            <a:endParaRPr lang="en-GB" sz="240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1153915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21</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en-GB" b="1"/>
              <a:t>Auditing</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05263" y="638216"/>
            <a:ext cx="8682521" cy="5632311"/>
          </a:xfrm>
          <a:prstGeom prst="rect">
            <a:avLst/>
          </a:prstGeom>
          <a:noFill/>
        </p:spPr>
        <p:txBody>
          <a:bodyPr wrap="square" rtlCol="0">
            <a:spAutoFit/>
          </a:bodyPr>
          <a:lstStyle/>
          <a:p>
            <a:r>
              <a:rPr lang="en-GB" sz="2400"/>
              <a:t>Compliance with the EIA implementation should be the responsibility of the proponent</a:t>
            </a:r>
          </a:p>
          <a:p>
            <a:endParaRPr lang="en-GB" sz="2400"/>
          </a:p>
          <a:p>
            <a:r>
              <a:rPr lang="en-GB" sz="2400"/>
              <a:t>Compliance is not regulated and auditing is not mandatory</a:t>
            </a:r>
          </a:p>
          <a:p>
            <a:endParaRPr lang="en-GB" sz="2400"/>
          </a:p>
          <a:p>
            <a:r>
              <a:rPr lang="en-GB" sz="2400"/>
              <a:t>Auditing is the process of confirming whether the EIA is being effectively and correctly applied to the project.</a:t>
            </a:r>
          </a:p>
          <a:p>
            <a:endParaRPr lang="en-GB" sz="2400"/>
          </a:p>
          <a:p>
            <a:r>
              <a:rPr lang="en-GB" sz="2400"/>
              <a:t>In some cases, the proponent will contract an external auditor to check that they are adhering to their own EMP</a:t>
            </a:r>
          </a:p>
          <a:p>
            <a:endParaRPr lang="en-GB" sz="2400"/>
          </a:p>
          <a:p>
            <a:r>
              <a:rPr lang="en-GB" sz="2400"/>
              <a:t>There is no penalty for deviating from the EMP, though developments are still liable for any environmental consequences that fall under any other regulation e.g. polluter pays.</a:t>
            </a:r>
          </a:p>
          <a:p>
            <a:pPr marL="457200" indent="-457200">
              <a:buFontTx/>
              <a:buChar char="-"/>
            </a:pPr>
            <a:endParaRPr lang="en-GB" sz="240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902770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22</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a:t>Module ACNA6002: 2025 / 2026		</a:t>
            </a:r>
            <a:r>
              <a:rPr lang="en-GB" b="1"/>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13652" y="363915"/>
            <a:ext cx="8609369" cy="5693866"/>
          </a:xfrm>
          <a:prstGeom prst="rect">
            <a:avLst/>
          </a:prstGeom>
          <a:noFill/>
        </p:spPr>
        <p:txBody>
          <a:bodyPr wrap="square" rtlCol="0">
            <a:spAutoFit/>
          </a:bodyPr>
          <a:lstStyle/>
          <a:p>
            <a:r>
              <a:rPr lang="en-GB" sz="2800"/>
              <a:t>In this lecture we covered:</a:t>
            </a:r>
          </a:p>
          <a:p>
            <a:endParaRPr lang="en-GB" sz="2800"/>
          </a:p>
          <a:p>
            <a:pPr marL="457200" indent="-457200">
              <a:buFontTx/>
              <a:buChar char="-"/>
            </a:pPr>
            <a:r>
              <a:rPr lang="en-GB" sz="2800"/>
              <a:t>The process for reviewing an ES and the associated considerations / trade-offs</a:t>
            </a:r>
          </a:p>
          <a:p>
            <a:pPr marL="457200" indent="-457200">
              <a:buFontTx/>
              <a:buChar char="-"/>
            </a:pPr>
            <a:endParaRPr lang="en-GB" sz="2800"/>
          </a:p>
          <a:p>
            <a:pPr marL="457200" indent="-457200">
              <a:buFontTx/>
              <a:buChar char="-"/>
            </a:pPr>
            <a:r>
              <a:rPr lang="en-GB" sz="2800"/>
              <a:t>The outcomes of the decision</a:t>
            </a:r>
          </a:p>
          <a:p>
            <a:pPr marL="457200" indent="-457200">
              <a:buFontTx/>
              <a:buChar char="-"/>
            </a:pPr>
            <a:endParaRPr lang="en-GB" sz="2800"/>
          </a:p>
          <a:p>
            <a:pPr marL="457200" indent="-457200">
              <a:buFontTx/>
              <a:buChar char="-"/>
            </a:pPr>
            <a:r>
              <a:rPr lang="en-GB" sz="2800"/>
              <a:t>The ways that the decision can be challenged, with case study examples</a:t>
            </a:r>
          </a:p>
          <a:p>
            <a:pPr marL="457200" indent="-457200">
              <a:buFontTx/>
              <a:buChar char="-"/>
            </a:pPr>
            <a:endParaRPr lang="en-GB" sz="2800"/>
          </a:p>
          <a:p>
            <a:pPr marL="457200" indent="-457200">
              <a:buFontTx/>
              <a:buChar char="-"/>
            </a:pPr>
            <a:r>
              <a:rPr lang="en-GB" sz="2800"/>
              <a:t>The steps that follow a decision to proceed, including implementation and monitoring (ideally with an EMP) and the opportunity to audit.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3760661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23</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a:t>Next Session</a:t>
            </a:r>
            <a:endParaRPr lang="en-GB" b="1"/>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272386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633730" y="363915"/>
            <a:ext cx="9289291" cy="6124754"/>
          </a:xfrm>
          <a:prstGeom prst="rect">
            <a:avLst/>
          </a:prstGeom>
          <a:noFill/>
        </p:spPr>
        <p:txBody>
          <a:bodyPr wrap="square" rtlCol="0">
            <a:spAutoFit/>
          </a:bodyPr>
          <a:lstStyle/>
          <a:p>
            <a:r>
              <a:rPr lang="en-GB" sz="2400"/>
              <a:t>The next lecture will be:</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A field trip to Kilvey Hill (weather dependent), to conduct a screening and scoping review</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 </a:t>
            </a:r>
            <a:r>
              <a:rPr lang="en-GB" sz="2400" b="1" i="1"/>
              <a:t>Be sure to read Kilvey Hill project description prior to visit</a:t>
            </a:r>
          </a:p>
          <a:p>
            <a:endParaRPr lang="en-GB" sz="2400"/>
          </a:p>
          <a:p>
            <a:r>
              <a:rPr lang="en-GB" sz="2400"/>
              <a:t>Suggested activities: </a:t>
            </a:r>
          </a:p>
          <a:p>
            <a:pPr marL="457200" indent="-457200">
              <a:buFontTx/>
              <a:buChar char="-"/>
            </a:pPr>
            <a:r>
              <a:rPr lang="en-GB" sz="2400"/>
              <a:t>Read best practices for EIA reviews, and consider the review factors in relation to your assessment</a:t>
            </a:r>
          </a:p>
          <a:p>
            <a:pPr marL="914400" lvl="1" indent="-457200">
              <a:buFontTx/>
              <a:buChar char="-"/>
            </a:pPr>
            <a:r>
              <a:rPr lang="en-GB" sz="2000"/>
              <a:t>Lee and Colley review package. Lee, N. and Colley, R. (1990) Reviewing the Quality of Environmental Statements. Occasional Paper Number 24. EIA Centre. University of Manchester (</a:t>
            </a:r>
            <a:r>
              <a:rPr lang="en-GB" sz="2000">
                <a:hlinkClick r:id="rId3"/>
              </a:rPr>
              <a:t>https://aardlink.files.wordpress.com/2013/08/op55.pdf</a:t>
            </a:r>
            <a:r>
              <a:rPr lang="en-GB" sz="2000"/>
              <a:t>)</a:t>
            </a:r>
          </a:p>
          <a:p>
            <a:pPr marL="914400" lvl="1" indent="-457200">
              <a:buFontTx/>
              <a:buChar char="-"/>
            </a:pPr>
            <a:r>
              <a:rPr lang="en-GB" sz="2000"/>
              <a:t>Environmental impact statement review package (Impacts Assessment Unit (IAU) Oxford Brookes University) – Available in Appendix 5 of ‘Introduction to Environmental Impact Assessment. Fourth Edition” Glasson et al., 2012.</a:t>
            </a:r>
          </a:p>
          <a:p>
            <a:pPr marL="914400" lvl="1" indent="-457200">
              <a:buFontTx/>
              <a:buChar char="-"/>
            </a:pPr>
            <a:r>
              <a:rPr lang="en-GB" sz="2000"/>
              <a:t>Procedures for Reviewing EIA Reports. On Moodle:  “</a:t>
            </a:r>
            <a:r>
              <a:rPr lang="en-GB" sz="2000" err="1"/>
              <a:t>UNEP_EIA_Training_Resource_Manual</a:t>
            </a:r>
            <a:r>
              <a:rPr lang="en-GB" sz="2000"/>
              <a:t> Topic 9 Review of EIA Quality Handout.pdf”</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1360870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24</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a:t>Questions</a:t>
            </a:r>
            <a:endParaRPr lang="en-GB" b="1"/>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106896" cy="2062103"/>
          </a:xfrm>
          <a:prstGeom prst="rect">
            <a:avLst/>
          </a:prstGeom>
          <a:noFill/>
        </p:spPr>
        <p:txBody>
          <a:bodyPr wrap="square" rtlCol="0">
            <a:spAutoFit/>
          </a:bodyPr>
          <a:lstStyle/>
          <a:p>
            <a:pPr algn="ctr"/>
            <a:r>
              <a:rPr lang="en-GB" sz="3200"/>
              <a:t>Any questions?</a:t>
            </a:r>
          </a:p>
          <a:p>
            <a:endParaRPr lang="en-GB" sz="2400"/>
          </a:p>
          <a:p>
            <a:r>
              <a:rPr lang="en-GB" sz="2400"/>
              <a:t>Please contact via: </a:t>
            </a:r>
          </a:p>
          <a:p>
            <a:r>
              <a:rPr lang="en-GB" sz="2400"/>
              <a:t>Email:	</a:t>
            </a:r>
            <a:r>
              <a:rPr lang="en-GB">
                <a:hlinkClick r:id="rId3"/>
              </a:rPr>
              <a:t>a.cunningham@uwtsd.ac.uk</a:t>
            </a:r>
            <a:endParaRPr lang="en-GB"/>
          </a:p>
          <a:p>
            <a:r>
              <a:rPr lang="en-GB" sz="2400"/>
              <a:t>Teams:	</a:t>
            </a:r>
            <a:r>
              <a:rPr lang="en-GB" sz="1400"/>
              <a:t>“ACNA6002 Environmental Assessment, Management, and </a:t>
            </a:r>
            <a:r>
              <a:rPr lang="en-GB" sz="1400" err="1"/>
              <a:t>Auditting</a:t>
            </a:r>
            <a:r>
              <a:rPr lang="en-GB" sz="1400"/>
              <a:t> 25/26_GRP”</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25451937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25</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err="1"/>
              <a:t>Assessment</a:t>
            </a:r>
            <a:r>
              <a:rPr lang="fr-FR" b="1"/>
              <a:t>: </a:t>
            </a:r>
            <a:r>
              <a:rPr lang="en-GB" b="1"/>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759718"/>
          </a:xfrm>
          <a:prstGeom prst="rect">
            <a:avLst/>
          </a:prstGeom>
          <a:noFill/>
        </p:spPr>
        <p:txBody>
          <a:bodyPr wrap="square" rtlCol="0">
            <a:spAutoFit/>
          </a:bodyPr>
          <a:lstStyle/>
          <a:p>
            <a:r>
              <a:rPr lang="en-GB" sz="2400"/>
              <a:t>Your assignment is to critique an EIA process.</a:t>
            </a:r>
          </a:p>
          <a:p>
            <a:r>
              <a:rPr lang="en-GB" sz="2400"/>
              <a:t>In the critique, you should aim to:</a:t>
            </a:r>
          </a:p>
          <a:p>
            <a:pPr>
              <a:lnSpc>
                <a:spcPct val="150000"/>
              </a:lnSpc>
            </a:pPr>
            <a:r>
              <a:rPr lang="en-GB" sz="2400"/>
              <a:t>- identify any areas that have been neglected and offer suggestions</a:t>
            </a:r>
          </a:p>
          <a:p>
            <a:pPr>
              <a:lnSpc>
                <a:spcPct val="150000"/>
              </a:lnSpc>
            </a:pPr>
            <a:r>
              <a:rPr lang="en-GB" sz="2400"/>
              <a:t>- highlight areas of ambiguity and unsupported mitigation.  </a:t>
            </a:r>
          </a:p>
          <a:p>
            <a:pPr>
              <a:lnSpc>
                <a:spcPct val="150000"/>
              </a:lnSpc>
            </a:pPr>
            <a:r>
              <a:rPr lang="en-GB" sz="2400"/>
              <a:t>- use all necessary information (including archived) to determine whether the environment (natural and human) is being protected fully and correctly.</a:t>
            </a:r>
          </a:p>
          <a:p>
            <a:pPr>
              <a:lnSpc>
                <a:spcPct val="150000"/>
              </a:lnSpc>
            </a:pPr>
            <a:r>
              <a:rPr lang="en-GB" sz="2400"/>
              <a:t>- research / source other examples of best practice and procedures from other locations and EIAs. </a:t>
            </a:r>
          </a:p>
          <a:p>
            <a:pPr>
              <a:lnSpc>
                <a:spcPct val="150000"/>
              </a:lnSpc>
            </a:pPr>
            <a:r>
              <a:rPr lang="en-GB" sz="2400"/>
              <a:t>- make a comparison between the theory (what EIA processes should be followed) and the practice in your project.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28809930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26</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err="1"/>
              <a:t>Assessment</a:t>
            </a:r>
            <a:r>
              <a:rPr lang="fr-FR" b="1"/>
              <a:t>: </a:t>
            </a:r>
            <a:r>
              <a:rPr lang="en-GB" b="1"/>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632311"/>
          </a:xfrm>
          <a:prstGeom prst="rect">
            <a:avLst/>
          </a:prstGeom>
          <a:noFill/>
        </p:spPr>
        <p:txBody>
          <a:bodyPr wrap="square" rtlCol="0">
            <a:spAutoFit/>
          </a:bodyPr>
          <a:lstStyle/>
          <a:p>
            <a:r>
              <a:rPr lang="en-GB" sz="2400"/>
              <a:t>Questions to ask:</a:t>
            </a:r>
          </a:p>
          <a:p>
            <a:pPr marL="457200" indent="-457200">
              <a:buAutoNum type="arabicParenR"/>
            </a:pPr>
            <a:r>
              <a:rPr lang="en-GB" sz="2400"/>
              <a:t>Have the public been included?</a:t>
            </a:r>
          </a:p>
          <a:p>
            <a:pPr marL="914400" lvl="1" indent="-457200">
              <a:buFont typeface="+mj-lt"/>
              <a:buAutoNum type="alphaLcParenR"/>
            </a:pPr>
            <a:r>
              <a:rPr lang="en-GB" sz="2000"/>
              <a:t>At what stage? How? Where their views influential in the process and final design?</a:t>
            </a:r>
          </a:p>
          <a:p>
            <a:pPr marL="457200" indent="-457200">
              <a:buAutoNum type="arabicParenR"/>
            </a:pPr>
            <a:r>
              <a:rPr lang="en-GB" sz="2400"/>
              <a:t>Did the developer carry out all the advisory steps as well as the mandatory?</a:t>
            </a:r>
          </a:p>
          <a:p>
            <a:pPr marL="914400" lvl="1" indent="-457200">
              <a:buFont typeface="+mj-lt"/>
              <a:buAutoNum type="alphaLcParenR"/>
            </a:pPr>
            <a:r>
              <a:rPr lang="en-GB" sz="2000"/>
              <a:t>Did they conduct a Scoping Report to capture the LPA’s and Statutory consultants feedback?</a:t>
            </a:r>
          </a:p>
          <a:p>
            <a:pPr marL="914400" lvl="1" indent="-457200">
              <a:buFont typeface="+mj-lt"/>
              <a:buAutoNum type="alphaLcParenR"/>
            </a:pPr>
            <a:r>
              <a:rPr lang="en-GB" sz="2000"/>
              <a:t>Did they include all stakeholders as early as possible in the process?</a:t>
            </a:r>
          </a:p>
          <a:p>
            <a:pPr marL="914400" lvl="1" indent="-457200">
              <a:buFont typeface="+mj-lt"/>
              <a:buAutoNum type="alphaLcParenR"/>
            </a:pPr>
            <a:r>
              <a:rPr lang="en-GB" sz="2000"/>
              <a:t>Did they consider alternatives, including a do-nothing approach?</a:t>
            </a:r>
          </a:p>
          <a:p>
            <a:pPr marL="457200" indent="-457200">
              <a:buAutoNum type="arabicParenR"/>
            </a:pPr>
            <a:r>
              <a:rPr lang="en-GB" sz="2400"/>
              <a:t>Are all the required steps in the document (as outlined by the government schedules)?</a:t>
            </a:r>
          </a:p>
          <a:p>
            <a:pPr marL="457200" indent="-457200">
              <a:buAutoNum type="arabicParenR"/>
            </a:pPr>
            <a:r>
              <a:rPr lang="en-GB" sz="2400"/>
              <a:t>If any potential impacts were excluded, was their sufficient justification / evidence for doing so e.g. air quality?</a:t>
            </a:r>
          </a:p>
          <a:p>
            <a:pPr marL="457200" indent="-457200">
              <a:buAutoNum type="arabicParenR"/>
            </a:pPr>
            <a:r>
              <a:rPr lang="en-GB" sz="2400"/>
              <a:t>Does the documentation, in your opinion, facilitate an informed decision by the competent authority?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39286779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27</a:t>
            </a:fld>
            <a:r>
              <a:rPr lang="en-GB"/>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a:t>Module ACNA6002: 2025 / 2026		</a:t>
            </a:r>
            <a:r>
              <a:rPr lang="fr-FR" b="1" err="1"/>
              <a:t>Assessment</a:t>
            </a:r>
            <a:r>
              <a:rPr lang="fr-FR" b="1"/>
              <a:t>: </a:t>
            </a:r>
            <a:r>
              <a:rPr lang="en-GB" b="1"/>
              <a:t>Critiquing an EIA process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09154" y="417499"/>
            <a:ext cx="11773688" cy="6124754"/>
          </a:xfrm>
          <a:prstGeom prst="rect">
            <a:avLst/>
          </a:prstGeom>
          <a:noFill/>
        </p:spPr>
        <p:txBody>
          <a:bodyPr wrap="square" rtlCol="0">
            <a:spAutoFit/>
          </a:bodyPr>
          <a:lstStyle/>
          <a:p>
            <a:r>
              <a:rPr lang="en-GB" sz="2400"/>
              <a:t>Recommended Process:</a:t>
            </a:r>
          </a:p>
          <a:p>
            <a:pPr marL="457200" indent="-457200">
              <a:buAutoNum type="arabicParenR"/>
            </a:pPr>
            <a:r>
              <a:rPr lang="en-GB" sz="2000"/>
              <a:t>Read the Non-technical summary</a:t>
            </a:r>
          </a:p>
          <a:p>
            <a:pPr marL="457200" indent="-457200">
              <a:buAutoNum type="arabicParenR"/>
            </a:pPr>
            <a:r>
              <a:rPr lang="en-GB" sz="2000"/>
              <a:t>Align your critique with an existing review structure identified in literature (e.g. Lee and Colley review package (1990))</a:t>
            </a:r>
          </a:p>
          <a:p>
            <a:pPr marL="457200" indent="-457200">
              <a:buAutoNum type="arabicParenR"/>
            </a:pPr>
            <a:r>
              <a:rPr lang="en-GB" sz="2000"/>
              <a:t>Use another Environmental Statement as a comparison</a:t>
            </a:r>
          </a:p>
          <a:p>
            <a:pPr marL="457200" indent="-457200">
              <a:buAutoNum type="arabicParenR"/>
            </a:pPr>
            <a:r>
              <a:rPr lang="en-GB" sz="2000"/>
              <a:t>Focus on the summary / synthesis / discussion sections.</a:t>
            </a:r>
          </a:p>
          <a:p>
            <a:pPr marL="457200" indent="-457200">
              <a:buAutoNum type="arabicParenR"/>
            </a:pPr>
            <a:endParaRPr lang="en-GB" sz="2400"/>
          </a:p>
          <a:p>
            <a:r>
              <a:rPr lang="en-GB" sz="2400"/>
              <a:t>Tips:</a:t>
            </a:r>
          </a:p>
          <a:p>
            <a:pPr marL="342900" indent="-342900">
              <a:buFont typeface="Arial" panose="020B0604020202020204" pitchFamily="34" charset="0"/>
              <a:buChar char="•"/>
            </a:pPr>
            <a:r>
              <a:rPr lang="en-GB" sz="2000"/>
              <a:t>You are not expected to read every word of the ES and all of its appendices (with the exception of appendix Scoping documents) – for example, the detailed reports from the external consultants such as noise / air quality / ecology. These documents contain many highly technical aspects beyond the expected knowledge of non-subject matter experts, you need only care about why they were invited, and their findings.</a:t>
            </a:r>
          </a:p>
          <a:p>
            <a:pPr marL="342900" indent="-342900">
              <a:buFont typeface="Arial" panose="020B0604020202020204" pitchFamily="34" charset="0"/>
              <a:buChar char="•"/>
            </a:pPr>
            <a:r>
              <a:rPr lang="en-GB" sz="2000"/>
              <a:t>Skip unnecessary details, for example, at the beginning, most ESs introduce the EIA process, you already know this process, so just identify they are setting the scene, and move to the next section.</a:t>
            </a:r>
          </a:p>
          <a:p>
            <a:pPr marL="342900" indent="-342900">
              <a:buFont typeface="Arial" panose="020B0604020202020204" pitchFamily="34" charset="0"/>
              <a:buChar char="•"/>
            </a:pPr>
            <a:r>
              <a:rPr lang="en-GB" sz="2000"/>
              <a:t>Your job is to question the how (the process), not the specifics e.g. which instrument a consultant used to establish an environmental metric, just that a metric was used to establish a baseline and forecast prediction</a:t>
            </a:r>
          </a:p>
          <a:p>
            <a:pPr marL="342900" indent="-342900">
              <a:buFont typeface="Arial" panose="020B0604020202020204" pitchFamily="34" charset="0"/>
              <a:buChar char="•"/>
            </a:pPr>
            <a:r>
              <a:rPr lang="en-GB" sz="2000"/>
              <a:t>The objective is to critique the decision making and process of the proponent; have they followed best practise, are their decisions defensible?</a:t>
            </a:r>
          </a:p>
          <a:p>
            <a:pPr marL="342900" indent="-342900">
              <a:buFont typeface="Arial" panose="020B0604020202020204" pitchFamily="34" charset="0"/>
              <a:buChar char="•"/>
            </a:pPr>
            <a:r>
              <a:rPr lang="en-GB" sz="2000"/>
              <a:t>Your assignment is 2500 words, so you are not expected to query and discuss every element.</a:t>
            </a:r>
            <a:endParaRPr lang="en-GB" sz="240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a:t>03/11/2025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a:t>A. Cunningham			</a:t>
            </a:r>
            <a:r>
              <a:rPr lang="it-IT"/>
              <a:t>Lecture 5: EIA Decision &amp; Monitoring</a:t>
            </a:r>
            <a:endParaRPr lang="en-GB"/>
          </a:p>
        </p:txBody>
      </p:sp>
    </p:spTree>
    <p:extLst>
      <p:ext uri="{BB962C8B-B14F-4D97-AF65-F5344CB8AC3E}">
        <p14:creationId xmlns:p14="http://schemas.microsoft.com/office/powerpoint/2010/main" val="3894028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4271</Words>
  <Application>Microsoft Office PowerPoint</Application>
  <PresentationFormat>Widescreen</PresentationFormat>
  <Paragraphs>434</Paragraphs>
  <Slides>27</Slides>
  <Notes>9</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Comic Sans MS</vt:lpstr>
      <vt:lpstr>Helvetica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2025-11-03T12:57:53Z</dcterms:modified>
</cp:coreProperties>
</file>