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6858000" cx="12192000"/>
  <p:notesSz cx="6858000" cy="9144000"/>
  <p:embeddedFontLst>
    <p:embeddedFont>
      <p:font typeface="PT Sans Narrow"/>
      <p:regular r:id="rId16"/>
      <p:bold r:id="rId17"/>
    </p:embeddedFont>
    <p:embeddedFont>
      <p:font typeface="Indie Flower"/>
      <p:regular r:id="rId18"/>
    </p:embeddedFont>
    <p:embeddedFont>
      <p:font typeface="Baumans"/>
      <p:regular r:id="rId19"/>
    </p:embeddedFont>
    <p:embeddedFont>
      <p:font typeface="Open Sans"/>
      <p:regular r:id="rId20"/>
      <p:bold r:id="rId21"/>
      <p:italic r:id="rId22"/>
      <p:boldItalic r:id="rId23"/>
    </p:embeddedFont>
    <p:embeddedFont>
      <p:font typeface="Century Gothic"/>
      <p:regular r:id="rId24"/>
      <p:bold r:id="rId25"/>
      <p:italic r:id="rId26"/>
      <p:boldItalic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3343D63B-3751-4B82-A433-3BF285D04370}">
  <a:tblStyle styleId="{3343D63B-3751-4B82-A433-3BF285D04370}"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font" Target="fonts/OpenSans-regular.fntdata"/><Relationship Id="rId22" Type="http://schemas.openxmlformats.org/officeDocument/2006/relationships/font" Target="fonts/OpenSans-italic.fntdata"/><Relationship Id="rId21" Type="http://schemas.openxmlformats.org/officeDocument/2006/relationships/font" Target="fonts/OpenSans-bold.fntdata"/><Relationship Id="rId24" Type="http://schemas.openxmlformats.org/officeDocument/2006/relationships/font" Target="fonts/CenturyGothic-regular.fntdata"/><Relationship Id="rId23" Type="http://schemas.openxmlformats.org/officeDocument/2006/relationships/font" Target="fonts/OpenSans-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enturyGothic-italic.fntdata"/><Relationship Id="rId25" Type="http://schemas.openxmlformats.org/officeDocument/2006/relationships/font" Target="fonts/CenturyGothic-bold.fntdata"/><Relationship Id="rId27" Type="http://schemas.openxmlformats.org/officeDocument/2006/relationships/font" Target="fonts/CenturyGothic-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PTSansNarrow-bold.fntdata"/><Relationship Id="rId16" Type="http://schemas.openxmlformats.org/officeDocument/2006/relationships/font" Target="fonts/PTSansNarrow-regular.fntdata"/><Relationship Id="rId19" Type="http://schemas.openxmlformats.org/officeDocument/2006/relationships/font" Target="fonts/Baumans-regular.fntdata"/><Relationship Id="rId18" Type="http://schemas.openxmlformats.org/officeDocument/2006/relationships/font" Target="fonts/IndieFlower-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Shape 3"/>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Shape 4"/>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multimediamarketing.com/mkc/marketingcommunications/"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www.depts.ttu.edu/comc/research/outpost/blog/brand-loyalty.php#sthash.GymG5BDh.dpbs" TargetMode="External"/><Relationship Id="rId3" Type="http://schemas.openxmlformats.org/officeDocument/2006/relationships/hyperlink" Target="http://www.depts.ttu.edu/comc/research/outpost/blog/brand-loyalty.php#sthash.GymG5BDh.dpbs" TargetMode="External"/><Relationship Id="rId4" Type="http://schemas.openxmlformats.org/officeDocument/2006/relationships/hyperlink" Target="https://www.contentfac.com/9-reasons-social-media-marketing-should-top-your-to-do-list/" TargetMode="Externa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8" name="Shape 68"/>
        <p:cNvGrpSpPr/>
        <p:nvPr/>
      </p:nvGrpSpPr>
      <p:grpSpPr>
        <a:xfrm>
          <a:off x="0" y="0"/>
          <a:ext cx="0" cy="0"/>
          <a:chOff x="0" y="0"/>
          <a:chExt cx="0" cy="0"/>
        </a:xfrm>
      </p:grpSpPr>
      <p:sp>
        <p:nvSpPr>
          <p:cNvPr id="69" name="Shape 69"/>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70" name="Shape 70"/>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5" name="Shape 75"/>
        <p:cNvGrpSpPr/>
        <p:nvPr/>
      </p:nvGrpSpPr>
      <p:grpSpPr>
        <a:xfrm>
          <a:off x="0" y="0"/>
          <a:ext cx="0" cy="0"/>
          <a:chOff x="0" y="0"/>
          <a:chExt cx="0" cy="0"/>
        </a:xfrm>
      </p:grpSpPr>
      <p:sp>
        <p:nvSpPr>
          <p:cNvPr id="76" name="Shape 76"/>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77" name="Shape 7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9" name="Shape 89"/>
        <p:cNvGrpSpPr/>
        <p:nvPr/>
      </p:nvGrpSpPr>
      <p:grpSpPr>
        <a:xfrm>
          <a:off x="0" y="0"/>
          <a:ext cx="0" cy="0"/>
          <a:chOff x="0" y="0"/>
          <a:chExt cx="0" cy="0"/>
        </a:xfrm>
      </p:grpSpPr>
      <p:sp>
        <p:nvSpPr>
          <p:cNvPr id="90" name="Shape 9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13677" lvl="0" marL="228600" rtl="0">
              <a:lnSpc>
                <a:spcPct val="70000"/>
              </a:lnSpc>
              <a:spcBef>
                <a:spcPts val="0"/>
              </a:spcBef>
              <a:spcAft>
                <a:spcPts val="0"/>
              </a:spcAft>
              <a:buClr>
                <a:srgbClr val="4A86E8"/>
              </a:buClr>
              <a:buSzPts val="1800"/>
              <a:buChar char="•"/>
            </a:pPr>
            <a:r>
              <a:rPr lang="en-GB" sz="1800">
                <a:solidFill>
                  <a:srgbClr val="4A86E8"/>
                </a:solidFill>
                <a:latin typeface="Century Gothic"/>
                <a:ea typeface="Century Gothic"/>
                <a:cs typeface="Century Gothic"/>
                <a:sym typeface="Century Gothic"/>
              </a:rPr>
              <a:t>“Integrated Marketing Communications is a simple concept. It ensures that all forms of communications and messages are carefully linked together.</a:t>
            </a:r>
            <a:endParaRPr sz="1800">
              <a:solidFill>
                <a:srgbClr val="4A86E8"/>
              </a:solidFill>
              <a:latin typeface="Century Gothic"/>
              <a:ea typeface="Century Gothic"/>
              <a:cs typeface="Century Gothic"/>
              <a:sym typeface="Century Gothic"/>
            </a:endParaRPr>
          </a:p>
          <a:p>
            <a:pPr indent="-213677" lvl="0" marL="228600" rtl="0">
              <a:lnSpc>
                <a:spcPct val="70000"/>
              </a:lnSpc>
              <a:spcBef>
                <a:spcPts val="1000"/>
              </a:spcBef>
              <a:spcAft>
                <a:spcPts val="0"/>
              </a:spcAft>
              <a:buClr>
                <a:srgbClr val="4A86E8"/>
              </a:buClr>
              <a:buSzPts val="1800"/>
              <a:buChar char="•"/>
            </a:pPr>
            <a:r>
              <a:rPr lang="en-GB" sz="1800">
                <a:solidFill>
                  <a:srgbClr val="4A86E8"/>
                </a:solidFill>
                <a:latin typeface="Century Gothic"/>
                <a:ea typeface="Century Gothic"/>
                <a:cs typeface="Century Gothic"/>
                <a:sym typeface="Century Gothic"/>
              </a:rPr>
              <a:t>At its most basic level, Integrated Marketing Communications, or IMC, as we’ll call it, means integrating all the promotional tools, so that they work together in harmony.</a:t>
            </a:r>
            <a:endParaRPr sz="1800">
              <a:solidFill>
                <a:srgbClr val="4A86E8"/>
              </a:solidFill>
              <a:latin typeface="Century Gothic"/>
              <a:ea typeface="Century Gothic"/>
              <a:cs typeface="Century Gothic"/>
              <a:sym typeface="Century Gothic"/>
            </a:endParaRPr>
          </a:p>
          <a:p>
            <a:pPr indent="-213677" lvl="0" marL="228600" rtl="0">
              <a:lnSpc>
                <a:spcPct val="70000"/>
              </a:lnSpc>
              <a:spcBef>
                <a:spcPts val="1000"/>
              </a:spcBef>
              <a:spcAft>
                <a:spcPts val="0"/>
              </a:spcAft>
              <a:buClr>
                <a:srgbClr val="4A86E8"/>
              </a:buClr>
              <a:buSzPts val="1800"/>
              <a:buChar char="•"/>
            </a:pPr>
            <a:r>
              <a:rPr lang="en-GB" sz="1800">
                <a:solidFill>
                  <a:srgbClr val="4A86E8"/>
                </a:solidFill>
                <a:latin typeface="Century Gothic"/>
                <a:ea typeface="Century Gothic"/>
                <a:cs typeface="Century Gothic"/>
                <a:sym typeface="Century Gothic"/>
              </a:rPr>
              <a:t>Promotion is one of the Ps in the marketing mix. Promotions has its own mix of communications tools.</a:t>
            </a:r>
            <a:endParaRPr sz="1800">
              <a:solidFill>
                <a:srgbClr val="4A86E8"/>
              </a:solidFill>
              <a:latin typeface="Century Gothic"/>
              <a:ea typeface="Century Gothic"/>
              <a:cs typeface="Century Gothic"/>
              <a:sym typeface="Century Gothic"/>
            </a:endParaRPr>
          </a:p>
          <a:p>
            <a:pPr indent="-213677" lvl="0" marL="228600" rtl="0">
              <a:lnSpc>
                <a:spcPct val="70000"/>
              </a:lnSpc>
              <a:spcBef>
                <a:spcPts val="1000"/>
              </a:spcBef>
              <a:spcAft>
                <a:spcPts val="0"/>
              </a:spcAft>
              <a:buClr>
                <a:srgbClr val="4A86E8"/>
              </a:buClr>
              <a:buSzPts val="1800"/>
              <a:buChar char="•"/>
            </a:pPr>
            <a:r>
              <a:rPr lang="en-GB" sz="1800">
                <a:solidFill>
                  <a:srgbClr val="4A86E8"/>
                </a:solidFill>
                <a:latin typeface="Century Gothic"/>
                <a:ea typeface="Century Gothic"/>
                <a:cs typeface="Century Gothic"/>
                <a:sym typeface="Century Gothic"/>
              </a:rPr>
              <a:t>All of these communications tools work better if they work together in harmony rather than in isolation. Their sum is greater than their parts – providing they speak consistently with one voice all the time, every time.</a:t>
            </a:r>
            <a:endParaRPr sz="1800">
              <a:solidFill>
                <a:srgbClr val="4A86E8"/>
              </a:solidFill>
              <a:latin typeface="Century Gothic"/>
              <a:ea typeface="Century Gothic"/>
              <a:cs typeface="Century Gothic"/>
              <a:sym typeface="Century Gothic"/>
            </a:endParaRPr>
          </a:p>
          <a:p>
            <a:pPr indent="-213677" lvl="0" marL="228600" rtl="0">
              <a:lnSpc>
                <a:spcPct val="70000"/>
              </a:lnSpc>
              <a:spcBef>
                <a:spcPts val="1000"/>
              </a:spcBef>
              <a:spcAft>
                <a:spcPts val="0"/>
              </a:spcAft>
              <a:buClr>
                <a:srgbClr val="4A86E8"/>
              </a:buClr>
              <a:buSzPts val="1800"/>
              <a:buChar char="•"/>
            </a:pPr>
            <a:r>
              <a:rPr lang="en-GB" sz="1800">
                <a:solidFill>
                  <a:srgbClr val="4A86E8"/>
                </a:solidFill>
                <a:latin typeface="Century Gothic"/>
                <a:ea typeface="Century Gothic"/>
                <a:cs typeface="Century Gothic"/>
                <a:sym typeface="Century Gothic"/>
              </a:rPr>
              <a:t>This is enhanced when integration goes beyond just the basic communications tools. There are other levels of integration such as Horizontal, Vertical, Internal, External and Data integration. “</a:t>
            </a:r>
            <a:endParaRPr sz="1800">
              <a:solidFill>
                <a:srgbClr val="4A86E8"/>
              </a:solidFill>
              <a:latin typeface="Century Gothic"/>
              <a:ea typeface="Century Gothic"/>
              <a:cs typeface="Century Gothic"/>
              <a:sym typeface="Century Gothic"/>
            </a:endParaRPr>
          </a:p>
          <a:p>
            <a:pPr indent="0" lvl="0" marL="0" rtl="0">
              <a:lnSpc>
                <a:spcPct val="70000"/>
              </a:lnSpc>
              <a:spcBef>
                <a:spcPts val="1000"/>
              </a:spcBef>
              <a:spcAft>
                <a:spcPts val="0"/>
              </a:spcAft>
              <a:buClr>
                <a:schemeClr val="dk1"/>
              </a:buClr>
              <a:buSzPts val="2035"/>
              <a:buFont typeface="Arial"/>
              <a:buNone/>
            </a:pPr>
            <a:r>
              <a:rPr lang="en-GB" sz="1800">
                <a:solidFill>
                  <a:srgbClr val="4A86E8"/>
                </a:solidFill>
                <a:latin typeface="Century Gothic"/>
                <a:ea typeface="Century Gothic"/>
                <a:cs typeface="Century Gothic"/>
                <a:sym typeface="Century Gothic"/>
              </a:rPr>
              <a:t>         - Multimedia Marketing .com (2018), ‘Integrated Marketing Communications’, [Online]. Available:</a:t>
            </a:r>
            <a:r>
              <a:rPr lang="en-GB" sz="1800">
                <a:solidFill>
                  <a:schemeClr val="dk1"/>
                </a:solidFill>
                <a:latin typeface="Century Gothic"/>
                <a:ea typeface="Century Gothic"/>
                <a:cs typeface="Century Gothic"/>
                <a:sym typeface="Century Gothic"/>
              </a:rPr>
              <a:t> </a:t>
            </a:r>
            <a:r>
              <a:rPr lang="en-GB" sz="1800" u="sng">
                <a:solidFill>
                  <a:schemeClr val="accent5"/>
                </a:solidFill>
                <a:latin typeface="Century Gothic"/>
                <a:ea typeface="Century Gothic"/>
                <a:cs typeface="Century Gothic"/>
                <a:sym typeface="Century Gothic"/>
                <a:hlinkClick r:id="rId2"/>
              </a:rPr>
              <a:t>http://multimediamarketing.com/mkc/marketingcommunications/</a:t>
            </a:r>
            <a:r>
              <a:rPr lang="en-GB" sz="1800">
                <a:solidFill>
                  <a:srgbClr val="4A86E8"/>
                </a:solidFill>
                <a:latin typeface="Century Gothic"/>
                <a:ea typeface="Century Gothic"/>
                <a:cs typeface="Century Gothic"/>
                <a:sym typeface="Century Gothic"/>
              </a:rPr>
              <a:t>, [2018, April 17]. </a:t>
            </a:r>
            <a:endParaRPr sz="1800">
              <a:solidFill>
                <a:srgbClr val="4A86E8"/>
              </a:solidFill>
              <a:latin typeface="Century Gothic"/>
              <a:ea typeface="Century Gothic"/>
              <a:cs typeface="Century Gothic"/>
              <a:sym typeface="Century Gothic"/>
            </a:endParaRPr>
          </a:p>
          <a:p>
            <a:pPr indent="0" lvl="0" marL="0">
              <a:spcBef>
                <a:spcPts val="0"/>
              </a:spcBef>
              <a:spcAft>
                <a:spcPts val="0"/>
              </a:spcAft>
              <a:buNone/>
            </a:pPr>
            <a:r>
              <a:t/>
            </a:r>
            <a:endParaRPr/>
          </a:p>
        </p:txBody>
      </p:sp>
      <p:sp>
        <p:nvSpPr>
          <p:cNvPr id="91" name="Shape 91"/>
          <p:cNvSpPr/>
          <p:nvPr>
            <p:ph idx="2" type="sldImg"/>
          </p:nvPr>
        </p:nvSpPr>
        <p:spPr>
          <a:xfrm>
            <a:off x="1143225" y="685800"/>
            <a:ext cx="4572225" cy="3429000"/>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98" name="Shape 98"/>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Shape 139"/>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40" name="Shape 140"/>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17500" lvl="0" marL="457200" rtl="0">
              <a:lnSpc>
                <a:spcPct val="90000"/>
              </a:lnSpc>
              <a:spcBef>
                <a:spcPts val="1000"/>
              </a:spcBef>
              <a:spcAft>
                <a:spcPts val="0"/>
              </a:spcAft>
              <a:buClr>
                <a:srgbClr val="0000FF"/>
              </a:buClr>
              <a:buSzPts val="1400"/>
              <a:buFont typeface="Century Gothic"/>
              <a:buAutoNum type="arabicPeriod"/>
            </a:pPr>
            <a:r>
              <a:rPr b="1" lang="en-GB" sz="1400" u="sng">
                <a:solidFill>
                  <a:srgbClr val="0000FF"/>
                </a:solidFill>
                <a:latin typeface="Century Gothic"/>
                <a:ea typeface="Century Gothic"/>
                <a:cs typeface="Century Gothic"/>
                <a:sym typeface="Century Gothic"/>
              </a:rPr>
              <a:t>Social media will lead to real relationship building</a:t>
            </a:r>
            <a:r>
              <a:rPr b="1" lang="en-GB" sz="1400">
                <a:solidFill>
                  <a:srgbClr val="0000FF"/>
                </a:solidFill>
                <a:latin typeface="Century Gothic"/>
                <a:ea typeface="Century Gothic"/>
                <a:cs typeface="Century Gothic"/>
                <a:sym typeface="Century Gothic"/>
              </a:rPr>
              <a:t> -</a:t>
            </a:r>
            <a:r>
              <a:rPr lang="en-GB" sz="1400">
                <a:solidFill>
                  <a:srgbClr val="0000FF"/>
                </a:solidFill>
                <a:latin typeface="Century Gothic"/>
                <a:ea typeface="Century Gothic"/>
                <a:cs typeface="Century Gothic"/>
                <a:sym typeface="Century Gothic"/>
              </a:rPr>
              <a:t> you can read their tweets and status updates to get insights into their daily lives (and maybe adjust your marketing strategy as a result). What products are they buying and why? What are they doing on the weekend? What kind of posts do they love to share, and from what websites? You can also use social media as a tool for connecting with complementary, non-competing businesses, thought leaders and tastemakers in your space, as well as journalists who cover your industry</a:t>
            </a:r>
            <a:endParaRPr sz="1400">
              <a:solidFill>
                <a:srgbClr val="0000FF"/>
              </a:solidFill>
              <a:latin typeface="Century Gothic"/>
              <a:ea typeface="Century Gothic"/>
              <a:cs typeface="Century Gothic"/>
              <a:sym typeface="Century Gothic"/>
            </a:endParaRPr>
          </a:p>
          <a:p>
            <a:pPr indent="-317500" lvl="0" marL="457200" rtl="0">
              <a:lnSpc>
                <a:spcPct val="90000"/>
              </a:lnSpc>
              <a:spcBef>
                <a:spcPts val="0"/>
              </a:spcBef>
              <a:spcAft>
                <a:spcPts val="0"/>
              </a:spcAft>
              <a:buClr>
                <a:srgbClr val="0000FF"/>
              </a:buClr>
              <a:buSzPts val="1400"/>
              <a:buAutoNum type="arabicPeriod"/>
            </a:pPr>
            <a:r>
              <a:rPr b="1" lang="en-GB" sz="1400" u="sng">
                <a:solidFill>
                  <a:srgbClr val="0000FF"/>
                </a:solidFill>
                <a:latin typeface="Century Gothic"/>
                <a:ea typeface="Century Gothic"/>
                <a:cs typeface="Century Gothic"/>
                <a:sym typeface="Century Gothic"/>
              </a:rPr>
              <a:t>Users are receptive to your messages.</a:t>
            </a:r>
            <a:r>
              <a:rPr lang="en-GB" sz="1400">
                <a:solidFill>
                  <a:srgbClr val="0000FF"/>
                </a:solidFill>
                <a:latin typeface="Century Gothic"/>
                <a:ea typeface="Century Gothic"/>
                <a:cs typeface="Century Gothic"/>
                <a:sym typeface="Century Gothic"/>
              </a:rPr>
              <a:t> People view Twitter and Facebook as social networks, not marketing machines. As a result, they’re less likely to see what you post as an advertisement and will be more likely to hear what you have to say</a:t>
            </a:r>
            <a:endParaRPr sz="1400">
              <a:solidFill>
                <a:srgbClr val="0000FF"/>
              </a:solidFill>
              <a:latin typeface="Century Gothic"/>
              <a:ea typeface="Century Gothic"/>
              <a:cs typeface="Century Gothic"/>
              <a:sym typeface="Century Gothic"/>
            </a:endParaRPr>
          </a:p>
          <a:p>
            <a:pPr indent="-317500" lvl="0" marL="457200" rtl="0">
              <a:lnSpc>
                <a:spcPct val="90000"/>
              </a:lnSpc>
              <a:spcBef>
                <a:spcPts val="0"/>
              </a:spcBef>
              <a:spcAft>
                <a:spcPts val="0"/>
              </a:spcAft>
              <a:buClr>
                <a:srgbClr val="0000FF"/>
              </a:buClr>
              <a:buSzPts val="1400"/>
              <a:buAutoNum type="arabicPeriod"/>
            </a:pPr>
            <a:r>
              <a:rPr b="1" lang="en-GB" sz="1400" u="sng">
                <a:solidFill>
                  <a:srgbClr val="0000FF"/>
                </a:solidFill>
                <a:latin typeface="Century Gothic"/>
                <a:ea typeface="Century Gothic"/>
                <a:cs typeface="Century Gothic"/>
                <a:sym typeface="Century Gothic"/>
              </a:rPr>
              <a:t>Social media ads allow targeting and retargeting.</a:t>
            </a:r>
            <a:r>
              <a:rPr lang="en-GB" sz="1400" u="sng">
                <a:solidFill>
                  <a:srgbClr val="0000FF"/>
                </a:solidFill>
                <a:latin typeface="Century Gothic"/>
                <a:ea typeface="Century Gothic"/>
                <a:cs typeface="Century Gothic"/>
                <a:sym typeface="Century Gothic"/>
              </a:rPr>
              <a:t> </a:t>
            </a:r>
            <a:r>
              <a:rPr lang="en-GB" sz="1400">
                <a:solidFill>
                  <a:srgbClr val="0000FF"/>
                </a:solidFill>
                <a:latin typeface="Century Gothic"/>
                <a:ea typeface="Century Gothic"/>
                <a:cs typeface="Century Gothic"/>
                <a:sym typeface="Century Gothic"/>
              </a:rPr>
              <a:t>One of the reasons social media is important is because of the highly customizable nature of social media ads. Facebook ads, for example, allow you to target users by things like location, education level, industry and even purchase history and the pages they’ve liked. You also have to the option to install a Facebook pixel on your site and use it to retarget the users who visit you </a:t>
            </a:r>
            <a:endParaRPr sz="1400">
              <a:solidFill>
                <a:srgbClr val="0000FF"/>
              </a:solidFill>
              <a:latin typeface="Century Gothic"/>
              <a:ea typeface="Century Gothic"/>
              <a:cs typeface="Century Gothic"/>
              <a:sym typeface="Century Gothic"/>
            </a:endParaRPr>
          </a:p>
          <a:p>
            <a:pPr indent="-317500" lvl="0" marL="457200" rtl="0">
              <a:lnSpc>
                <a:spcPct val="90000"/>
              </a:lnSpc>
              <a:spcBef>
                <a:spcPts val="0"/>
              </a:spcBef>
              <a:spcAft>
                <a:spcPts val="0"/>
              </a:spcAft>
              <a:buClr>
                <a:srgbClr val="0000FF"/>
              </a:buClr>
              <a:buSzPts val="1400"/>
              <a:buAutoNum type="arabicPeriod"/>
            </a:pPr>
            <a:r>
              <a:rPr b="1" lang="en-GB" sz="1400" u="sng">
                <a:solidFill>
                  <a:srgbClr val="0000FF"/>
                </a:solidFill>
                <a:latin typeface="Century Gothic"/>
                <a:ea typeface="Century Gothic"/>
                <a:cs typeface="Century Gothic"/>
                <a:sym typeface="Century Gothic"/>
              </a:rPr>
              <a:t>You can respond to problems immediately.</a:t>
            </a:r>
            <a:r>
              <a:rPr lang="en-GB" sz="1400">
                <a:solidFill>
                  <a:srgbClr val="0000FF"/>
                </a:solidFill>
                <a:latin typeface="Century Gothic"/>
                <a:ea typeface="Century Gothic"/>
                <a:cs typeface="Century Gothic"/>
                <a:sym typeface="Century Gothic"/>
              </a:rPr>
              <a:t> If there’s a problem with your product or service, you want to know about it right away. With the feedback you get in the process of social media marketing, you’ll be the first to know when there are issues – and you can take steps to resolve them right away.</a:t>
            </a:r>
            <a:endParaRPr sz="1400">
              <a:solidFill>
                <a:srgbClr val="0000FF"/>
              </a:solidFill>
              <a:latin typeface="Century Gothic"/>
              <a:ea typeface="Century Gothic"/>
              <a:cs typeface="Century Gothic"/>
              <a:sym typeface="Century Gothic"/>
            </a:endParaRPr>
          </a:p>
          <a:p>
            <a:pPr indent="-317500" lvl="0" marL="457200" rtl="0">
              <a:lnSpc>
                <a:spcPct val="90000"/>
              </a:lnSpc>
              <a:spcBef>
                <a:spcPts val="0"/>
              </a:spcBef>
              <a:spcAft>
                <a:spcPts val="0"/>
              </a:spcAft>
              <a:buClr>
                <a:srgbClr val="0000FF"/>
              </a:buClr>
              <a:buSzPts val="1400"/>
              <a:buAutoNum type="arabicPeriod"/>
            </a:pPr>
            <a:r>
              <a:rPr b="1" lang="en-GB" sz="1400" u="sng">
                <a:solidFill>
                  <a:srgbClr val="0000FF"/>
                </a:solidFill>
                <a:latin typeface="Century Gothic"/>
                <a:ea typeface="Century Gothic"/>
                <a:cs typeface="Century Gothic"/>
                <a:sym typeface="Century Gothic"/>
              </a:rPr>
              <a:t>A strong social media presence builds brand loyalty</a:t>
            </a:r>
            <a:r>
              <a:rPr b="1" lang="en-GB" sz="1400">
                <a:solidFill>
                  <a:srgbClr val="0000FF"/>
                </a:solidFill>
                <a:latin typeface="Century Gothic"/>
                <a:ea typeface="Century Gothic"/>
                <a:cs typeface="Century Gothic"/>
                <a:sym typeface="Century Gothic"/>
              </a:rPr>
              <a:t>.</a:t>
            </a:r>
            <a:r>
              <a:rPr lang="en-GB" sz="1400">
                <a:solidFill>
                  <a:srgbClr val="0000FF"/>
                </a:solidFill>
                <a:latin typeface="Century Gothic"/>
                <a:ea typeface="Century Gothic"/>
                <a:cs typeface="Century Gothic"/>
                <a:sym typeface="Century Gothic"/>
              </a:rPr>
              <a:t> A report published by</a:t>
            </a:r>
            <a:r>
              <a:rPr lang="en-GB" sz="1400">
                <a:solidFill>
                  <a:srgbClr val="0000FF"/>
                </a:solidFill>
                <a:uFill>
                  <a:noFill/>
                </a:uFill>
                <a:latin typeface="Century Gothic"/>
                <a:ea typeface="Century Gothic"/>
                <a:cs typeface="Century Gothic"/>
                <a:sym typeface="Century Gothic"/>
                <a:hlinkClick r:id="rId2"/>
              </a:rPr>
              <a:t> </a:t>
            </a:r>
            <a:r>
              <a:rPr lang="en-GB" sz="1400" u="sng">
                <a:solidFill>
                  <a:srgbClr val="0000FF"/>
                </a:solidFill>
                <a:latin typeface="Century Gothic"/>
                <a:ea typeface="Century Gothic"/>
                <a:cs typeface="Century Gothic"/>
                <a:sym typeface="Century Gothic"/>
                <a:hlinkClick r:id="rId3"/>
              </a:rPr>
              <a:t>Texas Tech University</a:t>
            </a:r>
            <a:r>
              <a:rPr lang="en-GB" sz="1400">
                <a:solidFill>
                  <a:srgbClr val="0000FF"/>
                </a:solidFill>
                <a:latin typeface="Century Gothic"/>
                <a:ea typeface="Century Gothic"/>
                <a:cs typeface="Century Gothic"/>
                <a:sym typeface="Century Gothic"/>
              </a:rPr>
              <a:t> found that brands with active social media profiles have more loyal customers. when you’re engaging and interacting on social media) you become less like a corporation and more like what you truly are — a unified group of people who share a vision.</a:t>
            </a:r>
            <a:endParaRPr sz="1400">
              <a:solidFill>
                <a:srgbClr val="0000FF"/>
              </a:solidFill>
              <a:latin typeface="Century Gothic"/>
              <a:ea typeface="Century Gothic"/>
              <a:cs typeface="Century Gothic"/>
              <a:sym typeface="Century Gothic"/>
            </a:endParaRPr>
          </a:p>
          <a:p>
            <a:pPr indent="-317500" lvl="0" marL="457200" rtl="0">
              <a:lnSpc>
                <a:spcPct val="90000"/>
              </a:lnSpc>
              <a:spcBef>
                <a:spcPts val="0"/>
              </a:spcBef>
              <a:spcAft>
                <a:spcPts val="0"/>
              </a:spcAft>
              <a:buClr>
                <a:srgbClr val="0000FF"/>
              </a:buClr>
              <a:buSzPts val="1400"/>
              <a:buFont typeface="Century Gothic"/>
              <a:buAutoNum type="arabicPeriod"/>
            </a:pPr>
            <a:r>
              <a:rPr b="1" lang="en-GB" sz="1400" u="sng">
                <a:solidFill>
                  <a:srgbClr val="0000FF"/>
                </a:solidFill>
                <a:latin typeface="Century Gothic"/>
                <a:ea typeface="Century Gothic"/>
                <a:cs typeface="Century Gothic"/>
                <a:sym typeface="Century Gothic"/>
              </a:rPr>
              <a:t>It’s free</a:t>
            </a:r>
            <a:endParaRPr b="1" sz="1400" u="sng">
              <a:solidFill>
                <a:srgbClr val="0000FF"/>
              </a:solidFill>
              <a:latin typeface="Century Gothic"/>
              <a:ea typeface="Century Gothic"/>
              <a:cs typeface="Century Gothic"/>
              <a:sym typeface="Century Gothic"/>
            </a:endParaRPr>
          </a:p>
          <a:p>
            <a:pPr indent="0" lvl="0" marL="0" rtl="0">
              <a:lnSpc>
                <a:spcPct val="90000"/>
              </a:lnSpc>
              <a:spcBef>
                <a:spcPts val="2100"/>
              </a:spcBef>
              <a:spcAft>
                <a:spcPts val="0"/>
              </a:spcAft>
              <a:buNone/>
            </a:pPr>
            <a:r>
              <a:t/>
            </a:r>
            <a:endParaRPr b="1" sz="1400" u="sng">
              <a:solidFill>
                <a:srgbClr val="0000FF"/>
              </a:solidFill>
              <a:latin typeface="Century Gothic"/>
              <a:ea typeface="Century Gothic"/>
              <a:cs typeface="Century Gothic"/>
              <a:sym typeface="Century Gothic"/>
            </a:endParaRPr>
          </a:p>
          <a:p>
            <a:pPr indent="0" lvl="0" marL="0" rtl="0">
              <a:lnSpc>
                <a:spcPct val="90000"/>
              </a:lnSpc>
              <a:spcBef>
                <a:spcPts val="2100"/>
              </a:spcBef>
              <a:spcAft>
                <a:spcPts val="2100"/>
              </a:spcAft>
              <a:buClr>
                <a:srgbClr val="000000"/>
              </a:buClr>
              <a:buSzPts val="1100"/>
              <a:buFont typeface="Arial"/>
              <a:buNone/>
            </a:pPr>
            <a:r>
              <a:rPr b="1" lang="en-GB" sz="1400" u="sng">
                <a:solidFill>
                  <a:srgbClr val="0000FF"/>
                </a:solidFill>
                <a:latin typeface="Century Gothic"/>
                <a:ea typeface="Century Gothic"/>
                <a:cs typeface="Century Gothic"/>
                <a:sym typeface="Century Gothic"/>
              </a:rPr>
              <a:t>Reference: The Content Factory (2018), ‘Why social media marketing is important for any business’. Available: </a:t>
            </a:r>
            <a:r>
              <a:rPr b="1" lang="en-GB" sz="1400" u="sng">
                <a:solidFill>
                  <a:schemeClr val="accent5"/>
                </a:solidFill>
                <a:latin typeface="Century Gothic"/>
                <a:ea typeface="Century Gothic"/>
                <a:cs typeface="Century Gothic"/>
                <a:sym typeface="Century Gothic"/>
                <a:hlinkClick r:id="rId4"/>
              </a:rPr>
              <a:t>https://www.contentfac.com/9-reasons-social-media-marketing-should-top-your-to-do-list/</a:t>
            </a:r>
            <a:r>
              <a:rPr b="1" lang="en-GB" sz="1400" u="sng">
                <a:solidFill>
                  <a:srgbClr val="0000FF"/>
                </a:solidFill>
                <a:latin typeface="Century Gothic"/>
                <a:ea typeface="Century Gothic"/>
                <a:cs typeface="Century Gothic"/>
                <a:sym typeface="Century Gothic"/>
              </a:rPr>
              <a:t>, [07/05/2018].</a:t>
            </a:r>
            <a:endParaRPr b="1" sz="1400" u="sng">
              <a:solidFill>
                <a:srgbClr val="0000FF"/>
              </a:solidFill>
              <a:latin typeface="Century Gothic"/>
              <a:ea typeface="Century Gothic"/>
              <a:cs typeface="Century Gothic"/>
              <a:sym typeface="Century Gothic"/>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5" name="Shape 145"/>
        <p:cNvGrpSpPr/>
        <p:nvPr/>
      </p:nvGrpSpPr>
      <p:grpSpPr>
        <a:xfrm>
          <a:off x="0" y="0"/>
          <a:ext cx="0" cy="0"/>
          <a:chOff x="0" y="0"/>
          <a:chExt cx="0" cy="0"/>
        </a:xfrm>
      </p:grpSpPr>
      <p:sp>
        <p:nvSpPr>
          <p:cNvPr id="146" name="Shape 146"/>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47" name="Shape 147"/>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Shape 154"/>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55" name="Shape 155"/>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rPr lang="en-GB"/>
              <a:t>We found that a lot of tour operator </a:t>
            </a:r>
            <a:r>
              <a:rPr lang="en-GB"/>
              <a:t>competitors</a:t>
            </a:r>
            <a:r>
              <a:rPr lang="en-GB"/>
              <a:t> chose to advertise via radio and newspaper advertisements. However, research shows that these methods of advertisement are a lot less personal than methods such as social media. It is easier to generalise using these methods and stereotype families and their needs. As these methods also cost money, it would not be cost effective. </a:t>
            </a:r>
            <a:endParaRPr/>
          </a:p>
          <a:p>
            <a:pPr indent="0" lvl="0" marL="0">
              <a:spcBef>
                <a:spcPts val="0"/>
              </a:spcBef>
              <a:spcAft>
                <a:spcPts val="0"/>
              </a:spcAft>
              <a:buNone/>
            </a:pPr>
            <a:r>
              <a:t/>
            </a:r>
            <a:endParaRPr/>
          </a:p>
          <a:p>
            <a:pPr indent="0" lvl="0" marL="0">
              <a:spcBef>
                <a:spcPts val="0"/>
              </a:spcBef>
              <a:spcAft>
                <a:spcPts val="0"/>
              </a:spcAft>
              <a:buNone/>
            </a:pPr>
            <a:r>
              <a:rPr lang="en-GB"/>
              <a:t>We also found that a lot of </a:t>
            </a:r>
            <a:r>
              <a:rPr lang="en-GB"/>
              <a:t>competitors</a:t>
            </a:r>
            <a:r>
              <a:rPr lang="en-GB"/>
              <a:t> offered specialist </a:t>
            </a:r>
            <a:r>
              <a:rPr lang="en-GB"/>
              <a:t>extras</a:t>
            </a:r>
            <a:r>
              <a:rPr lang="en-GB"/>
              <a:t> to fit different individual’s needs. For example Thomas Cook offers hotel packages that include free childcare - therefore appealing to a larger audience and offering a free benefit to families. This is a strategy we would also </a:t>
            </a:r>
            <a:r>
              <a:rPr lang="en-GB"/>
              <a:t>incorporate</a:t>
            </a:r>
            <a:r>
              <a:rPr lang="en-GB"/>
              <a:t> on our tours, whereby we would free child services during these evenings. This is a strategy we feel is very beneficial in attracting a wide range of people and so we have adapted this into our itinerary.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Shape 162"/>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63" name="Shape 163"/>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4" name="Shape 174"/>
        <p:cNvGrpSpPr/>
        <p:nvPr/>
      </p:nvGrpSpPr>
      <p:grpSpPr>
        <a:xfrm>
          <a:off x="0" y="0"/>
          <a:ext cx="0" cy="0"/>
          <a:chOff x="0" y="0"/>
          <a:chExt cx="0" cy="0"/>
        </a:xfrm>
      </p:grpSpPr>
      <p:sp>
        <p:nvSpPr>
          <p:cNvPr id="175" name="Shape 175"/>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76" name="Shape 176"/>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1800">
                <a:solidFill>
                  <a:srgbClr val="4A86E8"/>
                </a:solidFill>
                <a:latin typeface="Century Gothic"/>
                <a:ea typeface="Century Gothic"/>
                <a:cs typeface="Century Gothic"/>
                <a:sym typeface="Century Gothic"/>
              </a:rPr>
              <a:t>How we will compete with competitors?</a:t>
            </a:r>
            <a:r>
              <a:rPr lang="en-GB" sz="1800">
                <a:solidFill>
                  <a:srgbClr val="4A86E8"/>
                </a:solidFill>
                <a:latin typeface="Century Gothic"/>
                <a:ea typeface="Century Gothic"/>
                <a:cs typeface="Century Gothic"/>
                <a:sym typeface="Century Gothic"/>
              </a:rPr>
              <a:t> </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lang="en-GB" sz="1800">
                <a:solidFill>
                  <a:srgbClr val="4A86E8"/>
                </a:solidFill>
                <a:latin typeface="Century Gothic"/>
                <a:ea typeface="Century Gothic"/>
                <a:cs typeface="Century Gothic"/>
                <a:sym typeface="Century Gothic"/>
              </a:rPr>
              <a:t>Exceptional experiences and a personal touch</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b="1" lang="en-GB" sz="1800">
                <a:solidFill>
                  <a:srgbClr val="4A86E8"/>
                </a:solidFill>
                <a:latin typeface="Century Gothic"/>
                <a:ea typeface="Century Gothic"/>
                <a:cs typeface="Century Gothic"/>
                <a:sym typeface="Century Gothic"/>
              </a:rPr>
              <a:t>How we stand out</a:t>
            </a:r>
            <a:r>
              <a:rPr lang="en-GB" sz="1800">
                <a:solidFill>
                  <a:srgbClr val="4A86E8"/>
                </a:solidFill>
                <a:latin typeface="Century Gothic"/>
                <a:ea typeface="Century Gothic"/>
                <a:cs typeface="Century Gothic"/>
                <a:sym typeface="Century Gothic"/>
              </a:rPr>
              <a:t>?</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lang="en-GB" sz="1800">
                <a:solidFill>
                  <a:srgbClr val="4A86E8"/>
                </a:solidFill>
                <a:latin typeface="Century Gothic"/>
                <a:ea typeface="Century Gothic"/>
                <a:cs typeface="Century Gothic"/>
                <a:sym typeface="Century Gothic"/>
              </a:rPr>
              <a:t>From our research there are few operators that offer package deals in the Swansea area therefore we are offering what dew companies can. Also targeting different family groups - grandparents, single parents, young parents etc</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b="1" lang="en-GB" sz="1800">
                <a:solidFill>
                  <a:srgbClr val="4A86E8"/>
                </a:solidFill>
                <a:latin typeface="Century Gothic"/>
                <a:ea typeface="Century Gothic"/>
                <a:cs typeface="Century Gothic"/>
                <a:sym typeface="Century Gothic"/>
              </a:rPr>
              <a:t>How will they recognise us / brand identity?</a:t>
            </a:r>
            <a:endParaRPr b="1"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lang="en-GB" sz="1800">
                <a:solidFill>
                  <a:srgbClr val="4A86E8"/>
                </a:solidFill>
                <a:latin typeface="Century Gothic"/>
                <a:ea typeface="Century Gothic"/>
                <a:cs typeface="Century Gothic"/>
                <a:sym typeface="Century Gothic"/>
              </a:rPr>
              <a:t>Unique and colourful brand logo. Blue relating to the seaside theme.</a:t>
            </a:r>
            <a:endParaRPr sz="1800">
              <a:solidFill>
                <a:srgbClr val="4A86E8"/>
              </a:solidFill>
              <a:latin typeface="Century Gothic"/>
              <a:ea typeface="Century Gothic"/>
              <a:cs typeface="Century Gothic"/>
              <a:sym typeface="Century Gothic"/>
            </a:endParaRPr>
          </a:p>
          <a:p>
            <a:pPr indent="0" lvl="0" marL="0" rtl="0" algn="ctr">
              <a:spcBef>
                <a:spcPts val="0"/>
              </a:spcBef>
              <a:spcAft>
                <a:spcPts val="0"/>
              </a:spcAft>
              <a:buNone/>
            </a:pPr>
            <a:r>
              <a:rPr lang="en-GB" sz="1800">
                <a:solidFill>
                  <a:srgbClr val="4A86E8"/>
                </a:solidFill>
                <a:latin typeface="Century Gothic"/>
                <a:ea typeface="Century Gothic"/>
                <a:cs typeface="Century Gothic"/>
                <a:sym typeface="Century Gothic"/>
              </a:rPr>
              <a:t>‘Making Memories by the Sea’ = want to be perceived as a family friendly tour operator offering seaside holidays.</a:t>
            </a:r>
            <a:endParaRPr sz="1800">
              <a:solidFill>
                <a:srgbClr val="4A86E8"/>
              </a:solidFill>
              <a:latin typeface="Century Gothic"/>
              <a:ea typeface="Century Gothic"/>
              <a:cs typeface="Century Gothic"/>
              <a:sym typeface="Century Gothic"/>
            </a:endParaRPr>
          </a:p>
          <a:p>
            <a:pPr indent="0" lvl="0" marL="0">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2" name="Shape 182"/>
        <p:cNvGrpSpPr/>
        <p:nvPr/>
      </p:nvGrpSpPr>
      <p:grpSpPr>
        <a:xfrm>
          <a:off x="0" y="0"/>
          <a:ext cx="0" cy="0"/>
          <a:chOff x="0" y="0"/>
          <a:chExt cx="0" cy="0"/>
        </a:xfrm>
      </p:grpSpPr>
      <p:sp>
        <p:nvSpPr>
          <p:cNvPr id="183" name="Shape 183"/>
          <p:cNvSpPr/>
          <p:nvPr>
            <p:ph idx="2" type="sldImg"/>
          </p:nvPr>
        </p:nvSpPr>
        <p:spPr>
          <a:xfrm>
            <a:off x="1143225" y="685800"/>
            <a:ext cx="4572300" cy="3429000"/>
          </a:xfrm>
          <a:custGeom>
            <a:pathLst>
              <a:path extrusionOk="0" h="120000" w="120000">
                <a:moveTo>
                  <a:pt x="0" y="0"/>
                </a:moveTo>
                <a:lnTo>
                  <a:pt x="120000" y="0"/>
                </a:lnTo>
                <a:lnTo>
                  <a:pt x="120000" y="120000"/>
                </a:lnTo>
                <a:lnTo>
                  <a:pt x="0" y="120000"/>
                </a:lnTo>
                <a:close/>
              </a:path>
            </a:pathLst>
          </a:custGeom>
        </p:spPr>
      </p:sp>
      <p:sp>
        <p:nvSpPr>
          <p:cNvPr id="184" name="Shape 184"/>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cxnSp>
        <p:nvCxnSpPr>
          <p:cNvPr id="10" name="Shape 10"/>
          <p:cNvCxnSpPr/>
          <p:nvPr/>
        </p:nvCxnSpPr>
        <p:spPr>
          <a:xfrm>
            <a:off x="9343647" y="4235850"/>
            <a:ext cx="749700" cy="0"/>
          </a:xfrm>
          <a:prstGeom prst="straightConnector1">
            <a:avLst/>
          </a:prstGeom>
          <a:noFill/>
          <a:ln cap="flat" cmpd="sng" w="76200">
            <a:solidFill>
              <a:schemeClr val="lt2"/>
            </a:solidFill>
            <a:prstDash val="solid"/>
            <a:round/>
            <a:headEnd len="sm" w="sm" type="none"/>
            <a:tailEnd len="sm" w="sm" type="none"/>
          </a:ln>
        </p:spPr>
      </p:cxnSp>
      <p:cxnSp>
        <p:nvCxnSpPr>
          <p:cNvPr id="11" name="Shape 11"/>
          <p:cNvCxnSpPr/>
          <p:nvPr/>
        </p:nvCxnSpPr>
        <p:spPr>
          <a:xfrm>
            <a:off x="2100047" y="4211002"/>
            <a:ext cx="749700" cy="0"/>
          </a:xfrm>
          <a:prstGeom prst="straightConnector1">
            <a:avLst/>
          </a:prstGeom>
          <a:noFill/>
          <a:ln cap="flat" cmpd="sng" w="76200">
            <a:solidFill>
              <a:schemeClr val="lt2"/>
            </a:solidFill>
            <a:prstDash val="solid"/>
            <a:round/>
            <a:headEnd len="sm" w="sm" type="none"/>
            <a:tailEnd len="sm" w="sm" type="none"/>
          </a:ln>
        </p:spPr>
      </p:cxnSp>
      <p:grpSp>
        <p:nvGrpSpPr>
          <p:cNvPr id="12" name="Shape 12"/>
          <p:cNvGrpSpPr/>
          <p:nvPr/>
        </p:nvGrpSpPr>
        <p:grpSpPr>
          <a:xfrm>
            <a:off x="1338859" y="1362666"/>
            <a:ext cx="9515557" cy="203195"/>
            <a:chOff x="1346429" y="1011300"/>
            <a:chExt cx="6452100" cy="152400"/>
          </a:xfrm>
        </p:grpSpPr>
        <p:cxnSp>
          <p:nvCxnSpPr>
            <p:cNvPr id="13" name="Shape 13"/>
            <p:cNvCxnSpPr/>
            <p:nvPr/>
          </p:nvCxnSpPr>
          <p:spPr>
            <a:xfrm rot="10800000">
              <a:off x="1346429" y="1011300"/>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4" name="Shape 14"/>
            <p:cNvCxnSpPr/>
            <p:nvPr/>
          </p:nvCxnSpPr>
          <p:spPr>
            <a:xfrm rot="10800000">
              <a:off x="1346429" y="1163700"/>
              <a:ext cx="6452100" cy="0"/>
            </a:xfrm>
            <a:prstGeom prst="straightConnector1">
              <a:avLst/>
            </a:prstGeom>
            <a:noFill/>
            <a:ln cap="flat" cmpd="sng" w="9525">
              <a:solidFill>
                <a:schemeClr val="accent3"/>
              </a:solidFill>
              <a:prstDash val="solid"/>
              <a:round/>
              <a:headEnd len="sm" w="sm" type="none"/>
              <a:tailEnd len="sm" w="sm" type="none"/>
            </a:ln>
          </p:spPr>
        </p:cxnSp>
      </p:grpSp>
      <p:grpSp>
        <p:nvGrpSpPr>
          <p:cNvPr id="15" name="Shape 15"/>
          <p:cNvGrpSpPr/>
          <p:nvPr/>
        </p:nvGrpSpPr>
        <p:grpSpPr>
          <a:xfrm>
            <a:off x="1338868" y="5292001"/>
            <a:ext cx="9515557" cy="203195"/>
            <a:chOff x="1346435" y="3969088"/>
            <a:chExt cx="6452100" cy="152400"/>
          </a:xfrm>
        </p:grpSpPr>
        <p:cxnSp>
          <p:nvCxnSpPr>
            <p:cNvPr id="16" name="Shape 16"/>
            <p:cNvCxnSpPr/>
            <p:nvPr/>
          </p:nvCxnSpPr>
          <p:spPr>
            <a:xfrm>
              <a:off x="1346435" y="4121488"/>
              <a:ext cx="6452100" cy="0"/>
            </a:xfrm>
            <a:prstGeom prst="straightConnector1">
              <a:avLst/>
            </a:prstGeom>
            <a:noFill/>
            <a:ln cap="flat" cmpd="sng" w="76200">
              <a:solidFill>
                <a:schemeClr val="accent3"/>
              </a:solidFill>
              <a:prstDash val="solid"/>
              <a:round/>
              <a:headEnd len="sm" w="sm" type="none"/>
              <a:tailEnd len="sm" w="sm" type="none"/>
            </a:ln>
          </p:spPr>
        </p:cxnSp>
        <p:cxnSp>
          <p:nvCxnSpPr>
            <p:cNvPr id="17" name="Shape 17"/>
            <p:cNvCxnSpPr/>
            <p:nvPr/>
          </p:nvCxnSpPr>
          <p:spPr>
            <a:xfrm>
              <a:off x="1346435" y="3969088"/>
              <a:ext cx="6452100" cy="0"/>
            </a:xfrm>
            <a:prstGeom prst="straightConnector1">
              <a:avLst/>
            </a:prstGeom>
            <a:noFill/>
            <a:ln cap="flat" cmpd="sng" w="9525">
              <a:solidFill>
                <a:schemeClr val="accent3"/>
              </a:solidFill>
              <a:prstDash val="solid"/>
              <a:round/>
              <a:headEnd len="sm" w="sm" type="none"/>
              <a:tailEnd len="sm" w="sm" type="none"/>
            </a:ln>
          </p:spPr>
        </p:cxnSp>
      </p:grpSp>
      <p:sp>
        <p:nvSpPr>
          <p:cNvPr id="18" name="Shape 18"/>
          <p:cNvSpPr txBox="1"/>
          <p:nvPr>
            <p:ph type="ctrTitle"/>
          </p:nvPr>
        </p:nvSpPr>
        <p:spPr>
          <a:xfrm>
            <a:off x="1338867" y="2335685"/>
            <a:ext cx="9515700" cy="1363200"/>
          </a:xfrm>
          <a:prstGeom prst="rect">
            <a:avLst/>
          </a:prstGeom>
        </p:spPr>
        <p:txBody>
          <a:bodyPr anchorCtr="0" anchor="b" bIns="121900" lIns="121900" spcFirstLastPara="1" rIns="121900" wrap="square" tIns="121900"/>
          <a:lstStyle>
            <a:lvl1pPr lvl="0" algn="ctr">
              <a:spcBef>
                <a:spcPts val="0"/>
              </a:spcBef>
              <a:spcAft>
                <a:spcPts val="0"/>
              </a:spcAft>
              <a:buSzPts val="7200"/>
              <a:buNone/>
              <a:defRPr sz="7200"/>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p:txBody>
      </p:sp>
      <p:sp>
        <p:nvSpPr>
          <p:cNvPr id="19" name="Shape 19"/>
          <p:cNvSpPr txBox="1"/>
          <p:nvPr>
            <p:ph idx="1" type="subTitle"/>
          </p:nvPr>
        </p:nvSpPr>
        <p:spPr>
          <a:xfrm>
            <a:off x="2849633" y="3800052"/>
            <a:ext cx="6494100" cy="1056900"/>
          </a:xfrm>
          <a:prstGeom prst="rect">
            <a:avLst/>
          </a:prstGeom>
        </p:spPr>
        <p:txBody>
          <a:bodyPr anchorCtr="0" anchor="t" bIns="121900" lIns="121900" spcFirstLastPara="1" rIns="121900" wrap="square" tIns="121900"/>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p:txBody>
      </p:sp>
      <p:sp>
        <p:nvSpPr>
          <p:cNvPr id="20" name="Shape 20"/>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1" name="Shape 21"/>
        <p:cNvGrpSpPr/>
        <p:nvPr/>
      </p:nvGrpSpPr>
      <p:grpSpPr>
        <a:xfrm>
          <a:off x="0" y="0"/>
          <a:ext cx="0" cy="0"/>
          <a:chOff x="0" y="0"/>
          <a:chExt cx="0" cy="0"/>
        </a:xfrm>
      </p:grpSpPr>
      <p:sp>
        <p:nvSpPr>
          <p:cNvPr id="22" name="Shape 22"/>
          <p:cNvSpPr/>
          <p:nvPr/>
        </p:nvSpPr>
        <p:spPr>
          <a:xfrm>
            <a:off x="-67" y="3429200"/>
            <a:ext cx="12192000" cy="3428700"/>
          </a:xfrm>
          <a:prstGeom prst="rect">
            <a:avLst/>
          </a:prstGeom>
          <a:solidFill>
            <a:schemeClr val="accent3"/>
          </a:solidFill>
          <a:ln>
            <a:noFill/>
          </a:ln>
        </p:spPr>
        <p:txBody>
          <a:bodyPr anchorCtr="0" anchor="ctr" bIns="121900" lIns="121900" spcFirstLastPara="1" rIns="121900" wrap="square" tIns="121900">
            <a:noAutofit/>
          </a:bodyPr>
          <a:lstStyle/>
          <a:p>
            <a:pPr indent="0" lvl="0" marL="0">
              <a:spcBef>
                <a:spcPts val="0"/>
              </a:spcBef>
              <a:spcAft>
                <a:spcPts val="0"/>
              </a:spcAft>
              <a:buNone/>
            </a:pPr>
            <a:r>
              <a:t/>
            </a:r>
            <a:endParaRPr/>
          </a:p>
        </p:txBody>
      </p:sp>
      <p:sp>
        <p:nvSpPr>
          <p:cNvPr id="23" name="Shape 23"/>
          <p:cNvSpPr txBox="1"/>
          <p:nvPr>
            <p:ph type="title"/>
          </p:nvPr>
        </p:nvSpPr>
        <p:spPr>
          <a:xfrm>
            <a:off x="415600" y="1086400"/>
            <a:ext cx="11428500" cy="1256100"/>
          </a:xfrm>
          <a:prstGeom prst="rect">
            <a:avLst/>
          </a:prstGeom>
        </p:spPr>
        <p:txBody>
          <a:bodyPr anchorCtr="0" anchor="ctr" bIns="121900" lIns="121900" spcFirstLastPara="1" rIns="121900" wrap="square" tIns="121900"/>
          <a:lstStyle>
            <a:lvl1pPr lvl="0" algn="ctr">
              <a:spcBef>
                <a:spcPts val="0"/>
              </a:spcBef>
              <a:spcAft>
                <a:spcPts val="0"/>
              </a:spcAft>
              <a:buSzPts val="4800"/>
              <a:buNone/>
              <a:defRPr/>
            </a:lvl1pPr>
            <a:lvl2pPr lvl="1" algn="ctr">
              <a:spcBef>
                <a:spcPts val="0"/>
              </a:spcBef>
              <a:spcAft>
                <a:spcPts val="0"/>
              </a:spcAft>
              <a:buSzPts val="4800"/>
              <a:buNone/>
              <a:defRPr/>
            </a:lvl2pPr>
            <a:lvl3pPr lvl="2" algn="ctr">
              <a:spcBef>
                <a:spcPts val="0"/>
              </a:spcBef>
              <a:spcAft>
                <a:spcPts val="0"/>
              </a:spcAft>
              <a:buSzPts val="4800"/>
              <a:buNone/>
              <a:defRPr/>
            </a:lvl3pPr>
            <a:lvl4pPr lvl="3" algn="ctr">
              <a:spcBef>
                <a:spcPts val="0"/>
              </a:spcBef>
              <a:spcAft>
                <a:spcPts val="0"/>
              </a:spcAft>
              <a:buSzPts val="4800"/>
              <a:buNone/>
              <a:defRPr/>
            </a:lvl4pPr>
            <a:lvl5pPr lvl="4" algn="ctr">
              <a:spcBef>
                <a:spcPts val="0"/>
              </a:spcBef>
              <a:spcAft>
                <a:spcPts val="0"/>
              </a:spcAft>
              <a:buSzPts val="4800"/>
              <a:buNone/>
              <a:defRPr/>
            </a:lvl5pPr>
            <a:lvl6pPr lvl="5" algn="ctr">
              <a:spcBef>
                <a:spcPts val="0"/>
              </a:spcBef>
              <a:spcAft>
                <a:spcPts val="0"/>
              </a:spcAft>
              <a:buSzPts val="4800"/>
              <a:buNone/>
              <a:defRPr/>
            </a:lvl6pPr>
            <a:lvl7pPr lvl="6" algn="ctr">
              <a:spcBef>
                <a:spcPts val="0"/>
              </a:spcBef>
              <a:spcAft>
                <a:spcPts val="0"/>
              </a:spcAft>
              <a:buSzPts val="4800"/>
              <a:buNone/>
              <a:defRPr/>
            </a:lvl7pPr>
            <a:lvl8pPr lvl="7" algn="ctr">
              <a:spcBef>
                <a:spcPts val="0"/>
              </a:spcBef>
              <a:spcAft>
                <a:spcPts val="0"/>
              </a:spcAft>
              <a:buSzPts val="4800"/>
              <a:buNone/>
              <a:defRPr/>
            </a:lvl8pPr>
            <a:lvl9pPr lvl="8" algn="ctr">
              <a:spcBef>
                <a:spcPts val="0"/>
              </a:spcBef>
              <a:spcAft>
                <a:spcPts val="0"/>
              </a:spcAft>
              <a:buSzPts val="4800"/>
              <a:buNone/>
              <a:defRPr/>
            </a:lvl9pPr>
          </a:lstStyle>
          <a:p/>
        </p:txBody>
      </p:sp>
      <p:sp>
        <p:nvSpPr>
          <p:cNvPr id="24" name="Shape 24"/>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5" name="Shape 25"/>
        <p:cNvGrpSpPr/>
        <p:nvPr/>
      </p:nvGrpSpPr>
      <p:grpSpPr>
        <a:xfrm>
          <a:off x="0" y="0"/>
          <a:ext cx="0" cy="0"/>
          <a:chOff x="0" y="0"/>
          <a:chExt cx="0" cy="0"/>
        </a:xfrm>
      </p:grpSpPr>
      <p:sp>
        <p:nvSpPr>
          <p:cNvPr id="26" name="Shape 26"/>
          <p:cNvSpPr/>
          <p:nvPr/>
        </p:nvSpPr>
        <p:spPr>
          <a:xfrm>
            <a:off x="-100" y="6727600"/>
            <a:ext cx="12192000" cy="130500"/>
          </a:xfrm>
          <a:prstGeom prst="rect">
            <a:avLst/>
          </a:prstGeom>
          <a:solidFill>
            <a:schemeClr val="accent3"/>
          </a:solidFill>
          <a:ln>
            <a:noFill/>
          </a:ln>
        </p:spPr>
        <p:txBody>
          <a:bodyPr anchorCtr="0" anchor="ctr" bIns="121900" lIns="121900" spcFirstLastPara="1" rIns="121900" wrap="square" tIns="121900">
            <a:noAutofit/>
          </a:bodyPr>
          <a:lstStyle/>
          <a:p>
            <a:pPr indent="0" lvl="0" marL="0">
              <a:spcBef>
                <a:spcPts val="0"/>
              </a:spcBef>
              <a:spcAft>
                <a:spcPts val="0"/>
              </a:spcAft>
              <a:buNone/>
            </a:pPr>
            <a:r>
              <a:t/>
            </a:r>
            <a:endParaRPr/>
          </a:p>
        </p:txBody>
      </p:sp>
      <p:sp>
        <p:nvSpPr>
          <p:cNvPr id="27" name="Shape 27"/>
          <p:cNvSpPr txBox="1"/>
          <p:nvPr>
            <p:ph type="title"/>
          </p:nvPr>
        </p:nvSpPr>
        <p:spPr>
          <a:xfrm>
            <a:off x="415600" y="593367"/>
            <a:ext cx="11360700" cy="943200"/>
          </a:xfrm>
          <a:prstGeom prst="rect">
            <a:avLst/>
          </a:prstGeom>
        </p:spPr>
        <p:txBody>
          <a:bodyPr anchorCtr="0" anchor="t" bIns="121900" lIns="121900" spcFirstLastPara="1" rIns="121900" wrap="square" tIns="121900"/>
          <a:lstStyle>
            <a:lvl1pPr lvl="0">
              <a:spcBef>
                <a:spcPts val="0"/>
              </a:spcBef>
              <a:spcAft>
                <a:spcPts val="0"/>
              </a:spcAft>
              <a:buSzPts val="4800"/>
              <a:buNone/>
              <a:defRPr/>
            </a:lvl1pPr>
            <a:lvl2pPr lvl="1">
              <a:spcBef>
                <a:spcPts val="0"/>
              </a:spcBef>
              <a:spcAft>
                <a:spcPts val="0"/>
              </a:spcAft>
              <a:buSzPts val="4800"/>
              <a:buNone/>
              <a:defRPr/>
            </a:lvl2pPr>
            <a:lvl3pPr lvl="2">
              <a:spcBef>
                <a:spcPts val="0"/>
              </a:spcBef>
              <a:spcAft>
                <a:spcPts val="0"/>
              </a:spcAft>
              <a:buSzPts val="4800"/>
              <a:buNone/>
              <a:defRPr/>
            </a:lvl3pPr>
            <a:lvl4pPr lvl="3">
              <a:spcBef>
                <a:spcPts val="0"/>
              </a:spcBef>
              <a:spcAft>
                <a:spcPts val="0"/>
              </a:spcAft>
              <a:buSzPts val="4800"/>
              <a:buNone/>
              <a:defRPr/>
            </a:lvl4pPr>
            <a:lvl5pPr lvl="4">
              <a:spcBef>
                <a:spcPts val="0"/>
              </a:spcBef>
              <a:spcAft>
                <a:spcPts val="0"/>
              </a:spcAft>
              <a:buSzPts val="4800"/>
              <a:buNone/>
              <a:defRPr/>
            </a:lvl5pPr>
            <a:lvl6pPr lvl="5">
              <a:spcBef>
                <a:spcPts val="0"/>
              </a:spcBef>
              <a:spcAft>
                <a:spcPts val="0"/>
              </a:spcAft>
              <a:buSzPts val="4800"/>
              <a:buNone/>
              <a:defRPr/>
            </a:lvl6pPr>
            <a:lvl7pPr lvl="6">
              <a:spcBef>
                <a:spcPts val="0"/>
              </a:spcBef>
              <a:spcAft>
                <a:spcPts val="0"/>
              </a:spcAft>
              <a:buSzPts val="4800"/>
              <a:buNone/>
              <a:defRPr/>
            </a:lvl7pPr>
            <a:lvl8pPr lvl="7">
              <a:spcBef>
                <a:spcPts val="0"/>
              </a:spcBef>
              <a:spcAft>
                <a:spcPts val="0"/>
              </a:spcAft>
              <a:buSzPts val="4800"/>
              <a:buNone/>
              <a:defRPr/>
            </a:lvl8pPr>
            <a:lvl9pPr lvl="8">
              <a:spcBef>
                <a:spcPts val="0"/>
              </a:spcBef>
              <a:spcAft>
                <a:spcPts val="0"/>
              </a:spcAft>
              <a:buSzPts val="4800"/>
              <a:buNone/>
              <a:defRPr/>
            </a:lvl9pPr>
          </a:lstStyle>
          <a:p/>
        </p:txBody>
      </p:sp>
      <p:sp>
        <p:nvSpPr>
          <p:cNvPr id="28" name="Shape 28"/>
          <p:cNvSpPr txBox="1"/>
          <p:nvPr>
            <p:ph idx="1" type="body"/>
          </p:nvPr>
        </p:nvSpPr>
        <p:spPr>
          <a:xfrm>
            <a:off x="415600" y="1688433"/>
            <a:ext cx="11360700" cy="4403700"/>
          </a:xfrm>
          <a:prstGeom prst="rect">
            <a:avLst/>
          </a:prstGeom>
        </p:spPr>
        <p:txBody>
          <a:bodyPr anchorCtr="0" anchor="t" bIns="121900" lIns="121900" spcFirstLastPara="1" rIns="121900" wrap="square" tIns="121900"/>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29" name="Shape 29"/>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30" name="Shape 30"/>
        <p:cNvGrpSpPr/>
        <p:nvPr/>
      </p:nvGrpSpPr>
      <p:grpSpPr>
        <a:xfrm>
          <a:off x="0" y="0"/>
          <a:ext cx="0" cy="0"/>
          <a:chOff x="0" y="0"/>
          <a:chExt cx="0" cy="0"/>
        </a:xfrm>
      </p:grpSpPr>
      <p:sp>
        <p:nvSpPr>
          <p:cNvPr id="31" name="Shape 31"/>
          <p:cNvSpPr txBox="1"/>
          <p:nvPr>
            <p:ph type="title"/>
          </p:nvPr>
        </p:nvSpPr>
        <p:spPr>
          <a:xfrm>
            <a:off x="415600" y="593367"/>
            <a:ext cx="11360700" cy="943200"/>
          </a:xfrm>
          <a:prstGeom prst="rect">
            <a:avLst/>
          </a:prstGeom>
        </p:spPr>
        <p:txBody>
          <a:bodyPr anchorCtr="0" anchor="t" bIns="121900" lIns="121900" spcFirstLastPara="1" rIns="121900" wrap="square" tIns="121900"/>
          <a:lstStyle>
            <a:lvl1pPr lvl="0">
              <a:spcBef>
                <a:spcPts val="0"/>
              </a:spcBef>
              <a:spcAft>
                <a:spcPts val="0"/>
              </a:spcAft>
              <a:buSzPts val="4800"/>
              <a:buNone/>
              <a:defRPr/>
            </a:lvl1pPr>
            <a:lvl2pPr lvl="1">
              <a:spcBef>
                <a:spcPts val="0"/>
              </a:spcBef>
              <a:spcAft>
                <a:spcPts val="0"/>
              </a:spcAft>
              <a:buSzPts val="4800"/>
              <a:buNone/>
              <a:defRPr/>
            </a:lvl2pPr>
            <a:lvl3pPr lvl="2">
              <a:spcBef>
                <a:spcPts val="0"/>
              </a:spcBef>
              <a:spcAft>
                <a:spcPts val="0"/>
              </a:spcAft>
              <a:buSzPts val="4800"/>
              <a:buNone/>
              <a:defRPr/>
            </a:lvl3pPr>
            <a:lvl4pPr lvl="3">
              <a:spcBef>
                <a:spcPts val="0"/>
              </a:spcBef>
              <a:spcAft>
                <a:spcPts val="0"/>
              </a:spcAft>
              <a:buSzPts val="4800"/>
              <a:buNone/>
              <a:defRPr/>
            </a:lvl4pPr>
            <a:lvl5pPr lvl="4">
              <a:spcBef>
                <a:spcPts val="0"/>
              </a:spcBef>
              <a:spcAft>
                <a:spcPts val="0"/>
              </a:spcAft>
              <a:buSzPts val="4800"/>
              <a:buNone/>
              <a:defRPr/>
            </a:lvl5pPr>
            <a:lvl6pPr lvl="5">
              <a:spcBef>
                <a:spcPts val="0"/>
              </a:spcBef>
              <a:spcAft>
                <a:spcPts val="0"/>
              </a:spcAft>
              <a:buSzPts val="4800"/>
              <a:buNone/>
              <a:defRPr/>
            </a:lvl6pPr>
            <a:lvl7pPr lvl="6">
              <a:spcBef>
                <a:spcPts val="0"/>
              </a:spcBef>
              <a:spcAft>
                <a:spcPts val="0"/>
              </a:spcAft>
              <a:buSzPts val="4800"/>
              <a:buNone/>
              <a:defRPr/>
            </a:lvl7pPr>
            <a:lvl8pPr lvl="7">
              <a:spcBef>
                <a:spcPts val="0"/>
              </a:spcBef>
              <a:spcAft>
                <a:spcPts val="0"/>
              </a:spcAft>
              <a:buSzPts val="4800"/>
              <a:buNone/>
              <a:defRPr/>
            </a:lvl8pPr>
            <a:lvl9pPr lvl="8">
              <a:spcBef>
                <a:spcPts val="0"/>
              </a:spcBef>
              <a:spcAft>
                <a:spcPts val="0"/>
              </a:spcAft>
              <a:buSzPts val="4800"/>
              <a:buNone/>
              <a:defRPr/>
            </a:lvl9pPr>
          </a:lstStyle>
          <a:p/>
        </p:txBody>
      </p:sp>
      <p:sp>
        <p:nvSpPr>
          <p:cNvPr id="32" name="Shape 32"/>
          <p:cNvSpPr txBox="1"/>
          <p:nvPr>
            <p:ph idx="1" type="body"/>
          </p:nvPr>
        </p:nvSpPr>
        <p:spPr>
          <a:xfrm>
            <a:off x="415600" y="1688233"/>
            <a:ext cx="5333100" cy="4403700"/>
          </a:xfrm>
          <a:prstGeom prst="rect">
            <a:avLst/>
          </a:prstGeom>
        </p:spPr>
        <p:txBody>
          <a:bodyPr anchorCtr="0" anchor="t" bIns="121900" lIns="121900" spcFirstLastPara="1" rIns="121900" wrap="square" tIns="121900"/>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3" name="Shape 33"/>
          <p:cNvSpPr txBox="1"/>
          <p:nvPr>
            <p:ph idx="2" type="body"/>
          </p:nvPr>
        </p:nvSpPr>
        <p:spPr>
          <a:xfrm>
            <a:off x="6443200" y="1688233"/>
            <a:ext cx="5333100" cy="4403700"/>
          </a:xfrm>
          <a:prstGeom prst="rect">
            <a:avLst/>
          </a:prstGeom>
        </p:spPr>
        <p:txBody>
          <a:bodyPr anchorCtr="0" anchor="t" bIns="121900" lIns="121900" spcFirstLastPara="1" rIns="121900" wrap="square" tIns="121900"/>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4" name="Shape 34"/>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5" name="Shape 35"/>
        <p:cNvGrpSpPr/>
        <p:nvPr/>
      </p:nvGrpSpPr>
      <p:grpSpPr>
        <a:xfrm>
          <a:off x="0" y="0"/>
          <a:ext cx="0" cy="0"/>
          <a:chOff x="0" y="0"/>
          <a:chExt cx="0" cy="0"/>
        </a:xfrm>
      </p:grpSpPr>
      <p:sp>
        <p:nvSpPr>
          <p:cNvPr id="36" name="Shape 36"/>
          <p:cNvSpPr txBox="1"/>
          <p:nvPr>
            <p:ph type="title"/>
          </p:nvPr>
        </p:nvSpPr>
        <p:spPr>
          <a:xfrm>
            <a:off x="415600" y="593367"/>
            <a:ext cx="11360700" cy="943200"/>
          </a:xfrm>
          <a:prstGeom prst="rect">
            <a:avLst/>
          </a:prstGeom>
        </p:spPr>
        <p:txBody>
          <a:bodyPr anchorCtr="0" anchor="t" bIns="121900" lIns="121900" spcFirstLastPara="1" rIns="121900" wrap="square" tIns="121900"/>
          <a:lstStyle>
            <a:lvl1pPr lvl="0">
              <a:spcBef>
                <a:spcPts val="0"/>
              </a:spcBef>
              <a:spcAft>
                <a:spcPts val="0"/>
              </a:spcAft>
              <a:buSzPts val="4800"/>
              <a:buNone/>
              <a:defRPr/>
            </a:lvl1pPr>
            <a:lvl2pPr lvl="1">
              <a:spcBef>
                <a:spcPts val="0"/>
              </a:spcBef>
              <a:spcAft>
                <a:spcPts val="0"/>
              </a:spcAft>
              <a:buSzPts val="4800"/>
              <a:buNone/>
              <a:defRPr/>
            </a:lvl2pPr>
            <a:lvl3pPr lvl="2">
              <a:spcBef>
                <a:spcPts val="0"/>
              </a:spcBef>
              <a:spcAft>
                <a:spcPts val="0"/>
              </a:spcAft>
              <a:buSzPts val="4800"/>
              <a:buNone/>
              <a:defRPr/>
            </a:lvl3pPr>
            <a:lvl4pPr lvl="3">
              <a:spcBef>
                <a:spcPts val="0"/>
              </a:spcBef>
              <a:spcAft>
                <a:spcPts val="0"/>
              </a:spcAft>
              <a:buSzPts val="4800"/>
              <a:buNone/>
              <a:defRPr/>
            </a:lvl4pPr>
            <a:lvl5pPr lvl="4">
              <a:spcBef>
                <a:spcPts val="0"/>
              </a:spcBef>
              <a:spcAft>
                <a:spcPts val="0"/>
              </a:spcAft>
              <a:buSzPts val="4800"/>
              <a:buNone/>
              <a:defRPr/>
            </a:lvl5pPr>
            <a:lvl6pPr lvl="5">
              <a:spcBef>
                <a:spcPts val="0"/>
              </a:spcBef>
              <a:spcAft>
                <a:spcPts val="0"/>
              </a:spcAft>
              <a:buSzPts val="4800"/>
              <a:buNone/>
              <a:defRPr/>
            </a:lvl6pPr>
            <a:lvl7pPr lvl="6">
              <a:spcBef>
                <a:spcPts val="0"/>
              </a:spcBef>
              <a:spcAft>
                <a:spcPts val="0"/>
              </a:spcAft>
              <a:buSzPts val="4800"/>
              <a:buNone/>
              <a:defRPr/>
            </a:lvl7pPr>
            <a:lvl8pPr lvl="7">
              <a:spcBef>
                <a:spcPts val="0"/>
              </a:spcBef>
              <a:spcAft>
                <a:spcPts val="0"/>
              </a:spcAft>
              <a:buSzPts val="4800"/>
              <a:buNone/>
              <a:defRPr/>
            </a:lvl8pPr>
            <a:lvl9pPr lvl="8">
              <a:spcBef>
                <a:spcPts val="0"/>
              </a:spcBef>
              <a:spcAft>
                <a:spcPts val="0"/>
              </a:spcAft>
              <a:buSzPts val="4800"/>
              <a:buNone/>
              <a:defRPr/>
            </a:lvl9pPr>
          </a:lstStyle>
          <a:p/>
        </p:txBody>
      </p:sp>
      <p:sp>
        <p:nvSpPr>
          <p:cNvPr id="37" name="Shape 37"/>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8" name="Shape 38"/>
        <p:cNvGrpSpPr/>
        <p:nvPr/>
      </p:nvGrpSpPr>
      <p:grpSpPr>
        <a:xfrm>
          <a:off x="0" y="0"/>
          <a:ext cx="0" cy="0"/>
          <a:chOff x="0" y="0"/>
          <a:chExt cx="0" cy="0"/>
        </a:xfrm>
      </p:grpSpPr>
      <p:sp>
        <p:nvSpPr>
          <p:cNvPr id="39" name="Shape 39"/>
          <p:cNvSpPr txBox="1"/>
          <p:nvPr>
            <p:ph type="title"/>
          </p:nvPr>
        </p:nvSpPr>
        <p:spPr>
          <a:xfrm>
            <a:off x="415600" y="740800"/>
            <a:ext cx="3744000" cy="1007700"/>
          </a:xfrm>
          <a:prstGeom prst="rect">
            <a:avLst/>
          </a:prstGeom>
        </p:spPr>
        <p:txBody>
          <a:bodyPr anchorCtr="0" anchor="b" bIns="121900" lIns="121900" spcFirstLastPara="1" rIns="121900" wrap="square" tIns="121900"/>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40" name="Shape 40"/>
          <p:cNvSpPr txBox="1"/>
          <p:nvPr>
            <p:ph idx="1" type="body"/>
          </p:nvPr>
        </p:nvSpPr>
        <p:spPr>
          <a:xfrm>
            <a:off x="415600" y="1852800"/>
            <a:ext cx="3744000" cy="4239300"/>
          </a:xfrm>
          <a:prstGeom prst="rect">
            <a:avLst/>
          </a:prstGeom>
        </p:spPr>
        <p:txBody>
          <a:bodyPr anchorCtr="0" anchor="t" bIns="121900" lIns="121900" spcFirstLastPara="1" rIns="121900" wrap="square" tIns="121900"/>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41" name="Shape 41"/>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6"/>
        </a:solidFill>
      </p:bgPr>
    </p:bg>
    <p:spTree>
      <p:nvGrpSpPr>
        <p:cNvPr id="42" name="Shape 42"/>
        <p:cNvGrpSpPr/>
        <p:nvPr/>
      </p:nvGrpSpPr>
      <p:grpSpPr>
        <a:xfrm>
          <a:off x="0" y="0"/>
          <a:ext cx="0" cy="0"/>
          <a:chOff x="0" y="0"/>
          <a:chExt cx="0" cy="0"/>
        </a:xfrm>
      </p:grpSpPr>
      <p:sp>
        <p:nvSpPr>
          <p:cNvPr id="43" name="Shape 43"/>
          <p:cNvSpPr txBox="1"/>
          <p:nvPr>
            <p:ph type="title"/>
          </p:nvPr>
        </p:nvSpPr>
        <p:spPr>
          <a:xfrm>
            <a:off x="653667" y="701800"/>
            <a:ext cx="7484700" cy="5454300"/>
          </a:xfrm>
          <a:prstGeom prst="rect">
            <a:avLst/>
          </a:prstGeom>
        </p:spPr>
        <p:txBody>
          <a:bodyPr anchorCtr="0" anchor="ctr" bIns="121900" lIns="121900" spcFirstLastPara="1" rIns="121900" wrap="square" tIns="121900"/>
          <a:lstStyle>
            <a:lvl1pPr lvl="0">
              <a:spcBef>
                <a:spcPts val="0"/>
              </a:spcBef>
              <a:spcAft>
                <a:spcPts val="0"/>
              </a:spcAft>
              <a:buClr>
                <a:schemeClr val="dk2"/>
              </a:buClr>
              <a:buSzPts val="7200"/>
              <a:buNone/>
              <a:defRPr b="0" sz="7200">
                <a:solidFill>
                  <a:schemeClr val="dk2"/>
                </a:solidFill>
              </a:defRPr>
            </a:lvl1pPr>
            <a:lvl2pPr lvl="1">
              <a:spcBef>
                <a:spcPts val="0"/>
              </a:spcBef>
              <a:spcAft>
                <a:spcPts val="0"/>
              </a:spcAft>
              <a:buClr>
                <a:schemeClr val="dk2"/>
              </a:buClr>
              <a:buSzPts val="7200"/>
              <a:buNone/>
              <a:defRPr b="0" sz="7200">
                <a:solidFill>
                  <a:schemeClr val="dk2"/>
                </a:solidFill>
              </a:defRPr>
            </a:lvl2pPr>
            <a:lvl3pPr lvl="2">
              <a:spcBef>
                <a:spcPts val="0"/>
              </a:spcBef>
              <a:spcAft>
                <a:spcPts val="0"/>
              </a:spcAft>
              <a:buClr>
                <a:schemeClr val="dk2"/>
              </a:buClr>
              <a:buSzPts val="7200"/>
              <a:buNone/>
              <a:defRPr b="0" sz="7200">
                <a:solidFill>
                  <a:schemeClr val="dk2"/>
                </a:solidFill>
              </a:defRPr>
            </a:lvl3pPr>
            <a:lvl4pPr lvl="3">
              <a:spcBef>
                <a:spcPts val="0"/>
              </a:spcBef>
              <a:spcAft>
                <a:spcPts val="0"/>
              </a:spcAft>
              <a:buClr>
                <a:schemeClr val="dk2"/>
              </a:buClr>
              <a:buSzPts val="7200"/>
              <a:buNone/>
              <a:defRPr b="0" sz="7200">
                <a:solidFill>
                  <a:schemeClr val="dk2"/>
                </a:solidFill>
              </a:defRPr>
            </a:lvl4pPr>
            <a:lvl5pPr lvl="4">
              <a:spcBef>
                <a:spcPts val="0"/>
              </a:spcBef>
              <a:spcAft>
                <a:spcPts val="0"/>
              </a:spcAft>
              <a:buClr>
                <a:schemeClr val="dk2"/>
              </a:buClr>
              <a:buSzPts val="7200"/>
              <a:buNone/>
              <a:defRPr b="0" sz="7200">
                <a:solidFill>
                  <a:schemeClr val="dk2"/>
                </a:solidFill>
              </a:defRPr>
            </a:lvl5pPr>
            <a:lvl6pPr lvl="5">
              <a:spcBef>
                <a:spcPts val="0"/>
              </a:spcBef>
              <a:spcAft>
                <a:spcPts val="0"/>
              </a:spcAft>
              <a:buClr>
                <a:schemeClr val="dk2"/>
              </a:buClr>
              <a:buSzPts val="7200"/>
              <a:buNone/>
              <a:defRPr b="0" sz="7200">
                <a:solidFill>
                  <a:schemeClr val="dk2"/>
                </a:solidFill>
              </a:defRPr>
            </a:lvl6pPr>
            <a:lvl7pPr lvl="6">
              <a:spcBef>
                <a:spcPts val="0"/>
              </a:spcBef>
              <a:spcAft>
                <a:spcPts val="0"/>
              </a:spcAft>
              <a:buClr>
                <a:schemeClr val="dk2"/>
              </a:buClr>
              <a:buSzPts val="7200"/>
              <a:buNone/>
              <a:defRPr b="0" sz="7200">
                <a:solidFill>
                  <a:schemeClr val="dk2"/>
                </a:solidFill>
              </a:defRPr>
            </a:lvl7pPr>
            <a:lvl8pPr lvl="7">
              <a:spcBef>
                <a:spcPts val="0"/>
              </a:spcBef>
              <a:spcAft>
                <a:spcPts val="0"/>
              </a:spcAft>
              <a:buClr>
                <a:schemeClr val="dk2"/>
              </a:buClr>
              <a:buSzPts val="7200"/>
              <a:buNone/>
              <a:defRPr b="0" sz="7200">
                <a:solidFill>
                  <a:schemeClr val="dk2"/>
                </a:solidFill>
              </a:defRPr>
            </a:lvl8pPr>
            <a:lvl9pPr lvl="8">
              <a:spcBef>
                <a:spcPts val="0"/>
              </a:spcBef>
              <a:spcAft>
                <a:spcPts val="0"/>
              </a:spcAft>
              <a:buClr>
                <a:schemeClr val="dk2"/>
              </a:buClr>
              <a:buSzPts val="7200"/>
              <a:buNone/>
              <a:defRPr b="0" sz="7200">
                <a:solidFill>
                  <a:schemeClr val="dk2"/>
                </a:solidFill>
              </a:defRPr>
            </a:lvl9pPr>
          </a:lstStyle>
          <a:p/>
        </p:txBody>
      </p:sp>
      <p:sp>
        <p:nvSpPr>
          <p:cNvPr id="44" name="Shape 44"/>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5" name="Shape 45"/>
        <p:cNvGrpSpPr/>
        <p:nvPr/>
      </p:nvGrpSpPr>
      <p:grpSpPr>
        <a:xfrm>
          <a:off x="0" y="0"/>
          <a:ext cx="0" cy="0"/>
          <a:chOff x="0" y="0"/>
          <a:chExt cx="0" cy="0"/>
        </a:xfrm>
      </p:grpSpPr>
      <p:sp>
        <p:nvSpPr>
          <p:cNvPr id="46" name="Shape 46"/>
          <p:cNvSpPr/>
          <p:nvPr/>
        </p:nvSpPr>
        <p:spPr>
          <a:xfrm>
            <a:off x="6096000" y="0"/>
            <a:ext cx="6096000" cy="6858000"/>
          </a:xfrm>
          <a:prstGeom prst="rect">
            <a:avLst/>
          </a:prstGeom>
          <a:solidFill>
            <a:schemeClr val="accent3"/>
          </a:solidFill>
          <a:ln>
            <a:noFill/>
          </a:ln>
        </p:spPr>
        <p:txBody>
          <a:bodyPr anchorCtr="0" anchor="ctr" bIns="121900" lIns="121900" spcFirstLastPara="1" rIns="121900" wrap="square" tIns="121900">
            <a:noAutofit/>
          </a:bodyPr>
          <a:lstStyle/>
          <a:p>
            <a:pPr indent="0" lvl="0" marL="0">
              <a:spcBef>
                <a:spcPts val="0"/>
              </a:spcBef>
              <a:spcAft>
                <a:spcPts val="0"/>
              </a:spcAft>
              <a:buNone/>
            </a:pPr>
            <a:r>
              <a:t/>
            </a:r>
            <a:endParaRPr/>
          </a:p>
        </p:txBody>
      </p:sp>
      <p:cxnSp>
        <p:nvCxnSpPr>
          <p:cNvPr id="47" name="Shape 47"/>
          <p:cNvCxnSpPr/>
          <p:nvPr/>
        </p:nvCxnSpPr>
        <p:spPr>
          <a:xfrm>
            <a:off x="6706233" y="5994000"/>
            <a:ext cx="624300" cy="0"/>
          </a:xfrm>
          <a:prstGeom prst="straightConnector1">
            <a:avLst/>
          </a:prstGeom>
          <a:noFill/>
          <a:ln cap="flat" cmpd="sng" w="19050">
            <a:solidFill>
              <a:schemeClr val="lt1"/>
            </a:solidFill>
            <a:prstDash val="solid"/>
            <a:round/>
            <a:headEnd len="sm" w="sm" type="none"/>
            <a:tailEnd len="sm" w="sm" type="none"/>
          </a:ln>
        </p:spPr>
      </p:cxnSp>
      <p:sp>
        <p:nvSpPr>
          <p:cNvPr id="48" name="Shape 48"/>
          <p:cNvSpPr txBox="1"/>
          <p:nvPr>
            <p:ph type="title"/>
          </p:nvPr>
        </p:nvSpPr>
        <p:spPr>
          <a:xfrm>
            <a:off x="354000" y="1386233"/>
            <a:ext cx="5393700" cy="2234400"/>
          </a:xfrm>
          <a:prstGeom prst="rect">
            <a:avLst/>
          </a:prstGeom>
        </p:spPr>
        <p:txBody>
          <a:bodyPr anchorCtr="0" anchor="b" bIns="121900" lIns="121900" spcFirstLastPara="1" rIns="121900" wrap="square" tIns="121900"/>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49" name="Shape 49"/>
          <p:cNvSpPr txBox="1"/>
          <p:nvPr>
            <p:ph idx="1" type="subTitle"/>
          </p:nvPr>
        </p:nvSpPr>
        <p:spPr>
          <a:xfrm>
            <a:off x="354000" y="3635833"/>
            <a:ext cx="5393700" cy="1646700"/>
          </a:xfrm>
          <a:prstGeom prst="rect">
            <a:avLst/>
          </a:prstGeom>
        </p:spPr>
        <p:txBody>
          <a:bodyPr anchorCtr="0" anchor="t" bIns="121900" lIns="121900" spcFirstLastPara="1" rIns="121900" wrap="square" tIns="12190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0" name="Shape 50"/>
          <p:cNvSpPr txBox="1"/>
          <p:nvPr>
            <p:ph idx="2" type="body"/>
          </p:nvPr>
        </p:nvSpPr>
        <p:spPr>
          <a:xfrm>
            <a:off x="6586000" y="965600"/>
            <a:ext cx="5115900" cy="4926900"/>
          </a:xfrm>
          <a:prstGeom prst="rect">
            <a:avLst/>
          </a:prstGeom>
        </p:spPr>
        <p:txBody>
          <a:bodyPr anchorCtr="0" anchor="ctr" bIns="121900" lIns="121900" spcFirstLastPara="1" rIns="121900" wrap="square" tIns="121900"/>
          <a:lstStyle>
            <a:lvl1pPr indent="-381000" lvl="0" marL="457200">
              <a:spcBef>
                <a:spcPts val="0"/>
              </a:spcBef>
              <a:spcAft>
                <a:spcPts val="0"/>
              </a:spcAft>
              <a:buClr>
                <a:schemeClr val="lt1"/>
              </a:buClr>
              <a:buSzPts val="2400"/>
              <a:buChar char="●"/>
              <a:defRPr>
                <a:solidFill>
                  <a:schemeClr val="lt1"/>
                </a:solidFill>
              </a:defRPr>
            </a:lvl1pPr>
            <a:lvl2pPr indent="-349250" lvl="1" marL="914400">
              <a:spcBef>
                <a:spcPts val="2100"/>
              </a:spcBef>
              <a:spcAft>
                <a:spcPts val="0"/>
              </a:spcAft>
              <a:buClr>
                <a:schemeClr val="lt1"/>
              </a:buClr>
              <a:buSzPts val="1900"/>
              <a:buChar char="○"/>
              <a:defRPr>
                <a:solidFill>
                  <a:schemeClr val="lt1"/>
                </a:solidFill>
              </a:defRPr>
            </a:lvl2pPr>
            <a:lvl3pPr indent="-349250" lvl="2" marL="1371600">
              <a:spcBef>
                <a:spcPts val="2100"/>
              </a:spcBef>
              <a:spcAft>
                <a:spcPts val="0"/>
              </a:spcAft>
              <a:buClr>
                <a:schemeClr val="lt1"/>
              </a:buClr>
              <a:buSzPts val="1900"/>
              <a:buChar char="■"/>
              <a:defRPr>
                <a:solidFill>
                  <a:schemeClr val="lt1"/>
                </a:solidFill>
              </a:defRPr>
            </a:lvl3pPr>
            <a:lvl4pPr indent="-349250" lvl="3" marL="1828800">
              <a:spcBef>
                <a:spcPts val="2100"/>
              </a:spcBef>
              <a:spcAft>
                <a:spcPts val="0"/>
              </a:spcAft>
              <a:buClr>
                <a:schemeClr val="lt1"/>
              </a:buClr>
              <a:buSzPts val="1900"/>
              <a:buChar char="●"/>
              <a:defRPr>
                <a:solidFill>
                  <a:schemeClr val="lt1"/>
                </a:solidFill>
              </a:defRPr>
            </a:lvl4pPr>
            <a:lvl5pPr indent="-349250" lvl="4" marL="2286000">
              <a:spcBef>
                <a:spcPts val="2100"/>
              </a:spcBef>
              <a:spcAft>
                <a:spcPts val="0"/>
              </a:spcAft>
              <a:buClr>
                <a:schemeClr val="lt1"/>
              </a:buClr>
              <a:buSzPts val="1900"/>
              <a:buChar char="○"/>
              <a:defRPr>
                <a:solidFill>
                  <a:schemeClr val="lt1"/>
                </a:solidFill>
              </a:defRPr>
            </a:lvl5pPr>
            <a:lvl6pPr indent="-349250" lvl="5" marL="2743200">
              <a:spcBef>
                <a:spcPts val="2100"/>
              </a:spcBef>
              <a:spcAft>
                <a:spcPts val="0"/>
              </a:spcAft>
              <a:buClr>
                <a:schemeClr val="lt1"/>
              </a:buClr>
              <a:buSzPts val="1900"/>
              <a:buChar char="■"/>
              <a:defRPr>
                <a:solidFill>
                  <a:schemeClr val="lt1"/>
                </a:solidFill>
              </a:defRPr>
            </a:lvl6pPr>
            <a:lvl7pPr indent="-349250" lvl="6" marL="3200400">
              <a:spcBef>
                <a:spcPts val="2100"/>
              </a:spcBef>
              <a:spcAft>
                <a:spcPts val="0"/>
              </a:spcAft>
              <a:buClr>
                <a:schemeClr val="lt1"/>
              </a:buClr>
              <a:buSzPts val="1900"/>
              <a:buChar char="●"/>
              <a:defRPr>
                <a:solidFill>
                  <a:schemeClr val="lt1"/>
                </a:solidFill>
              </a:defRPr>
            </a:lvl7pPr>
            <a:lvl8pPr indent="-349250" lvl="7" marL="3657600">
              <a:spcBef>
                <a:spcPts val="2100"/>
              </a:spcBef>
              <a:spcAft>
                <a:spcPts val="0"/>
              </a:spcAft>
              <a:buClr>
                <a:schemeClr val="lt1"/>
              </a:buClr>
              <a:buSzPts val="1900"/>
              <a:buChar char="○"/>
              <a:defRPr>
                <a:solidFill>
                  <a:schemeClr val="lt1"/>
                </a:solidFill>
              </a:defRPr>
            </a:lvl8pPr>
            <a:lvl9pPr indent="-349250" lvl="8" marL="4114800">
              <a:spcBef>
                <a:spcPts val="2100"/>
              </a:spcBef>
              <a:spcAft>
                <a:spcPts val="2100"/>
              </a:spcAft>
              <a:buClr>
                <a:schemeClr val="lt1"/>
              </a:buClr>
              <a:buSzPts val="1900"/>
              <a:buChar char="■"/>
              <a:defRPr>
                <a:solidFill>
                  <a:schemeClr val="lt1"/>
                </a:solidFill>
              </a:defRPr>
            </a:lvl9pPr>
          </a:lstStyle>
          <a:p/>
        </p:txBody>
      </p:sp>
      <p:sp>
        <p:nvSpPr>
          <p:cNvPr id="51" name="Shape 51"/>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52" name="Shape 52"/>
        <p:cNvGrpSpPr/>
        <p:nvPr/>
      </p:nvGrpSpPr>
      <p:grpSpPr>
        <a:xfrm>
          <a:off x="0" y="0"/>
          <a:ext cx="0" cy="0"/>
          <a:chOff x="0" y="0"/>
          <a:chExt cx="0" cy="0"/>
        </a:xfrm>
      </p:grpSpPr>
      <p:sp>
        <p:nvSpPr>
          <p:cNvPr id="53" name="Shape 53"/>
          <p:cNvSpPr txBox="1"/>
          <p:nvPr>
            <p:ph idx="1" type="body"/>
          </p:nvPr>
        </p:nvSpPr>
        <p:spPr>
          <a:xfrm>
            <a:off x="415600" y="5640967"/>
            <a:ext cx="7998300" cy="798300"/>
          </a:xfrm>
          <a:prstGeom prst="rect">
            <a:avLst/>
          </a:prstGeom>
        </p:spPr>
        <p:txBody>
          <a:bodyPr anchorCtr="0" anchor="ctr" bIns="121900" lIns="121900" spcFirstLastPara="1" rIns="121900" wrap="square" tIns="121900"/>
          <a:lstStyle>
            <a:lvl1pPr indent="-228600" lvl="0" marL="457200">
              <a:lnSpc>
                <a:spcPct val="100000"/>
              </a:lnSpc>
              <a:spcBef>
                <a:spcPts val="0"/>
              </a:spcBef>
              <a:spcAft>
                <a:spcPts val="0"/>
              </a:spcAft>
              <a:buSzPts val="3200"/>
              <a:buFont typeface="PT Sans Narrow"/>
              <a:buNone/>
              <a:defRPr sz="3200">
                <a:latin typeface="PT Sans Narrow"/>
                <a:ea typeface="PT Sans Narrow"/>
                <a:cs typeface="PT Sans Narrow"/>
                <a:sym typeface="PT Sans Narrow"/>
              </a:defRPr>
            </a:lvl1pPr>
          </a:lstStyle>
          <a:p/>
        </p:txBody>
      </p:sp>
      <p:sp>
        <p:nvSpPr>
          <p:cNvPr id="54" name="Shape 54"/>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5" name="Shape 55"/>
        <p:cNvGrpSpPr/>
        <p:nvPr/>
      </p:nvGrpSpPr>
      <p:grpSpPr>
        <a:xfrm>
          <a:off x="0" y="0"/>
          <a:ext cx="0" cy="0"/>
          <a:chOff x="0" y="0"/>
          <a:chExt cx="0" cy="0"/>
        </a:xfrm>
      </p:grpSpPr>
      <p:sp>
        <p:nvSpPr>
          <p:cNvPr id="56" name="Shape 56"/>
          <p:cNvSpPr/>
          <p:nvPr/>
        </p:nvSpPr>
        <p:spPr>
          <a:xfrm>
            <a:off x="-100" y="6727600"/>
            <a:ext cx="12192000" cy="130500"/>
          </a:xfrm>
          <a:prstGeom prst="rect">
            <a:avLst/>
          </a:prstGeom>
          <a:solidFill>
            <a:schemeClr val="lt2"/>
          </a:solidFill>
          <a:ln>
            <a:noFill/>
          </a:ln>
        </p:spPr>
        <p:txBody>
          <a:bodyPr anchorCtr="0" anchor="ctr" bIns="121900" lIns="121900" spcFirstLastPara="1" rIns="121900" wrap="square" tIns="121900">
            <a:noAutofit/>
          </a:bodyPr>
          <a:lstStyle/>
          <a:p>
            <a:pPr indent="0" lvl="0" marL="0">
              <a:spcBef>
                <a:spcPts val="0"/>
              </a:spcBef>
              <a:spcAft>
                <a:spcPts val="0"/>
              </a:spcAft>
              <a:buNone/>
            </a:pPr>
            <a:r>
              <a:t/>
            </a:r>
            <a:endParaRPr/>
          </a:p>
        </p:txBody>
      </p:sp>
      <p:sp>
        <p:nvSpPr>
          <p:cNvPr id="57" name="Shape 57"/>
          <p:cNvSpPr txBox="1"/>
          <p:nvPr>
            <p:ph hasCustomPrompt="1" type="title"/>
          </p:nvPr>
        </p:nvSpPr>
        <p:spPr>
          <a:xfrm>
            <a:off x="415600" y="1739800"/>
            <a:ext cx="11360700" cy="2051100"/>
          </a:xfrm>
          <a:prstGeom prst="rect">
            <a:avLst/>
          </a:prstGeom>
        </p:spPr>
        <p:txBody>
          <a:bodyPr anchorCtr="0" anchor="ctr" bIns="121900" lIns="121900" spcFirstLastPara="1" rIns="121900" wrap="square" tIns="121900"/>
          <a:lstStyle>
            <a:lvl1pPr lvl="0" algn="ctr">
              <a:spcBef>
                <a:spcPts val="0"/>
              </a:spcBef>
              <a:spcAft>
                <a:spcPts val="0"/>
              </a:spcAft>
              <a:buClr>
                <a:schemeClr val="accent3"/>
              </a:buClr>
              <a:buSzPts val="17300"/>
              <a:buNone/>
              <a:defRPr sz="17300">
                <a:solidFill>
                  <a:schemeClr val="accent3"/>
                </a:solidFill>
              </a:defRPr>
            </a:lvl1pPr>
            <a:lvl2pPr lvl="1" algn="ctr">
              <a:spcBef>
                <a:spcPts val="0"/>
              </a:spcBef>
              <a:spcAft>
                <a:spcPts val="0"/>
              </a:spcAft>
              <a:buClr>
                <a:schemeClr val="accent3"/>
              </a:buClr>
              <a:buSzPts val="17300"/>
              <a:buNone/>
              <a:defRPr sz="17300">
                <a:solidFill>
                  <a:schemeClr val="accent3"/>
                </a:solidFill>
              </a:defRPr>
            </a:lvl2pPr>
            <a:lvl3pPr lvl="2" algn="ctr">
              <a:spcBef>
                <a:spcPts val="0"/>
              </a:spcBef>
              <a:spcAft>
                <a:spcPts val="0"/>
              </a:spcAft>
              <a:buClr>
                <a:schemeClr val="accent3"/>
              </a:buClr>
              <a:buSzPts val="17300"/>
              <a:buNone/>
              <a:defRPr sz="17300">
                <a:solidFill>
                  <a:schemeClr val="accent3"/>
                </a:solidFill>
              </a:defRPr>
            </a:lvl3pPr>
            <a:lvl4pPr lvl="3" algn="ctr">
              <a:spcBef>
                <a:spcPts val="0"/>
              </a:spcBef>
              <a:spcAft>
                <a:spcPts val="0"/>
              </a:spcAft>
              <a:buClr>
                <a:schemeClr val="accent3"/>
              </a:buClr>
              <a:buSzPts val="17300"/>
              <a:buNone/>
              <a:defRPr sz="17300">
                <a:solidFill>
                  <a:schemeClr val="accent3"/>
                </a:solidFill>
              </a:defRPr>
            </a:lvl4pPr>
            <a:lvl5pPr lvl="4" algn="ctr">
              <a:spcBef>
                <a:spcPts val="0"/>
              </a:spcBef>
              <a:spcAft>
                <a:spcPts val="0"/>
              </a:spcAft>
              <a:buClr>
                <a:schemeClr val="accent3"/>
              </a:buClr>
              <a:buSzPts val="17300"/>
              <a:buNone/>
              <a:defRPr sz="17300">
                <a:solidFill>
                  <a:schemeClr val="accent3"/>
                </a:solidFill>
              </a:defRPr>
            </a:lvl5pPr>
            <a:lvl6pPr lvl="5" algn="ctr">
              <a:spcBef>
                <a:spcPts val="0"/>
              </a:spcBef>
              <a:spcAft>
                <a:spcPts val="0"/>
              </a:spcAft>
              <a:buClr>
                <a:schemeClr val="accent3"/>
              </a:buClr>
              <a:buSzPts val="17300"/>
              <a:buNone/>
              <a:defRPr sz="17300">
                <a:solidFill>
                  <a:schemeClr val="accent3"/>
                </a:solidFill>
              </a:defRPr>
            </a:lvl6pPr>
            <a:lvl7pPr lvl="6" algn="ctr">
              <a:spcBef>
                <a:spcPts val="0"/>
              </a:spcBef>
              <a:spcAft>
                <a:spcPts val="0"/>
              </a:spcAft>
              <a:buClr>
                <a:schemeClr val="accent3"/>
              </a:buClr>
              <a:buSzPts val="17300"/>
              <a:buNone/>
              <a:defRPr sz="17300">
                <a:solidFill>
                  <a:schemeClr val="accent3"/>
                </a:solidFill>
              </a:defRPr>
            </a:lvl7pPr>
            <a:lvl8pPr lvl="7" algn="ctr">
              <a:spcBef>
                <a:spcPts val="0"/>
              </a:spcBef>
              <a:spcAft>
                <a:spcPts val="0"/>
              </a:spcAft>
              <a:buClr>
                <a:schemeClr val="accent3"/>
              </a:buClr>
              <a:buSzPts val="17300"/>
              <a:buNone/>
              <a:defRPr sz="17300">
                <a:solidFill>
                  <a:schemeClr val="accent3"/>
                </a:solidFill>
              </a:defRPr>
            </a:lvl8pPr>
            <a:lvl9pPr lvl="8" algn="ctr">
              <a:spcBef>
                <a:spcPts val="0"/>
              </a:spcBef>
              <a:spcAft>
                <a:spcPts val="0"/>
              </a:spcAft>
              <a:buClr>
                <a:schemeClr val="accent3"/>
              </a:buClr>
              <a:buSzPts val="17300"/>
              <a:buNone/>
              <a:defRPr sz="17300">
                <a:solidFill>
                  <a:schemeClr val="accent3"/>
                </a:solidFill>
              </a:defRPr>
            </a:lvl9pPr>
          </a:lstStyle>
          <a:p>
            <a:r>
              <a:t>xx%</a:t>
            </a:r>
          </a:p>
        </p:txBody>
      </p:sp>
      <p:sp>
        <p:nvSpPr>
          <p:cNvPr id="58" name="Shape 58"/>
          <p:cNvSpPr txBox="1"/>
          <p:nvPr>
            <p:ph idx="1" type="body"/>
          </p:nvPr>
        </p:nvSpPr>
        <p:spPr>
          <a:xfrm>
            <a:off x="415600" y="3994200"/>
            <a:ext cx="11360700" cy="1428900"/>
          </a:xfrm>
          <a:prstGeom prst="rect">
            <a:avLst/>
          </a:prstGeom>
        </p:spPr>
        <p:txBody>
          <a:bodyPr anchorCtr="0" anchor="t" bIns="121900" lIns="121900" spcFirstLastPara="1" rIns="121900" wrap="square" tIns="121900"/>
          <a:lstStyle>
            <a:lvl1pPr indent="-381000" lvl="0" marL="457200" algn="ctr">
              <a:spcBef>
                <a:spcPts val="0"/>
              </a:spcBef>
              <a:spcAft>
                <a:spcPts val="0"/>
              </a:spcAft>
              <a:buSzPts val="24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59" name="Shape 59"/>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0" name="Shape 60"/>
        <p:cNvGrpSpPr/>
        <p:nvPr/>
      </p:nvGrpSpPr>
      <p:grpSpPr>
        <a:xfrm>
          <a:off x="0" y="0"/>
          <a:ext cx="0" cy="0"/>
          <a:chOff x="0" y="0"/>
          <a:chExt cx="0" cy="0"/>
        </a:xfrm>
      </p:grpSpPr>
      <p:sp>
        <p:nvSpPr>
          <p:cNvPr id="61" name="Shape 61"/>
          <p:cNvSpPr txBox="1"/>
          <p:nvPr>
            <p:ph idx="12" type="sldNum"/>
          </p:nvPr>
        </p:nvSpPr>
        <p:spPr>
          <a:xfrm>
            <a:off x="11296610" y="6217622"/>
            <a:ext cx="731700" cy="524700"/>
          </a:xfrm>
          <a:prstGeom prst="rect">
            <a:avLst/>
          </a:prstGeom>
        </p:spPr>
        <p:txBody>
          <a:bodyPr anchorCtr="0" anchor="ctr" bIns="121900" lIns="121900" spcFirstLastPara="1" rIns="121900" wrap="square" tIns="12190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62" name="Shape 62"/>
        <p:cNvGrpSpPr/>
        <p:nvPr/>
      </p:nvGrpSpPr>
      <p:grpSpPr>
        <a:xfrm>
          <a:off x="0" y="0"/>
          <a:ext cx="0" cy="0"/>
          <a:chOff x="0" y="0"/>
          <a:chExt cx="0" cy="0"/>
        </a:xfrm>
      </p:grpSpPr>
      <p:sp>
        <p:nvSpPr>
          <p:cNvPr id="63" name="Shape 63"/>
          <p:cNvSpPr txBox="1"/>
          <p:nvPr>
            <p:ph type="title"/>
          </p:nvPr>
        </p:nvSpPr>
        <p:spPr>
          <a:xfrm>
            <a:off x="2895600" y="764373"/>
            <a:ext cx="8610600" cy="1293000"/>
          </a:xfrm>
          <a:prstGeom prst="rect">
            <a:avLst/>
          </a:prstGeom>
          <a:noFill/>
          <a:ln>
            <a:noFill/>
          </a:ln>
        </p:spPr>
        <p:txBody>
          <a:bodyPr anchorCtr="0" anchor="ctr" bIns="121900" lIns="121900" spcFirstLastPara="1" rIns="121900" wrap="square" tIns="121900"/>
          <a:lstStyle>
            <a:lvl1pPr lvl="0" marR="0" rtl="0" algn="r">
              <a:lnSpc>
                <a:spcPct val="90000"/>
              </a:lnSpc>
              <a:spcBef>
                <a:spcPts val="0"/>
              </a:spcBef>
              <a:spcAft>
                <a:spcPts val="0"/>
              </a:spcAft>
              <a:buClr>
                <a:schemeClr val="dk1"/>
              </a:buClr>
              <a:buSzPts val="4000"/>
              <a:buFont typeface="Century Gothic"/>
              <a:buNone/>
              <a:defRPr b="0" i="0" sz="4000" u="none" cap="none" strike="noStrike">
                <a:solidFill>
                  <a:schemeClr val="dk1"/>
                </a:solidFill>
                <a:latin typeface="Century Gothic"/>
                <a:ea typeface="Century Gothic"/>
                <a:cs typeface="Century Gothic"/>
                <a:sym typeface="Century Gothic"/>
              </a:defRPr>
            </a:lvl1pPr>
            <a:lvl2pPr lvl="1" rtl="0">
              <a:spcBef>
                <a:spcPts val="0"/>
              </a:spcBef>
              <a:spcAft>
                <a:spcPts val="0"/>
              </a:spcAft>
              <a:buSzPts val="4800"/>
              <a:buNone/>
              <a:defRPr sz="1800"/>
            </a:lvl2pPr>
            <a:lvl3pPr lvl="2" rtl="0">
              <a:spcBef>
                <a:spcPts val="0"/>
              </a:spcBef>
              <a:spcAft>
                <a:spcPts val="0"/>
              </a:spcAft>
              <a:buSzPts val="4800"/>
              <a:buNone/>
              <a:defRPr sz="1800"/>
            </a:lvl3pPr>
            <a:lvl4pPr lvl="3" rtl="0">
              <a:spcBef>
                <a:spcPts val="0"/>
              </a:spcBef>
              <a:spcAft>
                <a:spcPts val="0"/>
              </a:spcAft>
              <a:buSzPts val="4800"/>
              <a:buNone/>
              <a:defRPr sz="1800"/>
            </a:lvl4pPr>
            <a:lvl5pPr lvl="4" rtl="0">
              <a:spcBef>
                <a:spcPts val="0"/>
              </a:spcBef>
              <a:spcAft>
                <a:spcPts val="0"/>
              </a:spcAft>
              <a:buSzPts val="4800"/>
              <a:buNone/>
              <a:defRPr sz="1800"/>
            </a:lvl5pPr>
            <a:lvl6pPr lvl="5" rtl="0">
              <a:spcBef>
                <a:spcPts val="0"/>
              </a:spcBef>
              <a:spcAft>
                <a:spcPts val="0"/>
              </a:spcAft>
              <a:buSzPts val="4800"/>
              <a:buNone/>
              <a:defRPr sz="1800"/>
            </a:lvl6pPr>
            <a:lvl7pPr lvl="6" rtl="0">
              <a:spcBef>
                <a:spcPts val="0"/>
              </a:spcBef>
              <a:spcAft>
                <a:spcPts val="0"/>
              </a:spcAft>
              <a:buSzPts val="4800"/>
              <a:buNone/>
              <a:defRPr sz="1800"/>
            </a:lvl7pPr>
            <a:lvl8pPr lvl="7" rtl="0">
              <a:spcBef>
                <a:spcPts val="0"/>
              </a:spcBef>
              <a:spcAft>
                <a:spcPts val="0"/>
              </a:spcAft>
              <a:buSzPts val="4800"/>
              <a:buNone/>
              <a:defRPr sz="1800"/>
            </a:lvl8pPr>
            <a:lvl9pPr lvl="8" rtl="0">
              <a:spcBef>
                <a:spcPts val="0"/>
              </a:spcBef>
              <a:spcAft>
                <a:spcPts val="0"/>
              </a:spcAft>
              <a:buSzPts val="4800"/>
              <a:buNone/>
              <a:defRPr sz="1800"/>
            </a:lvl9pPr>
          </a:lstStyle>
          <a:p/>
        </p:txBody>
      </p:sp>
      <p:sp>
        <p:nvSpPr>
          <p:cNvPr id="64" name="Shape 64"/>
          <p:cNvSpPr txBox="1"/>
          <p:nvPr>
            <p:ph idx="1" type="body"/>
          </p:nvPr>
        </p:nvSpPr>
        <p:spPr>
          <a:xfrm>
            <a:off x="685800" y="2194560"/>
            <a:ext cx="10820400" cy="4024200"/>
          </a:xfrm>
          <a:prstGeom prst="rect">
            <a:avLst/>
          </a:prstGeom>
          <a:noFill/>
          <a:ln>
            <a:noFill/>
          </a:ln>
        </p:spPr>
        <p:txBody>
          <a:bodyPr anchorCtr="0" anchor="t" bIns="121900" lIns="121900" spcFirstLastPara="1" rIns="121900" wrap="square" tIns="121900"/>
          <a:lstStyle>
            <a:lvl1pPr indent="-368300" lvl="0" marL="457200" marR="0" rtl="0" algn="l">
              <a:lnSpc>
                <a:spcPct val="90000"/>
              </a:lnSpc>
              <a:spcBef>
                <a:spcPts val="1000"/>
              </a:spcBef>
              <a:spcAft>
                <a:spcPts val="0"/>
              </a:spcAft>
              <a:buClr>
                <a:schemeClr val="dk1"/>
              </a:buClr>
              <a:buSzPts val="2200"/>
              <a:buFont typeface="Arial"/>
              <a:buChar char="•"/>
              <a:defRPr b="0" i="0" sz="2200" u="none" cap="none" strike="noStrike">
                <a:solidFill>
                  <a:schemeClr val="dk1"/>
                </a:solidFill>
                <a:latin typeface="Century Gothic"/>
                <a:ea typeface="Century Gothic"/>
                <a:cs typeface="Century Gothic"/>
                <a:sym typeface="Century Gothic"/>
              </a:defRPr>
            </a:lvl1pPr>
            <a:lvl2pPr indent="-355600" lvl="1" marL="914400" marR="0" rtl="0" algn="l">
              <a:lnSpc>
                <a:spcPct val="90000"/>
              </a:lnSpc>
              <a:spcBef>
                <a:spcPts val="2100"/>
              </a:spcBef>
              <a:spcAft>
                <a:spcPts val="0"/>
              </a:spcAft>
              <a:buClr>
                <a:schemeClr val="dk1"/>
              </a:buClr>
              <a:buSzPts val="2000"/>
              <a:buFont typeface="Arial"/>
              <a:buChar char="•"/>
              <a:defRPr b="0" i="0" sz="2000" u="none" cap="none" strike="noStrike">
                <a:solidFill>
                  <a:schemeClr val="dk1"/>
                </a:solidFill>
                <a:latin typeface="Century Gothic"/>
                <a:ea typeface="Century Gothic"/>
                <a:cs typeface="Century Gothic"/>
                <a:sym typeface="Century Gothic"/>
              </a:defRPr>
            </a:lvl2pPr>
            <a:lvl3pPr indent="-342900" lvl="2" marL="1371600" marR="0" rtl="0" algn="l">
              <a:lnSpc>
                <a:spcPct val="90000"/>
              </a:lnSpc>
              <a:spcBef>
                <a:spcPts val="2100"/>
              </a:spcBef>
              <a:spcAft>
                <a:spcPts val="0"/>
              </a:spcAft>
              <a:buClr>
                <a:schemeClr val="dk1"/>
              </a:buClr>
              <a:buSzPts val="1800"/>
              <a:buFont typeface="Arial"/>
              <a:buChar char="•"/>
              <a:defRPr b="0" i="0" sz="1800" u="none" cap="none" strike="noStrike">
                <a:solidFill>
                  <a:schemeClr val="dk1"/>
                </a:solidFill>
                <a:latin typeface="Century Gothic"/>
                <a:ea typeface="Century Gothic"/>
                <a:cs typeface="Century Gothic"/>
                <a:sym typeface="Century Gothic"/>
              </a:defRPr>
            </a:lvl3pPr>
            <a:lvl4pPr indent="-330200" lvl="3" marL="1828800" marR="0" rtl="0" algn="l">
              <a:lnSpc>
                <a:spcPct val="90000"/>
              </a:lnSpc>
              <a:spcBef>
                <a:spcPts val="21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4pPr>
            <a:lvl5pPr indent="-330200" lvl="4" marL="2286000" marR="0" rtl="0" algn="l">
              <a:lnSpc>
                <a:spcPct val="90000"/>
              </a:lnSpc>
              <a:spcBef>
                <a:spcPts val="21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5pPr>
            <a:lvl6pPr indent="-330200" lvl="5" marL="2743200" marR="0" rtl="0" algn="l">
              <a:lnSpc>
                <a:spcPct val="90000"/>
              </a:lnSpc>
              <a:spcBef>
                <a:spcPts val="21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6pPr>
            <a:lvl7pPr indent="-330200" lvl="6" marL="3200400" marR="0" rtl="0" algn="l">
              <a:lnSpc>
                <a:spcPct val="90000"/>
              </a:lnSpc>
              <a:spcBef>
                <a:spcPts val="21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7pPr>
            <a:lvl8pPr indent="-330200" lvl="7" marL="3657600" marR="0" rtl="0" algn="l">
              <a:lnSpc>
                <a:spcPct val="90000"/>
              </a:lnSpc>
              <a:spcBef>
                <a:spcPts val="2100"/>
              </a:spcBef>
              <a:spcAft>
                <a:spcPts val="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8pPr>
            <a:lvl9pPr indent="-330200" lvl="8" marL="4114800" marR="0" rtl="0" algn="l">
              <a:lnSpc>
                <a:spcPct val="90000"/>
              </a:lnSpc>
              <a:spcBef>
                <a:spcPts val="2100"/>
              </a:spcBef>
              <a:spcAft>
                <a:spcPts val="2100"/>
              </a:spcAft>
              <a:buClr>
                <a:schemeClr val="dk1"/>
              </a:buClr>
              <a:buSzPts val="1600"/>
              <a:buFont typeface="Arial"/>
              <a:buChar char="•"/>
              <a:defRPr b="0" i="0" sz="1600" u="none" cap="none" strike="noStrike">
                <a:solidFill>
                  <a:schemeClr val="dk1"/>
                </a:solidFill>
                <a:latin typeface="Century Gothic"/>
                <a:ea typeface="Century Gothic"/>
                <a:cs typeface="Century Gothic"/>
                <a:sym typeface="Century Gothic"/>
              </a:defRPr>
            </a:lvl9pPr>
          </a:lstStyle>
          <a:p/>
        </p:txBody>
      </p:sp>
      <p:sp>
        <p:nvSpPr>
          <p:cNvPr id="65" name="Shape 65"/>
          <p:cNvSpPr txBox="1"/>
          <p:nvPr>
            <p:ph idx="10" type="dt"/>
          </p:nvPr>
        </p:nvSpPr>
        <p:spPr>
          <a:xfrm>
            <a:off x="8595360" y="6356350"/>
            <a:ext cx="2910900" cy="365100"/>
          </a:xfrm>
          <a:prstGeom prst="rect">
            <a:avLst/>
          </a:prstGeom>
          <a:noFill/>
          <a:ln>
            <a:noFill/>
          </a:ln>
        </p:spPr>
        <p:txBody>
          <a:bodyPr anchorCtr="0" anchor="ctr" bIns="91425" lIns="91425" spcFirstLastPara="1" rIns="91425" wrap="square" tIns="91425"/>
          <a:lstStyle>
            <a:lvl1pPr lvl="0" marR="0" rtl="0" algn="r">
              <a:spcBef>
                <a:spcPts val="0"/>
              </a:spcBef>
              <a:spcAft>
                <a:spcPts val="0"/>
              </a:spcAft>
              <a:buSzPts val="1400"/>
              <a:buNone/>
              <a:defRPr b="0" i="0" sz="105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6" name="Shape 66"/>
          <p:cNvSpPr txBox="1"/>
          <p:nvPr>
            <p:ph idx="11" type="ftr"/>
          </p:nvPr>
        </p:nvSpPr>
        <p:spPr>
          <a:xfrm>
            <a:off x="685800" y="6355845"/>
            <a:ext cx="7772400" cy="365100"/>
          </a:xfrm>
          <a:prstGeom prst="rect">
            <a:avLst/>
          </a:prstGeom>
          <a:noFill/>
          <a:ln>
            <a:noFill/>
          </a:ln>
        </p:spPr>
        <p:txBody>
          <a:bodyPr anchorCtr="0" anchor="ctr" bIns="91425" lIns="91425" spcFirstLastPara="1" rIns="91425" wrap="square" tIns="91425"/>
          <a:lstStyle>
            <a:lvl1pPr lvl="0" marR="0" rtl="0" algn="l">
              <a:spcBef>
                <a:spcPts val="0"/>
              </a:spcBef>
              <a:spcAft>
                <a:spcPts val="0"/>
              </a:spcAft>
              <a:buSzPts val="1400"/>
              <a:buNone/>
              <a:defRPr b="0" i="0" sz="1050" u="none" cap="none" strike="noStrike">
                <a:solidFill>
                  <a:srgbClr val="888888"/>
                </a:solidFill>
                <a:latin typeface="Century Gothic"/>
                <a:ea typeface="Century Gothic"/>
                <a:cs typeface="Century Gothic"/>
                <a:sym typeface="Century Gothic"/>
              </a:defRPr>
            </a:lvl1pPr>
            <a:lvl2pPr lvl="1"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2pPr>
            <a:lvl3pPr lvl="2"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3pPr>
            <a:lvl4pPr lvl="3"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4pPr>
            <a:lvl5pPr lvl="4"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6pPr>
            <a:lvl7pPr lvl="6"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7pPr>
            <a:lvl8pPr lvl="7"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8pPr>
            <a:lvl9pPr lvl="8" marR="0" rtl="0" algn="l">
              <a:spcBef>
                <a:spcPts val="0"/>
              </a:spcBef>
              <a:spcAft>
                <a:spcPts val="0"/>
              </a:spcAft>
              <a:buSzPts val="1400"/>
              <a:buNone/>
              <a:defRPr b="0" i="0" sz="1800" u="none" cap="none" strike="noStrike">
                <a:solidFill>
                  <a:schemeClr val="dk1"/>
                </a:solidFill>
                <a:latin typeface="Century Gothic"/>
                <a:ea typeface="Century Gothic"/>
                <a:cs typeface="Century Gothic"/>
                <a:sym typeface="Century Gothic"/>
              </a:defRPr>
            </a:lvl9pPr>
          </a:lstStyle>
          <a:p/>
        </p:txBody>
      </p:sp>
      <p:sp>
        <p:nvSpPr>
          <p:cNvPr id="67" name="Shape 67"/>
          <p:cNvSpPr txBox="1"/>
          <p:nvPr>
            <p:ph idx="12" type="sldNum"/>
          </p:nvPr>
        </p:nvSpPr>
        <p:spPr>
          <a:xfrm>
            <a:off x="8763000" y="381000"/>
            <a:ext cx="27432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888888"/>
                </a:solidFill>
                <a:latin typeface="Century Gothic"/>
                <a:ea typeface="Century Gothic"/>
                <a:cs typeface="Century Gothic"/>
                <a:sym typeface="Century Gothic"/>
              </a:defRPr>
            </a:lvl1pPr>
            <a:lvl2pPr indent="0" lvl="1" marL="0" marR="0" rtl="0" algn="r">
              <a:spcBef>
                <a:spcPts val="0"/>
              </a:spcBef>
              <a:buNone/>
              <a:defRPr b="0" i="0" sz="1050" u="none" cap="none" strike="noStrike">
                <a:solidFill>
                  <a:srgbClr val="888888"/>
                </a:solidFill>
                <a:latin typeface="Century Gothic"/>
                <a:ea typeface="Century Gothic"/>
                <a:cs typeface="Century Gothic"/>
                <a:sym typeface="Century Gothic"/>
              </a:defRPr>
            </a:lvl2pPr>
            <a:lvl3pPr indent="0" lvl="2" marL="0" marR="0" rtl="0" algn="r">
              <a:spcBef>
                <a:spcPts val="0"/>
              </a:spcBef>
              <a:buNone/>
              <a:defRPr b="0" i="0" sz="1050" u="none" cap="none" strike="noStrike">
                <a:solidFill>
                  <a:srgbClr val="888888"/>
                </a:solidFill>
                <a:latin typeface="Century Gothic"/>
                <a:ea typeface="Century Gothic"/>
                <a:cs typeface="Century Gothic"/>
                <a:sym typeface="Century Gothic"/>
              </a:defRPr>
            </a:lvl3pPr>
            <a:lvl4pPr indent="0" lvl="3" marL="0" marR="0" rtl="0" algn="r">
              <a:spcBef>
                <a:spcPts val="0"/>
              </a:spcBef>
              <a:buNone/>
              <a:defRPr b="0" i="0" sz="1050" u="none" cap="none" strike="noStrike">
                <a:solidFill>
                  <a:srgbClr val="888888"/>
                </a:solidFill>
                <a:latin typeface="Century Gothic"/>
                <a:ea typeface="Century Gothic"/>
                <a:cs typeface="Century Gothic"/>
                <a:sym typeface="Century Gothic"/>
              </a:defRPr>
            </a:lvl4pPr>
            <a:lvl5pPr indent="0" lvl="4" marL="0" marR="0" rtl="0" algn="r">
              <a:spcBef>
                <a:spcPts val="0"/>
              </a:spcBef>
              <a:buNone/>
              <a:defRPr b="0" i="0" sz="1050" u="none" cap="none" strike="noStrike">
                <a:solidFill>
                  <a:srgbClr val="888888"/>
                </a:solidFill>
                <a:latin typeface="Century Gothic"/>
                <a:ea typeface="Century Gothic"/>
                <a:cs typeface="Century Gothic"/>
                <a:sym typeface="Century Gothic"/>
              </a:defRPr>
            </a:lvl5pPr>
            <a:lvl6pPr indent="0" lvl="5" marL="0" marR="0" rtl="0" algn="r">
              <a:spcBef>
                <a:spcPts val="0"/>
              </a:spcBef>
              <a:buNone/>
              <a:defRPr b="0" i="0" sz="1050" u="none" cap="none" strike="noStrike">
                <a:solidFill>
                  <a:srgbClr val="888888"/>
                </a:solidFill>
                <a:latin typeface="Century Gothic"/>
                <a:ea typeface="Century Gothic"/>
                <a:cs typeface="Century Gothic"/>
                <a:sym typeface="Century Gothic"/>
              </a:defRPr>
            </a:lvl6pPr>
            <a:lvl7pPr indent="0" lvl="6" marL="0" marR="0" rtl="0" algn="r">
              <a:spcBef>
                <a:spcPts val="0"/>
              </a:spcBef>
              <a:buNone/>
              <a:defRPr b="0" i="0" sz="1050" u="none" cap="none" strike="noStrike">
                <a:solidFill>
                  <a:srgbClr val="888888"/>
                </a:solidFill>
                <a:latin typeface="Century Gothic"/>
                <a:ea typeface="Century Gothic"/>
                <a:cs typeface="Century Gothic"/>
                <a:sym typeface="Century Gothic"/>
              </a:defRPr>
            </a:lvl7pPr>
            <a:lvl8pPr indent="0" lvl="7" marL="0" marR="0" rtl="0" algn="r">
              <a:spcBef>
                <a:spcPts val="0"/>
              </a:spcBef>
              <a:buNone/>
              <a:defRPr b="0" i="0" sz="1050" u="none" cap="none" strike="noStrike">
                <a:solidFill>
                  <a:srgbClr val="888888"/>
                </a:solidFill>
                <a:latin typeface="Century Gothic"/>
                <a:ea typeface="Century Gothic"/>
                <a:cs typeface="Century Gothic"/>
                <a:sym typeface="Century Gothic"/>
              </a:defRPr>
            </a:lvl8pPr>
            <a:lvl9pPr indent="0" lvl="8" marL="0" marR="0" rtl="0" algn="r">
              <a:spcBef>
                <a:spcPts val="0"/>
              </a:spcBef>
              <a:buNone/>
              <a:defRPr b="0" i="0" sz="1050" u="none" cap="none" strike="noStrike">
                <a:solidFill>
                  <a:srgbClr val="888888"/>
                </a:solidFill>
                <a:latin typeface="Century Gothic"/>
                <a:ea typeface="Century Gothic"/>
                <a:cs typeface="Century Gothic"/>
                <a:sym typeface="Century Gothic"/>
              </a:defRPr>
            </a:lvl9pPr>
          </a:lstStyle>
          <a:p>
            <a:pPr indent="0" lvl="0" mar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tropic">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415600" y="593367"/>
            <a:ext cx="11360700" cy="943200"/>
          </a:xfrm>
          <a:prstGeom prst="rect">
            <a:avLst/>
          </a:prstGeom>
          <a:noFill/>
          <a:ln>
            <a:noFill/>
          </a:ln>
        </p:spPr>
        <p:txBody>
          <a:bodyPr anchorCtr="0" anchor="t" bIns="121900" lIns="121900" spcFirstLastPara="1" rIns="121900" wrap="square" tIns="121900"/>
          <a:lstStyle>
            <a:lvl1pPr lvl="0">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4800"/>
              <a:buFont typeface="PT Sans Narrow"/>
              <a:buNone/>
              <a:defRPr b="1" sz="4800">
                <a:solidFill>
                  <a:schemeClr val="accent1"/>
                </a:solidFill>
                <a:latin typeface="PT Sans Narrow"/>
                <a:ea typeface="PT Sans Narrow"/>
                <a:cs typeface="PT Sans Narrow"/>
                <a:sym typeface="PT Sans Narrow"/>
              </a:defRPr>
            </a:lvl9pPr>
          </a:lstStyle>
          <a:p/>
        </p:txBody>
      </p:sp>
      <p:sp>
        <p:nvSpPr>
          <p:cNvPr id="7" name="Shape 7"/>
          <p:cNvSpPr txBox="1"/>
          <p:nvPr>
            <p:ph idx="1" type="body"/>
          </p:nvPr>
        </p:nvSpPr>
        <p:spPr>
          <a:xfrm>
            <a:off x="415600" y="1688433"/>
            <a:ext cx="11360700" cy="4403700"/>
          </a:xfrm>
          <a:prstGeom prst="rect">
            <a:avLst/>
          </a:prstGeom>
          <a:noFill/>
          <a:ln>
            <a:noFill/>
          </a:ln>
        </p:spPr>
        <p:txBody>
          <a:bodyPr anchorCtr="0" anchor="t" bIns="121900" lIns="121900" spcFirstLastPara="1" rIns="121900" wrap="square" tIns="121900"/>
          <a:lstStyle>
            <a:lvl1pPr indent="-381000" lvl="0" marL="457200">
              <a:lnSpc>
                <a:spcPct val="115000"/>
              </a:lnSpc>
              <a:spcBef>
                <a:spcPts val="0"/>
              </a:spcBef>
              <a:spcAft>
                <a:spcPts val="0"/>
              </a:spcAft>
              <a:buClr>
                <a:schemeClr val="dk2"/>
              </a:buClr>
              <a:buSzPts val="2400"/>
              <a:buFont typeface="Open Sans"/>
              <a:buChar char="●"/>
              <a:defRPr sz="2400">
                <a:solidFill>
                  <a:schemeClr val="dk2"/>
                </a:solidFill>
                <a:latin typeface="Open Sans"/>
                <a:ea typeface="Open Sans"/>
                <a:cs typeface="Open Sans"/>
                <a:sym typeface="Open Sans"/>
              </a:defRPr>
            </a:lvl1pPr>
            <a:lvl2pPr indent="-349250" lvl="1" marL="9144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2pPr>
            <a:lvl3pPr indent="-349250" lvl="2" marL="13716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3pPr>
            <a:lvl4pPr indent="-349250" lvl="3" marL="18288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4pPr>
            <a:lvl5pPr indent="-349250" lvl="4" marL="22860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5pPr>
            <a:lvl6pPr indent="-349250" lvl="5" marL="27432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6pPr>
            <a:lvl7pPr indent="-349250" lvl="6" marL="32004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7pPr>
            <a:lvl8pPr indent="-349250" lvl="7" marL="3657600">
              <a:lnSpc>
                <a:spcPct val="115000"/>
              </a:lnSpc>
              <a:spcBef>
                <a:spcPts val="2100"/>
              </a:spcBef>
              <a:spcAft>
                <a:spcPts val="0"/>
              </a:spcAft>
              <a:buClr>
                <a:schemeClr val="dk2"/>
              </a:buClr>
              <a:buSzPts val="1900"/>
              <a:buFont typeface="Open Sans"/>
              <a:buChar char="○"/>
              <a:defRPr sz="1900">
                <a:solidFill>
                  <a:schemeClr val="dk2"/>
                </a:solidFill>
                <a:latin typeface="Open Sans"/>
                <a:ea typeface="Open Sans"/>
                <a:cs typeface="Open Sans"/>
                <a:sym typeface="Open Sans"/>
              </a:defRPr>
            </a:lvl8pPr>
            <a:lvl9pPr indent="-349250" lvl="8" marL="4114800">
              <a:lnSpc>
                <a:spcPct val="115000"/>
              </a:lnSpc>
              <a:spcBef>
                <a:spcPts val="2100"/>
              </a:spcBef>
              <a:spcAft>
                <a:spcPts val="2100"/>
              </a:spcAft>
              <a:buClr>
                <a:schemeClr val="dk2"/>
              </a:buClr>
              <a:buSzPts val="1900"/>
              <a:buFont typeface="Open Sans"/>
              <a:buChar char="■"/>
              <a:defRPr sz="1900">
                <a:solidFill>
                  <a:schemeClr val="dk2"/>
                </a:solidFill>
                <a:latin typeface="Open Sans"/>
                <a:ea typeface="Open Sans"/>
                <a:cs typeface="Open Sans"/>
                <a:sym typeface="Open Sans"/>
              </a:defRPr>
            </a:lvl9pPr>
          </a:lstStyle>
          <a:p/>
        </p:txBody>
      </p:sp>
      <p:sp>
        <p:nvSpPr>
          <p:cNvPr id="8" name="Shape 8"/>
          <p:cNvSpPr txBox="1"/>
          <p:nvPr>
            <p:ph idx="12" type="sldNum"/>
          </p:nvPr>
        </p:nvSpPr>
        <p:spPr>
          <a:xfrm>
            <a:off x="11296610" y="6217622"/>
            <a:ext cx="731700" cy="524700"/>
          </a:xfrm>
          <a:prstGeom prst="rect">
            <a:avLst/>
          </a:prstGeom>
          <a:noFill/>
          <a:ln>
            <a:noFill/>
          </a:ln>
        </p:spPr>
        <p:txBody>
          <a:bodyPr anchorCtr="0" anchor="ctr" bIns="121900" lIns="121900" spcFirstLastPara="1" rIns="121900" wrap="square" tIns="121900">
            <a:noAutofit/>
          </a:bodyPr>
          <a:lstStyle>
            <a:lvl1pPr lvl="0" algn="r">
              <a:buNone/>
              <a:defRPr sz="1300">
                <a:solidFill>
                  <a:schemeClr val="dk2"/>
                </a:solidFill>
                <a:latin typeface="Open Sans"/>
                <a:ea typeface="Open Sans"/>
                <a:cs typeface="Open Sans"/>
                <a:sym typeface="Open Sans"/>
              </a:defRPr>
            </a:lvl1pPr>
            <a:lvl2pPr lvl="1" algn="r">
              <a:buNone/>
              <a:defRPr sz="1300">
                <a:solidFill>
                  <a:schemeClr val="dk2"/>
                </a:solidFill>
                <a:latin typeface="Open Sans"/>
                <a:ea typeface="Open Sans"/>
                <a:cs typeface="Open Sans"/>
                <a:sym typeface="Open Sans"/>
              </a:defRPr>
            </a:lvl2pPr>
            <a:lvl3pPr lvl="2" algn="r">
              <a:buNone/>
              <a:defRPr sz="1300">
                <a:solidFill>
                  <a:schemeClr val="dk2"/>
                </a:solidFill>
                <a:latin typeface="Open Sans"/>
                <a:ea typeface="Open Sans"/>
                <a:cs typeface="Open Sans"/>
                <a:sym typeface="Open Sans"/>
              </a:defRPr>
            </a:lvl3pPr>
            <a:lvl4pPr lvl="3" algn="r">
              <a:buNone/>
              <a:defRPr sz="1300">
                <a:solidFill>
                  <a:schemeClr val="dk2"/>
                </a:solidFill>
                <a:latin typeface="Open Sans"/>
                <a:ea typeface="Open Sans"/>
                <a:cs typeface="Open Sans"/>
                <a:sym typeface="Open Sans"/>
              </a:defRPr>
            </a:lvl4pPr>
            <a:lvl5pPr lvl="4" algn="r">
              <a:buNone/>
              <a:defRPr sz="1300">
                <a:solidFill>
                  <a:schemeClr val="dk2"/>
                </a:solidFill>
                <a:latin typeface="Open Sans"/>
                <a:ea typeface="Open Sans"/>
                <a:cs typeface="Open Sans"/>
                <a:sym typeface="Open Sans"/>
              </a:defRPr>
            </a:lvl5pPr>
            <a:lvl6pPr lvl="5" algn="r">
              <a:buNone/>
              <a:defRPr sz="1300">
                <a:solidFill>
                  <a:schemeClr val="dk2"/>
                </a:solidFill>
                <a:latin typeface="Open Sans"/>
                <a:ea typeface="Open Sans"/>
                <a:cs typeface="Open Sans"/>
                <a:sym typeface="Open Sans"/>
              </a:defRPr>
            </a:lvl6pPr>
            <a:lvl7pPr lvl="6" algn="r">
              <a:buNone/>
              <a:defRPr sz="1300">
                <a:solidFill>
                  <a:schemeClr val="dk2"/>
                </a:solidFill>
                <a:latin typeface="Open Sans"/>
                <a:ea typeface="Open Sans"/>
                <a:cs typeface="Open Sans"/>
                <a:sym typeface="Open Sans"/>
              </a:defRPr>
            </a:lvl7pPr>
            <a:lvl8pPr lvl="7" algn="r">
              <a:buNone/>
              <a:defRPr sz="1300">
                <a:solidFill>
                  <a:schemeClr val="dk2"/>
                </a:solidFill>
                <a:latin typeface="Open Sans"/>
                <a:ea typeface="Open Sans"/>
                <a:cs typeface="Open Sans"/>
                <a:sym typeface="Open Sans"/>
              </a:defRPr>
            </a:lvl8pPr>
            <a:lvl9pPr lvl="8" algn="r">
              <a:buNone/>
              <a:defRPr sz="1300">
                <a:solidFill>
                  <a:schemeClr val="dk2"/>
                </a:solidFill>
                <a:latin typeface="Open Sans"/>
                <a:ea typeface="Open Sans"/>
                <a:cs typeface="Open Sans"/>
                <a:sym typeface="Open Sans"/>
              </a:defRPr>
            </a:lvl9pPr>
          </a:lstStyle>
          <a:p>
            <a:pPr indent="0" lvl="0" marL="0">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23.jpg"/></Relationships>
</file>

<file path=ppt/slides/_rels/slide4.xml.rels><?xml version="1.0" encoding="UTF-8" standalone="yes"?><Relationships xmlns="http://schemas.openxmlformats.org/package/2006/relationships"><Relationship Id="rId11" Type="http://schemas.openxmlformats.org/officeDocument/2006/relationships/image" Target="../media/image20.png"/><Relationship Id="rId10" Type="http://schemas.openxmlformats.org/officeDocument/2006/relationships/image" Target="../media/image13.png"/><Relationship Id="rId13" Type="http://schemas.openxmlformats.org/officeDocument/2006/relationships/image" Target="../media/image8.png"/><Relationship Id="rId12" Type="http://schemas.openxmlformats.org/officeDocument/2006/relationships/image" Target="../media/image4.png"/><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1.png"/><Relationship Id="rId9" Type="http://schemas.openxmlformats.org/officeDocument/2006/relationships/image" Target="../media/image11.png"/><Relationship Id="rId15" Type="http://schemas.openxmlformats.org/officeDocument/2006/relationships/image" Target="../media/image17.png"/><Relationship Id="rId14" Type="http://schemas.openxmlformats.org/officeDocument/2006/relationships/image" Target="../media/image5.png"/><Relationship Id="rId5" Type="http://schemas.openxmlformats.org/officeDocument/2006/relationships/image" Target="../media/image2.png"/><Relationship Id="rId6" Type="http://schemas.openxmlformats.org/officeDocument/2006/relationships/image" Target="../media/image19.png"/><Relationship Id="rId7" Type="http://schemas.openxmlformats.org/officeDocument/2006/relationships/image" Target="../media/image18.png"/><Relationship Id="rId8"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 Id="rId3" Type="http://schemas.openxmlformats.org/officeDocument/2006/relationships/image" Target="../media/image1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15.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0.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 Id="rId3" Type="http://schemas.openxmlformats.org/officeDocument/2006/relationships/image" Target="../media/image22.jp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hyperlink" Target="http://multimediamarketing.com/mkc/marketingcommunications/" TargetMode="External"/><Relationship Id="rId4" Type="http://schemas.openxmlformats.org/officeDocument/2006/relationships/hyperlink" Target="https://www.contentfac.com/9-reasons-social-media-marketing-should-top-your-to-do-lis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71" name="Shape 71"/>
        <p:cNvGrpSpPr/>
        <p:nvPr/>
      </p:nvGrpSpPr>
      <p:grpSpPr>
        <a:xfrm>
          <a:off x="0" y="0"/>
          <a:ext cx="0" cy="0"/>
          <a:chOff x="0" y="0"/>
          <a:chExt cx="0" cy="0"/>
        </a:xfrm>
      </p:grpSpPr>
      <p:sp>
        <p:nvSpPr>
          <p:cNvPr id="72" name="Shape 72"/>
          <p:cNvSpPr txBox="1"/>
          <p:nvPr>
            <p:ph type="ctrTitle"/>
          </p:nvPr>
        </p:nvSpPr>
        <p:spPr>
          <a:xfrm>
            <a:off x="0" y="1159002"/>
            <a:ext cx="12046200" cy="1241700"/>
          </a:xfrm>
          <a:prstGeom prst="rect">
            <a:avLst/>
          </a:prstGeom>
          <a:noFill/>
          <a:ln>
            <a:noFill/>
          </a:ln>
        </p:spPr>
        <p:txBody>
          <a:bodyPr anchorCtr="0" anchor="b" bIns="45700" lIns="91425" spcFirstLastPara="1" rIns="91425" wrap="square" tIns="45700">
            <a:noAutofit/>
          </a:bodyPr>
          <a:lstStyle/>
          <a:p>
            <a:pPr indent="0" lvl="0" marL="0" marR="0" rtl="0" algn="ctr">
              <a:lnSpc>
                <a:spcPct val="90000"/>
              </a:lnSpc>
              <a:spcBef>
                <a:spcPts val="0"/>
              </a:spcBef>
              <a:spcAft>
                <a:spcPts val="0"/>
              </a:spcAft>
              <a:buClr>
                <a:schemeClr val="dk1"/>
              </a:buClr>
              <a:buSzPts val="5400"/>
              <a:buFont typeface="Baumans"/>
              <a:buNone/>
            </a:pPr>
            <a:r>
              <a:rPr b="0" i="0" lang="en-GB" sz="5400" u="none" cap="none" strike="noStrike">
                <a:solidFill>
                  <a:srgbClr val="6D9EEB"/>
                </a:solidFill>
                <a:latin typeface="Baumans"/>
                <a:ea typeface="Baumans"/>
                <a:cs typeface="Baumans"/>
                <a:sym typeface="Baumans"/>
              </a:rPr>
              <a:t>THE COMMUNICATIONS MIX</a:t>
            </a:r>
            <a:endParaRPr>
              <a:solidFill>
                <a:srgbClr val="6D9EEB"/>
              </a:solidFill>
            </a:endParaRPr>
          </a:p>
        </p:txBody>
      </p:sp>
      <p:sp>
        <p:nvSpPr>
          <p:cNvPr id="73" name="Shape 73"/>
          <p:cNvSpPr txBox="1"/>
          <p:nvPr>
            <p:ph idx="1" type="subTitle"/>
          </p:nvPr>
        </p:nvSpPr>
        <p:spPr>
          <a:xfrm>
            <a:off x="1253175" y="2239926"/>
            <a:ext cx="9448800" cy="6858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dk1"/>
              </a:buClr>
              <a:buSzPts val="2000"/>
              <a:buFont typeface="Arial"/>
              <a:buNone/>
            </a:pPr>
            <a:r>
              <a:rPr lang="en-GB" sz="3000"/>
              <a:t>Caitlin James-Deane and Samantha </a:t>
            </a:r>
            <a:r>
              <a:rPr lang="en-GB"/>
              <a:t>Winkley</a:t>
            </a:r>
            <a:endParaRPr b="0" i="0" sz="2000" u="none" cap="none" strike="noStrike">
              <a:solidFill>
                <a:schemeClr val="dk1"/>
              </a:solidFill>
              <a:latin typeface="Century Gothic"/>
              <a:ea typeface="Century Gothic"/>
              <a:cs typeface="Century Gothic"/>
              <a:sym typeface="Century Gothic"/>
            </a:endParaRPr>
          </a:p>
        </p:txBody>
      </p:sp>
      <p:pic>
        <p:nvPicPr>
          <p:cNvPr id="74" name="Shape 74"/>
          <p:cNvPicPr preferRelativeResize="0"/>
          <p:nvPr/>
        </p:nvPicPr>
        <p:blipFill>
          <a:blip r:embed="rId3">
            <a:alphaModFix/>
          </a:blip>
          <a:stretch>
            <a:fillRect/>
          </a:stretch>
        </p:blipFill>
        <p:spPr>
          <a:xfrm>
            <a:off x="3670300" y="2954625"/>
            <a:ext cx="4527950" cy="2168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8" name="Shape 78"/>
        <p:cNvGrpSpPr/>
        <p:nvPr/>
      </p:nvGrpSpPr>
      <p:grpSpPr>
        <a:xfrm>
          <a:off x="0" y="0"/>
          <a:ext cx="0" cy="0"/>
          <a:chOff x="0" y="0"/>
          <a:chExt cx="0" cy="0"/>
        </a:xfrm>
      </p:grpSpPr>
      <p:sp>
        <p:nvSpPr>
          <p:cNvPr id="79" name="Shape 79"/>
          <p:cNvSpPr txBox="1"/>
          <p:nvPr>
            <p:ph type="title"/>
          </p:nvPr>
        </p:nvSpPr>
        <p:spPr>
          <a:xfrm>
            <a:off x="582875" y="1280050"/>
            <a:ext cx="4611600" cy="1122600"/>
          </a:xfrm>
          <a:prstGeom prst="rect">
            <a:avLst/>
          </a:prstGeom>
        </p:spPr>
        <p:txBody>
          <a:bodyPr anchorCtr="0" anchor="b" bIns="121900" lIns="121900" spcFirstLastPara="1" rIns="121900" wrap="square" tIns="121900">
            <a:noAutofit/>
          </a:bodyPr>
          <a:lstStyle/>
          <a:p>
            <a:pPr indent="0" lvl="0" marL="0">
              <a:spcBef>
                <a:spcPts val="0"/>
              </a:spcBef>
              <a:spcAft>
                <a:spcPts val="0"/>
              </a:spcAft>
              <a:buNone/>
            </a:pPr>
            <a:r>
              <a:rPr lang="en-GB" sz="3000">
                <a:solidFill>
                  <a:srgbClr val="1155CC"/>
                </a:solidFill>
              </a:rPr>
              <a:t>Target Market</a:t>
            </a:r>
            <a:endParaRPr sz="3000">
              <a:solidFill>
                <a:srgbClr val="1155CC"/>
              </a:solidFill>
            </a:endParaRPr>
          </a:p>
          <a:p>
            <a:pPr indent="0" lvl="0" marL="0">
              <a:spcBef>
                <a:spcPts val="0"/>
              </a:spcBef>
              <a:spcAft>
                <a:spcPts val="0"/>
              </a:spcAft>
              <a:buNone/>
            </a:pPr>
            <a:r>
              <a:rPr lang="en-GB" sz="3000">
                <a:solidFill>
                  <a:srgbClr val="1155CC"/>
                </a:solidFill>
              </a:rPr>
              <a:t>Families with children </a:t>
            </a:r>
            <a:endParaRPr sz="3000">
              <a:solidFill>
                <a:srgbClr val="1155CC"/>
              </a:solidFill>
            </a:endParaRPr>
          </a:p>
        </p:txBody>
      </p:sp>
      <p:sp>
        <p:nvSpPr>
          <p:cNvPr id="80" name="Shape 80"/>
          <p:cNvSpPr txBox="1"/>
          <p:nvPr>
            <p:ph idx="1" type="subTitle"/>
          </p:nvPr>
        </p:nvSpPr>
        <p:spPr>
          <a:xfrm>
            <a:off x="66450" y="2272800"/>
            <a:ext cx="5706300" cy="2161200"/>
          </a:xfrm>
          <a:prstGeom prst="rect">
            <a:avLst/>
          </a:prstGeom>
        </p:spPr>
        <p:txBody>
          <a:bodyPr anchorCtr="0" anchor="t" bIns="121900" lIns="121900" spcFirstLastPara="1" rIns="121900" wrap="square" tIns="121900">
            <a:noAutofit/>
          </a:bodyPr>
          <a:lstStyle/>
          <a:p>
            <a:pPr indent="0" lvl="0" marL="0">
              <a:spcBef>
                <a:spcPts val="0"/>
              </a:spcBef>
              <a:spcAft>
                <a:spcPts val="0"/>
              </a:spcAft>
              <a:buNone/>
            </a:pPr>
            <a:r>
              <a:rPr lang="en-GB" sz="1400"/>
              <a:t>Coastline big unique selling point </a:t>
            </a:r>
            <a:endParaRPr sz="1400"/>
          </a:p>
          <a:p>
            <a:pPr indent="0" lvl="0" marL="0">
              <a:spcBef>
                <a:spcPts val="0"/>
              </a:spcBef>
              <a:spcAft>
                <a:spcPts val="0"/>
              </a:spcAft>
              <a:buNone/>
            </a:pPr>
            <a:r>
              <a:t/>
            </a:r>
            <a:endParaRPr sz="1400"/>
          </a:p>
          <a:p>
            <a:pPr indent="0" lvl="0" marL="0">
              <a:spcBef>
                <a:spcPts val="0"/>
              </a:spcBef>
              <a:spcAft>
                <a:spcPts val="0"/>
              </a:spcAft>
              <a:buNone/>
            </a:pPr>
            <a:r>
              <a:rPr lang="en-GB" sz="1400"/>
              <a:t>Major factors of the holiday - Rhossili beach, Mumbles and Gower</a:t>
            </a:r>
            <a:endParaRPr sz="1400"/>
          </a:p>
          <a:p>
            <a:pPr indent="0" lvl="0" marL="0">
              <a:spcBef>
                <a:spcPts val="0"/>
              </a:spcBef>
              <a:spcAft>
                <a:spcPts val="0"/>
              </a:spcAft>
              <a:buNone/>
            </a:pPr>
            <a:r>
              <a:t/>
            </a:r>
            <a:endParaRPr sz="1400"/>
          </a:p>
          <a:p>
            <a:pPr indent="0" lvl="0" marL="0">
              <a:spcBef>
                <a:spcPts val="0"/>
              </a:spcBef>
              <a:spcAft>
                <a:spcPts val="0"/>
              </a:spcAft>
              <a:buNone/>
            </a:pPr>
            <a:r>
              <a:rPr lang="en-GB" sz="1400"/>
              <a:t>Incorporating Swansea’s other adventures, events and activity</a:t>
            </a:r>
            <a:endParaRPr sz="1400"/>
          </a:p>
          <a:p>
            <a:pPr indent="0" lvl="0" marL="0">
              <a:spcBef>
                <a:spcPts val="0"/>
              </a:spcBef>
              <a:spcAft>
                <a:spcPts val="0"/>
              </a:spcAft>
              <a:buNone/>
            </a:pPr>
            <a:r>
              <a:t/>
            </a:r>
            <a:endParaRPr sz="1400"/>
          </a:p>
          <a:p>
            <a:pPr indent="0" lvl="0" marL="0">
              <a:spcBef>
                <a:spcPts val="0"/>
              </a:spcBef>
              <a:spcAft>
                <a:spcPts val="0"/>
              </a:spcAft>
              <a:buNone/>
            </a:pPr>
            <a:r>
              <a:rPr lang="en-GB" sz="1400"/>
              <a:t> Seasonal adaptations - Christmas, Easter, Bonfire night</a:t>
            </a:r>
            <a:endParaRPr sz="1400"/>
          </a:p>
          <a:p>
            <a:pPr indent="0" lvl="0" marL="0">
              <a:spcBef>
                <a:spcPts val="0"/>
              </a:spcBef>
              <a:spcAft>
                <a:spcPts val="0"/>
              </a:spcAft>
              <a:buNone/>
            </a:pPr>
            <a:r>
              <a:t/>
            </a:r>
            <a:endParaRPr sz="1400"/>
          </a:p>
          <a:p>
            <a:pPr indent="0" lvl="0" marL="0">
              <a:spcBef>
                <a:spcPts val="0"/>
              </a:spcBef>
              <a:spcAft>
                <a:spcPts val="0"/>
              </a:spcAft>
              <a:buNone/>
            </a:pPr>
            <a:r>
              <a:rPr lang="en-GB" sz="1400"/>
              <a:t>Work alongside Visit Wales’ year of the sea to promote tourism</a:t>
            </a:r>
            <a:endParaRPr sz="1400"/>
          </a:p>
          <a:p>
            <a:pPr indent="0" lvl="0" marL="0">
              <a:spcBef>
                <a:spcPts val="0"/>
              </a:spcBef>
              <a:spcAft>
                <a:spcPts val="0"/>
              </a:spcAft>
              <a:buNone/>
            </a:pPr>
            <a:r>
              <a:t/>
            </a:r>
            <a:endParaRPr sz="1400"/>
          </a:p>
          <a:p>
            <a:pPr indent="0" lvl="0" marL="0" rtl="0">
              <a:spcBef>
                <a:spcPts val="0"/>
              </a:spcBef>
              <a:spcAft>
                <a:spcPts val="0"/>
              </a:spcAft>
              <a:buNone/>
            </a:pPr>
            <a:r>
              <a:t/>
            </a:r>
            <a:endParaRPr sz="1400"/>
          </a:p>
        </p:txBody>
      </p:sp>
      <p:pic>
        <p:nvPicPr>
          <p:cNvPr id="81" name="Shape 81"/>
          <p:cNvPicPr preferRelativeResize="0"/>
          <p:nvPr/>
        </p:nvPicPr>
        <p:blipFill>
          <a:blip r:embed="rId3">
            <a:alphaModFix/>
          </a:blip>
          <a:stretch>
            <a:fillRect/>
          </a:stretch>
        </p:blipFill>
        <p:spPr>
          <a:xfrm>
            <a:off x="4365850" y="111325"/>
            <a:ext cx="3373049" cy="1704001"/>
          </a:xfrm>
          <a:prstGeom prst="rect">
            <a:avLst/>
          </a:prstGeom>
          <a:noFill/>
          <a:ln>
            <a:noFill/>
          </a:ln>
        </p:spPr>
      </p:pic>
      <p:sp>
        <p:nvSpPr>
          <p:cNvPr id="82" name="Shape 82"/>
          <p:cNvSpPr txBox="1"/>
          <p:nvPr/>
        </p:nvSpPr>
        <p:spPr>
          <a:xfrm>
            <a:off x="7859825" y="1299325"/>
            <a:ext cx="3654600" cy="516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2400" u="sng">
                <a:latin typeface="Indie Flower"/>
                <a:ea typeface="Indie Flower"/>
                <a:cs typeface="Indie Flower"/>
                <a:sym typeface="Indie Flower"/>
              </a:rPr>
              <a:t>Three day break</a:t>
            </a:r>
            <a:r>
              <a:rPr b="1" lang="en-GB" sz="2400" u="sng">
                <a:latin typeface="Indie Flower"/>
                <a:ea typeface="Indie Flower"/>
                <a:cs typeface="Indie Flower"/>
                <a:sym typeface="Indie Flower"/>
              </a:rPr>
              <a:t> Itinerary</a:t>
            </a:r>
            <a:endParaRPr b="1" sz="2400" u="sng">
              <a:latin typeface="Indie Flower"/>
              <a:ea typeface="Indie Flower"/>
              <a:cs typeface="Indie Flower"/>
              <a:sym typeface="Indie Flower"/>
            </a:endParaRPr>
          </a:p>
        </p:txBody>
      </p:sp>
      <p:sp>
        <p:nvSpPr>
          <p:cNvPr id="83" name="Shape 83"/>
          <p:cNvSpPr txBox="1"/>
          <p:nvPr/>
        </p:nvSpPr>
        <p:spPr>
          <a:xfrm>
            <a:off x="8487425" y="838125"/>
            <a:ext cx="2399400" cy="516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t/>
            </a:r>
            <a:endParaRPr sz="900"/>
          </a:p>
          <a:p>
            <a:pPr indent="0" lvl="0" marL="0">
              <a:spcBef>
                <a:spcPts val="0"/>
              </a:spcBef>
              <a:spcAft>
                <a:spcPts val="0"/>
              </a:spcAft>
              <a:buNone/>
            </a:pPr>
            <a:r>
              <a:t/>
            </a:r>
            <a:endParaRPr sz="900"/>
          </a:p>
          <a:p>
            <a:pPr indent="0" lvl="0" marL="0">
              <a:spcBef>
                <a:spcPts val="0"/>
              </a:spcBef>
              <a:spcAft>
                <a:spcPts val="0"/>
              </a:spcAft>
              <a:buNone/>
            </a:pPr>
            <a:r>
              <a:t/>
            </a:r>
            <a:endParaRPr sz="900"/>
          </a:p>
        </p:txBody>
      </p:sp>
      <p:pic>
        <p:nvPicPr>
          <p:cNvPr id="84" name="Shape 84"/>
          <p:cNvPicPr preferRelativeResize="0"/>
          <p:nvPr/>
        </p:nvPicPr>
        <p:blipFill>
          <a:blip r:embed="rId4">
            <a:alphaModFix/>
          </a:blip>
          <a:stretch>
            <a:fillRect/>
          </a:stretch>
        </p:blipFill>
        <p:spPr>
          <a:xfrm>
            <a:off x="831175" y="4561650"/>
            <a:ext cx="4269700" cy="2066000"/>
          </a:xfrm>
          <a:prstGeom prst="rect">
            <a:avLst/>
          </a:prstGeom>
          <a:noFill/>
          <a:ln>
            <a:noFill/>
          </a:ln>
        </p:spPr>
      </p:pic>
      <p:sp>
        <p:nvSpPr>
          <p:cNvPr id="85" name="Shape 85"/>
          <p:cNvSpPr txBox="1"/>
          <p:nvPr/>
        </p:nvSpPr>
        <p:spPr>
          <a:xfrm>
            <a:off x="4283675" y="6553450"/>
            <a:ext cx="910800" cy="2673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700"/>
              <a:t>(Google images)</a:t>
            </a:r>
            <a:endParaRPr sz="700"/>
          </a:p>
        </p:txBody>
      </p:sp>
      <p:sp>
        <p:nvSpPr>
          <p:cNvPr id="86" name="Shape 86"/>
          <p:cNvSpPr txBox="1"/>
          <p:nvPr/>
        </p:nvSpPr>
        <p:spPr>
          <a:xfrm>
            <a:off x="8243200" y="3116725"/>
            <a:ext cx="1675800" cy="692700"/>
          </a:xfrm>
          <a:prstGeom prst="rect">
            <a:avLst/>
          </a:prstGeom>
          <a:noFill/>
          <a:ln>
            <a:noFill/>
          </a:ln>
        </p:spPr>
        <p:txBody>
          <a:bodyPr anchorCtr="0" anchor="t" bIns="91425" lIns="91425" spcFirstLastPara="1" rIns="91425" wrap="square" tIns="91425">
            <a:noAutofit/>
          </a:bodyPr>
          <a:lstStyle/>
          <a:p>
            <a:pPr indent="0" lvl="0" marL="0" rtl="0">
              <a:spcBef>
                <a:spcPts val="0"/>
              </a:spcBef>
              <a:spcAft>
                <a:spcPts val="0"/>
              </a:spcAft>
              <a:buNone/>
            </a:pPr>
            <a:r>
              <a:t/>
            </a:r>
            <a:endParaRPr sz="800"/>
          </a:p>
        </p:txBody>
      </p:sp>
      <p:graphicFrame>
        <p:nvGraphicFramePr>
          <p:cNvPr id="87" name="Shape 87"/>
          <p:cNvGraphicFramePr/>
          <p:nvPr/>
        </p:nvGraphicFramePr>
        <p:xfrm>
          <a:off x="6496400" y="1858388"/>
          <a:ext cx="3000000" cy="3000000"/>
        </p:xfrm>
        <a:graphic>
          <a:graphicData uri="http://schemas.openxmlformats.org/drawingml/2006/table">
            <a:tbl>
              <a:tblPr>
                <a:noFill/>
                <a:tableStyleId>{3343D63B-3751-4B82-A433-3BF285D04370}</a:tableStyleId>
              </a:tblPr>
              <a:tblGrid>
                <a:gridCol w="1623300"/>
                <a:gridCol w="3156900"/>
              </a:tblGrid>
              <a:tr h="1350900">
                <a:tc>
                  <a:txBody>
                    <a:bodyPr>
                      <a:noAutofit/>
                    </a:bodyPr>
                    <a:lstStyle/>
                    <a:p>
                      <a:pPr indent="0" lvl="0" marL="0">
                        <a:spcBef>
                          <a:spcPts val="0"/>
                        </a:spcBef>
                        <a:spcAft>
                          <a:spcPts val="0"/>
                        </a:spcAft>
                        <a:buNone/>
                      </a:pPr>
                      <a:r>
                        <a:rPr b="1" lang="en-GB" u="sng"/>
                        <a:t>Day 1</a:t>
                      </a:r>
                      <a:endParaRPr b="1" u="sng"/>
                    </a:p>
                    <a:p>
                      <a:pPr indent="0" lvl="0" marL="0">
                        <a:spcBef>
                          <a:spcPts val="0"/>
                        </a:spcBef>
                        <a:spcAft>
                          <a:spcPts val="0"/>
                        </a:spcAft>
                        <a:buNone/>
                      </a:pPr>
                      <a:r>
                        <a:rPr lang="en-GB" sz="1200"/>
                        <a:t>Check in 12:00</a:t>
                      </a:r>
                      <a:endParaRPr sz="1200"/>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c>
                  <a:txBody>
                    <a:bodyPr>
                      <a:noAutofit/>
                    </a:bodyPr>
                    <a:lstStyle/>
                    <a:p>
                      <a:pPr indent="0" lvl="0" marL="0">
                        <a:spcBef>
                          <a:spcPts val="0"/>
                        </a:spcBef>
                        <a:spcAft>
                          <a:spcPts val="0"/>
                        </a:spcAft>
                        <a:buNone/>
                      </a:pPr>
                      <a:r>
                        <a:rPr lang="en-GB" sz="1200" u="sng"/>
                        <a:t>Activities:</a:t>
                      </a:r>
                      <a:r>
                        <a:rPr lang="en-GB" sz="1200"/>
                        <a:t> Mumbles 12:30-14:30</a:t>
                      </a:r>
                      <a:endParaRPr sz="1200"/>
                    </a:p>
                    <a:p>
                      <a:pPr indent="0" lvl="0" marL="0">
                        <a:spcBef>
                          <a:spcPts val="0"/>
                        </a:spcBef>
                        <a:spcAft>
                          <a:spcPts val="0"/>
                        </a:spcAft>
                        <a:buNone/>
                      </a:pPr>
                      <a:r>
                        <a:rPr lang="en-GB" sz="1200"/>
                        <a:t>                Oystermouth Castle 15:00-17:00</a:t>
                      </a:r>
                      <a:endParaRPr sz="1200"/>
                    </a:p>
                    <a:p>
                      <a:pPr indent="0" lvl="0" marL="0">
                        <a:spcBef>
                          <a:spcPts val="0"/>
                        </a:spcBef>
                        <a:spcAft>
                          <a:spcPts val="0"/>
                        </a:spcAft>
                        <a:buNone/>
                      </a:pPr>
                      <a:r>
                        <a:rPr lang="en-GB" sz="1200" u="sng"/>
                        <a:t>Dinner:</a:t>
                      </a:r>
                      <a:r>
                        <a:rPr lang="en-GB" sz="1200"/>
                        <a:t> Denny’s American Diner 17:30</a:t>
                      </a:r>
                      <a:endParaRPr u="sng"/>
                    </a:p>
                    <a:p>
                      <a:pPr indent="0" lvl="0" marL="0">
                        <a:spcBef>
                          <a:spcPts val="0"/>
                        </a:spcBef>
                        <a:spcAft>
                          <a:spcPts val="0"/>
                        </a:spcAft>
                        <a:buNone/>
                      </a:pPr>
                      <a:r>
                        <a:rPr lang="en-GB" sz="1200" u="sng"/>
                        <a:t>Accommodation</a:t>
                      </a:r>
                      <a:r>
                        <a:rPr lang="en-GB" sz="1200" u="sng"/>
                        <a:t>:</a:t>
                      </a:r>
                      <a:r>
                        <a:rPr lang="en-GB" sz="1200"/>
                        <a:t> 1 night at </a:t>
                      </a:r>
                      <a:r>
                        <a:rPr lang="en-GB" sz="1200"/>
                        <a:t>Village Hotel</a:t>
                      </a:r>
                      <a:r>
                        <a:rPr lang="en-GB" sz="1200"/>
                        <a:t> Swansea</a:t>
                      </a:r>
                      <a:endParaRPr sz="1200"/>
                    </a:p>
                    <a:p>
                      <a:pPr indent="0" lvl="0" marL="0">
                        <a:spcBef>
                          <a:spcPts val="0"/>
                        </a:spcBef>
                        <a:spcAft>
                          <a:spcPts val="0"/>
                        </a:spcAft>
                        <a:buNone/>
                      </a:pPr>
                      <a:r>
                        <a:rPr lang="en-GB" sz="1200" u="sng"/>
                        <a:t>Transport:</a:t>
                      </a:r>
                      <a:r>
                        <a:rPr lang="en-GB" sz="1200"/>
                        <a:t> Briggs coaches all 3 days </a:t>
                      </a:r>
                      <a:endParaRPr sz="1200"/>
                    </a:p>
                    <a:p>
                      <a:pPr indent="0" lvl="0" marL="0">
                        <a:spcBef>
                          <a:spcPts val="0"/>
                        </a:spcBef>
                        <a:spcAft>
                          <a:spcPts val="0"/>
                        </a:spcAft>
                        <a:buNone/>
                      </a:pPr>
                      <a:r>
                        <a:t/>
                      </a:r>
                      <a:endParaRPr sz="900"/>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r>
              <a:tr h="1396775">
                <a:tc>
                  <a:txBody>
                    <a:bodyPr>
                      <a:noAutofit/>
                    </a:bodyPr>
                    <a:lstStyle/>
                    <a:p>
                      <a:pPr indent="0" lvl="0" marL="0">
                        <a:spcBef>
                          <a:spcPts val="0"/>
                        </a:spcBef>
                        <a:spcAft>
                          <a:spcPts val="0"/>
                        </a:spcAft>
                        <a:buNone/>
                      </a:pPr>
                      <a:r>
                        <a:rPr b="1" lang="en-GB" u="sng"/>
                        <a:t>Day 2</a:t>
                      </a:r>
                      <a:endParaRPr b="1" u="sng"/>
                    </a:p>
                    <a:p>
                      <a:pPr indent="0" lvl="0" marL="0">
                        <a:spcBef>
                          <a:spcPts val="0"/>
                        </a:spcBef>
                        <a:spcAft>
                          <a:spcPts val="0"/>
                        </a:spcAft>
                        <a:buNone/>
                      </a:pPr>
                      <a:r>
                        <a:t/>
                      </a:r>
                      <a:endParaRPr sz="1200"/>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c>
                  <a:txBody>
                    <a:bodyPr>
                      <a:noAutofit/>
                    </a:bodyPr>
                    <a:lstStyle/>
                    <a:p>
                      <a:pPr indent="0" lvl="0" marL="0">
                        <a:spcBef>
                          <a:spcPts val="0"/>
                        </a:spcBef>
                        <a:spcAft>
                          <a:spcPts val="0"/>
                        </a:spcAft>
                        <a:buNone/>
                      </a:pPr>
                      <a:r>
                        <a:rPr lang="en-GB" sz="1200" u="sng"/>
                        <a:t>Activities:</a:t>
                      </a:r>
                      <a:r>
                        <a:rPr lang="en-GB" sz="1200"/>
                        <a:t> LC2 waterpark 10:00-12:00</a:t>
                      </a:r>
                      <a:endParaRPr sz="1200"/>
                    </a:p>
                    <a:p>
                      <a:pPr indent="0" lvl="0" marL="0">
                        <a:spcBef>
                          <a:spcPts val="0"/>
                        </a:spcBef>
                        <a:spcAft>
                          <a:spcPts val="0"/>
                        </a:spcAft>
                        <a:buNone/>
                      </a:pPr>
                      <a:r>
                        <a:rPr lang="en-GB" sz="1200"/>
                        <a:t>               Guided walk around Rhossili Bay</a:t>
                      </a:r>
                      <a:endParaRPr sz="1200"/>
                    </a:p>
                    <a:p>
                      <a:pPr indent="0" lvl="0" marL="0">
                        <a:spcBef>
                          <a:spcPts val="0"/>
                        </a:spcBef>
                        <a:spcAft>
                          <a:spcPts val="0"/>
                        </a:spcAft>
                        <a:buNone/>
                      </a:pPr>
                      <a:r>
                        <a:rPr lang="en-GB" sz="1200"/>
                        <a:t>               </a:t>
                      </a:r>
                      <a:r>
                        <a:rPr lang="en-GB" sz="1200"/>
                        <a:t>c</a:t>
                      </a:r>
                      <a:r>
                        <a:rPr lang="en-GB" sz="1200"/>
                        <a:t>oast, cliffs and the Worm’s Head</a:t>
                      </a:r>
                      <a:endParaRPr sz="1200"/>
                    </a:p>
                    <a:p>
                      <a:pPr indent="0" lvl="0" marL="0">
                        <a:spcBef>
                          <a:spcPts val="0"/>
                        </a:spcBef>
                        <a:spcAft>
                          <a:spcPts val="0"/>
                        </a:spcAft>
                        <a:buNone/>
                      </a:pPr>
                      <a:r>
                        <a:rPr lang="en-GB" sz="1200"/>
                        <a:t>               14:00-16:00</a:t>
                      </a:r>
                      <a:endParaRPr sz="1200"/>
                    </a:p>
                    <a:p>
                      <a:pPr indent="0" lvl="0" marL="0">
                        <a:spcBef>
                          <a:spcPts val="0"/>
                        </a:spcBef>
                        <a:spcAft>
                          <a:spcPts val="0"/>
                        </a:spcAft>
                        <a:buNone/>
                      </a:pPr>
                      <a:r>
                        <a:rPr lang="en-GB" sz="1200" u="sng"/>
                        <a:t>Dinner:</a:t>
                      </a:r>
                      <a:r>
                        <a:rPr lang="en-GB" sz="1200"/>
                        <a:t> Worm’s Head Hotel </a:t>
                      </a:r>
                      <a:r>
                        <a:rPr lang="en-GB" sz="1200"/>
                        <a:t>17:00</a:t>
                      </a:r>
                      <a:r>
                        <a:rPr lang="en-GB" sz="1200"/>
                        <a:t> </a:t>
                      </a:r>
                      <a:endParaRPr sz="1200"/>
                    </a:p>
                    <a:p>
                      <a:pPr indent="0" lvl="0" marL="0">
                        <a:spcBef>
                          <a:spcPts val="0"/>
                        </a:spcBef>
                        <a:spcAft>
                          <a:spcPts val="0"/>
                        </a:spcAft>
                        <a:buNone/>
                      </a:pPr>
                      <a:r>
                        <a:rPr lang="en-GB" sz="1200" u="sng"/>
                        <a:t>Accommodation:</a:t>
                      </a:r>
                      <a:r>
                        <a:rPr lang="en-GB" sz="1200"/>
                        <a:t> Worm’s Head Hotel</a:t>
                      </a:r>
                      <a:endParaRPr sz="1200"/>
                    </a:p>
                    <a:p>
                      <a:pPr indent="0" lvl="0" marL="0">
                        <a:spcBef>
                          <a:spcPts val="0"/>
                        </a:spcBef>
                        <a:spcAft>
                          <a:spcPts val="0"/>
                        </a:spcAft>
                        <a:buNone/>
                      </a:pPr>
                      <a:r>
                        <a:t/>
                      </a:r>
                      <a:endParaRPr sz="1200"/>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r>
              <a:tr h="1222400">
                <a:tc>
                  <a:txBody>
                    <a:bodyPr>
                      <a:noAutofit/>
                    </a:bodyPr>
                    <a:lstStyle/>
                    <a:p>
                      <a:pPr indent="0" lvl="0" marL="0">
                        <a:spcBef>
                          <a:spcPts val="0"/>
                        </a:spcBef>
                        <a:spcAft>
                          <a:spcPts val="0"/>
                        </a:spcAft>
                        <a:buNone/>
                      </a:pPr>
                      <a:r>
                        <a:rPr b="1" lang="en-GB" u="sng"/>
                        <a:t>Day 3</a:t>
                      </a:r>
                      <a:endParaRPr b="1" u="sng"/>
                    </a:p>
                    <a:p>
                      <a:pPr indent="0" lvl="0" marL="0">
                        <a:spcBef>
                          <a:spcPts val="0"/>
                        </a:spcBef>
                        <a:spcAft>
                          <a:spcPts val="0"/>
                        </a:spcAft>
                        <a:buNone/>
                      </a:pPr>
                      <a:r>
                        <a:t/>
                      </a:r>
                      <a:endParaRPr/>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c>
                  <a:txBody>
                    <a:bodyPr>
                      <a:noAutofit/>
                    </a:bodyPr>
                    <a:lstStyle/>
                    <a:p>
                      <a:pPr indent="0" lvl="0" marL="0">
                        <a:spcBef>
                          <a:spcPts val="0"/>
                        </a:spcBef>
                        <a:spcAft>
                          <a:spcPts val="0"/>
                        </a:spcAft>
                        <a:buNone/>
                      </a:pPr>
                      <a:r>
                        <a:rPr lang="en-GB" sz="1200" u="sng"/>
                        <a:t>Activities:</a:t>
                      </a:r>
                      <a:r>
                        <a:rPr lang="en-GB" sz="1200"/>
                        <a:t> Family surfing lesson and </a:t>
                      </a:r>
                      <a:endParaRPr sz="1200"/>
                    </a:p>
                    <a:p>
                      <a:pPr indent="0" lvl="0" marL="0">
                        <a:spcBef>
                          <a:spcPts val="0"/>
                        </a:spcBef>
                        <a:spcAft>
                          <a:spcPts val="0"/>
                        </a:spcAft>
                        <a:buNone/>
                      </a:pPr>
                      <a:r>
                        <a:rPr lang="en-GB" sz="1200"/>
                        <a:t>                free time at the beach</a:t>
                      </a:r>
                      <a:endParaRPr sz="1200"/>
                    </a:p>
                    <a:p>
                      <a:pPr indent="0" lvl="0" marL="0">
                        <a:spcBef>
                          <a:spcPts val="0"/>
                        </a:spcBef>
                        <a:spcAft>
                          <a:spcPts val="0"/>
                        </a:spcAft>
                        <a:buNone/>
                      </a:pPr>
                      <a:r>
                        <a:rPr lang="en-GB" sz="1200"/>
                        <a:t>                10:00-12:00</a:t>
                      </a:r>
                      <a:endParaRPr sz="1200" u="sng"/>
                    </a:p>
                    <a:p>
                      <a:pPr indent="0" lvl="0" marL="0">
                        <a:spcBef>
                          <a:spcPts val="0"/>
                        </a:spcBef>
                        <a:spcAft>
                          <a:spcPts val="0"/>
                        </a:spcAft>
                        <a:buNone/>
                      </a:pPr>
                      <a:r>
                        <a:rPr lang="en-GB" sz="1200" u="sng"/>
                        <a:t>Lunch:</a:t>
                      </a:r>
                      <a:r>
                        <a:rPr lang="en-GB" sz="1200"/>
                        <a:t> Worms Head Hotel 12:30</a:t>
                      </a:r>
                      <a:endParaRPr sz="1200"/>
                    </a:p>
                    <a:p>
                      <a:pPr indent="0" lvl="0" marL="0">
                        <a:spcBef>
                          <a:spcPts val="0"/>
                        </a:spcBef>
                        <a:spcAft>
                          <a:spcPts val="0"/>
                        </a:spcAft>
                        <a:buNone/>
                      </a:pPr>
                      <a:r>
                        <a:rPr lang="en-GB" sz="1200" u="sng"/>
                        <a:t>Accommodation Check Out:</a:t>
                      </a:r>
                      <a:r>
                        <a:rPr lang="en-GB" sz="1200"/>
                        <a:t> 13:30</a:t>
                      </a:r>
                      <a:endParaRPr sz="1200"/>
                    </a:p>
                    <a:p>
                      <a:pPr indent="0" lvl="0" marL="0">
                        <a:spcBef>
                          <a:spcPts val="0"/>
                        </a:spcBef>
                        <a:spcAft>
                          <a:spcPts val="0"/>
                        </a:spcAft>
                        <a:buNone/>
                      </a:pPr>
                      <a:r>
                        <a:t/>
                      </a:r>
                      <a:endParaRPr sz="1200"/>
                    </a:p>
                  </a:txBody>
                  <a:tcPr marT="91425" marB="91425" marR="91425" marL="91425">
                    <a:lnL cap="flat" cmpd="sng" w="38100">
                      <a:solidFill>
                        <a:srgbClr val="1155CC"/>
                      </a:solidFill>
                      <a:prstDash val="solid"/>
                      <a:round/>
                      <a:headEnd len="sm" w="sm" type="none"/>
                      <a:tailEnd len="sm" w="sm" type="none"/>
                    </a:lnL>
                    <a:lnR cap="flat" cmpd="sng" w="38100">
                      <a:solidFill>
                        <a:srgbClr val="1155CC"/>
                      </a:solidFill>
                      <a:prstDash val="solid"/>
                      <a:round/>
                      <a:headEnd len="sm" w="sm" type="none"/>
                      <a:tailEnd len="sm" w="sm" type="none"/>
                    </a:lnR>
                    <a:lnT cap="flat" cmpd="sng" w="38100">
                      <a:solidFill>
                        <a:srgbClr val="1155CC"/>
                      </a:solidFill>
                      <a:prstDash val="solid"/>
                      <a:round/>
                      <a:headEnd len="sm" w="sm" type="none"/>
                      <a:tailEnd len="sm" w="sm" type="none"/>
                    </a:lnT>
                    <a:lnB cap="flat" cmpd="sng" w="38100">
                      <a:solidFill>
                        <a:srgbClr val="1155CC"/>
                      </a:solidFill>
                      <a:prstDash val="solid"/>
                      <a:round/>
                      <a:headEnd len="sm" w="sm" type="none"/>
                      <a:tailEnd len="sm" w="sm" type="none"/>
                    </a:lnB>
                  </a:tcPr>
                </a:tc>
              </a:tr>
            </a:tbl>
          </a:graphicData>
        </a:graphic>
      </p:graphicFrame>
      <p:sp>
        <p:nvSpPr>
          <p:cNvPr id="88" name="Shape 88"/>
          <p:cNvSpPr txBox="1"/>
          <p:nvPr/>
        </p:nvSpPr>
        <p:spPr>
          <a:xfrm>
            <a:off x="6551825" y="6065525"/>
            <a:ext cx="5018400" cy="2673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1200"/>
              <a:t>Other opportunities/Wet weather alternatives: Plantasia, Marina boat trip, hotel indoor pool, bowling, waterfront museum, Wales National Airshow, cafe play Mumbles, Swansea Grand theatre. </a:t>
            </a:r>
            <a:endParaRPr sz="1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92" name="Shape 92"/>
        <p:cNvGrpSpPr/>
        <p:nvPr/>
      </p:nvGrpSpPr>
      <p:grpSpPr>
        <a:xfrm>
          <a:off x="0" y="0"/>
          <a:ext cx="0" cy="0"/>
          <a:chOff x="0" y="0"/>
          <a:chExt cx="0" cy="0"/>
        </a:xfrm>
      </p:grpSpPr>
      <p:pic>
        <p:nvPicPr>
          <p:cNvPr descr="See the source image" id="93" name="Shape 93"/>
          <p:cNvPicPr preferRelativeResize="0"/>
          <p:nvPr/>
        </p:nvPicPr>
        <p:blipFill>
          <a:blip r:embed="rId3">
            <a:alphaModFix/>
          </a:blip>
          <a:stretch>
            <a:fillRect/>
          </a:stretch>
        </p:blipFill>
        <p:spPr>
          <a:xfrm>
            <a:off x="7712075" y="2803350"/>
            <a:ext cx="4479925" cy="2921700"/>
          </a:xfrm>
          <a:prstGeom prst="rect">
            <a:avLst/>
          </a:prstGeom>
          <a:noFill/>
          <a:ln>
            <a:noFill/>
          </a:ln>
        </p:spPr>
      </p:pic>
      <p:sp>
        <p:nvSpPr>
          <p:cNvPr id="94" name="Shape 94"/>
          <p:cNvSpPr txBox="1"/>
          <p:nvPr>
            <p:ph type="title"/>
          </p:nvPr>
        </p:nvSpPr>
        <p:spPr>
          <a:xfrm>
            <a:off x="579050" y="764375"/>
            <a:ext cx="10927200" cy="1293000"/>
          </a:xfrm>
          <a:prstGeom prst="rect">
            <a:avLst/>
          </a:prstGeom>
          <a:noFill/>
          <a:ln>
            <a:noFill/>
          </a:ln>
        </p:spPr>
        <p:txBody>
          <a:bodyPr anchorCtr="0" anchor="ctr" bIns="45700" lIns="91425" spcFirstLastPara="1" rIns="91425" wrap="square" tIns="45700">
            <a:noAutofit/>
          </a:bodyPr>
          <a:lstStyle/>
          <a:p>
            <a:pPr indent="0" lvl="0" marL="0" marR="0" rtl="0" algn="r">
              <a:lnSpc>
                <a:spcPct val="90000"/>
              </a:lnSpc>
              <a:spcBef>
                <a:spcPts val="0"/>
              </a:spcBef>
              <a:spcAft>
                <a:spcPts val="0"/>
              </a:spcAft>
              <a:buClr>
                <a:schemeClr val="dk1"/>
              </a:buClr>
              <a:buSzPts val="3600"/>
              <a:buFont typeface="Century Gothic"/>
              <a:buNone/>
            </a:pPr>
            <a:r>
              <a:rPr b="0" i="0" lang="en-GB" sz="4800" u="none" cap="none" strike="noStrike">
                <a:solidFill>
                  <a:srgbClr val="4A86E8"/>
                </a:solidFill>
                <a:latin typeface="Century Gothic"/>
                <a:ea typeface="Century Gothic"/>
                <a:cs typeface="Century Gothic"/>
                <a:sym typeface="Century Gothic"/>
              </a:rPr>
              <a:t>AN INTRODUCTION TO INTEGRATED MARKETING COMMUNICATIONS (IMC)</a:t>
            </a:r>
            <a:br>
              <a:rPr b="0" i="0" lang="en-GB" sz="3600" u="none" cap="none" strike="noStrike">
                <a:solidFill>
                  <a:srgbClr val="4A86E8"/>
                </a:solidFill>
                <a:latin typeface="Century Gothic"/>
                <a:ea typeface="Century Gothic"/>
                <a:cs typeface="Century Gothic"/>
                <a:sym typeface="Century Gothic"/>
              </a:rPr>
            </a:br>
            <a:endParaRPr b="0" i="0" sz="3600" u="none" cap="none" strike="noStrike">
              <a:solidFill>
                <a:srgbClr val="4A86E8"/>
              </a:solidFill>
              <a:latin typeface="Century Gothic"/>
              <a:ea typeface="Century Gothic"/>
              <a:cs typeface="Century Gothic"/>
              <a:sym typeface="Century Gothic"/>
            </a:endParaRPr>
          </a:p>
        </p:txBody>
      </p:sp>
      <p:sp>
        <p:nvSpPr>
          <p:cNvPr id="95" name="Shape 95"/>
          <p:cNvSpPr txBox="1"/>
          <p:nvPr>
            <p:ph idx="1" type="body"/>
          </p:nvPr>
        </p:nvSpPr>
        <p:spPr>
          <a:xfrm>
            <a:off x="108550" y="2228400"/>
            <a:ext cx="7683000" cy="4071600"/>
          </a:xfrm>
          <a:prstGeom prst="rect">
            <a:avLst/>
          </a:prstGeom>
          <a:noFill/>
          <a:ln>
            <a:noFill/>
          </a:ln>
        </p:spPr>
        <p:txBody>
          <a:bodyPr anchorCtr="0" anchor="t" bIns="45700" lIns="91425" spcFirstLastPara="1" rIns="91425" wrap="square" tIns="45700">
            <a:noAutofit/>
          </a:bodyPr>
          <a:lstStyle/>
          <a:p>
            <a:pPr indent="-213677" lvl="0" marL="228600" marR="0" rtl="0" algn="l">
              <a:lnSpc>
                <a:spcPct val="70000"/>
              </a:lnSpc>
              <a:spcBef>
                <a:spcPts val="0"/>
              </a:spcBef>
              <a:spcAft>
                <a:spcPts val="0"/>
              </a:spcAft>
              <a:buClr>
                <a:srgbClr val="4A86E8"/>
              </a:buClr>
              <a:buSzPts val="1800"/>
              <a:buFont typeface="Arial"/>
              <a:buChar char="•"/>
            </a:pPr>
            <a:r>
              <a:rPr lang="en-GB" sz="1800">
                <a:solidFill>
                  <a:srgbClr val="4A86E8"/>
                </a:solidFill>
              </a:rPr>
              <a:t>It </a:t>
            </a:r>
            <a:r>
              <a:rPr b="0" i="0" lang="en-GB" sz="1800" u="none" cap="none" strike="noStrike">
                <a:solidFill>
                  <a:srgbClr val="4A86E8"/>
                </a:solidFill>
                <a:latin typeface="Century Gothic"/>
                <a:ea typeface="Century Gothic"/>
                <a:cs typeface="Century Gothic"/>
                <a:sym typeface="Century Gothic"/>
              </a:rPr>
              <a:t>ensures that all forms of communications and messages are carefully linked together.</a:t>
            </a:r>
            <a:endParaRPr sz="1800">
              <a:solidFill>
                <a:srgbClr val="4A86E8"/>
              </a:solidFill>
            </a:endParaRPr>
          </a:p>
          <a:p>
            <a:pPr indent="-213677" lvl="0" marL="228600" marR="0" rtl="0" algn="l">
              <a:lnSpc>
                <a:spcPct val="70000"/>
              </a:lnSpc>
              <a:spcBef>
                <a:spcPts val="1000"/>
              </a:spcBef>
              <a:spcAft>
                <a:spcPts val="0"/>
              </a:spcAft>
              <a:buClr>
                <a:srgbClr val="4A86E8"/>
              </a:buClr>
              <a:buSzPts val="1800"/>
              <a:buFont typeface="Arial"/>
              <a:buChar char="•"/>
            </a:pPr>
            <a:r>
              <a:rPr lang="en-GB" sz="1800">
                <a:solidFill>
                  <a:srgbClr val="4A86E8"/>
                </a:solidFill>
              </a:rPr>
              <a:t>It means </a:t>
            </a:r>
            <a:r>
              <a:rPr b="0" i="0" lang="en-GB" sz="1800" u="none" cap="none" strike="noStrike">
                <a:solidFill>
                  <a:srgbClr val="4A86E8"/>
                </a:solidFill>
                <a:latin typeface="Century Gothic"/>
                <a:ea typeface="Century Gothic"/>
                <a:cs typeface="Century Gothic"/>
                <a:sym typeface="Century Gothic"/>
              </a:rPr>
              <a:t>integrating all the promotional tools, so that they work together in harmony.</a:t>
            </a:r>
            <a:endParaRPr b="0" i="0" sz="1800" u="none" cap="none" strike="noStrike">
              <a:solidFill>
                <a:srgbClr val="4A86E8"/>
              </a:solidFill>
              <a:latin typeface="Century Gothic"/>
              <a:ea typeface="Century Gothic"/>
              <a:cs typeface="Century Gothic"/>
              <a:sym typeface="Century Gothic"/>
            </a:endParaRPr>
          </a:p>
          <a:p>
            <a:pPr indent="-213677" lvl="0" marL="228600" marR="0" rtl="0" algn="l">
              <a:lnSpc>
                <a:spcPct val="70000"/>
              </a:lnSpc>
              <a:spcBef>
                <a:spcPts val="1000"/>
              </a:spcBef>
              <a:spcAft>
                <a:spcPts val="0"/>
              </a:spcAft>
              <a:buClr>
                <a:srgbClr val="4A86E8"/>
              </a:buClr>
              <a:buSzPts val="1800"/>
              <a:buFont typeface="Arial"/>
              <a:buChar char="•"/>
            </a:pPr>
            <a:r>
              <a:rPr b="0" i="0" lang="en-GB" sz="1800" u="none" cap="none" strike="noStrike">
                <a:solidFill>
                  <a:srgbClr val="4A86E8"/>
                </a:solidFill>
                <a:latin typeface="Century Gothic"/>
                <a:ea typeface="Century Gothic"/>
                <a:cs typeface="Century Gothic"/>
                <a:sym typeface="Century Gothic"/>
              </a:rPr>
              <a:t>Promotion is one of the Ps in the marketing mix. Promotions has its own mix of communications tools.</a:t>
            </a:r>
            <a:endParaRPr b="0" i="0" sz="1800" u="none" cap="none" strike="noStrike">
              <a:solidFill>
                <a:srgbClr val="4A86E8"/>
              </a:solidFill>
              <a:latin typeface="Century Gothic"/>
              <a:ea typeface="Century Gothic"/>
              <a:cs typeface="Century Gothic"/>
              <a:sym typeface="Century Gothic"/>
            </a:endParaRPr>
          </a:p>
          <a:p>
            <a:pPr indent="-213677" lvl="0" marL="228600" marR="0" rtl="0" algn="l">
              <a:lnSpc>
                <a:spcPct val="70000"/>
              </a:lnSpc>
              <a:spcBef>
                <a:spcPts val="1000"/>
              </a:spcBef>
              <a:spcAft>
                <a:spcPts val="0"/>
              </a:spcAft>
              <a:buClr>
                <a:srgbClr val="4A86E8"/>
              </a:buClr>
              <a:buSzPts val="1800"/>
              <a:buFont typeface="Arial"/>
              <a:buChar char="•"/>
            </a:pPr>
            <a:r>
              <a:rPr b="0" i="0" lang="en-GB" sz="1800" u="none" cap="none" strike="noStrike">
                <a:solidFill>
                  <a:srgbClr val="4A86E8"/>
                </a:solidFill>
                <a:latin typeface="Century Gothic"/>
                <a:ea typeface="Century Gothic"/>
                <a:cs typeface="Century Gothic"/>
                <a:sym typeface="Century Gothic"/>
              </a:rPr>
              <a:t>All of these communications tools work better if they work together in harmony rather than in isolation. </a:t>
            </a:r>
            <a:endParaRPr sz="1800">
              <a:solidFill>
                <a:srgbClr val="4A86E8"/>
              </a:solidFill>
            </a:endParaRPr>
          </a:p>
          <a:p>
            <a:pPr indent="-213677" lvl="0" marL="228600" marR="0" rtl="0" algn="l">
              <a:lnSpc>
                <a:spcPct val="70000"/>
              </a:lnSpc>
              <a:spcBef>
                <a:spcPts val="1000"/>
              </a:spcBef>
              <a:spcAft>
                <a:spcPts val="0"/>
              </a:spcAft>
              <a:buClr>
                <a:srgbClr val="4A86E8"/>
              </a:buClr>
              <a:buSzPts val="1800"/>
              <a:buFont typeface="Arial"/>
              <a:buChar char="•"/>
            </a:pPr>
            <a:r>
              <a:rPr b="0" i="0" lang="en-GB" sz="1800" u="none" cap="none" strike="noStrike">
                <a:solidFill>
                  <a:srgbClr val="4A86E8"/>
                </a:solidFill>
                <a:latin typeface="Century Gothic"/>
                <a:ea typeface="Century Gothic"/>
                <a:cs typeface="Century Gothic"/>
                <a:sym typeface="Century Gothic"/>
              </a:rPr>
              <a:t>There are other levels of integration such as Horizontal, Vertical, Internal, External and Data integration. </a:t>
            </a:r>
            <a:endParaRPr sz="1800">
              <a:solidFill>
                <a:srgbClr val="4A86E8"/>
              </a:solidFill>
            </a:endParaRPr>
          </a:p>
          <a:p>
            <a:pPr indent="0" lvl="0" marL="0" marR="0" rtl="0" algn="l">
              <a:lnSpc>
                <a:spcPct val="70000"/>
              </a:lnSpc>
              <a:spcBef>
                <a:spcPts val="1000"/>
              </a:spcBef>
              <a:spcAft>
                <a:spcPts val="0"/>
              </a:spcAft>
              <a:buClr>
                <a:schemeClr val="dk1"/>
              </a:buClr>
              <a:buSzPts val="2035"/>
              <a:buFont typeface="Arial"/>
              <a:buNone/>
            </a:pPr>
            <a:r>
              <a:rPr b="0" i="0" lang="en-GB" sz="1800" u="none" cap="none" strike="noStrike">
                <a:solidFill>
                  <a:srgbClr val="1155CC"/>
                </a:solidFill>
                <a:latin typeface="Century Gothic"/>
                <a:ea typeface="Century Gothic"/>
                <a:cs typeface="Century Gothic"/>
                <a:sym typeface="Century Gothic"/>
              </a:rPr>
              <a:t>       </a:t>
            </a:r>
            <a:endParaRPr b="0" i="0" sz="2035" u="none" cap="none" strike="noStrike">
              <a:solidFill>
                <a:srgbClr val="1155CC"/>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99" name="Shape 99"/>
        <p:cNvGrpSpPr/>
        <p:nvPr/>
      </p:nvGrpSpPr>
      <p:grpSpPr>
        <a:xfrm>
          <a:off x="0" y="0"/>
          <a:ext cx="0" cy="0"/>
          <a:chOff x="0" y="0"/>
          <a:chExt cx="0" cy="0"/>
        </a:xfrm>
      </p:grpSpPr>
      <p:pic>
        <p:nvPicPr>
          <p:cNvPr id="100" name="Shape 100"/>
          <p:cNvPicPr preferRelativeResize="0"/>
          <p:nvPr/>
        </p:nvPicPr>
        <p:blipFill>
          <a:blip r:embed="rId3">
            <a:alphaModFix/>
          </a:blip>
          <a:stretch>
            <a:fillRect/>
          </a:stretch>
        </p:blipFill>
        <p:spPr>
          <a:xfrm>
            <a:off x="2001425" y="96750"/>
            <a:ext cx="1449225" cy="1449225"/>
          </a:xfrm>
          <a:prstGeom prst="rect">
            <a:avLst/>
          </a:prstGeom>
          <a:noFill/>
          <a:ln>
            <a:noFill/>
          </a:ln>
        </p:spPr>
      </p:pic>
      <p:pic>
        <p:nvPicPr>
          <p:cNvPr id="101" name="Shape 101"/>
          <p:cNvPicPr preferRelativeResize="0"/>
          <p:nvPr/>
        </p:nvPicPr>
        <p:blipFill>
          <a:blip r:embed="rId4">
            <a:alphaModFix/>
          </a:blip>
          <a:stretch>
            <a:fillRect/>
          </a:stretch>
        </p:blipFill>
        <p:spPr>
          <a:xfrm>
            <a:off x="5068650" y="124575"/>
            <a:ext cx="1659130" cy="1347197"/>
          </a:xfrm>
          <a:prstGeom prst="rect">
            <a:avLst/>
          </a:prstGeom>
          <a:noFill/>
          <a:ln>
            <a:noFill/>
          </a:ln>
        </p:spPr>
      </p:pic>
      <p:pic>
        <p:nvPicPr>
          <p:cNvPr id="102" name="Shape 102"/>
          <p:cNvPicPr preferRelativeResize="0"/>
          <p:nvPr/>
        </p:nvPicPr>
        <p:blipFill>
          <a:blip r:embed="rId5">
            <a:alphaModFix/>
          </a:blip>
          <a:stretch>
            <a:fillRect/>
          </a:stretch>
        </p:blipFill>
        <p:spPr>
          <a:xfrm>
            <a:off x="8104950" y="124575"/>
            <a:ext cx="1566750" cy="1484675"/>
          </a:xfrm>
          <a:prstGeom prst="rect">
            <a:avLst/>
          </a:prstGeom>
          <a:noFill/>
          <a:ln>
            <a:noFill/>
          </a:ln>
        </p:spPr>
      </p:pic>
      <p:pic>
        <p:nvPicPr>
          <p:cNvPr id="103" name="Shape 103"/>
          <p:cNvPicPr preferRelativeResize="0"/>
          <p:nvPr/>
        </p:nvPicPr>
        <p:blipFill>
          <a:blip r:embed="rId6">
            <a:alphaModFix/>
          </a:blip>
          <a:stretch>
            <a:fillRect/>
          </a:stretch>
        </p:blipFill>
        <p:spPr>
          <a:xfrm>
            <a:off x="672750" y="1598524"/>
            <a:ext cx="5716201" cy="1484675"/>
          </a:xfrm>
          <a:prstGeom prst="rect">
            <a:avLst/>
          </a:prstGeom>
          <a:noFill/>
          <a:ln>
            <a:noFill/>
          </a:ln>
        </p:spPr>
      </p:pic>
      <p:pic>
        <p:nvPicPr>
          <p:cNvPr id="104" name="Shape 104"/>
          <p:cNvPicPr preferRelativeResize="0"/>
          <p:nvPr/>
        </p:nvPicPr>
        <p:blipFill>
          <a:blip r:embed="rId7">
            <a:alphaModFix/>
          </a:blip>
          <a:stretch>
            <a:fillRect/>
          </a:stretch>
        </p:blipFill>
        <p:spPr>
          <a:xfrm>
            <a:off x="683225" y="1958175"/>
            <a:ext cx="1369623" cy="1125024"/>
          </a:xfrm>
          <a:prstGeom prst="rect">
            <a:avLst/>
          </a:prstGeom>
          <a:noFill/>
          <a:ln>
            <a:noFill/>
          </a:ln>
        </p:spPr>
      </p:pic>
      <p:pic>
        <p:nvPicPr>
          <p:cNvPr id="105" name="Shape 105"/>
          <p:cNvPicPr preferRelativeResize="0"/>
          <p:nvPr/>
        </p:nvPicPr>
        <p:blipFill>
          <a:blip r:embed="rId8">
            <a:alphaModFix/>
          </a:blip>
          <a:stretch>
            <a:fillRect/>
          </a:stretch>
        </p:blipFill>
        <p:spPr>
          <a:xfrm>
            <a:off x="772399" y="3548450"/>
            <a:ext cx="723134" cy="665100"/>
          </a:xfrm>
          <a:prstGeom prst="rect">
            <a:avLst/>
          </a:prstGeom>
          <a:noFill/>
          <a:ln>
            <a:noFill/>
          </a:ln>
        </p:spPr>
      </p:pic>
      <p:pic>
        <p:nvPicPr>
          <p:cNvPr id="106" name="Shape 106"/>
          <p:cNvPicPr preferRelativeResize="0"/>
          <p:nvPr/>
        </p:nvPicPr>
        <p:blipFill>
          <a:blip r:embed="rId9">
            <a:alphaModFix/>
          </a:blip>
          <a:stretch>
            <a:fillRect/>
          </a:stretch>
        </p:blipFill>
        <p:spPr>
          <a:xfrm>
            <a:off x="772400" y="4343175"/>
            <a:ext cx="723123" cy="651599"/>
          </a:xfrm>
          <a:prstGeom prst="rect">
            <a:avLst/>
          </a:prstGeom>
          <a:noFill/>
          <a:ln>
            <a:noFill/>
          </a:ln>
        </p:spPr>
      </p:pic>
      <p:pic>
        <p:nvPicPr>
          <p:cNvPr id="107" name="Shape 107"/>
          <p:cNvPicPr preferRelativeResize="0"/>
          <p:nvPr/>
        </p:nvPicPr>
        <p:blipFill>
          <a:blip r:embed="rId10">
            <a:alphaModFix/>
          </a:blip>
          <a:stretch>
            <a:fillRect/>
          </a:stretch>
        </p:blipFill>
        <p:spPr>
          <a:xfrm>
            <a:off x="772400" y="5124400"/>
            <a:ext cx="723123" cy="651599"/>
          </a:xfrm>
          <a:prstGeom prst="rect">
            <a:avLst/>
          </a:prstGeom>
          <a:noFill/>
          <a:ln>
            <a:noFill/>
          </a:ln>
        </p:spPr>
      </p:pic>
      <p:sp>
        <p:nvSpPr>
          <p:cNvPr id="108" name="Shape 108"/>
          <p:cNvSpPr txBox="1"/>
          <p:nvPr/>
        </p:nvSpPr>
        <p:spPr>
          <a:xfrm>
            <a:off x="1573700" y="3541400"/>
            <a:ext cx="4699800" cy="6789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1200">
                <a:solidFill>
                  <a:srgbClr val="073763"/>
                </a:solidFill>
              </a:rPr>
              <a:t>Sea Swansea  </a:t>
            </a:r>
            <a:r>
              <a:rPr lang="en-GB" sz="700"/>
              <a:t>41 minutes ago</a:t>
            </a:r>
            <a:endParaRPr sz="700"/>
          </a:p>
          <a:p>
            <a:pPr indent="0" lvl="0" marL="0">
              <a:spcBef>
                <a:spcPts val="0"/>
              </a:spcBef>
              <a:spcAft>
                <a:spcPts val="0"/>
              </a:spcAft>
              <a:buNone/>
            </a:pPr>
            <a:r>
              <a:rPr lang="en-GB" sz="900"/>
              <a:t>Swansea has a lot to offer families, making memories by the sea and creating bonding experiences to remember forever. Come to #SeaSwansea for yourself.</a:t>
            </a:r>
            <a:endParaRPr sz="900"/>
          </a:p>
        </p:txBody>
      </p:sp>
      <p:sp>
        <p:nvSpPr>
          <p:cNvPr id="109" name="Shape 109"/>
          <p:cNvSpPr txBox="1"/>
          <p:nvPr/>
        </p:nvSpPr>
        <p:spPr>
          <a:xfrm>
            <a:off x="2088000" y="2766450"/>
            <a:ext cx="1620300" cy="204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a:t>Sea Swansea</a:t>
            </a:r>
            <a:endParaRPr/>
          </a:p>
        </p:txBody>
      </p:sp>
      <p:sp>
        <p:nvSpPr>
          <p:cNvPr id="110" name="Shape 110"/>
          <p:cNvSpPr txBox="1"/>
          <p:nvPr/>
        </p:nvSpPr>
        <p:spPr>
          <a:xfrm>
            <a:off x="1536575" y="5117638"/>
            <a:ext cx="4501800" cy="665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1200">
                <a:solidFill>
                  <a:srgbClr val="073763"/>
                </a:solidFill>
              </a:rPr>
              <a:t>Sea Swansea  </a:t>
            </a:r>
            <a:r>
              <a:rPr lang="en-GB" sz="700"/>
              <a:t>Yesterday</a:t>
            </a:r>
            <a:endParaRPr sz="700"/>
          </a:p>
          <a:p>
            <a:pPr indent="0" lvl="0" marL="0">
              <a:spcBef>
                <a:spcPts val="0"/>
              </a:spcBef>
              <a:spcAft>
                <a:spcPts val="0"/>
              </a:spcAft>
              <a:buNone/>
            </a:pPr>
            <a:r>
              <a:rPr lang="en-GB" sz="900"/>
              <a:t>Want to get the kids out for a weekend break but the Great British weather isn't cooperating? Rain or shine, round up your tribe and come to #SeaSwansea any time!</a:t>
            </a:r>
            <a:endParaRPr sz="900"/>
          </a:p>
        </p:txBody>
      </p:sp>
      <p:sp>
        <p:nvSpPr>
          <p:cNvPr id="111" name="Shape 111"/>
          <p:cNvSpPr/>
          <p:nvPr/>
        </p:nvSpPr>
        <p:spPr>
          <a:xfrm>
            <a:off x="672750" y="1598525"/>
            <a:ext cx="5716200" cy="5080800"/>
          </a:xfrm>
          <a:prstGeom prst="rect">
            <a:avLst/>
          </a:prstGeom>
          <a:noFill/>
          <a:ln cap="flat" cmpd="sng" w="38100">
            <a:solidFill>
              <a:srgbClr val="0B5394"/>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12" name="Shape 112"/>
          <p:cNvSpPr txBox="1"/>
          <p:nvPr/>
        </p:nvSpPr>
        <p:spPr>
          <a:xfrm>
            <a:off x="1536575" y="5776000"/>
            <a:ext cx="4319400" cy="8490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1200">
                <a:solidFill>
                  <a:srgbClr val="073763"/>
                </a:solidFill>
              </a:rPr>
              <a:t>Sea Swansea  </a:t>
            </a:r>
            <a:r>
              <a:rPr lang="en-GB" sz="700">
                <a:solidFill>
                  <a:srgbClr val="073763"/>
                </a:solidFill>
              </a:rPr>
              <a:t>3 May at 14:55</a:t>
            </a:r>
            <a:endParaRPr sz="700">
              <a:solidFill>
                <a:srgbClr val="073763"/>
              </a:solidFill>
            </a:endParaRPr>
          </a:p>
          <a:p>
            <a:pPr indent="0" lvl="0" marL="0">
              <a:spcBef>
                <a:spcPts val="0"/>
              </a:spcBef>
              <a:spcAft>
                <a:spcPts val="0"/>
              </a:spcAft>
              <a:buNone/>
            </a:pPr>
            <a:r>
              <a:rPr lang="en-GB" sz="900"/>
              <a:t>Wanting to treat yourself and your family to a fun weekend break? To be in with a chance to *WIN* a break with Sea Swansea and surprise them to an adventure full of fun activities just like our page, like this status and share using the hashtag #SeaSwansea!</a:t>
            </a:r>
            <a:endParaRPr sz="900"/>
          </a:p>
        </p:txBody>
      </p:sp>
      <p:pic>
        <p:nvPicPr>
          <p:cNvPr id="113" name="Shape 113"/>
          <p:cNvPicPr preferRelativeResize="0"/>
          <p:nvPr/>
        </p:nvPicPr>
        <p:blipFill>
          <a:blip r:embed="rId11">
            <a:alphaModFix/>
          </a:blip>
          <a:stretch>
            <a:fillRect/>
          </a:stretch>
        </p:blipFill>
        <p:spPr>
          <a:xfrm rot="1155993">
            <a:off x="9728103" y="1716328"/>
            <a:ext cx="1506968" cy="1004942"/>
          </a:xfrm>
          <a:prstGeom prst="rect">
            <a:avLst/>
          </a:prstGeom>
          <a:noFill/>
          <a:ln>
            <a:noFill/>
          </a:ln>
        </p:spPr>
      </p:pic>
      <p:pic>
        <p:nvPicPr>
          <p:cNvPr id="114" name="Shape 114"/>
          <p:cNvPicPr preferRelativeResize="0"/>
          <p:nvPr/>
        </p:nvPicPr>
        <p:blipFill>
          <a:blip r:embed="rId12">
            <a:alphaModFix/>
          </a:blip>
          <a:stretch>
            <a:fillRect/>
          </a:stretch>
        </p:blipFill>
        <p:spPr>
          <a:xfrm rot="-331840">
            <a:off x="6808498" y="1783678"/>
            <a:ext cx="1467357" cy="1125518"/>
          </a:xfrm>
          <a:prstGeom prst="rect">
            <a:avLst/>
          </a:prstGeom>
          <a:noFill/>
          <a:ln>
            <a:noFill/>
          </a:ln>
        </p:spPr>
      </p:pic>
      <p:pic>
        <p:nvPicPr>
          <p:cNvPr id="115" name="Shape 115"/>
          <p:cNvPicPr preferRelativeResize="0"/>
          <p:nvPr/>
        </p:nvPicPr>
        <p:blipFill>
          <a:blip r:embed="rId13">
            <a:alphaModFix/>
          </a:blip>
          <a:stretch>
            <a:fillRect/>
          </a:stretch>
        </p:blipFill>
        <p:spPr>
          <a:xfrm rot="450978">
            <a:off x="8654675" y="3100000"/>
            <a:ext cx="1566750" cy="1050550"/>
          </a:xfrm>
          <a:prstGeom prst="rect">
            <a:avLst/>
          </a:prstGeom>
          <a:noFill/>
          <a:ln>
            <a:noFill/>
          </a:ln>
        </p:spPr>
      </p:pic>
      <p:pic>
        <p:nvPicPr>
          <p:cNvPr id="116" name="Shape 116"/>
          <p:cNvPicPr preferRelativeResize="0"/>
          <p:nvPr/>
        </p:nvPicPr>
        <p:blipFill>
          <a:blip r:embed="rId14">
            <a:alphaModFix/>
          </a:blip>
          <a:stretch>
            <a:fillRect/>
          </a:stretch>
        </p:blipFill>
        <p:spPr>
          <a:xfrm>
            <a:off x="6753213" y="4313375"/>
            <a:ext cx="1449225" cy="1159376"/>
          </a:xfrm>
          <a:prstGeom prst="rect">
            <a:avLst/>
          </a:prstGeom>
          <a:noFill/>
          <a:ln>
            <a:noFill/>
          </a:ln>
        </p:spPr>
      </p:pic>
      <p:sp>
        <p:nvSpPr>
          <p:cNvPr id="117" name="Shape 117"/>
          <p:cNvSpPr/>
          <p:nvPr/>
        </p:nvSpPr>
        <p:spPr>
          <a:xfrm rot="1161644">
            <a:off x="9679116" y="1683190"/>
            <a:ext cx="1514865" cy="1403570"/>
          </a:xfrm>
          <a:prstGeom prst="rect">
            <a:avLst/>
          </a:prstGeom>
          <a:noFill/>
          <a:ln cap="flat" cmpd="sng" w="28575">
            <a:solidFill>
              <a:srgbClr val="9900FF"/>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18" name="Shape 118"/>
          <p:cNvSpPr/>
          <p:nvPr/>
        </p:nvSpPr>
        <p:spPr>
          <a:xfrm rot="-343769">
            <a:off x="6849007" y="1783114"/>
            <a:ext cx="1448436" cy="1898024"/>
          </a:xfrm>
          <a:prstGeom prst="rect">
            <a:avLst/>
          </a:prstGeom>
          <a:noFill/>
          <a:ln cap="flat" cmpd="sng" w="2857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solidFill>
                <a:srgbClr val="FF00FF"/>
              </a:solidFill>
            </a:endParaRPr>
          </a:p>
        </p:txBody>
      </p:sp>
      <p:sp>
        <p:nvSpPr>
          <p:cNvPr id="119" name="Shape 119"/>
          <p:cNvSpPr/>
          <p:nvPr/>
        </p:nvSpPr>
        <p:spPr>
          <a:xfrm rot="429624">
            <a:off x="8627621" y="3094300"/>
            <a:ext cx="1566819" cy="1385419"/>
          </a:xfrm>
          <a:prstGeom prst="rect">
            <a:avLst/>
          </a:prstGeom>
          <a:noFill/>
          <a:ln cap="flat" cmpd="sng" w="38100">
            <a:solidFill>
              <a:schemeClr val="accent1"/>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0" name="Shape 120"/>
          <p:cNvSpPr/>
          <p:nvPr/>
        </p:nvSpPr>
        <p:spPr>
          <a:xfrm>
            <a:off x="6753163" y="4313375"/>
            <a:ext cx="1449300" cy="1564500"/>
          </a:xfrm>
          <a:prstGeom prst="rect">
            <a:avLst/>
          </a:prstGeom>
          <a:noFill/>
          <a:ln cap="flat" cmpd="sng" w="38100">
            <a:solidFill>
              <a:srgbClr val="CC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pic>
        <p:nvPicPr>
          <p:cNvPr id="121" name="Shape 121"/>
          <p:cNvPicPr preferRelativeResize="0"/>
          <p:nvPr/>
        </p:nvPicPr>
        <p:blipFill>
          <a:blip r:embed="rId15">
            <a:alphaModFix/>
          </a:blip>
          <a:stretch>
            <a:fillRect/>
          </a:stretch>
        </p:blipFill>
        <p:spPr>
          <a:xfrm rot="-759061">
            <a:off x="10451891" y="4172351"/>
            <a:ext cx="1498146" cy="1083750"/>
          </a:xfrm>
          <a:prstGeom prst="rect">
            <a:avLst/>
          </a:prstGeom>
          <a:noFill/>
          <a:ln>
            <a:noFill/>
          </a:ln>
        </p:spPr>
      </p:pic>
      <p:sp>
        <p:nvSpPr>
          <p:cNvPr id="122" name="Shape 122"/>
          <p:cNvSpPr/>
          <p:nvPr/>
        </p:nvSpPr>
        <p:spPr>
          <a:xfrm rot="-795563">
            <a:off x="10514978" y="4152795"/>
            <a:ext cx="1513343" cy="1600659"/>
          </a:xfrm>
          <a:prstGeom prst="rect">
            <a:avLst/>
          </a:prstGeom>
          <a:noFill/>
          <a:ln cap="flat" cmpd="sng" w="38100">
            <a:solidFill>
              <a:srgbClr val="0000FF"/>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23" name="Shape 123"/>
          <p:cNvSpPr txBox="1"/>
          <p:nvPr/>
        </p:nvSpPr>
        <p:spPr>
          <a:xfrm rot="1159130">
            <a:off x="9507468" y="2635545"/>
            <a:ext cx="1549764" cy="373258"/>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1000"/>
              <a:t>Discover the Gower coastline with our help</a:t>
            </a:r>
            <a:endParaRPr sz="1000"/>
          </a:p>
        </p:txBody>
      </p:sp>
      <p:sp>
        <p:nvSpPr>
          <p:cNvPr id="124" name="Shape 124"/>
          <p:cNvSpPr txBox="1"/>
          <p:nvPr/>
        </p:nvSpPr>
        <p:spPr>
          <a:xfrm rot="-332891">
            <a:off x="6973568" y="2832289"/>
            <a:ext cx="1390112" cy="587144"/>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900"/>
              <a:t>Sometimes the most breathtaking moments are found where you would least expect it</a:t>
            </a:r>
            <a:endParaRPr sz="900"/>
          </a:p>
          <a:p>
            <a:pPr indent="0" lvl="0" marL="0">
              <a:spcBef>
                <a:spcPts val="0"/>
              </a:spcBef>
              <a:spcAft>
                <a:spcPts val="0"/>
              </a:spcAft>
              <a:buNone/>
            </a:pPr>
            <a:r>
              <a:rPr lang="en-GB" sz="900"/>
              <a:t>#SeaSwansea</a:t>
            </a:r>
            <a:endParaRPr sz="900"/>
          </a:p>
        </p:txBody>
      </p:sp>
      <p:sp>
        <p:nvSpPr>
          <p:cNvPr id="125" name="Shape 125"/>
          <p:cNvSpPr txBox="1"/>
          <p:nvPr/>
        </p:nvSpPr>
        <p:spPr>
          <a:xfrm rot="453243">
            <a:off x="8582416" y="4124805"/>
            <a:ext cx="1595144" cy="343798"/>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900"/>
              <a:t>New challenges for all ages</a:t>
            </a:r>
            <a:endParaRPr sz="900"/>
          </a:p>
        </p:txBody>
      </p:sp>
      <p:sp>
        <p:nvSpPr>
          <p:cNvPr id="126" name="Shape 126"/>
          <p:cNvSpPr txBox="1"/>
          <p:nvPr/>
        </p:nvSpPr>
        <p:spPr>
          <a:xfrm>
            <a:off x="6757675" y="5441825"/>
            <a:ext cx="1440300" cy="463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900"/>
              <a:t>Events at </a:t>
            </a:r>
            <a:r>
              <a:rPr lang="en-GB" sz="900">
                <a:solidFill>
                  <a:srgbClr val="0000FF"/>
                </a:solidFill>
              </a:rPr>
              <a:t>Oystermouth Castle</a:t>
            </a:r>
            <a:r>
              <a:rPr lang="en-GB" sz="900"/>
              <a:t> are always a hit</a:t>
            </a:r>
            <a:endParaRPr sz="900"/>
          </a:p>
        </p:txBody>
      </p:sp>
      <p:pic>
        <p:nvPicPr>
          <p:cNvPr id="127" name="Shape 127"/>
          <p:cNvPicPr preferRelativeResize="0"/>
          <p:nvPr/>
        </p:nvPicPr>
        <p:blipFill>
          <a:blip r:embed="rId9">
            <a:alphaModFix/>
          </a:blip>
          <a:stretch>
            <a:fillRect/>
          </a:stretch>
        </p:blipFill>
        <p:spPr>
          <a:xfrm>
            <a:off x="772400" y="5905625"/>
            <a:ext cx="723123" cy="651599"/>
          </a:xfrm>
          <a:prstGeom prst="rect">
            <a:avLst/>
          </a:prstGeom>
          <a:noFill/>
          <a:ln>
            <a:noFill/>
          </a:ln>
        </p:spPr>
      </p:pic>
      <p:sp>
        <p:nvSpPr>
          <p:cNvPr id="128" name="Shape 128"/>
          <p:cNvSpPr txBox="1"/>
          <p:nvPr/>
        </p:nvSpPr>
        <p:spPr>
          <a:xfrm>
            <a:off x="1536575" y="4295613"/>
            <a:ext cx="3599100" cy="7467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1200">
                <a:solidFill>
                  <a:srgbClr val="073763"/>
                </a:solidFill>
              </a:rPr>
              <a:t>Sea Swansea  </a:t>
            </a:r>
            <a:r>
              <a:rPr lang="en-GB" sz="700"/>
              <a:t>4 hours ago</a:t>
            </a:r>
            <a:endParaRPr sz="1000"/>
          </a:p>
          <a:p>
            <a:pPr indent="0" lvl="0" marL="0">
              <a:spcBef>
                <a:spcPts val="0"/>
              </a:spcBef>
              <a:spcAft>
                <a:spcPts val="0"/>
              </a:spcAft>
              <a:buNone/>
            </a:pPr>
            <a:r>
              <a:rPr lang="en-GB" sz="900"/>
              <a:t>Booking your break with Sea Swansea is easy through our website online booking system, or you can just message us today or call 01234567890. We look forward to hearing from you</a:t>
            </a:r>
            <a:endParaRPr sz="900"/>
          </a:p>
        </p:txBody>
      </p:sp>
      <p:sp>
        <p:nvSpPr>
          <p:cNvPr id="129" name="Shape 129"/>
          <p:cNvSpPr txBox="1"/>
          <p:nvPr/>
        </p:nvSpPr>
        <p:spPr>
          <a:xfrm>
            <a:off x="683225" y="3037363"/>
            <a:ext cx="5305800" cy="325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800"/>
              <a:t>Sea Swansea is a family fun break agency. We specialise in creating short holidays in Swansea and the Gower Peninsula for families that are packed with fun and engaging activities. Our aim is to give you the best experiences and help you create memories with your family that will last forever.</a:t>
            </a:r>
            <a:endParaRPr sz="800"/>
          </a:p>
        </p:txBody>
      </p:sp>
      <p:sp>
        <p:nvSpPr>
          <p:cNvPr id="130" name="Shape 130"/>
          <p:cNvSpPr txBox="1"/>
          <p:nvPr/>
        </p:nvSpPr>
        <p:spPr>
          <a:xfrm rot="-753510">
            <a:off x="10652980" y="5153038"/>
            <a:ext cx="1506647" cy="464079"/>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1000"/>
              <a:t>Too wet and windy? </a:t>
            </a:r>
            <a:r>
              <a:rPr lang="en-GB" sz="1000"/>
              <a:t>The competition is on at </a:t>
            </a:r>
            <a:r>
              <a:rPr lang="en-GB" sz="1000">
                <a:solidFill>
                  <a:srgbClr val="0000FF"/>
                </a:solidFill>
              </a:rPr>
              <a:t>Tenpin Swansea</a:t>
            </a:r>
            <a:endParaRPr sz="1000">
              <a:solidFill>
                <a:srgbClr val="0000FF"/>
              </a:solidFill>
            </a:endParaRPr>
          </a:p>
        </p:txBody>
      </p:sp>
      <p:sp>
        <p:nvSpPr>
          <p:cNvPr id="131" name="Shape 131"/>
          <p:cNvSpPr/>
          <p:nvPr/>
        </p:nvSpPr>
        <p:spPr>
          <a:xfrm>
            <a:off x="8391475" y="4668875"/>
            <a:ext cx="1894500" cy="1731600"/>
          </a:xfrm>
          <a:prstGeom prst="round1Rect">
            <a:avLst>
              <a:gd fmla="val 16667" name="adj"/>
            </a:avLst>
          </a:prstGeom>
          <a:solidFill>
            <a:schemeClr val="lt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2" name="Shape 132"/>
          <p:cNvSpPr txBox="1"/>
          <p:nvPr/>
        </p:nvSpPr>
        <p:spPr>
          <a:xfrm>
            <a:off x="8489125" y="4668875"/>
            <a:ext cx="1894500" cy="10635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a:t>Easy to use 24/7 online booking system through our website</a:t>
            </a:r>
            <a:endParaRPr/>
          </a:p>
          <a:p>
            <a:pPr indent="0" lvl="0" marL="0">
              <a:spcBef>
                <a:spcPts val="0"/>
              </a:spcBef>
              <a:spcAft>
                <a:spcPts val="0"/>
              </a:spcAft>
              <a:buNone/>
            </a:pPr>
            <a:r>
              <a:t/>
            </a:r>
            <a:endParaRPr sz="1000"/>
          </a:p>
          <a:p>
            <a:pPr indent="0" lvl="0" marL="0">
              <a:spcBef>
                <a:spcPts val="0"/>
              </a:spcBef>
              <a:spcAft>
                <a:spcPts val="0"/>
              </a:spcAft>
              <a:buNone/>
            </a:pPr>
            <a:r>
              <a:rPr lang="en-GB" sz="1000"/>
              <a:t>Check in date </a:t>
            </a:r>
            <a:endParaRPr sz="1000"/>
          </a:p>
          <a:p>
            <a:pPr indent="0" lvl="0" marL="0">
              <a:spcBef>
                <a:spcPts val="0"/>
              </a:spcBef>
              <a:spcAft>
                <a:spcPts val="0"/>
              </a:spcAft>
              <a:buNone/>
            </a:pPr>
            <a:r>
              <a:rPr lang="en-GB" sz="1000"/>
              <a:t>Adults          Children  </a:t>
            </a:r>
            <a:endParaRPr sz="1000"/>
          </a:p>
          <a:p>
            <a:pPr indent="0" lvl="0" marL="0">
              <a:spcBef>
                <a:spcPts val="0"/>
              </a:spcBef>
              <a:spcAft>
                <a:spcPts val="0"/>
              </a:spcAft>
              <a:buNone/>
            </a:pPr>
            <a:r>
              <a:rPr lang="en-GB" sz="1000"/>
              <a:t>Number of rooms</a:t>
            </a:r>
            <a:endParaRPr sz="1000"/>
          </a:p>
        </p:txBody>
      </p:sp>
      <p:sp>
        <p:nvSpPr>
          <p:cNvPr id="133" name="Shape 133"/>
          <p:cNvSpPr/>
          <p:nvPr/>
        </p:nvSpPr>
        <p:spPr>
          <a:xfrm>
            <a:off x="9387250" y="5732375"/>
            <a:ext cx="723000" cy="145500"/>
          </a:xfrm>
          <a:prstGeom prst="rect">
            <a:avLst/>
          </a:prstGeom>
          <a:solidFill>
            <a:schemeClr val="lt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4" name="Shape 134"/>
          <p:cNvSpPr/>
          <p:nvPr/>
        </p:nvSpPr>
        <p:spPr>
          <a:xfrm>
            <a:off x="8997625" y="5938575"/>
            <a:ext cx="241200" cy="99000"/>
          </a:xfrm>
          <a:prstGeom prst="rect">
            <a:avLst/>
          </a:prstGeom>
          <a:solidFill>
            <a:schemeClr val="lt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5" name="Shape 135"/>
          <p:cNvSpPr/>
          <p:nvPr/>
        </p:nvSpPr>
        <p:spPr>
          <a:xfrm>
            <a:off x="9820100" y="5938575"/>
            <a:ext cx="241200" cy="99000"/>
          </a:xfrm>
          <a:prstGeom prst="rect">
            <a:avLst/>
          </a:prstGeom>
          <a:solidFill>
            <a:schemeClr val="lt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6" name="Shape 136"/>
          <p:cNvSpPr/>
          <p:nvPr/>
        </p:nvSpPr>
        <p:spPr>
          <a:xfrm>
            <a:off x="9604500" y="6098275"/>
            <a:ext cx="241200" cy="99000"/>
          </a:xfrm>
          <a:prstGeom prst="rect">
            <a:avLst/>
          </a:prstGeom>
          <a:solidFill>
            <a:schemeClr val="lt1"/>
          </a:solid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a:spcBef>
                <a:spcPts val="0"/>
              </a:spcBef>
              <a:spcAft>
                <a:spcPts val="0"/>
              </a:spcAft>
              <a:buNone/>
            </a:pPr>
            <a:r>
              <a:t/>
            </a:r>
            <a:endParaRPr/>
          </a:p>
        </p:txBody>
      </p:sp>
      <p:sp>
        <p:nvSpPr>
          <p:cNvPr id="137" name="Shape 137"/>
          <p:cNvSpPr txBox="1"/>
          <p:nvPr/>
        </p:nvSpPr>
        <p:spPr>
          <a:xfrm>
            <a:off x="11270600" y="6608075"/>
            <a:ext cx="921300" cy="2658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lang="en-GB" sz="700"/>
              <a:t>(Google Images)</a:t>
            </a:r>
            <a:endParaRPr sz="7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41" name="Shape 141"/>
        <p:cNvGrpSpPr/>
        <p:nvPr/>
      </p:nvGrpSpPr>
      <p:grpSpPr>
        <a:xfrm>
          <a:off x="0" y="0"/>
          <a:ext cx="0" cy="0"/>
          <a:chOff x="0" y="0"/>
          <a:chExt cx="0" cy="0"/>
        </a:xfrm>
      </p:grpSpPr>
      <p:pic>
        <p:nvPicPr>
          <p:cNvPr descr="See the source image" id="142" name="Shape 142"/>
          <p:cNvPicPr preferRelativeResize="0"/>
          <p:nvPr/>
        </p:nvPicPr>
        <p:blipFill>
          <a:blip r:embed="rId3">
            <a:alphaModFix/>
          </a:blip>
          <a:stretch>
            <a:fillRect/>
          </a:stretch>
        </p:blipFill>
        <p:spPr>
          <a:xfrm>
            <a:off x="3516150" y="1977450"/>
            <a:ext cx="8745975" cy="4880551"/>
          </a:xfrm>
          <a:prstGeom prst="rect">
            <a:avLst/>
          </a:prstGeom>
          <a:noFill/>
          <a:ln>
            <a:noFill/>
          </a:ln>
        </p:spPr>
      </p:pic>
      <p:sp>
        <p:nvSpPr>
          <p:cNvPr id="143" name="Shape 143"/>
          <p:cNvSpPr txBox="1"/>
          <p:nvPr>
            <p:ph type="title"/>
          </p:nvPr>
        </p:nvSpPr>
        <p:spPr>
          <a:xfrm>
            <a:off x="1893325" y="513675"/>
            <a:ext cx="10221300" cy="1293000"/>
          </a:xfrm>
          <a:prstGeom prst="rect">
            <a:avLst/>
          </a:prstGeom>
        </p:spPr>
        <p:txBody>
          <a:bodyPr anchorCtr="0" anchor="ctr" bIns="121900" lIns="121900" spcFirstLastPara="1" rIns="121900" wrap="square" tIns="121900">
            <a:noAutofit/>
          </a:bodyPr>
          <a:lstStyle/>
          <a:p>
            <a:pPr indent="0" lvl="0" marL="0">
              <a:spcBef>
                <a:spcPts val="0"/>
              </a:spcBef>
              <a:spcAft>
                <a:spcPts val="0"/>
              </a:spcAft>
              <a:buNone/>
            </a:pPr>
            <a:r>
              <a:rPr lang="en-GB" sz="4800">
                <a:solidFill>
                  <a:srgbClr val="4A86E8"/>
                </a:solidFill>
              </a:rPr>
              <a:t>Reasons for using social media to target family market?</a:t>
            </a:r>
            <a:endParaRPr sz="4800">
              <a:solidFill>
                <a:srgbClr val="4A86E8"/>
              </a:solidFill>
            </a:endParaRPr>
          </a:p>
        </p:txBody>
      </p:sp>
      <p:sp>
        <p:nvSpPr>
          <p:cNvPr id="144" name="Shape 144"/>
          <p:cNvSpPr txBox="1"/>
          <p:nvPr>
            <p:ph idx="1" type="body"/>
          </p:nvPr>
        </p:nvSpPr>
        <p:spPr>
          <a:xfrm>
            <a:off x="0" y="1977450"/>
            <a:ext cx="5736000" cy="5105100"/>
          </a:xfrm>
          <a:prstGeom prst="rect">
            <a:avLst/>
          </a:prstGeom>
        </p:spPr>
        <p:txBody>
          <a:bodyPr anchorCtr="0" anchor="t" bIns="121900" lIns="121900" spcFirstLastPara="1" rIns="121900" wrap="square" tIns="121900">
            <a:noAutofit/>
          </a:bodyPr>
          <a:lstStyle/>
          <a:p>
            <a:pPr indent="-381000" lvl="0" marL="457200" rtl="0">
              <a:spcBef>
                <a:spcPts val="1000"/>
              </a:spcBef>
              <a:spcAft>
                <a:spcPts val="0"/>
              </a:spcAft>
              <a:buClr>
                <a:srgbClr val="4A86E8"/>
              </a:buClr>
              <a:buSzPts val="2400"/>
              <a:buFont typeface="Century Gothic"/>
              <a:buAutoNum type="arabicPeriod"/>
            </a:pPr>
            <a:r>
              <a:rPr lang="en-GB" sz="2400">
                <a:solidFill>
                  <a:srgbClr val="4A86E8"/>
                </a:solidFill>
              </a:rPr>
              <a:t>Social media will lead to real relationship building </a:t>
            </a:r>
            <a:endParaRPr sz="2400">
              <a:solidFill>
                <a:srgbClr val="4A86E8"/>
              </a:solidFill>
            </a:endParaRPr>
          </a:p>
          <a:p>
            <a:pPr indent="-381000" lvl="0" marL="457200" rtl="0">
              <a:spcBef>
                <a:spcPts val="0"/>
              </a:spcBef>
              <a:spcAft>
                <a:spcPts val="0"/>
              </a:spcAft>
              <a:buClr>
                <a:srgbClr val="4A86E8"/>
              </a:buClr>
              <a:buSzPts val="2400"/>
              <a:buAutoNum type="arabicPeriod"/>
            </a:pPr>
            <a:r>
              <a:rPr lang="en-GB" sz="2400">
                <a:solidFill>
                  <a:srgbClr val="4A86E8"/>
                </a:solidFill>
              </a:rPr>
              <a:t>Users are receptive to your messages. </a:t>
            </a:r>
            <a:endParaRPr sz="2400">
              <a:solidFill>
                <a:srgbClr val="4A86E8"/>
              </a:solidFill>
            </a:endParaRPr>
          </a:p>
          <a:p>
            <a:pPr indent="-381000" lvl="0" marL="457200" rtl="0">
              <a:spcBef>
                <a:spcPts val="0"/>
              </a:spcBef>
              <a:spcAft>
                <a:spcPts val="0"/>
              </a:spcAft>
              <a:buClr>
                <a:srgbClr val="4A86E8"/>
              </a:buClr>
              <a:buSzPts val="2400"/>
              <a:buFont typeface="Arial"/>
              <a:buAutoNum type="arabicPeriod"/>
            </a:pPr>
            <a:r>
              <a:rPr lang="en-GB" sz="2400">
                <a:solidFill>
                  <a:srgbClr val="4A86E8"/>
                </a:solidFill>
              </a:rPr>
              <a:t>Social media ads allow targeting and retargeting. </a:t>
            </a:r>
            <a:endParaRPr sz="2400">
              <a:solidFill>
                <a:srgbClr val="4A86E8"/>
              </a:solidFill>
            </a:endParaRPr>
          </a:p>
          <a:p>
            <a:pPr indent="-381000" lvl="0" marL="457200" rtl="0">
              <a:spcBef>
                <a:spcPts val="0"/>
              </a:spcBef>
              <a:spcAft>
                <a:spcPts val="0"/>
              </a:spcAft>
              <a:buClr>
                <a:srgbClr val="4A86E8"/>
              </a:buClr>
              <a:buSzPts val="2400"/>
              <a:buFont typeface="Arial"/>
              <a:buAutoNum type="arabicPeriod"/>
            </a:pPr>
            <a:r>
              <a:rPr lang="en-GB" sz="2400">
                <a:solidFill>
                  <a:srgbClr val="4A86E8"/>
                </a:solidFill>
              </a:rPr>
              <a:t>You can respond to problems immediately. </a:t>
            </a:r>
            <a:endParaRPr sz="2400">
              <a:solidFill>
                <a:srgbClr val="4A86E8"/>
              </a:solidFill>
            </a:endParaRPr>
          </a:p>
          <a:p>
            <a:pPr indent="-381000" lvl="0" marL="457200" rtl="0">
              <a:spcBef>
                <a:spcPts val="0"/>
              </a:spcBef>
              <a:spcAft>
                <a:spcPts val="0"/>
              </a:spcAft>
              <a:buClr>
                <a:srgbClr val="4A86E8"/>
              </a:buClr>
              <a:buSzPts val="2400"/>
              <a:buFont typeface="Arial"/>
              <a:buAutoNum type="arabicPeriod"/>
            </a:pPr>
            <a:r>
              <a:rPr lang="en-GB" sz="2400">
                <a:solidFill>
                  <a:srgbClr val="4A86E8"/>
                </a:solidFill>
              </a:rPr>
              <a:t>A strong social media presence builds brand loyalty. </a:t>
            </a:r>
            <a:endParaRPr sz="2400">
              <a:solidFill>
                <a:srgbClr val="4A86E8"/>
              </a:solidFill>
            </a:endParaRPr>
          </a:p>
          <a:p>
            <a:pPr indent="-381000" lvl="0" marL="457200" rtl="0">
              <a:spcBef>
                <a:spcPts val="0"/>
              </a:spcBef>
              <a:spcAft>
                <a:spcPts val="0"/>
              </a:spcAft>
              <a:buClr>
                <a:srgbClr val="4A86E8"/>
              </a:buClr>
              <a:buSzPts val="2400"/>
              <a:buFont typeface="Century Gothic"/>
              <a:buAutoNum type="arabicPeriod"/>
            </a:pPr>
            <a:r>
              <a:rPr lang="en-GB" sz="2400">
                <a:solidFill>
                  <a:srgbClr val="4A86E8"/>
                </a:solidFill>
              </a:rPr>
              <a:t>It’s free</a:t>
            </a:r>
            <a:endParaRPr sz="2400">
              <a:solidFill>
                <a:srgbClr val="4A86E8"/>
              </a:solidFill>
            </a:endParaRPr>
          </a:p>
          <a:p>
            <a:pPr indent="0" lvl="0" marL="0">
              <a:spcBef>
                <a:spcPts val="2100"/>
              </a:spcBef>
              <a:spcAft>
                <a:spcPts val="2100"/>
              </a:spcAft>
              <a:buNone/>
            </a:pPr>
            <a:r>
              <a:t/>
            </a:r>
            <a:endParaRPr b="1" sz="1400" u="sng">
              <a:solidFill>
                <a:srgbClr val="0000FF"/>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dk1"/>
        </a:solidFill>
      </p:bgPr>
    </p:bg>
    <p:spTree>
      <p:nvGrpSpPr>
        <p:cNvPr id="148" name="Shape 148"/>
        <p:cNvGrpSpPr/>
        <p:nvPr/>
      </p:nvGrpSpPr>
      <p:grpSpPr>
        <a:xfrm>
          <a:off x="0" y="0"/>
          <a:ext cx="0" cy="0"/>
          <a:chOff x="0" y="0"/>
          <a:chExt cx="0" cy="0"/>
        </a:xfrm>
      </p:grpSpPr>
      <p:sp>
        <p:nvSpPr>
          <p:cNvPr id="149" name="Shape 149"/>
          <p:cNvSpPr txBox="1"/>
          <p:nvPr/>
        </p:nvSpPr>
        <p:spPr>
          <a:xfrm>
            <a:off x="5049900" y="687575"/>
            <a:ext cx="7142100" cy="17943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GB" sz="2400">
                <a:solidFill>
                  <a:srgbClr val="0000FF"/>
                </a:solidFill>
              </a:rPr>
              <a:t>Cost to us £375.60</a:t>
            </a:r>
            <a:endParaRPr b="1" sz="2400">
              <a:solidFill>
                <a:srgbClr val="0000FF"/>
              </a:solidFill>
            </a:endParaRPr>
          </a:p>
          <a:p>
            <a:pPr indent="0" lvl="0" marL="0" algn="ctr">
              <a:spcBef>
                <a:spcPts val="0"/>
              </a:spcBef>
              <a:spcAft>
                <a:spcPts val="0"/>
              </a:spcAft>
              <a:buNone/>
            </a:pPr>
            <a:r>
              <a:rPr b="1" lang="en-GB" sz="2400">
                <a:solidFill>
                  <a:srgbClr val="0000FF"/>
                </a:solidFill>
              </a:rPr>
              <a:t>Package price to customers £565</a:t>
            </a:r>
            <a:endParaRPr b="1" sz="2400">
              <a:solidFill>
                <a:srgbClr val="0000FF"/>
              </a:solidFill>
            </a:endParaRPr>
          </a:p>
          <a:p>
            <a:pPr indent="0" lvl="0" marL="0" algn="ctr">
              <a:spcBef>
                <a:spcPts val="0"/>
              </a:spcBef>
              <a:spcAft>
                <a:spcPts val="0"/>
              </a:spcAft>
              <a:buNone/>
            </a:pPr>
            <a:r>
              <a:rPr b="1" lang="en-GB" sz="2400">
                <a:solidFill>
                  <a:srgbClr val="0000FF"/>
                </a:solidFill>
              </a:rPr>
              <a:t>Average 3 families per week = £ 29,484 annual profit</a:t>
            </a:r>
            <a:endParaRPr b="1" sz="2400">
              <a:solidFill>
                <a:srgbClr val="0000FF"/>
              </a:solidFill>
            </a:endParaRPr>
          </a:p>
          <a:p>
            <a:pPr indent="0" lvl="0" marL="0" algn="ctr">
              <a:spcBef>
                <a:spcPts val="0"/>
              </a:spcBef>
              <a:spcAft>
                <a:spcPts val="0"/>
              </a:spcAft>
              <a:buNone/>
            </a:pPr>
            <a:r>
              <a:rPr b="1" lang="en-GB" sz="2400">
                <a:solidFill>
                  <a:srgbClr val="0000FF"/>
                </a:solidFill>
              </a:rPr>
              <a:t>Annual marketing budget £2,948.40</a:t>
            </a:r>
            <a:endParaRPr b="1" sz="2400">
              <a:solidFill>
                <a:srgbClr val="0000FF"/>
              </a:solidFill>
            </a:endParaRPr>
          </a:p>
        </p:txBody>
      </p:sp>
      <p:sp>
        <p:nvSpPr>
          <p:cNvPr id="150" name="Shape 150"/>
          <p:cNvSpPr txBox="1"/>
          <p:nvPr/>
        </p:nvSpPr>
        <p:spPr>
          <a:xfrm>
            <a:off x="180950" y="2832275"/>
            <a:ext cx="6625500" cy="264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800">
                <a:solidFill>
                  <a:srgbClr val="0000FF"/>
                </a:solidFill>
                <a:latin typeface="Comic Sans MS"/>
                <a:ea typeface="Comic Sans MS"/>
                <a:cs typeface="Comic Sans MS"/>
                <a:sym typeface="Comic Sans MS"/>
              </a:rPr>
              <a:t>Mid market price bracket</a:t>
            </a:r>
            <a:endParaRPr b="1" sz="1800">
              <a:solidFill>
                <a:srgbClr val="0000FF"/>
              </a:solidFill>
              <a:latin typeface="Comic Sans MS"/>
              <a:ea typeface="Comic Sans MS"/>
              <a:cs typeface="Comic Sans MS"/>
              <a:sym typeface="Comic Sans MS"/>
            </a:endParaRPr>
          </a:p>
          <a:p>
            <a:pPr indent="0" lvl="0" marL="0" algn="ctr">
              <a:spcBef>
                <a:spcPts val="0"/>
              </a:spcBef>
              <a:spcAft>
                <a:spcPts val="0"/>
              </a:spcAft>
              <a:buNone/>
            </a:pPr>
            <a:r>
              <a:t/>
            </a:r>
            <a:endParaRPr b="1" sz="1800">
              <a:solidFill>
                <a:srgbClr val="0000FF"/>
              </a:solidFill>
              <a:latin typeface="Comic Sans MS"/>
              <a:ea typeface="Comic Sans MS"/>
              <a:cs typeface="Comic Sans MS"/>
              <a:sym typeface="Comic Sans MS"/>
            </a:endParaRPr>
          </a:p>
          <a:p>
            <a:pPr indent="0" lvl="0" marL="0" rtl="0" algn="ctr">
              <a:spcBef>
                <a:spcPts val="0"/>
              </a:spcBef>
              <a:spcAft>
                <a:spcPts val="0"/>
              </a:spcAft>
              <a:buNone/>
            </a:pPr>
            <a:r>
              <a:rPr b="1" lang="en-GB" sz="1800">
                <a:solidFill>
                  <a:srgbClr val="0000FF"/>
                </a:solidFill>
                <a:latin typeface="Comic Sans MS"/>
                <a:ea typeface="Comic Sans MS"/>
                <a:cs typeface="Comic Sans MS"/>
                <a:sym typeface="Comic Sans MS"/>
              </a:rPr>
              <a:t>Subsidise incentives</a:t>
            </a:r>
            <a:endParaRPr b="1" sz="1800">
              <a:solidFill>
                <a:srgbClr val="0000FF"/>
              </a:solidFill>
              <a:latin typeface="Comic Sans MS"/>
              <a:ea typeface="Comic Sans MS"/>
              <a:cs typeface="Comic Sans MS"/>
              <a:sym typeface="Comic Sans MS"/>
            </a:endParaRPr>
          </a:p>
          <a:p>
            <a:pPr indent="0" lvl="0" marL="0" rtl="0" algn="ctr">
              <a:spcBef>
                <a:spcPts val="0"/>
              </a:spcBef>
              <a:spcAft>
                <a:spcPts val="0"/>
              </a:spcAft>
              <a:buNone/>
            </a:pPr>
            <a:r>
              <a:t/>
            </a:r>
            <a:endParaRPr b="1" sz="1800">
              <a:solidFill>
                <a:srgbClr val="0000FF"/>
              </a:solidFill>
              <a:latin typeface="Comic Sans MS"/>
              <a:ea typeface="Comic Sans MS"/>
              <a:cs typeface="Comic Sans MS"/>
              <a:sym typeface="Comic Sans MS"/>
            </a:endParaRPr>
          </a:p>
          <a:p>
            <a:pPr indent="0" lvl="0" marL="0" rtl="0" algn="ctr">
              <a:spcBef>
                <a:spcPts val="0"/>
              </a:spcBef>
              <a:spcAft>
                <a:spcPts val="0"/>
              </a:spcAft>
              <a:buNone/>
            </a:pPr>
            <a:r>
              <a:rPr b="1" lang="en-GB" sz="1800">
                <a:solidFill>
                  <a:srgbClr val="0000FF"/>
                </a:solidFill>
                <a:latin typeface="Comic Sans MS"/>
                <a:ea typeface="Comic Sans MS"/>
                <a:cs typeface="Comic Sans MS"/>
                <a:sym typeface="Comic Sans MS"/>
              </a:rPr>
              <a:t>Website costs</a:t>
            </a:r>
            <a:endParaRPr b="1" sz="1800">
              <a:solidFill>
                <a:srgbClr val="0000FF"/>
              </a:solidFill>
              <a:latin typeface="Comic Sans MS"/>
              <a:ea typeface="Comic Sans MS"/>
              <a:cs typeface="Comic Sans MS"/>
              <a:sym typeface="Comic Sans MS"/>
            </a:endParaRPr>
          </a:p>
          <a:p>
            <a:pPr indent="0" lvl="0" marL="0" rtl="0" algn="ctr">
              <a:spcBef>
                <a:spcPts val="0"/>
              </a:spcBef>
              <a:spcAft>
                <a:spcPts val="0"/>
              </a:spcAft>
              <a:buNone/>
            </a:pPr>
            <a:r>
              <a:t/>
            </a:r>
            <a:endParaRPr b="1" sz="1800">
              <a:solidFill>
                <a:srgbClr val="0000FF"/>
              </a:solidFill>
              <a:latin typeface="Comic Sans MS"/>
              <a:ea typeface="Comic Sans MS"/>
              <a:cs typeface="Comic Sans MS"/>
              <a:sym typeface="Comic Sans MS"/>
            </a:endParaRPr>
          </a:p>
          <a:p>
            <a:pPr indent="0" lvl="0" marL="0" rtl="0" algn="ctr">
              <a:spcBef>
                <a:spcPts val="0"/>
              </a:spcBef>
              <a:spcAft>
                <a:spcPts val="0"/>
              </a:spcAft>
              <a:buNone/>
            </a:pPr>
            <a:r>
              <a:rPr b="1" lang="en-GB" sz="1800">
                <a:solidFill>
                  <a:srgbClr val="0000FF"/>
                </a:solidFill>
                <a:latin typeface="Comic Sans MS"/>
                <a:ea typeface="Comic Sans MS"/>
                <a:cs typeface="Comic Sans MS"/>
                <a:sym typeface="Comic Sans MS"/>
              </a:rPr>
              <a:t>Charity events to network and build relationships</a:t>
            </a:r>
            <a:endParaRPr b="1" sz="1800">
              <a:solidFill>
                <a:srgbClr val="0000FF"/>
              </a:solidFill>
              <a:latin typeface="Comic Sans MS"/>
              <a:ea typeface="Comic Sans MS"/>
              <a:cs typeface="Comic Sans MS"/>
              <a:sym typeface="Comic Sans MS"/>
            </a:endParaRPr>
          </a:p>
          <a:p>
            <a:pPr indent="0" lvl="0" marL="0" algn="ctr">
              <a:spcBef>
                <a:spcPts val="0"/>
              </a:spcBef>
              <a:spcAft>
                <a:spcPts val="0"/>
              </a:spcAft>
              <a:buNone/>
            </a:pPr>
            <a:r>
              <a:t/>
            </a:r>
            <a:endParaRPr b="1" sz="1800">
              <a:solidFill>
                <a:srgbClr val="0000FF"/>
              </a:solidFill>
              <a:latin typeface="Comic Sans MS"/>
              <a:ea typeface="Comic Sans MS"/>
              <a:cs typeface="Comic Sans MS"/>
              <a:sym typeface="Comic Sans MS"/>
            </a:endParaRPr>
          </a:p>
          <a:p>
            <a:pPr indent="0" lvl="0" marL="0" algn="ctr">
              <a:spcBef>
                <a:spcPts val="0"/>
              </a:spcBef>
              <a:spcAft>
                <a:spcPts val="0"/>
              </a:spcAft>
              <a:buNone/>
            </a:pPr>
            <a:r>
              <a:rPr b="1" lang="en-GB" sz="1800">
                <a:solidFill>
                  <a:srgbClr val="0000FF"/>
                </a:solidFill>
                <a:latin typeface="Comic Sans MS"/>
                <a:ea typeface="Comic Sans MS"/>
                <a:cs typeface="Comic Sans MS"/>
                <a:sym typeface="Comic Sans MS"/>
              </a:rPr>
              <a:t>Bank majority of marketing budget for future developments including TV adverts in London, Midlands and other parts of Wales with a wider reach</a:t>
            </a:r>
            <a:endParaRPr b="1" sz="1800">
              <a:solidFill>
                <a:srgbClr val="0000FF"/>
              </a:solidFill>
              <a:latin typeface="Comic Sans MS"/>
              <a:ea typeface="Comic Sans MS"/>
              <a:cs typeface="Comic Sans MS"/>
              <a:sym typeface="Comic Sans MS"/>
            </a:endParaRPr>
          </a:p>
          <a:p>
            <a:pPr indent="0" lvl="0" marL="0">
              <a:spcBef>
                <a:spcPts val="0"/>
              </a:spcBef>
              <a:spcAft>
                <a:spcPts val="0"/>
              </a:spcAft>
              <a:buNone/>
            </a:pPr>
            <a:r>
              <a:t/>
            </a:r>
            <a:endParaRPr sz="1800"/>
          </a:p>
          <a:p>
            <a:pPr indent="0" lvl="0" marL="0">
              <a:spcBef>
                <a:spcPts val="0"/>
              </a:spcBef>
              <a:spcAft>
                <a:spcPts val="0"/>
              </a:spcAft>
              <a:buNone/>
            </a:pPr>
            <a:r>
              <a:t/>
            </a:r>
            <a:endParaRPr/>
          </a:p>
          <a:p>
            <a:pPr indent="0" lvl="0" marL="0">
              <a:spcBef>
                <a:spcPts val="0"/>
              </a:spcBef>
              <a:spcAft>
                <a:spcPts val="0"/>
              </a:spcAft>
              <a:buNone/>
            </a:pPr>
            <a:r>
              <a:t/>
            </a:r>
            <a:endParaRPr/>
          </a:p>
        </p:txBody>
      </p:sp>
      <p:pic>
        <p:nvPicPr>
          <p:cNvPr id="151" name="Shape 151"/>
          <p:cNvPicPr preferRelativeResize="0"/>
          <p:nvPr/>
        </p:nvPicPr>
        <p:blipFill>
          <a:blip r:embed="rId3">
            <a:alphaModFix/>
          </a:blip>
          <a:stretch>
            <a:fillRect/>
          </a:stretch>
        </p:blipFill>
        <p:spPr>
          <a:xfrm>
            <a:off x="6806450" y="3448725"/>
            <a:ext cx="5196125" cy="2386201"/>
          </a:xfrm>
          <a:prstGeom prst="rect">
            <a:avLst/>
          </a:prstGeom>
          <a:noFill/>
          <a:ln>
            <a:noFill/>
          </a:ln>
        </p:spPr>
      </p:pic>
      <p:pic>
        <p:nvPicPr>
          <p:cNvPr id="152" name="Shape 152"/>
          <p:cNvPicPr preferRelativeResize="0"/>
          <p:nvPr/>
        </p:nvPicPr>
        <p:blipFill>
          <a:blip r:embed="rId4">
            <a:alphaModFix/>
          </a:blip>
          <a:stretch>
            <a:fillRect/>
          </a:stretch>
        </p:blipFill>
        <p:spPr>
          <a:xfrm>
            <a:off x="0" y="0"/>
            <a:ext cx="4935100" cy="2235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56" name="Shape 156"/>
        <p:cNvGrpSpPr/>
        <p:nvPr/>
      </p:nvGrpSpPr>
      <p:grpSpPr>
        <a:xfrm>
          <a:off x="0" y="0"/>
          <a:ext cx="0" cy="0"/>
          <a:chOff x="0" y="0"/>
          <a:chExt cx="0" cy="0"/>
        </a:xfrm>
      </p:grpSpPr>
      <p:sp>
        <p:nvSpPr>
          <p:cNvPr id="157" name="Shape 157"/>
          <p:cNvSpPr txBox="1"/>
          <p:nvPr>
            <p:ph type="title"/>
          </p:nvPr>
        </p:nvSpPr>
        <p:spPr>
          <a:xfrm>
            <a:off x="1416475" y="389750"/>
            <a:ext cx="10364100" cy="1293000"/>
          </a:xfrm>
          <a:prstGeom prst="rect">
            <a:avLst/>
          </a:prstGeom>
        </p:spPr>
        <p:txBody>
          <a:bodyPr anchorCtr="0" anchor="ctr" bIns="121900" lIns="121900" spcFirstLastPara="1" rIns="121900" wrap="square" tIns="121900">
            <a:noAutofit/>
          </a:bodyPr>
          <a:lstStyle/>
          <a:p>
            <a:pPr indent="0" lvl="0" marL="0">
              <a:spcBef>
                <a:spcPts val="0"/>
              </a:spcBef>
              <a:spcAft>
                <a:spcPts val="0"/>
              </a:spcAft>
              <a:buNone/>
            </a:pPr>
            <a:r>
              <a:rPr lang="en-GB" sz="6000">
                <a:solidFill>
                  <a:srgbClr val="4A86E8"/>
                </a:solidFill>
              </a:rPr>
              <a:t>COMPETITORS MARKETING</a:t>
            </a:r>
            <a:endParaRPr sz="6000">
              <a:solidFill>
                <a:srgbClr val="4A86E8"/>
              </a:solidFill>
            </a:endParaRPr>
          </a:p>
        </p:txBody>
      </p:sp>
      <p:sp>
        <p:nvSpPr>
          <p:cNvPr id="158" name="Shape 158"/>
          <p:cNvSpPr txBox="1"/>
          <p:nvPr>
            <p:ph idx="1" type="body"/>
          </p:nvPr>
        </p:nvSpPr>
        <p:spPr>
          <a:xfrm>
            <a:off x="63825" y="1329900"/>
            <a:ext cx="11983200" cy="2961600"/>
          </a:xfrm>
          <a:prstGeom prst="rect">
            <a:avLst/>
          </a:prstGeom>
        </p:spPr>
        <p:txBody>
          <a:bodyPr anchorCtr="0" anchor="t" bIns="121900" lIns="121900" spcFirstLastPara="1" rIns="121900" wrap="square" tIns="121900">
            <a:noAutofit/>
          </a:bodyPr>
          <a:lstStyle/>
          <a:p>
            <a:pPr indent="0" lvl="0" marL="0">
              <a:spcBef>
                <a:spcPts val="1000"/>
              </a:spcBef>
              <a:spcAft>
                <a:spcPts val="0"/>
              </a:spcAft>
              <a:buNone/>
            </a:pPr>
            <a:r>
              <a:t/>
            </a:r>
            <a:endParaRPr i="1">
              <a:solidFill>
                <a:srgbClr val="4A86E8"/>
              </a:solidFill>
            </a:endParaRPr>
          </a:p>
          <a:p>
            <a:pPr indent="0" lvl="0" marL="0" rtl="0">
              <a:spcBef>
                <a:spcPts val="2100"/>
              </a:spcBef>
              <a:spcAft>
                <a:spcPts val="0"/>
              </a:spcAft>
              <a:buNone/>
            </a:pPr>
            <a:r>
              <a:rPr b="1" lang="en-GB">
                <a:solidFill>
                  <a:srgbClr val="4A86E8"/>
                </a:solidFill>
              </a:rPr>
              <a:t>Radio and newspaper advertisements:</a:t>
            </a:r>
            <a:r>
              <a:rPr lang="en-GB">
                <a:solidFill>
                  <a:srgbClr val="4A86E8"/>
                </a:solidFill>
              </a:rPr>
              <a:t> </a:t>
            </a:r>
            <a:endParaRPr>
              <a:solidFill>
                <a:srgbClr val="4A86E8"/>
              </a:solidFill>
            </a:endParaRPr>
          </a:p>
          <a:p>
            <a:pPr indent="0" lvl="0" marL="0" rtl="0">
              <a:spcBef>
                <a:spcPts val="2100"/>
              </a:spcBef>
              <a:spcAft>
                <a:spcPts val="0"/>
              </a:spcAft>
              <a:buNone/>
            </a:pPr>
            <a:r>
              <a:rPr lang="en-GB">
                <a:solidFill>
                  <a:srgbClr val="4A86E8"/>
                </a:solidFill>
              </a:rPr>
              <a:t>We won’t use newspaper or radio as It is easier to generalise families via these methods - ie stereotype families and not target changing family structures. Less personalisation via these methods. </a:t>
            </a:r>
            <a:endParaRPr>
              <a:solidFill>
                <a:srgbClr val="4A86E8"/>
              </a:solidFill>
            </a:endParaRPr>
          </a:p>
          <a:p>
            <a:pPr indent="0" lvl="0" marL="0" rtl="0">
              <a:spcBef>
                <a:spcPts val="2100"/>
              </a:spcBef>
              <a:spcAft>
                <a:spcPts val="0"/>
              </a:spcAft>
              <a:buNone/>
            </a:pPr>
            <a:r>
              <a:t/>
            </a:r>
            <a:endParaRPr>
              <a:solidFill>
                <a:srgbClr val="4A86E8"/>
              </a:solidFill>
            </a:endParaRPr>
          </a:p>
          <a:p>
            <a:pPr indent="0" lvl="0" marL="0" rtl="0">
              <a:spcBef>
                <a:spcPts val="2100"/>
              </a:spcBef>
              <a:spcAft>
                <a:spcPts val="0"/>
              </a:spcAft>
              <a:buNone/>
            </a:pPr>
            <a:r>
              <a:t/>
            </a:r>
            <a:endParaRPr>
              <a:solidFill>
                <a:srgbClr val="0000FF"/>
              </a:solidFill>
            </a:endParaRPr>
          </a:p>
          <a:p>
            <a:pPr indent="0" lvl="0" marL="0">
              <a:spcBef>
                <a:spcPts val="2100"/>
              </a:spcBef>
              <a:spcAft>
                <a:spcPts val="2100"/>
              </a:spcAft>
              <a:buNone/>
            </a:pPr>
            <a:r>
              <a:t/>
            </a:r>
            <a:endParaRPr/>
          </a:p>
        </p:txBody>
      </p:sp>
      <p:pic>
        <p:nvPicPr>
          <p:cNvPr descr="See the source image" id="159" name="Shape 159"/>
          <p:cNvPicPr preferRelativeResize="0"/>
          <p:nvPr/>
        </p:nvPicPr>
        <p:blipFill>
          <a:blip r:embed="rId3">
            <a:alphaModFix/>
          </a:blip>
          <a:stretch>
            <a:fillRect/>
          </a:stretch>
        </p:blipFill>
        <p:spPr>
          <a:xfrm>
            <a:off x="6463450" y="4471775"/>
            <a:ext cx="5728549" cy="2386225"/>
          </a:xfrm>
          <a:prstGeom prst="rect">
            <a:avLst/>
          </a:prstGeom>
          <a:noFill/>
          <a:ln>
            <a:noFill/>
          </a:ln>
        </p:spPr>
      </p:pic>
      <p:sp>
        <p:nvSpPr>
          <p:cNvPr id="160" name="Shape 160"/>
          <p:cNvSpPr txBox="1"/>
          <p:nvPr/>
        </p:nvSpPr>
        <p:spPr>
          <a:xfrm>
            <a:off x="119925" y="4011150"/>
            <a:ext cx="5938800" cy="2706600"/>
          </a:xfrm>
          <a:prstGeom prst="rect">
            <a:avLst/>
          </a:prstGeom>
          <a:noFill/>
          <a:ln>
            <a:noFill/>
          </a:ln>
        </p:spPr>
        <p:txBody>
          <a:bodyPr anchorCtr="0" anchor="t" bIns="91425" lIns="91425" spcFirstLastPara="1" rIns="91425" wrap="square" tIns="91425">
            <a:noAutofit/>
          </a:bodyPr>
          <a:lstStyle/>
          <a:p>
            <a:pPr indent="0" lvl="0" marL="0" rtl="0">
              <a:lnSpc>
                <a:spcPct val="90000"/>
              </a:lnSpc>
              <a:spcBef>
                <a:spcPts val="1000"/>
              </a:spcBef>
              <a:spcAft>
                <a:spcPts val="0"/>
              </a:spcAft>
              <a:buNone/>
            </a:pPr>
            <a:r>
              <a:rPr b="1" lang="en-GB" sz="2200">
                <a:solidFill>
                  <a:srgbClr val="4A86E8"/>
                </a:solidFill>
                <a:latin typeface="Century Gothic"/>
                <a:ea typeface="Century Gothic"/>
                <a:cs typeface="Century Gothic"/>
                <a:sym typeface="Century Gothic"/>
              </a:rPr>
              <a:t>Advertisements that target family needs:</a:t>
            </a:r>
            <a:r>
              <a:rPr lang="en-GB" sz="2200">
                <a:solidFill>
                  <a:srgbClr val="4A86E8"/>
                </a:solidFill>
                <a:latin typeface="Century Gothic"/>
                <a:ea typeface="Century Gothic"/>
                <a:cs typeface="Century Gothic"/>
                <a:sym typeface="Century Gothic"/>
              </a:rPr>
              <a:t> </a:t>
            </a:r>
            <a:endParaRPr sz="2200">
              <a:solidFill>
                <a:srgbClr val="4A86E8"/>
              </a:solidFill>
              <a:latin typeface="Century Gothic"/>
              <a:ea typeface="Century Gothic"/>
              <a:cs typeface="Century Gothic"/>
              <a:sym typeface="Century Gothic"/>
            </a:endParaRPr>
          </a:p>
          <a:p>
            <a:pPr indent="0" lvl="0" marL="0" rtl="0">
              <a:lnSpc>
                <a:spcPct val="90000"/>
              </a:lnSpc>
              <a:spcBef>
                <a:spcPts val="2100"/>
              </a:spcBef>
              <a:spcAft>
                <a:spcPts val="0"/>
              </a:spcAft>
              <a:buNone/>
            </a:pPr>
            <a:r>
              <a:rPr lang="en-GB" sz="2200">
                <a:solidFill>
                  <a:srgbClr val="4A86E8"/>
                </a:solidFill>
                <a:latin typeface="Century Gothic"/>
                <a:ea typeface="Century Gothic"/>
                <a:cs typeface="Century Gothic"/>
                <a:sym typeface="Century Gothic"/>
              </a:rPr>
              <a:t>Specific marketing targeting different needs within the family. Ie Thomas Cook offers hotel packages that include free childcare</a:t>
            </a:r>
            <a:endParaRPr sz="2200">
              <a:solidFill>
                <a:srgbClr val="4A86E8"/>
              </a:solidFill>
              <a:latin typeface="Century Gothic"/>
              <a:ea typeface="Century Gothic"/>
              <a:cs typeface="Century Gothic"/>
              <a:sym typeface="Century Gothic"/>
            </a:endParaRPr>
          </a:p>
          <a:p>
            <a:pPr indent="0" lvl="0" marL="0">
              <a:spcBef>
                <a:spcPts val="210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pic>
        <p:nvPicPr>
          <p:cNvPr id="165" name="Shape 165"/>
          <p:cNvPicPr preferRelativeResize="0"/>
          <p:nvPr/>
        </p:nvPicPr>
        <p:blipFill>
          <a:blip r:embed="rId3">
            <a:alphaModFix/>
          </a:blip>
          <a:stretch>
            <a:fillRect/>
          </a:stretch>
        </p:blipFill>
        <p:spPr>
          <a:xfrm>
            <a:off x="1468225" y="1941075"/>
            <a:ext cx="9311351" cy="2095500"/>
          </a:xfrm>
          <a:prstGeom prst="rect">
            <a:avLst/>
          </a:prstGeom>
          <a:noFill/>
          <a:ln>
            <a:noFill/>
          </a:ln>
        </p:spPr>
      </p:pic>
      <p:sp>
        <p:nvSpPr>
          <p:cNvPr id="166" name="Shape 166"/>
          <p:cNvSpPr txBox="1"/>
          <p:nvPr/>
        </p:nvSpPr>
        <p:spPr>
          <a:xfrm>
            <a:off x="2738100" y="1316225"/>
            <a:ext cx="6715800" cy="947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3000">
                <a:solidFill>
                  <a:srgbClr val="351C75"/>
                </a:solidFill>
                <a:latin typeface="Indie Flower"/>
                <a:ea typeface="Indie Flower"/>
                <a:cs typeface="Indie Flower"/>
                <a:sym typeface="Indie Flower"/>
              </a:rPr>
              <a:t>Marketing Techniques in response to the </a:t>
            </a:r>
            <a:endParaRPr/>
          </a:p>
        </p:txBody>
      </p:sp>
      <p:pic>
        <p:nvPicPr>
          <p:cNvPr id="167" name="Shape 167"/>
          <p:cNvPicPr preferRelativeResize="0"/>
          <p:nvPr/>
        </p:nvPicPr>
        <p:blipFill>
          <a:blip r:embed="rId4">
            <a:alphaModFix/>
          </a:blip>
          <a:stretch>
            <a:fillRect/>
          </a:stretch>
        </p:blipFill>
        <p:spPr>
          <a:xfrm>
            <a:off x="4029325" y="76125"/>
            <a:ext cx="3209474" cy="1240100"/>
          </a:xfrm>
          <a:prstGeom prst="rect">
            <a:avLst/>
          </a:prstGeom>
          <a:noFill/>
          <a:ln>
            <a:noFill/>
          </a:ln>
        </p:spPr>
      </p:pic>
      <p:sp>
        <p:nvSpPr>
          <p:cNvPr id="168" name="Shape 168"/>
          <p:cNvSpPr txBox="1"/>
          <p:nvPr/>
        </p:nvSpPr>
        <p:spPr>
          <a:xfrm>
            <a:off x="931377" y="3907375"/>
            <a:ext cx="2103000" cy="24819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GB">
                <a:solidFill>
                  <a:srgbClr val="C27BA0"/>
                </a:solidFill>
                <a:latin typeface="Comic Sans MS"/>
                <a:ea typeface="Comic Sans MS"/>
                <a:cs typeface="Comic Sans MS"/>
                <a:sym typeface="Comic Sans MS"/>
              </a:rPr>
              <a:t>No TV, newspaper or radio coverage - for now! Impersonal, costly and not very effective</a:t>
            </a:r>
            <a:endParaRPr b="1">
              <a:solidFill>
                <a:srgbClr val="C27BA0"/>
              </a:solidFill>
              <a:latin typeface="Comic Sans MS"/>
              <a:ea typeface="Comic Sans MS"/>
              <a:cs typeface="Comic Sans MS"/>
              <a:sym typeface="Comic Sans MS"/>
            </a:endParaRPr>
          </a:p>
          <a:p>
            <a:pPr indent="0" lvl="0" marL="0">
              <a:spcBef>
                <a:spcPts val="0"/>
              </a:spcBef>
              <a:spcAft>
                <a:spcPts val="0"/>
              </a:spcAft>
              <a:buNone/>
            </a:pPr>
            <a:r>
              <a:t/>
            </a:r>
            <a:endParaRPr b="1" sz="1100">
              <a:solidFill>
                <a:srgbClr val="C27BA0"/>
              </a:solidFill>
              <a:latin typeface="Comic Sans MS"/>
              <a:ea typeface="Comic Sans MS"/>
              <a:cs typeface="Comic Sans MS"/>
              <a:sym typeface="Comic Sans MS"/>
            </a:endParaRPr>
          </a:p>
        </p:txBody>
      </p:sp>
      <p:sp>
        <p:nvSpPr>
          <p:cNvPr id="169" name="Shape 169"/>
          <p:cNvSpPr txBox="1"/>
          <p:nvPr/>
        </p:nvSpPr>
        <p:spPr>
          <a:xfrm>
            <a:off x="3034382" y="3978475"/>
            <a:ext cx="2103000" cy="23397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2100"/>
              </a:spcAft>
              <a:buNone/>
            </a:pPr>
            <a:r>
              <a:rPr b="1" lang="en-GB">
                <a:solidFill>
                  <a:srgbClr val="93C47D"/>
                </a:solidFill>
                <a:latin typeface="Comic Sans MS"/>
                <a:ea typeface="Comic Sans MS"/>
                <a:cs typeface="Comic Sans MS"/>
                <a:sym typeface="Comic Sans MS"/>
              </a:rPr>
              <a:t>follow up email week after leaving, return customer discounts in email, another 9 months on, build relationship</a:t>
            </a:r>
            <a:endParaRPr b="1">
              <a:solidFill>
                <a:srgbClr val="93C47D"/>
              </a:solidFill>
              <a:latin typeface="Comic Sans MS"/>
              <a:ea typeface="Comic Sans MS"/>
              <a:cs typeface="Comic Sans MS"/>
              <a:sym typeface="Comic Sans MS"/>
            </a:endParaRPr>
          </a:p>
        </p:txBody>
      </p:sp>
      <p:sp>
        <p:nvSpPr>
          <p:cNvPr id="170" name="Shape 170"/>
          <p:cNvSpPr txBox="1"/>
          <p:nvPr/>
        </p:nvSpPr>
        <p:spPr>
          <a:xfrm>
            <a:off x="5053550" y="4078000"/>
            <a:ext cx="1502400" cy="20934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GB">
                <a:solidFill>
                  <a:srgbClr val="8E7CC3"/>
                </a:solidFill>
                <a:latin typeface="Comic Sans MS"/>
                <a:ea typeface="Comic Sans MS"/>
                <a:cs typeface="Comic Sans MS"/>
                <a:sym typeface="Comic Sans MS"/>
              </a:rPr>
              <a:t>Leaflets.. won’t use these - costly and only 2% response rate.. </a:t>
            </a:r>
            <a:endParaRPr b="1">
              <a:solidFill>
                <a:srgbClr val="8E7CC3"/>
              </a:solidFill>
              <a:latin typeface="Comic Sans MS"/>
              <a:ea typeface="Comic Sans MS"/>
              <a:cs typeface="Comic Sans MS"/>
              <a:sym typeface="Comic Sans MS"/>
            </a:endParaRPr>
          </a:p>
        </p:txBody>
      </p:sp>
      <p:sp>
        <p:nvSpPr>
          <p:cNvPr id="171" name="Shape 171"/>
          <p:cNvSpPr txBox="1"/>
          <p:nvPr/>
        </p:nvSpPr>
        <p:spPr>
          <a:xfrm>
            <a:off x="6639950" y="3883750"/>
            <a:ext cx="2273400" cy="1812900"/>
          </a:xfrm>
          <a:prstGeom prst="rect">
            <a:avLst/>
          </a:prstGeom>
          <a:noFill/>
          <a:ln>
            <a:noFill/>
          </a:ln>
        </p:spPr>
        <p:txBody>
          <a:bodyPr anchorCtr="0" anchor="t" bIns="91425" lIns="91425" spcFirstLastPara="1" rIns="91425" wrap="square" tIns="91425">
            <a:noAutofit/>
          </a:bodyPr>
          <a:lstStyle/>
          <a:p>
            <a:pPr indent="0" lvl="0" marL="0" rtl="0" algn="ctr">
              <a:lnSpc>
                <a:spcPct val="90000"/>
              </a:lnSpc>
              <a:spcBef>
                <a:spcPts val="1000"/>
              </a:spcBef>
              <a:spcAft>
                <a:spcPts val="0"/>
              </a:spcAft>
              <a:buNone/>
            </a:pPr>
            <a:r>
              <a:rPr b="1" lang="en-GB">
                <a:solidFill>
                  <a:srgbClr val="3D85C6"/>
                </a:solidFill>
                <a:latin typeface="Comic Sans MS"/>
                <a:ea typeface="Comic Sans MS"/>
                <a:cs typeface="Comic Sans MS"/>
                <a:sym typeface="Comic Sans MS"/>
              </a:rPr>
              <a:t>Down season sales promotions (book early/last minute bookings to fill up) - short term incentives  Groupon, expedia, booking.com</a:t>
            </a:r>
            <a:endParaRPr b="1">
              <a:solidFill>
                <a:srgbClr val="3D85C6"/>
              </a:solidFill>
              <a:latin typeface="Comic Sans MS"/>
              <a:ea typeface="Comic Sans MS"/>
              <a:cs typeface="Comic Sans MS"/>
              <a:sym typeface="Comic Sans MS"/>
            </a:endParaRPr>
          </a:p>
          <a:p>
            <a:pPr indent="0" lvl="0" marL="0">
              <a:spcBef>
                <a:spcPts val="2100"/>
              </a:spcBef>
              <a:spcAft>
                <a:spcPts val="0"/>
              </a:spcAft>
              <a:buNone/>
            </a:pPr>
            <a:r>
              <a:t/>
            </a:r>
            <a:endParaRPr/>
          </a:p>
        </p:txBody>
      </p:sp>
      <p:sp>
        <p:nvSpPr>
          <p:cNvPr id="172" name="Shape 172"/>
          <p:cNvSpPr txBox="1"/>
          <p:nvPr/>
        </p:nvSpPr>
        <p:spPr>
          <a:xfrm>
            <a:off x="8913350" y="3855400"/>
            <a:ext cx="2434500" cy="2538600"/>
          </a:xfrm>
          <a:prstGeom prst="rect">
            <a:avLst/>
          </a:prstGeom>
          <a:noFill/>
          <a:ln>
            <a:noFill/>
          </a:ln>
        </p:spPr>
        <p:txBody>
          <a:bodyPr anchorCtr="0" anchor="t" bIns="91425" lIns="91425" spcFirstLastPara="1" rIns="91425" wrap="square" tIns="91425">
            <a:noAutofit/>
          </a:bodyPr>
          <a:lstStyle/>
          <a:p>
            <a:pPr indent="0" lvl="0" marL="0" algn="ctr">
              <a:spcBef>
                <a:spcPts val="0"/>
              </a:spcBef>
              <a:spcAft>
                <a:spcPts val="0"/>
              </a:spcAft>
              <a:buNone/>
            </a:pPr>
            <a:r>
              <a:rPr b="1" lang="en-GB">
                <a:solidFill>
                  <a:srgbClr val="E69138"/>
                </a:solidFill>
                <a:latin typeface="Comic Sans MS"/>
                <a:ea typeface="Comic Sans MS"/>
                <a:cs typeface="Comic Sans MS"/>
                <a:sym typeface="Comic Sans MS"/>
              </a:rPr>
              <a:t>Provide incentive for journalists in return for content and coverage. Use this technique with current popular bloggers and social media “stars”.. Especially ones that are popular with families/kids/mothers</a:t>
            </a:r>
            <a:endParaRPr b="1">
              <a:solidFill>
                <a:srgbClr val="E69138"/>
              </a:solidFill>
              <a:latin typeface="Comic Sans MS"/>
              <a:ea typeface="Comic Sans MS"/>
              <a:cs typeface="Comic Sans MS"/>
              <a:sym typeface="Comic Sans MS"/>
            </a:endParaRPr>
          </a:p>
          <a:p>
            <a:pPr indent="0" lvl="0" marL="0">
              <a:spcBef>
                <a:spcPts val="0"/>
              </a:spcBef>
              <a:spcAft>
                <a:spcPts val="0"/>
              </a:spcAft>
              <a:buNone/>
            </a:pPr>
            <a:r>
              <a:t/>
            </a:r>
            <a:endParaRPr/>
          </a:p>
        </p:txBody>
      </p:sp>
      <p:sp>
        <p:nvSpPr>
          <p:cNvPr id="173" name="Shape 173"/>
          <p:cNvSpPr txBox="1"/>
          <p:nvPr/>
        </p:nvSpPr>
        <p:spPr>
          <a:xfrm>
            <a:off x="3968925" y="2950350"/>
            <a:ext cx="956700" cy="341100"/>
          </a:xfrm>
          <a:prstGeom prst="rect">
            <a:avLst/>
          </a:prstGeom>
          <a:noFill/>
          <a:ln>
            <a:noFill/>
          </a:ln>
        </p:spPr>
        <p:txBody>
          <a:bodyPr anchorCtr="0" anchor="t" bIns="91425" lIns="91425" spcFirstLastPara="1" rIns="91425" wrap="square" tIns="91425">
            <a:noAutofit/>
          </a:bodyPr>
          <a:lstStyle/>
          <a:p>
            <a:pPr indent="0" lvl="0" marL="0">
              <a:spcBef>
                <a:spcPts val="0"/>
              </a:spcBef>
              <a:spcAft>
                <a:spcPts val="0"/>
              </a:spcAft>
              <a:buNone/>
            </a:pPr>
            <a:r>
              <a:rPr b="1" lang="en-GB" sz="1200"/>
              <a:t>Personal</a:t>
            </a:r>
            <a:endParaRPr b="1" sz="12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FFF"/>
        </a:solidFill>
      </p:bgPr>
    </p:bg>
    <p:spTree>
      <p:nvGrpSpPr>
        <p:cNvPr id="177" name="Shape 177"/>
        <p:cNvGrpSpPr/>
        <p:nvPr/>
      </p:nvGrpSpPr>
      <p:grpSpPr>
        <a:xfrm>
          <a:off x="0" y="0"/>
          <a:ext cx="0" cy="0"/>
          <a:chOff x="0" y="0"/>
          <a:chExt cx="0" cy="0"/>
        </a:xfrm>
      </p:grpSpPr>
      <p:sp>
        <p:nvSpPr>
          <p:cNvPr id="178" name="Shape 178"/>
          <p:cNvSpPr txBox="1"/>
          <p:nvPr>
            <p:ph type="title"/>
          </p:nvPr>
        </p:nvSpPr>
        <p:spPr>
          <a:xfrm>
            <a:off x="266475" y="-203400"/>
            <a:ext cx="6998400" cy="2973300"/>
          </a:xfrm>
          <a:prstGeom prst="rect">
            <a:avLst/>
          </a:prstGeom>
        </p:spPr>
        <p:txBody>
          <a:bodyPr anchorCtr="0" anchor="ctr" bIns="121900" lIns="121900" spcFirstLastPara="1" rIns="121900" wrap="square" tIns="121900">
            <a:noAutofit/>
          </a:bodyPr>
          <a:lstStyle/>
          <a:p>
            <a:pPr indent="0" lvl="0" marL="0" algn="l">
              <a:spcBef>
                <a:spcPts val="0"/>
              </a:spcBef>
              <a:spcAft>
                <a:spcPts val="0"/>
              </a:spcAft>
              <a:buNone/>
            </a:pPr>
            <a:r>
              <a:rPr lang="en-GB" sz="4800">
                <a:solidFill>
                  <a:srgbClr val="4A86E8"/>
                </a:solidFill>
              </a:rPr>
              <a:t>WHY CHOOSE OUR BRAND?</a:t>
            </a:r>
            <a:endParaRPr sz="4800">
              <a:solidFill>
                <a:srgbClr val="4A86E8"/>
              </a:solidFill>
            </a:endParaRPr>
          </a:p>
        </p:txBody>
      </p:sp>
      <p:sp>
        <p:nvSpPr>
          <p:cNvPr id="179" name="Shape 179"/>
          <p:cNvSpPr txBox="1"/>
          <p:nvPr>
            <p:ph idx="1" type="body"/>
          </p:nvPr>
        </p:nvSpPr>
        <p:spPr>
          <a:xfrm>
            <a:off x="0" y="2457050"/>
            <a:ext cx="6302100" cy="3082800"/>
          </a:xfrm>
          <a:prstGeom prst="rect">
            <a:avLst/>
          </a:prstGeom>
        </p:spPr>
        <p:txBody>
          <a:bodyPr anchorCtr="0" anchor="t" bIns="121900" lIns="121900" spcFirstLastPara="1" rIns="121900" wrap="square" tIns="121900">
            <a:noAutofit/>
          </a:bodyPr>
          <a:lstStyle/>
          <a:p>
            <a:pPr indent="0" lvl="0" marL="0" algn="ctr">
              <a:lnSpc>
                <a:spcPct val="100000"/>
              </a:lnSpc>
              <a:spcBef>
                <a:spcPts val="0"/>
              </a:spcBef>
              <a:spcAft>
                <a:spcPts val="0"/>
              </a:spcAft>
              <a:buNone/>
            </a:pPr>
            <a:r>
              <a:rPr b="1" lang="en-GB" sz="1800">
                <a:solidFill>
                  <a:srgbClr val="4A86E8"/>
                </a:solidFill>
              </a:rPr>
              <a:t>How we will compete with competitors?</a:t>
            </a:r>
            <a:r>
              <a:rPr lang="en-GB" sz="1800">
                <a:solidFill>
                  <a:srgbClr val="4A86E8"/>
                </a:solidFill>
              </a:rPr>
              <a:t> </a:t>
            </a:r>
            <a:endParaRPr sz="1800">
              <a:solidFill>
                <a:srgbClr val="4A86E8"/>
              </a:solidFill>
            </a:endParaRPr>
          </a:p>
          <a:p>
            <a:pPr indent="0" lvl="0" marL="0" rtl="0" algn="ctr">
              <a:lnSpc>
                <a:spcPct val="100000"/>
              </a:lnSpc>
              <a:spcBef>
                <a:spcPts val="0"/>
              </a:spcBef>
              <a:spcAft>
                <a:spcPts val="0"/>
              </a:spcAft>
              <a:buNone/>
            </a:pPr>
            <a:r>
              <a:rPr lang="en-GB" sz="1800">
                <a:solidFill>
                  <a:srgbClr val="4A86E8"/>
                </a:solidFill>
              </a:rPr>
              <a:t>Exceptional experiences and a personal touch</a:t>
            </a:r>
            <a:endParaRPr sz="1800">
              <a:solidFill>
                <a:srgbClr val="4A86E8"/>
              </a:solidFill>
            </a:endParaRPr>
          </a:p>
          <a:p>
            <a:pPr indent="0" lvl="0" marL="0" algn="ctr">
              <a:lnSpc>
                <a:spcPct val="100000"/>
              </a:lnSpc>
              <a:spcBef>
                <a:spcPts val="0"/>
              </a:spcBef>
              <a:spcAft>
                <a:spcPts val="0"/>
              </a:spcAft>
              <a:buNone/>
            </a:pPr>
            <a:r>
              <a:t/>
            </a:r>
            <a:endParaRPr sz="1800">
              <a:solidFill>
                <a:srgbClr val="4A86E8"/>
              </a:solidFill>
            </a:endParaRPr>
          </a:p>
          <a:p>
            <a:pPr indent="0" lvl="0" marL="0" rtl="0" algn="ctr">
              <a:lnSpc>
                <a:spcPct val="100000"/>
              </a:lnSpc>
              <a:spcBef>
                <a:spcPts val="0"/>
              </a:spcBef>
              <a:spcAft>
                <a:spcPts val="0"/>
              </a:spcAft>
              <a:buNone/>
            </a:pPr>
            <a:r>
              <a:rPr b="1" lang="en-GB" sz="1800">
                <a:solidFill>
                  <a:srgbClr val="4A86E8"/>
                </a:solidFill>
              </a:rPr>
              <a:t>How we stand out</a:t>
            </a:r>
            <a:r>
              <a:rPr lang="en-GB" sz="1800">
                <a:solidFill>
                  <a:srgbClr val="4A86E8"/>
                </a:solidFill>
              </a:rPr>
              <a:t>?</a:t>
            </a:r>
            <a:endParaRPr sz="1800">
              <a:solidFill>
                <a:srgbClr val="4A86E8"/>
              </a:solidFill>
            </a:endParaRPr>
          </a:p>
          <a:p>
            <a:pPr indent="0" lvl="0" marL="0" rtl="0" algn="ctr">
              <a:lnSpc>
                <a:spcPct val="100000"/>
              </a:lnSpc>
              <a:spcBef>
                <a:spcPts val="0"/>
              </a:spcBef>
              <a:spcAft>
                <a:spcPts val="0"/>
              </a:spcAft>
              <a:buNone/>
            </a:pPr>
            <a:r>
              <a:rPr lang="en-GB" sz="1800">
                <a:solidFill>
                  <a:srgbClr val="4A86E8"/>
                </a:solidFill>
              </a:rPr>
              <a:t>There are few operators that offer package deals in the Swansea area therefore we are offering what few companies can. Also targeting different family groups</a:t>
            </a:r>
            <a:endParaRPr sz="1800">
              <a:solidFill>
                <a:srgbClr val="4A86E8"/>
              </a:solidFill>
            </a:endParaRPr>
          </a:p>
          <a:p>
            <a:pPr indent="0" lvl="0" marL="0" algn="ctr">
              <a:lnSpc>
                <a:spcPct val="100000"/>
              </a:lnSpc>
              <a:spcBef>
                <a:spcPts val="0"/>
              </a:spcBef>
              <a:spcAft>
                <a:spcPts val="0"/>
              </a:spcAft>
              <a:buNone/>
            </a:pPr>
            <a:r>
              <a:t/>
            </a:r>
            <a:endParaRPr sz="1800">
              <a:solidFill>
                <a:srgbClr val="4A86E8"/>
              </a:solidFill>
            </a:endParaRPr>
          </a:p>
          <a:p>
            <a:pPr indent="0" lvl="0" marL="0" rtl="0" algn="ctr">
              <a:lnSpc>
                <a:spcPct val="100000"/>
              </a:lnSpc>
              <a:spcBef>
                <a:spcPts val="0"/>
              </a:spcBef>
              <a:spcAft>
                <a:spcPts val="0"/>
              </a:spcAft>
              <a:buNone/>
            </a:pPr>
            <a:r>
              <a:rPr b="1" lang="en-GB" sz="1800">
                <a:solidFill>
                  <a:srgbClr val="4A86E8"/>
                </a:solidFill>
              </a:rPr>
              <a:t>How will they recognise us / brand identity?</a:t>
            </a:r>
            <a:endParaRPr b="1" sz="1800">
              <a:solidFill>
                <a:srgbClr val="4A86E8"/>
              </a:solidFill>
            </a:endParaRPr>
          </a:p>
          <a:p>
            <a:pPr indent="0" lvl="0" marL="0" rtl="0" algn="ctr">
              <a:lnSpc>
                <a:spcPct val="100000"/>
              </a:lnSpc>
              <a:spcBef>
                <a:spcPts val="0"/>
              </a:spcBef>
              <a:spcAft>
                <a:spcPts val="0"/>
              </a:spcAft>
              <a:buNone/>
            </a:pPr>
            <a:r>
              <a:rPr lang="en-GB" sz="1800">
                <a:solidFill>
                  <a:srgbClr val="4A86E8"/>
                </a:solidFill>
              </a:rPr>
              <a:t>Unique and colourful brand logo. Blue relating to the seaside theme.</a:t>
            </a:r>
            <a:endParaRPr sz="1800">
              <a:solidFill>
                <a:srgbClr val="4A86E8"/>
              </a:solidFill>
            </a:endParaRPr>
          </a:p>
          <a:p>
            <a:pPr indent="0" lvl="0" marL="0" rtl="0" algn="ctr">
              <a:lnSpc>
                <a:spcPct val="100000"/>
              </a:lnSpc>
              <a:spcBef>
                <a:spcPts val="0"/>
              </a:spcBef>
              <a:spcAft>
                <a:spcPts val="0"/>
              </a:spcAft>
              <a:buNone/>
            </a:pPr>
            <a:r>
              <a:rPr lang="en-GB" sz="1800">
                <a:solidFill>
                  <a:srgbClr val="4A86E8"/>
                </a:solidFill>
              </a:rPr>
              <a:t>‘Making Memories by the Sea’ = want to be perceived as a family friendly tour operator offering seaside holidays.</a:t>
            </a:r>
            <a:endParaRPr sz="1800">
              <a:solidFill>
                <a:srgbClr val="4A86E8"/>
              </a:solidFill>
            </a:endParaRPr>
          </a:p>
          <a:p>
            <a:pPr indent="0" lvl="0" marL="0" algn="ctr">
              <a:lnSpc>
                <a:spcPct val="100000"/>
              </a:lnSpc>
              <a:spcBef>
                <a:spcPts val="0"/>
              </a:spcBef>
              <a:spcAft>
                <a:spcPts val="0"/>
              </a:spcAft>
              <a:buNone/>
            </a:pPr>
            <a:r>
              <a:t/>
            </a:r>
            <a:endParaRPr sz="1800">
              <a:solidFill>
                <a:srgbClr val="0000FF"/>
              </a:solidFill>
            </a:endParaRPr>
          </a:p>
          <a:p>
            <a:pPr indent="0" lvl="0" marL="0" rtl="0" algn="ctr">
              <a:lnSpc>
                <a:spcPct val="100000"/>
              </a:lnSpc>
              <a:spcBef>
                <a:spcPts val="0"/>
              </a:spcBef>
              <a:spcAft>
                <a:spcPts val="0"/>
              </a:spcAft>
              <a:buNone/>
            </a:pPr>
            <a:r>
              <a:t/>
            </a:r>
            <a:endParaRPr b="1" i="1" sz="1800">
              <a:solidFill>
                <a:srgbClr val="0000FF"/>
              </a:solidFill>
            </a:endParaRPr>
          </a:p>
          <a:p>
            <a:pPr indent="0" lvl="0" marL="0" algn="ctr">
              <a:lnSpc>
                <a:spcPct val="100000"/>
              </a:lnSpc>
              <a:spcBef>
                <a:spcPts val="0"/>
              </a:spcBef>
              <a:spcAft>
                <a:spcPts val="0"/>
              </a:spcAft>
              <a:buNone/>
            </a:pPr>
            <a:r>
              <a:rPr b="1" lang="en-GB" sz="1800">
                <a:solidFill>
                  <a:srgbClr val="0000FF"/>
                </a:solidFill>
              </a:rPr>
              <a:t> </a:t>
            </a:r>
            <a:endParaRPr sz="1800">
              <a:solidFill>
                <a:srgbClr val="0000FF"/>
              </a:solidFill>
            </a:endParaRPr>
          </a:p>
        </p:txBody>
      </p:sp>
      <p:pic>
        <p:nvPicPr>
          <p:cNvPr descr="See the source image" id="180" name="Shape 180"/>
          <p:cNvPicPr preferRelativeResize="0"/>
          <p:nvPr/>
        </p:nvPicPr>
        <p:blipFill>
          <a:blip r:embed="rId3">
            <a:alphaModFix/>
          </a:blip>
          <a:stretch>
            <a:fillRect/>
          </a:stretch>
        </p:blipFill>
        <p:spPr>
          <a:xfrm>
            <a:off x="6385825" y="2734975"/>
            <a:ext cx="5806175" cy="4123025"/>
          </a:xfrm>
          <a:prstGeom prst="rect">
            <a:avLst/>
          </a:prstGeom>
          <a:noFill/>
          <a:ln>
            <a:noFill/>
          </a:ln>
        </p:spPr>
      </p:pic>
      <p:pic>
        <p:nvPicPr>
          <p:cNvPr id="181" name="Shape 181"/>
          <p:cNvPicPr preferRelativeResize="0"/>
          <p:nvPr/>
        </p:nvPicPr>
        <p:blipFill>
          <a:blip r:embed="rId4">
            <a:alphaModFix/>
          </a:blip>
          <a:stretch>
            <a:fillRect/>
          </a:stretch>
        </p:blipFill>
        <p:spPr>
          <a:xfrm>
            <a:off x="6385825" y="0"/>
            <a:ext cx="5806174" cy="2566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5" name="Shape 185"/>
        <p:cNvGrpSpPr/>
        <p:nvPr/>
      </p:nvGrpSpPr>
      <p:grpSpPr>
        <a:xfrm>
          <a:off x="0" y="0"/>
          <a:ext cx="0" cy="0"/>
          <a:chOff x="0" y="0"/>
          <a:chExt cx="0" cy="0"/>
        </a:xfrm>
      </p:grpSpPr>
      <p:sp>
        <p:nvSpPr>
          <p:cNvPr id="186" name="Shape 186"/>
          <p:cNvSpPr txBox="1"/>
          <p:nvPr>
            <p:ph type="title"/>
          </p:nvPr>
        </p:nvSpPr>
        <p:spPr>
          <a:xfrm>
            <a:off x="1616825" y="451773"/>
            <a:ext cx="8610600" cy="1293000"/>
          </a:xfrm>
          <a:prstGeom prst="rect">
            <a:avLst/>
          </a:prstGeom>
        </p:spPr>
        <p:txBody>
          <a:bodyPr anchorCtr="0" anchor="ctr" bIns="121900" lIns="121900" spcFirstLastPara="1" rIns="121900" wrap="square" tIns="121900">
            <a:noAutofit/>
          </a:bodyPr>
          <a:lstStyle/>
          <a:p>
            <a:pPr indent="0" lvl="0" marL="0" algn="ctr">
              <a:spcBef>
                <a:spcPts val="0"/>
              </a:spcBef>
              <a:spcAft>
                <a:spcPts val="0"/>
              </a:spcAft>
              <a:buNone/>
            </a:pPr>
            <a:r>
              <a:rPr lang="en-GB">
                <a:solidFill>
                  <a:srgbClr val="9900FF"/>
                </a:solidFill>
              </a:rPr>
              <a:t>References</a:t>
            </a:r>
            <a:endParaRPr>
              <a:solidFill>
                <a:srgbClr val="9900FF"/>
              </a:solidFill>
            </a:endParaRPr>
          </a:p>
        </p:txBody>
      </p:sp>
      <p:sp>
        <p:nvSpPr>
          <p:cNvPr id="187" name="Shape 187"/>
          <p:cNvSpPr txBox="1"/>
          <p:nvPr>
            <p:ph idx="1" type="body"/>
          </p:nvPr>
        </p:nvSpPr>
        <p:spPr>
          <a:xfrm>
            <a:off x="685800" y="1635685"/>
            <a:ext cx="10820400" cy="4024200"/>
          </a:xfrm>
          <a:prstGeom prst="rect">
            <a:avLst/>
          </a:prstGeom>
        </p:spPr>
        <p:txBody>
          <a:bodyPr anchorCtr="0" anchor="t" bIns="121900" lIns="121900" spcFirstLastPara="1" rIns="121900" wrap="square" tIns="121900">
            <a:noAutofit/>
          </a:bodyPr>
          <a:lstStyle/>
          <a:p>
            <a:pPr indent="0" lvl="0" marL="0" rtl="0">
              <a:lnSpc>
                <a:spcPct val="70000"/>
              </a:lnSpc>
              <a:spcBef>
                <a:spcPts val="1000"/>
              </a:spcBef>
              <a:spcAft>
                <a:spcPts val="0"/>
              </a:spcAft>
              <a:buClr>
                <a:schemeClr val="dk1"/>
              </a:buClr>
              <a:buSzPts val="2035"/>
              <a:buFont typeface="Arial"/>
              <a:buNone/>
            </a:pPr>
            <a:r>
              <a:rPr lang="en-GB" sz="1800">
                <a:solidFill>
                  <a:srgbClr val="4A86E8"/>
                </a:solidFill>
              </a:rPr>
              <a:t>Multimedia Marketing .com (2018), ‘Integrated Marketing Communications’, [Online]. Available:</a:t>
            </a:r>
            <a:r>
              <a:rPr lang="en-GB" sz="1800"/>
              <a:t> </a:t>
            </a:r>
            <a:r>
              <a:rPr lang="en-GB" sz="1800" u="sng">
                <a:solidFill>
                  <a:schemeClr val="accent5"/>
                </a:solidFill>
                <a:hlinkClick r:id="rId3"/>
              </a:rPr>
              <a:t>http://multimediamarketing.com/mkc/marketingcommunications/</a:t>
            </a:r>
            <a:r>
              <a:rPr lang="en-GB" sz="1800">
                <a:solidFill>
                  <a:srgbClr val="4A86E8"/>
                </a:solidFill>
              </a:rPr>
              <a:t>, [2018, April 17]. </a:t>
            </a:r>
            <a:endParaRPr sz="1800">
              <a:solidFill>
                <a:srgbClr val="4A86E8"/>
              </a:solidFill>
            </a:endParaRPr>
          </a:p>
          <a:p>
            <a:pPr indent="0" lvl="0" marL="0" rtl="0">
              <a:lnSpc>
                <a:spcPct val="100000"/>
              </a:lnSpc>
              <a:spcBef>
                <a:spcPts val="0"/>
              </a:spcBef>
              <a:spcAft>
                <a:spcPts val="0"/>
              </a:spcAft>
              <a:buNone/>
            </a:pPr>
            <a:r>
              <a:t/>
            </a:r>
            <a:endParaRPr sz="1100">
              <a:solidFill>
                <a:srgbClr val="000000"/>
              </a:solidFill>
              <a:latin typeface="Arial"/>
              <a:ea typeface="Arial"/>
              <a:cs typeface="Arial"/>
              <a:sym typeface="Arial"/>
            </a:endParaRPr>
          </a:p>
          <a:p>
            <a:pPr indent="0" lvl="0" marL="0">
              <a:spcBef>
                <a:spcPts val="1000"/>
              </a:spcBef>
              <a:spcAft>
                <a:spcPts val="0"/>
              </a:spcAft>
              <a:buNone/>
            </a:pPr>
            <a:r>
              <a:rPr b="1" lang="en-GB" sz="1400" u="sng">
                <a:solidFill>
                  <a:srgbClr val="0000FF"/>
                </a:solidFill>
              </a:rPr>
              <a:t>The Content Factory (2018), ‘Why social media marketing is important for any business’. Available: </a:t>
            </a:r>
            <a:r>
              <a:rPr b="1" lang="en-GB" sz="1400" u="sng">
                <a:solidFill>
                  <a:schemeClr val="accent5"/>
                </a:solidFill>
                <a:hlinkClick r:id="rId4"/>
              </a:rPr>
              <a:t>https://www.contentfac.com/9-reasons-social-media-marketing-should-top-your-to-do-list/</a:t>
            </a:r>
            <a:r>
              <a:rPr b="1" lang="en-GB" sz="1400" u="sng">
                <a:solidFill>
                  <a:srgbClr val="0000FF"/>
                </a:solidFill>
              </a:rPr>
              <a:t>, [07/05/2018].</a:t>
            </a:r>
            <a:endParaRPr b="1" sz="1400" u="sng">
              <a:solidFill>
                <a:srgbClr val="0000FF"/>
              </a:solidFill>
            </a:endParaRPr>
          </a:p>
          <a:p>
            <a:pPr indent="0" lvl="0" marL="0">
              <a:spcBef>
                <a:spcPts val="2100"/>
              </a:spcBef>
              <a:spcAft>
                <a:spcPts val="21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