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8" r:id="rId5"/>
    <p:sldId id="259" r:id="rId6"/>
    <p:sldId id="260" r:id="rId7"/>
    <p:sldId id="261" r:id="rId8"/>
    <p:sldId id="264" r:id="rId9"/>
    <p:sldId id="265" r:id="rId10"/>
    <p:sldId id="262"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A63133-721A-EEB3-4B12-2D6A095D59B7}" v="1001" dt="2025-12-27T13:47:52.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1/8/2026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35996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1/8/2026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2771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1/8/2026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683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1/8/2026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2966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1/8/2026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85015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1/8/2026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27824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1/8/2026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71226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1/8/2026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82878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1/8/2026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8043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1/8/2026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77811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1/8/2026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3883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1/8/2026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2276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i.ytimg.com/vi/d-3CF5ypDBs/maxresdefault.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ass">
            <a:extLst>
              <a:ext uri="{FF2B5EF4-FFF2-40B4-BE49-F238E27FC236}">
                <a16:creationId xmlns:a16="http://schemas.microsoft.com/office/drawing/2014/main" id="{975A6E5C-7CB2-6E5E-8A94-6853AF45406B}"/>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r="6250" b="6250"/>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1DEDA826-0CC6-45C8-B90F-CB99E02CF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2810107"/>
            <a:ext cx="4761571" cy="2981093"/>
          </a:xfrm>
        </p:spPr>
        <p:txBody>
          <a:bodyPr anchor="b">
            <a:normAutofit/>
          </a:bodyPr>
          <a:lstStyle/>
          <a:p>
            <a:pPr>
              <a:lnSpc>
                <a:spcPct val="90000"/>
              </a:lnSpc>
            </a:pPr>
            <a:r>
              <a:rPr lang="en-GB" sz="4200">
                <a:solidFill>
                  <a:srgbClr val="FFFFFF"/>
                </a:solidFill>
              </a:rPr>
              <a:t>What attributes should a member of staff in the Travel and Tourism industry have?</a:t>
            </a:r>
          </a:p>
        </p:txBody>
      </p:sp>
      <p:sp>
        <p:nvSpPr>
          <p:cNvPr id="3" name="Subtitle 2"/>
          <p:cNvSpPr>
            <a:spLocks noGrp="1"/>
          </p:cNvSpPr>
          <p:nvPr>
            <p:ph type="subTitle" idx="1"/>
          </p:nvPr>
        </p:nvSpPr>
        <p:spPr>
          <a:xfrm>
            <a:off x="640080" y="1420093"/>
            <a:ext cx="4761571" cy="1253490"/>
          </a:xfrm>
        </p:spPr>
        <p:txBody>
          <a:bodyPr vert="horz" lIns="91440" tIns="45720" rIns="91440" bIns="45720" rtlCol="0" anchor="t">
            <a:normAutofit/>
          </a:bodyPr>
          <a:lstStyle/>
          <a:p>
            <a:r>
              <a:rPr lang="en-GB">
                <a:solidFill>
                  <a:srgbClr val="FFFFFF"/>
                </a:solidFill>
              </a:rPr>
              <a:t>By Gregory Lawrence (2518638)</a:t>
            </a:r>
          </a:p>
        </p:txBody>
      </p:sp>
      <p:cxnSp>
        <p:nvCxnSpPr>
          <p:cNvPr id="13" name="Straight Connector 12">
            <a:extLst>
              <a:ext uri="{FF2B5EF4-FFF2-40B4-BE49-F238E27FC236}">
                <a16:creationId xmlns:a16="http://schemas.microsoft.com/office/drawing/2014/main" id="{23DDA327-270B-43AF-BDBD-2EB50E83E2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2BB7FF-DAB4-06CE-5246-9B850992B218}"/>
              </a:ext>
            </a:extLst>
          </p:cNvPr>
          <p:cNvSpPr>
            <a:spLocks noGrp="1"/>
          </p:cNvSpPr>
          <p:nvPr>
            <p:ph type="title"/>
          </p:nvPr>
        </p:nvSpPr>
        <p:spPr>
          <a:xfrm>
            <a:off x="640080" y="1371600"/>
            <a:ext cx="5737859" cy="1097280"/>
          </a:xfrm>
        </p:spPr>
        <p:txBody>
          <a:bodyPr>
            <a:normAutofit/>
          </a:bodyPr>
          <a:lstStyle/>
          <a:p>
            <a:r>
              <a:rPr lang="en-GB"/>
              <a:t>Introduction</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7EE2B5-CA97-81E3-A8AD-A8CC4681B087}"/>
              </a:ext>
            </a:extLst>
          </p:cNvPr>
          <p:cNvSpPr>
            <a:spLocks noGrp="1"/>
          </p:cNvSpPr>
          <p:nvPr>
            <p:ph idx="1"/>
          </p:nvPr>
        </p:nvSpPr>
        <p:spPr>
          <a:xfrm>
            <a:off x="640080" y="2633236"/>
            <a:ext cx="5737860" cy="3666980"/>
          </a:xfrm>
        </p:spPr>
        <p:txBody>
          <a:bodyPr vert="horz" lIns="91440" tIns="45720" rIns="91440" bIns="45720" rtlCol="0">
            <a:normAutofit/>
          </a:bodyPr>
          <a:lstStyle/>
          <a:p>
            <a:r>
              <a:rPr lang="en-GB" dirty="0"/>
              <a:t>As a member of staff in the Tourism + Hospitality industry there are several attributes that you must have to be a valued and loyal staff member. In today's presentation we will be </a:t>
            </a:r>
            <a:r>
              <a:rPr lang="en-GB"/>
              <a:t>looking</a:t>
            </a:r>
            <a:r>
              <a:rPr lang="en-GB" dirty="0"/>
              <a:t> at what some of those attributes could be and I will talk about how those would work and apply to the job roles. </a:t>
            </a:r>
          </a:p>
        </p:txBody>
      </p:sp>
      <p:pic>
        <p:nvPicPr>
          <p:cNvPr id="7" name="Graphic 6" descr="Lighthouse scene">
            <a:extLst>
              <a:ext uri="{FF2B5EF4-FFF2-40B4-BE49-F238E27FC236}">
                <a16:creationId xmlns:a16="http://schemas.microsoft.com/office/drawing/2014/main" id="{39474742-106A-128C-BE2F-38A6B1616D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2961230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9246-CEE8-2ACF-0D99-23A2878C3324}"/>
              </a:ext>
            </a:extLst>
          </p:cNvPr>
          <p:cNvSpPr>
            <a:spLocks noGrp="1"/>
          </p:cNvSpPr>
          <p:nvPr>
            <p:ph type="title"/>
          </p:nvPr>
        </p:nvSpPr>
        <p:spPr/>
        <p:txBody>
          <a:bodyPr/>
          <a:lstStyle/>
          <a:p>
            <a:r>
              <a:rPr lang="en-GB" dirty="0"/>
              <a:t>What will be covered </a:t>
            </a:r>
            <a:r>
              <a:rPr lang="en-GB"/>
              <a:t>today?</a:t>
            </a:r>
            <a:endParaRPr lang="en-GB" dirty="0"/>
          </a:p>
        </p:txBody>
      </p:sp>
      <p:sp>
        <p:nvSpPr>
          <p:cNvPr id="3" name="Content Placeholder 2">
            <a:extLst>
              <a:ext uri="{FF2B5EF4-FFF2-40B4-BE49-F238E27FC236}">
                <a16:creationId xmlns:a16="http://schemas.microsoft.com/office/drawing/2014/main" id="{75587923-0F5F-0BA8-C866-FF91D4551DB7}"/>
              </a:ext>
            </a:extLst>
          </p:cNvPr>
          <p:cNvSpPr>
            <a:spLocks noGrp="1"/>
          </p:cNvSpPr>
          <p:nvPr>
            <p:ph idx="1"/>
          </p:nvPr>
        </p:nvSpPr>
        <p:spPr/>
        <p:txBody>
          <a:bodyPr vert="horz" lIns="91440" tIns="45720" rIns="91440" bIns="45720" rtlCol="0" anchor="t">
            <a:normAutofit/>
          </a:bodyPr>
          <a:lstStyle/>
          <a:p>
            <a:r>
              <a:rPr lang="en-GB" dirty="0"/>
              <a:t>Why you sh</a:t>
            </a:r>
            <a:r>
              <a:rPr lang="en-GB"/>
              <a:t>ould seem approachable</a:t>
            </a:r>
          </a:p>
          <a:p>
            <a:r>
              <a:rPr lang="en-GB"/>
              <a:t>Importance of resilience</a:t>
            </a:r>
          </a:p>
          <a:p>
            <a:r>
              <a:rPr lang="en-GB" dirty="0"/>
              <a:t>Why you should communicate </a:t>
            </a:r>
            <a:r>
              <a:rPr lang="en-GB"/>
              <a:t>properly </a:t>
            </a:r>
            <a:endParaRPr lang="en-GB" dirty="0"/>
          </a:p>
          <a:p>
            <a:r>
              <a:rPr lang="en-GB"/>
              <a:t>What good body language is</a:t>
            </a:r>
            <a:endParaRPr lang="en-GB" dirty="0"/>
          </a:p>
          <a:p>
            <a:r>
              <a:rPr lang="en-GB"/>
              <a:t>Conclusion </a:t>
            </a:r>
            <a:endParaRPr lang="en-GB" dirty="0"/>
          </a:p>
        </p:txBody>
      </p:sp>
    </p:spTree>
    <p:extLst>
      <p:ext uri="{BB962C8B-B14F-4D97-AF65-F5344CB8AC3E}">
        <p14:creationId xmlns:p14="http://schemas.microsoft.com/office/powerpoint/2010/main" val="2524899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10B0C-7CFE-FCBF-4BDE-D67AED5EE616}"/>
              </a:ext>
            </a:extLst>
          </p:cNvPr>
          <p:cNvSpPr>
            <a:spLocks noGrp="1"/>
          </p:cNvSpPr>
          <p:nvPr>
            <p:ph type="title"/>
          </p:nvPr>
        </p:nvSpPr>
        <p:spPr>
          <a:xfrm>
            <a:off x="640080" y="1371600"/>
            <a:ext cx="5737859" cy="1097280"/>
          </a:xfrm>
        </p:spPr>
        <p:txBody>
          <a:bodyPr>
            <a:normAutofit/>
          </a:bodyPr>
          <a:lstStyle/>
          <a:p>
            <a:r>
              <a:rPr lang="en-GB"/>
              <a:t>Seeming approachable</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F02C69-6476-1A40-1427-FBB817D57F91}"/>
              </a:ext>
            </a:extLst>
          </p:cNvPr>
          <p:cNvSpPr>
            <a:spLocks noGrp="1"/>
          </p:cNvSpPr>
          <p:nvPr>
            <p:ph idx="1"/>
          </p:nvPr>
        </p:nvSpPr>
        <p:spPr>
          <a:xfrm>
            <a:off x="640080" y="2633236"/>
            <a:ext cx="5737860" cy="3666980"/>
          </a:xfrm>
        </p:spPr>
        <p:txBody>
          <a:bodyPr vert="horz" lIns="91440" tIns="45720" rIns="91440" bIns="45720" rtlCol="0">
            <a:normAutofit/>
          </a:bodyPr>
          <a:lstStyle/>
          <a:p>
            <a:r>
              <a:rPr lang="en-GB" dirty="0"/>
              <a:t>When you're working in any job that involves interacting with customers and other people it is important that you come across approachable which means that someone would be happy to come up to you if they needed your help with something. You need to be attentive, be a good listener and possibly ask questions so you get to understand more. </a:t>
            </a:r>
          </a:p>
        </p:txBody>
      </p:sp>
      <p:pic>
        <p:nvPicPr>
          <p:cNvPr id="7" name="Graphic 6" descr="Connections">
            <a:extLst>
              <a:ext uri="{FF2B5EF4-FFF2-40B4-BE49-F238E27FC236}">
                <a16:creationId xmlns:a16="http://schemas.microsoft.com/office/drawing/2014/main" id="{83CBAC0A-1292-F9F6-20AD-3D632A7219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6675754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6A691E-3258-1981-3D5F-E47D821992F0}"/>
              </a:ext>
            </a:extLst>
          </p:cNvPr>
          <p:cNvSpPr>
            <a:spLocks noGrp="1"/>
          </p:cNvSpPr>
          <p:nvPr>
            <p:ph type="title"/>
          </p:nvPr>
        </p:nvSpPr>
        <p:spPr>
          <a:xfrm>
            <a:off x="5496821" y="1371600"/>
            <a:ext cx="6034187" cy="1097280"/>
          </a:xfrm>
        </p:spPr>
        <p:txBody>
          <a:bodyPr>
            <a:normAutofit/>
          </a:bodyPr>
          <a:lstStyle/>
          <a:p>
            <a:r>
              <a:rPr lang="en-GB"/>
              <a:t>Resilient</a:t>
            </a:r>
          </a:p>
        </p:txBody>
      </p:sp>
      <p:pic>
        <p:nvPicPr>
          <p:cNvPr id="5" name="Picture 4">
            <a:extLst>
              <a:ext uri="{FF2B5EF4-FFF2-40B4-BE49-F238E27FC236}">
                <a16:creationId xmlns:a16="http://schemas.microsoft.com/office/drawing/2014/main" id="{D9EA1E1B-3BD5-B682-A6DA-89182F40E8A2}"/>
              </a:ext>
            </a:extLst>
          </p:cNvPr>
          <p:cNvPicPr>
            <a:picLocks noChangeAspect="1"/>
          </p:cNvPicPr>
          <p:nvPr/>
        </p:nvPicPr>
        <p:blipFill>
          <a:blip r:embed="rId2"/>
          <a:srcRect l="27356" r="35290" b="6250"/>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1790E32-A162-72A3-0C2B-A21D8716BAB7}"/>
              </a:ext>
            </a:extLst>
          </p:cNvPr>
          <p:cNvSpPr>
            <a:spLocks noGrp="1"/>
          </p:cNvSpPr>
          <p:nvPr>
            <p:ph idx="1"/>
          </p:nvPr>
        </p:nvSpPr>
        <p:spPr>
          <a:xfrm>
            <a:off x="5496821" y="2633236"/>
            <a:ext cx="6034187" cy="3664687"/>
          </a:xfrm>
        </p:spPr>
        <p:txBody>
          <a:bodyPr vert="horz" lIns="91440" tIns="45720" rIns="91440" bIns="45720" rtlCol="0" anchor="t">
            <a:normAutofit/>
          </a:bodyPr>
          <a:lstStyle/>
          <a:p>
            <a:r>
              <a:rPr lang="en-GB" dirty="0"/>
              <a:t>There will always be times when it feels intense and overwhelming. The key is to </a:t>
            </a:r>
            <a:r>
              <a:rPr lang="en-GB" dirty="0" err="1"/>
              <a:t>alway</a:t>
            </a:r>
            <a:r>
              <a:rPr lang="en-GB" dirty="0"/>
              <a:t>s remain calm and try your </a:t>
            </a:r>
            <a:r>
              <a:rPr lang="en-GB"/>
              <a:t>absolute best</a:t>
            </a:r>
            <a:r>
              <a:rPr lang="en-GB" dirty="0"/>
              <a:t> to resolve any situations. The harder you try, the more will get done and the better everything will turn out. </a:t>
            </a:r>
          </a:p>
        </p:txBody>
      </p:sp>
    </p:spTree>
    <p:extLst>
      <p:ext uri="{BB962C8B-B14F-4D97-AF65-F5344CB8AC3E}">
        <p14:creationId xmlns:p14="http://schemas.microsoft.com/office/powerpoint/2010/main" val="2562959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4956F-D7A7-1D88-7417-990F613989AD}"/>
              </a:ext>
            </a:extLst>
          </p:cNvPr>
          <p:cNvSpPr>
            <a:spLocks noGrp="1"/>
          </p:cNvSpPr>
          <p:nvPr>
            <p:ph type="title"/>
          </p:nvPr>
        </p:nvSpPr>
        <p:spPr>
          <a:xfrm>
            <a:off x="640080" y="1371600"/>
            <a:ext cx="5737859" cy="1097280"/>
          </a:xfrm>
        </p:spPr>
        <p:txBody>
          <a:bodyPr>
            <a:normAutofit/>
          </a:bodyPr>
          <a:lstStyle/>
          <a:p>
            <a:r>
              <a:rPr lang="en-GB" sz="3700"/>
              <a:t>Excellent communication</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43FDD88-3907-D8D5-67B6-D2A013D48D3C}"/>
              </a:ext>
            </a:extLst>
          </p:cNvPr>
          <p:cNvSpPr>
            <a:spLocks noGrp="1"/>
          </p:cNvSpPr>
          <p:nvPr>
            <p:ph idx="1"/>
          </p:nvPr>
        </p:nvSpPr>
        <p:spPr>
          <a:xfrm>
            <a:off x="640080" y="2633236"/>
            <a:ext cx="5737860" cy="3666980"/>
          </a:xfrm>
        </p:spPr>
        <p:txBody>
          <a:bodyPr vert="horz" lIns="91440" tIns="45720" rIns="91440" bIns="45720" rtlCol="0">
            <a:normAutofit/>
          </a:bodyPr>
          <a:lstStyle/>
          <a:p>
            <a:r>
              <a:rPr lang="en-GB" dirty="0"/>
              <a:t>When you're interacting with someone whether it's an employee or a customer it is very important that when you interact with them you communicate with them because if there's a problem it is a lot more likely to get resolved when you've let people know about it so they're aware. </a:t>
            </a:r>
          </a:p>
        </p:txBody>
      </p:sp>
      <p:pic>
        <p:nvPicPr>
          <p:cNvPr id="7" name="Graphic 6" descr="Board Room">
            <a:extLst>
              <a:ext uri="{FF2B5EF4-FFF2-40B4-BE49-F238E27FC236}">
                <a16:creationId xmlns:a16="http://schemas.microsoft.com/office/drawing/2014/main" id="{7EC914F0-B441-F59E-7B76-0FD719E5CC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403407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D74DFD-F848-69B2-DE07-341DDA85603C}"/>
              </a:ext>
            </a:extLst>
          </p:cNvPr>
          <p:cNvSpPr>
            <a:spLocks noGrp="1"/>
          </p:cNvSpPr>
          <p:nvPr>
            <p:ph type="title"/>
          </p:nvPr>
        </p:nvSpPr>
        <p:spPr>
          <a:xfrm>
            <a:off x="8719126" y="979051"/>
            <a:ext cx="2811879" cy="1807048"/>
          </a:xfrm>
        </p:spPr>
        <p:txBody>
          <a:bodyPr anchor="b">
            <a:normAutofit/>
          </a:bodyPr>
          <a:lstStyle/>
          <a:p>
            <a:r>
              <a:rPr lang="en-GB" sz="3600"/>
              <a:t>Having good body language </a:t>
            </a:r>
          </a:p>
        </p:txBody>
      </p:sp>
      <p:pic>
        <p:nvPicPr>
          <p:cNvPr id="4" name="Picture 3" descr="Confident &amp; Positive Body Language | Good Manners | LSD - YouTube">
            <a:extLst>
              <a:ext uri="{FF2B5EF4-FFF2-40B4-BE49-F238E27FC236}">
                <a16:creationId xmlns:a16="http://schemas.microsoft.com/office/drawing/2014/main" id="{C2C8A3CD-1107-E675-0CDA-FF68499FA188}"/>
              </a:ext>
            </a:extLst>
          </p:cNvPr>
          <p:cNvPicPr>
            <a:picLocks noChangeAspect="1"/>
          </p:cNvPicPr>
          <p:nvPr/>
        </p:nvPicPr>
        <p:blipFill>
          <a:blip r:embed="rId2"/>
          <a:srcRect l="8137" r="12334" b="2"/>
          <a:stretch>
            <a:fillRect/>
          </a:stretch>
        </p:blipFill>
        <p:spPr>
          <a:xfrm>
            <a:off x="20" y="535709"/>
            <a:ext cx="8229580" cy="5820640"/>
          </a:xfrm>
          <a:prstGeom prst="rect">
            <a:avLst/>
          </a:prstGeom>
        </p:spPr>
      </p:pic>
      <p:cxnSp>
        <p:nvCxnSpPr>
          <p:cNvPr id="11" name="Straight Connector 10">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F295362-73C9-D41A-7F9F-033E7E99D15C}"/>
              </a:ext>
            </a:extLst>
          </p:cNvPr>
          <p:cNvSpPr>
            <a:spLocks noGrp="1"/>
          </p:cNvSpPr>
          <p:nvPr>
            <p:ph idx="1"/>
          </p:nvPr>
        </p:nvSpPr>
        <p:spPr>
          <a:xfrm>
            <a:off x="8719128" y="2922624"/>
            <a:ext cx="2811880" cy="3409950"/>
          </a:xfrm>
        </p:spPr>
        <p:txBody>
          <a:bodyPr vert="horz" lIns="91440" tIns="45720" rIns="91440" bIns="45720" rtlCol="0" anchor="t">
            <a:normAutofit/>
          </a:bodyPr>
          <a:lstStyle/>
          <a:p>
            <a:pPr>
              <a:lnSpc>
                <a:spcPct val="110000"/>
              </a:lnSpc>
            </a:pPr>
            <a:r>
              <a:rPr lang="en-GB" sz="1900"/>
              <a:t>When you have a job working in hospitality it is important to have good body language because if you don't have the right body language you won't seem approachable, and it comes across as unprofessional</a:t>
            </a:r>
          </a:p>
        </p:txBody>
      </p:sp>
    </p:spTree>
    <p:extLst>
      <p:ext uri="{BB962C8B-B14F-4D97-AF65-F5344CB8AC3E}">
        <p14:creationId xmlns:p14="http://schemas.microsoft.com/office/powerpoint/2010/main" val="4153480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9C7F49-FC5F-64D3-7ACA-2D038B1F4F1E}"/>
              </a:ext>
            </a:extLst>
          </p:cNvPr>
          <p:cNvSpPr>
            <a:spLocks noGrp="1"/>
          </p:cNvSpPr>
          <p:nvPr>
            <p:ph type="title"/>
          </p:nvPr>
        </p:nvSpPr>
        <p:spPr>
          <a:xfrm>
            <a:off x="5793149" y="1371600"/>
            <a:ext cx="5737859" cy="1097280"/>
          </a:xfrm>
        </p:spPr>
        <p:txBody>
          <a:bodyPr>
            <a:normAutofit/>
          </a:bodyPr>
          <a:lstStyle/>
          <a:p>
            <a:r>
              <a:rPr lang="en-GB"/>
              <a:t>Conclusion</a:t>
            </a:r>
          </a:p>
        </p:txBody>
      </p:sp>
      <p:pic>
        <p:nvPicPr>
          <p:cNvPr id="7" name="Graphic 6" descr="Error">
            <a:extLst>
              <a:ext uri="{FF2B5EF4-FFF2-40B4-BE49-F238E27FC236}">
                <a16:creationId xmlns:a16="http://schemas.microsoft.com/office/drawing/2014/main" id="{76B16A79-D3C3-36AA-F7CF-F31452C936E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3232" y="1956816"/>
            <a:ext cx="4343400" cy="4343400"/>
          </a:xfrm>
          <a:prstGeom prst="rect">
            <a:avLst/>
          </a:prstGeom>
        </p:spPr>
      </p:pic>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6630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3C990D-E800-3F57-9C81-AF6DEB9A56D1}"/>
              </a:ext>
            </a:extLst>
          </p:cNvPr>
          <p:cNvSpPr>
            <a:spLocks noGrp="1"/>
          </p:cNvSpPr>
          <p:nvPr>
            <p:ph idx="1"/>
          </p:nvPr>
        </p:nvSpPr>
        <p:spPr>
          <a:xfrm>
            <a:off x="5793149" y="2633236"/>
            <a:ext cx="5737860" cy="3666980"/>
          </a:xfrm>
        </p:spPr>
        <p:txBody>
          <a:bodyPr vert="horz" lIns="91440" tIns="45720" rIns="91440" bIns="45720" rtlCol="0">
            <a:normAutofit/>
          </a:bodyPr>
          <a:lstStyle/>
          <a:p>
            <a:r>
              <a:rPr lang="en-GB" dirty="0"/>
              <a:t>Those are a few attributes that I personally think are very important when it comes to working in hospitality. Over the past several weeks there have been several attributes that we have learnt that are important and those are some of the ones I think are most important </a:t>
            </a:r>
          </a:p>
        </p:txBody>
      </p:sp>
    </p:spTree>
    <p:extLst>
      <p:ext uri="{BB962C8B-B14F-4D97-AF65-F5344CB8AC3E}">
        <p14:creationId xmlns:p14="http://schemas.microsoft.com/office/powerpoint/2010/main" val="525624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608EB-C129-EB6C-A321-E9679F4A2916}"/>
              </a:ext>
            </a:extLst>
          </p:cNvPr>
          <p:cNvSpPr>
            <a:spLocks noGrp="1"/>
          </p:cNvSpPr>
          <p:nvPr>
            <p:ph type="title"/>
          </p:nvPr>
        </p:nvSpPr>
        <p:spPr>
          <a:xfrm>
            <a:off x="640080" y="1302091"/>
            <a:ext cx="3291840" cy="2770216"/>
          </a:xfrm>
        </p:spPr>
        <p:txBody>
          <a:bodyPr vert="horz" lIns="91440" tIns="45720" rIns="91440" bIns="45720" rtlCol="0" anchor="t">
            <a:normAutofit/>
          </a:bodyPr>
          <a:lstStyle/>
          <a:p>
            <a:r>
              <a:rPr lang="en-US" sz="4400"/>
              <a:t>Thank you for listening</a:t>
            </a:r>
          </a:p>
        </p:txBody>
      </p:sp>
      <p:cxnSp>
        <p:nvCxnSpPr>
          <p:cNvPr id="13" name="Straight Connector 12">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Graphic 5" descr="Smiling Face with No Fill">
            <a:extLst>
              <a:ext uri="{FF2B5EF4-FFF2-40B4-BE49-F238E27FC236}">
                <a16:creationId xmlns:a16="http://schemas.microsoft.com/office/drawing/2014/main" id="{94A9C4CC-83BF-FD24-023D-BA977F2ABB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50408" y="966978"/>
            <a:ext cx="4873752" cy="4873752"/>
          </a:xfrm>
          <a:prstGeom prst="rect">
            <a:avLst/>
          </a:prstGeom>
        </p:spPr>
      </p:pic>
    </p:spTree>
    <p:extLst>
      <p:ext uri="{BB962C8B-B14F-4D97-AF65-F5344CB8AC3E}">
        <p14:creationId xmlns:p14="http://schemas.microsoft.com/office/powerpoint/2010/main" val="500464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59913-CC38-FA04-4CCD-094002324302}"/>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C5B8363C-68A9-C2ED-2788-0C6979EABB5F}"/>
              </a:ext>
            </a:extLst>
          </p:cNvPr>
          <p:cNvSpPr>
            <a:spLocks noGrp="1"/>
          </p:cNvSpPr>
          <p:nvPr>
            <p:ph idx="1"/>
          </p:nvPr>
        </p:nvSpPr>
        <p:spPr/>
        <p:txBody>
          <a:bodyPr vert="horz" lIns="91440" tIns="45720" rIns="91440" bIns="45720" rtlCol="0" anchor="t">
            <a:normAutofit/>
          </a:bodyPr>
          <a:lstStyle/>
          <a:p>
            <a:r>
              <a:rPr lang="en-GB" dirty="0"/>
              <a:t>Body language image (book from </a:t>
            </a:r>
            <a:r>
              <a:rPr lang="en-GB" dirty="0" err="1"/>
              <a:t>ebay</a:t>
            </a:r>
            <a:r>
              <a:rPr lang="en-GB" dirty="0"/>
              <a:t> about body language) available </a:t>
            </a:r>
            <a:r>
              <a:rPr lang="en-GB" dirty="0">
                <a:ea typeface="+mn-lt"/>
                <a:cs typeface="+mn-lt"/>
                <a:hlinkClick r:id="rId2"/>
              </a:rPr>
              <a:t>https://i.ytimg.com/vi/d-3CF5ypDBs/maxresdefault.jpg</a:t>
            </a:r>
            <a:r>
              <a:rPr lang="en-GB" dirty="0"/>
              <a:t>.  </a:t>
            </a:r>
          </a:p>
        </p:txBody>
      </p:sp>
    </p:spTree>
    <p:extLst>
      <p:ext uri="{BB962C8B-B14F-4D97-AF65-F5344CB8AC3E}">
        <p14:creationId xmlns:p14="http://schemas.microsoft.com/office/powerpoint/2010/main" val="2583506819"/>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DashVTI</vt:lpstr>
      <vt:lpstr>What attributes should a member of staff in the Travel and Tourism industry have?</vt:lpstr>
      <vt:lpstr>Introduction</vt:lpstr>
      <vt:lpstr>What will be covered today?</vt:lpstr>
      <vt:lpstr>Seeming approachable</vt:lpstr>
      <vt:lpstr>Resilient</vt:lpstr>
      <vt:lpstr>Excellent communication</vt:lpstr>
      <vt:lpstr>Having good body language </vt:lpstr>
      <vt:lpstr>Conclusion</vt:lpstr>
      <vt:lpstr>Thank you for listening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172</cp:revision>
  <dcterms:created xsi:type="dcterms:W3CDTF">2025-12-27T11:48:31Z</dcterms:created>
  <dcterms:modified xsi:type="dcterms:W3CDTF">2026-01-08T15:23:25Z</dcterms:modified>
</cp:coreProperties>
</file>