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38" d="100"/>
          <a:sy n="38" d="100"/>
        </p:scale>
        <p:origin x="248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F3F077-4FAB-4FE5-9A4F-F81B7BBC8EAC}"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4006669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F3F077-4FAB-4FE5-9A4F-F81B7BBC8EAC}"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1177150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3F077-4FAB-4FE5-9A4F-F81B7BBC8EAC}"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2099961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F3F077-4FAB-4FE5-9A4F-F81B7BBC8EAC}"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2054330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F3F077-4FAB-4FE5-9A4F-F81B7BBC8EAC}" type="datetimeFigureOut">
              <a:rPr lang="en-US" smtClean="0"/>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3074193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F3F077-4FAB-4FE5-9A4F-F81B7BBC8EAC}" type="datetimeFigureOut">
              <a:rPr lang="en-US" smtClean="0"/>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2280011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F3F077-4FAB-4FE5-9A4F-F81B7BBC8EAC}" type="datetimeFigureOut">
              <a:rPr lang="en-US" smtClean="0"/>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2935237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DEF3F077-4FAB-4FE5-9A4F-F81B7BBC8EAC}"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3465218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DEF3F077-4FAB-4FE5-9A4F-F81B7BBC8EAC}"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98556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F3F077-4FAB-4FE5-9A4F-F81B7BBC8EAC}"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2326907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F3F077-4FAB-4FE5-9A4F-F81B7BBC8EAC}"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5C2A-38B7-4F5F-B1AB-0E6C4EE2AE5B}" type="slidenum">
              <a:rPr lang="en-US" smtClean="0"/>
              <a:t>‹#›</a:t>
            </a:fld>
            <a:endParaRPr lang="en-US"/>
          </a:p>
        </p:txBody>
      </p:sp>
    </p:spTree>
    <p:extLst>
      <p:ext uri="{BB962C8B-B14F-4D97-AF65-F5344CB8AC3E}">
        <p14:creationId xmlns:p14="http://schemas.microsoft.com/office/powerpoint/2010/main" val="1672894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DEF3F077-4FAB-4FE5-9A4F-F81B7BBC8EAC}" type="datetimeFigureOut">
              <a:rPr lang="en-US" smtClean="0"/>
              <a:t>10/10/2026</a:t>
            </a:fld>
            <a:endParaRPr lang="en-US"/>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12A85C2A-38B7-4F5F-B1AB-0E6C4EE2AE5B}" type="slidenum">
              <a:rPr lang="en-US" smtClean="0"/>
              <a:t>‹#›</a:t>
            </a:fld>
            <a:endParaRPr lang="en-US"/>
          </a:p>
        </p:txBody>
      </p:sp>
    </p:spTree>
    <p:extLst>
      <p:ext uri="{BB962C8B-B14F-4D97-AF65-F5344CB8AC3E}">
        <p14:creationId xmlns:p14="http://schemas.microsoft.com/office/powerpoint/2010/main" val="19525414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market.us/report/mental-health-app-market/" TargetMode="External"/><Relationship Id="rId13" Type="http://schemas.openxmlformats.org/officeDocument/2006/relationships/hyperlink" Target="https://bpspsychub.onlinelibrary.wiley.com/doi/abs/10.1111/papt.12524" TargetMode="External"/><Relationship Id="rId3" Type="http://schemas.openxmlformats.org/officeDocument/2006/relationships/hyperlink" Target="https://link.springer.com/article/10.1007/s44250-024-00072-y" TargetMode="External"/><Relationship Id="rId7" Type="http://schemas.openxmlformats.org/officeDocument/2006/relationships/hyperlink" Target="https://link.springer.com/article/10.1007/s10597-024-01237-y" TargetMode="External"/><Relationship Id="rId12" Type="http://schemas.openxmlformats.org/officeDocument/2006/relationships/hyperlink" Target="https://journals.plos.org/plosone/article?id=10.1371/journal.pone.0265542" TargetMode="External"/><Relationship Id="rId2" Type="http://schemas.openxmlformats.org/officeDocument/2006/relationships/hyperlink" Target="https://www.gov.uk/government/publications/dhsc-annual-report-and-accounts-2024-to-2025" TargetMode="External"/><Relationship Id="rId1" Type="http://schemas.openxmlformats.org/officeDocument/2006/relationships/slideLayout" Target="../slideLayouts/slideLayout2.xml"/><Relationship Id="rId6" Type="http://schemas.openxmlformats.org/officeDocument/2006/relationships/hyperlink" Target="https://link.springer.com/article/10.1186/s12913-023-10030-8" TargetMode="External"/><Relationship Id="rId11" Type="http://schemas.openxmlformats.org/officeDocument/2006/relationships/hyperlink" Target="https://www.ons.gov.uk/peoplepopulationandcommunity/wellbeing/bulletins/publicopinionsandsocialtrendsgreatbritain/february2026" TargetMode="External"/><Relationship Id="rId5" Type="http://schemas.openxmlformats.org/officeDocument/2006/relationships/hyperlink" Target="https://link.springer.com/article/10.1007/s40271-024-00707-5" TargetMode="External"/><Relationship Id="rId15" Type="http://schemas.openxmlformats.org/officeDocument/2006/relationships/hyperlink" Target="https://link.springer.com/article/10.1007/s00127-024-02659-5" TargetMode="External"/><Relationship Id="rId10" Type="http://schemas.openxmlformats.org/officeDocument/2006/relationships/hyperlink" Target="https://digital.nhs.uk/data-and-information/publications/statistical/nhs-talking-therapies-for-anxiety-and-depression-annual-reports/2024-25" TargetMode="External"/><Relationship Id="rId4" Type="http://schemas.openxmlformats.org/officeDocument/2006/relationships/hyperlink" Target="https://www.grandviewresearch.com/industry-analysis/uk-mental-health-apps-market-report" TargetMode="External"/><Relationship Id="rId9" Type="http://schemas.openxmlformats.org/officeDocument/2006/relationships/hyperlink" Target="https://www.mentalhealth.org.uk/our-work/public-engagement/mental-health-awareness-week/anxiety-report" TargetMode="External"/><Relationship Id="rId14" Type="http://schemas.openxmlformats.org/officeDocument/2006/relationships/hyperlink" Target="https://www.statista.com/statistics/1166036/anxiety-in-th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7DDD5-57DD-4AB2-E5A8-5583748B2772}"/>
              </a:ext>
            </a:extLst>
          </p:cNvPr>
          <p:cNvSpPr>
            <a:spLocks noGrp="1"/>
          </p:cNvSpPr>
          <p:nvPr>
            <p:ph type="title"/>
          </p:nvPr>
        </p:nvSpPr>
        <p:spPr>
          <a:xfrm>
            <a:off x="660081" y="4090250"/>
            <a:ext cx="8281035" cy="5566830"/>
          </a:xfrm>
        </p:spPr>
        <p:txBody>
          <a:bodyPr>
            <a:noAutofit/>
          </a:bodyPr>
          <a:lstStyle/>
          <a:p>
            <a:pPr marL="0" marR="0" algn="ctr">
              <a:lnSpc>
                <a:spcPct val="200000"/>
              </a:lnSpc>
              <a:spcBef>
                <a:spcPts val="2400"/>
              </a:spcBef>
              <a:spcAft>
                <a:spcPts val="600"/>
              </a:spcAft>
            </a:pPr>
            <a:r>
              <a:rPr lang="en-US" sz="3200" b="1" i="1" kern="0" dirty="0">
                <a:solidFill>
                  <a:srgbClr val="000000"/>
                </a:solidFill>
                <a:effectLst/>
                <a:latin typeface="Times New Roman" panose="02020603050405020304" pitchFamily="18" charset="0"/>
                <a:ea typeface="Times New Roman" panose="02020603050405020304" pitchFamily="18" charset="0"/>
                <a:cs typeface="Play"/>
              </a:rPr>
              <a:t>Barriers to Accessing Anxiety Services Among Young Adults Aged 18–29 Years in the UK</a:t>
            </a:r>
            <a:br>
              <a:rPr lang="en-US" sz="3200" b="1" kern="0" dirty="0">
                <a:solidFill>
                  <a:srgbClr val="0F4761"/>
                </a:solidFill>
                <a:effectLst/>
                <a:latin typeface="Play"/>
                <a:ea typeface="Play"/>
                <a:cs typeface="Play"/>
              </a:rPr>
            </a:br>
            <a:br>
              <a:rPr lang="en-US" sz="3200" b="1" kern="0" dirty="0">
                <a:solidFill>
                  <a:srgbClr val="0F4761"/>
                </a:solidFill>
                <a:effectLst/>
                <a:latin typeface="Play"/>
                <a:ea typeface="Play"/>
                <a:cs typeface="Play"/>
              </a:rPr>
            </a:br>
            <a:br>
              <a:rPr lang="en-US" sz="3200" dirty="0">
                <a:effectLst/>
                <a:latin typeface="Aptos" panose="020B0004020202020204" pitchFamily="34" charset="0"/>
                <a:ea typeface="Aptos" panose="020B0004020202020204" pitchFamily="34" charset="0"/>
                <a:cs typeface="Aptos" panose="020B0004020202020204" pitchFamily="34" charset="0"/>
              </a:rPr>
            </a:br>
            <a:r>
              <a:rPr lang="en-US" sz="3200" b="1" dirty="0">
                <a:effectLst/>
                <a:latin typeface="Times New Roman" panose="02020603050405020304" pitchFamily="18" charset="0"/>
                <a:ea typeface="Times New Roman" panose="02020603050405020304" pitchFamily="18" charset="0"/>
                <a:cs typeface="Aptos" panose="020B0004020202020204" pitchFamily="34" charset="0"/>
              </a:rPr>
              <a:t>MSc Public Health and Social Care in Practice</a:t>
            </a:r>
            <a:br>
              <a:rPr lang="en-US" sz="3200" dirty="0">
                <a:effectLst/>
                <a:latin typeface="Aptos" panose="020B0004020202020204" pitchFamily="34" charset="0"/>
                <a:ea typeface="Aptos" panose="020B0004020202020204" pitchFamily="34" charset="0"/>
                <a:cs typeface="Aptos" panose="020B0004020202020204" pitchFamily="34" charset="0"/>
              </a:rPr>
            </a:br>
            <a:r>
              <a:rPr lang="en-US" sz="3200" b="1" dirty="0">
                <a:effectLst/>
                <a:latin typeface="Times New Roman" panose="02020603050405020304" pitchFamily="18" charset="0"/>
                <a:ea typeface="Times New Roman" panose="02020603050405020304" pitchFamily="18" charset="0"/>
                <a:cs typeface="Aptos" panose="020B0004020202020204" pitchFamily="34" charset="0"/>
              </a:rPr>
              <a:t>LCHS7008 Practice-Based Research</a:t>
            </a:r>
            <a:br>
              <a:rPr lang="en-US" sz="2000" dirty="0">
                <a:effectLst/>
                <a:latin typeface="Aptos" panose="020B0004020202020204" pitchFamily="34" charset="0"/>
                <a:ea typeface="Aptos" panose="020B0004020202020204" pitchFamily="34" charset="0"/>
                <a:cs typeface="Aptos" panose="020B0004020202020204" pitchFamily="34" charset="0"/>
              </a:rPr>
            </a:br>
            <a:br>
              <a:rPr lang="en-US" sz="2000" dirty="0">
                <a:effectLst/>
                <a:latin typeface="Aptos" panose="020B0004020202020204" pitchFamily="34" charset="0"/>
                <a:ea typeface="Aptos" panose="020B0004020202020204" pitchFamily="34" charset="0"/>
                <a:cs typeface="Aptos" panose="020B0004020202020204" pitchFamily="34" charset="0"/>
              </a:rPr>
            </a:br>
            <a:br>
              <a:rPr lang="en-US" sz="2000" dirty="0">
                <a:effectLst/>
                <a:latin typeface="Aptos" panose="020B0004020202020204" pitchFamily="34" charset="0"/>
                <a:ea typeface="Aptos" panose="020B0004020202020204" pitchFamily="34" charset="0"/>
                <a:cs typeface="Aptos" panose="020B0004020202020204" pitchFamily="34" charset="0"/>
              </a:rPr>
            </a:br>
            <a:r>
              <a:rPr lang="en-US" sz="2000" b="1" dirty="0">
                <a:latin typeface="Times New Roman" panose="02020603050405020304" pitchFamily="18" charset="0"/>
                <a:ea typeface="Times New Roman" panose="02020603050405020304" pitchFamily="18" charset="0"/>
                <a:cs typeface="Aptos" panose="020B0004020202020204" pitchFamily="34" charset="0"/>
              </a:rPr>
              <a:t>Name -  Divyesh </a:t>
            </a:r>
            <a:r>
              <a:rPr lang="en-US" sz="2000" b="1" dirty="0" err="1">
                <a:latin typeface="Times New Roman" panose="02020603050405020304" pitchFamily="18" charset="0"/>
                <a:ea typeface="Times New Roman" panose="02020603050405020304" pitchFamily="18" charset="0"/>
                <a:cs typeface="Aptos" panose="020B0004020202020204" pitchFamily="34" charset="0"/>
              </a:rPr>
              <a:t>Bhutiya</a:t>
            </a:r>
            <a:br>
              <a:rPr lang="en-US" sz="2000" b="1" dirty="0">
                <a:latin typeface="Times New Roman" panose="02020603050405020304" pitchFamily="18" charset="0"/>
                <a:ea typeface="Times New Roman" panose="02020603050405020304" pitchFamily="18" charset="0"/>
                <a:cs typeface="Aptos" panose="020B0004020202020204" pitchFamily="34" charset="0"/>
              </a:rPr>
            </a:br>
            <a:r>
              <a:rPr lang="en-US" sz="2000" b="1" dirty="0">
                <a:latin typeface="Times New Roman" panose="02020603050405020304" pitchFamily="18" charset="0"/>
                <a:ea typeface="Times New Roman" panose="02020603050405020304" pitchFamily="18" charset="0"/>
                <a:cs typeface="Aptos" panose="020B0004020202020204" pitchFamily="34" charset="0"/>
              </a:rPr>
              <a:t>Student id - 2536460</a:t>
            </a:r>
            <a:br>
              <a:rPr lang="en-US" sz="2000" b="1" dirty="0">
                <a:latin typeface="Times New Roman" panose="02020603050405020304" pitchFamily="18" charset="0"/>
                <a:ea typeface="Times New Roman" panose="02020603050405020304" pitchFamily="18" charset="0"/>
                <a:cs typeface="Aptos" panose="020B0004020202020204" pitchFamily="34" charset="0"/>
              </a:rPr>
            </a:br>
            <a:r>
              <a:rPr lang="en-US" sz="2000" b="1" dirty="0">
                <a:latin typeface="Times New Roman" panose="02020603050405020304" pitchFamily="18" charset="0"/>
                <a:ea typeface="Times New Roman" panose="02020603050405020304" pitchFamily="18" charset="0"/>
                <a:cs typeface="Aptos" panose="020B0004020202020204" pitchFamily="34" charset="0"/>
              </a:rPr>
              <a:t>Name of supervisor: Dr Junaid Shaikh</a:t>
            </a:r>
            <a:endParaRPr lang="en-US" sz="2000" dirty="0"/>
          </a:p>
        </p:txBody>
      </p:sp>
      <p:pic>
        <p:nvPicPr>
          <p:cNvPr id="4" name="Picture 3" descr="University of Wales Trinity Saint David launches new digital ...">
            <a:extLst>
              <a:ext uri="{FF2B5EF4-FFF2-40B4-BE49-F238E27FC236}">
                <a16:creationId xmlns:a16="http://schemas.microsoft.com/office/drawing/2014/main" id="{3F6D7186-5196-E33D-8C7C-D9B3A1333943}"/>
              </a:ext>
            </a:extLst>
          </p:cNvPr>
          <p:cNvPicPr>
            <a:picLocks noChangeAspect="1"/>
          </p:cNvPicPr>
          <p:nvPr/>
        </p:nvPicPr>
        <p:blipFill>
          <a:blip r:embed="rId2"/>
          <a:stretch>
            <a:fillRect/>
          </a:stretch>
        </p:blipFill>
        <p:spPr>
          <a:xfrm>
            <a:off x="3143249" y="681037"/>
            <a:ext cx="3314700" cy="1381125"/>
          </a:xfrm>
          <a:prstGeom prst="rect">
            <a:avLst/>
          </a:prstGeom>
        </p:spPr>
      </p:pic>
    </p:spTree>
    <p:extLst>
      <p:ext uri="{BB962C8B-B14F-4D97-AF65-F5344CB8AC3E}">
        <p14:creationId xmlns:p14="http://schemas.microsoft.com/office/powerpoint/2010/main" val="1202705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 name="Picture 62">
            <a:extLst>
              <a:ext uri="{FF2B5EF4-FFF2-40B4-BE49-F238E27FC236}">
                <a16:creationId xmlns:a16="http://schemas.microsoft.com/office/drawing/2014/main" id="{52DE46F1-9566-F462-C356-6D56358D5D38}"/>
              </a:ext>
            </a:extLst>
          </p:cNvPr>
          <p:cNvPicPr>
            <a:picLocks noChangeAspect="1"/>
          </p:cNvPicPr>
          <p:nvPr/>
        </p:nvPicPr>
        <p:blipFill>
          <a:blip r:embed="rId2"/>
          <a:stretch>
            <a:fillRect/>
          </a:stretch>
        </p:blipFill>
        <p:spPr>
          <a:xfrm>
            <a:off x="237281" y="4285855"/>
            <a:ext cx="4231651" cy="2753857"/>
          </a:xfrm>
          <a:prstGeom prst="rect">
            <a:avLst/>
          </a:prstGeom>
        </p:spPr>
      </p:pic>
      <p:sp>
        <p:nvSpPr>
          <p:cNvPr id="5" name="Shape 0">
            <a:extLst>
              <a:ext uri="{FF2B5EF4-FFF2-40B4-BE49-F238E27FC236}">
                <a16:creationId xmlns:a16="http://schemas.microsoft.com/office/drawing/2014/main" id="{EAC51E52-7993-F8C7-B7A7-CA60834720A0}"/>
              </a:ext>
            </a:extLst>
          </p:cNvPr>
          <p:cNvSpPr/>
          <p:nvPr/>
        </p:nvSpPr>
        <p:spPr>
          <a:xfrm>
            <a:off x="0" y="568"/>
            <a:ext cx="9601200" cy="1829221"/>
          </a:xfrm>
          <a:prstGeom prst="rect">
            <a:avLst/>
          </a:prstGeom>
          <a:solidFill>
            <a:srgbClr val="173F33"/>
          </a:solidFill>
          <a:ln/>
        </p:spPr>
      </p:sp>
      <p:sp>
        <p:nvSpPr>
          <p:cNvPr id="7" name="Text 1">
            <a:extLst>
              <a:ext uri="{FF2B5EF4-FFF2-40B4-BE49-F238E27FC236}">
                <a16:creationId xmlns:a16="http://schemas.microsoft.com/office/drawing/2014/main" id="{5126B22D-EAF7-6B6E-D5E9-63A75082E25B}"/>
              </a:ext>
            </a:extLst>
          </p:cNvPr>
          <p:cNvSpPr/>
          <p:nvPr/>
        </p:nvSpPr>
        <p:spPr>
          <a:xfrm>
            <a:off x="338001" y="439111"/>
            <a:ext cx="9109962" cy="674060"/>
          </a:xfrm>
          <a:prstGeom prst="rect">
            <a:avLst/>
          </a:prstGeom>
          <a:noFill/>
          <a:ln/>
        </p:spPr>
        <p:txBody>
          <a:bodyPr wrap="square" lIns="0" tIns="0" rIns="0" bIns="0" rtlCol="0" anchor="t">
            <a:noAutofit/>
          </a:bodyPr>
          <a:lstStyle/>
          <a:p>
            <a:pPr marL="0" indent="0" algn="ctr">
              <a:lnSpc>
                <a:spcPct val="96000"/>
              </a:lnSpc>
              <a:buNone/>
            </a:pPr>
            <a:r>
              <a:rPr lang="en-US" sz="3000" b="1" dirty="0">
                <a:solidFill>
                  <a:srgbClr val="FFFFFF"/>
                </a:solidFill>
                <a:latin typeface="Times New Roman" panose="02020603050405020304" pitchFamily="18" charset="0"/>
                <a:ea typeface="Frank Ruhl Libre Medium" pitchFamily="34" charset="-122"/>
                <a:cs typeface="Times New Roman" panose="02020603050405020304" pitchFamily="18" charset="0"/>
              </a:rPr>
              <a:t>Barriers to Accessing Anxiety Services Among Young Adults Aged 18–29 Years in the UK</a:t>
            </a:r>
            <a:endParaRPr lang="en-US" sz="3000" b="1" dirty="0">
              <a:latin typeface="Times New Roman" panose="02020603050405020304" pitchFamily="18" charset="0"/>
              <a:cs typeface="Times New Roman" panose="02020603050405020304" pitchFamily="18" charset="0"/>
            </a:endParaRPr>
          </a:p>
        </p:txBody>
      </p:sp>
      <p:sp>
        <p:nvSpPr>
          <p:cNvPr id="15" name="Text 5">
            <a:extLst>
              <a:ext uri="{FF2B5EF4-FFF2-40B4-BE49-F238E27FC236}">
                <a16:creationId xmlns:a16="http://schemas.microsoft.com/office/drawing/2014/main" id="{DCA9D9CF-71AF-1C96-55DE-FE040BB3F53A}"/>
              </a:ext>
            </a:extLst>
          </p:cNvPr>
          <p:cNvSpPr/>
          <p:nvPr/>
        </p:nvSpPr>
        <p:spPr>
          <a:xfrm>
            <a:off x="346321" y="2030095"/>
            <a:ext cx="2827109" cy="139644"/>
          </a:xfrm>
          <a:prstGeom prst="rect">
            <a:avLst/>
          </a:prstGeom>
          <a:noFill/>
          <a:ln/>
        </p:spPr>
        <p:txBody>
          <a:bodyPr wrap="none" lIns="0" tIns="0" rIns="0" bIns="0" rtlCol="0" anchor="t"/>
          <a:lstStyle/>
          <a:p>
            <a:pPr marL="0" indent="0" algn="l">
              <a:lnSpc>
                <a:spcPct val="108000"/>
              </a:lnSpc>
              <a:buNone/>
            </a:pPr>
            <a:r>
              <a:rPr lang="en-US" sz="1500" b="1" dirty="0">
                <a:solidFill>
                  <a:srgbClr val="173F33"/>
                </a:solidFill>
                <a:latin typeface="Times New Roman" panose="02020603050405020304" pitchFamily="18" charset="0"/>
                <a:ea typeface="Assistant Bold" pitchFamily="34" charset="-122"/>
                <a:cs typeface="Times New Roman" panose="02020603050405020304" pitchFamily="18" charset="0"/>
              </a:rPr>
              <a:t>1. Prevalence and Scale of the Problem</a:t>
            </a:r>
            <a:endParaRPr lang="en-US" sz="1500" dirty="0">
              <a:latin typeface="Times New Roman" panose="02020603050405020304" pitchFamily="18" charset="0"/>
              <a:cs typeface="Times New Roman" panose="02020603050405020304" pitchFamily="18" charset="0"/>
            </a:endParaRPr>
          </a:p>
        </p:txBody>
      </p:sp>
      <p:sp>
        <p:nvSpPr>
          <p:cNvPr id="17" name="Shape 6">
            <a:extLst>
              <a:ext uri="{FF2B5EF4-FFF2-40B4-BE49-F238E27FC236}">
                <a16:creationId xmlns:a16="http://schemas.microsoft.com/office/drawing/2014/main" id="{FE979B94-3B77-36CB-C680-CDFD9613571E}"/>
              </a:ext>
            </a:extLst>
          </p:cNvPr>
          <p:cNvSpPr/>
          <p:nvPr/>
        </p:nvSpPr>
        <p:spPr>
          <a:xfrm>
            <a:off x="346321" y="2324987"/>
            <a:ext cx="2438426" cy="24159"/>
          </a:xfrm>
          <a:prstGeom prst="roundRect">
            <a:avLst>
              <a:gd name="adj" fmla="val 50007"/>
            </a:avLst>
          </a:prstGeom>
          <a:solidFill>
            <a:srgbClr val="173F33"/>
          </a:solidFill>
          <a:ln/>
        </p:spPr>
      </p:sp>
      <p:sp>
        <p:nvSpPr>
          <p:cNvPr id="19" name="Text 7">
            <a:extLst>
              <a:ext uri="{FF2B5EF4-FFF2-40B4-BE49-F238E27FC236}">
                <a16:creationId xmlns:a16="http://schemas.microsoft.com/office/drawing/2014/main" id="{7ABB08BC-1AE6-709F-00C5-1CA35FE10294}"/>
              </a:ext>
            </a:extLst>
          </p:cNvPr>
          <p:cNvSpPr/>
          <p:nvPr/>
        </p:nvSpPr>
        <p:spPr>
          <a:xfrm>
            <a:off x="338001" y="2417428"/>
            <a:ext cx="4389221" cy="1226184"/>
          </a:xfrm>
          <a:prstGeom prst="rect">
            <a:avLst/>
          </a:prstGeom>
          <a:noFill/>
          <a:ln/>
        </p:spPr>
        <p:txBody>
          <a:bodyPr wrap="square" lIns="0" tIns="0" rIns="0" bIns="0" rtlCol="0" anchor="t">
            <a:noAutofit/>
          </a:bodyPr>
          <a:lstStyle/>
          <a:p>
            <a:pPr marL="0" indent="0" algn="just">
              <a:lnSpc>
                <a:spcPct val="114000"/>
              </a:lnSpc>
              <a:spcAft>
                <a:spcPts val="750"/>
              </a:spcAft>
              <a:buNone/>
            </a:pPr>
            <a:r>
              <a:rPr lang="en-US" sz="1000" dirty="0">
                <a:solidFill>
                  <a:srgbClr val="1E302A"/>
                </a:solidFill>
                <a:latin typeface="Times New Roman" panose="02020603050405020304" pitchFamily="18" charset="0"/>
                <a:ea typeface="Assistant" pitchFamily="34" charset="-122"/>
                <a:cs typeface="Times New Roman" panose="02020603050405020304" pitchFamily="18" charset="0"/>
              </a:rPr>
              <a:t>Anxiety is a significant public health issue for young adults, with the potential to have an impact on education, employment, relationships, physical health and quality of life. Office for National Statistics (ONS) data revealed a higher proportion of adults aged 16 to 29 years reporting high levels of anxiety (43%) than adults (33%) (ONS, 2026). Similarly, in the UK, the average score for anxiety was 4.2/10 on Statista (Statista, 2026).</a:t>
            </a:r>
            <a:endParaRPr lang="en-US" sz="1000" dirty="0">
              <a:latin typeface="Times New Roman" panose="02020603050405020304" pitchFamily="18" charset="0"/>
              <a:cs typeface="Times New Roman" panose="02020603050405020304" pitchFamily="18" charset="0"/>
            </a:endParaRPr>
          </a:p>
          <a:p>
            <a:pPr marL="0" indent="0" algn="just">
              <a:lnSpc>
                <a:spcPct val="114000"/>
              </a:lnSpc>
              <a:buNone/>
            </a:pPr>
            <a:r>
              <a:rPr lang="en-US" sz="1000" dirty="0">
                <a:solidFill>
                  <a:srgbClr val="1E302A"/>
                </a:solidFill>
                <a:latin typeface="Times New Roman" panose="02020603050405020304" pitchFamily="18" charset="0"/>
                <a:ea typeface="Assistant" pitchFamily="34" charset="-122"/>
                <a:cs typeface="Times New Roman" panose="02020603050405020304" pitchFamily="18" charset="0"/>
              </a:rPr>
              <a:t>Mental Health Foundation revealed that 73% of UK adults had experienced anxiety at least occasionally in the past fortnight and 45% of 18–24-year-olds reported moderate to great impairment from anxiety in their lives (Mental Health Foundation, 2023). Based on NHS England figures for 2024/25, 667,143 adults accessed NHS Talking Therapies treatments for anxiety and depression (NHS England, 2025). However, the use of services does not automatically mean that they are equitably or timely available.</a:t>
            </a:r>
            <a:endParaRPr lang="en-US" sz="1000" dirty="0">
              <a:latin typeface="Times New Roman" panose="02020603050405020304" pitchFamily="18" charset="0"/>
              <a:cs typeface="Times New Roman" panose="02020603050405020304" pitchFamily="18" charset="0"/>
            </a:endParaRPr>
          </a:p>
        </p:txBody>
      </p:sp>
      <p:sp>
        <p:nvSpPr>
          <p:cNvPr id="21" name="Text 8">
            <a:extLst>
              <a:ext uri="{FF2B5EF4-FFF2-40B4-BE49-F238E27FC236}">
                <a16:creationId xmlns:a16="http://schemas.microsoft.com/office/drawing/2014/main" id="{295F146B-A193-38DB-B312-FB200DC851FC}"/>
              </a:ext>
            </a:extLst>
          </p:cNvPr>
          <p:cNvSpPr/>
          <p:nvPr/>
        </p:nvSpPr>
        <p:spPr>
          <a:xfrm>
            <a:off x="373314" y="7147110"/>
            <a:ext cx="2827109" cy="139644"/>
          </a:xfrm>
          <a:prstGeom prst="rect">
            <a:avLst/>
          </a:prstGeom>
          <a:noFill/>
          <a:ln/>
        </p:spPr>
        <p:txBody>
          <a:bodyPr wrap="none" lIns="0" tIns="0" rIns="0" bIns="0" rtlCol="0" anchor="t"/>
          <a:lstStyle/>
          <a:p>
            <a:pPr marL="0" indent="0" algn="l">
              <a:lnSpc>
                <a:spcPct val="108000"/>
              </a:lnSpc>
              <a:buNone/>
            </a:pPr>
            <a:r>
              <a:rPr lang="en-US" sz="1500" b="1" dirty="0">
                <a:solidFill>
                  <a:srgbClr val="173F33"/>
                </a:solidFill>
                <a:latin typeface="Times New Roman" panose="02020603050405020304" pitchFamily="18" charset="0"/>
                <a:ea typeface="Assistant Bold" pitchFamily="34" charset="-122"/>
                <a:cs typeface="Times New Roman" panose="02020603050405020304" pitchFamily="18" charset="0"/>
              </a:rPr>
              <a:t>2. Rationale for the Research</a:t>
            </a:r>
            <a:endParaRPr lang="en-US" sz="1500" dirty="0">
              <a:latin typeface="Times New Roman" panose="02020603050405020304" pitchFamily="18" charset="0"/>
              <a:cs typeface="Times New Roman" panose="02020603050405020304" pitchFamily="18" charset="0"/>
            </a:endParaRPr>
          </a:p>
        </p:txBody>
      </p:sp>
      <p:sp>
        <p:nvSpPr>
          <p:cNvPr id="23" name="Shape 9">
            <a:extLst>
              <a:ext uri="{FF2B5EF4-FFF2-40B4-BE49-F238E27FC236}">
                <a16:creationId xmlns:a16="http://schemas.microsoft.com/office/drawing/2014/main" id="{587AE01A-8111-2460-C01A-B11E4FE28A0A}"/>
              </a:ext>
            </a:extLst>
          </p:cNvPr>
          <p:cNvSpPr/>
          <p:nvPr/>
        </p:nvSpPr>
        <p:spPr>
          <a:xfrm>
            <a:off x="373314" y="7399160"/>
            <a:ext cx="2438426" cy="24159"/>
          </a:xfrm>
          <a:prstGeom prst="roundRect">
            <a:avLst>
              <a:gd name="adj" fmla="val 50007"/>
            </a:avLst>
          </a:prstGeom>
          <a:solidFill>
            <a:srgbClr val="173F33"/>
          </a:solidFill>
          <a:ln/>
        </p:spPr>
      </p:sp>
      <p:sp>
        <p:nvSpPr>
          <p:cNvPr id="25" name="Text 10">
            <a:extLst>
              <a:ext uri="{FF2B5EF4-FFF2-40B4-BE49-F238E27FC236}">
                <a16:creationId xmlns:a16="http://schemas.microsoft.com/office/drawing/2014/main" id="{FC167685-86D6-1AE2-D4E5-6DC557E99683}"/>
              </a:ext>
            </a:extLst>
          </p:cNvPr>
          <p:cNvSpPr/>
          <p:nvPr/>
        </p:nvSpPr>
        <p:spPr>
          <a:xfrm>
            <a:off x="373314" y="7554793"/>
            <a:ext cx="4457898" cy="937283"/>
          </a:xfrm>
          <a:prstGeom prst="rect">
            <a:avLst/>
          </a:prstGeom>
          <a:noFill/>
          <a:ln/>
        </p:spPr>
        <p:txBody>
          <a:bodyPr wrap="square" lIns="0" tIns="0" rIns="0" bIns="0" rtlCol="0" anchor="t">
            <a:noAutofit/>
          </a:bodyPr>
          <a:lstStyle/>
          <a:p>
            <a:pPr marL="0" indent="0" algn="just">
              <a:lnSpc>
                <a:spcPct val="114000"/>
              </a:lnSpc>
              <a:buNone/>
            </a:pPr>
            <a:r>
              <a:rPr lang="en-US" sz="1000" dirty="0">
                <a:solidFill>
                  <a:srgbClr val="1E302A"/>
                </a:solidFill>
                <a:latin typeface="Times New Roman" panose="02020603050405020304" pitchFamily="18" charset="0"/>
                <a:ea typeface="Assistant" pitchFamily="34" charset="-122"/>
                <a:cs typeface="Times New Roman" panose="02020603050405020304" pitchFamily="18" charset="0"/>
              </a:rPr>
              <a:t>Young adulthood is a vital period of development; obtaining the proper anxiety help may still be a difficulty. Key barriers like stigma, a lack of mental-health literacy, access to services, trust, and a difficult referral system and waiting times are defined as challenges in UK evidence (Lowther-Payne et al., 2023; Punton et al., 2022). However, the 91.6% performance measure does not necessarily reflect personal experiences of accessing services and getting the right support, and may not reflect how individuals navigate services to treatment (NHS England, 2025; Lynch et al., 2024). Further research is required to understand the views and experiences of young people aged 18-29 of the barriers to accessing anxiety services in the UK to better inform the provision of accessible, equitable and person-centred support.</a:t>
            </a:r>
            <a:endParaRPr lang="en-US" sz="1000" dirty="0">
              <a:latin typeface="Times New Roman" panose="02020603050405020304" pitchFamily="18" charset="0"/>
              <a:cs typeface="Times New Roman" panose="02020603050405020304" pitchFamily="18" charset="0"/>
            </a:endParaRPr>
          </a:p>
        </p:txBody>
      </p:sp>
      <p:sp>
        <p:nvSpPr>
          <p:cNvPr id="27" name="Text 11">
            <a:extLst>
              <a:ext uri="{FF2B5EF4-FFF2-40B4-BE49-F238E27FC236}">
                <a16:creationId xmlns:a16="http://schemas.microsoft.com/office/drawing/2014/main" id="{7C629135-E33D-D234-33B4-853C5B9126DE}"/>
              </a:ext>
            </a:extLst>
          </p:cNvPr>
          <p:cNvSpPr/>
          <p:nvPr/>
        </p:nvSpPr>
        <p:spPr>
          <a:xfrm>
            <a:off x="5295900" y="1959812"/>
            <a:ext cx="3275333" cy="69908"/>
          </a:xfrm>
          <a:prstGeom prst="rect">
            <a:avLst/>
          </a:prstGeom>
          <a:noFill/>
          <a:ln/>
        </p:spPr>
        <p:txBody>
          <a:bodyPr wrap="none" lIns="0" tIns="0" rIns="0" bIns="0" rtlCol="0" anchor="t"/>
          <a:lstStyle/>
          <a:p>
            <a:pPr marL="0" indent="0" algn="l">
              <a:lnSpc>
                <a:spcPct val="108000"/>
              </a:lnSpc>
              <a:buNone/>
            </a:pPr>
            <a:r>
              <a:rPr lang="en-US" sz="1500" b="1" dirty="0">
                <a:solidFill>
                  <a:srgbClr val="173F33"/>
                </a:solidFill>
                <a:latin typeface="Times New Roman" panose="02020603050405020304" pitchFamily="18" charset="0"/>
                <a:ea typeface="Assistant Bold" pitchFamily="34" charset="-122"/>
                <a:cs typeface="Times New Roman" panose="02020603050405020304" pitchFamily="18" charset="0"/>
              </a:rPr>
              <a:t>3. Research Question, Aim and Objectives</a:t>
            </a:r>
            <a:endParaRPr lang="en-US" sz="1500" dirty="0">
              <a:latin typeface="Times New Roman" panose="02020603050405020304" pitchFamily="18" charset="0"/>
              <a:cs typeface="Times New Roman" panose="02020603050405020304" pitchFamily="18" charset="0"/>
            </a:endParaRPr>
          </a:p>
        </p:txBody>
      </p:sp>
      <p:sp>
        <p:nvSpPr>
          <p:cNvPr id="29" name="Shape 12">
            <a:extLst>
              <a:ext uri="{FF2B5EF4-FFF2-40B4-BE49-F238E27FC236}">
                <a16:creationId xmlns:a16="http://schemas.microsoft.com/office/drawing/2014/main" id="{53718072-97F1-797E-752C-EA4F26B01658}"/>
              </a:ext>
            </a:extLst>
          </p:cNvPr>
          <p:cNvSpPr/>
          <p:nvPr/>
        </p:nvSpPr>
        <p:spPr>
          <a:xfrm>
            <a:off x="5364322" y="2249635"/>
            <a:ext cx="2438426" cy="24159"/>
          </a:xfrm>
          <a:prstGeom prst="roundRect">
            <a:avLst>
              <a:gd name="adj" fmla="val 50007"/>
            </a:avLst>
          </a:prstGeom>
          <a:solidFill>
            <a:srgbClr val="173F33"/>
          </a:solidFill>
          <a:ln/>
        </p:spPr>
      </p:sp>
      <p:sp>
        <p:nvSpPr>
          <p:cNvPr id="31" name="Shape 13">
            <a:extLst>
              <a:ext uri="{FF2B5EF4-FFF2-40B4-BE49-F238E27FC236}">
                <a16:creationId xmlns:a16="http://schemas.microsoft.com/office/drawing/2014/main" id="{82BDD978-9DCF-CC74-5606-C175D7FDC433}"/>
              </a:ext>
            </a:extLst>
          </p:cNvPr>
          <p:cNvSpPr/>
          <p:nvPr/>
        </p:nvSpPr>
        <p:spPr>
          <a:xfrm>
            <a:off x="5295900" y="2391780"/>
            <a:ext cx="4068019" cy="1651116"/>
          </a:xfrm>
          <a:prstGeom prst="rect">
            <a:avLst/>
          </a:prstGeom>
          <a:solidFill>
            <a:srgbClr val="173F33"/>
          </a:solidFill>
          <a:ln/>
        </p:spPr>
        <p:txBody>
          <a:bodyPr/>
          <a:lstStyle/>
          <a:p>
            <a:endParaRPr lang="en-US" sz="1000" dirty="0"/>
          </a:p>
        </p:txBody>
      </p:sp>
      <p:sp>
        <p:nvSpPr>
          <p:cNvPr id="33" name="Text 14">
            <a:extLst>
              <a:ext uri="{FF2B5EF4-FFF2-40B4-BE49-F238E27FC236}">
                <a16:creationId xmlns:a16="http://schemas.microsoft.com/office/drawing/2014/main" id="{D6695F6D-FF3C-84F6-0209-A960560625CA}"/>
              </a:ext>
            </a:extLst>
          </p:cNvPr>
          <p:cNvSpPr/>
          <p:nvPr/>
        </p:nvSpPr>
        <p:spPr>
          <a:xfrm>
            <a:off x="5364322" y="2455950"/>
            <a:ext cx="1981304" cy="209529"/>
          </a:xfrm>
          <a:prstGeom prst="rect">
            <a:avLst/>
          </a:prstGeom>
          <a:noFill/>
          <a:ln/>
        </p:spPr>
        <p:txBody>
          <a:bodyPr wrap="none" lIns="0" tIns="0" rIns="0" bIns="0" rtlCol="0" anchor="t"/>
          <a:lstStyle/>
          <a:p>
            <a:pPr marL="0" indent="0" algn="l">
              <a:lnSpc>
                <a:spcPct val="108000"/>
              </a:lnSpc>
              <a:buNone/>
            </a:pPr>
            <a:r>
              <a:rPr lang="en-US" sz="1000" b="1" dirty="0">
                <a:solidFill>
                  <a:srgbClr val="FFFFFF"/>
                </a:solidFill>
                <a:latin typeface="Times New Roman" panose="02020603050405020304" pitchFamily="18" charset="0"/>
                <a:ea typeface="Assistant SemiBold" pitchFamily="34" charset="-122"/>
                <a:cs typeface="Times New Roman" panose="02020603050405020304" pitchFamily="18" charset="0"/>
              </a:rPr>
              <a:t>Research Question</a:t>
            </a:r>
            <a:endParaRPr lang="en-US" sz="1000" b="1" dirty="0">
              <a:latin typeface="Times New Roman" panose="02020603050405020304" pitchFamily="18" charset="0"/>
              <a:cs typeface="Times New Roman" panose="02020603050405020304" pitchFamily="18" charset="0"/>
            </a:endParaRPr>
          </a:p>
        </p:txBody>
      </p:sp>
      <p:sp>
        <p:nvSpPr>
          <p:cNvPr id="35" name="Text 15">
            <a:extLst>
              <a:ext uri="{FF2B5EF4-FFF2-40B4-BE49-F238E27FC236}">
                <a16:creationId xmlns:a16="http://schemas.microsoft.com/office/drawing/2014/main" id="{B9928583-C9BA-8BAE-1D7B-BD94595A35F2}"/>
              </a:ext>
            </a:extLst>
          </p:cNvPr>
          <p:cNvSpPr/>
          <p:nvPr/>
        </p:nvSpPr>
        <p:spPr>
          <a:xfrm>
            <a:off x="5611216" y="2669154"/>
            <a:ext cx="3617999" cy="562623"/>
          </a:xfrm>
          <a:prstGeom prst="rect">
            <a:avLst/>
          </a:prstGeom>
          <a:noFill/>
          <a:ln/>
        </p:spPr>
        <p:txBody>
          <a:bodyPr wrap="square" lIns="0" tIns="0" rIns="0" bIns="0" rtlCol="0" anchor="t">
            <a:noAutofit/>
          </a:bodyPr>
          <a:lstStyle/>
          <a:p>
            <a:pPr marL="0" indent="0" algn="just">
              <a:lnSpc>
                <a:spcPct val="114000"/>
              </a:lnSpc>
              <a:buNone/>
            </a:pPr>
            <a:r>
              <a:rPr lang="en-US" sz="1000" dirty="0">
                <a:solidFill>
                  <a:srgbClr val="FFFFFF"/>
                </a:solidFill>
                <a:latin typeface="Times New Roman" panose="02020603050405020304" pitchFamily="18" charset="0"/>
                <a:ea typeface="Assistant" pitchFamily="34" charset="-122"/>
                <a:cs typeface="Times New Roman" panose="02020603050405020304" pitchFamily="18" charset="0"/>
              </a:rPr>
              <a:t>What are the barriers young adults (18-29 years) encounter in the UK, and how do they experience and perceive them when engaging with anxiety services?</a:t>
            </a:r>
            <a:endParaRPr lang="en-US" sz="1000" dirty="0">
              <a:latin typeface="Times New Roman" panose="02020603050405020304" pitchFamily="18" charset="0"/>
              <a:cs typeface="Times New Roman" panose="02020603050405020304" pitchFamily="18" charset="0"/>
            </a:endParaRPr>
          </a:p>
        </p:txBody>
      </p:sp>
      <p:sp>
        <p:nvSpPr>
          <p:cNvPr id="37" name="Text 16">
            <a:extLst>
              <a:ext uri="{FF2B5EF4-FFF2-40B4-BE49-F238E27FC236}">
                <a16:creationId xmlns:a16="http://schemas.microsoft.com/office/drawing/2014/main" id="{90CF574A-F8C1-5EDA-FDF1-C59D19C8DA40}"/>
              </a:ext>
            </a:extLst>
          </p:cNvPr>
          <p:cNvSpPr/>
          <p:nvPr/>
        </p:nvSpPr>
        <p:spPr>
          <a:xfrm>
            <a:off x="5431888" y="3168362"/>
            <a:ext cx="1981304" cy="209529"/>
          </a:xfrm>
          <a:prstGeom prst="rect">
            <a:avLst/>
          </a:prstGeom>
          <a:noFill/>
          <a:ln/>
        </p:spPr>
        <p:txBody>
          <a:bodyPr wrap="none" lIns="0" tIns="0" rIns="0" bIns="0" rtlCol="0" anchor="t"/>
          <a:lstStyle/>
          <a:p>
            <a:pPr marL="0" indent="0" algn="l">
              <a:lnSpc>
                <a:spcPct val="108000"/>
              </a:lnSpc>
              <a:buNone/>
            </a:pPr>
            <a:r>
              <a:rPr lang="en-US" sz="1000" b="1" dirty="0">
                <a:solidFill>
                  <a:srgbClr val="FFFFFF"/>
                </a:solidFill>
                <a:latin typeface="Times New Roman" panose="02020603050405020304" pitchFamily="18" charset="0"/>
                <a:ea typeface="Assistant SemiBold" pitchFamily="34" charset="-122"/>
                <a:cs typeface="Times New Roman" panose="02020603050405020304" pitchFamily="18" charset="0"/>
              </a:rPr>
              <a:t>Aim</a:t>
            </a:r>
            <a:endParaRPr lang="en-US" sz="1000" b="1" dirty="0">
              <a:latin typeface="Times New Roman" panose="02020603050405020304" pitchFamily="18" charset="0"/>
              <a:cs typeface="Times New Roman" panose="02020603050405020304" pitchFamily="18" charset="0"/>
            </a:endParaRPr>
          </a:p>
        </p:txBody>
      </p:sp>
      <p:sp>
        <p:nvSpPr>
          <p:cNvPr id="39" name="Text 17">
            <a:extLst>
              <a:ext uri="{FF2B5EF4-FFF2-40B4-BE49-F238E27FC236}">
                <a16:creationId xmlns:a16="http://schemas.microsoft.com/office/drawing/2014/main" id="{606B7093-24F0-19FB-5A51-DCD0A579EF5B}"/>
              </a:ext>
            </a:extLst>
          </p:cNvPr>
          <p:cNvSpPr/>
          <p:nvPr/>
        </p:nvSpPr>
        <p:spPr>
          <a:xfrm>
            <a:off x="5611216" y="3352946"/>
            <a:ext cx="3679092" cy="562623"/>
          </a:xfrm>
          <a:prstGeom prst="rect">
            <a:avLst/>
          </a:prstGeom>
          <a:noFill/>
          <a:ln/>
        </p:spPr>
        <p:txBody>
          <a:bodyPr wrap="square" lIns="0" tIns="0" rIns="0" bIns="0" rtlCol="0" anchor="t">
            <a:normAutofit/>
          </a:bodyPr>
          <a:lstStyle/>
          <a:p>
            <a:pPr marL="0" indent="0" algn="just">
              <a:lnSpc>
                <a:spcPct val="114000"/>
              </a:lnSpc>
              <a:buNone/>
            </a:pPr>
            <a:r>
              <a:rPr lang="en-US" sz="1000" dirty="0">
                <a:solidFill>
                  <a:srgbClr val="FFFFFF"/>
                </a:solidFill>
                <a:latin typeface="Times New Roman" panose="02020603050405020304" pitchFamily="18" charset="0"/>
                <a:ea typeface="Assistant" pitchFamily="34" charset="-122"/>
                <a:cs typeface="Times New Roman" panose="02020603050405020304" pitchFamily="18" charset="0"/>
              </a:rPr>
              <a:t>To critically investigate some of the barriers young adults (18–29) face to accessing the health and social care services for anxiety in the UK.</a:t>
            </a:r>
            <a:endParaRPr lang="en-US" sz="1000" dirty="0">
              <a:latin typeface="Times New Roman" panose="02020603050405020304" pitchFamily="18" charset="0"/>
              <a:cs typeface="Times New Roman" panose="02020603050405020304" pitchFamily="18" charset="0"/>
            </a:endParaRPr>
          </a:p>
        </p:txBody>
      </p:sp>
      <p:sp>
        <p:nvSpPr>
          <p:cNvPr id="41" name="Text 18">
            <a:extLst>
              <a:ext uri="{FF2B5EF4-FFF2-40B4-BE49-F238E27FC236}">
                <a16:creationId xmlns:a16="http://schemas.microsoft.com/office/drawing/2014/main" id="{3F1B7771-DDD3-E0D8-42D2-346BE683FAF0}"/>
              </a:ext>
            </a:extLst>
          </p:cNvPr>
          <p:cNvSpPr/>
          <p:nvPr/>
        </p:nvSpPr>
        <p:spPr>
          <a:xfrm>
            <a:off x="5295900" y="4192943"/>
            <a:ext cx="2438489" cy="209529"/>
          </a:xfrm>
          <a:prstGeom prst="rect">
            <a:avLst/>
          </a:prstGeom>
          <a:noFill/>
          <a:ln/>
        </p:spPr>
        <p:txBody>
          <a:bodyPr wrap="none" lIns="0" tIns="0" rIns="0" bIns="0" rtlCol="0" anchor="t"/>
          <a:lstStyle/>
          <a:p>
            <a:pPr marL="0" indent="0" algn="l">
              <a:lnSpc>
                <a:spcPct val="108000"/>
              </a:lnSpc>
              <a:buNone/>
            </a:pPr>
            <a:r>
              <a:rPr lang="en-US" sz="1500" b="1" dirty="0">
                <a:solidFill>
                  <a:srgbClr val="173F33"/>
                </a:solidFill>
                <a:latin typeface="Times New Roman" panose="02020603050405020304" pitchFamily="18" charset="0"/>
                <a:ea typeface="Assistant SemiBold" pitchFamily="34" charset="-122"/>
                <a:cs typeface="Times New Roman" panose="02020603050405020304" pitchFamily="18" charset="0"/>
              </a:rPr>
              <a:t>Objectives</a:t>
            </a:r>
            <a:endParaRPr lang="en-US" sz="1500" b="1" dirty="0">
              <a:latin typeface="Times New Roman" panose="02020603050405020304" pitchFamily="18" charset="0"/>
              <a:cs typeface="Times New Roman" panose="02020603050405020304" pitchFamily="18" charset="0"/>
            </a:endParaRPr>
          </a:p>
        </p:txBody>
      </p:sp>
      <p:sp>
        <p:nvSpPr>
          <p:cNvPr id="43" name="Text 19">
            <a:extLst>
              <a:ext uri="{FF2B5EF4-FFF2-40B4-BE49-F238E27FC236}">
                <a16:creationId xmlns:a16="http://schemas.microsoft.com/office/drawing/2014/main" id="{42DB013F-4A3E-6885-3F4F-D7E656906D67}"/>
              </a:ext>
            </a:extLst>
          </p:cNvPr>
          <p:cNvSpPr/>
          <p:nvPr/>
        </p:nvSpPr>
        <p:spPr>
          <a:xfrm>
            <a:off x="5390060" y="4537621"/>
            <a:ext cx="3682344" cy="1562961"/>
          </a:xfrm>
          <a:prstGeom prst="rect">
            <a:avLst/>
          </a:prstGeom>
          <a:noFill/>
          <a:ln/>
        </p:spPr>
        <p:txBody>
          <a:bodyPr wrap="square" lIns="0" tIns="0" rIns="0" bIns="0" rtlCol="0" anchor="t">
            <a:normAutofit/>
          </a:bodyPr>
          <a:lstStyle/>
          <a:p>
            <a:pPr marL="193040" indent="-193040" algn="just">
              <a:lnSpc>
                <a:spcPct val="114000"/>
              </a:lnSpc>
              <a:buSzPct val="100000"/>
              <a:buFont typeface="+mj-lt"/>
              <a:buAutoNum type="arabicPeriod"/>
            </a:pPr>
            <a:r>
              <a:rPr lang="en-US" sz="1000" dirty="0">
                <a:solidFill>
                  <a:srgbClr val="1E302A"/>
                </a:solidFill>
                <a:latin typeface="Times New Roman" panose="02020603050405020304" pitchFamily="18" charset="0"/>
                <a:ea typeface="Assistant" pitchFamily="34" charset="-122"/>
                <a:cs typeface="Times New Roman" panose="02020603050405020304" pitchFamily="18" charset="0"/>
              </a:rPr>
              <a:t>To recognise barriers to accessing anxiety services at an individual, social, cultural and service level.</a:t>
            </a:r>
            <a:endParaRPr lang="en-US" sz="1000" dirty="0">
              <a:latin typeface="Times New Roman" panose="02020603050405020304" pitchFamily="18" charset="0"/>
              <a:cs typeface="Times New Roman" panose="02020603050405020304" pitchFamily="18" charset="0"/>
            </a:endParaRPr>
          </a:p>
          <a:p>
            <a:pPr marL="193040" indent="-193040" algn="just">
              <a:lnSpc>
                <a:spcPct val="114000"/>
              </a:lnSpc>
              <a:buSzPct val="100000"/>
              <a:buFont typeface="+mj-lt"/>
              <a:buAutoNum type="arabicPeriod" startAt="2"/>
            </a:pPr>
            <a:r>
              <a:rPr lang="en-US" sz="1000" dirty="0">
                <a:solidFill>
                  <a:srgbClr val="1E302A"/>
                </a:solidFill>
                <a:latin typeface="Times New Roman" panose="02020603050405020304" pitchFamily="18" charset="0"/>
                <a:ea typeface="Assistant" pitchFamily="34" charset="-122"/>
                <a:cs typeface="Times New Roman" panose="02020603050405020304" pitchFamily="18" charset="0"/>
              </a:rPr>
              <a:t>To examine the experiences of young adults seeking, accessing and receiving anxiety-related support.</a:t>
            </a:r>
            <a:endParaRPr lang="en-US" sz="1000" dirty="0">
              <a:latin typeface="Times New Roman" panose="02020603050405020304" pitchFamily="18" charset="0"/>
              <a:cs typeface="Times New Roman" panose="02020603050405020304" pitchFamily="18" charset="0"/>
            </a:endParaRPr>
          </a:p>
          <a:p>
            <a:pPr marL="193040" indent="-193040" algn="just">
              <a:lnSpc>
                <a:spcPct val="114000"/>
              </a:lnSpc>
              <a:buSzPct val="100000"/>
              <a:buFont typeface="+mj-lt"/>
              <a:buAutoNum type="arabicPeriod" startAt="3"/>
            </a:pPr>
            <a:r>
              <a:rPr lang="en-US" sz="1000" dirty="0">
                <a:solidFill>
                  <a:srgbClr val="1E302A"/>
                </a:solidFill>
                <a:latin typeface="Times New Roman" panose="02020603050405020304" pitchFamily="18" charset="0"/>
                <a:ea typeface="Assistant" pitchFamily="34" charset="-122"/>
                <a:cs typeface="Times New Roman" panose="02020603050405020304" pitchFamily="18" charset="0"/>
              </a:rPr>
              <a:t>To produce evidence-based suggestions for accessibility, acceptability and responsiveness of anxiety services.</a:t>
            </a:r>
            <a:endParaRPr lang="en-US" sz="1000" dirty="0">
              <a:latin typeface="Times New Roman" panose="02020603050405020304" pitchFamily="18" charset="0"/>
              <a:cs typeface="Times New Roman" panose="02020603050405020304" pitchFamily="18" charset="0"/>
            </a:endParaRPr>
          </a:p>
        </p:txBody>
      </p:sp>
      <p:sp>
        <p:nvSpPr>
          <p:cNvPr id="45" name="Text 20">
            <a:extLst>
              <a:ext uri="{FF2B5EF4-FFF2-40B4-BE49-F238E27FC236}">
                <a16:creationId xmlns:a16="http://schemas.microsoft.com/office/drawing/2014/main" id="{39AAFD2C-FDE0-CE3D-1DD3-D29EA7AFD095}"/>
              </a:ext>
            </a:extLst>
          </p:cNvPr>
          <p:cNvSpPr/>
          <p:nvPr/>
        </p:nvSpPr>
        <p:spPr>
          <a:xfrm>
            <a:off x="5156172" y="5854092"/>
            <a:ext cx="2827109" cy="139644"/>
          </a:xfrm>
          <a:prstGeom prst="rect">
            <a:avLst/>
          </a:prstGeom>
          <a:noFill/>
          <a:ln/>
        </p:spPr>
        <p:txBody>
          <a:bodyPr wrap="none" lIns="0" tIns="0" rIns="0" bIns="0" rtlCol="0" anchor="t"/>
          <a:lstStyle/>
          <a:p>
            <a:pPr marL="0" indent="0" algn="l">
              <a:lnSpc>
                <a:spcPct val="108000"/>
              </a:lnSpc>
              <a:buNone/>
            </a:pPr>
            <a:r>
              <a:rPr lang="en-US" sz="1500" b="1" dirty="0">
                <a:solidFill>
                  <a:srgbClr val="173F33"/>
                </a:solidFill>
                <a:latin typeface="Times New Roman" panose="02020603050405020304" pitchFamily="18" charset="0"/>
                <a:ea typeface="Assistant Bold" pitchFamily="34" charset="-122"/>
                <a:cs typeface="Times New Roman" panose="02020603050405020304" pitchFamily="18" charset="0"/>
              </a:rPr>
              <a:t>4. Potential Research Impact</a:t>
            </a:r>
            <a:endParaRPr lang="en-US" sz="1500" dirty="0">
              <a:latin typeface="Times New Roman" panose="02020603050405020304" pitchFamily="18" charset="0"/>
              <a:cs typeface="Times New Roman" panose="02020603050405020304" pitchFamily="18" charset="0"/>
            </a:endParaRPr>
          </a:p>
        </p:txBody>
      </p:sp>
      <p:sp>
        <p:nvSpPr>
          <p:cNvPr id="47" name="Shape 21">
            <a:extLst>
              <a:ext uri="{FF2B5EF4-FFF2-40B4-BE49-F238E27FC236}">
                <a16:creationId xmlns:a16="http://schemas.microsoft.com/office/drawing/2014/main" id="{8AD52051-1B50-038D-1CA8-FDB6610AD1F0}"/>
              </a:ext>
            </a:extLst>
          </p:cNvPr>
          <p:cNvSpPr/>
          <p:nvPr/>
        </p:nvSpPr>
        <p:spPr>
          <a:xfrm>
            <a:off x="5203327" y="6250629"/>
            <a:ext cx="2438426" cy="24159"/>
          </a:xfrm>
          <a:prstGeom prst="roundRect">
            <a:avLst>
              <a:gd name="adj" fmla="val 50007"/>
            </a:avLst>
          </a:prstGeom>
          <a:solidFill>
            <a:srgbClr val="173F33"/>
          </a:solidFill>
          <a:ln/>
        </p:spPr>
      </p:sp>
      <p:sp>
        <p:nvSpPr>
          <p:cNvPr id="49" name="Text 22">
            <a:extLst>
              <a:ext uri="{FF2B5EF4-FFF2-40B4-BE49-F238E27FC236}">
                <a16:creationId xmlns:a16="http://schemas.microsoft.com/office/drawing/2014/main" id="{98AF9109-DDAB-E55C-C3A8-E49882D544F3}"/>
              </a:ext>
            </a:extLst>
          </p:cNvPr>
          <p:cNvSpPr/>
          <p:nvPr/>
        </p:nvSpPr>
        <p:spPr>
          <a:xfrm>
            <a:off x="5139888" y="6423470"/>
            <a:ext cx="4182688" cy="1633435"/>
          </a:xfrm>
          <a:prstGeom prst="rect">
            <a:avLst/>
          </a:prstGeom>
          <a:noFill/>
          <a:ln/>
        </p:spPr>
        <p:txBody>
          <a:bodyPr wrap="square" lIns="0" tIns="0" rIns="0" bIns="0" rtlCol="0" anchor="t">
            <a:noAutofit/>
          </a:bodyPr>
          <a:lstStyle/>
          <a:p>
            <a:pPr marL="0" indent="0" algn="just">
              <a:lnSpc>
                <a:spcPct val="114000"/>
              </a:lnSpc>
              <a:spcAft>
                <a:spcPts val="750"/>
              </a:spcAft>
              <a:buNone/>
            </a:pPr>
            <a:r>
              <a:rPr lang="en-US" sz="1000" dirty="0">
                <a:solidFill>
                  <a:srgbClr val="1E302A"/>
                </a:solidFill>
                <a:latin typeface="Times New Roman" panose="02020603050405020304" pitchFamily="18" charset="0"/>
                <a:ea typeface="Assistant" pitchFamily="34" charset="-122"/>
                <a:cs typeface="Times New Roman" panose="02020603050405020304" pitchFamily="18" charset="0"/>
              </a:rPr>
              <a:t>The study findings can help develop more accessible, youth-friendly and person-centred anxiety services. Findings could support health and social care workers to enhance communication, referral processes and early intervention. The results can be incorporated into services to decrease stigma, increase mental-health literacy and enhance self-referral and digital service options (Lowther-Payne et al., 2023). By identifying inequalities based on ethnicity and on intersecting socio-economic characteristics and other factors (Radez et al., 2024).</a:t>
            </a:r>
            <a:endParaRPr lang="en-US" sz="1000" dirty="0">
              <a:latin typeface="Times New Roman" panose="02020603050405020304" pitchFamily="18" charset="0"/>
              <a:cs typeface="Times New Roman" panose="02020603050405020304" pitchFamily="18" charset="0"/>
            </a:endParaRPr>
          </a:p>
          <a:p>
            <a:pPr marL="0" indent="0" algn="just">
              <a:lnSpc>
                <a:spcPct val="114000"/>
              </a:lnSpc>
              <a:buNone/>
            </a:pPr>
            <a:r>
              <a:rPr lang="en-US" sz="1000" dirty="0">
                <a:solidFill>
                  <a:srgbClr val="1E302A"/>
                </a:solidFill>
                <a:latin typeface="Times New Roman" panose="02020603050405020304" pitchFamily="18" charset="0"/>
                <a:ea typeface="Assistant" pitchFamily="34" charset="-122"/>
                <a:cs typeface="Times New Roman" panose="02020603050405020304" pitchFamily="18" charset="0"/>
              </a:rPr>
              <a:t>Digital support can be used alongside in-person support. According to Grandviewresearch.com (2024), depression and anxiety management was a USD 294.1 million market in 2024 and will grow at 15.8% CAGR from 2025 to 2030, while Market.us (2024) reported that depression and anxiety management accounted for 42.3% of the global mental-health apps market. This is an indication that accessible digital support is becoming more common, but it is important that trust, quality and integration with professional care are still considered.</a:t>
            </a:r>
            <a:endParaRPr lang="en-US" sz="1000" dirty="0">
              <a:latin typeface="Times New Roman" panose="02020603050405020304" pitchFamily="18" charset="0"/>
              <a:cs typeface="Times New Roman" panose="02020603050405020304" pitchFamily="18" charset="0"/>
            </a:endParaRPr>
          </a:p>
        </p:txBody>
      </p:sp>
      <p:graphicFrame>
        <p:nvGraphicFramePr>
          <p:cNvPr id="65" name="Table 64">
            <a:extLst>
              <a:ext uri="{FF2B5EF4-FFF2-40B4-BE49-F238E27FC236}">
                <a16:creationId xmlns:a16="http://schemas.microsoft.com/office/drawing/2014/main" id="{E7F9F07E-8140-ECA5-CE1D-4D82B0A377E8}"/>
              </a:ext>
            </a:extLst>
          </p:cNvPr>
          <p:cNvGraphicFramePr>
            <a:graphicFrameLocks noGrp="1"/>
          </p:cNvGraphicFramePr>
          <p:nvPr>
            <p:extLst>
              <p:ext uri="{D42A27DB-BD31-4B8C-83A1-F6EECF244321}">
                <p14:modId xmlns:p14="http://schemas.microsoft.com/office/powerpoint/2010/main" val="927968815"/>
              </p:ext>
            </p:extLst>
          </p:nvPr>
        </p:nvGraphicFramePr>
        <p:xfrm>
          <a:off x="346321" y="9495778"/>
          <a:ext cx="4546661" cy="2610026"/>
        </p:xfrm>
        <a:graphic>
          <a:graphicData uri="http://schemas.openxmlformats.org/drawingml/2006/table">
            <a:tbl>
              <a:tblPr>
                <a:tableStyleId>{08FB837D-C827-4EFA-A057-4D05807E0F7C}</a:tableStyleId>
              </a:tblPr>
              <a:tblGrid>
                <a:gridCol w="936484">
                  <a:extLst>
                    <a:ext uri="{9D8B030D-6E8A-4147-A177-3AD203B41FA5}">
                      <a16:colId xmlns:a16="http://schemas.microsoft.com/office/drawing/2014/main" val="283726169"/>
                    </a:ext>
                  </a:extLst>
                </a:gridCol>
                <a:gridCol w="2255066">
                  <a:extLst>
                    <a:ext uri="{9D8B030D-6E8A-4147-A177-3AD203B41FA5}">
                      <a16:colId xmlns:a16="http://schemas.microsoft.com/office/drawing/2014/main" val="856811755"/>
                    </a:ext>
                  </a:extLst>
                </a:gridCol>
                <a:gridCol w="1355111">
                  <a:extLst>
                    <a:ext uri="{9D8B030D-6E8A-4147-A177-3AD203B41FA5}">
                      <a16:colId xmlns:a16="http://schemas.microsoft.com/office/drawing/2014/main" val="1980729094"/>
                    </a:ext>
                  </a:extLst>
                </a:gridCol>
              </a:tblGrid>
              <a:tr h="166738">
                <a:tc>
                  <a:txBody>
                    <a:bodyPr/>
                    <a:lstStyle/>
                    <a:p>
                      <a:pPr marL="0" marR="0" algn="ctr">
                        <a:lnSpc>
                          <a:spcPct val="150000"/>
                        </a:lnSpc>
                        <a:spcBef>
                          <a:spcPts val="1200"/>
                        </a:spcBef>
                        <a:spcAft>
                          <a:spcPts val="1200"/>
                        </a:spcAft>
                        <a:buNone/>
                      </a:pPr>
                      <a:r>
                        <a:rPr lang="en-US" sz="1000" b="1">
                          <a:effectLst/>
                          <a:latin typeface="Times New Roman" panose="02020603050405020304" pitchFamily="18" charset="0"/>
                          <a:cs typeface="Times New Roman" panose="02020603050405020304" pitchFamily="18" charset="0"/>
                        </a:rPr>
                        <a:t>Barrier level</a:t>
                      </a:r>
                      <a:endParaRPr lang="en-US" sz="1000" b="1">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1200"/>
                        </a:spcBef>
                        <a:spcAft>
                          <a:spcPts val="1200"/>
                        </a:spcAft>
                        <a:buNone/>
                      </a:pPr>
                      <a:r>
                        <a:rPr lang="en-US" sz="1000" b="1" dirty="0">
                          <a:effectLst/>
                          <a:latin typeface="Times New Roman" panose="02020603050405020304" pitchFamily="18" charset="0"/>
                          <a:cs typeface="Times New Roman" panose="02020603050405020304" pitchFamily="18" charset="0"/>
                        </a:rPr>
                        <a:t>Key barriers identified</a:t>
                      </a:r>
                      <a:endParaRPr lang="en-US" sz="1000" b="1"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1200"/>
                        </a:spcBef>
                        <a:spcAft>
                          <a:spcPts val="1200"/>
                        </a:spcAft>
                        <a:buNone/>
                      </a:pPr>
                      <a:r>
                        <a:rPr lang="en-US" sz="1000" b="1" dirty="0">
                          <a:effectLst/>
                          <a:latin typeface="Times New Roman" panose="02020603050405020304" pitchFamily="18" charset="0"/>
                          <a:cs typeface="Times New Roman" panose="02020603050405020304" pitchFamily="18" charset="0"/>
                        </a:rPr>
                        <a:t>Potential effect on access</a:t>
                      </a:r>
                      <a:endParaRPr lang="en-US" sz="1000" b="1"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04636352"/>
                  </a:ext>
                </a:extLst>
              </a:tr>
              <a:tr h="431665">
                <a:tc>
                  <a:txBody>
                    <a:bodyPr/>
                    <a:lstStyle/>
                    <a:p>
                      <a:pPr marL="0" marR="0" algn="just">
                        <a:lnSpc>
                          <a:spcPct val="150000"/>
                        </a:lnSpc>
                        <a:spcBef>
                          <a:spcPts val="1200"/>
                        </a:spcBef>
                        <a:spcAft>
                          <a:spcPts val="1200"/>
                        </a:spcAft>
                        <a:buNone/>
                      </a:pPr>
                      <a:r>
                        <a:rPr lang="en-US" sz="1000">
                          <a:effectLst/>
                          <a:latin typeface="Times New Roman" panose="02020603050405020304" pitchFamily="18" charset="0"/>
                          <a:cs typeface="Times New Roman" panose="02020603050405020304" pitchFamily="18" charset="0"/>
                        </a:rPr>
                        <a:t>Individual</a:t>
                      </a:r>
                      <a:endParaRPr lang="en-US" sz="10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1200"/>
                        </a:spcAft>
                        <a:buNone/>
                      </a:pPr>
                      <a:r>
                        <a:rPr lang="en-US" sz="1000" dirty="0">
                          <a:effectLst/>
                          <a:latin typeface="Times New Roman" panose="02020603050405020304" pitchFamily="18" charset="0"/>
                          <a:cs typeface="Times New Roman" panose="02020603050405020304" pitchFamily="18" charset="0"/>
                        </a:rPr>
                        <a:t>Stigma, low mental-health literacy, difficulty </a:t>
                      </a:r>
                      <a:r>
                        <a:rPr lang="en-US" sz="1000" dirty="0" err="1">
                          <a:effectLst/>
                          <a:latin typeface="Times New Roman" panose="02020603050405020304" pitchFamily="18" charset="0"/>
                          <a:cs typeface="Times New Roman" panose="02020603050405020304" pitchFamily="18" charset="0"/>
                        </a:rPr>
                        <a:t>recognising</a:t>
                      </a:r>
                      <a:r>
                        <a:rPr lang="en-US" sz="1000" dirty="0">
                          <a:effectLst/>
                          <a:latin typeface="Times New Roman" panose="02020603050405020304" pitchFamily="18" charset="0"/>
                          <a:cs typeface="Times New Roman" panose="02020603050405020304" pitchFamily="18" charset="0"/>
                        </a:rPr>
                        <a:t> anxiety (Wiedemann et al., 2024).</a:t>
                      </a:r>
                      <a:endParaRPr lang="en-US" sz="10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1200"/>
                        </a:spcAft>
                        <a:buNone/>
                      </a:pPr>
                      <a:r>
                        <a:rPr lang="en-US" sz="1000">
                          <a:effectLst/>
                          <a:latin typeface="Times New Roman" panose="02020603050405020304" pitchFamily="18" charset="0"/>
                          <a:cs typeface="Times New Roman" panose="02020603050405020304" pitchFamily="18" charset="0"/>
                        </a:rPr>
                        <a:t>Delayed help-seeking</a:t>
                      </a:r>
                      <a:endParaRPr lang="en-US" sz="10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64870740"/>
                  </a:ext>
                </a:extLst>
              </a:tr>
              <a:tr h="431665">
                <a:tc>
                  <a:txBody>
                    <a:bodyPr/>
                    <a:lstStyle/>
                    <a:p>
                      <a:pPr marL="0" marR="0" algn="just">
                        <a:lnSpc>
                          <a:spcPct val="150000"/>
                        </a:lnSpc>
                        <a:spcBef>
                          <a:spcPts val="1200"/>
                        </a:spcBef>
                        <a:spcAft>
                          <a:spcPts val="1200"/>
                        </a:spcAft>
                        <a:buNone/>
                      </a:pPr>
                      <a:r>
                        <a:rPr lang="en-US" sz="1000">
                          <a:effectLst/>
                          <a:latin typeface="Times New Roman" panose="02020603050405020304" pitchFamily="18" charset="0"/>
                          <a:cs typeface="Times New Roman" panose="02020603050405020304" pitchFamily="18" charset="0"/>
                        </a:rPr>
                        <a:t>Social/Cultural</a:t>
                      </a:r>
                      <a:endParaRPr lang="en-US" sz="10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1200"/>
                        </a:spcAft>
                        <a:buNone/>
                      </a:pPr>
                      <a:r>
                        <a:rPr lang="en-US" sz="1000" dirty="0">
                          <a:effectLst/>
                          <a:latin typeface="Times New Roman" panose="02020603050405020304" pitchFamily="18" charset="0"/>
                          <a:cs typeface="Times New Roman" panose="02020603050405020304" pitchFamily="18" charset="0"/>
                        </a:rPr>
                        <a:t>Fear of judgement, family attitudes, cultural beliefs</a:t>
                      </a:r>
                      <a:endParaRPr lang="en-US" sz="10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1200"/>
                        </a:spcAft>
                        <a:buNone/>
                      </a:pPr>
                      <a:r>
                        <a:rPr lang="en-US" sz="1000" dirty="0">
                          <a:effectLst/>
                          <a:latin typeface="Times New Roman" panose="02020603050405020304" pitchFamily="18" charset="0"/>
                          <a:cs typeface="Times New Roman" panose="02020603050405020304" pitchFamily="18" charset="0"/>
                        </a:rPr>
                        <a:t>Reduced willingness to disclose anxiety</a:t>
                      </a:r>
                      <a:endParaRPr lang="en-US" sz="10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9923006"/>
                  </a:ext>
                </a:extLst>
              </a:tr>
              <a:tr h="431665">
                <a:tc>
                  <a:txBody>
                    <a:bodyPr/>
                    <a:lstStyle/>
                    <a:p>
                      <a:pPr marL="0" marR="0" algn="just">
                        <a:lnSpc>
                          <a:spcPct val="150000"/>
                        </a:lnSpc>
                        <a:spcBef>
                          <a:spcPts val="1200"/>
                        </a:spcBef>
                        <a:spcAft>
                          <a:spcPts val="1200"/>
                        </a:spcAft>
                        <a:buNone/>
                      </a:pPr>
                      <a:r>
                        <a:rPr lang="en-US" sz="1000">
                          <a:effectLst/>
                          <a:latin typeface="Times New Roman" panose="02020603050405020304" pitchFamily="18" charset="0"/>
                          <a:cs typeface="Times New Roman" panose="02020603050405020304" pitchFamily="18" charset="0"/>
                        </a:rPr>
                        <a:t>Service-level</a:t>
                      </a:r>
                      <a:endParaRPr lang="en-US" sz="10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1200"/>
                        </a:spcAft>
                        <a:buNone/>
                      </a:pPr>
                      <a:r>
                        <a:rPr lang="en-US" sz="1000" dirty="0">
                          <a:effectLst/>
                          <a:latin typeface="Times New Roman" panose="02020603050405020304" pitchFamily="18" charset="0"/>
                          <a:cs typeface="Times New Roman" panose="02020603050405020304" pitchFamily="18" charset="0"/>
                        </a:rPr>
                        <a:t>Waiting times, appointment availability, complex referral pathways (DHSC, 2025).</a:t>
                      </a:r>
                      <a:endParaRPr lang="en-US" sz="10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1200"/>
                        </a:spcAft>
                        <a:buNone/>
                      </a:pPr>
                      <a:r>
                        <a:rPr lang="en-US" sz="1000" dirty="0">
                          <a:effectLst/>
                          <a:latin typeface="Times New Roman" panose="02020603050405020304" pitchFamily="18" charset="0"/>
                          <a:cs typeface="Times New Roman" panose="02020603050405020304" pitchFamily="18" charset="0"/>
                        </a:rPr>
                        <a:t>Delayed or discontinued support</a:t>
                      </a:r>
                      <a:endParaRPr lang="en-US" sz="10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9459776"/>
                  </a:ext>
                </a:extLst>
              </a:tr>
              <a:tr h="431665">
                <a:tc>
                  <a:txBody>
                    <a:bodyPr/>
                    <a:lstStyle/>
                    <a:p>
                      <a:pPr marL="0" marR="0" algn="just">
                        <a:lnSpc>
                          <a:spcPct val="150000"/>
                        </a:lnSpc>
                        <a:spcBef>
                          <a:spcPts val="1200"/>
                        </a:spcBef>
                        <a:spcAft>
                          <a:spcPts val="1200"/>
                        </a:spcAft>
                        <a:buNone/>
                      </a:pPr>
                      <a:r>
                        <a:rPr lang="en-US" sz="1000" dirty="0">
                          <a:effectLst/>
                          <a:latin typeface="Times New Roman" panose="02020603050405020304" pitchFamily="18" charset="0"/>
                          <a:cs typeface="Times New Roman" panose="02020603050405020304" pitchFamily="18" charset="0"/>
                        </a:rPr>
                        <a:t>System/Digital</a:t>
                      </a:r>
                      <a:endParaRPr lang="en-US" sz="10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1200"/>
                        </a:spcAft>
                        <a:buNone/>
                      </a:pPr>
                      <a:r>
                        <a:rPr lang="en-US" sz="1000">
                          <a:effectLst/>
                          <a:latin typeface="Times New Roman" panose="02020603050405020304" pitchFamily="18" charset="0"/>
                          <a:cs typeface="Times New Roman" panose="02020603050405020304" pitchFamily="18" charset="0"/>
                        </a:rPr>
                        <a:t>Unequal service availability, digital exclusion, concerns about online support</a:t>
                      </a:r>
                      <a:endParaRPr lang="en-US" sz="10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1200"/>
                        </a:spcBef>
                        <a:spcAft>
                          <a:spcPts val="1200"/>
                        </a:spcAft>
                        <a:buNone/>
                      </a:pPr>
                      <a:r>
                        <a:rPr lang="en-US" sz="1000" dirty="0">
                          <a:effectLst/>
                          <a:latin typeface="Times New Roman" panose="02020603050405020304" pitchFamily="18" charset="0"/>
                          <a:cs typeface="Times New Roman" panose="02020603050405020304" pitchFamily="18" charset="0"/>
                        </a:rPr>
                        <a:t>Inequitable access</a:t>
                      </a:r>
                      <a:endParaRPr lang="en-US" sz="10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95410728"/>
                  </a:ext>
                </a:extLst>
              </a:tr>
            </a:tbl>
          </a:graphicData>
        </a:graphic>
      </p:graphicFrame>
      <p:pic>
        <p:nvPicPr>
          <p:cNvPr id="67" name="image1.png">
            <a:extLst>
              <a:ext uri="{FF2B5EF4-FFF2-40B4-BE49-F238E27FC236}">
                <a16:creationId xmlns:a16="http://schemas.microsoft.com/office/drawing/2014/main" id="{DFC0FFD7-E2CC-5DCB-2647-91A2566C844A}"/>
              </a:ext>
            </a:extLst>
          </p:cNvPr>
          <p:cNvPicPr/>
          <p:nvPr/>
        </p:nvPicPr>
        <p:blipFill>
          <a:blip r:embed="rId3"/>
          <a:srcRect/>
          <a:stretch>
            <a:fillRect/>
          </a:stretch>
        </p:blipFill>
        <p:spPr>
          <a:xfrm>
            <a:off x="5156172" y="9412279"/>
            <a:ext cx="4207747" cy="2575471"/>
          </a:xfrm>
          <a:prstGeom prst="rect">
            <a:avLst/>
          </a:prstGeom>
          <a:ln/>
        </p:spPr>
      </p:pic>
    </p:spTree>
    <p:extLst>
      <p:ext uri="{BB962C8B-B14F-4D97-AF65-F5344CB8AC3E}">
        <p14:creationId xmlns:p14="http://schemas.microsoft.com/office/powerpoint/2010/main" val="389382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0">
            <a:extLst>
              <a:ext uri="{FF2B5EF4-FFF2-40B4-BE49-F238E27FC236}">
                <a16:creationId xmlns:a16="http://schemas.microsoft.com/office/drawing/2014/main" id="{8134B3B1-7EE1-B049-D4AC-BD3186416D83}"/>
              </a:ext>
            </a:extLst>
          </p:cNvPr>
          <p:cNvSpPr/>
          <p:nvPr/>
        </p:nvSpPr>
        <p:spPr>
          <a:xfrm>
            <a:off x="0" y="568"/>
            <a:ext cx="9601200" cy="1829221"/>
          </a:xfrm>
          <a:prstGeom prst="rect">
            <a:avLst/>
          </a:prstGeom>
          <a:solidFill>
            <a:srgbClr val="173F33"/>
          </a:solidFill>
          <a:ln/>
        </p:spPr>
      </p:sp>
      <p:sp>
        <p:nvSpPr>
          <p:cNvPr id="2" name="Title 1">
            <a:extLst>
              <a:ext uri="{FF2B5EF4-FFF2-40B4-BE49-F238E27FC236}">
                <a16:creationId xmlns:a16="http://schemas.microsoft.com/office/drawing/2014/main" id="{3B679DCE-3EDE-7BE1-3C20-F4F6638BA2E5}"/>
              </a:ext>
            </a:extLst>
          </p:cNvPr>
          <p:cNvSpPr>
            <a:spLocks noGrp="1"/>
          </p:cNvSpPr>
          <p:nvPr>
            <p:ph type="title"/>
          </p:nvPr>
        </p:nvSpPr>
        <p:spPr>
          <a:xfrm>
            <a:off x="660083" y="681570"/>
            <a:ext cx="8281035" cy="872910"/>
          </a:xfrm>
        </p:spPr>
        <p:txBody>
          <a:bodyPr>
            <a:normAutofit/>
          </a:bodyPr>
          <a:lstStyle/>
          <a:p>
            <a:pPr algn="ctr"/>
            <a:r>
              <a:rPr lang="en-US" sz="3000" b="1" dirty="0">
                <a:solidFill>
                  <a:schemeClr val="bg1"/>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641962F7-3F48-2B5A-D062-F63035E17755}"/>
              </a:ext>
            </a:extLst>
          </p:cNvPr>
          <p:cNvSpPr>
            <a:spLocks noGrp="1"/>
          </p:cNvSpPr>
          <p:nvPr>
            <p:ph idx="1"/>
          </p:nvPr>
        </p:nvSpPr>
        <p:spPr>
          <a:xfrm>
            <a:off x="411481" y="1973581"/>
            <a:ext cx="8671720" cy="8712197"/>
          </a:xfrm>
        </p:spPr>
        <p:txBody>
          <a:bodyPr>
            <a:noAutofit/>
          </a:bodyPr>
          <a:lstStyle/>
          <a:p>
            <a:pPr algn="just">
              <a:lnSpc>
                <a:spcPct val="170000"/>
              </a:lnSpc>
            </a:pPr>
            <a:r>
              <a:rPr lang="en-US" sz="1000" dirty="0">
                <a:latin typeface="Times New Roman" panose="02020603050405020304" pitchFamily="18" charset="0"/>
                <a:cs typeface="Times New Roman" panose="02020603050405020304" pitchFamily="18" charset="0"/>
              </a:rPr>
              <a:t>Bennett, J., Haworth, C. M., Kidger, J., Heron, J., Linton, M. J., and Gunnell, D. (2024). Investigating changes in student mental health and help-seeking </a:t>
            </a:r>
            <a:r>
              <a:rPr lang="en-US" sz="1000" dirty="0" err="1">
                <a:latin typeface="Times New Roman" panose="02020603050405020304" pitchFamily="18" charset="0"/>
                <a:cs typeface="Times New Roman" panose="02020603050405020304" pitchFamily="18" charset="0"/>
              </a:rPr>
              <a:t>behaviour</a:t>
            </a:r>
            <a:r>
              <a:rPr lang="en-US" sz="1000" dirty="0">
                <a:latin typeface="Times New Roman" panose="02020603050405020304" pitchFamily="18" charset="0"/>
                <a:cs typeface="Times New Roman" panose="02020603050405020304" pitchFamily="18" charset="0"/>
              </a:rPr>
              <a:t> after the introduction of new well-being support services at a UK university. </a:t>
            </a:r>
            <a:r>
              <a:rPr lang="en-US" sz="1000" i="1" dirty="0" err="1">
                <a:latin typeface="Times New Roman" panose="02020603050405020304" pitchFamily="18" charset="0"/>
                <a:cs typeface="Times New Roman" panose="02020603050405020304" pitchFamily="18" charset="0"/>
              </a:rPr>
              <a:t>BJPsych</a:t>
            </a:r>
            <a:r>
              <a:rPr lang="en-US" sz="1000" i="1" dirty="0">
                <a:latin typeface="Times New Roman" panose="02020603050405020304" pitchFamily="18" charset="0"/>
                <a:cs typeface="Times New Roman" panose="02020603050405020304" pitchFamily="18" charset="0"/>
              </a:rPr>
              <a:t> Open</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10</a:t>
            </a:r>
            <a:r>
              <a:rPr lang="en-US" sz="1000" dirty="0">
                <a:latin typeface="Times New Roman" panose="02020603050405020304" pitchFamily="18" charset="0"/>
                <a:cs typeface="Times New Roman" panose="02020603050405020304" pitchFamily="18" charset="0"/>
              </a:rPr>
              <a:t>(3), e121. </a:t>
            </a:r>
            <a:r>
              <a:rPr lang="en-US" sz="1000" dirty="0" err="1">
                <a:latin typeface="Times New Roman" panose="02020603050405020304" pitchFamily="18" charset="0"/>
                <a:cs typeface="Times New Roman" panose="02020603050405020304" pitchFamily="18" charset="0"/>
              </a:rPr>
              <a:t>doi</a:t>
            </a:r>
            <a:r>
              <a:rPr lang="en-US" sz="1000" dirty="0">
                <a:latin typeface="Times New Roman" panose="02020603050405020304" pitchFamily="18" charset="0"/>
                <a:cs typeface="Times New Roman" panose="02020603050405020304" pitchFamily="18" charset="0"/>
              </a:rPr>
              <a:t>: 10.1192/bjo.2024.711 </a:t>
            </a:r>
          </a:p>
          <a:p>
            <a:pPr algn="just">
              <a:lnSpc>
                <a:spcPct val="170000"/>
              </a:lnSpc>
            </a:pPr>
            <a:r>
              <a:rPr lang="en-US" sz="1000" dirty="0">
                <a:latin typeface="Times New Roman" panose="02020603050405020304" pitchFamily="18" charset="0"/>
                <a:cs typeface="Times New Roman" panose="02020603050405020304" pitchFamily="18" charset="0"/>
              </a:rPr>
              <a:t>DHSC, (2025). </a:t>
            </a:r>
            <a:r>
              <a:rPr lang="en-US" sz="1000" i="1" dirty="0">
                <a:latin typeface="Times New Roman" panose="02020603050405020304" pitchFamily="18" charset="0"/>
                <a:cs typeface="Times New Roman" panose="02020603050405020304" pitchFamily="18" charset="0"/>
              </a:rPr>
              <a:t>DHSC annual report and accounts: 2024 to 2025</a:t>
            </a:r>
            <a:r>
              <a:rPr lang="en-US" sz="1000" dirty="0">
                <a:latin typeface="Times New Roman" panose="02020603050405020304" pitchFamily="18" charset="0"/>
                <a:cs typeface="Times New Roman" panose="02020603050405020304" pitchFamily="18" charset="0"/>
              </a:rPr>
              <a:t>. [online] GOV.UK. Available at: </a:t>
            </a:r>
            <a:r>
              <a:rPr lang="en-US" sz="1000" dirty="0">
                <a:latin typeface="Times New Roman" panose="02020603050405020304" pitchFamily="18" charset="0"/>
                <a:cs typeface="Times New Roman" panose="02020603050405020304" pitchFamily="18" charset="0"/>
                <a:hlinkClick r:id="rId2"/>
              </a:rPr>
              <a:t>https://www.gov.uk/government/publications/dhsc-annual-report-and-accounts-2024-to-2025</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Dutton, B., Humphrey, N., and Qualter, P. (2024). How can we improve mental health crisis services for young people? A survey of mental health crisis professionals across Greater Manchester. </a:t>
            </a:r>
            <a:r>
              <a:rPr lang="en-US" sz="1000" i="1" dirty="0">
                <a:latin typeface="Times New Roman" panose="02020603050405020304" pitchFamily="18" charset="0"/>
                <a:cs typeface="Times New Roman" panose="02020603050405020304" pitchFamily="18" charset="0"/>
              </a:rPr>
              <a:t>Discover Health Systems</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3</a:t>
            </a:r>
            <a:r>
              <a:rPr lang="en-US" sz="1000" dirty="0">
                <a:latin typeface="Times New Roman" panose="02020603050405020304" pitchFamily="18" charset="0"/>
                <a:cs typeface="Times New Roman" panose="02020603050405020304" pitchFamily="18" charset="0"/>
              </a:rPr>
              <a:t>(1), 9. </a:t>
            </a:r>
            <a:r>
              <a:rPr lang="en-US" sz="1000" dirty="0">
                <a:latin typeface="Times New Roman" panose="02020603050405020304" pitchFamily="18" charset="0"/>
                <a:cs typeface="Times New Roman" panose="02020603050405020304" pitchFamily="18" charset="0"/>
                <a:hlinkClick r:id="rId3"/>
              </a:rPr>
              <a:t>https://link.springer.com/article/10.1007/s44250-024-00072-y</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Grandviewresearch.com, (2024). </a:t>
            </a:r>
            <a:r>
              <a:rPr lang="en-US" sz="1000" i="1" dirty="0">
                <a:latin typeface="Times New Roman" panose="02020603050405020304" pitchFamily="18" charset="0"/>
                <a:cs typeface="Times New Roman" panose="02020603050405020304" pitchFamily="18" charset="0"/>
              </a:rPr>
              <a:t>UK Mental Health Apps Market Size | Industry Report, 2030</a:t>
            </a:r>
            <a:r>
              <a:rPr lang="en-US" sz="1000" dirty="0">
                <a:latin typeface="Times New Roman" panose="02020603050405020304" pitchFamily="18" charset="0"/>
                <a:cs typeface="Times New Roman" panose="02020603050405020304" pitchFamily="18" charset="0"/>
              </a:rPr>
              <a:t>. [online] </a:t>
            </a:r>
            <a:r>
              <a:rPr lang="en-US" sz="1000" dirty="0" err="1">
                <a:latin typeface="Times New Roman" panose="02020603050405020304" pitchFamily="18" charset="0"/>
                <a:cs typeface="Times New Roman" panose="02020603050405020304" pitchFamily="18" charset="0"/>
              </a:rPr>
              <a:t>GrandViewInc</a:t>
            </a:r>
            <a:r>
              <a:rPr lang="en-US" sz="1000" dirty="0">
                <a:latin typeface="Times New Roman" panose="02020603050405020304" pitchFamily="18" charset="0"/>
                <a:cs typeface="Times New Roman" panose="02020603050405020304" pitchFamily="18" charset="0"/>
              </a:rPr>
              <a:t>. Available at: </a:t>
            </a:r>
            <a:r>
              <a:rPr lang="en-US" sz="1000" dirty="0">
                <a:latin typeface="Times New Roman" panose="02020603050405020304" pitchFamily="18" charset="0"/>
                <a:cs typeface="Times New Roman" panose="02020603050405020304" pitchFamily="18" charset="0"/>
                <a:hlinkClick r:id="rId4"/>
              </a:rPr>
              <a:t>https://www.grandviewresearch.com/industry-analysis/uk-mental-health-apps-market-report</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Ho, T. Q. A., Engel, L., Melvin, G., Le, L. K. D., Le, H. N., and Mihalopoulos, C. (2024). Young People’s Barriers and Facilitators of Engagement with Web-Based Mental Health Interventions for Anxiety and Depression: A Qualitative Study: TQA Ho </a:t>
            </a:r>
            <a:r>
              <a:rPr lang="en-US" sz="1000" i="1" dirty="0">
                <a:latin typeface="Times New Roman" panose="02020603050405020304" pitchFamily="18" charset="0"/>
                <a:cs typeface="Times New Roman" panose="02020603050405020304" pitchFamily="18" charset="0"/>
              </a:rPr>
              <a:t>et al.</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The Patient-Patient-Centered Outcomes Research</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17</a:t>
            </a:r>
            <a:r>
              <a:rPr lang="en-US" sz="1000" dirty="0">
                <a:latin typeface="Times New Roman" panose="02020603050405020304" pitchFamily="18" charset="0"/>
                <a:cs typeface="Times New Roman" panose="02020603050405020304" pitchFamily="18" charset="0"/>
              </a:rPr>
              <a:t>(6), 697-710. </a:t>
            </a:r>
            <a:r>
              <a:rPr lang="en-US" sz="1000" dirty="0">
                <a:latin typeface="Times New Roman" panose="02020603050405020304" pitchFamily="18" charset="0"/>
                <a:cs typeface="Times New Roman" panose="02020603050405020304" pitchFamily="18" charset="0"/>
                <a:hlinkClick r:id="rId5"/>
              </a:rPr>
              <a:t>https://link.springer.com/article/10.1007/s40271-024-00707-5</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Lowther-Payne, H. J., Ushakova, A., Beckwith, A., Liberty, C., Edge, R., and Lobban, F. (2023). Understanding inequalities in access to adult mental health services in the UK: a systematic mapping review. </a:t>
            </a:r>
            <a:r>
              <a:rPr lang="en-US" sz="1000" i="1" dirty="0">
                <a:latin typeface="Times New Roman" panose="02020603050405020304" pitchFamily="18" charset="0"/>
                <a:cs typeface="Times New Roman" panose="02020603050405020304" pitchFamily="18" charset="0"/>
              </a:rPr>
              <a:t>BMC health services research</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23</a:t>
            </a:r>
            <a:r>
              <a:rPr lang="en-US" sz="1000" dirty="0">
                <a:latin typeface="Times New Roman" panose="02020603050405020304" pitchFamily="18" charset="0"/>
                <a:cs typeface="Times New Roman" panose="02020603050405020304" pitchFamily="18" charset="0"/>
              </a:rPr>
              <a:t>(1), 1042. </a:t>
            </a:r>
            <a:r>
              <a:rPr lang="en-US" sz="1000" dirty="0">
                <a:latin typeface="Times New Roman" panose="02020603050405020304" pitchFamily="18" charset="0"/>
                <a:cs typeface="Times New Roman" panose="02020603050405020304" pitchFamily="18" charset="0"/>
                <a:hlinkClick r:id="rId6"/>
              </a:rPr>
              <a:t>https://link.springer.com/article/10.1186/s12913-023-10030-8</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Lynch, L., Moorhead, A., Long, M., and Hawthorne-Steele, I. (2024). “If you don’t actually care for somebody, how can you help them?”: Exploring Young People’s Core Needs in Mental Healthcare—Directions for Improving Service Provision. </a:t>
            </a:r>
            <a:r>
              <a:rPr lang="en-US" sz="1000" i="1" dirty="0">
                <a:latin typeface="Times New Roman" panose="02020603050405020304" pitchFamily="18" charset="0"/>
                <a:cs typeface="Times New Roman" panose="02020603050405020304" pitchFamily="18" charset="0"/>
              </a:rPr>
              <a:t>Community mental health journal</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60</a:t>
            </a:r>
            <a:r>
              <a:rPr lang="en-US" sz="1000" dirty="0">
                <a:latin typeface="Times New Roman" panose="02020603050405020304" pitchFamily="18" charset="0"/>
                <a:cs typeface="Times New Roman" panose="02020603050405020304" pitchFamily="18" charset="0"/>
              </a:rPr>
              <a:t>(4), 796-812. </a:t>
            </a:r>
            <a:r>
              <a:rPr lang="en-US" sz="1000" dirty="0">
                <a:latin typeface="Times New Roman" panose="02020603050405020304" pitchFamily="18" charset="0"/>
                <a:cs typeface="Times New Roman" panose="02020603050405020304" pitchFamily="18" charset="0"/>
                <a:hlinkClick r:id="rId7"/>
              </a:rPr>
              <a:t>https://link.springer.com/article/10.1007/s10597-024-01237-y</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Market.us (2024). </a:t>
            </a:r>
            <a:r>
              <a:rPr lang="en-US" sz="1000" i="1" dirty="0">
                <a:latin typeface="Times New Roman" panose="02020603050405020304" pitchFamily="18" charset="0"/>
                <a:cs typeface="Times New Roman" panose="02020603050405020304" pitchFamily="18" charset="0"/>
              </a:rPr>
              <a:t>Mental Health Apps Market Size, Share | CAGR Of 15.3%</a:t>
            </a:r>
            <a:r>
              <a:rPr lang="en-US" sz="1000" dirty="0">
                <a:latin typeface="Times New Roman" panose="02020603050405020304" pitchFamily="18" charset="0"/>
                <a:cs typeface="Times New Roman" panose="02020603050405020304" pitchFamily="18" charset="0"/>
              </a:rPr>
              <a:t>. [online] Market.us. Available at: </a:t>
            </a:r>
            <a:r>
              <a:rPr lang="en-US" sz="1000" dirty="0">
                <a:latin typeface="Times New Roman" panose="02020603050405020304" pitchFamily="18" charset="0"/>
                <a:cs typeface="Times New Roman" panose="02020603050405020304" pitchFamily="18" charset="0"/>
                <a:hlinkClick r:id="rId8"/>
              </a:rPr>
              <a:t>https://market.us/report/mental-health-app-market/</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Mental Health Foundation. (2023). </a:t>
            </a:r>
            <a:r>
              <a:rPr lang="en-US" sz="1000" i="1" dirty="0">
                <a:latin typeface="Times New Roman" panose="02020603050405020304" pitchFamily="18" charset="0"/>
                <a:cs typeface="Times New Roman" panose="02020603050405020304" pitchFamily="18" charset="0"/>
              </a:rPr>
              <a:t>Anxiety and how to tackle it</a:t>
            </a:r>
            <a:r>
              <a:rPr lang="en-US" sz="1000" dirty="0">
                <a:latin typeface="Times New Roman" panose="02020603050405020304" pitchFamily="18" charset="0"/>
                <a:cs typeface="Times New Roman" panose="02020603050405020304" pitchFamily="18" charset="0"/>
              </a:rPr>
              <a:t>. [online] Available at: </a:t>
            </a:r>
            <a:r>
              <a:rPr lang="en-US" sz="1000" dirty="0">
                <a:latin typeface="Times New Roman" panose="02020603050405020304" pitchFamily="18" charset="0"/>
                <a:cs typeface="Times New Roman" panose="02020603050405020304" pitchFamily="18" charset="0"/>
                <a:hlinkClick r:id="rId9"/>
              </a:rPr>
              <a:t>https://www.mentalhealth.org.uk/our-work/public-engagement/mental-health-awareness-week/anxiety-report</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NHS England. (2025). </a:t>
            </a:r>
            <a:r>
              <a:rPr lang="en-US" sz="1000" i="1" dirty="0">
                <a:latin typeface="Times New Roman" panose="02020603050405020304" pitchFamily="18" charset="0"/>
                <a:cs typeface="Times New Roman" panose="02020603050405020304" pitchFamily="18" charset="0"/>
              </a:rPr>
              <a:t>NHS Talking Therapies, for anxiety and depression, Annual reports, 2024-25 - NHS England Digital</a:t>
            </a:r>
            <a:r>
              <a:rPr lang="en-US" sz="1000" dirty="0">
                <a:latin typeface="Times New Roman" panose="02020603050405020304" pitchFamily="18" charset="0"/>
                <a:cs typeface="Times New Roman" panose="02020603050405020304" pitchFamily="18" charset="0"/>
              </a:rPr>
              <a:t>. [online] Available at: </a:t>
            </a:r>
            <a:r>
              <a:rPr lang="en-US" sz="1000" dirty="0">
                <a:latin typeface="Times New Roman" panose="02020603050405020304" pitchFamily="18" charset="0"/>
                <a:cs typeface="Times New Roman" panose="02020603050405020304" pitchFamily="18" charset="0"/>
                <a:hlinkClick r:id="rId10"/>
              </a:rPr>
              <a:t>https://digital.nhs.uk/data-and-information/publications/statistical/nhs-talking-therapies-for-anxiety-and-depression-annual-reports/2024-25</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ONS, (2026). </a:t>
            </a:r>
            <a:r>
              <a:rPr lang="en-US" sz="1000" i="1" dirty="0">
                <a:latin typeface="Times New Roman" panose="02020603050405020304" pitchFamily="18" charset="0"/>
                <a:cs typeface="Times New Roman" panose="02020603050405020304" pitchFamily="18" charset="0"/>
              </a:rPr>
              <a:t>Public opinions and social trends, Great Britain</a:t>
            </a:r>
            <a:r>
              <a:rPr lang="en-US" sz="1000" dirty="0">
                <a:latin typeface="Times New Roman" panose="02020603050405020304" pitchFamily="18" charset="0"/>
                <a:cs typeface="Times New Roman" panose="02020603050405020304" pitchFamily="18" charset="0"/>
              </a:rPr>
              <a:t>. [online] Ons.gov.uk. Available at: </a:t>
            </a:r>
            <a:r>
              <a:rPr lang="en-US" sz="1000" dirty="0">
                <a:latin typeface="Times New Roman" panose="02020603050405020304" pitchFamily="18" charset="0"/>
                <a:cs typeface="Times New Roman" panose="02020603050405020304" pitchFamily="18" charset="0"/>
                <a:hlinkClick r:id="rId11"/>
              </a:rPr>
              <a:t>https://www.ons.gov.uk/peoplepopulationandcommunity/wellbeing/bulletins/publicopinionsandsocialtrendsgreatbritain/february2026</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err="1">
                <a:latin typeface="Times New Roman" panose="02020603050405020304" pitchFamily="18" charset="0"/>
                <a:cs typeface="Times New Roman" panose="02020603050405020304" pitchFamily="18" charset="0"/>
              </a:rPr>
              <a:t>Punton</a:t>
            </a:r>
            <a:r>
              <a:rPr lang="en-US" sz="1000" dirty="0">
                <a:latin typeface="Times New Roman" panose="02020603050405020304" pitchFamily="18" charset="0"/>
                <a:cs typeface="Times New Roman" panose="02020603050405020304" pitchFamily="18" charset="0"/>
              </a:rPr>
              <a:t>, G., Dodd, A. L., and McNeill, A. (2022). ‘You’re on the waiting list’: An interpretive phenomenological analysis of young adults’ experiences of waiting lists within mental health services in the UK. </a:t>
            </a:r>
            <a:r>
              <a:rPr lang="en-US" sz="1000" i="1" dirty="0" err="1">
                <a:latin typeface="Times New Roman" panose="02020603050405020304" pitchFamily="18" charset="0"/>
                <a:cs typeface="Times New Roman" panose="02020603050405020304" pitchFamily="18" charset="0"/>
              </a:rPr>
              <a:t>Plos</a:t>
            </a:r>
            <a:r>
              <a:rPr lang="en-US" sz="1000" i="1" dirty="0">
                <a:latin typeface="Times New Roman" panose="02020603050405020304" pitchFamily="18" charset="0"/>
                <a:cs typeface="Times New Roman" panose="02020603050405020304" pitchFamily="18" charset="0"/>
              </a:rPr>
              <a:t> one</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17</a:t>
            </a:r>
            <a:r>
              <a:rPr lang="en-US" sz="1000" dirty="0">
                <a:latin typeface="Times New Roman" panose="02020603050405020304" pitchFamily="18" charset="0"/>
                <a:cs typeface="Times New Roman" panose="02020603050405020304" pitchFamily="18" charset="0"/>
              </a:rPr>
              <a:t>(3), e0265542. </a:t>
            </a:r>
            <a:r>
              <a:rPr lang="en-US" sz="1000" dirty="0">
                <a:latin typeface="Times New Roman" panose="02020603050405020304" pitchFamily="18" charset="0"/>
                <a:cs typeface="Times New Roman" panose="02020603050405020304" pitchFamily="18" charset="0"/>
                <a:hlinkClick r:id="rId12"/>
              </a:rPr>
              <a:t>https://journals.plos.org/plosone/article?id=10.1371/journal.pone.0265542</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err="1">
                <a:latin typeface="Times New Roman" panose="02020603050405020304" pitchFamily="18" charset="0"/>
                <a:cs typeface="Times New Roman" panose="02020603050405020304" pitchFamily="18" charset="0"/>
              </a:rPr>
              <a:t>Radez</a:t>
            </a:r>
            <a:r>
              <a:rPr lang="en-US" sz="1000" dirty="0">
                <a:latin typeface="Times New Roman" panose="02020603050405020304" pitchFamily="18" charset="0"/>
                <a:cs typeface="Times New Roman" panose="02020603050405020304" pitchFamily="18" charset="0"/>
              </a:rPr>
              <a:t>, J., Causier, C., Maughan, D., Waite, F., and Johns, L. (2024). The experience of seeking and accessing help from mental health services among young people of Eastern European backgrounds: A qualitative interview study. </a:t>
            </a:r>
            <a:r>
              <a:rPr lang="en-US" sz="1000" i="1" dirty="0">
                <a:latin typeface="Times New Roman" panose="02020603050405020304" pitchFamily="18" charset="0"/>
                <a:cs typeface="Times New Roman" panose="02020603050405020304" pitchFamily="18" charset="0"/>
              </a:rPr>
              <a:t>Psychology and Psychotherapy: Theory, Research and Practice</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97</a:t>
            </a:r>
            <a:r>
              <a:rPr lang="en-US" sz="1000" dirty="0">
                <a:latin typeface="Times New Roman" panose="02020603050405020304" pitchFamily="18" charset="0"/>
                <a:cs typeface="Times New Roman" panose="02020603050405020304" pitchFamily="18" charset="0"/>
              </a:rPr>
              <a:t>(3), 425-438. </a:t>
            </a:r>
            <a:r>
              <a:rPr lang="en-US" sz="1000" dirty="0">
                <a:latin typeface="Times New Roman" panose="02020603050405020304" pitchFamily="18" charset="0"/>
                <a:cs typeface="Times New Roman" panose="02020603050405020304" pitchFamily="18" charset="0"/>
                <a:hlinkClick r:id="rId13"/>
              </a:rPr>
              <a:t>https://bpspsychub.onlinelibrary.wiley.com/doi/abs/10.1111/papt.12524</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Statista. (2026). </a:t>
            </a:r>
            <a:r>
              <a:rPr lang="en-US" sz="1000" i="1" dirty="0">
                <a:latin typeface="Times New Roman" panose="02020603050405020304" pitchFamily="18" charset="0"/>
                <a:cs typeface="Times New Roman" panose="02020603050405020304" pitchFamily="18" charset="0"/>
              </a:rPr>
              <a:t>Anxiety levels in the UK 2026</a:t>
            </a:r>
            <a:r>
              <a:rPr lang="en-US" sz="1000" dirty="0">
                <a:latin typeface="Times New Roman" panose="02020603050405020304" pitchFamily="18" charset="0"/>
                <a:cs typeface="Times New Roman" panose="02020603050405020304" pitchFamily="18" charset="0"/>
              </a:rPr>
              <a:t>. [online] Available at: </a:t>
            </a:r>
            <a:r>
              <a:rPr lang="en-US" sz="1000" dirty="0">
                <a:latin typeface="Times New Roman" panose="02020603050405020304" pitchFamily="18" charset="0"/>
                <a:cs typeface="Times New Roman" panose="02020603050405020304" pitchFamily="18" charset="0"/>
                <a:hlinkClick r:id="rId14"/>
              </a:rPr>
              <a:t>https://www.statista.com/statistics/1166036/anxiety-in-the-uk/</a:t>
            </a:r>
            <a:r>
              <a:rPr lang="en-US" sz="1000" dirty="0">
                <a:latin typeface="Times New Roman" panose="02020603050405020304" pitchFamily="18" charset="0"/>
                <a:cs typeface="Times New Roman" panose="02020603050405020304" pitchFamily="18" charset="0"/>
              </a:rPr>
              <a:t>. </a:t>
            </a:r>
          </a:p>
          <a:p>
            <a:pPr algn="just">
              <a:lnSpc>
                <a:spcPct val="170000"/>
              </a:lnSpc>
            </a:pPr>
            <a:r>
              <a:rPr lang="en-US" sz="1000" dirty="0">
                <a:latin typeface="Times New Roman" panose="02020603050405020304" pitchFamily="18" charset="0"/>
                <a:cs typeface="Times New Roman" panose="02020603050405020304" pitchFamily="18" charset="0"/>
              </a:rPr>
              <a:t>Wiedemann, A., Jones, P. B., and Burn, A. M. (2024). Impact of the COVID-19 pandemic on young adults’ mental health and beyond: a qualitative investigation nested within an ongoing general population cohort study. </a:t>
            </a:r>
            <a:r>
              <a:rPr lang="en-US" sz="1000" i="1" dirty="0">
                <a:latin typeface="Times New Roman" panose="02020603050405020304" pitchFamily="18" charset="0"/>
                <a:cs typeface="Times New Roman" panose="02020603050405020304" pitchFamily="18" charset="0"/>
              </a:rPr>
              <a:t>Social Psychiatry and Psychiatric Epidemiology</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59</a:t>
            </a:r>
            <a:r>
              <a:rPr lang="en-US" sz="1000" dirty="0">
                <a:latin typeface="Times New Roman" panose="02020603050405020304" pitchFamily="18" charset="0"/>
                <a:cs typeface="Times New Roman" panose="02020603050405020304" pitchFamily="18" charset="0"/>
              </a:rPr>
              <a:t>(12), 2203-2213. </a:t>
            </a:r>
            <a:r>
              <a:rPr lang="en-US" sz="1000" dirty="0">
                <a:latin typeface="Times New Roman" panose="02020603050405020304" pitchFamily="18" charset="0"/>
                <a:cs typeface="Times New Roman" panose="02020603050405020304" pitchFamily="18" charset="0"/>
                <a:hlinkClick r:id="rId15"/>
              </a:rPr>
              <a:t>https://link.springer.com/article/10.1007/s00127-024-02659-5</a:t>
            </a:r>
            <a:r>
              <a:rPr lang="en-US" sz="1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5434532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22</TotalTime>
  <Words>1635</Words>
  <Application>Microsoft Office PowerPoint</Application>
  <PresentationFormat>A3 Paper (297x420 mm)</PresentationFormat>
  <Paragraphs>50</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Play</vt:lpstr>
      <vt:lpstr>Aptos</vt:lpstr>
      <vt:lpstr>Arial</vt:lpstr>
      <vt:lpstr>Calibri</vt:lpstr>
      <vt:lpstr>Calibri Light</vt:lpstr>
      <vt:lpstr>Times New Roman</vt:lpstr>
      <vt:lpstr>Office Theme</vt:lpstr>
      <vt:lpstr>Barriers to Accessing Anxiety Services Among Young Adults Aged 18–29 Years in the UK   MSc Public Health and Social Care in Practice LCHS7008 Practice-Based Research   Name -  Divyesh Bhutiya Student id - 2536460 Name of supervisor: Dr Junaid Shaikh</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work space</cp:lastModifiedBy>
  <cp:revision>4</cp:revision>
  <dcterms:created xsi:type="dcterms:W3CDTF">2026-10-06T18:37:27Z</dcterms:created>
  <dcterms:modified xsi:type="dcterms:W3CDTF">2026-10-10T13:46:49Z</dcterms:modified>
</cp:coreProperties>
</file>