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13.jpg" ContentType="image/jpg"/>
  <Override PartName="/ppt/media/image14.jpg" ContentType="image/jpg"/>
  <Override PartName="/ppt/media/image15.jpg" ContentType="image/jp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 id="2147483660" r:id="rId2"/>
    <p:sldMasterId id="2147483659" r:id="rId3"/>
    <p:sldMasterId id="2147483678" r:id="rId4"/>
    <p:sldMasterId id="2147483707" r:id="rId5"/>
  </p:sldMasterIdLst>
  <p:notesMasterIdLst>
    <p:notesMasterId r:id="rId3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74" r:id="rId19"/>
    <p:sldId id="275" r:id="rId20"/>
    <p:sldId id="276" r:id="rId21"/>
    <p:sldId id="277" r:id="rId22"/>
    <p:sldId id="278" r:id="rId23"/>
    <p:sldId id="269" r:id="rId24"/>
    <p:sldId id="270" r:id="rId25"/>
    <p:sldId id="271" r:id="rId26"/>
    <p:sldId id="272" r:id="rId27"/>
    <p:sldId id="273" r:id="rId28"/>
    <p:sldId id="279" r:id="rId29"/>
    <p:sldId id="280" r:id="rId30"/>
    <p:sldId id="281" r:id="rId31"/>
    <p:sldId id="282" r:id="rId32"/>
    <p:sldId id="283" r:id="rId33"/>
    <p:sldId id="284"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6" d="100"/>
          <a:sy n="56" d="100"/>
        </p:scale>
        <p:origin x="48"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906F8F-453A-4516-8ADE-6E0C40C08878}" type="datetimeFigureOut">
              <a:rPr lang="en-GB" smtClean="0"/>
              <a:t>27/04/2022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8AAD44-7EE5-4DB2-9D5C-623259E21EA6}" type="slidenum">
              <a:rPr lang="en-GB" smtClean="0"/>
              <a:t>‹#›</a:t>
            </a:fld>
            <a:endParaRPr lang="en-GB"/>
          </a:p>
        </p:txBody>
      </p:sp>
    </p:spTree>
    <p:extLst>
      <p:ext uri="{BB962C8B-B14F-4D97-AF65-F5344CB8AC3E}">
        <p14:creationId xmlns:p14="http://schemas.microsoft.com/office/powerpoint/2010/main" val="3767358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11b5dc0aa8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11b5dc0aa8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11b5dc0aa8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11b5dc0aa8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11b5dc0aa80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11b5dc0aa80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11b5dc0aa80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11b5dc0aa8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3030720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1034841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61352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7668E0-1F8A-4498-8A25-46E32CC4BACA}"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3861537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7668E0-1F8A-4498-8A25-46E32CC4BACA}" type="datetimeFigureOut">
              <a:rPr lang="en-GB" smtClean="0"/>
              <a:t>27/04/2022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2383583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2495418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3297859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407131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7668E0-1F8A-4498-8A25-46E32CC4BACA}"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2310783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7668E0-1F8A-4498-8A25-46E32CC4BACA}"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1407277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791163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630005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1150127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25721751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1469773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19007550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7668E0-1F8A-4498-8A25-46E32CC4BACA}"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A8A8A-51E9-4149-9C84-BC0836EE410A}" type="slidenum">
              <a:rPr lang="en-GB" smtClean="0"/>
              <a:t>‹#›</a:t>
            </a:fld>
            <a:endParaRPr lang="en-GB"/>
          </a:p>
        </p:txBody>
      </p:sp>
    </p:spTree>
    <p:extLst>
      <p:ext uri="{BB962C8B-B14F-4D97-AF65-F5344CB8AC3E}">
        <p14:creationId xmlns:p14="http://schemas.microsoft.com/office/powerpoint/2010/main" val="37564628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12742012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300051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10243160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22AF52-C9A7-4771-9222-208F43E1301C}"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390540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22AF52-C9A7-4771-9222-208F43E1301C}" type="datetimeFigureOut">
              <a:rPr lang="en-GB" smtClean="0"/>
              <a:t>27/04/2022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35326852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22AF52-C9A7-4771-9222-208F43E1301C}" type="datetimeFigureOut">
              <a:rPr lang="en-GB" smtClean="0"/>
              <a:t>27/04/2022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958926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22AF52-C9A7-4771-9222-208F43E1301C}" type="datetimeFigureOut">
              <a:rPr lang="en-GB" smtClean="0"/>
              <a:t>27/04/2022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40994427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422AF52-C9A7-4771-9222-208F43E1301C}"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21921467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22AF52-C9A7-4771-9222-208F43E1301C}"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8754725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8127068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0171423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26982765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978938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4065300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27376298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22AF52-C9A7-4771-9222-208F43E1301C}"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875F12A-26AF-40B9-9E0E-BE94D4D6A926}" type="slidenum">
              <a:rPr lang="en-GB" smtClean="0"/>
              <a:t>‹#›</a:t>
            </a:fld>
            <a:endParaRPr lang="en-GB"/>
          </a:p>
        </p:txBody>
      </p:sp>
    </p:spTree>
    <p:extLst>
      <p:ext uri="{BB962C8B-B14F-4D97-AF65-F5344CB8AC3E}">
        <p14:creationId xmlns:p14="http://schemas.microsoft.com/office/powerpoint/2010/main" val="103342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15611" y="992767"/>
            <a:ext cx="11360800" cy="27368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6933"/>
            </a:lvl1pPr>
            <a:lvl2pPr lvl="1" algn="ctr">
              <a:spcBef>
                <a:spcPts val="0"/>
              </a:spcBef>
              <a:spcAft>
                <a:spcPts val="0"/>
              </a:spcAft>
              <a:buSzPts val="5200"/>
              <a:buNone/>
              <a:defRPr sz="6933"/>
            </a:lvl2pPr>
            <a:lvl3pPr lvl="2" algn="ctr">
              <a:spcBef>
                <a:spcPts val="0"/>
              </a:spcBef>
              <a:spcAft>
                <a:spcPts val="0"/>
              </a:spcAft>
              <a:buSzPts val="5200"/>
              <a:buNone/>
              <a:defRPr sz="6933"/>
            </a:lvl3pPr>
            <a:lvl4pPr lvl="3" algn="ctr">
              <a:spcBef>
                <a:spcPts val="0"/>
              </a:spcBef>
              <a:spcAft>
                <a:spcPts val="0"/>
              </a:spcAft>
              <a:buSzPts val="5200"/>
              <a:buNone/>
              <a:defRPr sz="6933"/>
            </a:lvl4pPr>
            <a:lvl5pPr lvl="4" algn="ctr">
              <a:spcBef>
                <a:spcPts val="0"/>
              </a:spcBef>
              <a:spcAft>
                <a:spcPts val="0"/>
              </a:spcAft>
              <a:buSzPts val="5200"/>
              <a:buNone/>
              <a:defRPr sz="6933"/>
            </a:lvl5pPr>
            <a:lvl6pPr lvl="5" algn="ctr">
              <a:spcBef>
                <a:spcPts val="0"/>
              </a:spcBef>
              <a:spcAft>
                <a:spcPts val="0"/>
              </a:spcAft>
              <a:buSzPts val="5200"/>
              <a:buNone/>
              <a:defRPr sz="6933"/>
            </a:lvl6pPr>
            <a:lvl7pPr lvl="6" algn="ctr">
              <a:spcBef>
                <a:spcPts val="0"/>
              </a:spcBef>
              <a:spcAft>
                <a:spcPts val="0"/>
              </a:spcAft>
              <a:buSzPts val="5200"/>
              <a:buNone/>
              <a:defRPr sz="6933"/>
            </a:lvl7pPr>
            <a:lvl8pPr lvl="7" algn="ctr">
              <a:spcBef>
                <a:spcPts val="0"/>
              </a:spcBef>
              <a:spcAft>
                <a:spcPts val="0"/>
              </a:spcAft>
              <a:buSzPts val="5200"/>
              <a:buNone/>
              <a:defRPr sz="6933"/>
            </a:lvl8pPr>
            <a:lvl9pPr lvl="8" algn="ctr">
              <a:spcBef>
                <a:spcPts val="0"/>
              </a:spcBef>
              <a:spcAft>
                <a:spcPts val="0"/>
              </a:spcAft>
              <a:buSzPts val="5200"/>
              <a:buNone/>
              <a:defRPr sz="6933"/>
            </a:lvl9pPr>
          </a:lstStyle>
          <a:p>
            <a:endParaRPr/>
          </a:p>
        </p:txBody>
      </p:sp>
      <p:sp>
        <p:nvSpPr>
          <p:cNvPr id="11" name="Google Shape;11;p2"/>
          <p:cNvSpPr txBox="1">
            <a:spLocks noGrp="1"/>
          </p:cNvSpPr>
          <p:nvPr>
            <p:ph type="subTitle" idx="1"/>
          </p:nvPr>
        </p:nvSpPr>
        <p:spPr>
          <a:xfrm>
            <a:off x="415600" y="3778833"/>
            <a:ext cx="11360800" cy="105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3733"/>
            </a:lvl1pPr>
            <a:lvl2pPr lvl="1" algn="ctr">
              <a:lnSpc>
                <a:spcPct val="100000"/>
              </a:lnSpc>
              <a:spcBef>
                <a:spcPts val="0"/>
              </a:spcBef>
              <a:spcAft>
                <a:spcPts val="0"/>
              </a:spcAft>
              <a:buSzPts val="2800"/>
              <a:buNone/>
              <a:defRPr sz="3733"/>
            </a:lvl2pPr>
            <a:lvl3pPr lvl="2" algn="ctr">
              <a:lnSpc>
                <a:spcPct val="100000"/>
              </a:lnSpc>
              <a:spcBef>
                <a:spcPts val="0"/>
              </a:spcBef>
              <a:spcAft>
                <a:spcPts val="0"/>
              </a:spcAft>
              <a:buSzPts val="2800"/>
              <a:buNone/>
              <a:defRPr sz="3733"/>
            </a:lvl3pPr>
            <a:lvl4pPr lvl="3" algn="ctr">
              <a:lnSpc>
                <a:spcPct val="100000"/>
              </a:lnSpc>
              <a:spcBef>
                <a:spcPts val="0"/>
              </a:spcBef>
              <a:spcAft>
                <a:spcPts val="0"/>
              </a:spcAft>
              <a:buSzPts val="2800"/>
              <a:buNone/>
              <a:defRPr sz="3733"/>
            </a:lvl4pPr>
            <a:lvl5pPr lvl="4" algn="ctr">
              <a:lnSpc>
                <a:spcPct val="100000"/>
              </a:lnSpc>
              <a:spcBef>
                <a:spcPts val="0"/>
              </a:spcBef>
              <a:spcAft>
                <a:spcPts val="0"/>
              </a:spcAft>
              <a:buSzPts val="2800"/>
              <a:buNone/>
              <a:defRPr sz="3733"/>
            </a:lvl5pPr>
            <a:lvl6pPr lvl="5" algn="ctr">
              <a:lnSpc>
                <a:spcPct val="100000"/>
              </a:lnSpc>
              <a:spcBef>
                <a:spcPts val="0"/>
              </a:spcBef>
              <a:spcAft>
                <a:spcPts val="0"/>
              </a:spcAft>
              <a:buSzPts val="2800"/>
              <a:buNone/>
              <a:defRPr sz="3733"/>
            </a:lvl6pPr>
            <a:lvl7pPr lvl="6" algn="ctr">
              <a:lnSpc>
                <a:spcPct val="100000"/>
              </a:lnSpc>
              <a:spcBef>
                <a:spcPts val="0"/>
              </a:spcBef>
              <a:spcAft>
                <a:spcPts val="0"/>
              </a:spcAft>
              <a:buSzPts val="2800"/>
              <a:buNone/>
              <a:defRPr sz="3733"/>
            </a:lvl7pPr>
            <a:lvl8pPr lvl="7" algn="ctr">
              <a:lnSpc>
                <a:spcPct val="100000"/>
              </a:lnSpc>
              <a:spcBef>
                <a:spcPts val="0"/>
              </a:spcBef>
              <a:spcAft>
                <a:spcPts val="0"/>
              </a:spcAft>
              <a:buSzPts val="2800"/>
              <a:buNone/>
              <a:defRPr sz="3733"/>
            </a:lvl8pPr>
            <a:lvl9pPr lvl="8" algn="ctr">
              <a:lnSpc>
                <a:spcPct val="100000"/>
              </a:lnSpc>
              <a:spcBef>
                <a:spcPts val="0"/>
              </a:spcBef>
              <a:spcAft>
                <a:spcPts val="0"/>
              </a:spcAft>
              <a:buSzPts val="2800"/>
              <a:buNone/>
              <a:defRPr sz="3733"/>
            </a:lvl9pPr>
          </a:lstStyle>
          <a:p>
            <a:endParaRPr/>
          </a:p>
        </p:txBody>
      </p:sp>
      <p:sp>
        <p:nvSpPr>
          <p:cNvPr id="12" name="Google Shape;12;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415600" y="2867800"/>
            <a:ext cx="11360800" cy="1122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48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15" name="Google Shape;15;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4156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3" name="Google Shape;23;p5"/>
          <p:cNvSpPr txBox="1">
            <a:spLocks noGrp="1"/>
          </p:cNvSpPr>
          <p:nvPr>
            <p:ph type="body" idx="2"/>
          </p:nvPr>
        </p:nvSpPr>
        <p:spPr>
          <a:xfrm>
            <a:off x="6443200" y="1536633"/>
            <a:ext cx="5333200" cy="45552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4" name="Google Shape;24;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3200"/>
            </a:lvl1pPr>
            <a:lvl2pPr lvl="1">
              <a:spcBef>
                <a:spcPts val="0"/>
              </a:spcBef>
              <a:spcAft>
                <a:spcPts val="0"/>
              </a:spcAft>
              <a:buSzPts val="2400"/>
              <a:buNone/>
              <a:defRPr sz="3200"/>
            </a:lvl2pPr>
            <a:lvl3pPr lvl="2">
              <a:spcBef>
                <a:spcPts val="0"/>
              </a:spcBef>
              <a:spcAft>
                <a:spcPts val="0"/>
              </a:spcAft>
              <a:buSzPts val="2400"/>
              <a:buNone/>
              <a:defRPr sz="3200"/>
            </a:lvl3pPr>
            <a:lvl4pPr lvl="3">
              <a:spcBef>
                <a:spcPts val="0"/>
              </a:spcBef>
              <a:spcAft>
                <a:spcPts val="0"/>
              </a:spcAft>
              <a:buSzPts val="2400"/>
              <a:buNone/>
              <a:defRPr sz="3200"/>
            </a:lvl4pPr>
            <a:lvl5pPr lvl="4">
              <a:spcBef>
                <a:spcPts val="0"/>
              </a:spcBef>
              <a:spcAft>
                <a:spcPts val="0"/>
              </a:spcAft>
              <a:buSzPts val="2400"/>
              <a:buNone/>
              <a:defRPr sz="3200"/>
            </a:lvl5pPr>
            <a:lvl6pPr lvl="5">
              <a:spcBef>
                <a:spcPts val="0"/>
              </a:spcBef>
              <a:spcAft>
                <a:spcPts val="0"/>
              </a:spcAft>
              <a:buSzPts val="2400"/>
              <a:buNone/>
              <a:defRPr sz="3200"/>
            </a:lvl6pPr>
            <a:lvl7pPr lvl="6">
              <a:spcBef>
                <a:spcPts val="0"/>
              </a:spcBef>
              <a:spcAft>
                <a:spcPts val="0"/>
              </a:spcAft>
              <a:buSzPts val="2400"/>
              <a:buNone/>
              <a:defRPr sz="3200"/>
            </a:lvl7pPr>
            <a:lvl8pPr lvl="7">
              <a:spcBef>
                <a:spcPts val="0"/>
              </a:spcBef>
              <a:spcAft>
                <a:spcPts val="0"/>
              </a:spcAft>
              <a:buSzPts val="2400"/>
              <a:buNone/>
              <a:defRPr sz="3200"/>
            </a:lvl8pPr>
            <a:lvl9pPr lvl="8">
              <a:spcBef>
                <a:spcPts val="0"/>
              </a:spcBef>
              <a:spcAft>
                <a:spcPts val="0"/>
              </a:spcAft>
              <a:buSzPts val="2400"/>
              <a:buNone/>
              <a:defRPr sz="3200"/>
            </a:lvl9pPr>
          </a:lstStyle>
          <a:p>
            <a:endParaRPr/>
          </a:p>
        </p:txBody>
      </p:sp>
      <p:sp>
        <p:nvSpPr>
          <p:cNvPr id="30" name="Google Shape;30;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31" name="Google Shape;31;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653667" y="600200"/>
            <a:ext cx="8490400" cy="54544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64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
        <p:nvSpPr>
          <p:cNvPr id="34" name="Google Shape;34;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6096000" y="33"/>
            <a:ext cx="6096000" cy="6858000"/>
          </a:xfrm>
          <a:prstGeom prst="rect">
            <a:avLst/>
          </a:prstGeom>
          <a:solidFill>
            <a:schemeClr val="dk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37" name="Google Shape;37;p9"/>
          <p:cNvSpPr txBox="1">
            <a:spLocks noGrp="1"/>
          </p:cNvSpPr>
          <p:nvPr>
            <p:ph type="title"/>
          </p:nvPr>
        </p:nvSpPr>
        <p:spPr>
          <a:xfrm>
            <a:off x="354000" y="1644233"/>
            <a:ext cx="5393600" cy="1976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5600"/>
            </a:lvl1pPr>
            <a:lvl2pPr lvl="1" algn="ctr">
              <a:spcBef>
                <a:spcPts val="0"/>
              </a:spcBef>
              <a:spcAft>
                <a:spcPts val="0"/>
              </a:spcAft>
              <a:buSzPts val="4200"/>
              <a:buNone/>
              <a:defRPr sz="5600"/>
            </a:lvl2pPr>
            <a:lvl3pPr lvl="2" algn="ctr">
              <a:spcBef>
                <a:spcPts val="0"/>
              </a:spcBef>
              <a:spcAft>
                <a:spcPts val="0"/>
              </a:spcAft>
              <a:buSzPts val="4200"/>
              <a:buNone/>
              <a:defRPr sz="5600"/>
            </a:lvl3pPr>
            <a:lvl4pPr lvl="3" algn="ctr">
              <a:spcBef>
                <a:spcPts val="0"/>
              </a:spcBef>
              <a:spcAft>
                <a:spcPts val="0"/>
              </a:spcAft>
              <a:buSzPts val="4200"/>
              <a:buNone/>
              <a:defRPr sz="5600"/>
            </a:lvl4pPr>
            <a:lvl5pPr lvl="4" algn="ctr">
              <a:spcBef>
                <a:spcPts val="0"/>
              </a:spcBef>
              <a:spcAft>
                <a:spcPts val="0"/>
              </a:spcAft>
              <a:buSzPts val="4200"/>
              <a:buNone/>
              <a:defRPr sz="5600"/>
            </a:lvl5pPr>
            <a:lvl6pPr lvl="5" algn="ctr">
              <a:spcBef>
                <a:spcPts val="0"/>
              </a:spcBef>
              <a:spcAft>
                <a:spcPts val="0"/>
              </a:spcAft>
              <a:buSzPts val="4200"/>
              <a:buNone/>
              <a:defRPr sz="5600"/>
            </a:lvl6pPr>
            <a:lvl7pPr lvl="6" algn="ctr">
              <a:spcBef>
                <a:spcPts val="0"/>
              </a:spcBef>
              <a:spcAft>
                <a:spcPts val="0"/>
              </a:spcAft>
              <a:buSzPts val="4200"/>
              <a:buNone/>
              <a:defRPr sz="5600"/>
            </a:lvl7pPr>
            <a:lvl8pPr lvl="7" algn="ctr">
              <a:spcBef>
                <a:spcPts val="0"/>
              </a:spcBef>
              <a:spcAft>
                <a:spcPts val="0"/>
              </a:spcAft>
              <a:buSzPts val="4200"/>
              <a:buNone/>
              <a:defRPr sz="5600"/>
            </a:lvl8pPr>
            <a:lvl9pPr lvl="8" algn="ctr">
              <a:spcBef>
                <a:spcPts val="0"/>
              </a:spcBef>
              <a:spcAft>
                <a:spcPts val="0"/>
              </a:spcAft>
              <a:buSzPts val="4200"/>
              <a:buNone/>
              <a:defRPr sz="5600"/>
            </a:lvl9pPr>
          </a:lstStyle>
          <a:p>
            <a:endParaRPr/>
          </a:p>
        </p:txBody>
      </p:sp>
      <p:sp>
        <p:nvSpPr>
          <p:cNvPr id="38" name="Google Shape;38;p9"/>
          <p:cNvSpPr txBox="1">
            <a:spLocks noGrp="1"/>
          </p:cNvSpPr>
          <p:nvPr>
            <p:ph type="subTitle" idx="1"/>
          </p:nvPr>
        </p:nvSpPr>
        <p:spPr>
          <a:xfrm>
            <a:off x="354000" y="3737433"/>
            <a:ext cx="5393600" cy="16468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800"/>
            </a:lvl1pPr>
            <a:lvl2pPr lvl="1" algn="ctr">
              <a:lnSpc>
                <a:spcPct val="100000"/>
              </a:lnSpc>
              <a:spcBef>
                <a:spcPts val="0"/>
              </a:spcBef>
              <a:spcAft>
                <a:spcPts val="0"/>
              </a:spcAft>
              <a:buSzPts val="2100"/>
              <a:buNone/>
              <a:defRPr sz="2800"/>
            </a:lvl2pPr>
            <a:lvl3pPr lvl="2" algn="ctr">
              <a:lnSpc>
                <a:spcPct val="100000"/>
              </a:lnSpc>
              <a:spcBef>
                <a:spcPts val="0"/>
              </a:spcBef>
              <a:spcAft>
                <a:spcPts val="0"/>
              </a:spcAft>
              <a:buSzPts val="2100"/>
              <a:buNone/>
              <a:defRPr sz="2800"/>
            </a:lvl3pPr>
            <a:lvl4pPr lvl="3" algn="ctr">
              <a:lnSpc>
                <a:spcPct val="100000"/>
              </a:lnSpc>
              <a:spcBef>
                <a:spcPts val="0"/>
              </a:spcBef>
              <a:spcAft>
                <a:spcPts val="0"/>
              </a:spcAft>
              <a:buSzPts val="2100"/>
              <a:buNone/>
              <a:defRPr sz="2800"/>
            </a:lvl4pPr>
            <a:lvl5pPr lvl="4" algn="ctr">
              <a:lnSpc>
                <a:spcPct val="100000"/>
              </a:lnSpc>
              <a:spcBef>
                <a:spcPts val="0"/>
              </a:spcBef>
              <a:spcAft>
                <a:spcPts val="0"/>
              </a:spcAft>
              <a:buSzPts val="2100"/>
              <a:buNone/>
              <a:defRPr sz="2800"/>
            </a:lvl5pPr>
            <a:lvl6pPr lvl="5" algn="ctr">
              <a:lnSpc>
                <a:spcPct val="100000"/>
              </a:lnSpc>
              <a:spcBef>
                <a:spcPts val="0"/>
              </a:spcBef>
              <a:spcAft>
                <a:spcPts val="0"/>
              </a:spcAft>
              <a:buSzPts val="2100"/>
              <a:buNone/>
              <a:defRPr sz="2800"/>
            </a:lvl6pPr>
            <a:lvl7pPr lvl="6" algn="ctr">
              <a:lnSpc>
                <a:spcPct val="100000"/>
              </a:lnSpc>
              <a:spcBef>
                <a:spcPts val="0"/>
              </a:spcBef>
              <a:spcAft>
                <a:spcPts val="0"/>
              </a:spcAft>
              <a:buSzPts val="2100"/>
              <a:buNone/>
              <a:defRPr sz="2800"/>
            </a:lvl7pPr>
            <a:lvl8pPr lvl="7" algn="ctr">
              <a:lnSpc>
                <a:spcPct val="100000"/>
              </a:lnSpc>
              <a:spcBef>
                <a:spcPts val="0"/>
              </a:spcBef>
              <a:spcAft>
                <a:spcPts val="0"/>
              </a:spcAft>
              <a:buSzPts val="2100"/>
              <a:buNone/>
              <a:defRPr sz="2800"/>
            </a:lvl8pPr>
            <a:lvl9pPr lvl="8" algn="ctr">
              <a:lnSpc>
                <a:spcPct val="100000"/>
              </a:lnSpc>
              <a:spcBef>
                <a:spcPts val="0"/>
              </a:spcBef>
              <a:spcAft>
                <a:spcPts val="0"/>
              </a:spcAft>
              <a:buSzPts val="2100"/>
              <a:buNone/>
              <a:defRPr sz="2800"/>
            </a:lvl9pPr>
          </a:lstStyle>
          <a:p>
            <a:endParaRPr/>
          </a:p>
        </p:txBody>
      </p:sp>
      <p:sp>
        <p:nvSpPr>
          <p:cNvPr id="39" name="Google Shape;39;p9"/>
          <p:cNvSpPr txBox="1">
            <a:spLocks noGrp="1"/>
          </p:cNvSpPr>
          <p:nvPr>
            <p:ph type="body" idx="2"/>
          </p:nvPr>
        </p:nvSpPr>
        <p:spPr>
          <a:xfrm>
            <a:off x="6586000" y="965600"/>
            <a:ext cx="5116000" cy="4926800"/>
          </a:xfrm>
          <a:prstGeom prst="rect">
            <a:avLst/>
          </a:prstGeom>
        </p:spPr>
        <p:txBody>
          <a:bodyPr spcFirstLastPara="1" wrap="square" lIns="91425" tIns="91425" rIns="91425" bIns="91425" anchor="ctr" anchorCtr="0">
            <a:normAutofit/>
          </a:bodyPr>
          <a:lstStyle>
            <a:lvl1pPr marL="609585" lvl="0" indent="-457189">
              <a:spcBef>
                <a:spcPts val="0"/>
              </a:spcBef>
              <a:spcAft>
                <a:spcPts val="0"/>
              </a:spcAft>
              <a:buClr>
                <a:schemeClr val="dk1"/>
              </a:buClr>
              <a:buSzPts val="1800"/>
              <a:buChar char="●"/>
              <a:defRPr>
                <a:solidFill>
                  <a:schemeClr val="dk1"/>
                </a:solidFill>
              </a:defRPr>
            </a:lvl1pPr>
            <a:lvl2pPr marL="1219170" lvl="1" indent="-423323">
              <a:spcBef>
                <a:spcPts val="0"/>
              </a:spcBef>
              <a:spcAft>
                <a:spcPts val="0"/>
              </a:spcAft>
              <a:buClr>
                <a:schemeClr val="dk1"/>
              </a:buClr>
              <a:buSzPts val="1400"/>
              <a:buChar char="○"/>
              <a:defRPr>
                <a:solidFill>
                  <a:schemeClr val="dk1"/>
                </a:solidFill>
              </a:defRPr>
            </a:lvl2pPr>
            <a:lvl3pPr marL="1828754" lvl="2" indent="-423323">
              <a:spcBef>
                <a:spcPts val="0"/>
              </a:spcBef>
              <a:spcAft>
                <a:spcPts val="0"/>
              </a:spcAft>
              <a:buClr>
                <a:schemeClr val="dk1"/>
              </a:buClr>
              <a:buSzPts val="1400"/>
              <a:buChar char="■"/>
              <a:defRPr>
                <a:solidFill>
                  <a:schemeClr val="dk1"/>
                </a:solidFill>
              </a:defRPr>
            </a:lvl3pPr>
            <a:lvl4pPr marL="2438339" lvl="3" indent="-423323">
              <a:spcBef>
                <a:spcPts val="0"/>
              </a:spcBef>
              <a:spcAft>
                <a:spcPts val="0"/>
              </a:spcAft>
              <a:buClr>
                <a:schemeClr val="dk1"/>
              </a:buClr>
              <a:buSzPts val="1400"/>
              <a:buChar char="●"/>
              <a:defRPr>
                <a:solidFill>
                  <a:schemeClr val="dk1"/>
                </a:solidFill>
              </a:defRPr>
            </a:lvl4pPr>
            <a:lvl5pPr marL="3047924" lvl="4" indent="-423323">
              <a:spcBef>
                <a:spcPts val="0"/>
              </a:spcBef>
              <a:spcAft>
                <a:spcPts val="0"/>
              </a:spcAft>
              <a:buClr>
                <a:schemeClr val="dk1"/>
              </a:buClr>
              <a:buSzPts val="1400"/>
              <a:buChar char="○"/>
              <a:defRPr>
                <a:solidFill>
                  <a:schemeClr val="dk1"/>
                </a:solidFill>
              </a:defRPr>
            </a:lvl5pPr>
            <a:lvl6pPr marL="3657509" lvl="5" indent="-423323">
              <a:spcBef>
                <a:spcPts val="0"/>
              </a:spcBef>
              <a:spcAft>
                <a:spcPts val="0"/>
              </a:spcAft>
              <a:buClr>
                <a:schemeClr val="dk1"/>
              </a:buClr>
              <a:buSzPts val="1400"/>
              <a:buChar char="■"/>
              <a:defRPr>
                <a:solidFill>
                  <a:schemeClr val="dk1"/>
                </a:solidFill>
              </a:defRPr>
            </a:lvl6pPr>
            <a:lvl7pPr marL="4267093" lvl="6" indent="-423323">
              <a:spcBef>
                <a:spcPts val="0"/>
              </a:spcBef>
              <a:spcAft>
                <a:spcPts val="0"/>
              </a:spcAft>
              <a:buClr>
                <a:schemeClr val="dk1"/>
              </a:buClr>
              <a:buSzPts val="1400"/>
              <a:buChar char="●"/>
              <a:defRPr>
                <a:solidFill>
                  <a:schemeClr val="dk1"/>
                </a:solidFill>
              </a:defRPr>
            </a:lvl7pPr>
            <a:lvl8pPr marL="4876678" lvl="7" indent="-423323">
              <a:spcBef>
                <a:spcPts val="0"/>
              </a:spcBef>
              <a:spcAft>
                <a:spcPts val="0"/>
              </a:spcAft>
              <a:buClr>
                <a:schemeClr val="dk1"/>
              </a:buClr>
              <a:buSzPts val="1400"/>
              <a:buChar char="○"/>
              <a:defRPr>
                <a:solidFill>
                  <a:schemeClr val="dk1"/>
                </a:solidFill>
              </a:defRPr>
            </a:lvl8pPr>
            <a:lvl9pPr marL="5486263" lvl="8" indent="-423323">
              <a:spcBef>
                <a:spcPts val="0"/>
              </a:spcBef>
              <a:spcAft>
                <a:spcPts val="0"/>
              </a:spcAft>
              <a:buClr>
                <a:schemeClr val="dk1"/>
              </a:buClr>
              <a:buSzPts val="1400"/>
              <a:buChar char="■"/>
              <a:defRPr>
                <a:solidFill>
                  <a:schemeClr val="dk1"/>
                </a:solidFill>
              </a:defRPr>
            </a:lvl9pPr>
          </a:lstStyle>
          <a:p>
            <a:endParaRPr/>
          </a:p>
        </p:txBody>
      </p:sp>
      <p:sp>
        <p:nvSpPr>
          <p:cNvPr id="40" name="Google Shape;40;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415600" y="5640767"/>
            <a:ext cx="7998400" cy="8068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415600" y="1474833"/>
            <a:ext cx="11360800" cy="26180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6000"/>
            </a:lvl1pPr>
            <a:lvl2pPr lvl="1" algn="ctr">
              <a:spcBef>
                <a:spcPts val="0"/>
              </a:spcBef>
              <a:spcAft>
                <a:spcPts val="0"/>
              </a:spcAft>
              <a:buSzPts val="12000"/>
              <a:buNone/>
              <a:defRPr sz="16000"/>
            </a:lvl2pPr>
            <a:lvl3pPr lvl="2" algn="ctr">
              <a:spcBef>
                <a:spcPts val="0"/>
              </a:spcBef>
              <a:spcAft>
                <a:spcPts val="0"/>
              </a:spcAft>
              <a:buSzPts val="12000"/>
              <a:buNone/>
              <a:defRPr sz="16000"/>
            </a:lvl3pPr>
            <a:lvl4pPr lvl="3" algn="ctr">
              <a:spcBef>
                <a:spcPts val="0"/>
              </a:spcBef>
              <a:spcAft>
                <a:spcPts val="0"/>
              </a:spcAft>
              <a:buSzPts val="12000"/>
              <a:buNone/>
              <a:defRPr sz="16000"/>
            </a:lvl4pPr>
            <a:lvl5pPr lvl="4" algn="ctr">
              <a:spcBef>
                <a:spcPts val="0"/>
              </a:spcBef>
              <a:spcAft>
                <a:spcPts val="0"/>
              </a:spcAft>
              <a:buSzPts val="12000"/>
              <a:buNone/>
              <a:defRPr sz="16000"/>
            </a:lvl5pPr>
            <a:lvl6pPr lvl="5" algn="ctr">
              <a:spcBef>
                <a:spcPts val="0"/>
              </a:spcBef>
              <a:spcAft>
                <a:spcPts val="0"/>
              </a:spcAft>
              <a:buSzPts val="12000"/>
              <a:buNone/>
              <a:defRPr sz="16000"/>
            </a:lvl6pPr>
            <a:lvl7pPr lvl="6" algn="ctr">
              <a:spcBef>
                <a:spcPts val="0"/>
              </a:spcBef>
              <a:spcAft>
                <a:spcPts val="0"/>
              </a:spcAft>
              <a:buSzPts val="12000"/>
              <a:buNone/>
              <a:defRPr sz="16000"/>
            </a:lvl7pPr>
            <a:lvl8pPr lvl="7" algn="ctr">
              <a:spcBef>
                <a:spcPts val="0"/>
              </a:spcBef>
              <a:spcAft>
                <a:spcPts val="0"/>
              </a:spcAft>
              <a:buSzPts val="12000"/>
              <a:buNone/>
              <a:defRPr sz="16000"/>
            </a:lvl8pPr>
            <a:lvl9pPr lvl="8" algn="ctr">
              <a:spcBef>
                <a:spcPts val="0"/>
              </a:spcBef>
              <a:spcAft>
                <a:spcPts val="0"/>
              </a:spcAft>
              <a:buSzPts val="12000"/>
              <a:buNone/>
              <a:defRPr sz="16000"/>
            </a:lvl9pPr>
          </a:lstStyle>
          <a:p>
            <a:r>
              <a:t>xx%</a:t>
            </a:r>
          </a:p>
        </p:txBody>
      </p:sp>
      <p:sp>
        <p:nvSpPr>
          <p:cNvPr id="46" name="Google Shape;46;p11"/>
          <p:cNvSpPr txBox="1">
            <a:spLocks noGrp="1"/>
          </p:cNvSpPr>
          <p:nvPr>
            <p:ph type="body" idx="1"/>
          </p:nvPr>
        </p:nvSpPr>
        <p:spPr>
          <a:xfrm>
            <a:off x="415600" y="4202967"/>
            <a:ext cx="11360800" cy="1734400"/>
          </a:xfrm>
          <a:prstGeom prst="rect">
            <a:avLst/>
          </a:prstGeom>
        </p:spPr>
        <p:txBody>
          <a:bodyPr spcFirstLastPara="1" wrap="square" lIns="91425" tIns="91425" rIns="91425" bIns="91425" anchor="t" anchorCtr="0">
            <a:normAutofit/>
          </a:bodyPr>
          <a:lstStyle>
            <a:lvl1pPr marL="609585" lvl="0" indent="-457189" algn="ctr">
              <a:spcBef>
                <a:spcPts val="0"/>
              </a:spcBef>
              <a:spcAft>
                <a:spcPts val="0"/>
              </a:spcAft>
              <a:buSzPts val="1800"/>
              <a:buChar char="●"/>
              <a:defRPr/>
            </a:lvl1pPr>
            <a:lvl2pPr marL="1219170" lvl="1" indent="-423323" algn="ctr">
              <a:spcBef>
                <a:spcPts val="0"/>
              </a:spcBef>
              <a:spcAft>
                <a:spcPts val="0"/>
              </a:spcAft>
              <a:buSzPts val="1400"/>
              <a:buChar char="○"/>
              <a:defRPr/>
            </a:lvl2pPr>
            <a:lvl3pPr marL="1828754" lvl="2" indent="-423323" algn="ctr">
              <a:spcBef>
                <a:spcPts val="0"/>
              </a:spcBef>
              <a:spcAft>
                <a:spcPts val="0"/>
              </a:spcAft>
              <a:buSzPts val="1400"/>
              <a:buChar char="■"/>
              <a:defRPr/>
            </a:lvl3pPr>
            <a:lvl4pPr marL="2438339" lvl="3" indent="-423323" algn="ctr">
              <a:spcBef>
                <a:spcPts val="0"/>
              </a:spcBef>
              <a:spcAft>
                <a:spcPts val="0"/>
              </a:spcAft>
              <a:buSzPts val="1400"/>
              <a:buChar char="●"/>
              <a:defRPr/>
            </a:lvl4pPr>
            <a:lvl5pPr marL="3047924" lvl="4" indent="-423323" algn="ctr">
              <a:spcBef>
                <a:spcPts val="0"/>
              </a:spcBef>
              <a:spcAft>
                <a:spcPts val="0"/>
              </a:spcAft>
              <a:buSzPts val="1400"/>
              <a:buChar char="○"/>
              <a:defRPr/>
            </a:lvl5pPr>
            <a:lvl6pPr marL="3657509" lvl="5" indent="-423323" algn="ctr">
              <a:spcBef>
                <a:spcPts val="0"/>
              </a:spcBef>
              <a:spcAft>
                <a:spcPts val="0"/>
              </a:spcAft>
              <a:buSzPts val="1400"/>
              <a:buChar char="■"/>
              <a:defRPr/>
            </a:lvl6pPr>
            <a:lvl7pPr marL="4267093" lvl="6" indent="-423323" algn="ctr">
              <a:spcBef>
                <a:spcPts val="0"/>
              </a:spcBef>
              <a:spcAft>
                <a:spcPts val="0"/>
              </a:spcAft>
              <a:buSzPts val="1400"/>
              <a:buChar char="●"/>
              <a:defRPr/>
            </a:lvl7pPr>
            <a:lvl8pPr marL="4876678" lvl="7" indent="-423323" algn="ctr">
              <a:spcBef>
                <a:spcPts val="0"/>
              </a:spcBef>
              <a:spcAft>
                <a:spcPts val="0"/>
              </a:spcAft>
              <a:buSzPts val="1400"/>
              <a:buChar char="○"/>
              <a:defRPr/>
            </a:lvl8pPr>
            <a:lvl9pPr marL="5486263" lvl="8" indent="-423323"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100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1218361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8340035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4/27/2022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61399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4/27/2022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429993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4/27/2022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507777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8161143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500188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30591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710396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4/27/2022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167218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4/27/2022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750" b="0" i="0" u="heavy">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4/27/2022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750" b="0" i="0" u="heavy">
                <a:solidFill>
                  <a:schemeClr val="tx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4/27/2022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2750" b="0" i="0" u="heavy">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4/27/2022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4/27/2022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theme" Target="../theme/theme2.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3.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58.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theme" Target="../theme/theme5.xml"/><Relationship Id="rId5" Type="http://schemas.openxmlformats.org/officeDocument/2006/relationships/slideLayout" Target="../slideLayouts/slideLayout60.xml"/><Relationship Id="rId4"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07668E0-1F8A-4498-8A25-46E32CC4BACA}" type="datetimeFigureOut">
              <a:rPr lang="en-GB" smtClean="0"/>
              <a:t>27/04/2022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B3A8A8A-51E9-4149-9C84-BC0836EE410A}" type="slidenum">
              <a:rPr lang="en-GB" smtClean="0"/>
              <a:t>‹#›</a:t>
            </a:fld>
            <a:endParaRPr lang="en-GB"/>
          </a:p>
        </p:txBody>
      </p:sp>
    </p:spTree>
    <p:extLst>
      <p:ext uri="{BB962C8B-B14F-4D97-AF65-F5344CB8AC3E}">
        <p14:creationId xmlns:p14="http://schemas.microsoft.com/office/powerpoint/2010/main" val="2133764052"/>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690" r:id="rId12"/>
    <p:sldLayoutId id="2147483691" r:id="rId13"/>
    <p:sldLayoutId id="2147483692" r:id="rId14"/>
    <p:sldLayoutId id="2147483693" r:id="rId15"/>
    <p:sldLayoutId id="2147483694"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422AF52-C9A7-4771-9222-208F43E1301C}" type="datetimeFigureOut">
              <a:rPr lang="en-GB" smtClean="0"/>
              <a:t>27/04/2022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875F12A-26AF-40B9-9E0E-BE94D4D6A926}" type="slidenum">
              <a:rPr lang="en-GB" smtClean="0"/>
              <a:t>‹#›</a:t>
            </a:fld>
            <a:endParaRPr lang="en-GB"/>
          </a:p>
        </p:txBody>
      </p:sp>
    </p:spTree>
    <p:extLst>
      <p:ext uri="{BB962C8B-B14F-4D97-AF65-F5344CB8AC3E}">
        <p14:creationId xmlns:p14="http://schemas.microsoft.com/office/powerpoint/2010/main" val="149487383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dark-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Char char="●"/>
              <a:defRPr sz="1800">
                <a:solidFill>
                  <a:schemeClr val="lt2"/>
                </a:solidFill>
              </a:defRPr>
            </a:lvl1pPr>
            <a:lvl2pPr marL="914400" lvl="1" indent="-317500">
              <a:lnSpc>
                <a:spcPct val="115000"/>
              </a:lnSpc>
              <a:spcBef>
                <a:spcPts val="0"/>
              </a:spcBef>
              <a:spcAft>
                <a:spcPts val="0"/>
              </a:spcAft>
              <a:buClr>
                <a:schemeClr val="lt2"/>
              </a:buClr>
              <a:buSzPts val="1400"/>
              <a:buChar char="○"/>
              <a:defRPr>
                <a:solidFill>
                  <a:schemeClr val="lt2"/>
                </a:solidFill>
              </a:defRPr>
            </a:lvl2pPr>
            <a:lvl3pPr marL="1371600" lvl="2" indent="-317500">
              <a:lnSpc>
                <a:spcPct val="115000"/>
              </a:lnSpc>
              <a:spcBef>
                <a:spcPts val="0"/>
              </a:spcBef>
              <a:spcAft>
                <a:spcPts val="0"/>
              </a:spcAft>
              <a:buClr>
                <a:schemeClr val="lt2"/>
              </a:buClr>
              <a:buSzPts val="1400"/>
              <a:buChar char="■"/>
              <a:defRPr>
                <a:solidFill>
                  <a:schemeClr val="lt2"/>
                </a:solidFill>
              </a:defRPr>
            </a:lvl3pPr>
            <a:lvl4pPr marL="1828800" lvl="3" indent="-317500">
              <a:lnSpc>
                <a:spcPct val="115000"/>
              </a:lnSpc>
              <a:spcBef>
                <a:spcPts val="0"/>
              </a:spcBef>
              <a:spcAft>
                <a:spcPts val="0"/>
              </a:spcAft>
              <a:buClr>
                <a:schemeClr val="lt2"/>
              </a:buClr>
              <a:buSzPts val="1400"/>
              <a:buChar char="●"/>
              <a:defRPr>
                <a:solidFill>
                  <a:schemeClr val="lt2"/>
                </a:solidFill>
              </a:defRPr>
            </a:lvl4pPr>
            <a:lvl5pPr marL="2286000" lvl="4" indent="-317500">
              <a:lnSpc>
                <a:spcPct val="115000"/>
              </a:lnSpc>
              <a:spcBef>
                <a:spcPts val="0"/>
              </a:spcBef>
              <a:spcAft>
                <a:spcPts val="0"/>
              </a:spcAft>
              <a:buClr>
                <a:schemeClr val="lt2"/>
              </a:buClr>
              <a:buSzPts val="1400"/>
              <a:buChar char="○"/>
              <a:defRPr>
                <a:solidFill>
                  <a:schemeClr val="lt2"/>
                </a:solidFill>
              </a:defRPr>
            </a:lvl5pPr>
            <a:lvl6pPr marL="2743200" lvl="5" indent="-317500">
              <a:lnSpc>
                <a:spcPct val="115000"/>
              </a:lnSpc>
              <a:spcBef>
                <a:spcPts val="0"/>
              </a:spcBef>
              <a:spcAft>
                <a:spcPts val="0"/>
              </a:spcAft>
              <a:buClr>
                <a:schemeClr val="lt2"/>
              </a:buClr>
              <a:buSzPts val="1400"/>
              <a:buChar char="■"/>
              <a:defRPr>
                <a:solidFill>
                  <a:schemeClr val="lt2"/>
                </a:solidFill>
              </a:defRPr>
            </a:lvl6pPr>
            <a:lvl7pPr marL="3200400" lvl="6" indent="-317500">
              <a:lnSpc>
                <a:spcPct val="115000"/>
              </a:lnSpc>
              <a:spcBef>
                <a:spcPts val="0"/>
              </a:spcBef>
              <a:spcAft>
                <a:spcPts val="0"/>
              </a:spcAft>
              <a:buClr>
                <a:schemeClr val="lt2"/>
              </a:buClr>
              <a:buSzPts val="1400"/>
              <a:buChar char="●"/>
              <a:defRPr>
                <a:solidFill>
                  <a:schemeClr val="lt2"/>
                </a:solidFill>
              </a:defRPr>
            </a:lvl7pPr>
            <a:lvl8pPr marL="3657600" lvl="7" indent="-317500">
              <a:lnSpc>
                <a:spcPct val="115000"/>
              </a:lnSpc>
              <a:spcBef>
                <a:spcPts val="0"/>
              </a:spcBef>
              <a:spcAft>
                <a:spcPts val="0"/>
              </a:spcAft>
              <a:buClr>
                <a:schemeClr val="lt2"/>
              </a:buClr>
              <a:buSzPts val="1400"/>
              <a:buChar char="○"/>
              <a:defRPr>
                <a:solidFill>
                  <a:schemeClr val="lt2"/>
                </a:solidFill>
              </a:defRPr>
            </a:lvl8pPr>
            <a:lvl9pPr marL="4114800" lvl="8" indent="-317500">
              <a:lnSpc>
                <a:spcPct val="115000"/>
              </a:lnSpc>
              <a:spcBef>
                <a:spcPts val="0"/>
              </a:spcBef>
              <a:spcAft>
                <a:spcPts val="0"/>
              </a:spcAft>
              <a:buClr>
                <a:schemeClr val="lt2"/>
              </a:buClr>
              <a:buSzPts val="1400"/>
              <a:buChar char="■"/>
              <a:defRPr>
                <a:solidFill>
                  <a:schemeClr val="lt2"/>
                </a:solidFill>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lvl="0" algn="r">
              <a:buNone/>
              <a:defRPr sz="1333">
                <a:solidFill>
                  <a:schemeClr val="lt2"/>
                </a:solidFill>
              </a:defRPr>
            </a:lvl1pPr>
            <a:lvl2pPr lvl="1" algn="r">
              <a:buNone/>
              <a:defRPr sz="1333">
                <a:solidFill>
                  <a:schemeClr val="lt2"/>
                </a:solidFill>
              </a:defRPr>
            </a:lvl2pPr>
            <a:lvl3pPr lvl="2" algn="r">
              <a:buNone/>
              <a:defRPr sz="1333">
                <a:solidFill>
                  <a:schemeClr val="lt2"/>
                </a:solidFill>
              </a:defRPr>
            </a:lvl3pPr>
            <a:lvl4pPr lvl="3" algn="r">
              <a:buNone/>
              <a:defRPr sz="1333">
                <a:solidFill>
                  <a:schemeClr val="lt2"/>
                </a:solidFill>
              </a:defRPr>
            </a:lvl4pPr>
            <a:lvl5pPr lvl="4" algn="r">
              <a:buNone/>
              <a:defRPr sz="1333">
                <a:solidFill>
                  <a:schemeClr val="lt2"/>
                </a:solidFill>
              </a:defRPr>
            </a:lvl5pPr>
            <a:lvl6pPr lvl="5" algn="r">
              <a:buNone/>
              <a:defRPr sz="1333">
                <a:solidFill>
                  <a:schemeClr val="lt2"/>
                </a:solidFill>
              </a:defRPr>
            </a:lvl6pPr>
            <a:lvl7pPr lvl="6" algn="r">
              <a:buNone/>
              <a:defRPr sz="1333">
                <a:solidFill>
                  <a:schemeClr val="lt2"/>
                </a:solidFill>
              </a:defRPr>
            </a:lvl7pPr>
            <a:lvl8pPr lvl="7" algn="r">
              <a:buNone/>
              <a:defRPr sz="1333">
                <a:solidFill>
                  <a:schemeClr val="lt2"/>
                </a:solidFill>
              </a:defRPr>
            </a:lvl8pPr>
            <a:lvl9pPr lvl="8" algn="r">
              <a:buNone/>
              <a:defRPr sz="1333">
                <a:solidFill>
                  <a:schemeClr val="lt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4/27/2022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69145575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104582" y="483869"/>
            <a:ext cx="9982835" cy="449580"/>
          </a:xfrm>
          <a:prstGeom prst="rect">
            <a:avLst/>
          </a:prstGeom>
        </p:spPr>
        <p:txBody>
          <a:bodyPr wrap="square" lIns="0" tIns="0" rIns="0" bIns="0">
            <a:spAutoFit/>
          </a:bodyPr>
          <a:lstStyle>
            <a:lvl1pPr>
              <a:defRPr sz="2750" b="0" i="0" u="heavy">
                <a:solidFill>
                  <a:schemeClr val="tx1"/>
                </a:solidFill>
                <a:latin typeface="Calibri Light"/>
                <a:cs typeface="Calibri Light"/>
              </a:defRPr>
            </a:lvl1pPr>
          </a:lstStyle>
          <a:p>
            <a:endParaRPr/>
          </a:p>
        </p:txBody>
      </p:sp>
      <p:sp>
        <p:nvSpPr>
          <p:cNvPr id="3" name="Holder 3"/>
          <p:cNvSpPr>
            <a:spLocks noGrp="1"/>
          </p:cNvSpPr>
          <p:nvPr>
            <p:ph type="body" idx="1"/>
          </p:nvPr>
        </p:nvSpPr>
        <p:spPr>
          <a:xfrm>
            <a:off x="917575" y="1813305"/>
            <a:ext cx="10356850" cy="415988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4/27/2022</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ccsenet.org/ijb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18.xml.rels><?xml version="1.0" encoding="UTF-8" standalone="yes"?>
<Relationships xmlns="http://schemas.openxmlformats.org/package/2006/relationships"><Relationship Id="rId3" Type="http://schemas.openxmlformats.org/officeDocument/2006/relationships/hyperlink" Target="https://www.exactasolutions.com/teamwork/" TargetMode="External"/><Relationship Id="rId2" Type="http://schemas.openxmlformats.org/officeDocument/2006/relationships/hyperlink" Target="https://brandongaille.com/17-pros-and-cons-of-teamwork/" TargetMode="External"/><Relationship Id="rId1" Type="http://schemas.openxmlformats.org/officeDocument/2006/relationships/slideLayout" Target="../slideLayouts/slideLayout46.xml"/><Relationship Id="rId5" Type="http://schemas.openxmlformats.org/officeDocument/2006/relationships/hyperlink" Target="https://www.michaelpage.ae/advice/management-advice/development-and-retention/building-effective-team" TargetMode="External"/><Relationship Id="rId4" Type="http://schemas.openxmlformats.org/officeDocument/2006/relationships/hyperlink" Target="https://www.forbes.com/sites/glennllopis/2012/10/01/6-ways-successful-teams-are-built-to-last/?sh=540918592b55"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5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60.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60.xml"/></Relationships>
</file>

<file path=ppt/slides/_rels/slide29.xml.rels><?xml version="1.0" encoding="UTF-8" standalone="yes"?>
<Relationships xmlns="http://schemas.openxmlformats.org/package/2006/relationships"><Relationship Id="rId3" Type="http://schemas.openxmlformats.org/officeDocument/2006/relationships/hyperlink" Target="https://www.lumapps.com/solutions/enterprise-collaboration/improve-teamwork-in-the-workplace/" TargetMode="External"/><Relationship Id="rId2" Type="http://schemas.openxmlformats.org/officeDocument/2006/relationships/hyperlink" Target="https://www.teamwork.com/blog/the-5-stages-of-team-development-what-you-need-to-know/" TargetMode="External"/><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9A3BC-E9FC-43C6-9F74-D536050C39C3}"/>
              </a:ext>
            </a:extLst>
          </p:cNvPr>
          <p:cNvSpPr>
            <a:spLocks noGrp="1"/>
          </p:cNvSpPr>
          <p:nvPr>
            <p:ph type="ctrTitle"/>
          </p:nvPr>
        </p:nvSpPr>
        <p:spPr>
          <a:xfrm>
            <a:off x="1154954" y="599440"/>
            <a:ext cx="10173445" cy="2529840"/>
          </a:xfrm>
        </p:spPr>
        <p:txBody>
          <a:bodyPr/>
          <a:lstStyle/>
          <a:p>
            <a:pPr algn="ctr"/>
            <a:r>
              <a:rPr lang="en-GB" sz="3600" b="1" dirty="0">
                <a:solidFill>
                  <a:srgbClr val="92D050"/>
                </a:solidFill>
              </a:rPr>
              <a:t>Presented by Roxana </a:t>
            </a:r>
            <a:r>
              <a:rPr lang="en-GB" sz="3600" b="1" dirty="0" err="1">
                <a:solidFill>
                  <a:srgbClr val="92D050"/>
                </a:solidFill>
              </a:rPr>
              <a:t>Grigoriu</a:t>
            </a:r>
            <a:br>
              <a:rPr lang="en-GB" sz="3600" b="1" dirty="0">
                <a:solidFill>
                  <a:srgbClr val="92D050"/>
                </a:solidFill>
              </a:rPr>
            </a:br>
            <a:r>
              <a:rPr lang="en-GB" sz="3600" b="1" dirty="0">
                <a:solidFill>
                  <a:srgbClr val="92D050"/>
                </a:solidFill>
              </a:rPr>
              <a:t>Teacher: Joy </a:t>
            </a:r>
            <a:r>
              <a:rPr lang="en-GB" sz="3600" b="1" dirty="0" err="1">
                <a:solidFill>
                  <a:srgbClr val="92D050"/>
                </a:solidFill>
              </a:rPr>
              <a:t>Botu</a:t>
            </a:r>
            <a:br>
              <a:rPr lang="en-GB" sz="3600" b="1" dirty="0"/>
            </a:br>
            <a:br>
              <a:rPr lang="en-GB" sz="3600" b="1" dirty="0"/>
            </a:br>
            <a:r>
              <a:rPr lang="en-GB" sz="3600" b="1" dirty="0"/>
              <a:t>MANAGING CONFLICT IN WORKPLACE</a:t>
            </a:r>
          </a:p>
        </p:txBody>
      </p:sp>
      <p:sp>
        <p:nvSpPr>
          <p:cNvPr id="3" name="Subtitle 2">
            <a:extLst>
              <a:ext uri="{FF2B5EF4-FFF2-40B4-BE49-F238E27FC236}">
                <a16:creationId xmlns:a16="http://schemas.microsoft.com/office/drawing/2014/main" id="{49079D77-6055-4E03-A2FD-7598C7DE6C7C}"/>
              </a:ext>
            </a:extLst>
          </p:cNvPr>
          <p:cNvSpPr>
            <a:spLocks noGrp="1"/>
          </p:cNvSpPr>
          <p:nvPr>
            <p:ph type="subTitle" idx="1"/>
          </p:nvPr>
        </p:nvSpPr>
        <p:spPr>
          <a:xfrm>
            <a:off x="325120" y="3616960"/>
            <a:ext cx="11450319" cy="4084320"/>
          </a:xfrm>
        </p:spPr>
        <p:txBody>
          <a:bodyPr>
            <a:normAutofit fontScale="92500" lnSpcReduction="10000"/>
          </a:bodyPr>
          <a:lstStyle/>
          <a:p>
            <a:r>
              <a:rPr lang="en-GB" cap="none" dirty="0"/>
              <a:t>Every organization/company has conflict.</a:t>
            </a:r>
          </a:p>
          <a:p>
            <a:endParaRPr lang="en-GB" cap="none" dirty="0"/>
          </a:p>
          <a:p>
            <a:r>
              <a:rPr lang="en-GB" cap="none" dirty="0"/>
              <a:t>The common thread is the insidious impact workplace conflict has on employee engagement, moral and productivity (</a:t>
            </a:r>
            <a:r>
              <a:rPr lang="en-GB" cap="none" dirty="0" err="1"/>
              <a:t>Schnurman</a:t>
            </a:r>
            <a:r>
              <a:rPr lang="en-GB" cap="none" dirty="0"/>
              <a:t>, 2011).</a:t>
            </a:r>
          </a:p>
          <a:p>
            <a:endParaRPr lang="en-GB" cap="none" dirty="0"/>
          </a:p>
          <a:p>
            <a:r>
              <a:rPr lang="en-GB" cap="none" dirty="0"/>
              <a:t>Some disagreements among divers workforce that transition into conflict are problematic, especially when different generation, ego, pride, values use their own style to solve the conflict.</a:t>
            </a:r>
          </a:p>
          <a:p>
            <a:endParaRPr lang="en-GB" cap="none" dirty="0"/>
          </a:p>
          <a:p>
            <a:endParaRPr lang="en-GB" cap="none" dirty="0"/>
          </a:p>
          <a:p>
            <a:endParaRPr lang="en-GB" cap="none" dirty="0"/>
          </a:p>
          <a:p>
            <a:r>
              <a:rPr lang="en-GB" cap="none" dirty="0"/>
              <a:t>                                                                                                     </a:t>
            </a:r>
          </a:p>
        </p:txBody>
      </p:sp>
    </p:spTree>
    <p:extLst>
      <p:ext uri="{BB962C8B-B14F-4D97-AF65-F5344CB8AC3E}">
        <p14:creationId xmlns:p14="http://schemas.microsoft.com/office/powerpoint/2010/main" val="2006560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D7D23-9C3C-4B8F-BA4F-46818B4EDC84}"/>
              </a:ext>
            </a:extLst>
          </p:cNvPr>
          <p:cNvSpPr>
            <a:spLocks noGrp="1"/>
          </p:cNvSpPr>
          <p:nvPr>
            <p:ph type="title"/>
          </p:nvPr>
        </p:nvSpPr>
        <p:spPr>
          <a:xfrm>
            <a:off x="698975" y="513678"/>
            <a:ext cx="10794049" cy="1400530"/>
          </a:xfrm>
        </p:spPr>
        <p:txBody>
          <a:bodyPr/>
          <a:lstStyle/>
          <a:p>
            <a:pPr algn="ctr"/>
            <a:r>
              <a:rPr lang="en-GB" sz="3200" b="1" dirty="0"/>
              <a:t>WHEN CONFLICT HAPPENS IN WORKPLACE</a:t>
            </a:r>
          </a:p>
        </p:txBody>
      </p:sp>
      <p:sp>
        <p:nvSpPr>
          <p:cNvPr id="3" name="Content Placeholder 2">
            <a:extLst>
              <a:ext uri="{FF2B5EF4-FFF2-40B4-BE49-F238E27FC236}">
                <a16:creationId xmlns:a16="http://schemas.microsoft.com/office/drawing/2014/main" id="{14A958AB-562E-4ADA-B3A3-4F361CCC9ACB}"/>
              </a:ext>
            </a:extLst>
          </p:cNvPr>
          <p:cNvSpPr>
            <a:spLocks noGrp="1"/>
          </p:cNvSpPr>
          <p:nvPr>
            <p:ph idx="1"/>
          </p:nvPr>
        </p:nvSpPr>
        <p:spPr>
          <a:xfrm>
            <a:off x="477520" y="2052918"/>
            <a:ext cx="11236960" cy="4520602"/>
          </a:xfrm>
        </p:spPr>
        <p:txBody>
          <a:bodyPr/>
          <a:lstStyle/>
          <a:p>
            <a:r>
              <a:rPr lang="en-GB" sz="2800" dirty="0"/>
              <a:t>Workplace conflict arise whenever two or more people express different points of view</a:t>
            </a:r>
          </a:p>
          <a:p>
            <a:r>
              <a:rPr lang="en-GB" sz="2800" dirty="0"/>
              <a:t>The conflict can happen between co-workers, managers or clients</a:t>
            </a:r>
          </a:p>
          <a:p>
            <a:r>
              <a:rPr lang="en-GB" sz="2800" dirty="0"/>
              <a:t>When issues develop due to lack of communication.</a:t>
            </a:r>
          </a:p>
          <a:p>
            <a:r>
              <a:rPr lang="en-GB" sz="2800" dirty="0"/>
              <a:t>Different values</a:t>
            </a:r>
          </a:p>
          <a:p>
            <a:r>
              <a:rPr lang="en-GB" sz="2800" dirty="0"/>
              <a:t>Personality clashes</a:t>
            </a:r>
          </a:p>
          <a:p>
            <a:pPr marL="0" indent="0">
              <a:buNone/>
            </a:pPr>
            <a:endParaRPr lang="en-GB" dirty="0"/>
          </a:p>
        </p:txBody>
      </p:sp>
    </p:spTree>
    <p:extLst>
      <p:ext uri="{BB962C8B-B14F-4D97-AF65-F5344CB8AC3E}">
        <p14:creationId xmlns:p14="http://schemas.microsoft.com/office/powerpoint/2010/main" val="3821213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9108-225D-4DEF-AB39-7B8BAFA58273}"/>
              </a:ext>
            </a:extLst>
          </p:cNvPr>
          <p:cNvSpPr>
            <a:spLocks noGrp="1"/>
          </p:cNvSpPr>
          <p:nvPr>
            <p:ph type="title"/>
          </p:nvPr>
        </p:nvSpPr>
        <p:spPr>
          <a:xfrm>
            <a:off x="497841" y="452718"/>
            <a:ext cx="10972800" cy="1400530"/>
          </a:xfrm>
        </p:spPr>
        <p:txBody>
          <a:bodyPr/>
          <a:lstStyle/>
          <a:p>
            <a:pPr algn="ctr"/>
            <a:r>
              <a:rPr lang="en-GB" sz="3200" b="1" dirty="0"/>
              <a:t>HOW TO MANAGE WORKPLACE CONFLICT</a:t>
            </a:r>
          </a:p>
        </p:txBody>
      </p:sp>
      <p:sp>
        <p:nvSpPr>
          <p:cNvPr id="3" name="Content Placeholder 2">
            <a:extLst>
              <a:ext uri="{FF2B5EF4-FFF2-40B4-BE49-F238E27FC236}">
                <a16:creationId xmlns:a16="http://schemas.microsoft.com/office/drawing/2014/main" id="{7FC8D7FE-865A-4C6C-9F27-EF58DB3CD955}"/>
              </a:ext>
            </a:extLst>
          </p:cNvPr>
          <p:cNvSpPr>
            <a:spLocks noGrp="1"/>
          </p:cNvSpPr>
          <p:nvPr>
            <p:ph idx="1"/>
          </p:nvPr>
        </p:nvSpPr>
        <p:spPr>
          <a:xfrm>
            <a:off x="497841" y="1442720"/>
            <a:ext cx="11074399" cy="4962562"/>
          </a:xfrm>
        </p:spPr>
        <p:txBody>
          <a:bodyPr>
            <a:normAutofit/>
          </a:bodyPr>
          <a:lstStyle/>
          <a:p>
            <a:r>
              <a:rPr lang="en-GB" sz="2800" dirty="0"/>
              <a:t>To understand the causes of conflict</a:t>
            </a:r>
          </a:p>
          <a:p>
            <a:r>
              <a:rPr lang="en-GB" sz="2800" dirty="0"/>
              <a:t>Improve communication skills</a:t>
            </a:r>
          </a:p>
          <a:p>
            <a:r>
              <a:rPr lang="en-GB" sz="2800" dirty="0"/>
              <a:t>Collaboration</a:t>
            </a:r>
          </a:p>
          <a:p>
            <a:r>
              <a:rPr lang="en-GB" sz="2800" dirty="0"/>
              <a:t>Compromise for people and business productivity</a:t>
            </a:r>
          </a:p>
          <a:p>
            <a:r>
              <a:rPr lang="en-GB" sz="2800" dirty="0"/>
              <a:t>Avoidance, when is not any emotion involved</a:t>
            </a:r>
          </a:p>
          <a:p>
            <a:r>
              <a:rPr lang="en-GB" sz="2800" dirty="0"/>
              <a:t>Competition, focusing on productivity</a:t>
            </a:r>
          </a:p>
          <a:p>
            <a:r>
              <a:rPr lang="en-GB" sz="2800" dirty="0"/>
              <a:t>Accommodation, focusing on people</a:t>
            </a:r>
          </a:p>
          <a:p>
            <a:endParaRPr lang="en-GB" sz="2800" dirty="0"/>
          </a:p>
          <a:p>
            <a:endParaRPr lang="en-GB" sz="2800" dirty="0"/>
          </a:p>
        </p:txBody>
      </p:sp>
    </p:spTree>
    <p:extLst>
      <p:ext uri="{BB962C8B-B14F-4D97-AF65-F5344CB8AC3E}">
        <p14:creationId xmlns:p14="http://schemas.microsoft.com/office/powerpoint/2010/main" val="2584522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7DF1C-AAEF-44CA-A026-D30BA21C5DB9}"/>
              </a:ext>
            </a:extLst>
          </p:cNvPr>
          <p:cNvSpPr>
            <a:spLocks noGrp="1"/>
          </p:cNvSpPr>
          <p:nvPr>
            <p:ph type="title"/>
          </p:nvPr>
        </p:nvSpPr>
        <p:spPr>
          <a:xfrm>
            <a:off x="727391" y="523838"/>
            <a:ext cx="10651809" cy="1400530"/>
          </a:xfrm>
        </p:spPr>
        <p:txBody>
          <a:bodyPr/>
          <a:lstStyle/>
          <a:p>
            <a:pPr algn="ctr"/>
            <a:r>
              <a:rPr lang="en-GB" sz="3200" b="1" dirty="0"/>
              <a:t>ADVANTAGES OF MANAGING CONFLICT</a:t>
            </a:r>
          </a:p>
        </p:txBody>
      </p:sp>
      <p:sp>
        <p:nvSpPr>
          <p:cNvPr id="3" name="Content Placeholder 2">
            <a:extLst>
              <a:ext uri="{FF2B5EF4-FFF2-40B4-BE49-F238E27FC236}">
                <a16:creationId xmlns:a16="http://schemas.microsoft.com/office/drawing/2014/main" id="{6F2FFFF9-A311-42B3-B54E-946C5082FFBE}"/>
              </a:ext>
            </a:extLst>
          </p:cNvPr>
          <p:cNvSpPr>
            <a:spLocks noGrp="1"/>
          </p:cNvSpPr>
          <p:nvPr>
            <p:ph idx="1"/>
          </p:nvPr>
        </p:nvSpPr>
        <p:spPr>
          <a:xfrm>
            <a:off x="609600" y="1666240"/>
            <a:ext cx="11013440" cy="4765040"/>
          </a:xfrm>
        </p:spPr>
        <p:txBody>
          <a:bodyPr>
            <a:normAutofit/>
          </a:bodyPr>
          <a:lstStyle/>
          <a:p>
            <a:r>
              <a:rPr lang="en-GB" sz="2800" dirty="0"/>
              <a:t>Better communication</a:t>
            </a:r>
          </a:p>
          <a:p>
            <a:r>
              <a:rPr lang="en-GB" sz="2800" dirty="0"/>
              <a:t>Better work team</a:t>
            </a:r>
          </a:p>
          <a:p>
            <a:r>
              <a:rPr lang="en-GB" sz="2800" dirty="0"/>
              <a:t>Increase of productivity</a:t>
            </a:r>
          </a:p>
          <a:p>
            <a:r>
              <a:rPr lang="en-GB" sz="2800" dirty="0"/>
              <a:t>Motivation</a:t>
            </a:r>
          </a:p>
        </p:txBody>
      </p:sp>
    </p:spTree>
    <p:extLst>
      <p:ext uri="{BB962C8B-B14F-4D97-AF65-F5344CB8AC3E}">
        <p14:creationId xmlns:p14="http://schemas.microsoft.com/office/powerpoint/2010/main" val="957929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7B594-2B4B-4B39-8AAB-38EE8B3EB04C}"/>
              </a:ext>
            </a:extLst>
          </p:cNvPr>
          <p:cNvSpPr>
            <a:spLocks noGrp="1"/>
          </p:cNvSpPr>
          <p:nvPr>
            <p:ph type="title"/>
          </p:nvPr>
        </p:nvSpPr>
        <p:spPr>
          <a:xfrm>
            <a:off x="646111" y="452718"/>
            <a:ext cx="10783889" cy="1274482"/>
          </a:xfrm>
        </p:spPr>
        <p:txBody>
          <a:bodyPr/>
          <a:lstStyle/>
          <a:p>
            <a:pPr algn="ctr"/>
            <a:r>
              <a:rPr lang="en-GB" sz="3200" b="1" dirty="0"/>
              <a:t>DISADVANTAGES</a:t>
            </a:r>
          </a:p>
        </p:txBody>
      </p:sp>
      <p:sp>
        <p:nvSpPr>
          <p:cNvPr id="3" name="Content Placeholder 2">
            <a:extLst>
              <a:ext uri="{FF2B5EF4-FFF2-40B4-BE49-F238E27FC236}">
                <a16:creationId xmlns:a16="http://schemas.microsoft.com/office/drawing/2014/main" id="{138E9CB0-2256-44B8-A098-30F98684D5E2}"/>
              </a:ext>
            </a:extLst>
          </p:cNvPr>
          <p:cNvSpPr>
            <a:spLocks noGrp="1"/>
          </p:cNvSpPr>
          <p:nvPr>
            <p:ph idx="1"/>
          </p:nvPr>
        </p:nvSpPr>
        <p:spPr>
          <a:xfrm>
            <a:off x="646111" y="2052918"/>
            <a:ext cx="10855009" cy="4352364"/>
          </a:xfrm>
        </p:spPr>
        <p:txBody>
          <a:bodyPr>
            <a:normAutofit/>
          </a:bodyPr>
          <a:lstStyle/>
          <a:p>
            <a:r>
              <a:rPr lang="en-GB" sz="2800" dirty="0"/>
              <a:t>Lack of communication</a:t>
            </a:r>
          </a:p>
          <a:p>
            <a:r>
              <a:rPr lang="en-GB" sz="2800" dirty="0"/>
              <a:t>Negative emotions/interpersonal conflict</a:t>
            </a:r>
          </a:p>
          <a:p>
            <a:r>
              <a:rPr lang="en-GB" sz="2800" dirty="0"/>
              <a:t>Low productivity  </a:t>
            </a:r>
          </a:p>
        </p:txBody>
      </p:sp>
    </p:spTree>
    <p:extLst>
      <p:ext uri="{BB962C8B-B14F-4D97-AF65-F5344CB8AC3E}">
        <p14:creationId xmlns:p14="http://schemas.microsoft.com/office/powerpoint/2010/main" val="19683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191BA-17FA-4343-94E3-FC8DA2FACA6B}"/>
              </a:ext>
            </a:extLst>
          </p:cNvPr>
          <p:cNvSpPr>
            <a:spLocks noGrp="1"/>
          </p:cNvSpPr>
          <p:nvPr>
            <p:ph type="title"/>
          </p:nvPr>
        </p:nvSpPr>
        <p:spPr/>
        <p:txBody>
          <a:bodyPr/>
          <a:lstStyle/>
          <a:p>
            <a:pPr algn="ctr"/>
            <a:r>
              <a:rPr lang="en-GB" b="1" dirty="0"/>
              <a:t>THANK YOU!</a:t>
            </a:r>
          </a:p>
        </p:txBody>
      </p:sp>
      <p:sp>
        <p:nvSpPr>
          <p:cNvPr id="3" name="Content Placeholder 2">
            <a:extLst>
              <a:ext uri="{FF2B5EF4-FFF2-40B4-BE49-F238E27FC236}">
                <a16:creationId xmlns:a16="http://schemas.microsoft.com/office/drawing/2014/main" id="{B1793E03-7A89-49B4-B168-ED1839FC2941}"/>
              </a:ext>
            </a:extLst>
          </p:cNvPr>
          <p:cNvSpPr>
            <a:spLocks noGrp="1"/>
          </p:cNvSpPr>
          <p:nvPr>
            <p:ph idx="1"/>
          </p:nvPr>
        </p:nvSpPr>
        <p:spPr/>
        <p:txBody>
          <a:bodyPr>
            <a:normAutofit/>
          </a:bodyPr>
          <a:lstStyle/>
          <a:p>
            <a:pPr marL="0" indent="0">
              <a:buNone/>
            </a:pPr>
            <a:r>
              <a:rPr lang="en-GB" sz="2400" dirty="0"/>
              <a:t>References:</a:t>
            </a:r>
          </a:p>
          <a:p>
            <a:pPr marL="457200" indent="-457200">
              <a:buAutoNum type="arabicPeriod"/>
            </a:pPr>
            <a:r>
              <a:rPr lang="en-GB" dirty="0">
                <a:solidFill>
                  <a:srgbClr val="00B0F0"/>
                </a:solidFill>
              </a:rPr>
              <a:t>Shay and Margaret </a:t>
            </a:r>
            <a:r>
              <a:rPr lang="en-GB" dirty="0" err="1">
                <a:solidFill>
                  <a:srgbClr val="00B0F0"/>
                </a:solidFill>
              </a:rPr>
              <a:t>McConnon</a:t>
            </a:r>
            <a:r>
              <a:rPr lang="en-GB" dirty="0">
                <a:solidFill>
                  <a:srgbClr val="00B0F0"/>
                </a:solidFill>
              </a:rPr>
              <a:t>, MANAGING CONFLICT IN THE WORKPLACE, How to develop trust and understanding and manage disagreements, 4</a:t>
            </a:r>
            <a:r>
              <a:rPr lang="en-GB" baseline="30000" dirty="0">
                <a:solidFill>
                  <a:srgbClr val="00B0F0"/>
                </a:solidFill>
              </a:rPr>
              <a:t>TH</a:t>
            </a:r>
            <a:r>
              <a:rPr lang="en-GB" dirty="0">
                <a:solidFill>
                  <a:srgbClr val="00B0F0"/>
                </a:solidFill>
              </a:rPr>
              <a:t> Edition, 2011</a:t>
            </a:r>
          </a:p>
          <a:p>
            <a:pPr marL="457200" indent="-457200">
              <a:buAutoNum type="arabicPeriod"/>
            </a:pPr>
            <a:r>
              <a:rPr lang="en-GB" dirty="0">
                <a:solidFill>
                  <a:srgbClr val="00B0F0"/>
                </a:solidFill>
                <a:hlinkClick r:id="rId2"/>
              </a:rPr>
              <a:t>www.ccsenet.org/ijbm</a:t>
            </a:r>
            <a:r>
              <a:rPr lang="en-GB" dirty="0">
                <a:solidFill>
                  <a:srgbClr val="00B0F0"/>
                </a:solidFill>
              </a:rPr>
              <a:t>, International Journal of Business and Management, vol. 8, no. 8, 2013</a:t>
            </a:r>
          </a:p>
          <a:p>
            <a:pPr marL="0" indent="0">
              <a:buNone/>
            </a:pPr>
            <a:endParaRPr lang="en-GB" dirty="0">
              <a:solidFill>
                <a:srgbClr val="00B0F0"/>
              </a:solidFill>
            </a:endParaRPr>
          </a:p>
          <a:p>
            <a:pPr marL="457200" indent="-457200">
              <a:buAutoNum type="arabicPeriod"/>
            </a:pPr>
            <a:endParaRPr lang="en-GB" dirty="0">
              <a:solidFill>
                <a:srgbClr val="00B0F0"/>
              </a:solidFill>
            </a:endParaRPr>
          </a:p>
        </p:txBody>
      </p:sp>
    </p:spTree>
    <p:extLst>
      <p:ext uri="{BB962C8B-B14F-4D97-AF65-F5344CB8AC3E}">
        <p14:creationId xmlns:p14="http://schemas.microsoft.com/office/powerpoint/2010/main" val="1212370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6161" y="504967"/>
            <a:ext cx="8816454" cy="1624084"/>
          </a:xfrm>
          <a:prstGeom prst="rect">
            <a:avLst/>
          </a:prstGeom>
          <a:noFill/>
        </p:spPr>
        <p:txBody>
          <a:bodyPr wrap="square" rtlCol="0">
            <a:spAutoFit/>
          </a:bodyPr>
          <a:lstStyle/>
          <a:p>
            <a:endParaRPr lang="en-GB" dirty="0"/>
          </a:p>
        </p:txBody>
      </p:sp>
      <p:sp>
        <p:nvSpPr>
          <p:cNvPr id="3" name="TextBox 2"/>
          <p:cNvSpPr txBox="1"/>
          <p:nvPr/>
        </p:nvSpPr>
        <p:spPr>
          <a:xfrm>
            <a:off x="696036" y="2852382"/>
            <a:ext cx="4558352" cy="1200329"/>
          </a:xfrm>
          <a:prstGeom prst="rect">
            <a:avLst/>
          </a:prstGeom>
          <a:noFill/>
        </p:spPr>
        <p:txBody>
          <a:bodyPr wrap="square" rtlCol="0">
            <a:spAutoFit/>
          </a:bodyPr>
          <a:lstStyle/>
          <a:p>
            <a:r>
              <a:rPr lang="nl-NL" sz="2400" dirty="0"/>
              <a:t>Student ID-1818296 </a:t>
            </a:r>
          </a:p>
          <a:p>
            <a:endParaRPr lang="nl-NL" sz="2400" dirty="0"/>
          </a:p>
          <a:p>
            <a:r>
              <a:rPr lang="nl-NL" sz="2400" dirty="0"/>
              <a:t>Student Name: NAFKOT baheta</a:t>
            </a:r>
          </a:p>
        </p:txBody>
      </p:sp>
      <p:sp>
        <p:nvSpPr>
          <p:cNvPr id="4" name="TextBox 3"/>
          <p:cNvSpPr txBox="1"/>
          <p:nvPr/>
        </p:nvSpPr>
        <p:spPr>
          <a:xfrm>
            <a:off x="327547" y="504967"/>
            <a:ext cx="9048466" cy="1446550"/>
          </a:xfrm>
          <a:prstGeom prst="rect">
            <a:avLst/>
          </a:prstGeom>
          <a:solidFill>
            <a:schemeClr val="accent1">
              <a:lumMod val="90000"/>
            </a:schemeClr>
          </a:solidFill>
        </p:spPr>
        <p:txBody>
          <a:bodyPr wrap="square" rtlCol="0">
            <a:spAutoFit/>
          </a:bodyPr>
          <a:lstStyle/>
          <a:p>
            <a:pPr lvl="0"/>
            <a:r>
              <a:rPr lang="en-US" sz="4400" b="1" dirty="0">
                <a:solidFill>
                  <a:prstClr val="black"/>
                </a:solidFill>
                <a:latin typeface="Arial" panose="020B0604020202020204" pitchFamily="34" charset="0"/>
              </a:rPr>
              <a:t>A presentation on Effective Team Work and Communication</a:t>
            </a:r>
            <a:endParaRPr lang="en-GB" sz="4400" b="1" dirty="0">
              <a:solidFill>
                <a:prstClr val="black"/>
              </a:solidFill>
            </a:endParaRPr>
          </a:p>
        </p:txBody>
      </p:sp>
    </p:spTree>
    <p:extLst>
      <p:ext uri="{BB962C8B-B14F-4D97-AF65-F5344CB8AC3E}">
        <p14:creationId xmlns:p14="http://schemas.microsoft.com/office/powerpoint/2010/main" val="3470277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2388" y="545910"/>
            <a:ext cx="8338782" cy="523220"/>
          </a:xfrm>
          <a:prstGeom prst="rect">
            <a:avLst/>
          </a:prstGeom>
          <a:solidFill>
            <a:schemeClr val="accent2">
              <a:lumMod val="20000"/>
              <a:lumOff val="80000"/>
            </a:schemeClr>
          </a:solidFill>
        </p:spPr>
        <p:txBody>
          <a:bodyPr wrap="square" rtlCol="0">
            <a:spAutoFit/>
          </a:bodyPr>
          <a:lstStyle/>
          <a:p>
            <a:r>
              <a:rPr lang="en-US" sz="2800" b="1" dirty="0"/>
              <a:t> Role of project manager</a:t>
            </a:r>
            <a:endParaRPr lang="en-GB" sz="2800" b="1" dirty="0"/>
          </a:p>
        </p:txBody>
      </p:sp>
      <p:sp>
        <p:nvSpPr>
          <p:cNvPr id="3" name="TextBox 2"/>
          <p:cNvSpPr txBox="1"/>
          <p:nvPr/>
        </p:nvSpPr>
        <p:spPr>
          <a:xfrm>
            <a:off x="682389" y="1869743"/>
            <a:ext cx="5240740" cy="4524315"/>
          </a:xfrm>
          <a:prstGeom prst="rect">
            <a:avLst/>
          </a:prstGeom>
          <a:noFill/>
        </p:spPr>
        <p:txBody>
          <a:bodyPr wrap="square" rtlCol="0">
            <a:spAutoFit/>
          </a:bodyPr>
          <a:lstStyle/>
          <a:p>
            <a:pPr marL="285750" indent="-285750">
              <a:buFont typeface="Arial" panose="020B0604020202020204" pitchFamily="34" charset="0"/>
              <a:buChar char="•"/>
            </a:pPr>
            <a:r>
              <a:rPr lang="en-GB" dirty="0"/>
              <a:t>Planning and executing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US" dirty="0"/>
              <a:t>Resource Planning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Developing a Budget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Analyzing risk</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Developing Schedules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Monitoring and Reporting about Progress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Documentation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Estimating time</a:t>
            </a:r>
            <a:endParaRPr lang="en-GB" dirty="0"/>
          </a:p>
          <a:p>
            <a:pPr marL="285750" indent="-285750">
              <a:buFont typeface="Arial" panose="020B0604020202020204" pitchFamily="34" charset="0"/>
              <a:buChar char="•"/>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2752" y="1869743"/>
            <a:ext cx="3712191" cy="3971500"/>
          </a:xfrm>
          <a:prstGeom prst="rect">
            <a:avLst/>
          </a:prstGeom>
        </p:spPr>
      </p:pic>
    </p:spTree>
    <p:extLst>
      <p:ext uri="{BB962C8B-B14F-4D97-AF65-F5344CB8AC3E}">
        <p14:creationId xmlns:p14="http://schemas.microsoft.com/office/powerpoint/2010/main" val="4191821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50878" y="477672"/>
            <a:ext cx="8256895" cy="1064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prstClr val="black"/>
                </a:solidFill>
              </a:rPr>
              <a:t>Role of human resources manager</a:t>
            </a:r>
            <a:endParaRPr lang="en-GB" dirty="0"/>
          </a:p>
        </p:txBody>
      </p:sp>
      <p:sp>
        <p:nvSpPr>
          <p:cNvPr id="3" name="TextBox 2"/>
          <p:cNvSpPr txBox="1"/>
          <p:nvPr/>
        </p:nvSpPr>
        <p:spPr>
          <a:xfrm>
            <a:off x="825689" y="1842448"/>
            <a:ext cx="4353636" cy="4801314"/>
          </a:xfrm>
          <a:prstGeom prst="rect">
            <a:avLst/>
          </a:prstGeom>
          <a:noFill/>
        </p:spPr>
        <p:txBody>
          <a:bodyPr wrap="square" rtlCol="0">
            <a:spAutoFit/>
          </a:bodyPr>
          <a:lstStyle/>
          <a:p>
            <a:pPr marL="285750" indent="-285750">
              <a:buFont typeface="Arial" panose="020B0604020202020204" pitchFamily="34" charset="0"/>
              <a:buChar char="•"/>
            </a:pPr>
            <a:r>
              <a:rPr lang="en-US" dirty="0"/>
              <a:t>Planning for Human Resource</a:t>
            </a:r>
          </a:p>
          <a:p>
            <a:r>
              <a:rPr lang="en-US" dirty="0"/>
              <a:t> </a:t>
            </a:r>
          </a:p>
          <a:p>
            <a:pPr marL="285750" indent="-285750">
              <a:buFont typeface="Arial" panose="020B0604020202020204" pitchFamily="34" charset="0"/>
              <a:buChar char="•"/>
            </a:pPr>
            <a:r>
              <a:rPr lang="en-US" dirty="0"/>
              <a:t>Job Analysis and Design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Recruiting Candidates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Ensuring training and Development</a:t>
            </a:r>
          </a:p>
          <a:p>
            <a:r>
              <a:rPr lang="en-US" dirty="0"/>
              <a:t> </a:t>
            </a:r>
          </a:p>
          <a:p>
            <a:pPr marL="285750" indent="-285750">
              <a:buFont typeface="Arial" panose="020B0604020202020204" pitchFamily="34" charset="0"/>
              <a:buChar char="•"/>
            </a:pPr>
            <a:r>
              <a:rPr lang="en-US" dirty="0"/>
              <a:t>Talent management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Design a perfect Workplace Policies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Monitoring  Performance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Ensuring Work Culture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Resolving Conflict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79325" y="2292824"/>
            <a:ext cx="4742597" cy="4026089"/>
          </a:xfrm>
          <a:prstGeom prst="rect">
            <a:avLst/>
          </a:prstGeom>
        </p:spPr>
      </p:pic>
    </p:spTree>
    <p:extLst>
      <p:ext uri="{BB962C8B-B14F-4D97-AF65-F5344CB8AC3E}">
        <p14:creationId xmlns:p14="http://schemas.microsoft.com/office/powerpoint/2010/main" val="2806471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5343" y="436728"/>
            <a:ext cx="8093123" cy="12282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chemeClr val="tx1"/>
                </a:solidFill>
              </a:rPr>
              <a:t>Role of finance manager</a:t>
            </a:r>
          </a:p>
        </p:txBody>
      </p:sp>
      <p:sp>
        <p:nvSpPr>
          <p:cNvPr id="3" name="TextBox 2"/>
          <p:cNvSpPr txBox="1"/>
          <p:nvPr/>
        </p:nvSpPr>
        <p:spPr>
          <a:xfrm>
            <a:off x="723331" y="2306472"/>
            <a:ext cx="5527344" cy="2585323"/>
          </a:xfrm>
          <a:prstGeom prst="rect">
            <a:avLst/>
          </a:prstGeom>
          <a:noFill/>
        </p:spPr>
        <p:txBody>
          <a:bodyPr wrap="square" rtlCol="0">
            <a:spAutoFit/>
          </a:bodyPr>
          <a:lstStyle/>
          <a:p>
            <a:pPr marL="285750" indent="-285750">
              <a:buFont typeface="Arial" panose="020B0604020202020204" pitchFamily="34" charset="0"/>
              <a:buChar char="•"/>
            </a:pPr>
            <a:r>
              <a:rPr lang="en-US" dirty="0"/>
              <a:t>Financial analysis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Plan for raising Funds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Allocating Funds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Planning for profit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Understanding  and analyzing Capital Markets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95833" y="2306472"/>
            <a:ext cx="4708478" cy="4210793"/>
          </a:xfrm>
          <a:prstGeom prst="rect">
            <a:avLst/>
          </a:prstGeom>
        </p:spPr>
      </p:pic>
    </p:spTree>
    <p:extLst>
      <p:ext uri="{BB962C8B-B14F-4D97-AF65-F5344CB8AC3E}">
        <p14:creationId xmlns:p14="http://schemas.microsoft.com/office/powerpoint/2010/main" val="3141301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55093" y="395785"/>
            <a:ext cx="8338782" cy="9962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prstClr val="black"/>
                </a:solidFill>
              </a:rPr>
              <a:t>Role of Marketing Manager</a:t>
            </a:r>
            <a:endParaRPr lang="en-GB" dirty="0"/>
          </a:p>
        </p:txBody>
      </p:sp>
      <p:sp>
        <p:nvSpPr>
          <p:cNvPr id="3" name="TextBox 2"/>
          <p:cNvSpPr txBox="1"/>
          <p:nvPr/>
        </p:nvSpPr>
        <p:spPr>
          <a:xfrm>
            <a:off x="791570" y="2210937"/>
            <a:ext cx="5199797" cy="4647063"/>
          </a:xfrm>
          <a:prstGeom prst="rect">
            <a:avLst/>
          </a:prstGeom>
          <a:noFill/>
        </p:spPr>
        <p:txBody>
          <a:bodyPr wrap="square" rtlCol="0">
            <a:spAutoFit/>
          </a:bodyPr>
          <a:lstStyle/>
          <a:p>
            <a:endParaRPr lang="en-GB" dirty="0"/>
          </a:p>
        </p:txBody>
      </p:sp>
      <p:sp>
        <p:nvSpPr>
          <p:cNvPr id="4" name="TextBox 3"/>
          <p:cNvSpPr txBox="1"/>
          <p:nvPr/>
        </p:nvSpPr>
        <p:spPr>
          <a:xfrm>
            <a:off x="791570" y="2210937"/>
            <a:ext cx="5622878" cy="3970318"/>
          </a:xfrm>
          <a:prstGeom prst="rect">
            <a:avLst/>
          </a:prstGeom>
          <a:noFill/>
        </p:spPr>
        <p:txBody>
          <a:bodyPr wrap="square" rtlCol="0">
            <a:spAutoFit/>
          </a:bodyPr>
          <a:lstStyle/>
          <a:p>
            <a:pPr marL="285750" indent="-285750">
              <a:buFont typeface="Arial" panose="020B0604020202020204" pitchFamily="34" charset="0"/>
              <a:buChar char="•"/>
            </a:pPr>
            <a:r>
              <a:rPr lang="en-US" dirty="0"/>
              <a:t>Development of  marketing  strategy</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Understanding current customers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Identifying potential customers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Management of the marketing mix</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Developing a perfect marketing  strategy and plan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Evaluating competitors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Considering social responsibility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2185" y="1924333"/>
            <a:ext cx="4312693" cy="3821374"/>
          </a:xfrm>
          <a:prstGeom prst="rect">
            <a:avLst/>
          </a:prstGeom>
        </p:spPr>
      </p:pic>
    </p:spTree>
    <p:extLst>
      <p:ext uri="{BB962C8B-B14F-4D97-AF65-F5344CB8AC3E}">
        <p14:creationId xmlns:p14="http://schemas.microsoft.com/office/powerpoint/2010/main" val="7423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10185" y="341194"/>
            <a:ext cx="7192370" cy="12146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r"/>
            <a:r>
              <a:rPr lang="en-US" sz="4800" b="1" dirty="0">
                <a:solidFill>
                  <a:prstClr val="black"/>
                </a:solidFill>
              </a:rPr>
              <a:t>Role of office manager </a:t>
            </a:r>
            <a:endParaRPr lang="en-GB" sz="4800" b="1" dirty="0">
              <a:solidFill>
                <a:prstClr val="black"/>
              </a:solidFill>
            </a:endParaRPr>
          </a:p>
        </p:txBody>
      </p:sp>
      <p:sp>
        <p:nvSpPr>
          <p:cNvPr id="3" name="TextBox 2"/>
          <p:cNvSpPr txBox="1"/>
          <p:nvPr/>
        </p:nvSpPr>
        <p:spPr>
          <a:xfrm>
            <a:off x="1009935" y="2115403"/>
            <a:ext cx="5431809" cy="3139321"/>
          </a:xfrm>
          <a:prstGeom prst="rect">
            <a:avLst/>
          </a:prstGeom>
          <a:noFill/>
        </p:spPr>
        <p:txBody>
          <a:bodyPr wrap="square" rtlCol="0">
            <a:spAutoFit/>
          </a:bodyPr>
          <a:lstStyle/>
          <a:p>
            <a:pPr marL="285750" indent="-285750">
              <a:buFont typeface="Arial" panose="020B0604020202020204" pitchFamily="34" charset="0"/>
              <a:buChar char="•"/>
            </a:pPr>
            <a:r>
              <a:rPr lang="en-US" dirty="0"/>
              <a:t>To maintain office functions organizing and monitoring staff</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Maintaining  a team spirit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Scheduling, assigning, and overseeing employees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Ensuring a healthy work environment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planning strategically</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50424" y="1924334"/>
            <a:ext cx="4235286" cy="4258102"/>
          </a:xfrm>
          <a:prstGeom prst="rect">
            <a:avLst/>
          </a:prstGeom>
        </p:spPr>
      </p:pic>
    </p:spTree>
    <p:extLst>
      <p:ext uri="{BB962C8B-B14F-4D97-AF65-F5344CB8AC3E}">
        <p14:creationId xmlns:p14="http://schemas.microsoft.com/office/powerpoint/2010/main" val="1486807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2513" y="600501"/>
            <a:ext cx="7683690" cy="12828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ZW" sz="4400" dirty="0">
                <a:solidFill>
                  <a:schemeClr val="tx1"/>
                </a:solidFill>
              </a:rPr>
              <a:t>Role of production manager</a:t>
            </a:r>
            <a:endParaRPr lang="en-GB" sz="4400" dirty="0">
              <a:solidFill>
                <a:schemeClr val="tx1"/>
              </a:solidFill>
            </a:endParaRPr>
          </a:p>
        </p:txBody>
      </p:sp>
      <p:sp>
        <p:nvSpPr>
          <p:cNvPr id="4" name="TextBox 3"/>
          <p:cNvSpPr txBox="1"/>
          <p:nvPr/>
        </p:nvSpPr>
        <p:spPr>
          <a:xfrm>
            <a:off x="791569" y="2620370"/>
            <a:ext cx="5281684" cy="3416320"/>
          </a:xfrm>
          <a:prstGeom prst="rect">
            <a:avLst/>
          </a:prstGeom>
          <a:noFill/>
        </p:spPr>
        <p:txBody>
          <a:bodyPr wrap="square" rtlCol="0">
            <a:spAutoFit/>
          </a:bodyPr>
          <a:lstStyle/>
          <a:p>
            <a:pPr marL="285750" indent="-285750">
              <a:buFont typeface="Arial" panose="020B0604020202020204" pitchFamily="34" charset="0"/>
              <a:buChar char="•"/>
            </a:pPr>
            <a:r>
              <a:rPr lang="en-US" dirty="0"/>
              <a:t>Supervising the process of manufacturing and production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Creating and executing production schedule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Procure and maintenance of production equipment</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Implementing policies and procedures of the organization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Monitoring  production quality and  rates </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3504" y="2415654"/>
            <a:ext cx="3562066" cy="3621036"/>
          </a:xfrm>
          <a:prstGeom prst="rect">
            <a:avLst/>
          </a:prstGeom>
        </p:spPr>
      </p:pic>
    </p:spTree>
    <p:extLst>
      <p:ext uri="{BB962C8B-B14F-4D97-AF65-F5344CB8AC3E}">
        <p14:creationId xmlns:p14="http://schemas.microsoft.com/office/powerpoint/2010/main" val="3962521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339EE-24D4-9A1B-ACD7-1A8C86C795A9}"/>
              </a:ext>
            </a:extLst>
          </p:cNvPr>
          <p:cNvSpPr>
            <a:spLocks noGrp="1"/>
          </p:cNvSpPr>
          <p:nvPr>
            <p:ph type="title"/>
          </p:nvPr>
        </p:nvSpPr>
        <p:spPr/>
        <p:txBody>
          <a:bodyPr/>
          <a:lstStyle/>
          <a:p>
            <a:r>
              <a:rPr lang="en-GB" b="1" i="1" u="sng" dirty="0"/>
              <a:t>Successful team development </a:t>
            </a:r>
            <a:endParaRPr lang="en-US" b="1" i="1" u="sng" dirty="0"/>
          </a:p>
        </p:txBody>
      </p:sp>
      <p:sp>
        <p:nvSpPr>
          <p:cNvPr id="3" name="Content Placeholder 2">
            <a:extLst>
              <a:ext uri="{FF2B5EF4-FFF2-40B4-BE49-F238E27FC236}">
                <a16:creationId xmlns:a16="http://schemas.microsoft.com/office/drawing/2014/main" id="{E368D7D2-AA41-248A-D84A-D7CC3D92B26B}"/>
              </a:ext>
            </a:extLst>
          </p:cNvPr>
          <p:cNvSpPr>
            <a:spLocks noGrp="1"/>
          </p:cNvSpPr>
          <p:nvPr>
            <p:ph idx="1"/>
          </p:nvPr>
        </p:nvSpPr>
        <p:spPr>
          <a:xfrm>
            <a:off x="304224" y="1690688"/>
            <a:ext cx="10752247" cy="3391095"/>
          </a:xfrm>
        </p:spPr>
        <p:txBody>
          <a:bodyPr/>
          <a:lstStyle/>
          <a:p>
            <a:pPr marL="0" indent="0">
              <a:buNone/>
            </a:pPr>
            <a:r>
              <a:rPr lang="en-GB" dirty="0"/>
              <a:t>Successful team development means when a team comes together and have the same vision on a particular project, goal or in life . It’s the act of working together effectively this includes sharing ideas, strategies and solutions to successfully accomplish a goal or target .</a:t>
            </a:r>
            <a:endParaRPr lang="en-US" dirty="0"/>
          </a:p>
        </p:txBody>
      </p:sp>
      <p:pic>
        <p:nvPicPr>
          <p:cNvPr id="4" name="Picture 4">
            <a:extLst>
              <a:ext uri="{FF2B5EF4-FFF2-40B4-BE49-F238E27FC236}">
                <a16:creationId xmlns:a16="http://schemas.microsoft.com/office/drawing/2014/main" id="{66ED063A-8EC4-F559-0FE5-8B36AB9413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224" y="4189677"/>
            <a:ext cx="4612190" cy="2303198"/>
          </a:xfrm>
          <a:prstGeom prst="rect">
            <a:avLst/>
          </a:prstGeom>
        </p:spPr>
      </p:pic>
      <p:sp>
        <p:nvSpPr>
          <p:cNvPr id="5" name="TextBox 4">
            <a:extLst>
              <a:ext uri="{FF2B5EF4-FFF2-40B4-BE49-F238E27FC236}">
                <a16:creationId xmlns:a16="http://schemas.microsoft.com/office/drawing/2014/main" id="{9F24B5A0-568E-EF2E-7DD3-658B3B33FDEA}"/>
              </a:ext>
            </a:extLst>
          </p:cNvPr>
          <p:cNvSpPr txBox="1"/>
          <p:nvPr/>
        </p:nvSpPr>
        <p:spPr>
          <a:xfrm>
            <a:off x="8935904" y="6038014"/>
            <a:ext cx="3256096" cy="369332"/>
          </a:xfrm>
          <a:prstGeom prst="rect">
            <a:avLst/>
          </a:prstGeom>
          <a:noFill/>
        </p:spPr>
        <p:txBody>
          <a:bodyPr wrap="square" rtlCol="0">
            <a:spAutoFit/>
          </a:bodyPr>
          <a:lstStyle/>
          <a:p>
            <a:pPr algn="l"/>
            <a:r>
              <a:rPr lang="en-GB" dirty="0"/>
              <a:t>By Mary </a:t>
            </a:r>
            <a:r>
              <a:rPr lang="en-GB" dirty="0" err="1"/>
              <a:t>Joseph-mang</a:t>
            </a:r>
            <a:r>
              <a:rPr lang="en-GB" dirty="0"/>
              <a:t> </a:t>
            </a:r>
            <a:endParaRPr lang="en-US" dirty="0"/>
          </a:p>
        </p:txBody>
      </p:sp>
    </p:spTree>
    <p:extLst>
      <p:ext uri="{BB962C8B-B14F-4D97-AF65-F5344CB8AC3E}">
        <p14:creationId xmlns:p14="http://schemas.microsoft.com/office/powerpoint/2010/main" val="39210404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269D90-5509-7554-0F2D-082227A86913}"/>
              </a:ext>
            </a:extLst>
          </p:cNvPr>
          <p:cNvSpPr txBox="1"/>
          <p:nvPr/>
        </p:nvSpPr>
        <p:spPr>
          <a:xfrm>
            <a:off x="5183130" y="251307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7485ABA6-7D77-E8C7-1E57-17A85E07422A}"/>
              </a:ext>
            </a:extLst>
          </p:cNvPr>
          <p:cNvSpPr txBox="1"/>
          <p:nvPr/>
        </p:nvSpPr>
        <p:spPr>
          <a:xfrm>
            <a:off x="5183130" y="2513070"/>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9A61DF6F-F8E1-7F63-E0D5-8FFC16D2DEA8}"/>
              </a:ext>
            </a:extLst>
          </p:cNvPr>
          <p:cNvSpPr txBox="1"/>
          <p:nvPr/>
        </p:nvSpPr>
        <p:spPr>
          <a:xfrm>
            <a:off x="5183130" y="2513070"/>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37448376-BA5E-093D-A8F1-6E128CC3AC37}"/>
              </a:ext>
            </a:extLst>
          </p:cNvPr>
          <p:cNvSpPr txBox="1"/>
          <p:nvPr/>
        </p:nvSpPr>
        <p:spPr>
          <a:xfrm>
            <a:off x="5180355" y="2515845"/>
            <a:ext cx="1828800" cy="369332"/>
          </a:xfrm>
          <a:prstGeom prst="rect">
            <a:avLst/>
          </a:prstGeom>
          <a:noFill/>
        </p:spPr>
        <p:txBody>
          <a:bodyPr wrap="square" rtlCol="0">
            <a:spAutoFit/>
          </a:bodyPr>
          <a:lstStyle/>
          <a:p>
            <a:pPr algn="l"/>
            <a:endParaRPr lang="en-US" dirty="0"/>
          </a:p>
        </p:txBody>
      </p:sp>
      <p:sp>
        <p:nvSpPr>
          <p:cNvPr id="8" name="Title 7">
            <a:extLst>
              <a:ext uri="{FF2B5EF4-FFF2-40B4-BE49-F238E27FC236}">
                <a16:creationId xmlns:a16="http://schemas.microsoft.com/office/drawing/2014/main" id="{A0E91CE8-65AA-E54D-8B06-8A9C1E32EB81}"/>
              </a:ext>
            </a:extLst>
          </p:cNvPr>
          <p:cNvSpPr>
            <a:spLocks noGrp="1"/>
          </p:cNvSpPr>
          <p:nvPr>
            <p:ph type="title"/>
          </p:nvPr>
        </p:nvSpPr>
        <p:spPr/>
        <p:txBody>
          <a:bodyPr/>
          <a:lstStyle/>
          <a:p>
            <a:r>
              <a:rPr lang="en-GB" b="1" i="1" u="sng" dirty="0"/>
              <a:t>3 strategies to building a successful team </a:t>
            </a:r>
            <a:endParaRPr lang="en-US" dirty="0"/>
          </a:p>
        </p:txBody>
      </p:sp>
      <p:sp>
        <p:nvSpPr>
          <p:cNvPr id="9" name="Content Placeholder 8">
            <a:extLst>
              <a:ext uri="{FF2B5EF4-FFF2-40B4-BE49-F238E27FC236}">
                <a16:creationId xmlns:a16="http://schemas.microsoft.com/office/drawing/2014/main" id="{4D9EE28D-B75A-288A-77A1-D8B3CBD8F5D1}"/>
              </a:ext>
            </a:extLst>
          </p:cNvPr>
          <p:cNvSpPr>
            <a:spLocks noGrp="1"/>
          </p:cNvSpPr>
          <p:nvPr>
            <p:ph idx="1"/>
          </p:nvPr>
        </p:nvSpPr>
        <p:spPr>
          <a:xfrm>
            <a:off x="132639" y="1557617"/>
            <a:ext cx="11926722" cy="4935258"/>
          </a:xfrm>
        </p:spPr>
        <p:txBody>
          <a:bodyPr>
            <a:normAutofit/>
          </a:bodyPr>
          <a:lstStyle/>
          <a:p>
            <a:pPr marL="514350" indent="-514350">
              <a:buFont typeface="+mj-lt"/>
              <a:buAutoNum type="arabicPeriod"/>
            </a:pPr>
            <a:r>
              <a:rPr lang="en-GB" sz="2000" b="1" dirty="0"/>
              <a:t>Define roles and responsibilities :</a:t>
            </a:r>
            <a:r>
              <a:rPr lang="en-GB" sz="2000" i="1" dirty="0"/>
              <a:t>The roles of each member of your team must be intertwined and reliant on one another. This is similar to how some players in team sports are referred to as "system players," indicating that, while they may not be the most gifted player on the team, they understand how to operate best within the "system." This is why you need a good eye for talent who can assess people not just on their ability to do a certain position, but also on whether they will fit into the workplace culture (the system) and work well with others.</a:t>
            </a:r>
          </a:p>
          <a:p>
            <a:pPr marL="514350" indent="-514350">
              <a:buFont typeface="+mj-lt"/>
              <a:buAutoNum type="arabicPeriod"/>
            </a:pPr>
            <a:r>
              <a:rPr lang="en-GB" sz="2000" b="1" dirty="0"/>
              <a:t>Get to know your team : </a:t>
            </a:r>
            <a:r>
              <a:rPr lang="en-GB" sz="2000" i="1" dirty="0"/>
              <a:t>it’s important to get to know everyone in your team this will help team planning and strategising a lot easier. Fully understanding your team involves taking the time to learn how they think and what it takes to drive them to go above and beyond what is expected of them.</a:t>
            </a:r>
          </a:p>
          <a:p>
            <a:pPr marL="514350" indent="-514350">
              <a:buFont typeface="+mj-lt"/>
              <a:buAutoNum type="arabicPeriod"/>
            </a:pPr>
            <a:r>
              <a:rPr lang="en-GB" sz="2000" b="1" i="1" dirty="0"/>
              <a:t>Communication: </a:t>
            </a:r>
            <a:r>
              <a:rPr lang="en-GB" sz="2000" i="1" dirty="0"/>
              <a:t>when working with people it’s very important to communicate especially in a team it helps to give your teammates a sense of direction. This allows everyone to know and understand what their roles are it also helps for you to know who may need help or who is struggling with tasks. </a:t>
            </a:r>
          </a:p>
          <a:p>
            <a:pPr marL="514350" indent="-514350">
              <a:buFont typeface="+mj-lt"/>
              <a:buAutoNum type="arabicPeriod"/>
            </a:pPr>
            <a:endParaRPr lang="en-GB" sz="2000" i="1" dirty="0"/>
          </a:p>
          <a:p>
            <a:pPr marL="514350" indent="-514350">
              <a:buFont typeface="+mj-lt"/>
              <a:buAutoNum type="arabicPeriod"/>
            </a:pPr>
            <a:endParaRPr lang="en-GB" sz="2000" i="1" dirty="0"/>
          </a:p>
          <a:p>
            <a:pPr marL="514350" indent="-514350">
              <a:buFont typeface="+mj-lt"/>
              <a:buAutoNum type="arabicPeriod"/>
            </a:pPr>
            <a:endParaRPr lang="en-GB" sz="2000" b="1" dirty="0"/>
          </a:p>
        </p:txBody>
      </p:sp>
    </p:spTree>
    <p:extLst>
      <p:ext uri="{BB962C8B-B14F-4D97-AF65-F5344CB8AC3E}">
        <p14:creationId xmlns:p14="http://schemas.microsoft.com/office/powerpoint/2010/main" val="2809269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A7872-03DE-BAC2-D241-FD1812A2357F}"/>
              </a:ext>
            </a:extLst>
          </p:cNvPr>
          <p:cNvSpPr>
            <a:spLocks noGrp="1"/>
          </p:cNvSpPr>
          <p:nvPr>
            <p:ph type="title"/>
          </p:nvPr>
        </p:nvSpPr>
        <p:spPr/>
        <p:txBody>
          <a:bodyPr/>
          <a:lstStyle/>
          <a:p>
            <a:r>
              <a:rPr lang="en-GB" b="1" i="1" u="sng" dirty="0"/>
              <a:t>Advantages of team working</a:t>
            </a:r>
            <a:r>
              <a:rPr lang="en-GB" b="1" i="1" dirty="0"/>
              <a:t> </a:t>
            </a:r>
            <a:endParaRPr lang="en-US" b="1" i="1" dirty="0"/>
          </a:p>
        </p:txBody>
      </p:sp>
      <p:sp>
        <p:nvSpPr>
          <p:cNvPr id="3" name="Content Placeholder 2">
            <a:extLst>
              <a:ext uri="{FF2B5EF4-FFF2-40B4-BE49-F238E27FC236}">
                <a16:creationId xmlns:a16="http://schemas.microsoft.com/office/drawing/2014/main" id="{3F613826-37D5-F4D4-24B7-19EADA3E71D9}"/>
              </a:ext>
            </a:extLst>
          </p:cNvPr>
          <p:cNvSpPr>
            <a:spLocks noGrp="1"/>
          </p:cNvSpPr>
          <p:nvPr>
            <p:ph idx="1"/>
          </p:nvPr>
        </p:nvSpPr>
        <p:spPr>
          <a:xfrm>
            <a:off x="379164" y="1690688"/>
            <a:ext cx="10515600" cy="4351338"/>
          </a:xfrm>
        </p:spPr>
        <p:txBody>
          <a:bodyPr>
            <a:normAutofit/>
          </a:bodyPr>
          <a:lstStyle/>
          <a:p>
            <a:pPr>
              <a:buFont typeface="Wingdings" pitchFamily="2" charset="2"/>
              <a:buChar char="v"/>
            </a:pPr>
            <a:r>
              <a:rPr lang="en-GB" sz="2000" b="1" i="1" dirty="0"/>
              <a:t>Shared responsibility-</a:t>
            </a:r>
            <a:r>
              <a:rPr lang="en-GB" sz="2000" i="1" dirty="0"/>
              <a:t> working in a team means everyone has their own part to do. Each them member is responsible for their part meaning if they fail to carry out their task that has been assigned to them they will get the blame. This also means not all the stress will be on one person .</a:t>
            </a:r>
          </a:p>
          <a:p>
            <a:pPr>
              <a:buFont typeface="Wingdings" pitchFamily="2" charset="2"/>
              <a:buChar char="v"/>
            </a:pPr>
            <a:r>
              <a:rPr lang="en-GB" sz="2000" b="1" dirty="0"/>
              <a:t>Effective problem solving-</a:t>
            </a:r>
            <a:r>
              <a:rPr lang="en-GB" sz="2000" i="1" dirty="0"/>
              <a:t>when working in a team problem solving will be a bit easier because you can hear the opinions of others rather than just your own. This allows everyone to chip in their own ideas and thoughts on how to solve a problem. </a:t>
            </a:r>
          </a:p>
          <a:p>
            <a:pPr>
              <a:buFont typeface="Wingdings" pitchFamily="2" charset="2"/>
              <a:buChar char="v"/>
            </a:pPr>
            <a:r>
              <a:rPr lang="en-GB" sz="2000" b="1" i="1" dirty="0"/>
              <a:t>Building professional relationships- </a:t>
            </a:r>
            <a:r>
              <a:rPr lang="en-GB" sz="2000" i="1" dirty="0"/>
              <a:t>building professional relationships plays a big role when when working in a team because you can benefit things from other people they can teach you things you may not understand and also you can benefit from that relationship outside of working in a team it also shows you can work and get along with people effectively </a:t>
            </a:r>
          </a:p>
          <a:p>
            <a:pPr>
              <a:buFont typeface="Wingdings" pitchFamily="2" charset="2"/>
              <a:buChar char="v"/>
            </a:pPr>
            <a:r>
              <a:rPr lang="en-GB" sz="2000" b="1" i="1" dirty="0"/>
              <a:t>Healthy risk taking-</a:t>
            </a:r>
            <a:r>
              <a:rPr lang="en-GB" sz="2000" i="1" dirty="0"/>
              <a:t>Because they have a better support structure, teamwork allows each member to take more risks. For those involved, sharing a successful outcome creates a bonding experience. Many organisations learn that the riskiest ideas they choose to implement are often the greatest ones.</a:t>
            </a:r>
          </a:p>
          <a:p>
            <a:pPr>
              <a:buFont typeface="Wingdings" pitchFamily="2" charset="2"/>
              <a:buChar char="v"/>
            </a:pPr>
            <a:endParaRPr lang="en-GB" sz="2000" b="1" dirty="0"/>
          </a:p>
        </p:txBody>
      </p:sp>
    </p:spTree>
    <p:extLst>
      <p:ext uri="{BB962C8B-B14F-4D97-AF65-F5344CB8AC3E}">
        <p14:creationId xmlns:p14="http://schemas.microsoft.com/office/powerpoint/2010/main" val="2003606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B2732-F49A-375C-9C0C-7FF1C8DA3580}"/>
              </a:ext>
            </a:extLst>
          </p:cNvPr>
          <p:cNvSpPr>
            <a:spLocks noGrp="1"/>
          </p:cNvSpPr>
          <p:nvPr>
            <p:ph type="title"/>
          </p:nvPr>
        </p:nvSpPr>
        <p:spPr/>
        <p:txBody>
          <a:bodyPr/>
          <a:lstStyle/>
          <a:p>
            <a:r>
              <a:rPr lang="en-GB" b="1" i="1" u="sng" dirty="0"/>
              <a:t>Disadvantages of team working</a:t>
            </a:r>
            <a:endParaRPr lang="en-US" b="1" i="1" u="sng" dirty="0"/>
          </a:p>
        </p:txBody>
      </p:sp>
      <p:sp>
        <p:nvSpPr>
          <p:cNvPr id="3" name="Content Placeholder 2">
            <a:extLst>
              <a:ext uri="{FF2B5EF4-FFF2-40B4-BE49-F238E27FC236}">
                <a16:creationId xmlns:a16="http://schemas.microsoft.com/office/drawing/2014/main" id="{5C471931-F830-89C2-2C90-F1D5C6BB51ED}"/>
              </a:ext>
            </a:extLst>
          </p:cNvPr>
          <p:cNvSpPr>
            <a:spLocks noGrp="1"/>
          </p:cNvSpPr>
          <p:nvPr>
            <p:ph idx="1"/>
          </p:nvPr>
        </p:nvSpPr>
        <p:spPr>
          <a:xfrm>
            <a:off x="203201" y="1690688"/>
            <a:ext cx="10515600" cy="4351338"/>
          </a:xfrm>
        </p:spPr>
        <p:txBody>
          <a:bodyPr>
            <a:normAutofit/>
          </a:bodyPr>
          <a:lstStyle/>
          <a:p>
            <a:pPr>
              <a:buFont typeface="Wingdings" pitchFamily="2" charset="2"/>
              <a:buChar char="v"/>
            </a:pPr>
            <a:r>
              <a:rPr lang="en-GB" sz="2000" b="1" i="1" dirty="0"/>
              <a:t>Not everyone will pull their own weight- </a:t>
            </a:r>
            <a:r>
              <a:rPr lang="en-GB" sz="2000" i="1" dirty="0"/>
              <a:t>what this means is not everyone in a team will put in as much effort as you or other team mates. This could possibly lower the way a target or goal could be achieved. This could sabotage the teams success , this could also mean different team mates could get different outcomes when it comes to  different  problems .</a:t>
            </a:r>
          </a:p>
          <a:p>
            <a:pPr>
              <a:buFont typeface="Wingdings" pitchFamily="2" charset="2"/>
              <a:buChar char="v"/>
            </a:pPr>
            <a:r>
              <a:rPr lang="en-GB" sz="2000" b="1" i="1" dirty="0"/>
              <a:t>Potential conflict –</a:t>
            </a:r>
            <a:r>
              <a:rPr lang="en-GB" sz="2000" i="1" dirty="0"/>
              <a:t>when working with other individuals to accomplish the same goal everyone will like to be heard and everyone will obviously have a suggestion and Input when looking for a solution thus could potential cause conflict because some individuals may feel they are not being heard . This could often lead to team mates having disagreements.</a:t>
            </a:r>
          </a:p>
          <a:p>
            <a:pPr>
              <a:buFont typeface="Wingdings" pitchFamily="2" charset="2"/>
              <a:buChar char="v"/>
            </a:pPr>
            <a:r>
              <a:rPr lang="en-GB" sz="2000" b="1" i="1" dirty="0"/>
              <a:t>Some individuals can’t take constructive criticism/feedback –</a:t>
            </a:r>
            <a:r>
              <a:rPr lang="en-GB" sz="2000" i="1" dirty="0"/>
              <a:t> when working in a team it’s important to know how to take feedback that could potentially improve your work this won’t only benefit you as an individual but it could also help you improve your input to the team. It can also be a disadvantage if the feedback given in a team atmosphere is wrong. When one member gives counsel to another, it may go beyond the boundaries of the leadership's expectations.</a:t>
            </a:r>
          </a:p>
          <a:p>
            <a:pPr>
              <a:buFont typeface="Wingdings" pitchFamily="2" charset="2"/>
              <a:buChar char="v"/>
            </a:pPr>
            <a:endParaRPr lang="en-GB" sz="2000" b="1" i="1" dirty="0"/>
          </a:p>
          <a:p>
            <a:pPr>
              <a:buFont typeface="Wingdings" pitchFamily="2" charset="2"/>
              <a:buChar char="v"/>
            </a:pPr>
            <a:endParaRPr lang="en-GB" sz="2000" i="1" dirty="0"/>
          </a:p>
          <a:p>
            <a:pPr>
              <a:buFont typeface="Wingdings" pitchFamily="2" charset="2"/>
              <a:buChar char="v"/>
            </a:pPr>
            <a:endParaRPr lang="en-GB" sz="2000" b="1" i="1" dirty="0"/>
          </a:p>
          <a:p>
            <a:pPr>
              <a:buFont typeface="Wingdings" pitchFamily="2" charset="2"/>
              <a:buChar char="v"/>
            </a:pPr>
            <a:endParaRPr lang="en-US" sz="2000" b="1" i="1" dirty="0"/>
          </a:p>
        </p:txBody>
      </p:sp>
    </p:spTree>
    <p:extLst>
      <p:ext uri="{BB962C8B-B14F-4D97-AF65-F5344CB8AC3E}">
        <p14:creationId xmlns:p14="http://schemas.microsoft.com/office/powerpoint/2010/main" val="39547178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D7C6C-0A8F-3F19-E4AA-27B67107442A}"/>
              </a:ext>
            </a:extLst>
          </p:cNvPr>
          <p:cNvSpPr>
            <a:spLocks noGrp="1"/>
          </p:cNvSpPr>
          <p:nvPr>
            <p:ph type="title"/>
          </p:nvPr>
        </p:nvSpPr>
        <p:spPr/>
        <p:txBody>
          <a:bodyPr/>
          <a:lstStyle/>
          <a:p>
            <a:r>
              <a:rPr lang="en-GB" b="1" i="1" u="sng" dirty="0"/>
              <a:t>References </a:t>
            </a:r>
            <a:endParaRPr lang="en-US" b="1" i="1" u="sng" dirty="0"/>
          </a:p>
        </p:txBody>
      </p:sp>
      <p:sp>
        <p:nvSpPr>
          <p:cNvPr id="3" name="Content Placeholder 2">
            <a:extLst>
              <a:ext uri="{FF2B5EF4-FFF2-40B4-BE49-F238E27FC236}">
                <a16:creationId xmlns:a16="http://schemas.microsoft.com/office/drawing/2014/main" id="{99A2B0EF-6662-BAD9-D1B7-D8495F5599CA}"/>
              </a:ext>
            </a:extLst>
          </p:cNvPr>
          <p:cNvSpPr>
            <a:spLocks noGrp="1"/>
          </p:cNvSpPr>
          <p:nvPr>
            <p:ph idx="1"/>
          </p:nvPr>
        </p:nvSpPr>
        <p:spPr>
          <a:xfrm>
            <a:off x="389964" y="1618456"/>
            <a:ext cx="10515600" cy="4351338"/>
          </a:xfrm>
        </p:spPr>
        <p:txBody>
          <a:bodyPr/>
          <a:lstStyle/>
          <a:p>
            <a:r>
              <a:rPr lang="en-GB" b="0" i="0" dirty="0">
                <a:effectLst/>
                <a:latin typeface="Helvetica" pitchFamily="2" charset="0"/>
                <a:hlinkClick r:id="rId2"/>
              </a:rPr>
              <a:t>https://</a:t>
            </a:r>
            <a:r>
              <a:rPr lang="en-GB" b="0" i="0" dirty="0" err="1">
                <a:effectLst/>
                <a:latin typeface="Helvetica" pitchFamily="2" charset="0"/>
                <a:hlinkClick r:id="rId2"/>
              </a:rPr>
              <a:t>brandongaille.com</a:t>
            </a:r>
            <a:r>
              <a:rPr lang="en-GB" b="0" i="0" dirty="0">
                <a:effectLst/>
                <a:latin typeface="Helvetica" pitchFamily="2" charset="0"/>
                <a:hlinkClick r:id="rId2"/>
              </a:rPr>
              <a:t>/17-pros-and-cons-of-teamwork/</a:t>
            </a:r>
            <a:endParaRPr lang="en-GB" dirty="0">
              <a:effectLst/>
              <a:latin typeface="Helvetica" pitchFamily="2" charset="0"/>
            </a:endParaRPr>
          </a:p>
          <a:p>
            <a:r>
              <a:rPr lang="en-GB" b="0" i="0" dirty="0">
                <a:effectLst/>
                <a:latin typeface="Helvetica" pitchFamily="2" charset="0"/>
                <a:hlinkClick r:id="rId3"/>
              </a:rPr>
              <a:t>https://</a:t>
            </a:r>
            <a:r>
              <a:rPr lang="en-GB" b="0" i="0" dirty="0" err="1">
                <a:effectLst/>
                <a:latin typeface="Helvetica" pitchFamily="2" charset="0"/>
                <a:hlinkClick r:id="rId3"/>
              </a:rPr>
              <a:t>www.exactasolutions.com</a:t>
            </a:r>
            <a:r>
              <a:rPr lang="en-GB" b="0" i="0" dirty="0">
                <a:effectLst/>
                <a:latin typeface="Helvetica" pitchFamily="2" charset="0"/>
                <a:hlinkClick r:id="rId3"/>
              </a:rPr>
              <a:t>/teamwork/</a:t>
            </a:r>
            <a:endParaRPr lang="en-GB" b="0" i="0" dirty="0">
              <a:effectLst/>
              <a:latin typeface="Helvetica" pitchFamily="2" charset="0"/>
            </a:endParaRPr>
          </a:p>
          <a:p>
            <a:r>
              <a:rPr lang="en-GB" b="0" i="0" dirty="0">
                <a:effectLst/>
                <a:latin typeface="Helvetica" pitchFamily="2" charset="0"/>
                <a:hlinkClick r:id="rId4"/>
              </a:rPr>
              <a:t>https://</a:t>
            </a:r>
            <a:r>
              <a:rPr lang="en-GB" b="0" i="0" dirty="0" err="1">
                <a:effectLst/>
                <a:latin typeface="Helvetica" pitchFamily="2" charset="0"/>
                <a:hlinkClick r:id="rId4"/>
              </a:rPr>
              <a:t>www.forbes.com</a:t>
            </a:r>
            <a:r>
              <a:rPr lang="en-GB" b="0" i="0" dirty="0">
                <a:effectLst/>
                <a:latin typeface="Helvetica" pitchFamily="2" charset="0"/>
                <a:hlinkClick r:id="rId4"/>
              </a:rPr>
              <a:t>/sites/</a:t>
            </a:r>
            <a:r>
              <a:rPr lang="en-GB" b="0" i="0" dirty="0" err="1">
                <a:effectLst/>
                <a:latin typeface="Helvetica" pitchFamily="2" charset="0"/>
                <a:hlinkClick r:id="rId4"/>
              </a:rPr>
              <a:t>glennllopis</a:t>
            </a:r>
            <a:r>
              <a:rPr lang="en-GB" b="0" i="0" dirty="0">
                <a:effectLst/>
                <a:latin typeface="Helvetica" pitchFamily="2" charset="0"/>
                <a:hlinkClick r:id="rId4"/>
              </a:rPr>
              <a:t>/2012/10/01/6-ways-successful-teams-are-built-to-last/?sh=540918592b55</a:t>
            </a:r>
            <a:endParaRPr lang="en-GB" dirty="0">
              <a:effectLst/>
              <a:latin typeface="Helvetica" pitchFamily="2" charset="0"/>
            </a:endParaRPr>
          </a:p>
          <a:p>
            <a:r>
              <a:rPr lang="en-GB" b="0" i="0" dirty="0">
                <a:effectLst/>
                <a:latin typeface="Helvetica" pitchFamily="2" charset="0"/>
                <a:hlinkClick r:id="rId5"/>
              </a:rPr>
              <a:t>https://</a:t>
            </a:r>
            <a:r>
              <a:rPr lang="en-GB" b="0" i="0" dirty="0" err="1">
                <a:effectLst/>
                <a:latin typeface="Helvetica" pitchFamily="2" charset="0"/>
                <a:hlinkClick r:id="rId5"/>
              </a:rPr>
              <a:t>www.michaelpage.ae</a:t>
            </a:r>
            <a:r>
              <a:rPr lang="en-GB" b="0" i="0" dirty="0">
                <a:effectLst/>
                <a:latin typeface="Helvetica" pitchFamily="2" charset="0"/>
                <a:hlinkClick r:id="rId5"/>
              </a:rPr>
              <a:t>/advice/management-advice/development-and-retention/building-effective-team</a:t>
            </a:r>
            <a:endParaRPr lang="en-GB" dirty="0">
              <a:effectLst/>
              <a:latin typeface="Helvetica" pitchFamily="2" charset="0"/>
            </a:endParaRPr>
          </a:p>
          <a:p>
            <a:endParaRPr lang="en-GB" dirty="0">
              <a:effectLst/>
              <a:latin typeface="Helvetica" pitchFamily="2" charset="0"/>
            </a:endParaRPr>
          </a:p>
          <a:p>
            <a:endParaRPr lang="en-US" dirty="0"/>
          </a:p>
        </p:txBody>
      </p:sp>
    </p:spTree>
    <p:extLst>
      <p:ext uri="{BB962C8B-B14F-4D97-AF65-F5344CB8AC3E}">
        <p14:creationId xmlns:p14="http://schemas.microsoft.com/office/powerpoint/2010/main" val="3522490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415611" y="992767"/>
            <a:ext cx="11360800" cy="2736800"/>
          </a:xfrm>
          <a:prstGeom prst="rect">
            <a:avLst/>
          </a:prstGeo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GB" dirty="0">
                <a:solidFill>
                  <a:schemeClr val="tx1"/>
                </a:solidFill>
              </a:rPr>
              <a:t>Benefits of team working</a:t>
            </a:r>
            <a:endParaRPr dirty="0">
              <a:solidFill>
                <a:schemeClr val="tx1"/>
              </a:solidFill>
            </a:endParaRPr>
          </a:p>
        </p:txBody>
      </p:sp>
      <p:sp>
        <p:nvSpPr>
          <p:cNvPr id="55" name="Google Shape;55;p13"/>
          <p:cNvSpPr txBox="1">
            <a:spLocks noGrp="1"/>
          </p:cNvSpPr>
          <p:nvPr>
            <p:ph type="subTitle" idx="1"/>
          </p:nvPr>
        </p:nvSpPr>
        <p:spPr>
          <a:xfrm>
            <a:off x="415600" y="3778833"/>
            <a:ext cx="11360800" cy="10568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GB" dirty="0" err="1">
                <a:solidFill>
                  <a:schemeClr val="tx1"/>
                </a:solidFill>
              </a:rPr>
              <a:t>Hania</a:t>
            </a:r>
            <a:endParaRPr dirty="0">
              <a:solidFill>
                <a:schemeClr val="tx1"/>
              </a:solidFill>
            </a:endParaRPr>
          </a:p>
        </p:txBody>
      </p:sp>
    </p:spTree>
    <p:extLst>
      <p:ext uri="{BB962C8B-B14F-4D97-AF65-F5344CB8AC3E}">
        <p14:creationId xmlns:p14="http://schemas.microsoft.com/office/powerpoint/2010/main" val="3349012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dirty="0">
                <a:solidFill>
                  <a:schemeClr val="tx1"/>
                </a:solidFill>
              </a:rPr>
              <a:t>support </a:t>
            </a:r>
            <a:endParaRPr dirty="0">
              <a:solidFill>
                <a:schemeClr val="tx1"/>
              </a:solidFill>
            </a:endParaRPr>
          </a:p>
        </p:txBody>
      </p:sp>
      <p:sp>
        <p:nvSpPr>
          <p:cNvPr id="61" name="Google Shape;61;p14"/>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dirty="0">
                <a:solidFill>
                  <a:schemeClr val="tx1"/>
                </a:solidFill>
              </a:rPr>
              <a:t>The benefits of team working can be it providing all sorts of suppose systems it was very easy and makes work easier when you work as a team there are a lot of benefits as working as a team for e.g. </a:t>
            </a:r>
            <a:endParaRPr dirty="0">
              <a:solidFill>
                <a:schemeClr val="tx1"/>
              </a:solidFill>
            </a:endParaRPr>
          </a:p>
          <a:p>
            <a:pPr marL="609585" lvl="0" indent="-457189" algn="l" rtl="0">
              <a:spcBef>
                <a:spcPts val="1600"/>
              </a:spcBef>
              <a:spcAft>
                <a:spcPts val="0"/>
              </a:spcAft>
              <a:buSzPts val="1800"/>
              <a:buChar char="●"/>
            </a:pPr>
            <a:r>
              <a:rPr lang="en-GB" dirty="0">
                <a:solidFill>
                  <a:schemeClr val="tx1"/>
                </a:solidFill>
              </a:rPr>
              <a:t>There’s better problem solving</a:t>
            </a:r>
            <a:endParaRPr dirty="0">
              <a:solidFill>
                <a:schemeClr val="tx1"/>
              </a:solidFill>
            </a:endParaRPr>
          </a:p>
          <a:p>
            <a:pPr marL="609585" lvl="0" indent="-457189" algn="l" rtl="0">
              <a:spcBef>
                <a:spcPts val="0"/>
              </a:spcBef>
              <a:spcAft>
                <a:spcPts val="0"/>
              </a:spcAft>
              <a:buSzPts val="1800"/>
              <a:buChar char="●"/>
            </a:pPr>
            <a:r>
              <a:rPr lang="en-GB" dirty="0">
                <a:solidFill>
                  <a:schemeClr val="tx1"/>
                </a:solidFill>
              </a:rPr>
              <a:t>Increased individual development</a:t>
            </a:r>
            <a:endParaRPr dirty="0">
              <a:solidFill>
                <a:schemeClr val="tx1"/>
              </a:solidFill>
            </a:endParaRPr>
          </a:p>
          <a:p>
            <a:pPr marL="609585" lvl="0" indent="-457189" algn="l" rtl="0">
              <a:spcBef>
                <a:spcPts val="0"/>
              </a:spcBef>
              <a:spcAft>
                <a:spcPts val="0"/>
              </a:spcAft>
              <a:buSzPts val="1800"/>
              <a:buChar char="●"/>
            </a:pPr>
            <a:r>
              <a:rPr lang="en-GB" dirty="0">
                <a:solidFill>
                  <a:schemeClr val="tx1"/>
                </a:solidFill>
              </a:rPr>
              <a:t>Wages have risen</a:t>
            </a:r>
            <a:endParaRPr dirty="0">
              <a:solidFill>
                <a:schemeClr val="tx1"/>
              </a:solidFill>
            </a:endParaRPr>
          </a:p>
          <a:p>
            <a:pPr marL="609585" lvl="0" indent="-457189" algn="l" rtl="0">
              <a:spcBef>
                <a:spcPts val="0"/>
              </a:spcBef>
              <a:spcAft>
                <a:spcPts val="0"/>
              </a:spcAft>
              <a:buSzPts val="1800"/>
              <a:buChar char="●"/>
            </a:pPr>
            <a:r>
              <a:rPr lang="en-GB" dirty="0">
                <a:solidFill>
                  <a:schemeClr val="tx1"/>
                </a:solidFill>
              </a:rPr>
              <a:t>Hazards that are more calculated</a:t>
            </a:r>
            <a:endParaRPr dirty="0">
              <a:solidFill>
                <a:schemeClr val="tx1"/>
              </a:solidFill>
            </a:endParaRPr>
          </a:p>
          <a:p>
            <a:pPr marL="0" lvl="0" indent="0" algn="l" rtl="0">
              <a:spcBef>
                <a:spcPts val="1600"/>
              </a:spcBef>
              <a:spcAft>
                <a:spcPts val="1600"/>
              </a:spcAft>
              <a:buNone/>
            </a:pPr>
            <a:endParaRPr dirty="0"/>
          </a:p>
        </p:txBody>
      </p:sp>
    </p:spTree>
    <p:extLst>
      <p:ext uri="{BB962C8B-B14F-4D97-AF65-F5344CB8AC3E}">
        <p14:creationId xmlns:p14="http://schemas.microsoft.com/office/powerpoint/2010/main" val="400901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dirty="0">
                <a:solidFill>
                  <a:schemeClr val="tx1"/>
                </a:solidFill>
              </a:rPr>
              <a:t>Relationships in a business</a:t>
            </a:r>
            <a:endParaRPr dirty="0">
              <a:solidFill>
                <a:schemeClr val="tx1"/>
              </a:solidFill>
            </a:endParaRPr>
          </a:p>
        </p:txBody>
      </p:sp>
      <p:sp>
        <p:nvSpPr>
          <p:cNvPr id="67" name="Google Shape;67;p15"/>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r>
              <a:rPr lang="en-GB" dirty="0">
                <a:solidFill>
                  <a:schemeClr val="tx1"/>
                </a:solidFill>
              </a:rPr>
              <a:t>cooperation aids in the formation of stable connections within </a:t>
            </a:r>
            <a:r>
              <a:rPr lang="en-GB" dirty="0" err="1">
                <a:solidFill>
                  <a:schemeClr val="tx1"/>
                </a:solidFill>
              </a:rPr>
              <a:t>coworkers</a:t>
            </a:r>
            <a:r>
              <a:rPr lang="en-GB" dirty="0">
                <a:solidFill>
                  <a:schemeClr val="tx1"/>
                </a:solidFill>
              </a:rPr>
              <a:t>. Teammates have a greater grasp of one another abilities, limitations, and personal characteristics. Trust is established via great relations, and interaction becomes more spontaneous, open, and genuine. In relationships, collaboration is critical because it permits everybody concerned to assist one another. Your friendship will get greater as you assist each other. It's tough to reach a common understanding when each individual in a partnership is operating independently.</a:t>
            </a:r>
            <a:endParaRPr dirty="0">
              <a:solidFill>
                <a:schemeClr val="tx1"/>
              </a:solidFill>
            </a:endParaRPr>
          </a:p>
        </p:txBody>
      </p:sp>
    </p:spTree>
    <p:extLst>
      <p:ext uri="{BB962C8B-B14F-4D97-AF65-F5344CB8AC3E}">
        <p14:creationId xmlns:p14="http://schemas.microsoft.com/office/powerpoint/2010/main" val="4060424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6"/>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dirty="0">
                <a:solidFill>
                  <a:schemeClr val="tx1"/>
                </a:solidFill>
              </a:rPr>
              <a:t>flexibility</a:t>
            </a:r>
            <a:endParaRPr dirty="0">
              <a:solidFill>
                <a:schemeClr val="tx1"/>
              </a:solidFill>
            </a:endParaRPr>
          </a:p>
        </p:txBody>
      </p:sp>
      <p:sp>
        <p:nvSpPr>
          <p:cNvPr id="73" name="Google Shape;73;p16"/>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r>
              <a:rPr lang="en-GB" dirty="0">
                <a:solidFill>
                  <a:schemeClr val="tx1"/>
                </a:solidFill>
              </a:rPr>
              <a:t>Flexibility also boosts productivity by improving interaction, creativity, production, and participation. As a leader, supporting a flexible approach to working within your organisation will demonstrate to your staff that you trust individuals and are concerned about their well-being. It is also better to be more flexible so it helps everyone around you especially if they need some sort of guidance and they need you there so its better for you.</a:t>
            </a:r>
            <a:endParaRPr dirty="0">
              <a:solidFill>
                <a:schemeClr val="tx1"/>
              </a:solidFill>
            </a:endParaRPr>
          </a:p>
        </p:txBody>
      </p:sp>
    </p:spTree>
    <p:extLst>
      <p:ext uri="{BB962C8B-B14F-4D97-AF65-F5344CB8AC3E}">
        <p14:creationId xmlns:p14="http://schemas.microsoft.com/office/powerpoint/2010/main" val="35638059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7"/>
          <p:cNvSpPr txBox="1">
            <a:spLocks noGrp="1"/>
          </p:cNvSpPr>
          <p:nvPr>
            <p:ph type="title"/>
          </p:nvPr>
        </p:nvSpPr>
        <p:spPr>
          <a:xfrm>
            <a:off x="415600" y="593367"/>
            <a:ext cx="11360800" cy="76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GB" dirty="0">
                <a:solidFill>
                  <a:schemeClr val="tx1"/>
                </a:solidFill>
              </a:rPr>
              <a:t>Attracts talents</a:t>
            </a:r>
            <a:endParaRPr dirty="0">
              <a:solidFill>
                <a:schemeClr val="tx1"/>
              </a:solidFill>
            </a:endParaRPr>
          </a:p>
        </p:txBody>
      </p:sp>
      <p:sp>
        <p:nvSpPr>
          <p:cNvPr id="79" name="Google Shape;79;p17"/>
          <p:cNvSpPr txBox="1">
            <a:spLocks noGrp="1"/>
          </p:cNvSpPr>
          <p:nvPr>
            <p:ph type="body" idx="1"/>
          </p:nvPr>
        </p:nvSpPr>
        <p:spPr>
          <a:xfrm>
            <a:off x="415600" y="1536633"/>
            <a:ext cx="11360800" cy="45552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1600"/>
              </a:spcAft>
              <a:buNone/>
            </a:pPr>
            <a:r>
              <a:rPr lang="en-GB" dirty="0">
                <a:solidFill>
                  <a:schemeClr val="tx1"/>
                </a:solidFill>
              </a:rPr>
              <a:t>This is a great benefit of working in a team as it helps and shows people around you the things you can do within the business so everyone around you can learn new things from you and also have a greater understanding of what they are doing. If you are in a team it is very likely of you to show what is achievable for you and your colleagues. It is better for you because it shows you can do a lot more than what is expected. </a:t>
            </a:r>
            <a:endParaRPr dirty="0">
              <a:solidFill>
                <a:schemeClr val="tx1"/>
              </a:solidFill>
            </a:endParaRPr>
          </a:p>
        </p:txBody>
      </p:sp>
    </p:spTree>
    <p:extLst>
      <p:ext uri="{BB962C8B-B14F-4D97-AF65-F5344CB8AC3E}">
        <p14:creationId xmlns:p14="http://schemas.microsoft.com/office/powerpoint/2010/main" val="3796436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172210" y="2089467"/>
            <a:ext cx="4514850" cy="2274570"/>
          </a:xfrm>
          <a:prstGeom prst="rect">
            <a:avLst/>
          </a:prstGeom>
        </p:spPr>
        <p:txBody>
          <a:bodyPr vert="horz" wrap="square" lIns="0" tIns="12700" rIns="0" bIns="0" rtlCol="0">
            <a:spAutoFit/>
          </a:bodyPr>
          <a:lstStyle/>
          <a:p>
            <a:pPr marL="12700">
              <a:lnSpc>
                <a:spcPct val="100000"/>
              </a:lnSpc>
              <a:spcBef>
                <a:spcPts val="100"/>
              </a:spcBef>
            </a:pPr>
            <a:r>
              <a:rPr sz="1800" u="sng" spc="-5" dirty="0">
                <a:uFill>
                  <a:solidFill>
                    <a:srgbClr val="000000"/>
                  </a:solidFill>
                </a:uFill>
                <a:latin typeface="Arial MT"/>
                <a:cs typeface="Arial MT"/>
              </a:rPr>
              <a:t>Effective</a:t>
            </a:r>
            <a:r>
              <a:rPr sz="1800" u="sng" spc="-10" dirty="0">
                <a:uFill>
                  <a:solidFill>
                    <a:srgbClr val="000000"/>
                  </a:solidFill>
                </a:uFill>
                <a:latin typeface="Arial MT"/>
                <a:cs typeface="Arial MT"/>
              </a:rPr>
              <a:t> </a:t>
            </a:r>
            <a:r>
              <a:rPr sz="1800" u="sng" spc="-85" dirty="0">
                <a:uFill>
                  <a:solidFill>
                    <a:srgbClr val="000000"/>
                  </a:solidFill>
                </a:uFill>
                <a:latin typeface="Arial MT"/>
                <a:cs typeface="Arial MT"/>
              </a:rPr>
              <a:t>Team</a:t>
            </a:r>
            <a:r>
              <a:rPr sz="1800" u="sng" spc="95" dirty="0">
                <a:uFill>
                  <a:solidFill>
                    <a:srgbClr val="000000"/>
                  </a:solidFill>
                </a:uFill>
                <a:latin typeface="Arial MT"/>
                <a:cs typeface="Arial MT"/>
              </a:rPr>
              <a:t> </a:t>
            </a:r>
            <a:r>
              <a:rPr sz="1800" u="sng" dirty="0">
                <a:uFill>
                  <a:solidFill>
                    <a:srgbClr val="000000"/>
                  </a:solidFill>
                </a:uFill>
                <a:latin typeface="Arial MT"/>
                <a:cs typeface="Arial MT"/>
              </a:rPr>
              <a:t>Working</a:t>
            </a:r>
            <a:r>
              <a:rPr sz="1800" u="sng" spc="-80" dirty="0">
                <a:uFill>
                  <a:solidFill>
                    <a:srgbClr val="000000"/>
                  </a:solidFill>
                </a:uFill>
                <a:latin typeface="Arial MT"/>
                <a:cs typeface="Arial MT"/>
              </a:rPr>
              <a:t> </a:t>
            </a:r>
            <a:r>
              <a:rPr sz="1800" u="sng" spc="5" dirty="0">
                <a:uFill>
                  <a:solidFill>
                    <a:srgbClr val="000000"/>
                  </a:solidFill>
                </a:uFill>
                <a:latin typeface="Arial MT"/>
                <a:cs typeface="Arial MT"/>
              </a:rPr>
              <a:t>and</a:t>
            </a:r>
            <a:r>
              <a:rPr sz="1800" u="sng" spc="-5" dirty="0">
                <a:uFill>
                  <a:solidFill>
                    <a:srgbClr val="000000"/>
                  </a:solidFill>
                </a:uFill>
                <a:latin typeface="Arial MT"/>
                <a:cs typeface="Arial MT"/>
              </a:rPr>
              <a:t> Communication</a:t>
            </a:r>
            <a:endParaRPr sz="1800">
              <a:latin typeface="Arial MT"/>
              <a:cs typeface="Arial MT"/>
            </a:endParaRPr>
          </a:p>
          <a:p>
            <a:pPr marL="12700" marR="3288029">
              <a:lnSpc>
                <a:spcPts val="3910"/>
              </a:lnSpc>
              <a:spcBef>
                <a:spcPts val="420"/>
              </a:spcBef>
            </a:pPr>
            <a:r>
              <a:rPr sz="1800" spc="-10" dirty="0">
                <a:latin typeface="Arial MT"/>
                <a:cs typeface="Arial MT"/>
              </a:rPr>
              <a:t>Joy</a:t>
            </a:r>
            <a:r>
              <a:rPr sz="1800" dirty="0">
                <a:latin typeface="Arial MT"/>
                <a:cs typeface="Arial MT"/>
              </a:rPr>
              <a:t> Botu </a:t>
            </a:r>
            <a:r>
              <a:rPr sz="1800" spc="5" dirty="0">
                <a:latin typeface="Arial MT"/>
                <a:cs typeface="Arial MT"/>
              </a:rPr>
              <a:t> </a:t>
            </a:r>
            <a:r>
              <a:rPr sz="1800" dirty="0">
                <a:latin typeface="Arial MT"/>
                <a:cs typeface="Arial MT"/>
              </a:rPr>
              <a:t>B</a:t>
            </a:r>
            <a:r>
              <a:rPr sz="1800" spc="-75" dirty="0">
                <a:latin typeface="Arial MT"/>
                <a:cs typeface="Arial MT"/>
              </a:rPr>
              <a:t>M</a:t>
            </a:r>
            <a:r>
              <a:rPr sz="1800" dirty="0">
                <a:latin typeface="Arial MT"/>
                <a:cs typeface="Arial MT"/>
              </a:rPr>
              <a:t>S</a:t>
            </a:r>
            <a:r>
              <a:rPr sz="1800" spc="25" dirty="0">
                <a:latin typeface="Arial MT"/>
                <a:cs typeface="Arial MT"/>
              </a:rPr>
              <a:t>W</a:t>
            </a:r>
            <a:r>
              <a:rPr sz="1800" spc="-30" dirty="0">
                <a:latin typeface="Arial MT"/>
                <a:cs typeface="Arial MT"/>
              </a:rPr>
              <a:t>400</a:t>
            </a:r>
            <a:r>
              <a:rPr sz="1800" dirty="0">
                <a:latin typeface="Arial MT"/>
                <a:cs typeface="Arial MT"/>
              </a:rPr>
              <a:t>2</a:t>
            </a:r>
            <a:endParaRPr sz="1800">
              <a:latin typeface="Arial MT"/>
              <a:cs typeface="Arial MT"/>
            </a:endParaRPr>
          </a:p>
          <a:p>
            <a:pPr marL="12700" marR="3345179">
              <a:lnSpc>
                <a:spcPts val="3829"/>
              </a:lnSpc>
            </a:pPr>
            <a:r>
              <a:rPr sz="1800" spc="-25" dirty="0">
                <a:latin typeface="Arial MT"/>
                <a:cs typeface="Arial MT"/>
              </a:rPr>
              <a:t>Leah</a:t>
            </a:r>
            <a:r>
              <a:rPr sz="1800" spc="10" dirty="0">
                <a:latin typeface="Arial MT"/>
                <a:cs typeface="Arial MT"/>
              </a:rPr>
              <a:t> </a:t>
            </a:r>
            <a:r>
              <a:rPr sz="1800" dirty="0">
                <a:latin typeface="Arial MT"/>
                <a:cs typeface="Arial MT"/>
              </a:rPr>
              <a:t>Dilloo </a:t>
            </a:r>
            <a:r>
              <a:rPr sz="1800" spc="-484" dirty="0">
                <a:latin typeface="Arial MT"/>
                <a:cs typeface="Arial MT"/>
              </a:rPr>
              <a:t> </a:t>
            </a:r>
            <a:r>
              <a:rPr sz="1800" spc="-25" dirty="0">
                <a:latin typeface="Arial MT"/>
                <a:cs typeface="Arial MT"/>
              </a:rPr>
              <a:t>2030846</a:t>
            </a:r>
            <a:endParaRPr sz="1800">
              <a:latin typeface="Arial MT"/>
              <a:cs typeface="Arial MT"/>
            </a:endParaRPr>
          </a:p>
        </p:txBody>
      </p:sp>
    </p:spTree>
    <p:extLst>
      <p:ext uri="{BB962C8B-B14F-4D97-AF65-F5344CB8AC3E}">
        <p14:creationId xmlns:p14="http://schemas.microsoft.com/office/powerpoint/2010/main" val="10458715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58812" y="532066"/>
            <a:ext cx="4938395" cy="448945"/>
          </a:xfrm>
          <a:prstGeom prst="rect">
            <a:avLst/>
          </a:prstGeom>
        </p:spPr>
        <p:txBody>
          <a:bodyPr vert="horz" wrap="square" lIns="0" tIns="15875" rIns="0" bIns="0" rtlCol="0">
            <a:spAutoFit/>
          </a:bodyPr>
          <a:lstStyle/>
          <a:p>
            <a:pPr marL="12700">
              <a:lnSpc>
                <a:spcPct val="100000"/>
              </a:lnSpc>
              <a:spcBef>
                <a:spcPts val="125"/>
              </a:spcBef>
            </a:pPr>
            <a:r>
              <a:rPr spc="10" dirty="0">
                <a:latin typeface="Arial MT"/>
                <a:cs typeface="Arial MT"/>
              </a:rPr>
              <a:t>5</a:t>
            </a:r>
            <a:r>
              <a:rPr spc="-5" dirty="0">
                <a:latin typeface="Arial MT"/>
                <a:cs typeface="Arial MT"/>
              </a:rPr>
              <a:t> </a:t>
            </a:r>
            <a:r>
              <a:rPr dirty="0">
                <a:latin typeface="Arial MT"/>
                <a:cs typeface="Arial MT"/>
              </a:rPr>
              <a:t>Stages</a:t>
            </a:r>
            <a:r>
              <a:rPr spc="150" dirty="0">
                <a:latin typeface="Arial MT"/>
                <a:cs typeface="Arial MT"/>
              </a:rPr>
              <a:t> </a:t>
            </a:r>
            <a:r>
              <a:rPr spc="20" dirty="0">
                <a:latin typeface="Arial MT"/>
                <a:cs typeface="Arial MT"/>
              </a:rPr>
              <a:t>of</a:t>
            </a:r>
            <a:r>
              <a:rPr spc="-50" dirty="0">
                <a:latin typeface="Arial MT"/>
                <a:cs typeface="Arial MT"/>
              </a:rPr>
              <a:t> </a:t>
            </a:r>
            <a:r>
              <a:rPr spc="-75" dirty="0">
                <a:latin typeface="Arial MT"/>
                <a:cs typeface="Arial MT"/>
              </a:rPr>
              <a:t>Team</a:t>
            </a:r>
            <a:r>
              <a:rPr spc="125" dirty="0">
                <a:latin typeface="Arial MT"/>
                <a:cs typeface="Arial MT"/>
              </a:rPr>
              <a:t> </a:t>
            </a:r>
            <a:r>
              <a:rPr spc="-10" dirty="0">
                <a:latin typeface="Arial MT"/>
                <a:cs typeface="Arial MT"/>
              </a:rPr>
              <a:t>Development</a:t>
            </a:r>
          </a:p>
        </p:txBody>
      </p:sp>
      <p:sp>
        <p:nvSpPr>
          <p:cNvPr id="3" name="object 3"/>
          <p:cNvSpPr txBox="1"/>
          <p:nvPr/>
        </p:nvSpPr>
        <p:spPr>
          <a:xfrm>
            <a:off x="500380" y="1597215"/>
            <a:ext cx="10777220" cy="4813935"/>
          </a:xfrm>
          <a:prstGeom prst="rect">
            <a:avLst/>
          </a:prstGeom>
        </p:spPr>
        <p:txBody>
          <a:bodyPr vert="horz" wrap="square" lIns="0" tIns="69850" rIns="0" bIns="0" rtlCol="0">
            <a:spAutoFit/>
          </a:bodyPr>
          <a:lstStyle/>
          <a:p>
            <a:pPr marL="241300" indent="-229235">
              <a:lnSpc>
                <a:spcPct val="100000"/>
              </a:lnSpc>
              <a:spcBef>
                <a:spcPts val="550"/>
              </a:spcBef>
              <a:buChar char="•"/>
              <a:tabLst>
                <a:tab pos="241935" algn="l"/>
              </a:tabLst>
            </a:pPr>
            <a:r>
              <a:rPr sz="2750" spc="10" dirty="0">
                <a:latin typeface="Arial MT"/>
                <a:cs typeface="Arial MT"/>
              </a:rPr>
              <a:t>Forming.</a:t>
            </a:r>
            <a:endParaRPr sz="2750">
              <a:latin typeface="Arial MT"/>
              <a:cs typeface="Arial MT"/>
            </a:endParaRPr>
          </a:p>
          <a:p>
            <a:pPr marL="241300" indent="-229235">
              <a:lnSpc>
                <a:spcPct val="100000"/>
              </a:lnSpc>
              <a:spcBef>
                <a:spcPts val="455"/>
              </a:spcBef>
              <a:buChar char="•"/>
              <a:tabLst>
                <a:tab pos="241935" algn="l"/>
              </a:tabLst>
            </a:pPr>
            <a:r>
              <a:rPr sz="2750" spc="5" dirty="0">
                <a:latin typeface="Arial MT"/>
                <a:cs typeface="Arial MT"/>
              </a:rPr>
              <a:t>Storming.</a:t>
            </a:r>
            <a:endParaRPr sz="2750">
              <a:latin typeface="Arial MT"/>
              <a:cs typeface="Arial MT"/>
            </a:endParaRPr>
          </a:p>
          <a:p>
            <a:pPr marL="241300" indent="-229235">
              <a:lnSpc>
                <a:spcPct val="100000"/>
              </a:lnSpc>
              <a:spcBef>
                <a:spcPts val="380"/>
              </a:spcBef>
              <a:buChar char="•"/>
              <a:tabLst>
                <a:tab pos="241935" algn="l"/>
              </a:tabLst>
            </a:pPr>
            <a:r>
              <a:rPr sz="2750" spc="10" dirty="0">
                <a:latin typeface="Arial MT"/>
                <a:cs typeface="Arial MT"/>
              </a:rPr>
              <a:t>Norming.</a:t>
            </a:r>
            <a:endParaRPr sz="2750">
              <a:latin typeface="Arial MT"/>
              <a:cs typeface="Arial MT"/>
            </a:endParaRPr>
          </a:p>
          <a:p>
            <a:pPr marL="241300" indent="-229235">
              <a:lnSpc>
                <a:spcPct val="100000"/>
              </a:lnSpc>
              <a:spcBef>
                <a:spcPts val="380"/>
              </a:spcBef>
              <a:buChar char="•"/>
              <a:tabLst>
                <a:tab pos="241935" algn="l"/>
              </a:tabLst>
            </a:pPr>
            <a:r>
              <a:rPr sz="2750" dirty="0">
                <a:latin typeface="Arial MT"/>
                <a:cs typeface="Arial MT"/>
              </a:rPr>
              <a:t>Performing.</a:t>
            </a:r>
            <a:endParaRPr sz="2750">
              <a:latin typeface="Arial MT"/>
              <a:cs typeface="Arial MT"/>
            </a:endParaRPr>
          </a:p>
          <a:p>
            <a:pPr marL="241300" indent="-229235">
              <a:lnSpc>
                <a:spcPct val="100000"/>
              </a:lnSpc>
              <a:spcBef>
                <a:spcPts val="380"/>
              </a:spcBef>
              <a:buChar char="•"/>
              <a:tabLst>
                <a:tab pos="241935" algn="l"/>
              </a:tabLst>
            </a:pPr>
            <a:r>
              <a:rPr sz="2750" spc="20" dirty="0">
                <a:latin typeface="Arial MT"/>
                <a:cs typeface="Arial MT"/>
              </a:rPr>
              <a:t>Adjourning.</a:t>
            </a:r>
            <a:endParaRPr sz="2750">
              <a:latin typeface="Arial MT"/>
              <a:cs typeface="Arial MT"/>
            </a:endParaRPr>
          </a:p>
          <a:p>
            <a:pPr>
              <a:lnSpc>
                <a:spcPct val="100000"/>
              </a:lnSpc>
            </a:pPr>
            <a:endParaRPr sz="3100">
              <a:latin typeface="Arial MT"/>
              <a:cs typeface="Arial MT"/>
            </a:endParaRPr>
          </a:p>
          <a:p>
            <a:pPr>
              <a:lnSpc>
                <a:spcPct val="100000"/>
              </a:lnSpc>
              <a:spcBef>
                <a:spcPts val="40"/>
              </a:spcBef>
            </a:pPr>
            <a:endParaRPr sz="4200">
              <a:latin typeface="Arial MT"/>
              <a:cs typeface="Arial MT"/>
            </a:endParaRPr>
          </a:p>
          <a:p>
            <a:pPr marL="12700" marR="5080">
              <a:lnSpc>
                <a:spcPct val="81200"/>
              </a:lnSpc>
              <a:tabLst>
                <a:tab pos="6492240" algn="l"/>
              </a:tabLst>
            </a:pPr>
            <a:r>
              <a:rPr sz="2750" spc="5" dirty="0">
                <a:latin typeface="Arial MT"/>
                <a:cs typeface="Arial MT"/>
              </a:rPr>
              <a:t>These</a:t>
            </a:r>
            <a:r>
              <a:rPr sz="2750" spc="100" dirty="0">
                <a:latin typeface="Arial MT"/>
                <a:cs typeface="Arial MT"/>
              </a:rPr>
              <a:t> </a:t>
            </a:r>
            <a:r>
              <a:rPr sz="2750" spc="-5" dirty="0">
                <a:latin typeface="Arial MT"/>
                <a:cs typeface="Arial MT"/>
              </a:rPr>
              <a:t>steps</a:t>
            </a:r>
            <a:r>
              <a:rPr sz="2750" spc="180" dirty="0">
                <a:latin typeface="Arial MT"/>
                <a:cs typeface="Arial MT"/>
              </a:rPr>
              <a:t> </a:t>
            </a:r>
            <a:r>
              <a:rPr sz="2750" dirty="0">
                <a:latin typeface="Arial MT"/>
                <a:cs typeface="Arial MT"/>
              </a:rPr>
              <a:t>were</a:t>
            </a:r>
            <a:r>
              <a:rPr sz="2750" spc="105" dirty="0">
                <a:latin typeface="Arial MT"/>
                <a:cs typeface="Arial MT"/>
              </a:rPr>
              <a:t> </a:t>
            </a:r>
            <a:r>
              <a:rPr sz="2750" spc="-10" dirty="0">
                <a:latin typeface="Arial MT"/>
                <a:cs typeface="Arial MT"/>
              </a:rPr>
              <a:t>created</a:t>
            </a:r>
            <a:r>
              <a:rPr sz="2750" spc="325" dirty="0">
                <a:latin typeface="Arial MT"/>
                <a:cs typeface="Arial MT"/>
              </a:rPr>
              <a:t> </a:t>
            </a:r>
            <a:r>
              <a:rPr sz="2750" spc="25" dirty="0">
                <a:latin typeface="Arial MT"/>
                <a:cs typeface="Arial MT"/>
              </a:rPr>
              <a:t>by</a:t>
            </a:r>
            <a:r>
              <a:rPr sz="2750" spc="-50" dirty="0">
                <a:latin typeface="Arial MT"/>
                <a:cs typeface="Arial MT"/>
              </a:rPr>
              <a:t> </a:t>
            </a:r>
            <a:r>
              <a:rPr sz="2750" spc="-10" dirty="0">
                <a:latin typeface="Arial MT"/>
                <a:cs typeface="Arial MT"/>
              </a:rPr>
              <a:t>researcher	</a:t>
            </a:r>
            <a:r>
              <a:rPr sz="2750" spc="25" dirty="0">
                <a:latin typeface="Arial MT"/>
                <a:cs typeface="Arial MT"/>
              </a:rPr>
              <a:t>Bruce </a:t>
            </a:r>
            <a:r>
              <a:rPr sz="2750" spc="20" dirty="0">
                <a:latin typeface="Arial MT"/>
                <a:cs typeface="Arial MT"/>
              </a:rPr>
              <a:t>Wayne </a:t>
            </a:r>
            <a:r>
              <a:rPr sz="2750" spc="15" dirty="0">
                <a:latin typeface="Arial MT"/>
                <a:cs typeface="Arial MT"/>
              </a:rPr>
              <a:t>Tuckman </a:t>
            </a:r>
            <a:r>
              <a:rPr sz="2750" spc="-40" dirty="0">
                <a:latin typeface="Arial MT"/>
                <a:cs typeface="Arial MT"/>
              </a:rPr>
              <a:t>in </a:t>
            </a:r>
            <a:r>
              <a:rPr sz="2750" spc="-35" dirty="0">
                <a:latin typeface="Arial MT"/>
                <a:cs typeface="Arial MT"/>
              </a:rPr>
              <a:t> </a:t>
            </a:r>
            <a:r>
              <a:rPr sz="2750" spc="30" dirty="0">
                <a:latin typeface="Arial MT"/>
                <a:cs typeface="Arial MT"/>
              </a:rPr>
              <a:t>1965. </a:t>
            </a:r>
            <a:r>
              <a:rPr sz="2750" spc="-20" dirty="0">
                <a:latin typeface="Arial MT"/>
                <a:cs typeface="Arial MT"/>
              </a:rPr>
              <a:t>Also </a:t>
            </a:r>
            <a:r>
              <a:rPr sz="2750" spc="35" dirty="0">
                <a:latin typeface="Arial MT"/>
                <a:cs typeface="Arial MT"/>
              </a:rPr>
              <a:t>known </a:t>
            </a:r>
            <a:r>
              <a:rPr sz="2750" spc="-10" dirty="0">
                <a:latin typeface="Arial MT"/>
                <a:cs typeface="Arial MT"/>
              </a:rPr>
              <a:t>as </a:t>
            </a:r>
            <a:r>
              <a:rPr sz="2750" spc="15" dirty="0">
                <a:latin typeface="Arial MT"/>
                <a:cs typeface="Arial MT"/>
              </a:rPr>
              <a:t>'Tuckman's </a:t>
            </a:r>
            <a:r>
              <a:rPr sz="2750" spc="-5" dirty="0">
                <a:latin typeface="Arial MT"/>
                <a:cs typeface="Arial MT"/>
              </a:rPr>
              <a:t>Stages'. Originally</a:t>
            </a:r>
            <a:r>
              <a:rPr sz="2750" dirty="0">
                <a:latin typeface="Arial MT"/>
                <a:cs typeface="Arial MT"/>
              </a:rPr>
              <a:t> </a:t>
            </a:r>
            <a:r>
              <a:rPr sz="2750" spc="-5" dirty="0">
                <a:latin typeface="Arial MT"/>
                <a:cs typeface="Arial MT"/>
              </a:rPr>
              <a:t>there </a:t>
            </a:r>
            <a:r>
              <a:rPr sz="2750" dirty="0">
                <a:latin typeface="Arial MT"/>
                <a:cs typeface="Arial MT"/>
              </a:rPr>
              <a:t>were </a:t>
            </a:r>
            <a:r>
              <a:rPr sz="2750" spc="15" dirty="0">
                <a:latin typeface="Arial MT"/>
                <a:cs typeface="Arial MT"/>
              </a:rPr>
              <a:t>4 </a:t>
            </a:r>
            <a:r>
              <a:rPr sz="2750" spc="20" dirty="0">
                <a:latin typeface="Arial MT"/>
                <a:cs typeface="Arial MT"/>
              </a:rPr>
              <a:t> </a:t>
            </a:r>
            <a:r>
              <a:rPr sz="2750" spc="-10" dirty="0">
                <a:latin typeface="Arial MT"/>
                <a:cs typeface="Arial MT"/>
              </a:rPr>
              <a:t>stages</a:t>
            </a:r>
            <a:r>
              <a:rPr sz="2750" spc="175" dirty="0">
                <a:latin typeface="Arial MT"/>
                <a:cs typeface="Arial MT"/>
              </a:rPr>
              <a:t> </a:t>
            </a:r>
            <a:r>
              <a:rPr sz="2750" spc="30" dirty="0">
                <a:latin typeface="Arial MT"/>
                <a:cs typeface="Arial MT"/>
              </a:rPr>
              <a:t>but</a:t>
            </a:r>
            <a:r>
              <a:rPr sz="2750" spc="40" dirty="0">
                <a:latin typeface="Arial MT"/>
                <a:cs typeface="Arial MT"/>
              </a:rPr>
              <a:t> </a:t>
            </a:r>
            <a:r>
              <a:rPr sz="2750" spc="10" dirty="0">
                <a:latin typeface="Arial MT"/>
                <a:cs typeface="Arial MT"/>
              </a:rPr>
              <a:t>Doctoral</a:t>
            </a:r>
            <a:r>
              <a:rPr sz="2750" spc="45" dirty="0">
                <a:latin typeface="Arial MT"/>
                <a:cs typeface="Arial MT"/>
              </a:rPr>
              <a:t> </a:t>
            </a:r>
            <a:r>
              <a:rPr sz="2750" spc="5" dirty="0">
                <a:latin typeface="Arial MT"/>
                <a:cs typeface="Arial MT"/>
              </a:rPr>
              <a:t>student</a:t>
            </a:r>
            <a:r>
              <a:rPr sz="2750" spc="114" dirty="0">
                <a:latin typeface="Arial MT"/>
                <a:cs typeface="Arial MT"/>
              </a:rPr>
              <a:t> </a:t>
            </a:r>
            <a:r>
              <a:rPr sz="2750" dirty="0">
                <a:latin typeface="Arial MT"/>
                <a:cs typeface="Arial MT"/>
              </a:rPr>
              <a:t>Mary</a:t>
            </a:r>
            <a:r>
              <a:rPr sz="2750" spc="20" dirty="0">
                <a:latin typeface="Arial MT"/>
                <a:cs typeface="Arial MT"/>
              </a:rPr>
              <a:t> </a:t>
            </a:r>
            <a:r>
              <a:rPr sz="2750" spc="30" dirty="0">
                <a:latin typeface="Arial MT"/>
                <a:cs typeface="Arial MT"/>
              </a:rPr>
              <a:t>Ann</a:t>
            </a:r>
            <a:r>
              <a:rPr sz="2750" spc="20" dirty="0">
                <a:latin typeface="Arial MT"/>
                <a:cs typeface="Arial MT"/>
              </a:rPr>
              <a:t> </a:t>
            </a:r>
            <a:r>
              <a:rPr sz="2750" dirty="0">
                <a:latin typeface="Arial MT"/>
                <a:cs typeface="Arial MT"/>
              </a:rPr>
              <a:t>Jensen</a:t>
            </a:r>
            <a:r>
              <a:rPr sz="2750" spc="165" dirty="0">
                <a:latin typeface="Arial MT"/>
                <a:cs typeface="Arial MT"/>
              </a:rPr>
              <a:t> </a:t>
            </a:r>
            <a:r>
              <a:rPr sz="2750" spc="-10" dirty="0">
                <a:latin typeface="Arial MT"/>
                <a:cs typeface="Arial MT"/>
              </a:rPr>
              <a:t>agreed</a:t>
            </a:r>
            <a:r>
              <a:rPr sz="2750" spc="240" dirty="0">
                <a:latin typeface="Arial MT"/>
                <a:cs typeface="Arial MT"/>
              </a:rPr>
              <a:t> </a:t>
            </a:r>
            <a:r>
              <a:rPr sz="2750" spc="-5" dirty="0">
                <a:latin typeface="Arial MT"/>
                <a:cs typeface="Arial MT"/>
              </a:rPr>
              <a:t>to</a:t>
            </a:r>
            <a:r>
              <a:rPr sz="2750" spc="20" dirty="0">
                <a:latin typeface="Arial MT"/>
                <a:cs typeface="Arial MT"/>
              </a:rPr>
              <a:t> </a:t>
            </a:r>
            <a:r>
              <a:rPr sz="2750" spc="10" dirty="0">
                <a:latin typeface="Arial MT"/>
                <a:cs typeface="Arial MT"/>
              </a:rPr>
              <a:t>contribute</a:t>
            </a:r>
            <a:r>
              <a:rPr sz="2750" spc="170" dirty="0">
                <a:latin typeface="Arial MT"/>
                <a:cs typeface="Arial MT"/>
              </a:rPr>
              <a:t> </a:t>
            </a:r>
            <a:r>
              <a:rPr sz="2750" spc="10" dirty="0">
                <a:latin typeface="Arial MT"/>
                <a:cs typeface="Arial MT"/>
              </a:rPr>
              <a:t>a </a:t>
            </a:r>
            <a:r>
              <a:rPr sz="2750" spc="-750" dirty="0">
                <a:latin typeface="Arial MT"/>
                <a:cs typeface="Arial MT"/>
              </a:rPr>
              <a:t> </a:t>
            </a:r>
            <a:r>
              <a:rPr sz="2750" spc="-25" dirty="0">
                <a:latin typeface="Arial MT"/>
                <a:cs typeface="Arial MT"/>
              </a:rPr>
              <a:t>fifth</a:t>
            </a:r>
            <a:r>
              <a:rPr sz="2750" spc="155" dirty="0">
                <a:latin typeface="Arial MT"/>
                <a:cs typeface="Arial MT"/>
              </a:rPr>
              <a:t> </a:t>
            </a:r>
            <a:r>
              <a:rPr sz="2750" spc="-5" dirty="0">
                <a:latin typeface="Arial MT"/>
                <a:cs typeface="Arial MT"/>
              </a:rPr>
              <a:t>stage</a:t>
            </a:r>
            <a:r>
              <a:rPr sz="2750" spc="160" dirty="0">
                <a:latin typeface="Arial MT"/>
                <a:cs typeface="Arial MT"/>
              </a:rPr>
              <a:t> </a:t>
            </a:r>
            <a:r>
              <a:rPr sz="2750" spc="15" dirty="0">
                <a:latin typeface="Arial MT"/>
                <a:cs typeface="Arial MT"/>
              </a:rPr>
              <a:t>adjourning.</a:t>
            </a:r>
            <a:r>
              <a:rPr sz="2750" spc="110" dirty="0">
                <a:latin typeface="Arial MT"/>
                <a:cs typeface="Arial MT"/>
              </a:rPr>
              <a:t> </a:t>
            </a:r>
            <a:r>
              <a:rPr sz="2750" spc="-50" dirty="0">
                <a:latin typeface="Arial MT"/>
                <a:cs typeface="Arial MT"/>
              </a:rPr>
              <a:t>(Scully,</a:t>
            </a:r>
            <a:r>
              <a:rPr sz="2750" spc="335" dirty="0">
                <a:latin typeface="Arial MT"/>
                <a:cs typeface="Arial MT"/>
              </a:rPr>
              <a:t> </a:t>
            </a:r>
            <a:r>
              <a:rPr sz="2750" spc="25" dirty="0">
                <a:latin typeface="Arial MT"/>
                <a:cs typeface="Arial MT"/>
              </a:rPr>
              <a:t>2018).</a:t>
            </a:r>
            <a:endParaRPr sz="2750">
              <a:latin typeface="Arial MT"/>
              <a:cs typeface="Arial MT"/>
            </a:endParaRPr>
          </a:p>
        </p:txBody>
      </p:sp>
      <p:pic>
        <p:nvPicPr>
          <p:cNvPr id="4" name="object 4"/>
          <p:cNvPicPr/>
          <p:nvPr/>
        </p:nvPicPr>
        <p:blipFill>
          <a:blip r:embed="rId2" cstate="print"/>
          <a:stretch>
            <a:fillRect/>
          </a:stretch>
        </p:blipFill>
        <p:spPr>
          <a:xfrm>
            <a:off x="6975130" y="561975"/>
            <a:ext cx="3511895" cy="3629025"/>
          </a:xfrm>
          <a:prstGeom prst="rect">
            <a:avLst/>
          </a:prstGeom>
        </p:spPr>
      </p:pic>
    </p:spTree>
    <p:extLst>
      <p:ext uri="{BB962C8B-B14F-4D97-AF65-F5344CB8AC3E}">
        <p14:creationId xmlns:p14="http://schemas.microsoft.com/office/powerpoint/2010/main" val="21488109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99084" y="287591"/>
            <a:ext cx="11165840" cy="6505575"/>
          </a:xfrm>
          <a:prstGeom prst="rect">
            <a:avLst/>
          </a:prstGeom>
        </p:spPr>
        <p:txBody>
          <a:bodyPr vert="horz" wrap="square" lIns="0" tIns="50165" rIns="0" bIns="0" rtlCol="0">
            <a:spAutoFit/>
          </a:bodyPr>
          <a:lstStyle/>
          <a:p>
            <a:pPr marL="240665" marR="511175" indent="-228600">
              <a:lnSpc>
                <a:spcPts val="2630"/>
              </a:lnSpc>
              <a:spcBef>
                <a:spcPts val="395"/>
              </a:spcBef>
              <a:buChar char="•"/>
              <a:tabLst>
                <a:tab pos="241300" algn="l"/>
              </a:tabLst>
            </a:pPr>
            <a:r>
              <a:rPr sz="2400" spc="-15" dirty="0">
                <a:latin typeface="Arial MT"/>
                <a:cs typeface="Arial MT"/>
              </a:rPr>
              <a:t>The</a:t>
            </a:r>
            <a:r>
              <a:rPr sz="2400" spc="20" dirty="0">
                <a:latin typeface="Arial MT"/>
                <a:cs typeface="Arial MT"/>
              </a:rPr>
              <a:t> </a:t>
            </a:r>
            <a:r>
              <a:rPr sz="2400" spc="15" dirty="0">
                <a:latin typeface="Arial MT"/>
                <a:cs typeface="Arial MT"/>
              </a:rPr>
              <a:t>first</a:t>
            </a:r>
            <a:r>
              <a:rPr sz="2400" spc="-140" dirty="0">
                <a:latin typeface="Arial MT"/>
                <a:cs typeface="Arial MT"/>
              </a:rPr>
              <a:t> </a:t>
            </a:r>
            <a:r>
              <a:rPr sz="2400" spc="-25" dirty="0">
                <a:latin typeface="Arial MT"/>
                <a:cs typeface="Arial MT"/>
              </a:rPr>
              <a:t>steps</a:t>
            </a:r>
            <a:r>
              <a:rPr sz="2400" spc="160" dirty="0">
                <a:latin typeface="Arial MT"/>
                <a:cs typeface="Arial MT"/>
              </a:rPr>
              <a:t> </a:t>
            </a:r>
            <a:r>
              <a:rPr sz="2400" spc="-30" dirty="0">
                <a:latin typeface="Arial MT"/>
                <a:cs typeface="Arial MT"/>
              </a:rPr>
              <a:t>of</a:t>
            </a:r>
            <a:r>
              <a:rPr sz="2400" spc="10" dirty="0">
                <a:latin typeface="Arial MT"/>
                <a:cs typeface="Arial MT"/>
              </a:rPr>
              <a:t> </a:t>
            </a:r>
            <a:r>
              <a:rPr sz="2400" spc="5" dirty="0">
                <a:latin typeface="Arial MT"/>
                <a:cs typeface="Arial MT"/>
              </a:rPr>
              <a:t>forming</a:t>
            </a:r>
            <a:r>
              <a:rPr sz="2400" spc="-55" dirty="0">
                <a:latin typeface="Arial MT"/>
                <a:cs typeface="Arial MT"/>
              </a:rPr>
              <a:t> </a:t>
            </a:r>
            <a:r>
              <a:rPr sz="2400" spc="-30" dirty="0">
                <a:latin typeface="Arial MT"/>
                <a:cs typeface="Arial MT"/>
              </a:rPr>
              <a:t>development</a:t>
            </a:r>
            <a:r>
              <a:rPr sz="2400" spc="310" dirty="0">
                <a:latin typeface="Arial MT"/>
                <a:cs typeface="Arial MT"/>
              </a:rPr>
              <a:t> </a:t>
            </a:r>
            <a:r>
              <a:rPr sz="2400" spc="-5" dirty="0">
                <a:latin typeface="Arial MT"/>
                <a:cs typeface="Arial MT"/>
              </a:rPr>
              <a:t>is</a:t>
            </a:r>
            <a:r>
              <a:rPr sz="2400" spc="10" dirty="0">
                <a:latin typeface="Arial MT"/>
                <a:cs typeface="Arial MT"/>
              </a:rPr>
              <a:t> </a:t>
            </a:r>
            <a:r>
              <a:rPr sz="2400" spc="-10" dirty="0">
                <a:latin typeface="Arial MT"/>
                <a:cs typeface="Arial MT"/>
              </a:rPr>
              <a:t>that</a:t>
            </a:r>
            <a:r>
              <a:rPr sz="2400" spc="10" dirty="0">
                <a:latin typeface="Arial MT"/>
                <a:cs typeface="Arial MT"/>
              </a:rPr>
              <a:t> </a:t>
            </a:r>
            <a:r>
              <a:rPr sz="2400" spc="-40" dirty="0">
                <a:latin typeface="Arial MT"/>
                <a:cs typeface="Arial MT"/>
              </a:rPr>
              <a:t>everyone</a:t>
            </a:r>
            <a:r>
              <a:rPr sz="2400" spc="325" dirty="0">
                <a:latin typeface="Arial MT"/>
                <a:cs typeface="Arial MT"/>
              </a:rPr>
              <a:t> </a:t>
            </a:r>
            <a:r>
              <a:rPr sz="2400" spc="-5" dirty="0">
                <a:latin typeface="Arial MT"/>
                <a:cs typeface="Arial MT"/>
              </a:rPr>
              <a:t>is</a:t>
            </a:r>
            <a:r>
              <a:rPr sz="2400" spc="5" dirty="0">
                <a:latin typeface="Arial MT"/>
                <a:cs typeface="Arial MT"/>
              </a:rPr>
              <a:t> </a:t>
            </a:r>
            <a:r>
              <a:rPr sz="2400" spc="-20" dirty="0">
                <a:latin typeface="Arial MT"/>
                <a:cs typeface="Arial MT"/>
              </a:rPr>
              <a:t>aware</a:t>
            </a:r>
            <a:r>
              <a:rPr sz="2400" spc="100" dirty="0">
                <a:latin typeface="Arial MT"/>
                <a:cs typeface="Arial MT"/>
              </a:rPr>
              <a:t> </a:t>
            </a:r>
            <a:r>
              <a:rPr sz="2400" spc="-30" dirty="0">
                <a:latin typeface="Arial MT"/>
                <a:cs typeface="Arial MT"/>
              </a:rPr>
              <a:t>of</a:t>
            </a:r>
            <a:r>
              <a:rPr sz="2400" spc="80" dirty="0">
                <a:latin typeface="Arial MT"/>
                <a:cs typeface="Arial MT"/>
              </a:rPr>
              <a:t> </a:t>
            </a:r>
            <a:r>
              <a:rPr sz="2400" spc="-5" dirty="0">
                <a:latin typeface="Arial MT"/>
                <a:cs typeface="Arial MT"/>
              </a:rPr>
              <a:t>theirs</a:t>
            </a:r>
            <a:r>
              <a:rPr sz="2400" spc="10" dirty="0">
                <a:latin typeface="Arial MT"/>
                <a:cs typeface="Arial MT"/>
              </a:rPr>
              <a:t> </a:t>
            </a:r>
            <a:r>
              <a:rPr sz="2400" spc="-20" dirty="0">
                <a:latin typeface="Arial MT"/>
                <a:cs typeface="Arial MT"/>
              </a:rPr>
              <a:t>and </a:t>
            </a:r>
            <a:r>
              <a:rPr sz="2400" spc="-655" dirty="0">
                <a:latin typeface="Arial MT"/>
                <a:cs typeface="Arial MT"/>
              </a:rPr>
              <a:t> </a:t>
            </a:r>
            <a:r>
              <a:rPr sz="2400" spc="-15" dirty="0">
                <a:latin typeface="Arial MT"/>
                <a:cs typeface="Arial MT"/>
              </a:rPr>
              <a:t>others</a:t>
            </a:r>
            <a:r>
              <a:rPr sz="2400" spc="75" dirty="0">
                <a:latin typeface="Arial MT"/>
                <a:cs typeface="Arial MT"/>
              </a:rPr>
              <a:t> </a:t>
            </a:r>
            <a:r>
              <a:rPr sz="2400" spc="-20" dirty="0">
                <a:latin typeface="Arial MT"/>
                <a:cs typeface="Arial MT"/>
              </a:rPr>
              <a:t>responsibilities.</a:t>
            </a:r>
            <a:endParaRPr sz="2400">
              <a:latin typeface="Arial MT"/>
              <a:cs typeface="Arial MT"/>
            </a:endParaRPr>
          </a:p>
          <a:p>
            <a:pPr marL="240665" marR="241300" indent="-228600">
              <a:lnSpc>
                <a:spcPct val="89500"/>
              </a:lnSpc>
              <a:spcBef>
                <a:spcPts val="980"/>
              </a:spcBef>
              <a:buChar char="•"/>
              <a:tabLst>
                <a:tab pos="241300" algn="l"/>
                <a:tab pos="5458460" algn="l"/>
              </a:tabLst>
            </a:pPr>
            <a:r>
              <a:rPr sz="2400" spc="-25" dirty="0">
                <a:latin typeface="Arial MT"/>
                <a:cs typeface="Arial MT"/>
              </a:rPr>
              <a:t>Secondly</a:t>
            </a:r>
            <a:r>
              <a:rPr sz="2400" spc="220" dirty="0">
                <a:latin typeface="Arial MT"/>
                <a:cs typeface="Arial MT"/>
              </a:rPr>
              <a:t> </a:t>
            </a:r>
            <a:r>
              <a:rPr sz="2400" dirty="0">
                <a:latin typeface="Arial MT"/>
                <a:cs typeface="Arial MT"/>
              </a:rPr>
              <a:t>is </a:t>
            </a:r>
            <a:r>
              <a:rPr sz="2400" spc="5" dirty="0">
                <a:latin typeface="Arial MT"/>
                <a:cs typeface="Arial MT"/>
              </a:rPr>
              <a:t>to</a:t>
            </a:r>
            <a:r>
              <a:rPr sz="2400" spc="-50" dirty="0">
                <a:latin typeface="Arial MT"/>
                <a:cs typeface="Arial MT"/>
              </a:rPr>
              <a:t> </a:t>
            </a:r>
            <a:r>
              <a:rPr sz="2400" spc="-30" dirty="0">
                <a:latin typeface="Arial MT"/>
                <a:cs typeface="Arial MT"/>
              </a:rPr>
              <a:t>be</a:t>
            </a:r>
            <a:r>
              <a:rPr sz="2400" spc="100" dirty="0">
                <a:latin typeface="Arial MT"/>
                <a:cs typeface="Arial MT"/>
              </a:rPr>
              <a:t> </a:t>
            </a:r>
            <a:r>
              <a:rPr sz="2400" spc="-20" dirty="0">
                <a:latin typeface="Arial MT"/>
                <a:cs typeface="Arial MT"/>
              </a:rPr>
              <a:t>aware</a:t>
            </a:r>
            <a:r>
              <a:rPr sz="2400" spc="95" dirty="0">
                <a:latin typeface="Arial MT"/>
                <a:cs typeface="Arial MT"/>
              </a:rPr>
              <a:t> </a:t>
            </a:r>
            <a:r>
              <a:rPr sz="2400" spc="-30" dirty="0">
                <a:latin typeface="Arial MT"/>
                <a:cs typeface="Arial MT"/>
              </a:rPr>
              <a:t>of</a:t>
            </a:r>
            <a:r>
              <a:rPr sz="2400" spc="15" dirty="0">
                <a:latin typeface="Arial MT"/>
                <a:cs typeface="Arial MT"/>
              </a:rPr>
              <a:t> </a:t>
            </a:r>
            <a:r>
              <a:rPr sz="2400" spc="-35" dirty="0">
                <a:latin typeface="Arial MT"/>
                <a:cs typeface="Arial MT"/>
              </a:rPr>
              <a:t>everyone's	</a:t>
            </a:r>
            <a:r>
              <a:rPr sz="2400" spc="-25" dirty="0">
                <a:latin typeface="Arial MT"/>
                <a:cs typeface="Arial MT"/>
              </a:rPr>
              <a:t>opinions</a:t>
            </a:r>
            <a:r>
              <a:rPr sz="2400" spc="160" dirty="0">
                <a:latin typeface="Arial MT"/>
                <a:cs typeface="Arial MT"/>
              </a:rPr>
              <a:t> </a:t>
            </a:r>
            <a:r>
              <a:rPr sz="2400" spc="-20" dirty="0">
                <a:latin typeface="Arial MT"/>
                <a:cs typeface="Arial MT"/>
              </a:rPr>
              <a:t>and</a:t>
            </a:r>
            <a:r>
              <a:rPr sz="2400" spc="95" dirty="0">
                <a:latin typeface="Arial MT"/>
                <a:cs typeface="Arial MT"/>
              </a:rPr>
              <a:t> </a:t>
            </a:r>
            <a:r>
              <a:rPr sz="2400" spc="-40" dirty="0">
                <a:latin typeface="Arial MT"/>
                <a:cs typeface="Arial MT"/>
              </a:rPr>
              <a:t>ideas</a:t>
            </a:r>
            <a:r>
              <a:rPr sz="2400" spc="110" dirty="0">
                <a:latin typeface="Arial MT"/>
                <a:cs typeface="Arial MT"/>
              </a:rPr>
              <a:t> </a:t>
            </a:r>
            <a:r>
              <a:rPr sz="2400" dirty="0">
                <a:latin typeface="Arial MT"/>
                <a:cs typeface="Arial MT"/>
              </a:rPr>
              <a:t>so</a:t>
            </a:r>
            <a:r>
              <a:rPr sz="2400" spc="20" dirty="0">
                <a:latin typeface="Arial MT"/>
                <a:cs typeface="Arial MT"/>
              </a:rPr>
              <a:t> </a:t>
            </a:r>
            <a:r>
              <a:rPr sz="2400" spc="-10" dirty="0">
                <a:latin typeface="Arial MT"/>
                <a:cs typeface="Arial MT"/>
              </a:rPr>
              <a:t>that</a:t>
            </a:r>
            <a:r>
              <a:rPr sz="2400" spc="15" dirty="0">
                <a:latin typeface="Arial MT"/>
                <a:cs typeface="Arial MT"/>
              </a:rPr>
              <a:t> </a:t>
            </a:r>
            <a:r>
              <a:rPr sz="2400" spc="-40" dirty="0">
                <a:latin typeface="Arial MT"/>
                <a:cs typeface="Arial MT"/>
              </a:rPr>
              <a:t>everyone</a:t>
            </a:r>
            <a:r>
              <a:rPr sz="2400" spc="320" dirty="0">
                <a:latin typeface="Arial MT"/>
                <a:cs typeface="Arial MT"/>
              </a:rPr>
              <a:t> </a:t>
            </a:r>
            <a:r>
              <a:rPr sz="2400" spc="-20" dirty="0">
                <a:latin typeface="Arial MT"/>
                <a:cs typeface="Arial MT"/>
              </a:rPr>
              <a:t>can </a:t>
            </a:r>
            <a:r>
              <a:rPr sz="2400" spc="-650" dirty="0">
                <a:latin typeface="Arial MT"/>
                <a:cs typeface="Arial MT"/>
              </a:rPr>
              <a:t> </a:t>
            </a:r>
            <a:r>
              <a:rPr sz="2400" spc="-15" dirty="0">
                <a:latin typeface="Arial MT"/>
                <a:cs typeface="Arial MT"/>
              </a:rPr>
              <a:t>work </a:t>
            </a:r>
            <a:r>
              <a:rPr sz="2400" spc="-35" dirty="0">
                <a:latin typeface="Arial MT"/>
                <a:cs typeface="Arial MT"/>
              </a:rPr>
              <a:t>effectively.</a:t>
            </a:r>
            <a:r>
              <a:rPr sz="2400" spc="-30" dirty="0">
                <a:latin typeface="Arial MT"/>
                <a:cs typeface="Arial MT"/>
              </a:rPr>
              <a:t> </a:t>
            </a:r>
            <a:r>
              <a:rPr sz="2400" spc="-15" dirty="0">
                <a:latin typeface="Arial MT"/>
                <a:cs typeface="Arial MT"/>
              </a:rPr>
              <a:t>This ensures </a:t>
            </a:r>
            <a:r>
              <a:rPr sz="2400" spc="-5" dirty="0">
                <a:latin typeface="Arial MT"/>
                <a:cs typeface="Arial MT"/>
              </a:rPr>
              <a:t>there is </a:t>
            </a:r>
            <a:r>
              <a:rPr sz="2400" spc="5" dirty="0">
                <a:latin typeface="Arial MT"/>
                <a:cs typeface="Arial MT"/>
              </a:rPr>
              <a:t>no </a:t>
            </a:r>
            <a:r>
              <a:rPr sz="2400" spc="-15" dirty="0">
                <a:latin typeface="Arial MT"/>
                <a:cs typeface="Arial MT"/>
              </a:rPr>
              <a:t>discrimination</a:t>
            </a:r>
            <a:r>
              <a:rPr sz="2400" spc="-10" dirty="0">
                <a:latin typeface="Arial MT"/>
                <a:cs typeface="Arial MT"/>
              </a:rPr>
              <a:t> </a:t>
            </a:r>
            <a:r>
              <a:rPr sz="2400" spc="-20" dirty="0">
                <a:latin typeface="Arial MT"/>
                <a:cs typeface="Arial MT"/>
              </a:rPr>
              <a:t>and </a:t>
            </a:r>
            <a:r>
              <a:rPr sz="2400" dirty="0">
                <a:latin typeface="Arial MT"/>
                <a:cs typeface="Arial MT"/>
              </a:rPr>
              <a:t>this </a:t>
            </a:r>
            <a:r>
              <a:rPr sz="2400" spc="-35" dirty="0">
                <a:latin typeface="Arial MT"/>
                <a:cs typeface="Arial MT"/>
              </a:rPr>
              <a:t>voices </a:t>
            </a:r>
            <a:r>
              <a:rPr sz="2400" spc="-30" dirty="0">
                <a:latin typeface="Arial MT"/>
                <a:cs typeface="Arial MT"/>
              </a:rPr>
              <a:t> </a:t>
            </a:r>
            <a:r>
              <a:rPr sz="2400" spc="-25" dirty="0">
                <a:latin typeface="Arial MT"/>
                <a:cs typeface="Arial MT"/>
              </a:rPr>
              <a:t>improvement</a:t>
            </a:r>
            <a:r>
              <a:rPr sz="2400" spc="-20" dirty="0">
                <a:latin typeface="Arial MT"/>
                <a:cs typeface="Arial MT"/>
              </a:rPr>
              <a:t> suggestions. </a:t>
            </a:r>
            <a:r>
              <a:rPr sz="2400" spc="-15" dirty="0">
                <a:latin typeface="Arial MT"/>
                <a:cs typeface="Arial MT"/>
              </a:rPr>
              <a:t>This </a:t>
            </a:r>
            <a:r>
              <a:rPr sz="2400" dirty="0">
                <a:latin typeface="Arial MT"/>
                <a:cs typeface="Arial MT"/>
              </a:rPr>
              <a:t>is </a:t>
            </a:r>
            <a:r>
              <a:rPr sz="2400" spc="-20" dirty="0">
                <a:latin typeface="Arial MT"/>
                <a:cs typeface="Arial MT"/>
              </a:rPr>
              <a:t>also </a:t>
            </a:r>
            <a:r>
              <a:rPr sz="2400" spc="-35" dirty="0">
                <a:latin typeface="Arial MT"/>
                <a:cs typeface="Arial MT"/>
              </a:rPr>
              <a:t>an </a:t>
            </a:r>
            <a:r>
              <a:rPr sz="2400" spc="-5" dirty="0">
                <a:latin typeface="Arial MT"/>
                <a:cs typeface="Arial MT"/>
              </a:rPr>
              <a:t>ice </a:t>
            </a:r>
            <a:r>
              <a:rPr sz="2400" spc="-35" dirty="0">
                <a:latin typeface="Arial MT"/>
                <a:cs typeface="Arial MT"/>
              </a:rPr>
              <a:t>breaker</a:t>
            </a:r>
            <a:r>
              <a:rPr sz="2400" spc="-30" dirty="0">
                <a:latin typeface="Arial MT"/>
                <a:cs typeface="Arial MT"/>
              </a:rPr>
              <a:t> </a:t>
            </a:r>
            <a:r>
              <a:rPr sz="2400" spc="-5" dirty="0">
                <a:latin typeface="Arial MT"/>
                <a:cs typeface="Arial MT"/>
              </a:rPr>
              <a:t>which </a:t>
            </a:r>
            <a:r>
              <a:rPr sz="2400" spc="-25" dirty="0">
                <a:latin typeface="Arial MT"/>
                <a:cs typeface="Arial MT"/>
              </a:rPr>
              <a:t>makes </a:t>
            </a:r>
            <a:r>
              <a:rPr sz="2400" spc="-40" dirty="0">
                <a:latin typeface="Arial MT"/>
                <a:cs typeface="Arial MT"/>
              </a:rPr>
              <a:t>everyone </a:t>
            </a:r>
            <a:r>
              <a:rPr sz="2400" spc="-35" dirty="0">
                <a:latin typeface="Arial MT"/>
                <a:cs typeface="Arial MT"/>
              </a:rPr>
              <a:t> </a:t>
            </a:r>
            <a:r>
              <a:rPr sz="2400" spc="-15" dirty="0">
                <a:latin typeface="Arial MT"/>
                <a:cs typeface="Arial MT"/>
              </a:rPr>
              <a:t>comfortable</a:t>
            </a:r>
            <a:r>
              <a:rPr sz="2400" spc="95" dirty="0">
                <a:latin typeface="Arial MT"/>
                <a:cs typeface="Arial MT"/>
              </a:rPr>
              <a:t> </a:t>
            </a:r>
            <a:r>
              <a:rPr sz="2400" spc="-30" dirty="0">
                <a:latin typeface="Arial MT"/>
                <a:cs typeface="Arial MT"/>
              </a:rPr>
              <a:t>enough</a:t>
            </a:r>
            <a:r>
              <a:rPr sz="2400" spc="165" dirty="0">
                <a:latin typeface="Arial MT"/>
                <a:cs typeface="Arial MT"/>
              </a:rPr>
              <a:t> </a:t>
            </a:r>
            <a:r>
              <a:rPr sz="2400" dirty="0">
                <a:latin typeface="Arial MT"/>
                <a:cs typeface="Arial MT"/>
              </a:rPr>
              <a:t>to</a:t>
            </a:r>
            <a:r>
              <a:rPr sz="2400" spc="-55" dirty="0">
                <a:latin typeface="Arial MT"/>
                <a:cs typeface="Arial MT"/>
              </a:rPr>
              <a:t> </a:t>
            </a:r>
            <a:r>
              <a:rPr sz="2400" spc="-35" dirty="0">
                <a:latin typeface="Arial MT"/>
                <a:cs typeface="Arial MT"/>
              </a:rPr>
              <a:t>speak</a:t>
            </a:r>
            <a:r>
              <a:rPr sz="2400" spc="229" dirty="0">
                <a:latin typeface="Arial MT"/>
                <a:cs typeface="Arial MT"/>
              </a:rPr>
              <a:t> </a:t>
            </a:r>
            <a:r>
              <a:rPr sz="2400" spc="-15" dirty="0">
                <a:latin typeface="Arial MT"/>
                <a:cs typeface="Arial MT"/>
              </a:rPr>
              <a:t>their</a:t>
            </a:r>
            <a:r>
              <a:rPr sz="2400" spc="25" dirty="0">
                <a:latin typeface="Arial MT"/>
                <a:cs typeface="Arial MT"/>
              </a:rPr>
              <a:t> </a:t>
            </a:r>
            <a:r>
              <a:rPr sz="2400" spc="5" dirty="0">
                <a:latin typeface="Arial MT"/>
                <a:cs typeface="Arial MT"/>
              </a:rPr>
              <a:t>mind</a:t>
            </a:r>
            <a:r>
              <a:rPr sz="2400" spc="-60" dirty="0">
                <a:latin typeface="Arial MT"/>
                <a:cs typeface="Arial MT"/>
              </a:rPr>
              <a:t> </a:t>
            </a:r>
            <a:r>
              <a:rPr sz="2400" spc="-20" dirty="0">
                <a:latin typeface="Arial MT"/>
                <a:cs typeface="Arial MT"/>
              </a:rPr>
              <a:t>amongst</a:t>
            </a:r>
            <a:r>
              <a:rPr sz="2400" spc="160" dirty="0">
                <a:latin typeface="Arial MT"/>
                <a:cs typeface="Arial MT"/>
              </a:rPr>
              <a:t> </a:t>
            </a:r>
            <a:r>
              <a:rPr sz="2400" spc="-35" dirty="0">
                <a:latin typeface="Arial MT"/>
                <a:cs typeface="Arial MT"/>
              </a:rPr>
              <a:t>each</a:t>
            </a:r>
            <a:r>
              <a:rPr sz="2400" spc="90" dirty="0">
                <a:latin typeface="Arial MT"/>
                <a:cs typeface="Arial MT"/>
              </a:rPr>
              <a:t> </a:t>
            </a:r>
            <a:r>
              <a:rPr sz="2400" spc="-40" dirty="0">
                <a:latin typeface="Arial MT"/>
                <a:cs typeface="Arial MT"/>
              </a:rPr>
              <a:t>other.</a:t>
            </a:r>
            <a:endParaRPr sz="2400">
              <a:latin typeface="Arial MT"/>
              <a:cs typeface="Arial MT"/>
            </a:endParaRPr>
          </a:p>
          <a:p>
            <a:pPr marL="240665" marR="592455" indent="-228600">
              <a:lnSpc>
                <a:spcPct val="90000"/>
              </a:lnSpc>
              <a:spcBef>
                <a:spcPts val="1015"/>
              </a:spcBef>
              <a:buChar char="•"/>
              <a:tabLst>
                <a:tab pos="241300" algn="l"/>
              </a:tabLst>
            </a:pPr>
            <a:r>
              <a:rPr sz="2400" spc="-5" dirty="0">
                <a:latin typeface="Arial MT"/>
                <a:cs typeface="Arial MT"/>
              </a:rPr>
              <a:t>Norming </a:t>
            </a:r>
            <a:r>
              <a:rPr sz="2400" spc="-20" dirty="0">
                <a:latin typeface="Arial MT"/>
                <a:cs typeface="Arial MT"/>
              </a:rPr>
              <a:t>can </a:t>
            </a:r>
            <a:r>
              <a:rPr sz="2400" spc="-15" dirty="0">
                <a:latin typeface="Arial MT"/>
                <a:cs typeface="Arial MT"/>
              </a:rPr>
              <a:t>only </a:t>
            </a:r>
            <a:r>
              <a:rPr sz="2400" spc="-35" dirty="0">
                <a:latin typeface="Arial MT"/>
                <a:cs typeface="Arial MT"/>
              </a:rPr>
              <a:t>be </a:t>
            </a:r>
            <a:r>
              <a:rPr sz="2400" spc="-15" dirty="0">
                <a:latin typeface="Arial MT"/>
                <a:cs typeface="Arial MT"/>
              </a:rPr>
              <a:t>performed once </a:t>
            </a:r>
            <a:r>
              <a:rPr sz="2400" spc="5" dirty="0">
                <a:latin typeface="Arial MT"/>
                <a:cs typeface="Arial MT"/>
              </a:rPr>
              <a:t>the </a:t>
            </a:r>
            <a:r>
              <a:rPr sz="2400" spc="-30" dirty="0">
                <a:latin typeface="Arial MT"/>
                <a:cs typeface="Arial MT"/>
              </a:rPr>
              <a:t>previous</a:t>
            </a:r>
            <a:r>
              <a:rPr sz="2400" spc="-25" dirty="0">
                <a:latin typeface="Arial MT"/>
                <a:cs typeface="Arial MT"/>
              </a:rPr>
              <a:t> steps </a:t>
            </a:r>
            <a:r>
              <a:rPr sz="2400" spc="-15" dirty="0">
                <a:latin typeface="Arial MT"/>
                <a:cs typeface="Arial MT"/>
              </a:rPr>
              <a:t>are </a:t>
            </a:r>
            <a:r>
              <a:rPr sz="2400" spc="-40" dirty="0">
                <a:latin typeface="Arial MT"/>
                <a:cs typeface="Arial MT"/>
              </a:rPr>
              <a:t>covered.</a:t>
            </a:r>
            <a:r>
              <a:rPr sz="2400" spc="-35" dirty="0">
                <a:latin typeface="Arial MT"/>
                <a:cs typeface="Arial MT"/>
              </a:rPr>
              <a:t> </a:t>
            </a:r>
            <a:r>
              <a:rPr sz="2400" spc="-10" dirty="0">
                <a:latin typeface="Arial MT"/>
                <a:cs typeface="Arial MT"/>
              </a:rPr>
              <a:t>This </a:t>
            </a:r>
            <a:r>
              <a:rPr sz="2400" spc="-5" dirty="0">
                <a:latin typeface="Arial MT"/>
                <a:cs typeface="Arial MT"/>
              </a:rPr>
              <a:t>is </a:t>
            </a:r>
            <a:r>
              <a:rPr sz="2400" spc="-655" dirty="0">
                <a:latin typeface="Arial MT"/>
                <a:cs typeface="Arial MT"/>
              </a:rPr>
              <a:t> </a:t>
            </a:r>
            <a:r>
              <a:rPr sz="2400" spc="-15" dirty="0">
                <a:latin typeface="Arial MT"/>
                <a:cs typeface="Arial MT"/>
              </a:rPr>
              <a:t>when</a:t>
            </a:r>
            <a:r>
              <a:rPr sz="2400" spc="15" dirty="0">
                <a:latin typeface="Arial MT"/>
                <a:cs typeface="Arial MT"/>
              </a:rPr>
              <a:t> </a:t>
            </a:r>
            <a:r>
              <a:rPr sz="2400" spc="5" dirty="0">
                <a:latin typeface="Arial MT"/>
                <a:cs typeface="Arial MT"/>
              </a:rPr>
              <a:t>the</a:t>
            </a:r>
            <a:r>
              <a:rPr sz="2400" spc="20" dirty="0">
                <a:latin typeface="Arial MT"/>
                <a:cs typeface="Arial MT"/>
              </a:rPr>
              <a:t> </a:t>
            </a:r>
            <a:r>
              <a:rPr sz="2400" spc="-15" dirty="0">
                <a:latin typeface="Arial MT"/>
                <a:cs typeface="Arial MT"/>
              </a:rPr>
              <a:t>discussed</a:t>
            </a:r>
            <a:r>
              <a:rPr sz="2400" spc="95" dirty="0">
                <a:latin typeface="Arial MT"/>
                <a:cs typeface="Arial MT"/>
              </a:rPr>
              <a:t> </a:t>
            </a:r>
            <a:r>
              <a:rPr sz="2400" spc="-20" dirty="0">
                <a:latin typeface="Arial MT"/>
                <a:cs typeface="Arial MT"/>
              </a:rPr>
              <a:t>topics</a:t>
            </a:r>
            <a:r>
              <a:rPr sz="2400" spc="155" dirty="0">
                <a:latin typeface="Arial MT"/>
                <a:cs typeface="Arial MT"/>
              </a:rPr>
              <a:t> </a:t>
            </a:r>
            <a:r>
              <a:rPr sz="2400" spc="-30" dirty="0">
                <a:latin typeface="Arial MT"/>
                <a:cs typeface="Arial MT"/>
              </a:rPr>
              <a:t>need</a:t>
            </a:r>
            <a:r>
              <a:rPr sz="2400" spc="100" dirty="0">
                <a:latin typeface="Arial MT"/>
                <a:cs typeface="Arial MT"/>
              </a:rPr>
              <a:t> </a:t>
            </a:r>
            <a:r>
              <a:rPr sz="2400" dirty="0">
                <a:latin typeface="Arial MT"/>
                <a:cs typeface="Arial MT"/>
              </a:rPr>
              <a:t>to</a:t>
            </a:r>
            <a:r>
              <a:rPr sz="2400" spc="-50" dirty="0">
                <a:latin typeface="Arial MT"/>
                <a:cs typeface="Arial MT"/>
              </a:rPr>
              <a:t> </a:t>
            </a:r>
            <a:r>
              <a:rPr sz="2400" spc="-30" dirty="0">
                <a:latin typeface="Arial MT"/>
                <a:cs typeface="Arial MT"/>
              </a:rPr>
              <a:t>be</a:t>
            </a:r>
            <a:r>
              <a:rPr sz="2400" spc="95" dirty="0">
                <a:latin typeface="Arial MT"/>
                <a:cs typeface="Arial MT"/>
              </a:rPr>
              <a:t> </a:t>
            </a:r>
            <a:r>
              <a:rPr sz="2400" spc="-20" dirty="0">
                <a:latin typeface="Arial MT"/>
                <a:cs typeface="Arial MT"/>
              </a:rPr>
              <a:t>practiced</a:t>
            </a:r>
            <a:r>
              <a:rPr sz="2400" spc="160" dirty="0">
                <a:latin typeface="Arial MT"/>
                <a:cs typeface="Arial MT"/>
              </a:rPr>
              <a:t> </a:t>
            </a:r>
            <a:r>
              <a:rPr sz="2400" spc="-30" dirty="0">
                <a:latin typeface="Arial MT"/>
                <a:cs typeface="Arial MT"/>
              </a:rPr>
              <a:t>e.g.</a:t>
            </a:r>
            <a:r>
              <a:rPr sz="2400" spc="85" dirty="0">
                <a:latin typeface="Arial MT"/>
                <a:cs typeface="Arial MT"/>
              </a:rPr>
              <a:t> </a:t>
            </a:r>
            <a:r>
              <a:rPr sz="2400" spc="-20" dirty="0">
                <a:latin typeface="Arial MT"/>
                <a:cs typeface="Arial MT"/>
              </a:rPr>
              <a:t>complaints</a:t>
            </a:r>
            <a:r>
              <a:rPr sz="2400" spc="165" dirty="0">
                <a:latin typeface="Arial MT"/>
                <a:cs typeface="Arial MT"/>
              </a:rPr>
              <a:t> </a:t>
            </a:r>
            <a:r>
              <a:rPr sz="2400" spc="-35" dirty="0">
                <a:latin typeface="Arial MT"/>
                <a:cs typeface="Arial MT"/>
              </a:rPr>
              <a:t>or </a:t>
            </a:r>
            <a:r>
              <a:rPr sz="2400" spc="-30" dirty="0">
                <a:latin typeface="Arial MT"/>
                <a:cs typeface="Arial MT"/>
              </a:rPr>
              <a:t> </a:t>
            </a:r>
            <a:r>
              <a:rPr sz="2400" spc="-10" dirty="0">
                <a:latin typeface="Arial MT"/>
                <a:cs typeface="Arial MT"/>
              </a:rPr>
              <a:t>constructive</a:t>
            </a:r>
            <a:r>
              <a:rPr sz="2400" spc="90" dirty="0">
                <a:latin typeface="Arial MT"/>
                <a:cs typeface="Arial MT"/>
              </a:rPr>
              <a:t> </a:t>
            </a:r>
            <a:r>
              <a:rPr sz="2400" dirty="0">
                <a:latin typeface="Arial MT"/>
                <a:cs typeface="Arial MT"/>
              </a:rPr>
              <a:t>criticism.</a:t>
            </a:r>
            <a:endParaRPr sz="2400">
              <a:latin typeface="Arial MT"/>
              <a:cs typeface="Arial MT"/>
            </a:endParaRPr>
          </a:p>
          <a:p>
            <a:pPr marL="241300" indent="-228600">
              <a:lnSpc>
                <a:spcPts val="2755"/>
              </a:lnSpc>
              <a:spcBef>
                <a:spcPts val="725"/>
              </a:spcBef>
              <a:buChar char="•"/>
              <a:tabLst>
                <a:tab pos="241300" algn="l"/>
              </a:tabLst>
            </a:pPr>
            <a:r>
              <a:rPr sz="2400" spc="-5" dirty="0">
                <a:latin typeface="Arial MT"/>
                <a:cs typeface="Arial MT"/>
              </a:rPr>
              <a:t>Performing</a:t>
            </a:r>
            <a:r>
              <a:rPr sz="2400" spc="-55" dirty="0">
                <a:latin typeface="Arial MT"/>
                <a:cs typeface="Arial MT"/>
              </a:rPr>
              <a:t> </a:t>
            </a:r>
            <a:r>
              <a:rPr sz="2400" dirty="0">
                <a:latin typeface="Arial MT"/>
                <a:cs typeface="Arial MT"/>
              </a:rPr>
              <a:t>is</a:t>
            </a:r>
            <a:r>
              <a:rPr sz="2400" spc="10" dirty="0">
                <a:latin typeface="Arial MT"/>
                <a:cs typeface="Arial MT"/>
              </a:rPr>
              <a:t> </a:t>
            </a:r>
            <a:r>
              <a:rPr sz="2400" spc="-10" dirty="0">
                <a:latin typeface="Arial MT"/>
                <a:cs typeface="Arial MT"/>
              </a:rPr>
              <a:t>where</a:t>
            </a:r>
            <a:r>
              <a:rPr sz="2400" spc="105" dirty="0">
                <a:latin typeface="Arial MT"/>
                <a:cs typeface="Arial MT"/>
              </a:rPr>
              <a:t> </a:t>
            </a:r>
            <a:r>
              <a:rPr sz="2400" spc="5" dirty="0">
                <a:latin typeface="Arial MT"/>
                <a:cs typeface="Arial MT"/>
              </a:rPr>
              <a:t>the</a:t>
            </a:r>
            <a:r>
              <a:rPr sz="2400" spc="-50" dirty="0">
                <a:latin typeface="Arial MT"/>
                <a:cs typeface="Arial MT"/>
              </a:rPr>
              <a:t> </a:t>
            </a:r>
            <a:r>
              <a:rPr sz="2400" spc="-30" dirty="0">
                <a:latin typeface="Arial MT"/>
                <a:cs typeface="Arial MT"/>
              </a:rPr>
              <a:t>team</a:t>
            </a:r>
            <a:r>
              <a:rPr sz="2400" spc="110" dirty="0">
                <a:latin typeface="Arial MT"/>
                <a:cs typeface="Arial MT"/>
              </a:rPr>
              <a:t> </a:t>
            </a:r>
            <a:r>
              <a:rPr sz="2400" spc="-20" dirty="0">
                <a:latin typeface="Arial MT"/>
                <a:cs typeface="Arial MT"/>
              </a:rPr>
              <a:t>members</a:t>
            </a:r>
            <a:r>
              <a:rPr sz="2400" spc="90" dirty="0">
                <a:latin typeface="Arial MT"/>
                <a:cs typeface="Arial MT"/>
              </a:rPr>
              <a:t> </a:t>
            </a:r>
            <a:r>
              <a:rPr sz="2400" spc="-15" dirty="0">
                <a:latin typeface="Arial MT"/>
                <a:cs typeface="Arial MT"/>
              </a:rPr>
              <a:t>are</a:t>
            </a:r>
            <a:r>
              <a:rPr sz="2400" spc="55" dirty="0">
                <a:latin typeface="Arial MT"/>
                <a:cs typeface="Arial MT"/>
              </a:rPr>
              <a:t> </a:t>
            </a:r>
            <a:r>
              <a:rPr sz="2400" spc="-30" dirty="0">
                <a:latin typeface="Arial MT"/>
                <a:cs typeface="Arial MT"/>
              </a:rPr>
              <a:t>made</a:t>
            </a:r>
            <a:r>
              <a:rPr sz="2400" spc="100" dirty="0">
                <a:latin typeface="Arial MT"/>
                <a:cs typeface="Arial MT"/>
              </a:rPr>
              <a:t> </a:t>
            </a:r>
            <a:r>
              <a:rPr sz="2400" dirty="0">
                <a:latin typeface="Arial MT"/>
                <a:cs typeface="Arial MT"/>
              </a:rPr>
              <a:t>to</a:t>
            </a:r>
            <a:r>
              <a:rPr sz="2400" spc="35" dirty="0">
                <a:latin typeface="Arial MT"/>
                <a:cs typeface="Arial MT"/>
              </a:rPr>
              <a:t> </a:t>
            </a:r>
            <a:r>
              <a:rPr sz="2400" spc="-15" dirty="0">
                <a:latin typeface="Arial MT"/>
                <a:cs typeface="Arial MT"/>
              </a:rPr>
              <a:t>utilize</a:t>
            </a:r>
            <a:r>
              <a:rPr sz="2400" spc="100" dirty="0">
                <a:latin typeface="Arial MT"/>
                <a:cs typeface="Arial MT"/>
              </a:rPr>
              <a:t> </a:t>
            </a:r>
            <a:r>
              <a:rPr sz="2400" spc="5" dirty="0">
                <a:latin typeface="Arial MT"/>
                <a:cs typeface="Arial MT"/>
              </a:rPr>
              <a:t>the</a:t>
            </a:r>
            <a:r>
              <a:rPr sz="2400" spc="-15" dirty="0">
                <a:latin typeface="Arial MT"/>
                <a:cs typeface="Arial MT"/>
              </a:rPr>
              <a:t> </a:t>
            </a:r>
            <a:r>
              <a:rPr sz="2400" spc="-30" dirty="0">
                <a:latin typeface="Arial MT"/>
                <a:cs typeface="Arial MT"/>
              </a:rPr>
              <a:t>progression</a:t>
            </a:r>
            <a:r>
              <a:rPr sz="2400" spc="325" dirty="0">
                <a:latin typeface="Arial MT"/>
                <a:cs typeface="Arial MT"/>
              </a:rPr>
              <a:t> </a:t>
            </a:r>
            <a:r>
              <a:rPr sz="2400" spc="-25" dirty="0">
                <a:latin typeface="Arial MT"/>
                <a:cs typeface="Arial MT"/>
              </a:rPr>
              <a:t>steps</a:t>
            </a:r>
            <a:endParaRPr sz="2400">
              <a:latin typeface="Arial MT"/>
              <a:cs typeface="Arial MT"/>
            </a:endParaRPr>
          </a:p>
          <a:p>
            <a:pPr marL="240665" marR="1029969">
              <a:lnSpc>
                <a:spcPct val="90400"/>
              </a:lnSpc>
              <a:spcBef>
                <a:spcPts val="150"/>
              </a:spcBef>
            </a:pPr>
            <a:r>
              <a:rPr sz="2400" spc="-10" dirty="0">
                <a:latin typeface="Arial MT"/>
                <a:cs typeface="Arial MT"/>
              </a:rPr>
              <a:t>without </a:t>
            </a:r>
            <a:r>
              <a:rPr sz="2400" spc="-25" dirty="0">
                <a:latin typeface="Arial MT"/>
                <a:cs typeface="Arial MT"/>
              </a:rPr>
              <a:t>being</a:t>
            </a:r>
            <a:r>
              <a:rPr sz="2400" spc="-20" dirty="0">
                <a:latin typeface="Arial MT"/>
                <a:cs typeface="Arial MT"/>
              </a:rPr>
              <a:t> </a:t>
            </a:r>
            <a:r>
              <a:rPr sz="2400" spc="-5" dirty="0">
                <a:latin typeface="Arial MT"/>
                <a:cs typeface="Arial MT"/>
              </a:rPr>
              <a:t>instructed </a:t>
            </a:r>
            <a:r>
              <a:rPr sz="2400" spc="-30" dirty="0">
                <a:latin typeface="Arial MT"/>
                <a:cs typeface="Arial MT"/>
              </a:rPr>
              <a:t>by </a:t>
            </a:r>
            <a:r>
              <a:rPr sz="2400" dirty="0">
                <a:latin typeface="Arial MT"/>
                <a:cs typeface="Arial MT"/>
              </a:rPr>
              <a:t>a </a:t>
            </a:r>
            <a:r>
              <a:rPr sz="2400" spc="-30" dirty="0">
                <a:latin typeface="Arial MT"/>
                <a:cs typeface="Arial MT"/>
              </a:rPr>
              <a:t>team </a:t>
            </a:r>
            <a:r>
              <a:rPr sz="2400" spc="-55" dirty="0">
                <a:latin typeface="Arial MT"/>
                <a:cs typeface="Arial MT"/>
              </a:rPr>
              <a:t>leader.</a:t>
            </a:r>
            <a:r>
              <a:rPr sz="2400" spc="-50" dirty="0">
                <a:latin typeface="Arial MT"/>
                <a:cs typeface="Arial MT"/>
              </a:rPr>
              <a:t> </a:t>
            </a:r>
            <a:r>
              <a:rPr sz="2400" spc="-25" dirty="0">
                <a:latin typeface="Arial MT"/>
                <a:cs typeface="Arial MT"/>
              </a:rPr>
              <a:t>They </a:t>
            </a:r>
            <a:r>
              <a:rPr sz="2400" spc="-10" dirty="0">
                <a:latin typeface="Arial MT"/>
                <a:cs typeface="Arial MT"/>
              </a:rPr>
              <a:t>should come </a:t>
            </a:r>
            <a:r>
              <a:rPr sz="2400" spc="-30" dirty="0">
                <a:latin typeface="Arial MT"/>
                <a:cs typeface="Arial MT"/>
              </a:rPr>
              <a:t>together</a:t>
            </a:r>
            <a:r>
              <a:rPr sz="2400" spc="-25" dirty="0">
                <a:latin typeface="Arial MT"/>
                <a:cs typeface="Arial MT"/>
              </a:rPr>
              <a:t> </a:t>
            </a:r>
            <a:r>
              <a:rPr sz="2400" dirty="0">
                <a:latin typeface="Arial MT"/>
                <a:cs typeface="Arial MT"/>
              </a:rPr>
              <a:t>to </a:t>
            </a:r>
            <a:r>
              <a:rPr sz="2400" spc="-655" dirty="0">
                <a:latin typeface="Arial MT"/>
                <a:cs typeface="Arial MT"/>
              </a:rPr>
              <a:t> </a:t>
            </a:r>
            <a:r>
              <a:rPr sz="2400" spc="-25" dirty="0">
                <a:latin typeface="Arial MT"/>
                <a:cs typeface="Arial MT"/>
              </a:rPr>
              <a:t>suggest</a:t>
            </a:r>
            <a:r>
              <a:rPr sz="2400" spc="615" dirty="0">
                <a:latin typeface="Arial MT"/>
                <a:cs typeface="Arial MT"/>
              </a:rPr>
              <a:t> </a:t>
            </a:r>
            <a:r>
              <a:rPr sz="2400" spc="-25" dirty="0">
                <a:latin typeface="Arial MT"/>
                <a:cs typeface="Arial MT"/>
              </a:rPr>
              <a:t>improvement</a:t>
            </a:r>
            <a:r>
              <a:rPr sz="2400" spc="615" dirty="0">
                <a:latin typeface="Arial MT"/>
                <a:cs typeface="Arial MT"/>
              </a:rPr>
              <a:t> </a:t>
            </a:r>
            <a:r>
              <a:rPr sz="2400" spc="-30" dirty="0">
                <a:latin typeface="Arial MT"/>
                <a:cs typeface="Arial MT"/>
              </a:rPr>
              <a:t>or overcome</a:t>
            </a:r>
            <a:r>
              <a:rPr sz="2400" spc="610" dirty="0">
                <a:latin typeface="Arial MT"/>
                <a:cs typeface="Arial MT"/>
              </a:rPr>
              <a:t> </a:t>
            </a:r>
            <a:r>
              <a:rPr sz="2400" dirty="0">
                <a:latin typeface="Arial MT"/>
                <a:cs typeface="Arial MT"/>
              </a:rPr>
              <a:t>a </a:t>
            </a:r>
            <a:r>
              <a:rPr sz="2400" spc="-15" dirty="0">
                <a:latin typeface="Arial MT"/>
                <a:cs typeface="Arial MT"/>
              </a:rPr>
              <a:t>dilemma </a:t>
            </a:r>
            <a:r>
              <a:rPr sz="2400" spc="-30" dirty="0">
                <a:latin typeface="Arial MT"/>
                <a:cs typeface="Arial MT"/>
              </a:rPr>
              <a:t>as </a:t>
            </a:r>
            <a:r>
              <a:rPr sz="2400" dirty="0">
                <a:latin typeface="Arial MT"/>
                <a:cs typeface="Arial MT"/>
              </a:rPr>
              <a:t>a </a:t>
            </a:r>
            <a:r>
              <a:rPr sz="2400" spc="-20" dirty="0">
                <a:latin typeface="Arial MT"/>
                <a:cs typeface="Arial MT"/>
              </a:rPr>
              <a:t>team. </a:t>
            </a:r>
            <a:r>
              <a:rPr sz="2400" spc="-15" dirty="0">
                <a:latin typeface="Arial MT"/>
                <a:cs typeface="Arial MT"/>
              </a:rPr>
              <a:t>Considering </a:t>
            </a:r>
            <a:r>
              <a:rPr sz="2400" spc="-10" dirty="0">
                <a:latin typeface="Arial MT"/>
                <a:cs typeface="Arial MT"/>
              </a:rPr>
              <a:t> </a:t>
            </a:r>
            <a:r>
              <a:rPr sz="2400" spc="5" dirty="0">
                <a:latin typeface="Arial MT"/>
                <a:cs typeface="Arial MT"/>
              </a:rPr>
              <a:t>the</a:t>
            </a:r>
            <a:r>
              <a:rPr sz="2400" spc="-55" dirty="0">
                <a:latin typeface="Arial MT"/>
                <a:cs typeface="Arial MT"/>
              </a:rPr>
              <a:t> </a:t>
            </a:r>
            <a:r>
              <a:rPr sz="2400" spc="-20" dirty="0">
                <a:latin typeface="Arial MT"/>
                <a:cs typeface="Arial MT"/>
              </a:rPr>
              <a:t>group</a:t>
            </a:r>
            <a:r>
              <a:rPr sz="2400" spc="100" dirty="0">
                <a:latin typeface="Arial MT"/>
                <a:cs typeface="Arial MT"/>
              </a:rPr>
              <a:t> </a:t>
            </a:r>
            <a:r>
              <a:rPr sz="2400" spc="-15" dirty="0">
                <a:latin typeface="Arial MT"/>
                <a:cs typeface="Arial MT"/>
              </a:rPr>
              <a:t>work</a:t>
            </a:r>
            <a:r>
              <a:rPr sz="2400" spc="90" dirty="0">
                <a:latin typeface="Arial MT"/>
                <a:cs typeface="Arial MT"/>
              </a:rPr>
              <a:t> </a:t>
            </a:r>
            <a:r>
              <a:rPr sz="2400" dirty="0">
                <a:latin typeface="Arial MT"/>
                <a:cs typeface="Arial MT"/>
              </a:rPr>
              <a:t>this</a:t>
            </a:r>
            <a:r>
              <a:rPr sz="2400" spc="-65" dirty="0">
                <a:latin typeface="Arial MT"/>
                <a:cs typeface="Arial MT"/>
              </a:rPr>
              <a:t> </a:t>
            </a:r>
            <a:r>
              <a:rPr sz="2400" spc="-10" dirty="0">
                <a:latin typeface="Arial MT"/>
                <a:cs typeface="Arial MT"/>
              </a:rPr>
              <a:t>should</a:t>
            </a:r>
            <a:r>
              <a:rPr sz="2400" spc="95" dirty="0">
                <a:latin typeface="Arial MT"/>
                <a:cs typeface="Arial MT"/>
              </a:rPr>
              <a:t> </a:t>
            </a:r>
            <a:r>
              <a:rPr sz="2400" spc="-10" dirty="0">
                <a:latin typeface="Arial MT"/>
                <a:cs typeface="Arial MT"/>
              </a:rPr>
              <a:t>make</a:t>
            </a:r>
            <a:r>
              <a:rPr sz="2400" spc="15" dirty="0">
                <a:latin typeface="Arial MT"/>
                <a:cs typeface="Arial MT"/>
              </a:rPr>
              <a:t> </a:t>
            </a:r>
            <a:r>
              <a:rPr sz="2400" spc="-40" dirty="0">
                <a:latin typeface="Arial MT"/>
                <a:cs typeface="Arial MT"/>
              </a:rPr>
              <a:t>everyone</a:t>
            </a:r>
            <a:r>
              <a:rPr sz="2400" spc="254" dirty="0">
                <a:latin typeface="Arial MT"/>
                <a:cs typeface="Arial MT"/>
              </a:rPr>
              <a:t> </a:t>
            </a:r>
            <a:r>
              <a:rPr sz="2400" spc="-15" dirty="0">
                <a:latin typeface="Arial MT"/>
                <a:cs typeface="Arial MT"/>
              </a:rPr>
              <a:t>feel</a:t>
            </a:r>
            <a:r>
              <a:rPr sz="2400" spc="75" dirty="0">
                <a:latin typeface="Arial MT"/>
                <a:cs typeface="Arial MT"/>
              </a:rPr>
              <a:t> </a:t>
            </a:r>
            <a:r>
              <a:rPr sz="2400" spc="-15" dirty="0">
                <a:latin typeface="Arial MT"/>
                <a:cs typeface="Arial MT"/>
              </a:rPr>
              <a:t>comfortable</a:t>
            </a:r>
            <a:r>
              <a:rPr sz="2400" spc="95" dirty="0">
                <a:latin typeface="Arial MT"/>
                <a:cs typeface="Arial MT"/>
              </a:rPr>
              <a:t> </a:t>
            </a:r>
            <a:r>
              <a:rPr sz="2400" spc="-20" dirty="0">
                <a:latin typeface="Arial MT"/>
                <a:cs typeface="Arial MT"/>
              </a:rPr>
              <a:t>and</a:t>
            </a:r>
            <a:r>
              <a:rPr sz="2400" spc="25" dirty="0">
                <a:latin typeface="Arial MT"/>
                <a:cs typeface="Arial MT"/>
              </a:rPr>
              <a:t> </a:t>
            </a:r>
            <a:r>
              <a:rPr sz="2400" spc="-30" dirty="0">
                <a:latin typeface="Arial MT"/>
                <a:cs typeface="Arial MT"/>
              </a:rPr>
              <a:t>educated </a:t>
            </a:r>
            <a:r>
              <a:rPr sz="2400" spc="-655" dirty="0">
                <a:latin typeface="Arial MT"/>
                <a:cs typeface="Arial MT"/>
              </a:rPr>
              <a:t> </a:t>
            </a:r>
            <a:r>
              <a:rPr sz="2400" spc="-30" dirty="0">
                <a:latin typeface="Arial MT"/>
                <a:cs typeface="Arial MT"/>
              </a:rPr>
              <a:t>enough</a:t>
            </a:r>
            <a:r>
              <a:rPr sz="2400" spc="160" dirty="0">
                <a:latin typeface="Arial MT"/>
                <a:cs typeface="Arial MT"/>
              </a:rPr>
              <a:t> </a:t>
            </a:r>
            <a:r>
              <a:rPr sz="2400" dirty="0">
                <a:latin typeface="Arial MT"/>
                <a:cs typeface="Arial MT"/>
              </a:rPr>
              <a:t>to</a:t>
            </a:r>
            <a:r>
              <a:rPr sz="2400" spc="-50" dirty="0">
                <a:latin typeface="Arial MT"/>
                <a:cs typeface="Arial MT"/>
              </a:rPr>
              <a:t> </a:t>
            </a:r>
            <a:r>
              <a:rPr sz="2400" spc="-10" dirty="0">
                <a:latin typeface="Arial MT"/>
                <a:cs typeface="Arial MT"/>
              </a:rPr>
              <a:t>work</a:t>
            </a:r>
            <a:r>
              <a:rPr sz="2400" spc="80" dirty="0">
                <a:latin typeface="Arial MT"/>
                <a:cs typeface="Arial MT"/>
              </a:rPr>
              <a:t> </a:t>
            </a:r>
            <a:r>
              <a:rPr sz="2400" spc="-40" dirty="0">
                <a:latin typeface="Arial MT"/>
                <a:cs typeface="Arial MT"/>
              </a:rPr>
              <a:t>together.</a:t>
            </a:r>
            <a:endParaRPr sz="2400">
              <a:latin typeface="Arial MT"/>
              <a:cs typeface="Arial MT"/>
            </a:endParaRPr>
          </a:p>
          <a:p>
            <a:pPr marL="240665" marR="81280" indent="-228600">
              <a:lnSpc>
                <a:spcPct val="90400"/>
              </a:lnSpc>
              <a:spcBef>
                <a:spcPts val="930"/>
              </a:spcBef>
              <a:buChar char="•"/>
              <a:tabLst>
                <a:tab pos="241300" algn="l"/>
              </a:tabLst>
            </a:pPr>
            <a:r>
              <a:rPr sz="2400" spc="-15" dirty="0">
                <a:latin typeface="Arial MT"/>
                <a:cs typeface="Arial MT"/>
              </a:rPr>
              <a:t>Adjourning </a:t>
            </a:r>
            <a:r>
              <a:rPr sz="2400" spc="-5" dirty="0">
                <a:latin typeface="Arial MT"/>
                <a:cs typeface="Arial MT"/>
              </a:rPr>
              <a:t>is </a:t>
            </a:r>
            <a:r>
              <a:rPr sz="2400" dirty="0">
                <a:latin typeface="Arial MT"/>
                <a:cs typeface="Arial MT"/>
              </a:rPr>
              <a:t>a </a:t>
            </a:r>
            <a:r>
              <a:rPr sz="2400" spc="-15" dirty="0">
                <a:latin typeface="Arial MT"/>
                <a:cs typeface="Arial MT"/>
              </a:rPr>
              <a:t>step </a:t>
            </a:r>
            <a:r>
              <a:rPr sz="2400" spc="-30" dirty="0">
                <a:latin typeface="Arial MT"/>
                <a:cs typeface="Arial MT"/>
              </a:rPr>
              <a:t>of </a:t>
            </a:r>
            <a:r>
              <a:rPr sz="2400" spc="-15" dirty="0">
                <a:latin typeface="Arial MT"/>
                <a:cs typeface="Arial MT"/>
              </a:rPr>
              <a:t>concluding </a:t>
            </a:r>
            <a:r>
              <a:rPr sz="2400" spc="-20" dirty="0">
                <a:latin typeface="Arial MT"/>
                <a:cs typeface="Arial MT"/>
              </a:rPr>
              <a:t>and </a:t>
            </a:r>
            <a:r>
              <a:rPr sz="2400" spc="-10" dirty="0">
                <a:latin typeface="Arial MT"/>
                <a:cs typeface="Arial MT"/>
              </a:rPr>
              <a:t>summarizing </a:t>
            </a:r>
            <a:r>
              <a:rPr sz="2400" spc="-30" dirty="0">
                <a:latin typeface="Arial MT"/>
                <a:cs typeface="Arial MT"/>
              </a:rPr>
              <a:t>events.</a:t>
            </a:r>
            <a:r>
              <a:rPr sz="2400" spc="-25" dirty="0">
                <a:latin typeface="Arial MT"/>
                <a:cs typeface="Arial MT"/>
              </a:rPr>
              <a:t> </a:t>
            </a:r>
            <a:r>
              <a:rPr sz="2400" spc="-40" dirty="0">
                <a:latin typeface="Arial MT"/>
                <a:cs typeface="Arial MT"/>
              </a:rPr>
              <a:t>Everyone</a:t>
            </a:r>
            <a:r>
              <a:rPr sz="2400" spc="-35" dirty="0">
                <a:latin typeface="Arial MT"/>
                <a:cs typeface="Arial MT"/>
              </a:rPr>
              <a:t> </a:t>
            </a:r>
            <a:r>
              <a:rPr sz="2400" spc="-25" dirty="0">
                <a:latin typeface="Arial MT"/>
                <a:cs typeface="Arial MT"/>
              </a:rPr>
              <a:t>comes </a:t>
            </a:r>
            <a:r>
              <a:rPr sz="2400" spc="-20" dirty="0">
                <a:latin typeface="Arial MT"/>
                <a:cs typeface="Arial MT"/>
              </a:rPr>
              <a:t> </a:t>
            </a:r>
            <a:r>
              <a:rPr sz="2400" spc="-30" dirty="0">
                <a:latin typeface="Arial MT"/>
                <a:cs typeface="Arial MT"/>
              </a:rPr>
              <a:t>together</a:t>
            </a:r>
            <a:r>
              <a:rPr sz="2400" spc="-25" dirty="0">
                <a:latin typeface="Arial MT"/>
                <a:cs typeface="Arial MT"/>
              </a:rPr>
              <a:t> </a:t>
            </a:r>
            <a:r>
              <a:rPr sz="2400" dirty="0">
                <a:latin typeface="Arial MT"/>
                <a:cs typeface="Arial MT"/>
              </a:rPr>
              <a:t>to </a:t>
            </a:r>
            <a:r>
              <a:rPr sz="2400" spc="-10" dirty="0">
                <a:latin typeface="Arial MT"/>
                <a:cs typeface="Arial MT"/>
              </a:rPr>
              <a:t>discuss strengths </a:t>
            </a:r>
            <a:r>
              <a:rPr sz="2400" spc="-20" dirty="0">
                <a:latin typeface="Arial MT"/>
                <a:cs typeface="Arial MT"/>
              </a:rPr>
              <a:t>and </a:t>
            </a:r>
            <a:r>
              <a:rPr sz="2400" spc="-25" dirty="0">
                <a:latin typeface="Arial MT"/>
                <a:cs typeface="Arial MT"/>
              </a:rPr>
              <a:t>weaknesses</a:t>
            </a:r>
            <a:r>
              <a:rPr sz="2400" spc="-20" dirty="0">
                <a:latin typeface="Arial MT"/>
                <a:cs typeface="Arial MT"/>
              </a:rPr>
              <a:t> </a:t>
            </a:r>
            <a:r>
              <a:rPr sz="2400" spc="-35" dirty="0">
                <a:latin typeface="Arial MT"/>
                <a:cs typeface="Arial MT"/>
              </a:rPr>
              <a:t>of </a:t>
            </a:r>
            <a:r>
              <a:rPr sz="2400" dirty="0">
                <a:latin typeface="Arial MT"/>
                <a:cs typeface="Arial MT"/>
              </a:rPr>
              <a:t>a </a:t>
            </a:r>
            <a:r>
              <a:rPr sz="2400" spc="-15" dirty="0">
                <a:latin typeface="Arial MT"/>
                <a:cs typeface="Arial MT"/>
              </a:rPr>
              <a:t>situation. This step </a:t>
            </a:r>
            <a:r>
              <a:rPr sz="2400" spc="-5" dirty="0">
                <a:latin typeface="Arial MT"/>
                <a:cs typeface="Arial MT"/>
              </a:rPr>
              <a:t>is </a:t>
            </a:r>
            <a:r>
              <a:rPr sz="2400" dirty="0">
                <a:latin typeface="Arial MT"/>
                <a:cs typeface="Arial MT"/>
              </a:rPr>
              <a:t> </a:t>
            </a:r>
            <a:r>
              <a:rPr sz="2400" spc="-25" dirty="0">
                <a:latin typeface="Arial MT"/>
                <a:cs typeface="Arial MT"/>
              </a:rPr>
              <a:t>imperative.</a:t>
            </a:r>
            <a:r>
              <a:rPr sz="2400" spc="240" dirty="0">
                <a:latin typeface="Arial MT"/>
                <a:cs typeface="Arial MT"/>
              </a:rPr>
              <a:t> </a:t>
            </a:r>
            <a:r>
              <a:rPr sz="2400" dirty="0">
                <a:latin typeface="Arial MT"/>
                <a:cs typeface="Arial MT"/>
              </a:rPr>
              <a:t>It</a:t>
            </a:r>
            <a:r>
              <a:rPr sz="2400" spc="10" dirty="0">
                <a:latin typeface="Arial MT"/>
                <a:cs typeface="Arial MT"/>
              </a:rPr>
              <a:t> </a:t>
            </a:r>
            <a:r>
              <a:rPr sz="2400" spc="-20" dirty="0">
                <a:latin typeface="Arial MT"/>
                <a:cs typeface="Arial MT"/>
              </a:rPr>
              <a:t>also</a:t>
            </a:r>
            <a:r>
              <a:rPr sz="2400" spc="100" dirty="0">
                <a:latin typeface="Arial MT"/>
                <a:cs typeface="Arial MT"/>
              </a:rPr>
              <a:t> </a:t>
            </a:r>
            <a:r>
              <a:rPr sz="2400" spc="-25" dirty="0">
                <a:latin typeface="Arial MT"/>
                <a:cs typeface="Arial MT"/>
              </a:rPr>
              <a:t>creates</a:t>
            </a:r>
            <a:r>
              <a:rPr sz="2400" spc="85" dirty="0">
                <a:latin typeface="Arial MT"/>
                <a:cs typeface="Arial MT"/>
              </a:rPr>
              <a:t> </a:t>
            </a:r>
            <a:r>
              <a:rPr sz="2400" dirty="0">
                <a:latin typeface="Arial MT"/>
                <a:cs typeface="Arial MT"/>
              </a:rPr>
              <a:t>a</a:t>
            </a:r>
            <a:r>
              <a:rPr sz="2400" spc="25" dirty="0">
                <a:latin typeface="Arial MT"/>
                <a:cs typeface="Arial MT"/>
              </a:rPr>
              <a:t> </a:t>
            </a:r>
            <a:r>
              <a:rPr sz="2400" spc="-45" dirty="0">
                <a:latin typeface="Arial MT"/>
                <a:cs typeface="Arial MT"/>
              </a:rPr>
              <a:t>good</a:t>
            </a:r>
            <a:r>
              <a:rPr sz="2400" spc="175" dirty="0">
                <a:latin typeface="Arial MT"/>
                <a:cs typeface="Arial MT"/>
              </a:rPr>
              <a:t> </a:t>
            </a:r>
            <a:r>
              <a:rPr sz="2400" spc="-30" dirty="0">
                <a:latin typeface="Arial MT"/>
                <a:cs typeface="Arial MT"/>
              </a:rPr>
              <a:t>bond</a:t>
            </a:r>
            <a:r>
              <a:rPr sz="2400" spc="100" dirty="0">
                <a:latin typeface="Arial MT"/>
                <a:cs typeface="Arial MT"/>
              </a:rPr>
              <a:t> </a:t>
            </a:r>
            <a:r>
              <a:rPr sz="2400" spc="5" dirty="0">
                <a:latin typeface="Arial MT"/>
                <a:cs typeface="Arial MT"/>
              </a:rPr>
              <a:t>for</a:t>
            </a:r>
            <a:r>
              <a:rPr sz="2400" spc="25" dirty="0">
                <a:latin typeface="Arial MT"/>
                <a:cs typeface="Arial MT"/>
              </a:rPr>
              <a:t> </a:t>
            </a:r>
            <a:r>
              <a:rPr sz="2400" spc="-30" dirty="0">
                <a:latin typeface="Arial MT"/>
                <a:cs typeface="Arial MT"/>
              </a:rPr>
              <a:t>team</a:t>
            </a:r>
            <a:r>
              <a:rPr sz="2400" spc="100" dirty="0">
                <a:latin typeface="Arial MT"/>
                <a:cs typeface="Arial MT"/>
              </a:rPr>
              <a:t> </a:t>
            </a:r>
            <a:r>
              <a:rPr sz="2400" spc="-20" dirty="0">
                <a:latin typeface="Arial MT"/>
                <a:cs typeface="Arial MT"/>
              </a:rPr>
              <a:t>members</a:t>
            </a:r>
            <a:r>
              <a:rPr sz="2400" spc="85" dirty="0">
                <a:latin typeface="Arial MT"/>
                <a:cs typeface="Arial MT"/>
              </a:rPr>
              <a:t> </a:t>
            </a:r>
            <a:r>
              <a:rPr sz="2400" spc="-20" dirty="0">
                <a:latin typeface="Arial MT"/>
                <a:cs typeface="Arial MT"/>
              </a:rPr>
              <a:t>and</a:t>
            </a:r>
            <a:r>
              <a:rPr sz="2400" spc="25" dirty="0">
                <a:latin typeface="Arial MT"/>
                <a:cs typeface="Arial MT"/>
              </a:rPr>
              <a:t> </a:t>
            </a:r>
            <a:r>
              <a:rPr sz="2400" spc="-35" dirty="0">
                <a:latin typeface="Arial MT"/>
                <a:cs typeface="Arial MT"/>
              </a:rPr>
              <a:t>great</a:t>
            </a:r>
            <a:r>
              <a:rPr sz="2400" spc="195" dirty="0">
                <a:latin typeface="Arial MT"/>
                <a:cs typeface="Arial MT"/>
              </a:rPr>
              <a:t> </a:t>
            </a:r>
            <a:r>
              <a:rPr sz="2400" spc="-30" dirty="0">
                <a:latin typeface="Arial MT"/>
                <a:cs typeface="Arial MT"/>
              </a:rPr>
              <a:t>progression </a:t>
            </a:r>
            <a:r>
              <a:rPr sz="2400" spc="-650" dirty="0">
                <a:latin typeface="Arial MT"/>
                <a:cs typeface="Arial MT"/>
              </a:rPr>
              <a:t> </a:t>
            </a:r>
            <a:r>
              <a:rPr sz="2400" spc="5" dirty="0">
                <a:latin typeface="Arial MT"/>
                <a:cs typeface="Arial MT"/>
              </a:rPr>
              <a:t>for</a:t>
            </a:r>
            <a:r>
              <a:rPr sz="2400" spc="-55" dirty="0">
                <a:latin typeface="Arial MT"/>
                <a:cs typeface="Arial MT"/>
              </a:rPr>
              <a:t> </a:t>
            </a:r>
            <a:r>
              <a:rPr sz="2400" spc="-30" dirty="0">
                <a:latin typeface="Arial MT"/>
                <a:cs typeface="Arial MT"/>
              </a:rPr>
              <a:t>team</a:t>
            </a:r>
            <a:r>
              <a:rPr sz="2400" spc="100" dirty="0">
                <a:latin typeface="Arial MT"/>
                <a:cs typeface="Arial MT"/>
              </a:rPr>
              <a:t> </a:t>
            </a:r>
            <a:r>
              <a:rPr sz="2400" spc="-30" dirty="0">
                <a:latin typeface="Arial MT"/>
                <a:cs typeface="Arial MT"/>
              </a:rPr>
              <a:t>leaders.</a:t>
            </a:r>
            <a:endParaRPr sz="2400">
              <a:latin typeface="Arial MT"/>
              <a:cs typeface="Arial MT"/>
            </a:endParaRPr>
          </a:p>
        </p:txBody>
      </p:sp>
    </p:spTree>
    <p:extLst>
      <p:ext uri="{BB962C8B-B14F-4D97-AF65-F5344CB8AC3E}">
        <p14:creationId xmlns:p14="http://schemas.microsoft.com/office/powerpoint/2010/main" val="14766837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457200" y="330199"/>
            <a:ext cx="10287000" cy="5671820"/>
          </a:xfrm>
          <a:prstGeom prst="rect">
            <a:avLst/>
          </a:prstGeom>
        </p:spPr>
        <p:txBody>
          <a:bodyPr vert="horz" wrap="square" lIns="0" tIns="16510" rIns="0" bIns="0" rtlCol="0">
            <a:spAutoFit/>
          </a:bodyPr>
          <a:lstStyle/>
          <a:p>
            <a:pPr marL="271780">
              <a:lnSpc>
                <a:spcPct val="100000"/>
              </a:lnSpc>
              <a:spcBef>
                <a:spcPts val="130"/>
              </a:spcBef>
              <a:tabLst>
                <a:tab pos="6727825" algn="l"/>
              </a:tabLst>
            </a:pPr>
            <a:r>
              <a:rPr sz="2750" u="heavy" dirty="0">
                <a:uFill>
                  <a:solidFill>
                    <a:srgbClr val="000000"/>
                  </a:solidFill>
                </a:uFill>
                <a:latin typeface="Arial MT"/>
                <a:cs typeface="Arial MT"/>
              </a:rPr>
              <a:t>Incorporating</a:t>
            </a:r>
            <a:r>
              <a:rPr sz="2750" u="heavy" spc="325" dirty="0">
                <a:uFill>
                  <a:solidFill>
                    <a:srgbClr val="000000"/>
                  </a:solidFill>
                </a:uFill>
                <a:latin typeface="Arial MT"/>
                <a:cs typeface="Arial MT"/>
              </a:rPr>
              <a:t> </a:t>
            </a:r>
            <a:r>
              <a:rPr sz="2750" u="heavy" spc="10" dirty="0">
                <a:uFill>
                  <a:solidFill>
                    <a:srgbClr val="000000"/>
                  </a:solidFill>
                </a:uFill>
                <a:latin typeface="Arial MT"/>
                <a:cs typeface="Arial MT"/>
              </a:rPr>
              <a:t>the</a:t>
            </a:r>
            <a:r>
              <a:rPr sz="2750" u="heavy" spc="25" dirty="0">
                <a:uFill>
                  <a:solidFill>
                    <a:srgbClr val="000000"/>
                  </a:solidFill>
                </a:uFill>
                <a:latin typeface="Arial MT"/>
                <a:cs typeface="Arial MT"/>
              </a:rPr>
              <a:t> </a:t>
            </a:r>
            <a:r>
              <a:rPr sz="2750" u="heavy" spc="-10" dirty="0">
                <a:uFill>
                  <a:solidFill>
                    <a:srgbClr val="000000"/>
                  </a:solidFill>
                </a:uFill>
                <a:latin typeface="Arial MT"/>
                <a:cs typeface="Arial MT"/>
              </a:rPr>
              <a:t>stages</a:t>
            </a:r>
            <a:r>
              <a:rPr sz="2750" u="heavy" spc="260" dirty="0">
                <a:uFill>
                  <a:solidFill>
                    <a:srgbClr val="000000"/>
                  </a:solidFill>
                </a:uFill>
                <a:latin typeface="Arial MT"/>
                <a:cs typeface="Arial MT"/>
              </a:rPr>
              <a:t> </a:t>
            </a:r>
            <a:r>
              <a:rPr sz="2750" u="heavy" spc="25" dirty="0">
                <a:uFill>
                  <a:solidFill>
                    <a:srgbClr val="000000"/>
                  </a:solidFill>
                </a:uFill>
                <a:latin typeface="Arial MT"/>
                <a:cs typeface="Arial MT"/>
              </a:rPr>
              <a:t>of</a:t>
            </a:r>
            <a:r>
              <a:rPr sz="2750" u="heavy" spc="-30" dirty="0">
                <a:uFill>
                  <a:solidFill>
                    <a:srgbClr val="000000"/>
                  </a:solidFill>
                </a:uFill>
                <a:latin typeface="Arial MT"/>
                <a:cs typeface="Arial MT"/>
              </a:rPr>
              <a:t> </a:t>
            </a:r>
            <a:r>
              <a:rPr sz="2750" u="heavy" spc="-10" dirty="0">
                <a:uFill>
                  <a:solidFill>
                    <a:srgbClr val="000000"/>
                  </a:solidFill>
                </a:uFill>
                <a:latin typeface="Arial MT"/>
                <a:cs typeface="Arial MT"/>
              </a:rPr>
              <a:t>development	</a:t>
            </a:r>
            <a:r>
              <a:rPr sz="2750" u="heavy" spc="-15" dirty="0">
                <a:uFill>
                  <a:solidFill>
                    <a:srgbClr val="000000"/>
                  </a:solidFill>
                </a:uFill>
                <a:latin typeface="Arial MT"/>
                <a:cs typeface="Arial MT"/>
              </a:rPr>
              <a:t>into</a:t>
            </a:r>
            <a:r>
              <a:rPr sz="2750" u="heavy" spc="50" dirty="0">
                <a:uFill>
                  <a:solidFill>
                    <a:srgbClr val="000000"/>
                  </a:solidFill>
                </a:uFill>
                <a:latin typeface="Arial MT"/>
                <a:cs typeface="Arial MT"/>
              </a:rPr>
              <a:t> </a:t>
            </a:r>
            <a:r>
              <a:rPr sz="2750" u="heavy" spc="15" dirty="0">
                <a:uFill>
                  <a:solidFill>
                    <a:srgbClr val="000000"/>
                  </a:solidFill>
                </a:uFill>
                <a:latin typeface="Arial MT"/>
                <a:cs typeface="Arial MT"/>
              </a:rPr>
              <a:t>work</a:t>
            </a:r>
            <a:endParaRPr sz="2750">
              <a:latin typeface="Arial MT"/>
              <a:cs typeface="Arial MT"/>
            </a:endParaRPr>
          </a:p>
          <a:p>
            <a:pPr marL="241300" indent="-229235">
              <a:lnSpc>
                <a:spcPct val="100000"/>
              </a:lnSpc>
              <a:spcBef>
                <a:spcPts val="2595"/>
              </a:spcBef>
              <a:buChar char="•"/>
              <a:tabLst>
                <a:tab pos="241935" algn="l"/>
                <a:tab pos="2658745" algn="l"/>
              </a:tabLst>
            </a:pPr>
            <a:r>
              <a:rPr sz="2750" spc="-10" dirty="0">
                <a:latin typeface="Arial MT"/>
                <a:cs typeface="Arial MT"/>
              </a:rPr>
              <a:t>Create</a:t>
            </a:r>
            <a:r>
              <a:rPr sz="2750" spc="240" dirty="0">
                <a:latin typeface="Arial MT"/>
                <a:cs typeface="Arial MT"/>
              </a:rPr>
              <a:t> </a:t>
            </a:r>
            <a:r>
              <a:rPr sz="2750" spc="-30" dirty="0">
                <a:latin typeface="Arial MT"/>
                <a:cs typeface="Arial MT"/>
              </a:rPr>
              <a:t>diverse	</a:t>
            </a:r>
            <a:r>
              <a:rPr sz="2750" spc="-15" dirty="0">
                <a:latin typeface="Arial MT"/>
                <a:cs typeface="Arial MT"/>
              </a:rPr>
              <a:t>teams.</a:t>
            </a:r>
            <a:endParaRPr sz="2750">
              <a:latin typeface="Arial MT"/>
              <a:cs typeface="Arial MT"/>
            </a:endParaRPr>
          </a:p>
          <a:p>
            <a:pPr marL="241300" indent="-229235">
              <a:lnSpc>
                <a:spcPct val="100000"/>
              </a:lnSpc>
              <a:spcBef>
                <a:spcPts val="680"/>
              </a:spcBef>
              <a:buChar char="•"/>
              <a:tabLst>
                <a:tab pos="241935" algn="l"/>
              </a:tabLst>
            </a:pPr>
            <a:r>
              <a:rPr sz="2750" spc="-10" dirty="0">
                <a:latin typeface="Arial MT"/>
                <a:cs typeface="Arial MT"/>
              </a:rPr>
              <a:t>Define</a:t>
            </a:r>
            <a:r>
              <a:rPr sz="2750" spc="160" dirty="0">
                <a:latin typeface="Arial MT"/>
                <a:cs typeface="Arial MT"/>
              </a:rPr>
              <a:t> </a:t>
            </a:r>
            <a:r>
              <a:rPr sz="2750" spc="5" dirty="0">
                <a:latin typeface="Arial MT"/>
                <a:cs typeface="Arial MT"/>
              </a:rPr>
              <a:t>independent</a:t>
            </a:r>
            <a:r>
              <a:rPr sz="2750" spc="260" dirty="0">
                <a:latin typeface="Arial MT"/>
                <a:cs typeface="Arial MT"/>
              </a:rPr>
              <a:t> </a:t>
            </a:r>
            <a:r>
              <a:rPr sz="2750" spc="-20" dirty="0">
                <a:latin typeface="Arial MT"/>
                <a:cs typeface="Arial MT"/>
              </a:rPr>
              <a:t>roles</a:t>
            </a:r>
            <a:r>
              <a:rPr sz="2750" spc="170" dirty="0">
                <a:latin typeface="Arial MT"/>
                <a:cs typeface="Arial MT"/>
              </a:rPr>
              <a:t> </a:t>
            </a:r>
            <a:r>
              <a:rPr sz="2750" dirty="0">
                <a:latin typeface="Arial MT"/>
                <a:cs typeface="Arial MT"/>
              </a:rPr>
              <a:t>to</a:t>
            </a:r>
            <a:r>
              <a:rPr sz="2750" spc="120" dirty="0">
                <a:latin typeface="Arial MT"/>
                <a:cs typeface="Arial MT"/>
              </a:rPr>
              <a:t> </a:t>
            </a:r>
            <a:r>
              <a:rPr sz="2750" dirty="0">
                <a:latin typeface="Arial MT"/>
                <a:cs typeface="Arial MT"/>
              </a:rPr>
              <a:t>each</a:t>
            </a:r>
            <a:r>
              <a:rPr sz="2750" spc="95" dirty="0">
                <a:latin typeface="Arial MT"/>
                <a:cs typeface="Arial MT"/>
              </a:rPr>
              <a:t> </a:t>
            </a:r>
            <a:r>
              <a:rPr sz="2750" spc="-15" dirty="0">
                <a:latin typeface="Arial MT"/>
                <a:cs typeface="Arial MT"/>
              </a:rPr>
              <a:t>team</a:t>
            </a:r>
            <a:r>
              <a:rPr sz="2750" spc="210" dirty="0">
                <a:latin typeface="Arial MT"/>
                <a:cs typeface="Arial MT"/>
              </a:rPr>
              <a:t> </a:t>
            </a:r>
            <a:r>
              <a:rPr sz="2750" spc="-20" dirty="0">
                <a:latin typeface="Arial MT"/>
                <a:cs typeface="Arial MT"/>
              </a:rPr>
              <a:t>member.</a:t>
            </a:r>
            <a:endParaRPr sz="2750">
              <a:latin typeface="Arial MT"/>
              <a:cs typeface="Arial MT"/>
            </a:endParaRPr>
          </a:p>
          <a:p>
            <a:pPr marL="241300" indent="-229235">
              <a:lnSpc>
                <a:spcPct val="100000"/>
              </a:lnSpc>
              <a:spcBef>
                <a:spcPts val="755"/>
              </a:spcBef>
              <a:buChar char="•"/>
              <a:tabLst>
                <a:tab pos="241935" algn="l"/>
                <a:tab pos="3766185" algn="l"/>
              </a:tabLst>
            </a:pPr>
            <a:r>
              <a:rPr sz="2750" spc="-20" dirty="0">
                <a:latin typeface="Arial MT"/>
                <a:cs typeface="Arial MT"/>
              </a:rPr>
              <a:t>Build</a:t>
            </a:r>
            <a:r>
              <a:rPr sz="2750" spc="195" dirty="0">
                <a:latin typeface="Arial MT"/>
                <a:cs typeface="Arial MT"/>
              </a:rPr>
              <a:t> </a:t>
            </a:r>
            <a:r>
              <a:rPr sz="2750" spc="-5" dirty="0">
                <a:latin typeface="Arial MT"/>
                <a:cs typeface="Arial MT"/>
              </a:rPr>
              <a:t>trust</a:t>
            </a:r>
            <a:r>
              <a:rPr sz="2750" spc="145" dirty="0">
                <a:latin typeface="Arial MT"/>
                <a:cs typeface="Arial MT"/>
              </a:rPr>
              <a:t> </a:t>
            </a:r>
            <a:r>
              <a:rPr sz="2750" spc="-10" dirty="0">
                <a:latin typeface="Arial MT"/>
                <a:cs typeface="Arial MT"/>
              </a:rPr>
              <a:t>in-between	</a:t>
            </a:r>
            <a:r>
              <a:rPr sz="2750" spc="-15" dirty="0">
                <a:latin typeface="Arial MT"/>
                <a:cs typeface="Arial MT"/>
              </a:rPr>
              <a:t>everyone</a:t>
            </a:r>
            <a:r>
              <a:rPr sz="2750" spc="275" dirty="0">
                <a:latin typeface="Arial MT"/>
                <a:cs typeface="Arial MT"/>
              </a:rPr>
              <a:t> </a:t>
            </a:r>
            <a:r>
              <a:rPr sz="2750" spc="-15" dirty="0">
                <a:latin typeface="Arial MT"/>
                <a:cs typeface="Arial MT"/>
              </a:rPr>
              <a:t>involved.</a:t>
            </a:r>
            <a:endParaRPr sz="2750">
              <a:latin typeface="Arial MT"/>
              <a:cs typeface="Arial MT"/>
            </a:endParaRPr>
          </a:p>
          <a:p>
            <a:pPr marL="241300" marR="5080" indent="-229235">
              <a:lnSpc>
                <a:spcPts val="3000"/>
              </a:lnSpc>
              <a:spcBef>
                <a:spcPts val="1110"/>
              </a:spcBef>
              <a:buChar char="•"/>
              <a:tabLst>
                <a:tab pos="241935" algn="l"/>
              </a:tabLst>
            </a:pPr>
            <a:r>
              <a:rPr sz="2750" spc="10" dirty="0">
                <a:latin typeface="Arial MT"/>
                <a:cs typeface="Arial MT"/>
              </a:rPr>
              <a:t>Make</a:t>
            </a:r>
            <a:r>
              <a:rPr sz="2750" spc="85" dirty="0">
                <a:latin typeface="Arial MT"/>
                <a:cs typeface="Arial MT"/>
              </a:rPr>
              <a:t> </a:t>
            </a:r>
            <a:r>
              <a:rPr sz="2750" spc="5" dirty="0">
                <a:latin typeface="Arial MT"/>
                <a:cs typeface="Arial MT"/>
              </a:rPr>
              <a:t>communication</a:t>
            </a:r>
            <a:r>
              <a:rPr sz="2750" spc="295" dirty="0">
                <a:latin typeface="Arial MT"/>
                <a:cs typeface="Arial MT"/>
              </a:rPr>
              <a:t> </a:t>
            </a:r>
            <a:r>
              <a:rPr sz="2750" spc="5" dirty="0">
                <a:latin typeface="Arial MT"/>
                <a:cs typeface="Arial MT"/>
              </a:rPr>
              <a:t>frequent</a:t>
            </a:r>
            <a:r>
              <a:rPr sz="2750" spc="110" dirty="0">
                <a:latin typeface="Arial MT"/>
                <a:cs typeface="Arial MT"/>
              </a:rPr>
              <a:t> </a:t>
            </a:r>
            <a:r>
              <a:rPr sz="2750" spc="5" dirty="0">
                <a:latin typeface="Arial MT"/>
                <a:cs typeface="Arial MT"/>
              </a:rPr>
              <a:t>and</a:t>
            </a:r>
            <a:r>
              <a:rPr sz="2750" spc="85" dirty="0">
                <a:latin typeface="Arial MT"/>
                <a:cs typeface="Arial MT"/>
              </a:rPr>
              <a:t> </a:t>
            </a:r>
            <a:r>
              <a:rPr sz="2750" spc="5" dirty="0">
                <a:latin typeface="Arial MT"/>
                <a:cs typeface="Arial MT"/>
              </a:rPr>
              <a:t>ensure</a:t>
            </a:r>
            <a:r>
              <a:rPr sz="2750" spc="160" dirty="0">
                <a:latin typeface="Arial MT"/>
                <a:cs typeface="Arial MT"/>
              </a:rPr>
              <a:t> </a:t>
            </a:r>
            <a:r>
              <a:rPr sz="2750" spc="-15" dirty="0">
                <a:latin typeface="Arial MT"/>
                <a:cs typeface="Arial MT"/>
              </a:rPr>
              <a:t>everyone</a:t>
            </a:r>
            <a:r>
              <a:rPr sz="2750" spc="315" dirty="0">
                <a:latin typeface="Arial MT"/>
                <a:cs typeface="Arial MT"/>
              </a:rPr>
              <a:t> </a:t>
            </a:r>
            <a:r>
              <a:rPr sz="2750" spc="5" dirty="0">
                <a:latin typeface="Arial MT"/>
                <a:cs typeface="Arial MT"/>
              </a:rPr>
              <a:t>has</a:t>
            </a:r>
            <a:r>
              <a:rPr sz="2750" spc="90" dirty="0">
                <a:latin typeface="Arial MT"/>
                <a:cs typeface="Arial MT"/>
              </a:rPr>
              <a:t> </a:t>
            </a:r>
            <a:r>
              <a:rPr sz="2750" spc="10" dirty="0">
                <a:latin typeface="Arial MT"/>
                <a:cs typeface="Arial MT"/>
              </a:rPr>
              <a:t>a </a:t>
            </a:r>
            <a:r>
              <a:rPr sz="2750" spc="-20" dirty="0">
                <a:latin typeface="Arial MT"/>
                <a:cs typeface="Arial MT"/>
              </a:rPr>
              <a:t>clear </a:t>
            </a:r>
            <a:r>
              <a:rPr sz="2750" spc="-750" dirty="0">
                <a:latin typeface="Arial MT"/>
                <a:cs typeface="Arial MT"/>
              </a:rPr>
              <a:t> </a:t>
            </a:r>
            <a:r>
              <a:rPr sz="2750" spc="5" dirty="0">
                <a:latin typeface="Arial MT"/>
                <a:cs typeface="Arial MT"/>
              </a:rPr>
              <a:t>understanding.</a:t>
            </a:r>
            <a:endParaRPr sz="2750">
              <a:latin typeface="Arial MT"/>
              <a:cs typeface="Arial MT"/>
            </a:endParaRPr>
          </a:p>
          <a:p>
            <a:pPr marL="241300" indent="-229235">
              <a:lnSpc>
                <a:spcPct val="100000"/>
              </a:lnSpc>
              <a:spcBef>
                <a:spcPts val="705"/>
              </a:spcBef>
              <a:buChar char="•"/>
              <a:tabLst>
                <a:tab pos="241935" algn="l"/>
              </a:tabLst>
            </a:pPr>
            <a:r>
              <a:rPr sz="2750" spc="-40" dirty="0">
                <a:latin typeface="Arial MT"/>
                <a:cs typeface="Arial MT"/>
              </a:rPr>
              <a:t>Give</a:t>
            </a:r>
            <a:r>
              <a:rPr sz="2750" spc="235" dirty="0">
                <a:latin typeface="Arial MT"/>
                <a:cs typeface="Arial MT"/>
              </a:rPr>
              <a:t> </a:t>
            </a:r>
            <a:r>
              <a:rPr sz="2750" spc="-15" dirty="0">
                <a:latin typeface="Arial MT"/>
                <a:cs typeface="Arial MT"/>
              </a:rPr>
              <a:t>team</a:t>
            </a:r>
            <a:r>
              <a:rPr sz="2750" spc="210" dirty="0">
                <a:latin typeface="Arial MT"/>
                <a:cs typeface="Arial MT"/>
              </a:rPr>
              <a:t> </a:t>
            </a:r>
            <a:r>
              <a:rPr sz="2750" spc="5" dirty="0">
                <a:latin typeface="Arial MT"/>
                <a:cs typeface="Arial MT"/>
              </a:rPr>
              <a:t>members</a:t>
            </a:r>
            <a:r>
              <a:rPr sz="2750" spc="170" dirty="0">
                <a:latin typeface="Arial MT"/>
                <a:cs typeface="Arial MT"/>
              </a:rPr>
              <a:t> </a:t>
            </a:r>
            <a:r>
              <a:rPr sz="2750" spc="10" dirty="0">
                <a:latin typeface="Arial MT"/>
                <a:cs typeface="Arial MT"/>
              </a:rPr>
              <a:t>the </a:t>
            </a:r>
            <a:r>
              <a:rPr sz="2750" spc="-10" dirty="0">
                <a:latin typeface="Arial MT"/>
                <a:cs typeface="Arial MT"/>
              </a:rPr>
              <a:t>privilege</a:t>
            </a:r>
            <a:r>
              <a:rPr sz="2750" spc="310" dirty="0">
                <a:latin typeface="Arial MT"/>
                <a:cs typeface="Arial MT"/>
              </a:rPr>
              <a:t> </a:t>
            </a:r>
            <a:r>
              <a:rPr sz="2750" spc="25" dirty="0">
                <a:latin typeface="Arial MT"/>
                <a:cs typeface="Arial MT"/>
              </a:rPr>
              <a:t>on</a:t>
            </a:r>
            <a:r>
              <a:rPr sz="2750" spc="10" dirty="0">
                <a:latin typeface="Arial MT"/>
                <a:cs typeface="Arial MT"/>
              </a:rPr>
              <a:t> </a:t>
            </a:r>
            <a:r>
              <a:rPr sz="2750" spc="-15" dirty="0">
                <a:latin typeface="Arial MT"/>
                <a:cs typeface="Arial MT"/>
              </a:rPr>
              <a:t>decision</a:t>
            </a:r>
            <a:r>
              <a:rPr sz="2750" spc="310" dirty="0">
                <a:latin typeface="Arial MT"/>
                <a:cs typeface="Arial MT"/>
              </a:rPr>
              <a:t> </a:t>
            </a:r>
            <a:r>
              <a:rPr sz="2750" spc="5" dirty="0">
                <a:latin typeface="Arial MT"/>
                <a:cs typeface="Arial MT"/>
              </a:rPr>
              <a:t>making.</a:t>
            </a:r>
            <a:endParaRPr sz="2750">
              <a:latin typeface="Arial MT"/>
              <a:cs typeface="Arial MT"/>
            </a:endParaRPr>
          </a:p>
          <a:p>
            <a:pPr marL="241300" indent="-229235">
              <a:lnSpc>
                <a:spcPct val="100000"/>
              </a:lnSpc>
              <a:spcBef>
                <a:spcPts val="685"/>
              </a:spcBef>
              <a:buChar char="•"/>
              <a:tabLst>
                <a:tab pos="241935" algn="l"/>
              </a:tabLst>
            </a:pPr>
            <a:r>
              <a:rPr sz="2750" spc="10" dirty="0">
                <a:latin typeface="Arial MT"/>
                <a:cs typeface="Arial MT"/>
              </a:rPr>
              <a:t>Manage</a:t>
            </a:r>
            <a:r>
              <a:rPr sz="2750" spc="155" dirty="0">
                <a:latin typeface="Arial MT"/>
                <a:cs typeface="Arial MT"/>
              </a:rPr>
              <a:t> </a:t>
            </a:r>
            <a:r>
              <a:rPr sz="2750" spc="-15" dirty="0">
                <a:latin typeface="Arial MT"/>
                <a:cs typeface="Arial MT"/>
              </a:rPr>
              <a:t>team</a:t>
            </a:r>
            <a:r>
              <a:rPr sz="2750" spc="135" dirty="0">
                <a:latin typeface="Arial MT"/>
                <a:cs typeface="Arial MT"/>
              </a:rPr>
              <a:t> </a:t>
            </a:r>
            <a:r>
              <a:rPr sz="2750" spc="-10" dirty="0">
                <a:latin typeface="Arial MT"/>
                <a:cs typeface="Arial MT"/>
              </a:rPr>
              <a:t>meetings</a:t>
            </a:r>
            <a:r>
              <a:rPr sz="2750" spc="235" dirty="0">
                <a:latin typeface="Arial MT"/>
                <a:cs typeface="Arial MT"/>
              </a:rPr>
              <a:t> </a:t>
            </a:r>
            <a:r>
              <a:rPr sz="2750" spc="-40" dirty="0">
                <a:latin typeface="Arial MT"/>
                <a:cs typeface="Arial MT"/>
              </a:rPr>
              <a:t>correctly.</a:t>
            </a:r>
            <a:endParaRPr sz="2750">
              <a:latin typeface="Arial MT"/>
              <a:cs typeface="Arial MT"/>
            </a:endParaRPr>
          </a:p>
          <a:p>
            <a:pPr marL="241300" indent="-229235">
              <a:lnSpc>
                <a:spcPct val="100000"/>
              </a:lnSpc>
              <a:spcBef>
                <a:spcPts val="755"/>
              </a:spcBef>
              <a:buChar char="•"/>
              <a:tabLst>
                <a:tab pos="241935" algn="l"/>
                <a:tab pos="4874260" algn="l"/>
              </a:tabLst>
            </a:pPr>
            <a:r>
              <a:rPr sz="2750" spc="25" dirty="0">
                <a:latin typeface="Arial MT"/>
                <a:cs typeface="Arial MT"/>
              </a:rPr>
              <a:t>Be</a:t>
            </a:r>
            <a:r>
              <a:rPr sz="2750" spc="20" dirty="0">
                <a:latin typeface="Arial MT"/>
                <a:cs typeface="Arial MT"/>
              </a:rPr>
              <a:t> </a:t>
            </a:r>
            <a:r>
              <a:rPr sz="2750" spc="5" dirty="0">
                <a:latin typeface="Arial MT"/>
                <a:cs typeface="Arial MT"/>
              </a:rPr>
              <a:t>confident</a:t>
            </a:r>
            <a:r>
              <a:rPr sz="2750" spc="125" dirty="0">
                <a:latin typeface="Arial MT"/>
                <a:cs typeface="Arial MT"/>
              </a:rPr>
              <a:t> </a:t>
            </a:r>
            <a:r>
              <a:rPr sz="2750" spc="25" dirty="0">
                <a:latin typeface="Arial MT"/>
                <a:cs typeface="Arial MT"/>
              </a:rPr>
              <a:t>on</a:t>
            </a:r>
            <a:r>
              <a:rPr sz="2750" spc="20" dirty="0">
                <a:latin typeface="Arial MT"/>
                <a:cs typeface="Arial MT"/>
              </a:rPr>
              <a:t> </a:t>
            </a:r>
            <a:r>
              <a:rPr sz="2750" spc="-5" dirty="0">
                <a:latin typeface="Arial MT"/>
                <a:cs typeface="Arial MT"/>
              </a:rPr>
              <a:t>reorganizing	structures.</a:t>
            </a:r>
            <a:endParaRPr sz="2750">
              <a:latin typeface="Arial MT"/>
              <a:cs typeface="Arial MT"/>
            </a:endParaRPr>
          </a:p>
          <a:p>
            <a:pPr marL="107950" marR="1899920" indent="-95250">
              <a:lnSpc>
                <a:spcPct val="120600"/>
              </a:lnSpc>
              <a:spcBef>
                <a:spcPts val="75"/>
              </a:spcBef>
              <a:buChar char="•"/>
              <a:tabLst>
                <a:tab pos="241935" algn="l"/>
                <a:tab pos="6280150" algn="l"/>
              </a:tabLst>
            </a:pPr>
            <a:r>
              <a:rPr sz="2750" spc="35" dirty="0">
                <a:latin typeface="Arial MT"/>
                <a:cs typeface="Arial MT"/>
              </a:rPr>
              <a:t>A</a:t>
            </a:r>
            <a:r>
              <a:rPr sz="2750" spc="-90" dirty="0">
                <a:latin typeface="Arial MT"/>
                <a:cs typeface="Arial MT"/>
              </a:rPr>
              <a:t>l</a:t>
            </a:r>
            <a:r>
              <a:rPr sz="2750" spc="30" dirty="0">
                <a:latin typeface="Arial MT"/>
                <a:cs typeface="Arial MT"/>
              </a:rPr>
              <a:t>w</a:t>
            </a:r>
            <a:r>
              <a:rPr sz="2750" spc="-30" dirty="0">
                <a:latin typeface="Arial MT"/>
                <a:cs typeface="Arial MT"/>
              </a:rPr>
              <a:t>a</a:t>
            </a:r>
            <a:r>
              <a:rPr sz="2750" spc="-100" dirty="0">
                <a:latin typeface="Arial MT"/>
                <a:cs typeface="Arial MT"/>
              </a:rPr>
              <a:t>y</a:t>
            </a:r>
            <a:r>
              <a:rPr sz="2750" spc="15" dirty="0">
                <a:latin typeface="Arial MT"/>
                <a:cs typeface="Arial MT"/>
              </a:rPr>
              <a:t>s</a:t>
            </a:r>
            <a:r>
              <a:rPr sz="2750" spc="320" dirty="0">
                <a:latin typeface="Arial MT"/>
                <a:cs typeface="Arial MT"/>
              </a:rPr>
              <a:t> </a:t>
            </a:r>
            <a:r>
              <a:rPr sz="2750" spc="40" dirty="0">
                <a:latin typeface="Arial MT"/>
                <a:cs typeface="Arial MT"/>
              </a:rPr>
              <a:t>b</a:t>
            </a:r>
            <a:r>
              <a:rPr sz="2750" spc="15" dirty="0">
                <a:latin typeface="Arial MT"/>
                <a:cs typeface="Arial MT"/>
              </a:rPr>
              <a:t>e</a:t>
            </a:r>
            <a:r>
              <a:rPr sz="2750" spc="10" dirty="0">
                <a:latin typeface="Arial MT"/>
                <a:cs typeface="Arial MT"/>
              </a:rPr>
              <a:t> </a:t>
            </a:r>
            <a:r>
              <a:rPr sz="2750" spc="40" dirty="0">
                <a:latin typeface="Arial MT"/>
                <a:cs typeface="Arial MT"/>
              </a:rPr>
              <a:t>o</a:t>
            </a:r>
            <a:r>
              <a:rPr sz="2750" spc="65" dirty="0">
                <a:latin typeface="Arial MT"/>
                <a:cs typeface="Arial MT"/>
              </a:rPr>
              <a:t>n</a:t>
            </a:r>
            <a:r>
              <a:rPr sz="2750" spc="-20" dirty="0">
                <a:latin typeface="Arial MT"/>
                <a:cs typeface="Arial MT"/>
              </a:rPr>
              <a:t>-t</a:t>
            </a:r>
            <a:r>
              <a:rPr sz="2750" spc="40" dirty="0">
                <a:latin typeface="Arial MT"/>
                <a:cs typeface="Arial MT"/>
              </a:rPr>
              <a:t>o</a:t>
            </a:r>
            <a:r>
              <a:rPr sz="2750" spc="15" dirty="0">
                <a:latin typeface="Arial MT"/>
                <a:cs typeface="Arial MT"/>
              </a:rPr>
              <a:t>p</a:t>
            </a:r>
            <a:r>
              <a:rPr sz="2750" spc="10" dirty="0">
                <a:latin typeface="Arial MT"/>
                <a:cs typeface="Arial MT"/>
              </a:rPr>
              <a:t> </a:t>
            </a:r>
            <a:r>
              <a:rPr sz="2750" spc="40" dirty="0">
                <a:latin typeface="Arial MT"/>
                <a:cs typeface="Arial MT"/>
              </a:rPr>
              <a:t>o</a:t>
            </a:r>
            <a:r>
              <a:rPr sz="2750" spc="5" dirty="0">
                <a:latin typeface="Arial MT"/>
                <a:cs typeface="Arial MT"/>
              </a:rPr>
              <a:t>f</a:t>
            </a:r>
            <a:r>
              <a:rPr sz="2750" spc="35" dirty="0">
                <a:latin typeface="Arial MT"/>
                <a:cs typeface="Arial MT"/>
              </a:rPr>
              <a:t> </a:t>
            </a:r>
            <a:r>
              <a:rPr sz="2750" spc="-90" dirty="0">
                <a:latin typeface="Arial MT"/>
                <a:cs typeface="Arial MT"/>
              </a:rPr>
              <a:t>l</a:t>
            </a:r>
            <a:r>
              <a:rPr sz="2750" spc="-30" dirty="0">
                <a:latin typeface="Arial MT"/>
                <a:cs typeface="Arial MT"/>
              </a:rPr>
              <a:t>ea</a:t>
            </a:r>
            <a:r>
              <a:rPr sz="2750" spc="-15" dirty="0">
                <a:latin typeface="Arial MT"/>
                <a:cs typeface="Arial MT"/>
              </a:rPr>
              <a:t>r</a:t>
            </a:r>
            <a:r>
              <a:rPr sz="2750" spc="40" dirty="0">
                <a:latin typeface="Arial MT"/>
                <a:cs typeface="Arial MT"/>
              </a:rPr>
              <a:t>n</a:t>
            </a:r>
            <a:r>
              <a:rPr sz="2750" spc="-90" dirty="0">
                <a:latin typeface="Arial MT"/>
                <a:cs typeface="Arial MT"/>
              </a:rPr>
              <a:t>i</a:t>
            </a:r>
            <a:r>
              <a:rPr sz="2750" spc="40" dirty="0">
                <a:latin typeface="Arial MT"/>
                <a:cs typeface="Arial MT"/>
              </a:rPr>
              <a:t>ng</a:t>
            </a:r>
            <a:r>
              <a:rPr sz="2750" spc="-20" dirty="0">
                <a:latin typeface="Arial MT"/>
                <a:cs typeface="Arial MT"/>
              </a:rPr>
              <a:t>/t</a:t>
            </a:r>
            <a:r>
              <a:rPr sz="2750" spc="40" dirty="0">
                <a:latin typeface="Arial MT"/>
                <a:cs typeface="Arial MT"/>
              </a:rPr>
              <a:t>e</a:t>
            </a:r>
            <a:r>
              <a:rPr sz="2750" spc="-30" dirty="0">
                <a:latin typeface="Arial MT"/>
                <a:cs typeface="Arial MT"/>
              </a:rPr>
              <a:t>a</a:t>
            </a:r>
            <a:r>
              <a:rPr sz="2750" spc="45" dirty="0">
                <a:latin typeface="Arial MT"/>
                <a:cs typeface="Arial MT"/>
              </a:rPr>
              <a:t>c</a:t>
            </a:r>
            <a:r>
              <a:rPr sz="2750" spc="114" dirty="0">
                <a:latin typeface="Arial MT"/>
                <a:cs typeface="Arial MT"/>
              </a:rPr>
              <a:t>h</a:t>
            </a:r>
            <a:r>
              <a:rPr sz="2750" spc="-90" dirty="0">
                <a:latin typeface="Arial MT"/>
                <a:cs typeface="Arial MT"/>
              </a:rPr>
              <a:t>i</a:t>
            </a:r>
            <a:r>
              <a:rPr sz="2750" spc="40" dirty="0">
                <a:latin typeface="Arial MT"/>
                <a:cs typeface="Arial MT"/>
              </a:rPr>
              <a:t>n</a:t>
            </a:r>
            <a:r>
              <a:rPr sz="2750" spc="15" dirty="0">
                <a:latin typeface="Arial MT"/>
                <a:cs typeface="Arial MT"/>
              </a:rPr>
              <a:t>g</a:t>
            </a:r>
            <a:r>
              <a:rPr sz="2750" dirty="0">
                <a:latin typeface="Arial MT"/>
                <a:cs typeface="Arial MT"/>
              </a:rPr>
              <a:t>	</a:t>
            </a:r>
            <a:r>
              <a:rPr sz="2750" spc="40" dirty="0">
                <a:latin typeface="Arial MT"/>
                <a:cs typeface="Arial MT"/>
              </a:rPr>
              <a:t>oppo</a:t>
            </a:r>
            <a:r>
              <a:rPr sz="2750" spc="-15" dirty="0">
                <a:latin typeface="Arial MT"/>
                <a:cs typeface="Arial MT"/>
              </a:rPr>
              <a:t>r</a:t>
            </a:r>
            <a:r>
              <a:rPr sz="2750" spc="-20" dirty="0">
                <a:latin typeface="Arial MT"/>
                <a:cs typeface="Arial MT"/>
              </a:rPr>
              <a:t>t</a:t>
            </a:r>
            <a:r>
              <a:rPr sz="2750" spc="40" dirty="0">
                <a:latin typeface="Arial MT"/>
                <a:cs typeface="Arial MT"/>
              </a:rPr>
              <a:t>un</a:t>
            </a:r>
            <a:r>
              <a:rPr sz="2750" spc="-90" dirty="0">
                <a:latin typeface="Arial MT"/>
                <a:cs typeface="Arial MT"/>
              </a:rPr>
              <a:t>i</a:t>
            </a:r>
            <a:r>
              <a:rPr sz="2750" spc="-20" dirty="0">
                <a:latin typeface="Arial MT"/>
                <a:cs typeface="Arial MT"/>
              </a:rPr>
              <a:t>t</a:t>
            </a:r>
            <a:r>
              <a:rPr sz="2750" spc="-90" dirty="0">
                <a:latin typeface="Arial MT"/>
                <a:cs typeface="Arial MT"/>
              </a:rPr>
              <a:t>i</a:t>
            </a:r>
            <a:r>
              <a:rPr sz="2750" spc="-30" dirty="0">
                <a:latin typeface="Arial MT"/>
                <a:cs typeface="Arial MT"/>
              </a:rPr>
              <a:t>e</a:t>
            </a:r>
            <a:r>
              <a:rPr sz="2750" spc="-25" dirty="0">
                <a:latin typeface="Arial MT"/>
                <a:cs typeface="Arial MT"/>
              </a:rPr>
              <a:t>s</a:t>
            </a:r>
            <a:r>
              <a:rPr sz="2750" spc="5" dirty="0">
                <a:latin typeface="Arial MT"/>
                <a:cs typeface="Arial MT"/>
              </a:rPr>
              <a:t>.  </a:t>
            </a:r>
            <a:r>
              <a:rPr sz="2750" spc="15" dirty="0">
                <a:latin typeface="Arial MT"/>
                <a:cs typeface="Arial MT"/>
              </a:rPr>
              <a:t>(Lumapps,</a:t>
            </a:r>
            <a:r>
              <a:rPr sz="2750" spc="105" dirty="0">
                <a:latin typeface="Arial MT"/>
                <a:cs typeface="Arial MT"/>
              </a:rPr>
              <a:t> </a:t>
            </a:r>
            <a:r>
              <a:rPr sz="2750" spc="35" dirty="0">
                <a:latin typeface="Arial MT"/>
                <a:cs typeface="Arial MT"/>
              </a:rPr>
              <a:t>2020)</a:t>
            </a:r>
            <a:endParaRPr sz="2750">
              <a:latin typeface="Arial MT"/>
              <a:cs typeface="Arial MT"/>
            </a:endParaRPr>
          </a:p>
        </p:txBody>
      </p:sp>
      <p:pic>
        <p:nvPicPr>
          <p:cNvPr id="3" name="object 3"/>
          <p:cNvPicPr/>
          <p:nvPr/>
        </p:nvPicPr>
        <p:blipFill>
          <a:blip r:embed="rId2" cstate="print"/>
          <a:stretch>
            <a:fillRect/>
          </a:stretch>
        </p:blipFill>
        <p:spPr>
          <a:xfrm>
            <a:off x="8677275" y="4648200"/>
            <a:ext cx="3514725" cy="1990725"/>
          </a:xfrm>
          <a:prstGeom prst="rect">
            <a:avLst/>
          </a:prstGeom>
        </p:spPr>
      </p:pic>
    </p:spTree>
    <p:extLst>
      <p:ext uri="{BB962C8B-B14F-4D97-AF65-F5344CB8AC3E}">
        <p14:creationId xmlns:p14="http://schemas.microsoft.com/office/powerpoint/2010/main" val="13646944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9029986" y="4866083"/>
            <a:ext cx="2715401" cy="1742924"/>
          </a:xfrm>
          <a:prstGeom prst="rect">
            <a:avLst/>
          </a:prstGeom>
        </p:spPr>
      </p:pic>
      <p:pic>
        <p:nvPicPr>
          <p:cNvPr id="3" name="object 3"/>
          <p:cNvPicPr/>
          <p:nvPr/>
        </p:nvPicPr>
        <p:blipFill>
          <a:blip r:embed="rId3" cstate="print"/>
          <a:stretch>
            <a:fillRect/>
          </a:stretch>
        </p:blipFill>
        <p:spPr>
          <a:xfrm>
            <a:off x="9658350" y="114300"/>
            <a:ext cx="2409825" cy="1590675"/>
          </a:xfrm>
          <a:prstGeom prst="rect">
            <a:avLst/>
          </a:prstGeom>
        </p:spPr>
      </p:pic>
      <p:sp>
        <p:nvSpPr>
          <p:cNvPr id="4" name="object 4"/>
          <p:cNvSpPr txBox="1"/>
          <p:nvPr/>
        </p:nvSpPr>
        <p:spPr>
          <a:xfrm>
            <a:off x="327659" y="215011"/>
            <a:ext cx="11195050" cy="6135370"/>
          </a:xfrm>
          <a:prstGeom prst="rect">
            <a:avLst/>
          </a:prstGeom>
        </p:spPr>
        <p:txBody>
          <a:bodyPr vert="horz" wrap="square" lIns="0" tIns="16510" rIns="0" bIns="0" rtlCol="0">
            <a:spAutoFit/>
          </a:bodyPr>
          <a:lstStyle/>
          <a:p>
            <a:pPr marL="242570">
              <a:lnSpc>
                <a:spcPct val="100000"/>
              </a:lnSpc>
              <a:spcBef>
                <a:spcPts val="130"/>
              </a:spcBef>
            </a:pPr>
            <a:r>
              <a:rPr sz="2750" u="heavy" spc="-10" dirty="0">
                <a:uFill>
                  <a:solidFill>
                    <a:srgbClr val="000000"/>
                  </a:solidFill>
                </a:uFill>
                <a:latin typeface="Arial MT"/>
                <a:cs typeface="Arial MT"/>
              </a:rPr>
              <a:t>Effect</a:t>
            </a:r>
            <a:r>
              <a:rPr sz="2750" u="heavy" spc="100" dirty="0">
                <a:uFill>
                  <a:solidFill>
                    <a:srgbClr val="000000"/>
                  </a:solidFill>
                </a:uFill>
                <a:latin typeface="Arial MT"/>
                <a:cs typeface="Arial MT"/>
              </a:rPr>
              <a:t> </a:t>
            </a:r>
            <a:r>
              <a:rPr sz="2750" u="heavy" spc="25" dirty="0">
                <a:uFill>
                  <a:solidFill>
                    <a:srgbClr val="000000"/>
                  </a:solidFill>
                </a:uFill>
                <a:latin typeface="Arial MT"/>
                <a:cs typeface="Arial MT"/>
              </a:rPr>
              <a:t>of</a:t>
            </a:r>
            <a:r>
              <a:rPr sz="2750" u="heavy" spc="-45" dirty="0">
                <a:uFill>
                  <a:solidFill>
                    <a:srgbClr val="000000"/>
                  </a:solidFill>
                </a:uFill>
                <a:latin typeface="Arial MT"/>
                <a:cs typeface="Arial MT"/>
              </a:rPr>
              <a:t> </a:t>
            </a:r>
            <a:r>
              <a:rPr sz="2750" u="heavy" spc="-15" dirty="0">
                <a:uFill>
                  <a:solidFill>
                    <a:srgbClr val="000000"/>
                  </a:solidFill>
                </a:uFill>
                <a:latin typeface="Arial MT"/>
                <a:cs typeface="Arial MT"/>
              </a:rPr>
              <a:t>team</a:t>
            </a:r>
            <a:r>
              <a:rPr sz="2750" u="heavy" spc="204" dirty="0">
                <a:uFill>
                  <a:solidFill>
                    <a:srgbClr val="000000"/>
                  </a:solidFill>
                </a:uFill>
                <a:latin typeface="Arial MT"/>
                <a:cs typeface="Arial MT"/>
              </a:rPr>
              <a:t> </a:t>
            </a:r>
            <a:r>
              <a:rPr sz="2750" u="heavy" spc="10" dirty="0">
                <a:uFill>
                  <a:solidFill>
                    <a:srgbClr val="000000"/>
                  </a:solidFill>
                </a:uFill>
                <a:latin typeface="Arial MT"/>
                <a:cs typeface="Arial MT"/>
              </a:rPr>
              <a:t>working</a:t>
            </a:r>
            <a:endParaRPr sz="2750">
              <a:latin typeface="Arial MT"/>
              <a:cs typeface="Arial MT"/>
            </a:endParaRPr>
          </a:p>
          <a:p>
            <a:pPr>
              <a:lnSpc>
                <a:spcPct val="100000"/>
              </a:lnSpc>
              <a:spcBef>
                <a:spcPts val="30"/>
              </a:spcBef>
            </a:pPr>
            <a:endParaRPr sz="3500">
              <a:latin typeface="Arial MT"/>
              <a:cs typeface="Arial MT"/>
            </a:endParaRPr>
          </a:p>
          <a:p>
            <a:pPr marL="12700" marR="1101725">
              <a:lnSpc>
                <a:spcPts val="2700"/>
              </a:lnSpc>
              <a:spcBef>
                <a:spcPts val="5"/>
              </a:spcBef>
              <a:tabLst>
                <a:tab pos="2195195" algn="l"/>
              </a:tabLst>
            </a:pPr>
            <a:r>
              <a:rPr sz="2750" spc="30" dirty="0">
                <a:latin typeface="Arial MT"/>
                <a:cs typeface="Arial MT"/>
              </a:rPr>
              <a:t>The</a:t>
            </a:r>
            <a:r>
              <a:rPr sz="2750" spc="15" dirty="0">
                <a:latin typeface="Arial MT"/>
                <a:cs typeface="Arial MT"/>
              </a:rPr>
              <a:t> </a:t>
            </a:r>
            <a:r>
              <a:rPr sz="2750" spc="-20" dirty="0">
                <a:latin typeface="Arial MT"/>
                <a:cs typeface="Arial MT"/>
              </a:rPr>
              <a:t>effects</a:t>
            </a:r>
            <a:r>
              <a:rPr sz="2750" spc="170" dirty="0">
                <a:latin typeface="Arial MT"/>
                <a:cs typeface="Arial MT"/>
              </a:rPr>
              <a:t> </a:t>
            </a:r>
            <a:r>
              <a:rPr sz="2750" spc="25" dirty="0">
                <a:latin typeface="Arial MT"/>
                <a:cs typeface="Arial MT"/>
              </a:rPr>
              <a:t>of</a:t>
            </a:r>
            <a:r>
              <a:rPr sz="2750" spc="35" dirty="0">
                <a:latin typeface="Arial MT"/>
                <a:cs typeface="Arial MT"/>
              </a:rPr>
              <a:t> </a:t>
            </a:r>
            <a:r>
              <a:rPr sz="2750" spc="-15" dirty="0">
                <a:latin typeface="Arial MT"/>
                <a:cs typeface="Arial MT"/>
              </a:rPr>
              <a:t>team</a:t>
            </a:r>
            <a:r>
              <a:rPr sz="2750" spc="140" dirty="0">
                <a:latin typeface="Arial MT"/>
                <a:cs typeface="Arial MT"/>
              </a:rPr>
              <a:t> </a:t>
            </a:r>
            <a:r>
              <a:rPr sz="2750" spc="10" dirty="0">
                <a:latin typeface="Arial MT"/>
                <a:cs typeface="Arial MT"/>
              </a:rPr>
              <a:t>working</a:t>
            </a:r>
            <a:r>
              <a:rPr sz="2750" spc="160" dirty="0">
                <a:latin typeface="Arial MT"/>
                <a:cs typeface="Arial MT"/>
              </a:rPr>
              <a:t> </a:t>
            </a:r>
            <a:r>
              <a:rPr sz="2750" spc="-40" dirty="0">
                <a:latin typeface="Arial MT"/>
                <a:cs typeface="Arial MT"/>
              </a:rPr>
              <a:t>is</a:t>
            </a:r>
            <a:r>
              <a:rPr sz="2750" spc="100" dirty="0">
                <a:latin typeface="Arial MT"/>
                <a:cs typeface="Arial MT"/>
              </a:rPr>
              <a:t> </a:t>
            </a:r>
            <a:r>
              <a:rPr sz="2750" spc="-10" dirty="0">
                <a:latin typeface="Arial MT"/>
                <a:cs typeface="Arial MT"/>
              </a:rPr>
              <a:t>so</a:t>
            </a:r>
            <a:r>
              <a:rPr sz="2750" spc="85" dirty="0">
                <a:latin typeface="Arial MT"/>
                <a:cs typeface="Arial MT"/>
              </a:rPr>
              <a:t> </a:t>
            </a:r>
            <a:r>
              <a:rPr sz="2750" dirty="0">
                <a:latin typeface="Arial MT"/>
                <a:cs typeface="Arial MT"/>
              </a:rPr>
              <a:t>that</a:t>
            </a:r>
            <a:r>
              <a:rPr sz="2750" spc="110" dirty="0">
                <a:latin typeface="Arial MT"/>
                <a:cs typeface="Arial MT"/>
              </a:rPr>
              <a:t> </a:t>
            </a:r>
            <a:r>
              <a:rPr sz="2750" spc="-15" dirty="0">
                <a:latin typeface="Arial MT"/>
                <a:cs typeface="Arial MT"/>
              </a:rPr>
              <a:t>everyone</a:t>
            </a:r>
            <a:r>
              <a:rPr sz="2750" spc="315" dirty="0">
                <a:latin typeface="Arial MT"/>
                <a:cs typeface="Arial MT"/>
              </a:rPr>
              <a:t> </a:t>
            </a:r>
            <a:r>
              <a:rPr sz="2750" spc="10" dirty="0">
                <a:latin typeface="Arial MT"/>
                <a:cs typeface="Arial MT"/>
              </a:rPr>
              <a:t>can</a:t>
            </a:r>
            <a:r>
              <a:rPr sz="2750" spc="85" dirty="0">
                <a:latin typeface="Arial MT"/>
                <a:cs typeface="Arial MT"/>
              </a:rPr>
              <a:t> </a:t>
            </a:r>
            <a:r>
              <a:rPr sz="2750" spc="15" dirty="0">
                <a:latin typeface="Arial MT"/>
                <a:cs typeface="Arial MT"/>
              </a:rPr>
              <a:t>work</a:t>
            </a:r>
            <a:r>
              <a:rPr sz="2750" spc="25" dirty="0">
                <a:latin typeface="Arial MT"/>
                <a:cs typeface="Arial MT"/>
              </a:rPr>
              <a:t> </a:t>
            </a:r>
            <a:r>
              <a:rPr sz="2750" spc="-15" dirty="0">
                <a:latin typeface="Arial MT"/>
                <a:cs typeface="Arial MT"/>
              </a:rPr>
              <a:t>with </a:t>
            </a:r>
            <a:r>
              <a:rPr sz="2750" spc="-10" dirty="0">
                <a:latin typeface="Arial MT"/>
                <a:cs typeface="Arial MT"/>
              </a:rPr>
              <a:t> </a:t>
            </a:r>
            <a:r>
              <a:rPr sz="2750" spc="-20" dirty="0">
                <a:latin typeface="Arial MT"/>
                <a:cs typeface="Arial MT"/>
              </a:rPr>
              <a:t>their</a:t>
            </a:r>
            <a:r>
              <a:rPr sz="2750" spc="210" dirty="0">
                <a:latin typeface="Arial MT"/>
                <a:cs typeface="Arial MT"/>
              </a:rPr>
              <a:t> </a:t>
            </a:r>
            <a:r>
              <a:rPr sz="2750" spc="-20" dirty="0">
                <a:latin typeface="Arial MT"/>
                <a:cs typeface="Arial MT"/>
              </a:rPr>
              <a:t>initiative	</a:t>
            </a:r>
            <a:r>
              <a:rPr sz="2750" spc="5" dirty="0">
                <a:latin typeface="Arial MT"/>
                <a:cs typeface="Arial MT"/>
              </a:rPr>
              <a:t>without</a:t>
            </a:r>
            <a:r>
              <a:rPr sz="2750" spc="35" dirty="0">
                <a:latin typeface="Arial MT"/>
                <a:cs typeface="Arial MT"/>
              </a:rPr>
              <a:t> </a:t>
            </a:r>
            <a:r>
              <a:rPr sz="2750" spc="-10" dirty="0">
                <a:latin typeface="Arial MT"/>
                <a:cs typeface="Arial MT"/>
              </a:rPr>
              <a:t>seeking</a:t>
            </a:r>
            <a:r>
              <a:rPr sz="2750" spc="310" dirty="0">
                <a:latin typeface="Arial MT"/>
                <a:cs typeface="Arial MT"/>
              </a:rPr>
              <a:t> </a:t>
            </a:r>
            <a:r>
              <a:rPr sz="2750" spc="10" dirty="0">
                <a:latin typeface="Arial MT"/>
                <a:cs typeface="Arial MT"/>
              </a:rPr>
              <a:t>constant</a:t>
            </a:r>
            <a:r>
              <a:rPr sz="2750" spc="35" dirty="0">
                <a:latin typeface="Arial MT"/>
                <a:cs typeface="Arial MT"/>
              </a:rPr>
              <a:t> </a:t>
            </a:r>
            <a:r>
              <a:rPr sz="2750" spc="-15" dirty="0">
                <a:latin typeface="Arial MT"/>
                <a:cs typeface="Arial MT"/>
              </a:rPr>
              <a:t>help</a:t>
            </a:r>
            <a:r>
              <a:rPr sz="2750" spc="235" dirty="0">
                <a:latin typeface="Arial MT"/>
                <a:cs typeface="Arial MT"/>
              </a:rPr>
              <a:t> </a:t>
            </a:r>
            <a:r>
              <a:rPr sz="2750" spc="5" dirty="0">
                <a:latin typeface="Arial MT"/>
                <a:cs typeface="Arial MT"/>
              </a:rPr>
              <a:t>from</a:t>
            </a:r>
            <a:r>
              <a:rPr sz="2750" spc="60" dirty="0">
                <a:latin typeface="Arial MT"/>
                <a:cs typeface="Arial MT"/>
              </a:rPr>
              <a:t> </a:t>
            </a:r>
            <a:r>
              <a:rPr sz="2750" spc="-15" dirty="0">
                <a:latin typeface="Arial MT"/>
                <a:cs typeface="Arial MT"/>
              </a:rPr>
              <a:t>team</a:t>
            </a:r>
            <a:r>
              <a:rPr sz="2750" spc="135" dirty="0">
                <a:latin typeface="Arial MT"/>
                <a:cs typeface="Arial MT"/>
              </a:rPr>
              <a:t> </a:t>
            </a:r>
            <a:r>
              <a:rPr sz="2750" spc="-15" dirty="0">
                <a:latin typeface="Arial MT"/>
                <a:cs typeface="Arial MT"/>
              </a:rPr>
              <a:t>leaders.</a:t>
            </a:r>
            <a:endParaRPr sz="2750">
              <a:latin typeface="Arial MT"/>
              <a:cs typeface="Arial MT"/>
            </a:endParaRPr>
          </a:p>
          <a:p>
            <a:pPr marL="12700">
              <a:lnSpc>
                <a:spcPts val="2420"/>
              </a:lnSpc>
            </a:pPr>
            <a:r>
              <a:rPr sz="2750" dirty="0">
                <a:latin typeface="Arial MT"/>
                <a:cs typeface="Arial MT"/>
              </a:rPr>
              <a:t>This</a:t>
            </a:r>
            <a:r>
              <a:rPr sz="2750" spc="95" dirty="0">
                <a:latin typeface="Arial MT"/>
                <a:cs typeface="Arial MT"/>
              </a:rPr>
              <a:t> </a:t>
            </a:r>
            <a:r>
              <a:rPr sz="2750" spc="15" dirty="0">
                <a:latin typeface="Arial MT"/>
                <a:cs typeface="Arial MT"/>
              </a:rPr>
              <a:t>wouldn’t</a:t>
            </a:r>
            <a:r>
              <a:rPr sz="2750" spc="110" dirty="0">
                <a:latin typeface="Arial MT"/>
                <a:cs typeface="Arial MT"/>
              </a:rPr>
              <a:t> </a:t>
            </a:r>
            <a:r>
              <a:rPr sz="2750" spc="30" dirty="0">
                <a:latin typeface="Arial MT"/>
                <a:cs typeface="Arial MT"/>
              </a:rPr>
              <a:t>be</a:t>
            </a:r>
            <a:r>
              <a:rPr sz="2750" spc="15" dirty="0">
                <a:latin typeface="Arial MT"/>
                <a:cs typeface="Arial MT"/>
              </a:rPr>
              <a:t> </a:t>
            </a:r>
            <a:r>
              <a:rPr sz="2750" spc="-20" dirty="0">
                <a:latin typeface="Arial MT"/>
                <a:cs typeface="Arial MT"/>
              </a:rPr>
              <a:t>ideal</a:t>
            </a:r>
            <a:r>
              <a:rPr sz="2750" spc="190" dirty="0">
                <a:latin typeface="Arial MT"/>
                <a:cs typeface="Arial MT"/>
              </a:rPr>
              <a:t> </a:t>
            </a:r>
            <a:r>
              <a:rPr sz="2750" spc="-40" dirty="0">
                <a:latin typeface="Arial MT"/>
                <a:cs typeface="Arial MT"/>
              </a:rPr>
              <a:t>in</a:t>
            </a:r>
            <a:r>
              <a:rPr sz="2750" spc="160" dirty="0">
                <a:latin typeface="Arial MT"/>
                <a:cs typeface="Arial MT"/>
              </a:rPr>
              <a:t> </a:t>
            </a:r>
            <a:r>
              <a:rPr sz="2750" spc="15" dirty="0">
                <a:latin typeface="Arial MT"/>
                <a:cs typeface="Arial MT"/>
              </a:rPr>
              <a:t>a </a:t>
            </a:r>
            <a:r>
              <a:rPr sz="2750" spc="10" dirty="0">
                <a:latin typeface="Arial MT"/>
                <a:cs typeface="Arial MT"/>
              </a:rPr>
              <a:t>working</a:t>
            </a:r>
            <a:r>
              <a:rPr sz="2750" spc="85" dirty="0">
                <a:latin typeface="Arial MT"/>
                <a:cs typeface="Arial MT"/>
              </a:rPr>
              <a:t> </a:t>
            </a:r>
            <a:r>
              <a:rPr sz="2750" spc="-5" dirty="0">
                <a:latin typeface="Arial MT"/>
                <a:cs typeface="Arial MT"/>
              </a:rPr>
              <a:t>environment</a:t>
            </a:r>
            <a:r>
              <a:rPr sz="2750" spc="335" dirty="0">
                <a:latin typeface="Arial MT"/>
                <a:cs typeface="Arial MT"/>
              </a:rPr>
              <a:t> </a:t>
            </a:r>
            <a:r>
              <a:rPr sz="2750" spc="-10" dirty="0">
                <a:latin typeface="Arial MT"/>
                <a:cs typeface="Arial MT"/>
              </a:rPr>
              <a:t>as</a:t>
            </a:r>
            <a:r>
              <a:rPr sz="2750" spc="95" dirty="0">
                <a:latin typeface="Arial MT"/>
                <a:cs typeface="Arial MT"/>
              </a:rPr>
              <a:t> </a:t>
            </a:r>
            <a:r>
              <a:rPr sz="2750" spc="-35" dirty="0">
                <a:latin typeface="Arial MT"/>
                <a:cs typeface="Arial MT"/>
              </a:rPr>
              <a:t>its</a:t>
            </a:r>
            <a:r>
              <a:rPr sz="2750" spc="170" dirty="0">
                <a:latin typeface="Arial MT"/>
                <a:cs typeface="Arial MT"/>
              </a:rPr>
              <a:t> </a:t>
            </a:r>
            <a:r>
              <a:rPr sz="2750" spc="-15" dirty="0">
                <a:latin typeface="Arial MT"/>
                <a:cs typeface="Arial MT"/>
              </a:rPr>
              <a:t>unrealistic</a:t>
            </a:r>
            <a:endParaRPr sz="2750">
              <a:latin typeface="Arial MT"/>
              <a:cs typeface="Arial MT"/>
            </a:endParaRPr>
          </a:p>
          <a:p>
            <a:pPr marL="12700" marR="5080">
              <a:lnSpc>
                <a:spcPct val="81600"/>
              </a:lnSpc>
              <a:spcBef>
                <a:spcPts val="305"/>
              </a:spcBef>
              <a:tabLst>
                <a:tab pos="4337050" algn="l"/>
                <a:tab pos="4945380" algn="l"/>
                <a:tab pos="7520940" algn="l"/>
              </a:tabLst>
            </a:pPr>
            <a:r>
              <a:rPr sz="2750" dirty="0">
                <a:latin typeface="Arial MT"/>
                <a:cs typeface="Arial MT"/>
              </a:rPr>
              <a:t>that </a:t>
            </a:r>
            <a:r>
              <a:rPr sz="2750" spc="-15" dirty="0">
                <a:latin typeface="Arial MT"/>
                <a:cs typeface="Arial MT"/>
              </a:rPr>
              <a:t>team </a:t>
            </a:r>
            <a:r>
              <a:rPr sz="2750" spc="-20" dirty="0">
                <a:latin typeface="Arial MT"/>
                <a:cs typeface="Arial MT"/>
              </a:rPr>
              <a:t>leaders</a:t>
            </a:r>
            <a:r>
              <a:rPr sz="2750" spc="-15" dirty="0">
                <a:latin typeface="Arial MT"/>
                <a:cs typeface="Arial MT"/>
              </a:rPr>
              <a:t> </a:t>
            </a:r>
            <a:r>
              <a:rPr sz="2750" spc="-35" dirty="0">
                <a:latin typeface="Arial MT"/>
                <a:cs typeface="Arial MT"/>
              </a:rPr>
              <a:t>will</a:t>
            </a:r>
            <a:r>
              <a:rPr sz="2750" spc="-30" dirty="0">
                <a:latin typeface="Arial MT"/>
                <a:cs typeface="Arial MT"/>
              </a:rPr>
              <a:t> </a:t>
            </a:r>
            <a:r>
              <a:rPr sz="2750" spc="25" dirty="0">
                <a:latin typeface="Arial MT"/>
                <a:cs typeface="Arial MT"/>
              </a:rPr>
              <a:t>be </a:t>
            </a:r>
            <a:r>
              <a:rPr sz="2750" spc="-10" dirty="0">
                <a:latin typeface="Arial MT"/>
                <a:cs typeface="Arial MT"/>
              </a:rPr>
              <a:t>accessible. </a:t>
            </a:r>
            <a:r>
              <a:rPr sz="2750" dirty="0">
                <a:latin typeface="Arial MT"/>
                <a:cs typeface="Arial MT"/>
              </a:rPr>
              <a:t>This </a:t>
            </a:r>
            <a:r>
              <a:rPr sz="2750" spc="-35" dirty="0">
                <a:latin typeface="Arial MT"/>
                <a:cs typeface="Arial MT"/>
              </a:rPr>
              <a:t>also</a:t>
            </a:r>
            <a:r>
              <a:rPr sz="2750" spc="-30" dirty="0">
                <a:latin typeface="Arial MT"/>
                <a:cs typeface="Arial MT"/>
              </a:rPr>
              <a:t> </a:t>
            </a:r>
            <a:r>
              <a:rPr sz="2750" spc="-20" dirty="0">
                <a:latin typeface="Arial MT"/>
                <a:cs typeface="Arial MT"/>
              </a:rPr>
              <a:t>trains </a:t>
            </a:r>
            <a:r>
              <a:rPr sz="2750" spc="-15" dirty="0">
                <a:latin typeface="Arial MT"/>
                <a:cs typeface="Arial MT"/>
              </a:rPr>
              <a:t>team </a:t>
            </a:r>
            <a:r>
              <a:rPr sz="2750" spc="10" dirty="0">
                <a:latin typeface="Arial MT"/>
                <a:cs typeface="Arial MT"/>
              </a:rPr>
              <a:t>workers </a:t>
            </a:r>
            <a:r>
              <a:rPr sz="2750" dirty="0">
                <a:latin typeface="Arial MT"/>
                <a:cs typeface="Arial MT"/>
              </a:rPr>
              <a:t>to </a:t>
            </a:r>
            <a:r>
              <a:rPr sz="2750" spc="5" dirty="0">
                <a:latin typeface="Arial MT"/>
                <a:cs typeface="Arial MT"/>
              </a:rPr>
              <a:t> </a:t>
            </a:r>
            <a:r>
              <a:rPr sz="2750" spc="-5" dirty="0">
                <a:latin typeface="Arial MT"/>
                <a:cs typeface="Arial MT"/>
              </a:rPr>
              <a:t>think </a:t>
            </a:r>
            <a:r>
              <a:rPr sz="2750" spc="-10" dirty="0">
                <a:latin typeface="Arial MT"/>
                <a:cs typeface="Arial MT"/>
              </a:rPr>
              <a:t>as </a:t>
            </a:r>
            <a:r>
              <a:rPr sz="2750" spc="10" dirty="0">
                <a:latin typeface="Arial MT"/>
                <a:cs typeface="Arial MT"/>
              </a:rPr>
              <a:t>a </a:t>
            </a:r>
            <a:r>
              <a:rPr sz="2750" spc="-15" dirty="0">
                <a:latin typeface="Arial MT"/>
                <a:cs typeface="Arial MT"/>
              </a:rPr>
              <a:t>team</a:t>
            </a:r>
            <a:r>
              <a:rPr sz="2750" spc="-10" dirty="0">
                <a:latin typeface="Arial MT"/>
                <a:cs typeface="Arial MT"/>
              </a:rPr>
              <a:t> </a:t>
            </a:r>
            <a:r>
              <a:rPr sz="2750" spc="-25" dirty="0">
                <a:latin typeface="Arial MT"/>
                <a:cs typeface="Arial MT"/>
              </a:rPr>
              <a:t>leader</a:t>
            </a:r>
            <a:r>
              <a:rPr sz="2750" spc="-20" dirty="0">
                <a:latin typeface="Arial MT"/>
                <a:cs typeface="Arial MT"/>
              </a:rPr>
              <a:t> </a:t>
            </a:r>
            <a:r>
              <a:rPr sz="2750" spc="5" dirty="0">
                <a:latin typeface="Arial MT"/>
                <a:cs typeface="Arial MT"/>
              </a:rPr>
              <a:t>and </a:t>
            </a:r>
            <a:r>
              <a:rPr sz="2750" dirty="0">
                <a:latin typeface="Arial MT"/>
                <a:cs typeface="Arial MT"/>
              </a:rPr>
              <a:t>that </a:t>
            </a:r>
            <a:r>
              <a:rPr sz="2750" spc="-40" dirty="0">
                <a:latin typeface="Arial MT"/>
                <a:cs typeface="Arial MT"/>
              </a:rPr>
              <a:t>is </a:t>
            </a:r>
            <a:r>
              <a:rPr sz="2750" spc="-10" dirty="0">
                <a:latin typeface="Arial MT"/>
                <a:cs typeface="Arial MT"/>
              </a:rPr>
              <a:t>an </a:t>
            </a:r>
            <a:r>
              <a:rPr sz="2750" dirty="0">
                <a:latin typeface="Arial MT"/>
                <a:cs typeface="Arial MT"/>
              </a:rPr>
              <a:t>important </a:t>
            </a:r>
            <a:r>
              <a:rPr sz="2750" spc="-30" dirty="0">
                <a:latin typeface="Arial MT"/>
                <a:cs typeface="Arial MT"/>
              </a:rPr>
              <a:t>trait</a:t>
            </a:r>
            <a:r>
              <a:rPr sz="2750" spc="-25" dirty="0">
                <a:latin typeface="Arial MT"/>
                <a:cs typeface="Arial MT"/>
              </a:rPr>
              <a:t> </a:t>
            </a:r>
            <a:r>
              <a:rPr sz="2750" spc="10" dirty="0">
                <a:latin typeface="Arial MT"/>
                <a:cs typeface="Arial MT"/>
              </a:rPr>
              <a:t>for </a:t>
            </a:r>
            <a:r>
              <a:rPr sz="2750" spc="-10" dirty="0">
                <a:latin typeface="Arial MT"/>
                <a:cs typeface="Arial MT"/>
              </a:rPr>
              <a:t>career </a:t>
            </a:r>
            <a:r>
              <a:rPr sz="2750" spc="-5" dirty="0">
                <a:latin typeface="Arial MT"/>
                <a:cs typeface="Arial MT"/>
              </a:rPr>
              <a:t> </a:t>
            </a:r>
            <a:r>
              <a:rPr sz="2750" dirty="0">
                <a:latin typeface="Arial MT"/>
                <a:cs typeface="Arial MT"/>
              </a:rPr>
              <a:t>progression.</a:t>
            </a:r>
            <a:r>
              <a:rPr sz="2750" spc="5" dirty="0">
                <a:latin typeface="Arial MT"/>
                <a:cs typeface="Arial MT"/>
              </a:rPr>
              <a:t> </a:t>
            </a:r>
            <a:r>
              <a:rPr sz="2750" spc="25" dirty="0">
                <a:latin typeface="Arial MT"/>
                <a:cs typeface="Arial MT"/>
              </a:rPr>
              <a:t>Not </a:t>
            </a:r>
            <a:r>
              <a:rPr sz="2750" dirty="0">
                <a:latin typeface="Arial MT"/>
                <a:cs typeface="Arial MT"/>
              </a:rPr>
              <a:t>only </a:t>
            </a:r>
            <a:r>
              <a:rPr sz="2750" spc="-40" dirty="0">
                <a:latin typeface="Arial MT"/>
                <a:cs typeface="Arial MT"/>
              </a:rPr>
              <a:t>is </a:t>
            </a:r>
            <a:r>
              <a:rPr sz="2750" spc="-15" dirty="0">
                <a:latin typeface="Arial MT"/>
                <a:cs typeface="Arial MT"/>
              </a:rPr>
              <a:t>team</a:t>
            </a:r>
            <a:r>
              <a:rPr sz="2750" spc="-10" dirty="0">
                <a:latin typeface="Arial MT"/>
                <a:cs typeface="Arial MT"/>
              </a:rPr>
              <a:t> development</a:t>
            </a:r>
            <a:r>
              <a:rPr sz="2750" spc="-5" dirty="0">
                <a:latin typeface="Arial MT"/>
                <a:cs typeface="Arial MT"/>
              </a:rPr>
              <a:t> helpful </a:t>
            </a:r>
            <a:r>
              <a:rPr sz="2750" spc="10" dirty="0">
                <a:latin typeface="Arial MT"/>
                <a:cs typeface="Arial MT"/>
              </a:rPr>
              <a:t>for </a:t>
            </a:r>
            <a:r>
              <a:rPr sz="2750" dirty="0">
                <a:latin typeface="Arial MT"/>
                <a:cs typeface="Arial MT"/>
              </a:rPr>
              <a:t>personal </a:t>
            </a:r>
            <a:r>
              <a:rPr sz="2750" spc="5" dirty="0">
                <a:latin typeface="Arial MT"/>
                <a:cs typeface="Arial MT"/>
              </a:rPr>
              <a:t> </a:t>
            </a:r>
            <a:r>
              <a:rPr sz="2750" spc="-5" dirty="0">
                <a:latin typeface="Arial MT"/>
                <a:cs typeface="Arial MT"/>
              </a:rPr>
              <a:t>progression</a:t>
            </a:r>
            <a:r>
              <a:rPr sz="2750" spc="330" dirty="0">
                <a:latin typeface="Arial MT"/>
                <a:cs typeface="Arial MT"/>
              </a:rPr>
              <a:t> </a:t>
            </a:r>
            <a:r>
              <a:rPr sz="2750" spc="30" dirty="0">
                <a:latin typeface="Arial MT"/>
                <a:cs typeface="Arial MT"/>
              </a:rPr>
              <a:t>but</a:t>
            </a:r>
            <a:r>
              <a:rPr sz="2750" spc="-30" dirty="0">
                <a:latin typeface="Arial MT"/>
                <a:cs typeface="Arial MT"/>
              </a:rPr>
              <a:t> </a:t>
            </a:r>
            <a:r>
              <a:rPr sz="2750" spc="-45" dirty="0">
                <a:latin typeface="Arial MT"/>
                <a:cs typeface="Arial MT"/>
              </a:rPr>
              <a:t>it</a:t>
            </a:r>
            <a:r>
              <a:rPr sz="2750" spc="135" dirty="0">
                <a:latin typeface="Arial MT"/>
                <a:cs typeface="Arial MT"/>
              </a:rPr>
              <a:t> </a:t>
            </a:r>
            <a:r>
              <a:rPr sz="2750" spc="-35" dirty="0">
                <a:latin typeface="Arial MT"/>
                <a:cs typeface="Arial MT"/>
              </a:rPr>
              <a:t>also</a:t>
            </a:r>
            <a:r>
              <a:rPr sz="2750" spc="250" dirty="0">
                <a:latin typeface="Arial MT"/>
                <a:cs typeface="Arial MT"/>
              </a:rPr>
              <a:t> </a:t>
            </a:r>
            <a:r>
              <a:rPr sz="2750" spc="-5" dirty="0">
                <a:latin typeface="Arial MT"/>
                <a:cs typeface="Arial MT"/>
              </a:rPr>
              <a:t>helps</a:t>
            </a:r>
            <a:r>
              <a:rPr sz="2750" spc="185" dirty="0">
                <a:latin typeface="Arial MT"/>
                <a:cs typeface="Arial MT"/>
              </a:rPr>
              <a:t> </a:t>
            </a:r>
            <a:r>
              <a:rPr sz="2750" spc="-15" dirty="0">
                <a:latin typeface="Arial MT"/>
                <a:cs typeface="Arial MT"/>
              </a:rPr>
              <a:t>everyone</a:t>
            </a:r>
            <a:r>
              <a:rPr sz="2750" spc="330" dirty="0">
                <a:latin typeface="Arial MT"/>
                <a:cs typeface="Arial MT"/>
              </a:rPr>
              <a:t> </a:t>
            </a:r>
            <a:r>
              <a:rPr sz="2750" spc="-20" dirty="0">
                <a:latin typeface="Arial MT"/>
                <a:cs typeface="Arial MT"/>
              </a:rPr>
              <a:t>involved	</a:t>
            </a:r>
            <a:r>
              <a:rPr sz="2750" spc="-5" dirty="0">
                <a:latin typeface="Arial MT"/>
                <a:cs typeface="Arial MT"/>
              </a:rPr>
              <a:t>to </a:t>
            </a:r>
            <a:r>
              <a:rPr sz="2750" spc="-35" dirty="0">
                <a:latin typeface="Arial MT"/>
                <a:cs typeface="Arial MT"/>
              </a:rPr>
              <a:t>evolve!</a:t>
            </a:r>
            <a:r>
              <a:rPr sz="2750" spc="-30" dirty="0">
                <a:latin typeface="Arial MT"/>
                <a:cs typeface="Arial MT"/>
              </a:rPr>
              <a:t> </a:t>
            </a:r>
            <a:r>
              <a:rPr sz="2750" dirty="0">
                <a:latin typeface="Arial MT"/>
                <a:cs typeface="Arial MT"/>
              </a:rPr>
              <a:t>This </a:t>
            </a:r>
            <a:r>
              <a:rPr sz="2750" spc="-35" dirty="0">
                <a:latin typeface="Arial MT"/>
                <a:cs typeface="Arial MT"/>
              </a:rPr>
              <a:t>also </a:t>
            </a:r>
            <a:r>
              <a:rPr sz="2750" spc="-30" dirty="0">
                <a:latin typeface="Arial MT"/>
                <a:cs typeface="Arial MT"/>
              </a:rPr>
              <a:t> </a:t>
            </a:r>
            <a:r>
              <a:rPr sz="2750" spc="-5" dirty="0">
                <a:latin typeface="Arial MT"/>
                <a:cs typeface="Arial MT"/>
              </a:rPr>
              <a:t>helps</a:t>
            </a:r>
            <a:r>
              <a:rPr sz="2750" spc="195" dirty="0">
                <a:latin typeface="Arial MT"/>
                <a:cs typeface="Arial MT"/>
              </a:rPr>
              <a:t> </a:t>
            </a:r>
            <a:r>
              <a:rPr sz="2750" spc="10" dirty="0">
                <a:latin typeface="Arial MT"/>
                <a:cs typeface="Arial MT"/>
              </a:rPr>
              <a:t>the</a:t>
            </a:r>
            <a:r>
              <a:rPr sz="2750" spc="35" dirty="0">
                <a:latin typeface="Arial MT"/>
                <a:cs typeface="Arial MT"/>
              </a:rPr>
              <a:t> </a:t>
            </a:r>
            <a:r>
              <a:rPr sz="2750" spc="10" dirty="0">
                <a:latin typeface="Arial MT"/>
                <a:cs typeface="Arial MT"/>
              </a:rPr>
              <a:t>working</a:t>
            </a:r>
            <a:r>
              <a:rPr sz="2750" spc="105" dirty="0">
                <a:latin typeface="Arial MT"/>
                <a:cs typeface="Arial MT"/>
              </a:rPr>
              <a:t> </a:t>
            </a:r>
            <a:r>
              <a:rPr sz="2750" spc="-10" dirty="0">
                <a:latin typeface="Arial MT"/>
                <a:cs typeface="Arial MT"/>
              </a:rPr>
              <a:t>environment	</a:t>
            </a:r>
            <a:r>
              <a:rPr sz="2750" spc="15" dirty="0">
                <a:latin typeface="Arial MT"/>
                <a:cs typeface="Arial MT"/>
              </a:rPr>
              <a:t>work </a:t>
            </a:r>
            <a:r>
              <a:rPr sz="2750" dirty="0">
                <a:latin typeface="Arial MT"/>
                <a:cs typeface="Arial MT"/>
              </a:rPr>
              <a:t>smoothly</a:t>
            </a:r>
            <a:r>
              <a:rPr sz="2750" spc="175" dirty="0">
                <a:latin typeface="Arial MT"/>
                <a:cs typeface="Arial MT"/>
              </a:rPr>
              <a:t> </a:t>
            </a:r>
            <a:r>
              <a:rPr sz="2750" spc="5" dirty="0">
                <a:latin typeface="Arial MT"/>
                <a:cs typeface="Arial MT"/>
              </a:rPr>
              <a:t>and</a:t>
            </a:r>
            <a:r>
              <a:rPr sz="2750" spc="85" dirty="0">
                <a:latin typeface="Arial MT"/>
                <a:cs typeface="Arial MT"/>
              </a:rPr>
              <a:t> </a:t>
            </a:r>
            <a:r>
              <a:rPr sz="2750" spc="-20" dirty="0">
                <a:latin typeface="Arial MT"/>
                <a:cs typeface="Arial MT"/>
              </a:rPr>
              <a:t>feel</a:t>
            </a:r>
            <a:r>
              <a:rPr sz="2750" spc="195" dirty="0">
                <a:latin typeface="Arial MT"/>
                <a:cs typeface="Arial MT"/>
              </a:rPr>
              <a:t> </a:t>
            </a:r>
            <a:r>
              <a:rPr sz="2750" spc="-20" dirty="0">
                <a:latin typeface="Arial MT"/>
                <a:cs typeface="Arial MT"/>
              </a:rPr>
              <a:t>positive</a:t>
            </a:r>
            <a:r>
              <a:rPr sz="2750" spc="315" dirty="0">
                <a:latin typeface="Arial MT"/>
                <a:cs typeface="Arial MT"/>
              </a:rPr>
              <a:t> </a:t>
            </a:r>
            <a:r>
              <a:rPr sz="2750" dirty="0">
                <a:latin typeface="Arial MT"/>
                <a:cs typeface="Arial MT"/>
              </a:rPr>
              <a:t>that </a:t>
            </a:r>
            <a:r>
              <a:rPr sz="2750" spc="5" dirty="0">
                <a:latin typeface="Arial MT"/>
                <a:cs typeface="Arial MT"/>
              </a:rPr>
              <a:t> </a:t>
            </a:r>
            <a:r>
              <a:rPr sz="2750" spc="-15" dirty="0">
                <a:latin typeface="Arial MT"/>
                <a:cs typeface="Arial MT"/>
              </a:rPr>
              <a:t>everyone</a:t>
            </a:r>
            <a:r>
              <a:rPr sz="2750" spc="320" dirty="0">
                <a:latin typeface="Arial MT"/>
                <a:cs typeface="Arial MT"/>
              </a:rPr>
              <a:t> </a:t>
            </a:r>
            <a:r>
              <a:rPr sz="2750" spc="-40" dirty="0">
                <a:latin typeface="Arial MT"/>
                <a:cs typeface="Arial MT"/>
              </a:rPr>
              <a:t>is</a:t>
            </a:r>
            <a:r>
              <a:rPr sz="2750" spc="175" dirty="0">
                <a:latin typeface="Arial MT"/>
                <a:cs typeface="Arial MT"/>
              </a:rPr>
              <a:t> </a:t>
            </a:r>
            <a:r>
              <a:rPr sz="2750" spc="20" dirty="0">
                <a:latin typeface="Arial MT"/>
                <a:cs typeface="Arial MT"/>
              </a:rPr>
              <a:t>onboard.</a:t>
            </a:r>
            <a:r>
              <a:rPr sz="2750" spc="-35" dirty="0">
                <a:latin typeface="Arial MT"/>
                <a:cs typeface="Arial MT"/>
              </a:rPr>
              <a:t> </a:t>
            </a:r>
            <a:r>
              <a:rPr sz="2750" spc="30" dirty="0">
                <a:latin typeface="Arial MT"/>
                <a:cs typeface="Arial MT"/>
              </a:rPr>
              <a:t>The</a:t>
            </a:r>
            <a:r>
              <a:rPr sz="2750" spc="20" dirty="0">
                <a:latin typeface="Arial MT"/>
                <a:cs typeface="Arial MT"/>
              </a:rPr>
              <a:t> </a:t>
            </a:r>
            <a:r>
              <a:rPr sz="2750" spc="5" dirty="0">
                <a:latin typeface="Arial MT"/>
                <a:cs typeface="Arial MT"/>
              </a:rPr>
              <a:t>worst</a:t>
            </a:r>
            <a:r>
              <a:rPr sz="2750" spc="120" dirty="0">
                <a:latin typeface="Arial MT"/>
                <a:cs typeface="Arial MT"/>
              </a:rPr>
              <a:t> </a:t>
            </a:r>
            <a:r>
              <a:rPr sz="2750" spc="-5" dirty="0">
                <a:latin typeface="Arial MT"/>
                <a:cs typeface="Arial MT"/>
              </a:rPr>
              <a:t>thing</a:t>
            </a:r>
            <a:r>
              <a:rPr sz="2750" spc="90" dirty="0">
                <a:latin typeface="Arial MT"/>
                <a:cs typeface="Arial MT"/>
              </a:rPr>
              <a:t> </a:t>
            </a:r>
            <a:r>
              <a:rPr sz="2750" spc="-40" dirty="0">
                <a:latin typeface="Arial MT"/>
                <a:cs typeface="Arial MT"/>
              </a:rPr>
              <a:t>is</a:t>
            </a:r>
            <a:r>
              <a:rPr sz="2750" spc="100" dirty="0">
                <a:latin typeface="Arial MT"/>
                <a:cs typeface="Arial MT"/>
              </a:rPr>
              <a:t> </a:t>
            </a:r>
            <a:r>
              <a:rPr sz="2750" spc="-20" dirty="0">
                <a:latin typeface="Arial MT"/>
                <a:cs typeface="Arial MT"/>
              </a:rPr>
              <a:t>starting</a:t>
            </a:r>
            <a:r>
              <a:rPr sz="2750" spc="325" dirty="0">
                <a:latin typeface="Arial MT"/>
                <a:cs typeface="Arial MT"/>
              </a:rPr>
              <a:t> </a:t>
            </a:r>
            <a:r>
              <a:rPr sz="2750" spc="-40" dirty="0">
                <a:latin typeface="Arial MT"/>
                <a:cs typeface="Arial MT"/>
              </a:rPr>
              <a:t>in</a:t>
            </a:r>
            <a:r>
              <a:rPr sz="2750" spc="165" dirty="0">
                <a:latin typeface="Arial MT"/>
                <a:cs typeface="Arial MT"/>
              </a:rPr>
              <a:t> </a:t>
            </a:r>
            <a:r>
              <a:rPr sz="2750" spc="10" dirty="0">
                <a:latin typeface="Arial MT"/>
                <a:cs typeface="Arial MT"/>
              </a:rPr>
              <a:t>a</a:t>
            </a:r>
            <a:r>
              <a:rPr sz="2750" spc="20" dirty="0">
                <a:latin typeface="Arial MT"/>
                <a:cs typeface="Arial MT"/>
              </a:rPr>
              <a:t> </a:t>
            </a:r>
            <a:r>
              <a:rPr sz="2750" spc="10" dirty="0">
                <a:latin typeface="Arial MT"/>
                <a:cs typeface="Arial MT"/>
              </a:rPr>
              <a:t>new</a:t>
            </a:r>
            <a:r>
              <a:rPr sz="2750" spc="80" dirty="0">
                <a:latin typeface="Arial MT"/>
                <a:cs typeface="Arial MT"/>
              </a:rPr>
              <a:t> </a:t>
            </a:r>
            <a:r>
              <a:rPr sz="2750" spc="40" dirty="0">
                <a:latin typeface="Arial MT"/>
                <a:cs typeface="Arial MT"/>
              </a:rPr>
              <a:t>job</a:t>
            </a:r>
            <a:r>
              <a:rPr sz="2750" spc="-55" dirty="0">
                <a:latin typeface="Arial MT"/>
                <a:cs typeface="Arial MT"/>
              </a:rPr>
              <a:t> </a:t>
            </a:r>
            <a:r>
              <a:rPr sz="2750" spc="5" dirty="0">
                <a:latin typeface="Arial MT"/>
                <a:cs typeface="Arial MT"/>
              </a:rPr>
              <a:t>where</a:t>
            </a:r>
            <a:r>
              <a:rPr sz="2750" spc="175" dirty="0">
                <a:latin typeface="Arial MT"/>
                <a:cs typeface="Arial MT"/>
              </a:rPr>
              <a:t> </a:t>
            </a:r>
            <a:r>
              <a:rPr sz="2750" spc="-45" dirty="0">
                <a:latin typeface="Arial MT"/>
                <a:cs typeface="Arial MT"/>
              </a:rPr>
              <a:t>it</a:t>
            </a:r>
            <a:r>
              <a:rPr sz="2750" spc="114" dirty="0">
                <a:latin typeface="Arial MT"/>
                <a:cs typeface="Arial MT"/>
              </a:rPr>
              <a:t> </a:t>
            </a:r>
            <a:r>
              <a:rPr sz="2750" spc="-40" dirty="0">
                <a:latin typeface="Arial MT"/>
                <a:cs typeface="Arial MT"/>
              </a:rPr>
              <a:t>is </a:t>
            </a:r>
            <a:r>
              <a:rPr sz="2750" spc="-750" dirty="0">
                <a:latin typeface="Arial MT"/>
                <a:cs typeface="Arial MT"/>
              </a:rPr>
              <a:t> </a:t>
            </a:r>
            <a:r>
              <a:rPr sz="2750" dirty="0">
                <a:latin typeface="Arial MT"/>
                <a:cs typeface="Arial MT"/>
              </a:rPr>
              <a:t>unorganized</a:t>
            </a:r>
            <a:r>
              <a:rPr sz="2750" spc="254" dirty="0">
                <a:latin typeface="Arial MT"/>
                <a:cs typeface="Arial MT"/>
              </a:rPr>
              <a:t> </a:t>
            </a:r>
            <a:r>
              <a:rPr sz="2750" spc="5" dirty="0">
                <a:latin typeface="Arial MT"/>
                <a:cs typeface="Arial MT"/>
              </a:rPr>
              <a:t>and</a:t>
            </a:r>
            <a:r>
              <a:rPr sz="2750" spc="105" dirty="0">
                <a:latin typeface="Arial MT"/>
                <a:cs typeface="Arial MT"/>
              </a:rPr>
              <a:t> </a:t>
            </a:r>
            <a:r>
              <a:rPr sz="2750" spc="-15" dirty="0">
                <a:latin typeface="Arial MT"/>
                <a:cs typeface="Arial MT"/>
              </a:rPr>
              <a:t>everyone	</a:t>
            </a:r>
            <a:r>
              <a:rPr sz="2750" spc="-40" dirty="0">
                <a:latin typeface="Arial MT"/>
                <a:cs typeface="Arial MT"/>
              </a:rPr>
              <a:t>is </a:t>
            </a:r>
            <a:r>
              <a:rPr sz="2750" spc="-20" dirty="0">
                <a:latin typeface="Arial MT"/>
                <a:cs typeface="Arial MT"/>
              </a:rPr>
              <a:t>effected</a:t>
            </a:r>
            <a:r>
              <a:rPr sz="2750" spc="-15" dirty="0">
                <a:latin typeface="Arial MT"/>
                <a:cs typeface="Arial MT"/>
              </a:rPr>
              <a:t> </a:t>
            </a:r>
            <a:r>
              <a:rPr sz="2750" spc="25" dirty="0">
                <a:latin typeface="Arial MT"/>
                <a:cs typeface="Arial MT"/>
              </a:rPr>
              <a:t>by </a:t>
            </a:r>
            <a:r>
              <a:rPr sz="2750" spc="10" dirty="0">
                <a:latin typeface="Arial MT"/>
                <a:cs typeface="Arial MT"/>
              </a:rPr>
              <a:t>the </a:t>
            </a:r>
            <a:r>
              <a:rPr sz="2750" spc="30" dirty="0">
                <a:latin typeface="Arial MT"/>
                <a:cs typeface="Arial MT"/>
              </a:rPr>
              <a:t>poor </a:t>
            </a:r>
            <a:r>
              <a:rPr sz="2750" spc="-5" dirty="0">
                <a:latin typeface="Arial MT"/>
                <a:cs typeface="Arial MT"/>
              </a:rPr>
              <a:t>regulations. </a:t>
            </a:r>
            <a:r>
              <a:rPr sz="2750" dirty="0">
                <a:latin typeface="Arial MT"/>
                <a:cs typeface="Arial MT"/>
              </a:rPr>
              <a:t>This </a:t>
            </a:r>
            <a:r>
              <a:rPr sz="2750" spc="-35" dirty="0">
                <a:latin typeface="Arial MT"/>
                <a:cs typeface="Arial MT"/>
              </a:rPr>
              <a:t>will </a:t>
            </a:r>
            <a:r>
              <a:rPr sz="2750" spc="-750" dirty="0">
                <a:latin typeface="Arial MT"/>
                <a:cs typeface="Arial MT"/>
              </a:rPr>
              <a:t> </a:t>
            </a:r>
            <a:r>
              <a:rPr sz="2750" spc="15" dirty="0">
                <a:latin typeface="Arial MT"/>
                <a:cs typeface="Arial MT"/>
              </a:rPr>
              <a:t>make</a:t>
            </a:r>
            <a:r>
              <a:rPr sz="2750" spc="90" dirty="0">
                <a:latin typeface="Arial MT"/>
                <a:cs typeface="Arial MT"/>
              </a:rPr>
              <a:t> </a:t>
            </a:r>
            <a:r>
              <a:rPr sz="2750" spc="10" dirty="0">
                <a:latin typeface="Arial MT"/>
                <a:cs typeface="Arial MT"/>
              </a:rPr>
              <a:t>new</a:t>
            </a:r>
            <a:r>
              <a:rPr sz="2750" spc="75" dirty="0">
                <a:latin typeface="Arial MT"/>
                <a:cs typeface="Arial MT"/>
              </a:rPr>
              <a:t> </a:t>
            </a:r>
            <a:r>
              <a:rPr sz="2750" spc="-10" dirty="0">
                <a:latin typeface="Arial MT"/>
                <a:cs typeface="Arial MT"/>
              </a:rPr>
              <a:t>employees</a:t>
            </a:r>
            <a:r>
              <a:rPr sz="2750" spc="320" dirty="0">
                <a:latin typeface="Arial MT"/>
                <a:cs typeface="Arial MT"/>
              </a:rPr>
              <a:t> </a:t>
            </a:r>
            <a:r>
              <a:rPr sz="2750" spc="-5" dirty="0">
                <a:latin typeface="Arial MT"/>
                <a:cs typeface="Arial MT"/>
              </a:rPr>
              <a:t>insecure</a:t>
            </a:r>
            <a:r>
              <a:rPr sz="2750" spc="240" dirty="0">
                <a:latin typeface="Arial MT"/>
                <a:cs typeface="Arial MT"/>
              </a:rPr>
              <a:t> </a:t>
            </a:r>
            <a:r>
              <a:rPr sz="2750" spc="20" dirty="0">
                <a:latin typeface="Arial MT"/>
                <a:cs typeface="Arial MT"/>
              </a:rPr>
              <a:t>about</a:t>
            </a:r>
            <a:r>
              <a:rPr sz="2750" spc="35" dirty="0">
                <a:latin typeface="Arial MT"/>
                <a:cs typeface="Arial MT"/>
              </a:rPr>
              <a:t> </a:t>
            </a:r>
            <a:r>
              <a:rPr sz="2750" spc="-20" dirty="0">
                <a:latin typeface="Arial MT"/>
                <a:cs typeface="Arial MT"/>
              </a:rPr>
              <a:t>voicing</a:t>
            </a:r>
            <a:r>
              <a:rPr sz="2750" spc="315" dirty="0">
                <a:latin typeface="Arial MT"/>
                <a:cs typeface="Arial MT"/>
              </a:rPr>
              <a:t> </a:t>
            </a:r>
            <a:r>
              <a:rPr sz="2750" dirty="0">
                <a:latin typeface="Arial MT"/>
                <a:cs typeface="Arial MT"/>
              </a:rPr>
              <a:t>problems.</a:t>
            </a:r>
            <a:endParaRPr sz="2750">
              <a:latin typeface="Arial MT"/>
              <a:cs typeface="Arial MT"/>
            </a:endParaRPr>
          </a:p>
          <a:p>
            <a:pPr marL="12700">
              <a:lnSpc>
                <a:spcPct val="100000"/>
              </a:lnSpc>
              <a:spcBef>
                <a:spcPts val="380"/>
              </a:spcBef>
            </a:pPr>
            <a:r>
              <a:rPr sz="2750" spc="10" dirty="0">
                <a:latin typeface="Arial MT"/>
                <a:cs typeface="Arial MT"/>
              </a:rPr>
              <a:t>Are the</a:t>
            </a:r>
            <a:r>
              <a:rPr sz="2750" spc="90" dirty="0">
                <a:latin typeface="Arial MT"/>
                <a:cs typeface="Arial MT"/>
              </a:rPr>
              <a:t> </a:t>
            </a:r>
            <a:r>
              <a:rPr sz="2750" spc="10" dirty="0">
                <a:latin typeface="Arial MT"/>
                <a:cs typeface="Arial MT"/>
              </a:rPr>
              <a:t>5</a:t>
            </a:r>
            <a:r>
              <a:rPr sz="2750" spc="15" dirty="0">
                <a:latin typeface="Arial MT"/>
                <a:cs typeface="Arial MT"/>
              </a:rPr>
              <a:t> </a:t>
            </a:r>
            <a:r>
              <a:rPr sz="2750" spc="-10" dirty="0">
                <a:latin typeface="Arial MT"/>
                <a:cs typeface="Arial MT"/>
              </a:rPr>
              <a:t>stages</a:t>
            </a:r>
            <a:r>
              <a:rPr sz="2750" spc="170" dirty="0">
                <a:latin typeface="Arial MT"/>
                <a:cs typeface="Arial MT"/>
              </a:rPr>
              <a:t> </a:t>
            </a:r>
            <a:r>
              <a:rPr sz="2750" spc="25" dirty="0">
                <a:latin typeface="Arial MT"/>
                <a:cs typeface="Arial MT"/>
              </a:rPr>
              <a:t>of</a:t>
            </a:r>
            <a:r>
              <a:rPr sz="2750" spc="35" dirty="0">
                <a:latin typeface="Arial MT"/>
                <a:cs typeface="Arial MT"/>
              </a:rPr>
              <a:t> </a:t>
            </a:r>
            <a:r>
              <a:rPr sz="2750" spc="-15" dirty="0">
                <a:latin typeface="Arial MT"/>
                <a:cs typeface="Arial MT"/>
              </a:rPr>
              <a:t>team</a:t>
            </a:r>
            <a:r>
              <a:rPr sz="2750" spc="140" dirty="0">
                <a:latin typeface="Arial MT"/>
                <a:cs typeface="Arial MT"/>
              </a:rPr>
              <a:t> </a:t>
            </a:r>
            <a:r>
              <a:rPr sz="2750" dirty="0">
                <a:latin typeface="Arial MT"/>
                <a:cs typeface="Arial MT"/>
              </a:rPr>
              <a:t>development</a:t>
            </a:r>
            <a:r>
              <a:rPr sz="2750" spc="330" dirty="0">
                <a:latin typeface="Arial MT"/>
                <a:cs typeface="Arial MT"/>
              </a:rPr>
              <a:t> </a:t>
            </a:r>
            <a:r>
              <a:rPr sz="2750" dirty="0">
                <a:latin typeface="Arial MT"/>
                <a:cs typeface="Arial MT"/>
              </a:rPr>
              <a:t>important</a:t>
            </a:r>
            <a:r>
              <a:rPr sz="2750" spc="185" dirty="0">
                <a:latin typeface="Arial MT"/>
                <a:cs typeface="Arial MT"/>
              </a:rPr>
              <a:t> </a:t>
            </a:r>
            <a:r>
              <a:rPr sz="2750" spc="10" dirty="0">
                <a:latin typeface="Arial MT"/>
                <a:cs typeface="Arial MT"/>
              </a:rPr>
              <a:t>?</a:t>
            </a:r>
            <a:r>
              <a:rPr sz="2750" spc="15" dirty="0">
                <a:latin typeface="Arial MT"/>
                <a:cs typeface="Arial MT"/>
              </a:rPr>
              <a:t> </a:t>
            </a:r>
            <a:r>
              <a:rPr sz="2750" spc="-95" dirty="0">
                <a:latin typeface="Arial MT"/>
                <a:cs typeface="Arial MT"/>
              </a:rPr>
              <a:t>Yes.</a:t>
            </a:r>
            <a:endParaRPr sz="2750">
              <a:latin typeface="Arial MT"/>
              <a:cs typeface="Arial MT"/>
            </a:endParaRPr>
          </a:p>
          <a:p>
            <a:pPr>
              <a:lnSpc>
                <a:spcPct val="100000"/>
              </a:lnSpc>
              <a:spcBef>
                <a:spcPts val="35"/>
              </a:spcBef>
            </a:pPr>
            <a:endParaRPr sz="3500">
              <a:latin typeface="Arial MT"/>
              <a:cs typeface="Arial MT"/>
            </a:endParaRPr>
          </a:p>
          <a:p>
            <a:pPr marL="12700">
              <a:lnSpc>
                <a:spcPct val="100000"/>
              </a:lnSpc>
            </a:pPr>
            <a:r>
              <a:rPr sz="2750" spc="20" dirty="0">
                <a:latin typeface="Arial MT"/>
                <a:cs typeface="Arial MT"/>
              </a:rPr>
              <a:t>Happy</a:t>
            </a:r>
            <a:r>
              <a:rPr sz="2750" spc="10" dirty="0">
                <a:latin typeface="Arial MT"/>
                <a:cs typeface="Arial MT"/>
              </a:rPr>
              <a:t> </a:t>
            </a:r>
            <a:r>
              <a:rPr sz="2750" spc="15" dirty="0">
                <a:latin typeface="Arial MT"/>
                <a:cs typeface="Arial MT"/>
              </a:rPr>
              <a:t>work</a:t>
            </a:r>
            <a:r>
              <a:rPr sz="2750" spc="80" dirty="0">
                <a:latin typeface="Arial MT"/>
                <a:cs typeface="Arial MT"/>
              </a:rPr>
              <a:t> </a:t>
            </a:r>
            <a:r>
              <a:rPr sz="2750" spc="-5" dirty="0">
                <a:latin typeface="Arial MT"/>
                <a:cs typeface="Arial MT"/>
              </a:rPr>
              <a:t>environment</a:t>
            </a:r>
            <a:r>
              <a:rPr sz="2750" spc="325" dirty="0">
                <a:latin typeface="Arial MT"/>
                <a:cs typeface="Arial MT"/>
              </a:rPr>
              <a:t> </a:t>
            </a:r>
            <a:r>
              <a:rPr sz="2750" spc="15" dirty="0">
                <a:latin typeface="Arial MT"/>
                <a:cs typeface="Arial MT"/>
              </a:rPr>
              <a:t>=</a:t>
            </a:r>
            <a:r>
              <a:rPr sz="2750" spc="5" dirty="0">
                <a:latin typeface="Arial MT"/>
                <a:cs typeface="Arial MT"/>
              </a:rPr>
              <a:t> </a:t>
            </a:r>
            <a:r>
              <a:rPr sz="2750" spc="20" dirty="0">
                <a:latin typeface="Arial MT"/>
                <a:cs typeface="Arial MT"/>
              </a:rPr>
              <a:t>Happy</a:t>
            </a:r>
            <a:r>
              <a:rPr sz="2750" spc="85" dirty="0">
                <a:latin typeface="Arial MT"/>
                <a:cs typeface="Arial MT"/>
              </a:rPr>
              <a:t> </a:t>
            </a:r>
            <a:r>
              <a:rPr sz="2750" spc="-45" dirty="0">
                <a:latin typeface="Arial MT"/>
                <a:cs typeface="Arial MT"/>
              </a:rPr>
              <a:t>life!</a:t>
            </a:r>
            <a:endParaRPr sz="2750">
              <a:latin typeface="Arial MT"/>
              <a:cs typeface="Arial MT"/>
            </a:endParaRPr>
          </a:p>
        </p:txBody>
      </p:sp>
    </p:spTree>
    <p:extLst>
      <p:ext uri="{BB962C8B-B14F-4D97-AF65-F5344CB8AC3E}">
        <p14:creationId xmlns:p14="http://schemas.microsoft.com/office/powerpoint/2010/main" val="21242800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04582" y="483869"/>
            <a:ext cx="1575435" cy="449580"/>
          </a:xfrm>
          <a:prstGeom prst="rect">
            <a:avLst/>
          </a:prstGeom>
        </p:spPr>
        <p:txBody>
          <a:bodyPr vert="horz" wrap="square" lIns="0" tIns="16510" rIns="0" bIns="0" rtlCol="0">
            <a:spAutoFit/>
          </a:bodyPr>
          <a:lstStyle/>
          <a:p>
            <a:pPr marL="12700">
              <a:lnSpc>
                <a:spcPct val="100000"/>
              </a:lnSpc>
              <a:spcBef>
                <a:spcPts val="130"/>
              </a:spcBef>
            </a:pPr>
            <a:r>
              <a:rPr spc="-40" dirty="0"/>
              <a:t>R</a:t>
            </a:r>
            <a:r>
              <a:rPr spc="-10" dirty="0"/>
              <a:t>e</a:t>
            </a:r>
            <a:r>
              <a:rPr spc="-75" dirty="0"/>
              <a:t>f</a:t>
            </a:r>
            <a:r>
              <a:rPr spc="-10" dirty="0"/>
              <a:t>e</a:t>
            </a:r>
            <a:r>
              <a:rPr spc="-45" dirty="0"/>
              <a:t>r</a:t>
            </a:r>
            <a:r>
              <a:rPr spc="-5" dirty="0"/>
              <a:t>en</a:t>
            </a:r>
            <a:r>
              <a:rPr spc="25" dirty="0"/>
              <a:t>c</a:t>
            </a:r>
            <a:r>
              <a:rPr spc="-10" dirty="0"/>
              <a:t>e</a:t>
            </a:r>
            <a:r>
              <a:rPr spc="10" dirty="0"/>
              <a:t>s</a:t>
            </a:r>
          </a:p>
        </p:txBody>
      </p:sp>
      <p:sp>
        <p:nvSpPr>
          <p:cNvPr id="3" name="object 3"/>
          <p:cNvSpPr txBox="1"/>
          <p:nvPr/>
        </p:nvSpPr>
        <p:spPr>
          <a:xfrm>
            <a:off x="917575" y="1813305"/>
            <a:ext cx="9925685" cy="4159885"/>
          </a:xfrm>
          <a:prstGeom prst="rect">
            <a:avLst/>
          </a:prstGeom>
        </p:spPr>
        <p:txBody>
          <a:bodyPr vert="horz" wrap="square" lIns="0" tIns="50800" rIns="0" bIns="0" rtlCol="0">
            <a:spAutoFit/>
          </a:bodyPr>
          <a:lstStyle/>
          <a:p>
            <a:pPr marL="241300" marR="321310" indent="-229235">
              <a:lnSpc>
                <a:spcPct val="91800"/>
              </a:lnSpc>
              <a:spcBef>
                <a:spcPts val="400"/>
              </a:spcBef>
              <a:buChar char="•"/>
              <a:tabLst>
                <a:tab pos="241935" algn="l"/>
                <a:tab pos="1565910" algn="l"/>
                <a:tab pos="3109595" algn="l"/>
              </a:tabLst>
            </a:pPr>
            <a:r>
              <a:rPr sz="2750" spc="-55" dirty="0">
                <a:latin typeface="Arial MT"/>
                <a:cs typeface="Arial MT"/>
              </a:rPr>
              <a:t>Scully,</a:t>
            </a:r>
            <a:r>
              <a:rPr sz="2750" spc="-50" dirty="0">
                <a:latin typeface="Arial MT"/>
                <a:cs typeface="Arial MT"/>
              </a:rPr>
              <a:t> </a:t>
            </a:r>
            <a:r>
              <a:rPr sz="2750" spc="20" dirty="0">
                <a:latin typeface="Arial MT"/>
                <a:cs typeface="Arial MT"/>
              </a:rPr>
              <a:t>D. (2018). </a:t>
            </a:r>
            <a:r>
              <a:rPr sz="2750" i="1" spc="30" dirty="0">
                <a:latin typeface="Arial"/>
                <a:cs typeface="Arial"/>
              </a:rPr>
              <a:t>The </a:t>
            </a:r>
            <a:r>
              <a:rPr sz="2750" i="1" spc="15" dirty="0">
                <a:latin typeface="Arial"/>
                <a:cs typeface="Arial"/>
              </a:rPr>
              <a:t>5 </a:t>
            </a:r>
            <a:r>
              <a:rPr sz="2750" i="1" spc="25" dirty="0">
                <a:latin typeface="Arial"/>
                <a:cs typeface="Arial"/>
              </a:rPr>
              <a:t>stages of </a:t>
            </a:r>
            <a:r>
              <a:rPr sz="2750" i="1" spc="20" dirty="0">
                <a:latin typeface="Arial"/>
                <a:cs typeface="Arial"/>
              </a:rPr>
              <a:t>team </a:t>
            </a:r>
            <a:r>
              <a:rPr sz="2750" i="1" spc="25" dirty="0">
                <a:latin typeface="Arial"/>
                <a:cs typeface="Arial"/>
              </a:rPr>
              <a:t>development</a:t>
            </a:r>
            <a:r>
              <a:rPr sz="2750" spc="25" dirty="0">
                <a:latin typeface="Arial MT"/>
                <a:cs typeface="Arial MT"/>
              </a:rPr>
              <a:t>. </a:t>
            </a:r>
            <a:r>
              <a:rPr sz="2750" spc="30" dirty="0">
                <a:latin typeface="Arial MT"/>
                <a:cs typeface="Arial MT"/>
              </a:rPr>
              <a:t> </a:t>
            </a:r>
            <a:r>
              <a:rPr sz="2750" spc="-15" dirty="0">
                <a:latin typeface="Arial MT"/>
                <a:cs typeface="Arial MT"/>
                <a:hlinkClick r:id="rId2"/>
              </a:rPr>
              <a:t>[online]	</a:t>
            </a:r>
            <a:r>
              <a:rPr sz="2750" spc="-20" dirty="0">
                <a:latin typeface="Arial MT"/>
                <a:cs typeface="Arial MT"/>
                <a:hlinkClick r:id="rId2"/>
              </a:rPr>
              <a:t>Available	</a:t>
            </a:r>
            <a:r>
              <a:rPr sz="2750" spc="-15" dirty="0">
                <a:latin typeface="Arial MT"/>
                <a:cs typeface="Arial MT"/>
                <a:hlinkClick r:id="rId2"/>
              </a:rPr>
              <a:t>at:</a:t>
            </a:r>
            <a:r>
              <a:rPr sz="2750" spc="145" dirty="0">
                <a:solidFill>
                  <a:srgbClr val="0462C1"/>
                </a:solidFill>
                <a:latin typeface="Arial MT"/>
                <a:cs typeface="Arial MT"/>
                <a:hlinkClick r:id="rId2"/>
              </a:rPr>
              <a:t> </a:t>
            </a:r>
            <a:r>
              <a:rPr sz="2750" u="heavy" spc="5" dirty="0">
                <a:solidFill>
                  <a:srgbClr val="0462C1"/>
                </a:solidFill>
                <a:uFill>
                  <a:solidFill>
                    <a:srgbClr val="0462C1"/>
                  </a:solidFill>
                </a:uFill>
                <a:latin typeface="Arial MT"/>
                <a:cs typeface="Arial MT"/>
                <a:hlinkClick r:id="rId2"/>
              </a:rPr>
              <a:t>https://www.teamwork.com/blog/the-5- </a:t>
            </a:r>
            <a:r>
              <a:rPr sz="2750" spc="-750" dirty="0">
                <a:solidFill>
                  <a:srgbClr val="0462C1"/>
                </a:solidFill>
                <a:latin typeface="Arial MT"/>
                <a:cs typeface="Arial MT"/>
                <a:hlinkClick r:id="rId2"/>
              </a:rPr>
              <a:t> </a:t>
            </a:r>
            <a:r>
              <a:rPr sz="2750" u="heavy" spc="20" dirty="0">
                <a:solidFill>
                  <a:srgbClr val="0462C1"/>
                </a:solidFill>
                <a:uFill>
                  <a:solidFill>
                    <a:srgbClr val="0462C1"/>
                  </a:solidFill>
                </a:uFill>
                <a:latin typeface="Arial MT"/>
                <a:cs typeface="Arial MT"/>
                <a:hlinkClick r:id="rId2"/>
              </a:rPr>
              <a:t>stages-of-team-development-what-you-need-to-know/ </a:t>
            </a:r>
            <a:r>
              <a:rPr sz="2750" spc="25" dirty="0">
                <a:solidFill>
                  <a:srgbClr val="0462C1"/>
                </a:solidFill>
                <a:latin typeface="Arial MT"/>
                <a:cs typeface="Arial MT"/>
              </a:rPr>
              <a:t> </a:t>
            </a:r>
            <a:r>
              <a:rPr sz="2750" dirty="0">
                <a:latin typeface="Arial MT"/>
                <a:cs typeface="Arial MT"/>
              </a:rPr>
              <a:t>[Accessed</a:t>
            </a:r>
            <a:r>
              <a:rPr sz="2750" spc="229" dirty="0">
                <a:latin typeface="Arial MT"/>
                <a:cs typeface="Arial MT"/>
              </a:rPr>
              <a:t> </a:t>
            </a:r>
            <a:r>
              <a:rPr sz="2750" spc="25" dirty="0">
                <a:latin typeface="Arial MT"/>
                <a:cs typeface="Arial MT"/>
              </a:rPr>
              <a:t>26</a:t>
            </a:r>
            <a:r>
              <a:rPr sz="2750" spc="-140" dirty="0">
                <a:latin typeface="Arial MT"/>
                <a:cs typeface="Arial MT"/>
              </a:rPr>
              <a:t> </a:t>
            </a:r>
            <a:r>
              <a:rPr sz="2750" spc="-25" dirty="0">
                <a:latin typeface="Arial MT"/>
                <a:cs typeface="Arial MT"/>
              </a:rPr>
              <a:t>Apr.</a:t>
            </a:r>
            <a:r>
              <a:rPr sz="2750" spc="-40" dirty="0">
                <a:latin typeface="Arial MT"/>
                <a:cs typeface="Arial MT"/>
              </a:rPr>
              <a:t> </a:t>
            </a:r>
            <a:r>
              <a:rPr sz="2750" spc="25" dirty="0">
                <a:latin typeface="Arial MT"/>
                <a:cs typeface="Arial MT"/>
              </a:rPr>
              <a:t>2022].</a:t>
            </a:r>
            <a:endParaRPr sz="2750">
              <a:latin typeface="Arial MT"/>
              <a:cs typeface="Arial MT"/>
            </a:endParaRPr>
          </a:p>
          <a:p>
            <a:pPr>
              <a:lnSpc>
                <a:spcPct val="100000"/>
              </a:lnSpc>
              <a:spcBef>
                <a:spcPts val="10"/>
              </a:spcBef>
              <a:buFont typeface="Arial MT"/>
              <a:buChar char="•"/>
            </a:pPr>
            <a:endParaRPr sz="4350">
              <a:latin typeface="Arial MT"/>
              <a:cs typeface="Arial MT"/>
            </a:endParaRPr>
          </a:p>
          <a:p>
            <a:pPr marL="241300" marR="5080" indent="-229235">
              <a:lnSpc>
                <a:spcPct val="91600"/>
              </a:lnSpc>
              <a:buChar char="•"/>
              <a:tabLst>
                <a:tab pos="241935" algn="l"/>
              </a:tabLst>
            </a:pPr>
            <a:r>
              <a:rPr sz="2750" spc="25" dirty="0">
                <a:latin typeface="Arial MT"/>
                <a:cs typeface="Arial MT"/>
              </a:rPr>
              <a:t>Lumapps</a:t>
            </a:r>
            <a:r>
              <a:rPr sz="2750" spc="30" dirty="0">
                <a:latin typeface="Arial MT"/>
                <a:cs typeface="Arial MT"/>
              </a:rPr>
              <a:t> </a:t>
            </a:r>
            <a:r>
              <a:rPr sz="2750" spc="20" dirty="0">
                <a:latin typeface="Arial MT"/>
                <a:cs typeface="Arial MT"/>
              </a:rPr>
              <a:t>(2020).</a:t>
            </a:r>
            <a:r>
              <a:rPr sz="2750" spc="45" dirty="0">
                <a:latin typeface="Arial MT"/>
                <a:cs typeface="Arial MT"/>
              </a:rPr>
              <a:t> </a:t>
            </a:r>
            <a:r>
              <a:rPr sz="2750" i="1" spc="15" dirty="0">
                <a:latin typeface="Arial"/>
                <a:cs typeface="Arial"/>
              </a:rPr>
              <a:t>8</a:t>
            </a:r>
            <a:r>
              <a:rPr sz="2750" i="1" spc="10" dirty="0">
                <a:latin typeface="Arial"/>
                <a:cs typeface="Arial"/>
              </a:rPr>
              <a:t> </a:t>
            </a:r>
            <a:r>
              <a:rPr sz="2750" i="1" spc="20" dirty="0">
                <a:latin typeface="Arial"/>
                <a:cs typeface="Arial"/>
              </a:rPr>
              <a:t>Useful</a:t>
            </a:r>
            <a:r>
              <a:rPr sz="2750" i="1" spc="40" dirty="0">
                <a:latin typeface="Arial"/>
                <a:cs typeface="Arial"/>
              </a:rPr>
              <a:t> </a:t>
            </a:r>
            <a:r>
              <a:rPr sz="2750" i="1" spc="10" dirty="0">
                <a:latin typeface="Arial"/>
                <a:cs typeface="Arial"/>
              </a:rPr>
              <a:t>Ways</a:t>
            </a:r>
            <a:r>
              <a:rPr sz="2750" i="1" spc="15" dirty="0">
                <a:latin typeface="Arial"/>
                <a:cs typeface="Arial"/>
              </a:rPr>
              <a:t> </a:t>
            </a:r>
            <a:r>
              <a:rPr sz="2750" i="1" dirty="0">
                <a:latin typeface="Arial"/>
                <a:cs typeface="Arial"/>
              </a:rPr>
              <a:t>to</a:t>
            </a:r>
            <a:r>
              <a:rPr sz="2750" i="1" spc="10" dirty="0">
                <a:latin typeface="Arial"/>
                <a:cs typeface="Arial"/>
              </a:rPr>
              <a:t> </a:t>
            </a:r>
            <a:r>
              <a:rPr sz="2750" i="1" spc="35" dirty="0">
                <a:latin typeface="Arial"/>
                <a:cs typeface="Arial"/>
              </a:rPr>
              <a:t>Enhance</a:t>
            </a:r>
            <a:r>
              <a:rPr sz="2750" i="1" spc="-65" dirty="0">
                <a:latin typeface="Arial"/>
                <a:cs typeface="Arial"/>
              </a:rPr>
              <a:t> </a:t>
            </a:r>
            <a:r>
              <a:rPr sz="2750" i="1" spc="-20" dirty="0">
                <a:latin typeface="Arial"/>
                <a:cs typeface="Arial"/>
              </a:rPr>
              <a:t>Teamwork</a:t>
            </a:r>
            <a:r>
              <a:rPr sz="2750" i="1" spc="165" dirty="0">
                <a:latin typeface="Arial"/>
                <a:cs typeface="Arial"/>
              </a:rPr>
              <a:t> </a:t>
            </a:r>
            <a:r>
              <a:rPr sz="2750" i="1" dirty="0">
                <a:latin typeface="Arial"/>
                <a:cs typeface="Arial"/>
              </a:rPr>
              <a:t>in</a:t>
            </a:r>
            <a:r>
              <a:rPr sz="2750" i="1" spc="10" dirty="0">
                <a:latin typeface="Arial"/>
                <a:cs typeface="Arial"/>
              </a:rPr>
              <a:t> the </a:t>
            </a:r>
            <a:r>
              <a:rPr sz="2750" i="1" spc="-750" dirty="0">
                <a:latin typeface="Arial"/>
                <a:cs typeface="Arial"/>
              </a:rPr>
              <a:t> </a:t>
            </a:r>
            <a:r>
              <a:rPr sz="2750" i="1" spc="25" dirty="0">
                <a:latin typeface="Arial"/>
                <a:cs typeface="Arial"/>
              </a:rPr>
              <a:t>Workplace</a:t>
            </a:r>
            <a:r>
              <a:rPr sz="2750" spc="25" dirty="0">
                <a:latin typeface="Arial MT"/>
                <a:cs typeface="Arial MT"/>
              </a:rPr>
              <a:t>. </a:t>
            </a:r>
            <a:r>
              <a:rPr sz="2750" spc="-15" dirty="0">
                <a:latin typeface="Arial MT"/>
                <a:cs typeface="Arial MT"/>
              </a:rPr>
              <a:t>[online]. </a:t>
            </a:r>
            <a:r>
              <a:rPr sz="2750" spc="-25" dirty="0">
                <a:latin typeface="Arial MT"/>
                <a:cs typeface="Arial MT"/>
              </a:rPr>
              <a:t>Available</a:t>
            </a:r>
            <a:r>
              <a:rPr sz="2750" spc="-20" dirty="0">
                <a:latin typeface="Arial MT"/>
                <a:cs typeface="Arial MT"/>
              </a:rPr>
              <a:t> </a:t>
            </a:r>
            <a:r>
              <a:rPr sz="2750" spc="-15" dirty="0">
                <a:latin typeface="Arial MT"/>
                <a:cs typeface="Arial MT"/>
              </a:rPr>
              <a:t>at: </a:t>
            </a:r>
            <a:r>
              <a:rPr sz="2750" spc="-10" dirty="0">
                <a:solidFill>
                  <a:srgbClr val="0462C1"/>
                </a:solidFill>
                <a:latin typeface="Arial MT"/>
                <a:cs typeface="Arial MT"/>
              </a:rPr>
              <a:t> </a:t>
            </a:r>
            <a:r>
              <a:rPr sz="2750" u="heavy" spc="10" dirty="0">
                <a:solidFill>
                  <a:srgbClr val="0462C1"/>
                </a:solidFill>
                <a:uFill>
                  <a:solidFill>
                    <a:srgbClr val="0462C1"/>
                  </a:solidFill>
                </a:uFill>
                <a:latin typeface="Arial MT"/>
                <a:cs typeface="Arial MT"/>
                <a:hlinkClick r:id="rId3"/>
              </a:rPr>
              <a:t>https://www.lumapps.com/solutions/enterprise- </a:t>
            </a:r>
            <a:r>
              <a:rPr sz="2750" spc="15" dirty="0">
                <a:solidFill>
                  <a:srgbClr val="0462C1"/>
                </a:solidFill>
                <a:latin typeface="Arial MT"/>
                <a:cs typeface="Arial MT"/>
                <a:hlinkClick r:id="rId3"/>
              </a:rPr>
              <a:t> </a:t>
            </a:r>
            <a:r>
              <a:rPr sz="2750" u="heavy" spc="15" dirty="0">
                <a:solidFill>
                  <a:srgbClr val="0462C1"/>
                </a:solidFill>
                <a:uFill>
                  <a:solidFill>
                    <a:srgbClr val="0462C1"/>
                  </a:solidFill>
                </a:uFill>
                <a:latin typeface="Arial MT"/>
                <a:cs typeface="Arial MT"/>
                <a:hlinkClick r:id="rId3"/>
              </a:rPr>
              <a:t>collaboration/improve-teamwork-in-the-workplace/</a:t>
            </a:r>
            <a:r>
              <a:rPr sz="2750" spc="20" dirty="0">
                <a:solidFill>
                  <a:srgbClr val="0462C1"/>
                </a:solidFill>
                <a:latin typeface="Arial MT"/>
                <a:cs typeface="Arial MT"/>
                <a:hlinkClick r:id="rId3"/>
              </a:rPr>
              <a:t> </a:t>
            </a:r>
            <a:r>
              <a:rPr sz="2750" dirty="0">
                <a:latin typeface="Arial MT"/>
                <a:cs typeface="Arial MT"/>
              </a:rPr>
              <a:t>[Accessed </a:t>
            </a:r>
            <a:r>
              <a:rPr sz="2750" spc="-750" dirty="0">
                <a:latin typeface="Arial MT"/>
                <a:cs typeface="Arial MT"/>
              </a:rPr>
              <a:t> </a:t>
            </a:r>
            <a:r>
              <a:rPr sz="2750" spc="25" dirty="0">
                <a:latin typeface="Arial MT"/>
                <a:cs typeface="Arial MT"/>
              </a:rPr>
              <a:t>26</a:t>
            </a:r>
            <a:r>
              <a:rPr sz="2750" spc="-145" dirty="0">
                <a:latin typeface="Arial MT"/>
                <a:cs typeface="Arial MT"/>
              </a:rPr>
              <a:t> </a:t>
            </a:r>
            <a:r>
              <a:rPr sz="2750" spc="-25" dirty="0">
                <a:latin typeface="Arial MT"/>
                <a:cs typeface="Arial MT"/>
              </a:rPr>
              <a:t>Apr.</a:t>
            </a:r>
            <a:r>
              <a:rPr sz="2750" spc="35" dirty="0">
                <a:latin typeface="Arial MT"/>
                <a:cs typeface="Arial MT"/>
              </a:rPr>
              <a:t> </a:t>
            </a:r>
            <a:r>
              <a:rPr sz="2750" spc="25" dirty="0">
                <a:latin typeface="Arial MT"/>
                <a:cs typeface="Arial MT"/>
              </a:rPr>
              <a:t>2022].</a:t>
            </a:r>
            <a:endParaRPr sz="2750">
              <a:latin typeface="Arial MT"/>
              <a:cs typeface="Arial MT"/>
            </a:endParaRPr>
          </a:p>
        </p:txBody>
      </p:sp>
    </p:spTree>
    <p:extLst>
      <p:ext uri="{BB962C8B-B14F-4D97-AF65-F5344CB8AC3E}">
        <p14:creationId xmlns:p14="http://schemas.microsoft.com/office/powerpoint/2010/main" val="13472259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Facet">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93</TotalTime>
  <Words>2095</Words>
  <Application>Microsoft Office PowerPoint</Application>
  <PresentationFormat>Widescreen</PresentationFormat>
  <Paragraphs>196</Paragraphs>
  <Slides>29</Slides>
  <Notes>5</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29</vt:i4>
      </vt:variant>
    </vt:vector>
  </HeadingPairs>
  <TitlesOfParts>
    <vt:vector size="43" baseType="lpstr">
      <vt:lpstr>Arial</vt:lpstr>
      <vt:lpstr>Arial MT</vt:lpstr>
      <vt:lpstr>Calibri</vt:lpstr>
      <vt:lpstr>Calibri Light</vt:lpstr>
      <vt:lpstr>Century Gothic</vt:lpstr>
      <vt:lpstr>Helvetica</vt:lpstr>
      <vt:lpstr>Trebuchet MS</vt:lpstr>
      <vt:lpstr>Wingdings</vt:lpstr>
      <vt:lpstr>Wingdings 3</vt:lpstr>
      <vt:lpstr>Ion</vt:lpstr>
      <vt:lpstr>Facet</vt:lpstr>
      <vt:lpstr>Simple Dark</vt:lpstr>
      <vt:lpstr>Office Theme</vt:lpstr>
      <vt:lpstr>Office Theme</vt:lpstr>
      <vt:lpstr>Presented by Roxana Grigoriu Teacher: Joy Botu  MANAGING CONFLICT IN WORKPLACE</vt:lpstr>
      <vt:lpstr>WHEN CONFLICT HAPPENS IN WORKPLACE</vt:lpstr>
      <vt:lpstr>HOW TO MANAGE WORKPLACE CONFLICT</vt:lpstr>
      <vt:lpstr>ADVANTAGES OF MANAGING CONFLICT</vt:lpstr>
      <vt:lpstr>DISADVANTAGES</vt:lpstr>
      <vt:lpstr>THANK YOU!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Successful team development </vt:lpstr>
      <vt:lpstr>3 strategies to building a successful team </vt:lpstr>
      <vt:lpstr>Advantages of team working </vt:lpstr>
      <vt:lpstr>Disadvantages of team working</vt:lpstr>
      <vt:lpstr>References </vt:lpstr>
      <vt:lpstr>Benefits of team working</vt:lpstr>
      <vt:lpstr>support </vt:lpstr>
      <vt:lpstr>Relationships in a business</vt:lpstr>
      <vt:lpstr>flexibility</vt:lpstr>
      <vt:lpstr>Attracts talents</vt:lpstr>
      <vt:lpstr>PowerPoint Presentation</vt:lpstr>
      <vt:lpstr>5 Stages of Team Development</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Presented by Roxana Grigoriu Teacher: Joy Botu  MANAGING CONFLICT IN WORKPLACE</dc:title>
  <dc:creator>Iulian Halus</dc:creator>
  <cp:lastModifiedBy>Iulian Halus</cp:lastModifiedBy>
  <cp:revision>3</cp:revision>
  <dcterms:created xsi:type="dcterms:W3CDTF">2022-04-27T20:05:05Z</dcterms:created>
  <dcterms:modified xsi:type="dcterms:W3CDTF">2022-04-27T21:39:46Z</dcterms:modified>
</cp:coreProperties>
</file>