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8" r:id="rId2"/>
    <p:sldId id="259"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3/18/2018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3/18/2018</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dx.doi.org/10.1177/1088767901005004005"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880E38-E9C6-47C4-AD94-1B227E8C4962}"/>
              </a:ext>
            </a:extLst>
          </p:cNvPr>
          <p:cNvSpPr txBox="1"/>
          <p:nvPr/>
        </p:nvSpPr>
        <p:spPr>
          <a:xfrm>
            <a:off x="225288" y="173465"/>
            <a:ext cx="7129670" cy="461665"/>
          </a:xfrm>
          <a:prstGeom prst="rect">
            <a:avLst/>
          </a:prstGeom>
          <a:noFill/>
          <a:ln w="57150" cap="rnd">
            <a:solidFill>
              <a:schemeClr val="tx1">
                <a:lumMod val="50000"/>
                <a:lumOff val="50000"/>
              </a:schemeClr>
            </a:solidFill>
          </a:ln>
          <a:effectLst>
            <a:innerShdw blurRad="114300">
              <a:prstClr val="black"/>
            </a:innerShdw>
          </a:effectLst>
        </p:spPr>
        <p:txBody>
          <a:bodyPr wrap="square" rtlCol="0">
            <a:spAutoFit/>
          </a:bodyPr>
          <a:lstStyle/>
          <a:p>
            <a:pPr algn="ctr"/>
            <a:r>
              <a:rPr lang="en-GB" sz="1200" b="1" dirty="0">
                <a:effectLst>
                  <a:outerShdw blurRad="38100" dist="38100" dir="2700000" algn="tl">
                    <a:srgbClr val="000000">
                      <a:alpha val="43137"/>
                    </a:srgbClr>
                  </a:outerShdw>
                </a:effectLst>
                <a:latin typeface="Bookman Old Style" panose="02050604050505020204" pitchFamily="18" charset="0"/>
              </a:rPr>
              <a:t>Academic poster demonstrating examples of the role of research in applied psychology</a:t>
            </a:r>
          </a:p>
          <a:p>
            <a:r>
              <a:rPr lang="en-GB" sz="1200" b="1" dirty="0">
                <a:effectLst>
                  <a:outerShdw blurRad="38100" dist="38100" dir="2700000" algn="tl">
                    <a:srgbClr val="000000">
                      <a:alpha val="43137"/>
                    </a:srgbClr>
                  </a:outerShdw>
                </a:effectLst>
                <a:latin typeface="Bookman Old Style" panose="02050604050505020204" pitchFamily="18" charset="0"/>
              </a:rPr>
              <a:t> </a:t>
            </a:r>
          </a:p>
        </p:txBody>
      </p:sp>
      <p:sp>
        <p:nvSpPr>
          <p:cNvPr id="4" name="TextBox 3">
            <a:extLst>
              <a:ext uri="{FF2B5EF4-FFF2-40B4-BE49-F238E27FC236}">
                <a16:creationId xmlns:a16="http://schemas.microsoft.com/office/drawing/2014/main" id="{9429F137-AE3B-4275-9025-635036E03FE4}"/>
              </a:ext>
            </a:extLst>
          </p:cNvPr>
          <p:cNvSpPr txBox="1"/>
          <p:nvPr/>
        </p:nvSpPr>
        <p:spPr>
          <a:xfrm flipH="1">
            <a:off x="7483178" y="173465"/>
            <a:ext cx="447044" cy="154810"/>
          </a:xfrm>
          <a:prstGeom prst="rect">
            <a:avLst/>
          </a:prstGeom>
          <a:noFill/>
          <a:ln w="28575">
            <a:solidFill>
              <a:schemeClr val="tx1">
                <a:lumMod val="65000"/>
                <a:lumOff val="35000"/>
              </a:schemeClr>
            </a:solidFill>
          </a:ln>
        </p:spPr>
        <p:txBody>
          <a:bodyPr wrap="square" rtlCol="0">
            <a:spAutoFit/>
          </a:bodyPr>
          <a:lstStyle/>
          <a:p>
            <a:endParaRPr lang="en-GB" sz="1200" b="1" dirty="0">
              <a:latin typeface="Bookman Old Style" panose="02050604050505020204" pitchFamily="18" charset="0"/>
            </a:endParaRPr>
          </a:p>
        </p:txBody>
      </p:sp>
      <p:sp>
        <p:nvSpPr>
          <p:cNvPr id="5" name="TextBox 4">
            <a:extLst>
              <a:ext uri="{FF2B5EF4-FFF2-40B4-BE49-F238E27FC236}">
                <a16:creationId xmlns:a16="http://schemas.microsoft.com/office/drawing/2014/main" id="{A3E2FEED-172F-42F0-A3BF-7C29E7800B8D}"/>
              </a:ext>
            </a:extLst>
          </p:cNvPr>
          <p:cNvSpPr txBox="1"/>
          <p:nvPr/>
        </p:nvSpPr>
        <p:spPr>
          <a:xfrm>
            <a:off x="73039" y="705657"/>
            <a:ext cx="2577396" cy="3662541"/>
          </a:xfrm>
          <a:prstGeom prst="rect">
            <a:avLst/>
          </a:prstGeom>
          <a:noFill/>
        </p:spPr>
        <p:txBody>
          <a:bodyPr wrap="square" rtlCol="0">
            <a:spAutoFit/>
          </a:bodyPr>
          <a:lstStyle/>
          <a:p>
            <a:r>
              <a:rPr lang="en-GB" sz="1200" b="1" u="sng" dirty="0"/>
              <a:t>Abstract</a:t>
            </a:r>
            <a:endParaRPr lang="en-GB" sz="1200" dirty="0"/>
          </a:p>
          <a:p>
            <a:r>
              <a:rPr lang="en-GB" sz="1000" dirty="0"/>
              <a:t>The aim of this poster is to show that the role of research in applied psychology is important and needed to develop outcomes and solutions that can be used in real world situations. To do this, two empirical, descriptive and qualitative studies on serial murderers in Germany and America will be discussed in detail. The aim of these studies was to gain a further understanding of the serial murderer. Both studies looked at such things as the likelihood of mental disorders, brain abnormalities and offence premeditation. Such things as family background and sexual desires were also studied by both studies. One of the studies also compared serial murderers with single offence murderers to see if there was a significant difference in the likelihood of these problems. A great deal of qualitative information was gathered from both studies. This research is needed to further understand people who commit these types of specific crimes  (Davey, 2011).</a:t>
            </a:r>
          </a:p>
        </p:txBody>
      </p:sp>
      <p:sp>
        <p:nvSpPr>
          <p:cNvPr id="6" name="TextBox 5">
            <a:extLst>
              <a:ext uri="{FF2B5EF4-FFF2-40B4-BE49-F238E27FC236}">
                <a16:creationId xmlns:a16="http://schemas.microsoft.com/office/drawing/2014/main" id="{689ABE5C-F057-46F7-90AF-7F6249A1F4E4}"/>
              </a:ext>
            </a:extLst>
          </p:cNvPr>
          <p:cNvSpPr txBox="1"/>
          <p:nvPr/>
        </p:nvSpPr>
        <p:spPr>
          <a:xfrm>
            <a:off x="73039" y="4217077"/>
            <a:ext cx="2696665" cy="3339376"/>
          </a:xfrm>
          <a:prstGeom prst="rect">
            <a:avLst/>
          </a:prstGeom>
          <a:noFill/>
        </p:spPr>
        <p:txBody>
          <a:bodyPr wrap="square" rtlCol="0">
            <a:spAutoFit/>
          </a:bodyPr>
          <a:lstStyle/>
          <a:p>
            <a:r>
              <a:rPr lang="en-GB" sz="1050" b="1" u="sng" dirty="0">
                <a:latin typeface="Bookman Old Style" panose="02050604050505020204" pitchFamily="18" charset="0"/>
              </a:rPr>
              <a:t>Introduction</a:t>
            </a:r>
          </a:p>
          <a:p>
            <a:r>
              <a:rPr lang="en-GB" sz="1000" dirty="0"/>
              <a:t>A forensic psychologist is someone who applies psychological knowledge of the criminal justice system. This discipline uses research-based practice to that applies to real life criminal behaviour. for this reason, a continuation of qualitative and quantitative research is important. This research means that forensic psychologists can make decisions about the wellbeing of a victim or offender (Davey, 2011). The title of study one in this poster is Serial Murder in America: case studies of seven offenders (Beasley, 2004). The title of study two is Serial Murderers in Germany from 1945 to 1995. (HARBORT &amp; MOKROS, 2001) this poster they will be referred to as study one and study two. </a:t>
            </a:r>
          </a:p>
          <a:p>
            <a:r>
              <a:rPr lang="en-GB" sz="1000" dirty="0"/>
              <a:t>     </a:t>
            </a:r>
          </a:p>
          <a:p>
            <a:endParaRPr lang="en-GB" sz="1000" dirty="0"/>
          </a:p>
          <a:p>
            <a:endParaRPr lang="en-GB" sz="1050" b="1" u="sng" dirty="0">
              <a:latin typeface="Bookman Old Style" panose="02050604050505020204" pitchFamily="18" charset="0"/>
            </a:endParaRPr>
          </a:p>
          <a:p>
            <a:endParaRPr lang="en-GB" sz="1000" dirty="0">
              <a:latin typeface="Bookman Old Style" panose="02050604050505020204" pitchFamily="18" charset="0"/>
            </a:endParaRPr>
          </a:p>
        </p:txBody>
      </p:sp>
      <p:sp>
        <p:nvSpPr>
          <p:cNvPr id="3" name="TextBox 2">
            <a:extLst>
              <a:ext uri="{FF2B5EF4-FFF2-40B4-BE49-F238E27FC236}">
                <a16:creationId xmlns:a16="http://schemas.microsoft.com/office/drawing/2014/main" id="{1E21F586-2BAC-43DC-B207-76E3CC68D9F1}"/>
              </a:ext>
            </a:extLst>
          </p:cNvPr>
          <p:cNvSpPr txBox="1"/>
          <p:nvPr/>
        </p:nvSpPr>
        <p:spPr>
          <a:xfrm>
            <a:off x="2650436" y="705657"/>
            <a:ext cx="7010400" cy="6801862"/>
          </a:xfrm>
          <a:prstGeom prst="rect">
            <a:avLst/>
          </a:prstGeom>
          <a:noFill/>
        </p:spPr>
        <p:txBody>
          <a:bodyPr wrap="square" rtlCol="0">
            <a:spAutoFit/>
          </a:bodyPr>
          <a:lstStyle/>
          <a:p>
            <a:r>
              <a:rPr lang="en-GB" sz="1200" b="1" u="sng" dirty="0"/>
              <a:t>Methods</a:t>
            </a:r>
            <a:endParaRPr lang="en-GB" sz="1200" dirty="0"/>
          </a:p>
          <a:p>
            <a:r>
              <a:rPr lang="en-GB" sz="1100" b="1" u="sng" dirty="0"/>
              <a:t>Participants</a:t>
            </a:r>
            <a:endParaRPr lang="en-GB" sz="1100" dirty="0"/>
          </a:p>
          <a:p>
            <a:r>
              <a:rPr lang="en-GB" sz="1000" dirty="0"/>
              <a:t>Before the beginning date of study one, 20 serial killers were interviewed. Out of these 20, 7 were selected. The reason for this is the detailed case materials they had for the seven offenders and the information gained was representative of the variations viewed in the larger community of serial killers. Due to the high nature of sadism in the attacks carried out, certain criteria had to be met. These were: (</a:t>
            </a:r>
            <a:r>
              <a:rPr lang="en-GB" sz="1000" dirty="0" err="1"/>
              <a:t>i</a:t>
            </a:r>
            <a:r>
              <a:rPr lang="en-GB" sz="1000" dirty="0"/>
              <a:t>)all male, (ii)all had at least three homicide victims, (iii)their offences occurred within the last 30 years, (iv)all participants were voluntary and guaranteed confidentiality. In study 2 the final sample consists of 54 male and 7 female offenders. All of which are serial killers who killed between 1945 and 1995 in Germany. These offenders were chosen due to their conforming of the definition of serial killer set out by the authors of the study. This definition reads: ‘the fully or partially culpable perpetrator commits alone or with accomplice(s), at least three completed murders, each of which have to be premeditated and characterized through a new, hostile intent’ (</a:t>
            </a:r>
            <a:r>
              <a:rPr lang="en-GB" sz="1000" dirty="0" err="1"/>
              <a:t>Harbort</a:t>
            </a:r>
            <a:r>
              <a:rPr lang="en-GB" sz="1000" dirty="0"/>
              <a:t> &amp; </a:t>
            </a:r>
            <a:r>
              <a:rPr lang="en-GB" sz="1000" dirty="0" err="1"/>
              <a:t>Mokros</a:t>
            </a:r>
            <a:r>
              <a:rPr lang="en-GB" sz="1000" dirty="0"/>
              <a:t>, 2001).</a:t>
            </a:r>
          </a:p>
          <a:p>
            <a:r>
              <a:rPr lang="en-GB" sz="1100" b="1" u="sng" dirty="0"/>
              <a:t>Design</a:t>
            </a:r>
            <a:endParaRPr lang="en-GB" sz="1100" dirty="0"/>
          </a:p>
          <a:p>
            <a:r>
              <a:rPr lang="en-GB" sz="1000" dirty="0"/>
              <a:t>The design for study one is very simple. The study was done through interviews with seven serial killers and other reviewed interviews with past serial killers which means that this study is descriptive and produces descriptive, qualitative information. Study two however is different and more in depth. The design is a correlation study. The primary sources are studies, police files and prosecution files, as well as interviews and letter correspondents. Study two however also compares the serial killers with 232 variables to produce data that can be related to a broader group of serial killers. There are data sets and descriptive information which makes this correlation research.</a:t>
            </a:r>
          </a:p>
          <a:p>
            <a:r>
              <a:rPr lang="en-GB" sz="1100" b="1" u="sng" dirty="0"/>
              <a:t>Materials</a:t>
            </a:r>
            <a:endParaRPr lang="en-GB" sz="1100" dirty="0"/>
          </a:p>
          <a:p>
            <a:r>
              <a:rPr lang="en-GB" sz="1000" dirty="0"/>
              <a:t>Study one’s materials include interviews with 20 serial killers of which 7 were selected for extensive, descriptive studies. Study two uses materials from different sources. These sources are prosecution files, court verdicts, psychiatric and psychological reports. Complete issues of the Federal Criminal Investigation Update (a daily publication for German federal police) were analysed and police files about all cases of presumable serial homicide where no suspect has been identified were analysed also. In addition there were interviews and letter correspondents.</a:t>
            </a:r>
          </a:p>
          <a:p>
            <a:r>
              <a:rPr lang="en-GB" sz="1100" b="1" u="sng" dirty="0"/>
              <a:t>Procedure</a:t>
            </a:r>
            <a:endParaRPr lang="en-GB" sz="1100" dirty="0"/>
          </a:p>
          <a:p>
            <a:r>
              <a:rPr lang="en-GB" sz="1000" dirty="0"/>
              <a:t>The first procedure for study 1 was a selection process to decide which seven out of the twenty originally interviewed should be selected. The seven selected were then interviewed extensively to build an in-depth case study on each serial killer. These cases were then analysed and compared to develop qualitative results. Study two’s procedure was more complicated due to the larger sample. Firstly, the analyses of the prosecution files were approached in three stages. First, 232 variables were identified. These represent the total of criminological, criminalistics, psychological, psychiatric, sociological and medical issues that are defined in accordance with diagnostic standards. This includes age at the time of murders, socioeconomic and family background, education level, employment, previous convictions, IQ score, mental or personality disorders, victim-offender-relationship and crime scene activities. This data was then collected and scored in a standardised manner for each individual. The presence and form of those variables was coded for all 61 individuals. Lastly descriptive analyses was conducted.</a:t>
            </a:r>
          </a:p>
          <a:p>
            <a:r>
              <a:rPr lang="en-GB" sz="1200" b="1" u="sng" dirty="0"/>
              <a:t>Ethical issues</a:t>
            </a:r>
            <a:endParaRPr lang="en-GB" sz="1200" dirty="0"/>
          </a:p>
          <a:p>
            <a:r>
              <a:rPr lang="en-GB" sz="1000" dirty="0"/>
              <a:t>No ethical issues were identified n study 1 due to there only being interviews. The offenders were guaranteed anonymity, and this was strongly adhered to. Study 2 collected their information from police and German authorities which may have caused ethical issues due to privacy of the offenders, however the information was collected from all of the correct avenues. The offenders who were interviewed or wrote letters were also informed of their anonymity.</a:t>
            </a:r>
          </a:p>
          <a:p>
            <a:endParaRPr lang="en-GB" sz="1000" dirty="0"/>
          </a:p>
          <a:p>
            <a:endParaRPr lang="en-GB" sz="1000" dirty="0"/>
          </a:p>
          <a:p>
            <a:endParaRPr lang="en-GB" dirty="0"/>
          </a:p>
        </p:txBody>
      </p:sp>
      <p:sp>
        <p:nvSpPr>
          <p:cNvPr id="7" name="TextBox 6">
            <a:extLst>
              <a:ext uri="{FF2B5EF4-FFF2-40B4-BE49-F238E27FC236}">
                <a16:creationId xmlns:a16="http://schemas.microsoft.com/office/drawing/2014/main" id="{17368F1C-770B-4136-819F-A495C9632CB2}"/>
              </a:ext>
            </a:extLst>
          </p:cNvPr>
          <p:cNvSpPr txBox="1"/>
          <p:nvPr/>
        </p:nvSpPr>
        <p:spPr>
          <a:xfrm>
            <a:off x="9660836" y="635130"/>
            <a:ext cx="2305876" cy="6124754"/>
          </a:xfrm>
          <a:prstGeom prst="rect">
            <a:avLst/>
          </a:prstGeom>
          <a:noFill/>
        </p:spPr>
        <p:txBody>
          <a:bodyPr wrap="square" rtlCol="0">
            <a:spAutoFit/>
          </a:bodyPr>
          <a:lstStyle/>
          <a:p>
            <a:r>
              <a:rPr lang="en-GB" sz="1200" b="1" u="sng" dirty="0"/>
              <a:t>Study outcomes</a:t>
            </a:r>
          </a:p>
          <a:p>
            <a:r>
              <a:rPr lang="en-GB" sz="1000" dirty="0"/>
              <a:t>The outcomes of study one were firstly the seven individual case studies. The result that stood out more than the others is the sexual motivation behind their crimes. This was prevalent in 4 of the 7 cases. Even with offenders who said their crimes were profit motivated seemed deliberately dishonest as their crimes contradicted their interviews. In many respects the offenders and tier 47 victims were very diverse however 70% of offenders only killed within their own ethnicity. The information gathered is in-depth and therefore everything cannot be discussed in this poster. There are limitations to this research, it is interesting and gives an insight into the mind of a killer, however generalisation is still very difficult. this type of research should be considered along side other investigative methods.. The final sample for study 2 is 61. all were placed into a table to compare characteristics with 41% having killed at least 3 people and all other committing more than 3. 41% were sexually motivated  which is similar to study 1. as with study, study 2 stresses that special attention should be given to those who are motivated in this way. This research helps us in a real world setting to understand the behaviours of serial murderers and in turn develop quicker ways of predicting their behaviour to apprehend them quickly. More research is would be helpful with more variables and focused on sexual motivated crime as this seems to be a big part of the serial murderer.</a:t>
            </a:r>
          </a:p>
        </p:txBody>
      </p:sp>
    </p:spTree>
    <p:extLst>
      <p:ext uri="{BB962C8B-B14F-4D97-AF65-F5344CB8AC3E}">
        <p14:creationId xmlns:p14="http://schemas.microsoft.com/office/powerpoint/2010/main" val="4028643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E9E96D-9401-49E5-A4FC-FAA80F74FE80}"/>
              </a:ext>
            </a:extLst>
          </p:cNvPr>
          <p:cNvSpPr txBox="1"/>
          <p:nvPr/>
        </p:nvSpPr>
        <p:spPr>
          <a:xfrm>
            <a:off x="198783" y="132522"/>
            <a:ext cx="11184834" cy="2031325"/>
          </a:xfrm>
          <a:prstGeom prst="rect">
            <a:avLst/>
          </a:prstGeom>
          <a:noFill/>
        </p:spPr>
        <p:txBody>
          <a:bodyPr wrap="square" rtlCol="0">
            <a:spAutoFit/>
          </a:bodyPr>
          <a:lstStyle/>
          <a:p>
            <a:r>
              <a:rPr lang="en-GB" b="1" u="sng" dirty="0"/>
              <a:t>References</a:t>
            </a:r>
          </a:p>
          <a:p>
            <a:r>
              <a:rPr lang="en-GB" dirty="0"/>
              <a:t>HARBORT, S., &amp; MOKROS, A. (2001). Serial Murderers in Germany from 1945 to 1995. </a:t>
            </a:r>
            <a:r>
              <a:rPr lang="en-GB" i="1" dirty="0"/>
              <a:t>Homicide Studies</a:t>
            </a:r>
            <a:r>
              <a:rPr lang="en-GB" dirty="0"/>
              <a:t>, </a:t>
            </a:r>
            <a:r>
              <a:rPr lang="en-GB" i="1" dirty="0"/>
              <a:t>5</a:t>
            </a:r>
            <a:r>
              <a:rPr lang="en-GB" dirty="0"/>
              <a:t>(4), 311-334. </a:t>
            </a:r>
            <a:r>
              <a:rPr lang="en-GB" dirty="0">
                <a:hlinkClick r:id="rId2"/>
              </a:rPr>
              <a:t>http://dx.doi.org/10.1177/1088767901005004005</a:t>
            </a:r>
            <a:endParaRPr lang="en-GB" dirty="0"/>
          </a:p>
          <a:p>
            <a:r>
              <a:rPr lang="en-GB" dirty="0"/>
              <a:t>Beasley, J. (2004). Serial murder in America: case studies of seven offenders. </a:t>
            </a:r>
            <a:r>
              <a:rPr lang="en-GB" i="1" dirty="0"/>
              <a:t>Behavioural Sciences &amp; The Law</a:t>
            </a:r>
            <a:r>
              <a:rPr lang="en-GB" dirty="0"/>
              <a:t>, </a:t>
            </a:r>
            <a:r>
              <a:rPr lang="en-GB" i="1" dirty="0"/>
              <a:t>22</a:t>
            </a:r>
            <a:r>
              <a:rPr lang="en-GB" dirty="0"/>
              <a:t>(3), 395-414. http://dx.doi.org/10.1002/bsl.595  </a:t>
            </a:r>
          </a:p>
          <a:p>
            <a:r>
              <a:rPr lang="en-GB" dirty="0"/>
              <a:t>Davey, G. (2011). </a:t>
            </a:r>
            <a:r>
              <a:rPr lang="en-GB" i="1" dirty="0"/>
              <a:t>Introduction to applied psychology</a:t>
            </a:r>
            <a:r>
              <a:rPr lang="en-GB" dirty="0"/>
              <a:t>. Oxford: Wiley-Blackwell.  </a:t>
            </a:r>
            <a:endParaRPr lang="en-GB" b="1" u="sng" dirty="0"/>
          </a:p>
          <a:p>
            <a:endParaRPr lang="en-GB" dirty="0"/>
          </a:p>
        </p:txBody>
      </p:sp>
    </p:spTree>
    <p:extLst>
      <p:ext uri="{BB962C8B-B14F-4D97-AF65-F5344CB8AC3E}">
        <p14:creationId xmlns:p14="http://schemas.microsoft.com/office/powerpoint/2010/main" val="117393104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1203</TotalTime>
  <Words>1369</Words>
  <Application>Microsoft Office PowerPoint</Application>
  <PresentationFormat>Widescreen</PresentationFormat>
  <Paragraphs>26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Bookman Old Style</vt:lpstr>
      <vt:lpstr>Tw Cen MT</vt:lpstr>
      <vt:lpstr>Droplet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claire gilchrist</dc:creator>
  <cp:lastModifiedBy>claire gilchrist</cp:lastModifiedBy>
  <cp:revision>20</cp:revision>
  <dcterms:created xsi:type="dcterms:W3CDTF">2018-03-03T18:46:08Z</dcterms:created>
  <dcterms:modified xsi:type="dcterms:W3CDTF">2018-03-18T22:06:51Z</dcterms:modified>
</cp:coreProperties>
</file>