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59" r:id="rId4"/>
    <p:sldId id="258" r:id="rId5"/>
    <p:sldId id="260" r:id="rId6"/>
    <p:sldId id="261" r:id="rId7"/>
    <p:sldId id="262" r:id="rId8"/>
    <p:sldId id="263" r:id="rId9"/>
    <p:sldId id="264" r:id="rId10"/>
    <p:sldId id="265" r:id="rId11"/>
    <p:sldId id="267" r:id="rId12"/>
    <p:sldId id="268" r:id="rId13"/>
    <p:sldId id="272" r:id="rId14"/>
    <p:sldId id="266" r:id="rId15"/>
    <p:sldId id="269" r:id="rId16"/>
    <p:sldId id="270" r:id="rId17"/>
    <p:sldId id="271" r:id="rId18"/>
    <p:sldId id="273" r:id="rId19"/>
    <p:sldId id="274" r:id="rId20"/>
    <p:sldId id="275"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3" d="100"/>
          <a:sy n="63" d="100"/>
        </p:scale>
        <p:origin x="-108" y="-240"/>
      </p:cViewPr>
      <p:guideLst>
        <p:guide orient="horz" pos="2160"/>
        <p:guide pos="2880"/>
      </p:guideLst>
    </p:cSldViewPr>
  </p:slideViewPr>
  <p:notesTextViewPr>
    <p:cViewPr>
      <p:scale>
        <a:sx n="1" d="1"/>
        <a:sy n="1" d="1"/>
      </p:scale>
      <p:origin x="0" y="0"/>
    </p:cViewPr>
  </p:notesTextViewPr>
  <p:sorterViewPr>
    <p:cViewPr>
      <p:scale>
        <a:sx n="100" d="100"/>
        <a:sy n="100" d="100"/>
      </p:scale>
      <p:origin x="0" y="160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10668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2804618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128846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1728926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424817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Date Placeholder 2"/>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3810936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91D943-9EEE-45C6-AE6F-F310606576CC}" type="slidenum">
              <a:rPr lang="en-GB" smtClean="0"/>
              <a:pPr/>
              <a:t>‹#›</a:t>
            </a:fld>
            <a:endParaRPr lang="en-GB"/>
          </a:p>
        </p:txBody>
      </p:sp>
      <p:pic>
        <p:nvPicPr>
          <p:cNvPr id="6" name="Picture 16" descr="chwaraeteg_logo_Final"/>
          <p:cNvPicPr>
            <a:picLocks noChangeAspect="1" noChangeArrowheads="1"/>
          </p:cNvPicPr>
          <p:nvPr userDrawn="1"/>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404812"/>
            <a:ext cx="2016125" cy="9874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21"/>
          <p:cNvPicPr>
            <a:picLocks noChangeAspect="1" noChangeArrowheads="1"/>
          </p:cNvPicPr>
          <p:nvPr userDrawn="1"/>
        </p:nvPicPr>
        <p:blipFill>
          <a:blip r:embed="rId3">
            <a:extLst>
              <a:ext uri="{28A0092B-C50C-407E-A947-70E740481C1C}">
                <a14:useLocalDpi xmlns:a14="http://schemas.microsoft.com/office/drawing/2010/main" xmlns="" val="0"/>
              </a:ext>
            </a:extLst>
          </a:blip>
          <a:srcRect l="8705" b="37405"/>
          <a:stretch>
            <a:fillRect/>
          </a:stretch>
        </p:blipFill>
        <p:spPr bwMode="auto">
          <a:xfrm>
            <a:off x="0" y="5161089"/>
            <a:ext cx="5676900" cy="1700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Rectangle 7"/>
          <p:cNvSpPr/>
          <p:nvPr userDrawn="1"/>
        </p:nvSpPr>
        <p:spPr>
          <a:xfrm>
            <a:off x="6300192" y="6381328"/>
            <a:ext cx="2586990" cy="369332"/>
          </a:xfrm>
          <a:prstGeom prst="rect">
            <a:avLst/>
          </a:prstGeom>
        </p:spPr>
        <p:txBody>
          <a:bodyPr wrap="none">
            <a:spAutoFit/>
          </a:bodyPr>
          <a:lstStyle/>
          <a:p>
            <a:pPr>
              <a:spcBef>
                <a:spcPct val="50000"/>
              </a:spcBef>
              <a:defRPr/>
            </a:pPr>
            <a:r>
              <a:rPr lang="en-GB" b="1" dirty="0">
                <a:solidFill>
                  <a:srgbClr val="800080"/>
                </a:solidFill>
                <a:latin typeface="HelveticaNeueLT Com 55 Roman" pitchFamily="34" charset="0"/>
              </a:rPr>
              <a:t>www.chwaraeteg.com</a:t>
            </a:r>
            <a:endParaRPr lang="en-US" b="1" dirty="0">
              <a:solidFill>
                <a:srgbClr val="800080"/>
              </a:solidFill>
              <a:latin typeface="HelveticaNeueLT Com 55 Roman" pitchFamily="34" charset="0"/>
            </a:endParaRPr>
          </a:p>
        </p:txBody>
      </p:sp>
    </p:spTree>
    <p:extLst>
      <p:ext uri="{BB962C8B-B14F-4D97-AF65-F5344CB8AC3E}">
        <p14:creationId xmlns:p14="http://schemas.microsoft.com/office/powerpoint/2010/main" xmlns="" val="2327304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1385121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4042186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2720861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1220513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026544-97B1-4A54-B243-0CB4DCFD42D6}" type="datetimeFigureOut">
              <a:rPr lang="en-GB" smtClean="0"/>
              <a:pPr/>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4154977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026544-97B1-4A54-B243-0CB4DCFD42D6}" type="datetimeFigureOut">
              <a:rPr lang="en-GB" smtClean="0"/>
              <a:pPr/>
              <a:t>13/02/2013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91D943-9EEE-45C6-AE6F-F310606576CC}" type="slidenum">
              <a:rPr lang="en-GB" smtClean="0"/>
              <a:pPr/>
              <a:t>‹#›</a:t>
            </a:fld>
            <a:endParaRPr lang="en-GB"/>
          </a:p>
        </p:txBody>
      </p:sp>
    </p:spTree>
    <p:extLst>
      <p:ext uri="{BB962C8B-B14F-4D97-AF65-F5344CB8AC3E}">
        <p14:creationId xmlns:p14="http://schemas.microsoft.com/office/powerpoint/2010/main" xmlns="" val="3163967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0"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6" descr="chwaraeteg_logo_Final"/>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404812"/>
            <a:ext cx="2016125" cy="9874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21"/>
          <p:cNvPicPr>
            <a:picLocks noChangeAspect="1" noChangeArrowheads="1"/>
          </p:cNvPicPr>
          <p:nvPr/>
        </p:nvPicPr>
        <p:blipFill>
          <a:blip r:embed="rId3">
            <a:extLst>
              <a:ext uri="{28A0092B-C50C-407E-A947-70E740481C1C}">
                <a14:useLocalDpi xmlns:a14="http://schemas.microsoft.com/office/drawing/2010/main" xmlns="" val="0"/>
              </a:ext>
            </a:extLst>
          </a:blip>
          <a:srcRect l="8705" b="37405"/>
          <a:stretch>
            <a:fillRect/>
          </a:stretch>
        </p:blipFill>
        <p:spPr bwMode="auto">
          <a:xfrm>
            <a:off x="0" y="5161089"/>
            <a:ext cx="5676900" cy="17002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Rectangle 5"/>
          <p:cNvSpPr/>
          <p:nvPr/>
        </p:nvSpPr>
        <p:spPr>
          <a:xfrm>
            <a:off x="6300192" y="6381328"/>
            <a:ext cx="2586990" cy="369332"/>
          </a:xfrm>
          <a:prstGeom prst="rect">
            <a:avLst/>
          </a:prstGeom>
        </p:spPr>
        <p:txBody>
          <a:bodyPr wrap="none">
            <a:spAutoFit/>
          </a:bodyPr>
          <a:lstStyle/>
          <a:p>
            <a:pPr>
              <a:spcBef>
                <a:spcPct val="50000"/>
              </a:spcBef>
              <a:defRPr/>
            </a:pPr>
            <a:r>
              <a:rPr lang="en-GB" b="1" dirty="0">
                <a:solidFill>
                  <a:srgbClr val="800080"/>
                </a:solidFill>
                <a:latin typeface="HelveticaNeueLT Com 55 Roman" pitchFamily="34" charset="0"/>
              </a:rPr>
              <a:t>www.chwaraeteg.com</a:t>
            </a:r>
            <a:endParaRPr lang="en-US" b="1" dirty="0">
              <a:solidFill>
                <a:srgbClr val="800080"/>
              </a:solidFill>
              <a:latin typeface="HelveticaNeueLT Com 55 Roman" pitchFamily="34" charset="0"/>
            </a:endParaRPr>
          </a:p>
        </p:txBody>
      </p:sp>
      <p:sp>
        <p:nvSpPr>
          <p:cNvPr id="7" name="TextBox 6"/>
          <p:cNvSpPr txBox="1"/>
          <p:nvPr/>
        </p:nvSpPr>
        <p:spPr>
          <a:xfrm>
            <a:off x="899592" y="1556792"/>
            <a:ext cx="7344816" cy="2985433"/>
          </a:xfrm>
          <a:prstGeom prst="rect">
            <a:avLst/>
          </a:prstGeom>
          <a:noFill/>
        </p:spPr>
        <p:txBody>
          <a:bodyPr wrap="square" rtlCol="0">
            <a:spAutoFit/>
          </a:bodyPr>
          <a:lstStyle/>
          <a:p>
            <a:pPr algn="ctr"/>
            <a:r>
              <a:rPr lang="en-GB" sz="5400" dirty="0" smtClean="0"/>
              <a:t>Managing Diversity in the 21</a:t>
            </a:r>
            <a:r>
              <a:rPr lang="en-GB" sz="5400" baseline="30000" dirty="0" smtClean="0"/>
              <a:t>st</a:t>
            </a:r>
            <a:r>
              <a:rPr lang="en-GB" sz="5400" dirty="0" smtClean="0"/>
              <a:t> Century</a:t>
            </a:r>
          </a:p>
          <a:p>
            <a:pPr algn="ctr"/>
            <a:endParaRPr lang="en-GB" sz="1600" dirty="0"/>
          </a:p>
          <a:p>
            <a:pPr algn="ctr"/>
            <a:r>
              <a:rPr lang="en-GB" sz="3200" b="1" dirty="0" smtClean="0"/>
              <a:t>Ellie Harwood</a:t>
            </a:r>
          </a:p>
          <a:p>
            <a:pPr algn="ctr"/>
            <a:r>
              <a:rPr lang="en-GB" sz="3200" dirty="0" smtClean="0"/>
              <a:t>Chwarae Teg</a:t>
            </a:r>
            <a:endParaRPr lang="en-GB" sz="3200" dirty="0"/>
          </a:p>
        </p:txBody>
      </p:sp>
    </p:spTree>
    <p:extLst>
      <p:ext uri="{BB962C8B-B14F-4D97-AF65-F5344CB8AC3E}">
        <p14:creationId xmlns:p14="http://schemas.microsoft.com/office/powerpoint/2010/main" xmlns="" val="1491999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4972" y="1340768"/>
            <a:ext cx="7925460" cy="3447098"/>
          </a:xfrm>
          <a:prstGeom prst="rect">
            <a:avLst/>
          </a:prstGeom>
        </p:spPr>
        <p:txBody>
          <a:bodyPr wrap="square">
            <a:spAutoFit/>
          </a:bodyPr>
          <a:lstStyle/>
          <a:p>
            <a:r>
              <a:rPr lang="en-GB" dirty="0" smtClean="0"/>
              <a:t/>
            </a:r>
            <a:br>
              <a:rPr lang="en-GB" dirty="0" smtClean="0"/>
            </a:br>
            <a:r>
              <a:rPr lang="en-GB" sz="2000" dirty="0" smtClean="0"/>
              <a:t>Established in 1992, Chwarae Teg is the leading agency for the economic development of women in Wales. We exist to promote the role of women in the Welsh economy, and to help organisations grow through good equality practice. Our core areas of work cover:</a:t>
            </a:r>
            <a:endParaRPr lang="en-GB" dirty="0" smtClean="0"/>
          </a:p>
          <a:p>
            <a:pPr algn="ctr"/>
            <a:r>
              <a:rPr lang="en-GB" sz="2000" dirty="0" smtClean="0"/>
              <a:t/>
            </a:r>
            <a:br>
              <a:rPr lang="en-GB" sz="2000" dirty="0" smtClean="0"/>
            </a:br>
            <a:r>
              <a:rPr lang="en-GB" sz="2000" dirty="0" smtClean="0"/>
              <a:t>Supporting women into work</a:t>
            </a:r>
            <a:br>
              <a:rPr lang="en-GB" sz="2000" dirty="0" smtClean="0"/>
            </a:br>
            <a:r>
              <a:rPr lang="en-GB" sz="2000" dirty="0" smtClean="0"/>
              <a:t>Advising Welsh Government policy</a:t>
            </a:r>
            <a:br>
              <a:rPr lang="en-GB" sz="2000" dirty="0" smtClean="0"/>
            </a:br>
            <a:r>
              <a:rPr lang="en-GB" sz="2000" dirty="0" smtClean="0"/>
              <a:t>Supporting businesses</a:t>
            </a:r>
            <a:br>
              <a:rPr lang="en-GB" sz="2000" dirty="0" smtClean="0"/>
            </a:br>
            <a:r>
              <a:rPr lang="en-GB" sz="2000" dirty="0" smtClean="0"/>
              <a:t>Helping employed women to progress their careers</a:t>
            </a:r>
            <a:br>
              <a:rPr lang="en-GB" sz="2000" dirty="0" smtClean="0"/>
            </a:br>
            <a:r>
              <a:rPr lang="en-GB" sz="2000" dirty="0" smtClean="0"/>
              <a:t>Championing education, entrepreneurship and modern working practices</a:t>
            </a:r>
            <a:endParaRPr lang="en-GB" sz="2000" dirty="0"/>
          </a:p>
        </p:txBody>
      </p:sp>
      <p:sp>
        <p:nvSpPr>
          <p:cNvPr id="3" name="TextBox 2"/>
          <p:cNvSpPr txBox="1"/>
          <p:nvPr/>
        </p:nvSpPr>
        <p:spPr>
          <a:xfrm>
            <a:off x="2843808" y="476672"/>
            <a:ext cx="5616624" cy="707886"/>
          </a:xfrm>
          <a:prstGeom prst="rect">
            <a:avLst/>
          </a:prstGeom>
          <a:noFill/>
        </p:spPr>
        <p:txBody>
          <a:bodyPr wrap="square" rtlCol="0">
            <a:spAutoFit/>
          </a:bodyPr>
          <a:lstStyle/>
          <a:p>
            <a:r>
              <a:rPr lang="en-GB" sz="4000" b="1" dirty="0" smtClean="0"/>
              <a:t>About Chwarae Teg</a:t>
            </a:r>
            <a:endParaRPr lang="en-GB" sz="4000" b="1" dirty="0"/>
          </a:p>
        </p:txBody>
      </p:sp>
    </p:spTree>
    <p:extLst>
      <p:ext uri="{BB962C8B-B14F-4D97-AF65-F5344CB8AC3E}">
        <p14:creationId xmlns:p14="http://schemas.microsoft.com/office/powerpoint/2010/main" xmlns="" val="282691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67544" y="1196752"/>
            <a:ext cx="8229600" cy="4176464"/>
          </a:xfrm>
        </p:spPr>
        <p:txBody>
          <a:bodyPr>
            <a:normAutofit fontScale="90000"/>
          </a:bodyPr>
          <a:lstStyle/>
          <a:p>
            <a:r>
              <a:rPr lang="en-GB" dirty="0" smtClean="0"/>
              <a:t/>
            </a:r>
            <a:br>
              <a:rPr lang="en-GB" dirty="0" smtClean="0"/>
            </a:br>
            <a:r>
              <a:rPr lang="en-GB" dirty="0"/>
              <a:t/>
            </a:r>
            <a:br>
              <a:rPr lang="en-GB" dirty="0"/>
            </a:br>
            <a:r>
              <a:rPr lang="en-GB" sz="4000" b="1" dirty="0" smtClean="0"/>
              <a:t>Managing diversity in the 21</a:t>
            </a:r>
            <a:r>
              <a:rPr lang="en-GB" sz="4000" b="1" baseline="30000" dirty="0" smtClean="0"/>
              <a:t>st</a:t>
            </a:r>
            <a:r>
              <a:rPr lang="en-GB" sz="4000" b="1" dirty="0" smtClean="0"/>
              <a:t> Century</a:t>
            </a:r>
            <a:r>
              <a:rPr lang="en-GB" dirty="0" smtClean="0"/>
              <a:t/>
            </a:r>
            <a:br>
              <a:rPr lang="en-GB" dirty="0" smtClean="0"/>
            </a:br>
            <a:r>
              <a:rPr lang="en-GB" sz="2700" dirty="0"/>
              <a:t/>
            </a:r>
            <a:br>
              <a:rPr lang="en-GB" sz="2700" dirty="0"/>
            </a:br>
            <a:r>
              <a:rPr lang="en-GB" sz="2700" dirty="0" smtClean="0"/>
              <a:t>What does diversity mean in 21</a:t>
            </a:r>
            <a:r>
              <a:rPr lang="en-GB" sz="2700" baseline="30000" dirty="0" smtClean="0"/>
              <a:t>st</a:t>
            </a:r>
            <a:r>
              <a:rPr lang="en-GB" sz="2700" dirty="0" smtClean="0"/>
              <a:t> century </a:t>
            </a:r>
            <a:r>
              <a:rPr lang="en-GB" sz="2700" dirty="0"/>
              <a:t>W</a:t>
            </a:r>
            <a:r>
              <a:rPr lang="en-GB" sz="2700" dirty="0" smtClean="0"/>
              <a:t>ales?</a:t>
            </a:r>
            <a:br>
              <a:rPr lang="en-GB" sz="2700" dirty="0" smtClean="0"/>
            </a:br>
            <a:r>
              <a:rPr lang="en-GB" sz="2700" dirty="0"/>
              <a:t/>
            </a:r>
            <a:br>
              <a:rPr lang="en-GB" sz="2700" dirty="0"/>
            </a:br>
            <a:r>
              <a:rPr lang="en-GB" sz="2700" dirty="0" smtClean="0"/>
              <a:t>How are the demographics of the workforce going to change by 2020?</a:t>
            </a:r>
            <a:br>
              <a:rPr lang="en-GB" sz="2700" dirty="0" smtClean="0"/>
            </a:br>
            <a:r>
              <a:rPr lang="en-GB" sz="2700" dirty="0"/>
              <a:t/>
            </a:r>
            <a:br>
              <a:rPr lang="en-GB" sz="2700" dirty="0"/>
            </a:br>
            <a:r>
              <a:rPr lang="en-GB" sz="2700" dirty="0" smtClean="0"/>
              <a:t>What does this mean in terms of employment practices?</a:t>
            </a:r>
            <a:br>
              <a:rPr lang="en-GB" sz="2700" dirty="0" smtClean="0"/>
            </a:br>
            <a:r>
              <a:rPr lang="en-GB" dirty="0" smtClean="0"/>
              <a:t/>
            </a:r>
            <a:br>
              <a:rPr lang="en-GB" dirty="0" smtClean="0"/>
            </a:br>
            <a:endParaRPr lang="en-GB" dirty="0"/>
          </a:p>
        </p:txBody>
      </p:sp>
    </p:spTree>
    <p:extLst>
      <p:ext uri="{BB962C8B-B14F-4D97-AF65-F5344CB8AC3E}">
        <p14:creationId xmlns:p14="http://schemas.microsoft.com/office/powerpoint/2010/main" xmlns="" val="3192895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552" y="908720"/>
            <a:ext cx="8229600" cy="1143000"/>
          </a:xfrm>
        </p:spPr>
        <p:txBody>
          <a:bodyPr>
            <a:normAutofit/>
          </a:bodyPr>
          <a:lstStyle/>
          <a:p>
            <a:r>
              <a:rPr lang="en-GB" sz="3600" b="1" dirty="0" smtClean="0"/>
              <a:t>Wales in the 21</a:t>
            </a:r>
            <a:r>
              <a:rPr lang="en-GB" sz="3600" b="1" baseline="30000" dirty="0" smtClean="0"/>
              <a:t>st</a:t>
            </a:r>
            <a:r>
              <a:rPr lang="en-GB" sz="3600" b="1" dirty="0" smtClean="0"/>
              <a:t> Century</a:t>
            </a:r>
            <a:endParaRPr lang="en-GB" sz="3600" b="1" dirty="0"/>
          </a:p>
        </p:txBody>
      </p:sp>
      <p:sp>
        <p:nvSpPr>
          <p:cNvPr id="4" name="AutoShape 4" descr="data:image/jpeg;base64,/9j/4AAQSkZJRgABAQAAAQABAAD/2wCEAAkGBhIQERUUExIQEhUVFxQRFxgTGRkVFxoYFxwVFhwVGRUYJCYeGRwlHRUVHy8gIysqLDAsGB4xNTAqNSYtLCkBCQoKDgwOGg8PGi4kHyQvLDE1KS8pLCosMiosLS01LzUsLzQsKi4sMiwvKSkqLDQ1KTQsNCw1KTQwLCwqLCwsLP/AABEIALcBEwMBIgACEQEDEQH/xAAcAAEAAQUBAQAAAAAAAAAAAAAAAgEDBAUHBgj/xABAEAACAQIDAwoCCQMEAQUAAAABAgADEQQSIRMxQQUGIjJRUmFxgZEHsRQXI0JUYpKh0RUzcoKiwfBjJEOz4fH/xAAbAQEAAgMBAQAAAAAAAAAAAAAAAwQBBQYCB//EADURAAIBAgMFBgYCAAcAAAAAAAABAgMRBCExBRJBUWETFHGBkaEiIzKxwfBC4QYVM1JygtH/2gAMAwEAAhEDEQA/AO1UKK5R0V3DgOyXNgvdX2EpQ6q+Q+UuQCGwXur7CNgvdX2EnEAhsF7q+wjYL3V9hJxAIbBe6vsI2C91fYScQCGwXur7CNgvdX2EnEAhsF7q+wjYL3V9hJxAIbBe6vsI2C91fYScQCGwXur7CNgvdX2EnEAhsF7q+wjYL3V9hJxAIbBe6vsI2C91fYScQCGwXur7CNgvdX2EnEAhsF7q+wjYL3V9hJxAIbBe6vsI2C91fYScQCGwXur7CNgvdX2EnEAhsF7q+wjYL3V9hJxAIbBe6vsI2C91fYScQCGwXur7CNgvdX2EnEA19emMx0XhwHZEliOsfT5SsAyaHVXyHylyW6HVXyHylyAIiIAiIgCIiAIiIAiIgCIiAIkc4vbjvkoAiIgCIiAIiIAiIgCIiAIiIAiIgCIiAIiIBg4jrH0+UrKYjrH0+UrAMmh1V8h8pcluh1V8h8pcgCIiAIiIAiJr6vL+HXErhWqqtZk2qo2hZbsvRJ0Y3VtAb6XtaAbCJEtaeB5e+LlGmSmFpHFEXG0LZKN/B7Fqn+kW/NPMpKKuyWlRqVpbtNNvodAmq5U504TCkLXxNCkxFwruoYjtyb7eNpyfH/GLlBfu4NdGYAU6jGyi5uzVP+J5HlLlGqaj1WAqNVY1KjkldWJI0AY5QLKOwAdkhlXVvhzNtQ2PVcn23wpa/wAn6I79h+fXJ9Q2XG4UnsNRFPsxBnl+cvxkw1G6YYfSH3ByclG+7RtWq/6AQe9OSJiKjrrSFjwZv3sVljFPsjZSuZiWJt0yL6BNCDbd4W3SPvDeVsy7/klOHzHNuP8Axa++p6TA/EzGI+KqLlfEYjZoKjAkItMOEpU6A0Ul6jWDNe5BIYkzvHJNF0oUkqMXdadNXYm5LBQCxPEkgm84f8OOZFHlBqtOo1SnSpBGNPTPUz5tSxuFToEdHW/d49u5H5HpYSktGimSmt8q3LWvrvYkn1k9Ntq7NNj4Uqc9yCzWuuvS/LwM2IiSlARMTlLlWlhqZqVqiUkXezmw8vEngBqZyvnZ8X6jk0sEppg/+4w+1Yd5KbaU1/M9z+UGeZSUdSejh6ld2grnQ+cfPHC4AfbP0yLrSTpVW8k4D8zWXxmk5i87sTylXxDMlOjh6SoioLu5d7tdqm64UDQC32g1NrzjK4dmY1Krs7scxJZjc9rMek58W9AJ0f4Xc6sJhaVajiK1Kg7VjVU1WCK6slJRZ20uMhBF77jxkEK2/Oy0Nvi9kvC4XtJZybXgkdWieTx/xR5OpA5a+3Pdw4NW/wDqHQHqwnh+Xfivi6wK0EGFQ2UEWq1zc2AH3FJuBYBjc6GTSqRjqzW0MDXr5wjlzeS9TpPOLnjhMAAa9UKzWCU1Geq5JsAlNekddL7vGZ3JOOavSWo1GrQLXOzq5c4HDMFJCkixy3uL2Os8jzC+HowxGKxV6mLfpHOdoad+Gckl6ljYufELYXv7uekVZpJ2Tv1ERNJyDzqp42tiEojMmHZKe1BuruQxYKOIWyjNxJNtBc5PJu4iIAiIgCIiAYOI6x9PlKymI6x9PlKwDJodVfIfKXJbodVfIfKXIAiIgCIiAJ4D4sc1GxNJMRSQu9AEMii7NTJBJW2udCAwA1tmtqRPfzGxvKFKiAatSnSBNgajKlzvsCxFzMNXVmSUqjpTU46o4NU+IWJXDmhWY42hVGTKzOlUr1iBiaXSsRocwNwTrPW8hYnm+aKmtR5NovxR3+kMOy9RxcmXuffwtFfNXwKpnJFVqJOWnUYdLMjC2RjxFwrXOqnU7zC/DDk50Rmw1amzKrFDiK/RJAJU2qWuN2nZIoqayeZexFXDVJb8E431S5+vocs5+U+T6VTa4BqVSmyhHpKKtlK52zhipXIRYFQRYgG2ptoOTuVaQcnEmoy5SAlJ0oWc7Mq2dizEWL6FbdU63IHS/ij8O8FRwa1KNEoUrUw5z1GOV81Maux++6Gc/wCbvNkYqsaVGkoYB6jPVuUSmps1bXet7gBdSQRpYkRySUvpuzYYapKdC/auMF1s+fBXeuWZa5Oxoqg6qSpykqQQeINx4b/EGWeVauVqZDBWva5udDYHo7iN1/eWqtUjNlbIrlcjMqpmQ6ZiRorWOYKSbWAu2+QwIBYP0mILMXzALlbMAWF9+UA2A4iVdxKTkb9YmVSlGk9XbN+PLN3tZ8OZ6fm+MWcUgwT7OuyuRdwgYJZshBBV733N46jfO3c1eUsRXw4OJw7YespNOoh6pK26aEEgoQQRqeIubXnEORObb8oV9jTakpWm9a9UFh0TTUAFTdTd+sL2tunXOYFLH0qdShjlvsiopVc4qbRCDpm6xKkb2ANmW97XNvDX3DndvKHeXZq+WVrPTnx+56omeK53fEylhC1KgBiK46JFyKdM/wDkccR3F17cu+ZXxH50NgsMBSNq1YmlTPc0u1W35Ru/My8JwvEOwGzpWz2uS1zlB+8x3lib+ZuTM1qu5ktSLZmzViU6tW+6uC1b5IzeWuXMRjKuarUNWoOJFqdIHglMaA/ufvGYSVadO6gl23tbpOT2tbd62Exko6ZQWqW32OSnfiWbex7dT6SarTAyvUTT7iWVf0r0m9faU5Z6s6qilSVoRUfPJf3zeb5oq+OdjZRbwW1RvX7i+pMqmBZjdjbz+0b3PRX0EHlakmgv4Kq29gbSn9Rqt1KDebnL+0xaS0Vj3v0ZP5k3J8ld/b+jMo4cLrqSd5Ylj7mbfmvjKNHHYepiCBSRyzMeqrZHCO3YAxXXhoeE8030kjU003ABQWa5sAALG5J0AG+dD5qfBd6yipyhUqAHUUUYq1v/ACPcgH8qajvcJJRpyct6+hS2nj6VOg6Li1vLovbX2Ov4bEI6hkZXU6gqQwI7QRoZcJmu5E5u4bA09nhqKUUvchBvO67E6sbW1Jnl/iDz9+ig4fDsDiWAzMBcUVP3m4FyOqv+o6WzbBtRV2cTSpTqzUIK7ZrviZz4IzYLDtZjpXqKdUUj+0p4OwOp+6p7SLZPwWpgYXEWAH/qSNOxaOHAHlOU0iLGxzam5vmJYm5LNvLEm5J4mdQ+DGJGzxVPiKtOt6PTVPnRaVKVVzqeR0u0NnxwmASWb3ld+T9jpEREuHLCIiAIiIBg4jrH0+UrKYjrH0+UrAMmh1V8h8pcluh1V8h8pcgCIiAIiIBr+XOUalCi1SnQqYlwNKdMqGY+bGwHbvPYDOe0+eGH5YWrgsdhti5DtTsS7CpTDMQA6qyVlAJAIswDDdoeosJ89c8aL4blDFlSdqlb6VTZuuwOWqp7WUFmpi3BbaGR1JbtmXsFQVeUocbNrxXDzN58I+cb0GqU3IWicO+KVQbqjU8hYqPuhle5UaXW/E36TzD5zNyjgqdd1CVDdKijcHQ2Nr62OhHnPn6k5HQVny7EUiE31FqFRk016WyUWFr3txsfoLmHzfOBwNKi/wDcs1Sprf7SoS7C/G18t/yzxRm5Kxa2ph40qm8uP4Wb9dPM2HL/ACOuMw9Wg9wtRClxvU7w4vxVgGHiJ4nnVi/6NgcPh8OENV1OG2rqCcqq1R3IO9izEhToC5Njax6KTPnrnrymmL5QxBaoKoV9nS1OUIgUfZH/ADD3K7zfhaeqstyNyDZ2H7zXVN6a2bsn08zz9baU6eQBWFhTVr2Iv0RmXw01EweTSrFQ4zCw2agAX1CsSF3gFOPCXuVKXSSnmdibsqta2YaLma17b954SfJVVQ7DS7dK9stj96kB4HWw7dZSWULnVy+LExg3ksrPNc/Phr0b6+q5B5qYnGirVw5QNh2QL0jTqF2BcmnVGiMBk32BvqROycy+Uq9fB02xKPTrjNTqB1yHNTYpmtu6QAbTTpaaTkvNLmvjsRnxOCq0KNWlU2XSZ0Y2VHs1lZXQhx0WFvLfO18mVajUkNZFp1Mq7RVOZVa2oDcRe9vCW6EbRRzW16rqYiS3k7N8LNdHz9zlPxmx1sXSB3UsM9S3jUe377ECeAZhRp3fMxbrZQSSxGu7cOHkJ6L4jct0sdyi2wYVKdJKVFnXqk02q1CFP3hmqAXGnRbwv5rE4tWJUVzSKnKdBv8AEsPkZVrZ1GdDst7mDi9Hna9tW3fVq+VuPMxFSmfupTHC6NUYerDKPYzKpU6B++rcLFgB+gWH7SgBXrvVt30clPUfd/ceMyGwmYf3HPnkb5rI5PqXKVJ8Ip9LW9r29i/TpKo6ICj8oA+UlNf/AEojquAfBSv/AMZX5SmXEqwVCtVj1UALufJVGY8O2eNzeeTLbxToxvUhZLirNHRPhTyMlfF1KrgN9GWmUB3bSrnGfzVUNv8AMngJ1Plnlqjg6TVazhEW2tiSSdAqqNWY8AJyD4d8rYvk+u7Yrk/G0qFZUV6mydgjUy2VyAMwWzsDpfq+M3Xxjrsz4MXOyK13HYag2QB88jPbzabGPy6WmhxFe2Px9lLKTVn0/fcY/wCMlUk7DCIFvo1eocxHjTpghf1GaPC858AahfFcj4ZixZ2ejaoSx1JNKoFBJPiT4TW8g0cA21+m18VQa42WxQuuXKLklUe7Zr6Gwta19ZqamKoms9OjVaui2K1GQ0iw3EMh3EEjsvfcJA6tTd38rG3hgMBKq8NuzUtN58fx7GRyLgvp1elTUBPpNfMwo2XIpY1KgUWsuRFZRp90acJ77mhzfxfJfKYSoj1aFdGpbamLpdftKbVAP7baVFIOl3FieGr+EWHp/wBRqkrdzQLoeA6aLUNu0g0hfsB7Z2W0moxTW/xNZtTEVIVHhtIpKNvDNMrERLBoxERAEREAwcR1j6fKVlMR1j6fKVgGTQ6q+Q+UuTjKfHSuAB9Eo6ADrt/Er9etf8JR/W38TF0Vu9U+Z2WJxr69a/4Sj+tv4j69a/4Sj+tv4i6HeqfM7LE419etf8JR/W38R9etf8JR/W38RdDvVPmdlnL/AI0YgXwlLIt71a20O8BAqGmv+W1BP+K6X1Gq+vWv+Eo/rb+J5nnf8Rq3KS0yaVGmKbsEtdizFSGYubdADSw3kC50EjqO8WkbDZ1em68ZvSPxPol++ZTkKvToYzC13UFKVVc3YFa6ZrfkLBx/jPosT5dxGJz0MwGjixPdDCzEgb7az29H42YulcPQw9cKBd6e0S3gwu1zbW49pBh52W7I6DbuH35qvSV1ZXt7WWry5HTefmKalybi3VsjChVytexBKkCx7xvYeJE+fXxFErlIAA0CspFrbhYj5T0nOr4r1Mdh9k9CnTQvSqMyMzHKjB9xGouAfSef/qVPvg+AuT7DWYxLu1ZGf8Ozpyp1JKUVmlZr+0auuq52AtSpsqdOxBDLmewB1Dag+mks0qmU5rZWXUIDYIRYNmvuDjXN2/vexdQvUYWcDoEA6HNYgHffNpcA2t1jpM/CcnBek3SbfrqAe3XefzH0sNJG5KKzNjChKtVfZ8G87WSzf6vfRWy+RucWMw7O2HepR2gCsECWNtxvWHWFyLqo0O+Q5R5y1qtO9ati62a9qb1XIbW2qg5Mp04W1Gmshj2OQ2vqQum+x0svid3rfhMSrT2YUmxOrm26yaJTXwDMvmdZ5jNtfgmq4WFOcpWTds5NJ5t6/uXoSrV9GpouSysFK2AzgZigt4W185Ryws1wbgZXOgYHUU6nDXg3b+96rh8tIcWT7Q+Lb29wWHrJYEBqQBswsU8CASvyE8XSVy12cpz3JOztddOnlfXwI0sOjDMmamdQculiN4Zere/hLBFSjqBdd5C9Xzy70PldfLfKqTRqAEnK1hc8eAJ/MNAe0EHgZm1sSFsNSTuVdSfHwHiYbafNMzGMJxbb3JR5c/Dr7lscoIabVFNwoJI437DPS8z+fDYCn0MLhajN/cq7R1qOfF8rAKDuUCw87meI5RwbE3RDTZ+joy2be1mXdwOvbIYblI5ijU+gzMSMpe1zuHAgvfXtksE4q8DX4qUK81SxSy4Wuk3z+1+XA7hgfjHhz/ew2JpHtTJWX/aQ/wDtl/ljnTyNylRNKtiUQXDKambDujC4Do1VQLi5HEakG4NpxnNswSt3QXBUaspHdvqR4cOHZH9ap21LDjqD/wAT2q8+VynPY2Gi7qo4PrZ+jyPScrc3aFO+z5W5Nqrwu5FX9NDaZj/iB5TzmFwZWozFiwtkQ9IXGhLZX1FyOwGw1A3RT5XpkEjN7fvfcPUiQr8rrup9M9v3B5tx8h+0ileWUY2L0JUsMu2xOI3lHTRf+ts6H8IsIzY6pUA6NOgUJ/NVdCo9qLH27Z2GcD5r/E9uT6Gyp4WkxJLu7O2Z3IALGwsNAAANwAHjNv8AXrX/AAlH9bfxL1NKEUjhsdtKlicRKrz+x2WJxr69a/4Sj+tv4j69a/4Sj+tv4kl0U+9U+Z2WJxr69a/4Sj+tv4j69a/4Sj+tv4i6HeqfM7LE419etf8ACUf1t/EfXrX/AAlH9bfxF0O9U+Z1fEdY+nylZygfGas2v0Wjr+duGnZEXRnvFPmcvEQIkZpxERMmBERAIVq4QXIY+QvKo5IQcETKDuuTa9geAAABO/WSiYauWqeJlTpTpx/la/gncvYHF7JiG6jG9+6x7fyn9j5zLq0HpqwpAFSD0dxUnivaOOX27JrpewmNNLQ60/3Ty7V8OHDslerT/lH0Os2HtuCjHC4l2tlGfLo+hGpgqdl2QuQLFRcG62YErwJylde9NxTxCsLhgQdd/wA+yWsVSRkLEK2lwSAfLWaM1Ait9mh1LZinbbQNawIsdPEb90gS7RHWuUcDNtJWkr5K2hs8PTzO+zqEKDrbK93OrakeKw+Iam7LmLEoHBewVQCwZjYCwGmm86S3QqBUDiqC5AuotZm0AQLvXgNJhNUNUqts9g1Mm7X6YU7RrfduRZezsmVG7z0I511CCUfqeeuWfS7tk+XA2GDx63e7s2qhbjU6alVA3S3isUjVU6QygXPboSbW33zKmkvYGgVdyTmbKgdu1ukfTo5dPKVo4JWanWbr5FGvEkDXxO+Y+FNv90Joxr1KUYZa3zvopePt7l2njGYZhTYrqN4zaaHof8XvNZgOUctN1Sxyu2p0CqbWve2u/S43H1uryyqsyorOxd7Be3/7IJ8rytPCNlCsKlu3LT61rXbKS1vLhMqKWqIZ1pVWnSk20mm0tG+uVufEx69Vq1G+0Qk5jrkAWxIBvcMDbwPlrLmGx5QFmZS5HTV7qwI7tgSRYjT14y5Q5NBQMoUm5IzAcCQpPhe7kcSZiuhuVNwLC4PWIa5yk/u3aT2ASSKUvhRr8VXng4LE1L6LPN3fDzzevU21TDl1O1YWtuXQDjmzHW4tv08prqmDchW3gWy2spC62GzuBckg3Bv4CQV2BF71F3ZXY203EcDbxvMluUgzDOrIgswt07sN2bLewGh8+PCY3Jw0MUtq4DGxV5br0s3Z+b0ty/DIYHGtTKrUuo0Gq2JY2uWLHWxvqPOXcZyTc5qRtfUqDlBvxDDcf28pJeU6bObsFVQQA/RzXtrY7wLeeplqnUVh9kQrsxyhNBYG2Z03AbzuB1AnjNO9rfY2HyalLsnPfjnaztLLLJr0WlzDNMXsykMOFS5PmL3uPEaS5NlVcNTfOgYpe47bC91O8XBvNWzoLFHzKbaE9NSdwYHWx7f/ANlmnU3smji9r7DlQ+bTnvLWz+pL8248uRKIiTHKiIiAIiIAiIgGZh+qPX5mIw/VHr8zEwTIwxECIIhERMmBERAEREASsoTbU6DxkVqgm19ezcfY6zB6UW1dIv0sUVoOoJBDBEtwzgEW8rt6CY2IplxYl3LHIM7Ei7aXtuHtCUbEkknW4HAaAe9hvl/DIpZ2ZQyou46gs24W7bD/AHSJpQvI6aliqu0atHDKTUYxSebztm7+WRm0qbPUGYJ9nY3XixGm8aWFzbxEUHQVstMKtgS5HHXq9hILXJ4bpYq1dkgprYOekxH3b7yPHgB2DwmKl0Kld66jx7VPn2+sgjTck2dJjdtUcHWp0mru6cnxiuXja1/7LVM1OnY2uai3JJ3sQSBuvpa8nkPbbh0b3t2BmJIHlaVQWGu/Vj5kkn5xSLOLqAwGtgwL27cn/T4S1aK1OReLxuKnKNBtpX01t9ydF9mysFuFuCBvsRbQe37zZryiHH2YZju1BVQfzE9nYNZqlYEXEoXKXZXKHid4PAXU6H5yOpSU8+Jb2NtyeC+RUXwt8F8SZtErbI5CCQczqVBNhfUEDUWLaH+Jbr0VrHNTdcwFjxBHYRvFtdZiYfFuELkozk5eJqWvwp6AcTb3mZtzRQFtBbKlPQsT4t28dNBre8r2cXdanbSqUsTRcKy+Va7utFwzvlb14ZmBWVkPTUr47187jd62iCzFs5Yh+0bgO5Y6FfPfvlqlcXFr63sisQoPgL2F7y4r2zPmmKpYapN903nn9LV8uat9rF6W6jZSGBK2IJK2vl479+nDwklYEXBvIYjqnd2a8L6X/eemVMNOdOtGUdU19zY4dwGq6uQUVyXBXdnGgIGlgN01i0QyKGF+ivmNBuPCZmIPRqEO1QEJQDG28k5rEAXsDv8AOWpDRWrOn/xLWzpU1qt5+r8Xy5iUiJOceIiIAiIgCIiAZmH6o9fmYjD9UevzMTBMjDEQIgiEREyYEREAREQC1kWqQt6e+wztYE7rBRq3ym0p4F1TKy0qgF+tcWuSbXIPb4TVFFUqMl1JuQthe2oBJ3AnefCZX0ofh6d76ai1vHS9/IWkFWMnodrsTFYLD03Ko1FvLNt3XhZrwJ0uTCxurqqbrA7Q342YgW9bzYGjsqR2a3IBIvqSe09pmt+m1b3BVRuC2zKAPHQ3/bwllyzG7O5PaCVt5AaCRunOX1PIuR21svCb0sPB77ybSS81y8LENoF6xYEm5Lgrc9uoEuS42NqkWzr4kLqfO5t7CY9JCC18tjYjKLC/HThw3aSxG/FHJY2GFbc6FRyb13lbXrco7qSVLBRbXRmJvwAXj68ZcTCgqClemhtYA/ZsO0EBu0DQjhKyODrVEAsEGlsrC+veJGpYnXy0mJqXAubLxOEp/wCvG1v5Xle745NZIvnDiowzvRDE76JOZvAjd6m8yTyMOlYm/RKs12ZCN5B/7xmvKkizO7eth27lsD634SpXd0qhtu6baeWsjdOfBm3W3sApuUqLk/8Adlf9/epkVuUEpMQAWqbi9Toj37PBRaY9yxzFsxPHw7ABuEv08fVUWurj8+8edtG/7rMRUYEdXjmI0J4gkbr+PZPVODjqvMp7X2hTxdNdnWy13N23q7u7LpNhc6W1lvAYUu391VbWqANWAv2Xyg6C4NzaTdAwIO475YqoCQuQEWvbct721YagAcBqbjxkkk2sjVbKr06Na81f/s4pJZ8M/wB4myxWBa+bifvUxe/+dO+v+Sm8uYbkohgXZTbUBQbX7Tf5TDWuQRkpU6YAsL3Y37bgjTwP7SdLG1VBGZWub3YG4v2AEC3YJW3atrI6zv8AsbvHbVFeS4pNq68lfpdeLM3lakSgIBOVgxA1NrEGw42vf0mrSqDuIP8A3skrtfNnfN3r2/29W3haSr4hntnSm1hY7wSe8GtdPLXfJKcZQVtTU7TxWB2pUdXfdOSyzV015adSMSNEnKL77C8lJzlGrOwiIgwIiIAiIgGZh+qPX5mIw/VHr8zEwTIwxECIIhERMmBERAEREAREQBERAEREAREQBERAEREAREQBERAEREAREQBERAEREAREQDMw/VHr8zEYfqj1+ZiYJkYYiBEEQiImTAiIgCIiAIiIAiIgCIiAIiIAiIgCIiAIiIAiIgCIiAIiIAiIgCIiAIiIBmYfqj1+ZiMP1R6/MxMEyMINGaIgjsM0ZoiZFhmjNEQLDNGaIgWGaM0RAsM0ZoiBYZozRECwzRmiIFhmjNEQLDNGaIgWGaM0RAsM0ZoiBYZozRECwzRmiIFhmjNEQLDNGaIgWGaM0RAsZmGPRHr8zERBKkf/2Q=="/>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699792" y="2132856"/>
            <a:ext cx="4014905" cy="26717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68033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51724" y="1431196"/>
            <a:ext cx="8229600" cy="1143000"/>
          </a:xfrm>
        </p:spPr>
        <p:txBody>
          <a:bodyPr>
            <a:normAutofit/>
          </a:bodyPr>
          <a:lstStyle/>
          <a:p>
            <a:r>
              <a:rPr lang="en-GB" sz="3600" dirty="0" smtClean="0"/>
              <a:t>One in 5 people in Wales can speak Welsh</a:t>
            </a:r>
            <a:endParaRPr lang="en-GB" sz="3600" dirty="0"/>
          </a:p>
        </p:txBody>
      </p:sp>
      <p:pic>
        <p:nvPicPr>
          <p:cNvPr id="2052" name="Picture 4"/>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3104131" y="2348880"/>
            <a:ext cx="2304256" cy="294160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163334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jpeg;base64,/9j/4AAQSkZJRgABAQAAAQABAAD/2wCEAAkGBhISERQUExQWFRQWGCIZFxcYGBwfHRcdICIdHx8kGiIeJCYeIB8jGh4bHy8jIycqLC0wGh4xNTAqNyYrLDUBCQoKBQUFDQUFDSkYEhgpKSkpKSkpKSkpKSkpKSkpKSkpKSkpKSkpKSkpKSkpKSkpKSkpKSkpKSkpKSkpKSkpKf/AABEIALAAsAMBIgACEQEDEQH/xAAcAAADAAMBAQEAAAAAAAAAAAAABgcEBQgDAgH/xABKEAACAQIEBAQDAwYKBwkAAAABAgMEEQAFEiEGBzFBEyJRYTJxgRQjQggVUnORoTM2Q3KCkrGywdEXJFRik5XSGDQ1U3SDoqPC/8QAFAEBAAAAAAAAAAAAAAAAAAAAAP/EABQRAQAAAAAAAAAAAAAAAAAAAAD/2gAMAwEAAhEDEQA/ALjgwYMAYMGDAGDBgwGFmOcw05j8aRYxI2hCxsC1ibXO1yAT9Dj3rKtYo3kc2VFLMfYC5wv8yOHvtuW1EIF20a0/nL5h/Zb64luUcOZpUZTElFVCakqVVHil+On3CuEbbUoN7jawFgL9QfOUPHLZlSymQ/fRytqF+iOSyW9gLoP5hw31OcwRyxwtIolkvojv5iB1Nuth69MT7M+Bq+Cv1ZW0cEU9Osc0jqDoMewIH4nI9rbHGs5PcOKMyzCo8WSoEJFOs8hu0j/yh6k2FlAvfYjc4Cw4+ZJAoLMbAC5J7AdcfWMPOK+OCnlll/g0Qs9+4A3H16YDQjmjln2dqn7SnhBinfUWG5Cr8R232GI3zL5yCuESUbVNOsbFmYMF19LbKb+Xcjzd9x0smDJJ6lJ8wjpV+yxy+dFNlUddIsQ2kLYEjfzA4buZ+bZdU5dQvQxxxAO4eMCzobLs1tj63PXt3wFJ4W575fVMscuunkNgDJYox/nLsP6QUb4css4vpKiolpoZleaEXdRfb5Hobd7dMRLmvLR1lTBRZdTRyVf4pYiANgfINwCRYklulvUm2dyKlFJmFVQ1ESrUbhXt5vKfMtz1UizL/jfYLvgwYMAYMGDAGDBgwBgwYMAYMGDAGMbMKQyxsgkeMsLB4yAy+4uCL/MHGTgwED4p4GqaOUzZi1RmdAN2KzOrxb9ShJFvkQPcYrnAtFRR0cZoFK08nnW+q5v38+/bE35g5hX5nVJBT0NRLQwtqkG8K1RHTzuN0BHbrcnbykNfCfGVU1XLTVlPDSLDTiUBWvpUmwuegAAPTAPuIHxJwxRz1r0mUUbrVxH72cyvEkHbZTub+oAG4tqvs/1HNaCbLaqroiGen6o4setlJHXSwBIPz6EEYSuIGzqSop8why4JPGoJkhkDLNGwvokTZz9D3PXYgKTwLwhPRRn7RWz1cjddbEovX4A12+pPbYDCNzuznM1SeJIB9gMa6ph1uWF97+tha3e98VDh7OvtVOkvhyQsR54pFKsjdwQwB+RtuLHBxJkq1dJNTsbCVCt/QkbH6HAQvgDPc8joI46OiSam1NZiAdV9WoG7C/m9u1sYHLXhnLamorVzLRE8ekpGJdCrfVr02bfSQotfa/fGsyzjrMKCnmyqMhXMulXD2MZOzBGBAALWIa4tue+2bzJ5cxZXQ0ZB8SeV28SUHykAAqFBN7b9R13v+HAfnL+qr6eSsOU06VSh9PiuAWCBjoNtQI1Lcn1/o4+K7Ns0/Pscz0ypXfghAADeVgL7m5033vvYYZOMcjk4fqY6+gcCGXaSnZ+p9wD5k32t8Jt2OPflHTS5pm1RmswACHyLe9mYWAHeypcXtuT88BWuDa2rlo4nrYhFUG+tB23Nj1Nrixtfa+N1gwYAwYMGAMGDBgDBgwYAwYTM35tZfTVTUsrSCZWCkBCRdgCN+nQjDngDBgwYAxJuKOC58wzyRQ7R0ngRipYbeILswjB9Tbe3QdeoxWcLWZ8xcup51geoUzO4QIgLEMSAA2m9t9t8Alc1eWbeA1Rlw8JlhMc0KDaaIWIsB+JbHtc+txvTMi/7rB+qT+6MaPM+ZmX0+nxpSgeSSIHQxGuJlR72GwDMNzthhy7MYp41khdZIz0ZCCP3YDJx51EIdGQ3swKmxsbEW2x6YMBLT+T5QfZWhDyeKWLLOdOpdgACBYMu3TrubEYlXMXl1PlaQLLVCaJmYRKAwCdC5sbqt/LcA7+9sdT48amkjkAEiK4BuAyg2PqL9/fARvJfyf2lkWbMKtphYeRdWph2DOxuBbawF/cYfOFuWdLl9XPUwFx4o0iO40IL3Onv1G1+mNxR8V0ktVLSJMrTxAF0vuPl627gdLi/XG2wBgwYMAYMaXiDjKioRepnSM2uFJuxHso8x/ZhX/075Pe3jPb18J7f2X/dgKFgxp8h4vo60f6tPHIQLlQfMPmp3GNxgDBjQ8dRztl9SKbX45jPh+GSG1dtJFiDjn78ycT+uYf8d/8ArwHnzL/jFN+ui/ux46jxxfm1PVrVMtR4v2rUNWtiZNVhpuSSb20239MOP5k4n9cw/wCO/wD14Dp/BhC5NUtfHRSiv8bxfHJXxnLNo0JaxJO2rVt88MPG2ZCChqHMoh8hUSFWbQW8oNl8x3PbAJPGXHglFQFlMdBTHRPNGfvKmU/yMB6Lt8Tgk2PbrhdiWdYHDx01NAz0hgghdGIJqELayPOzhQLk7b7d8a+kqAtLFStNTSww3KCTLKlrE9T0G59ceS1sUTK6ChV0IZW/NlSCCNwRcdQcAxU0pFSNLqjmfNAjMQBqLxW+Lbr64wsgq6iKqsggp8xMYcJC6mnzBRclHVTZJl3synu21sLGU8RmoWQTmlcePLIPEoppbNK2pyun4QxA2O+wxt6WeFGWRPsSupDKwyqpupBuCDbqDvgLXwnxRDmFMs8Vxfyuh+KNx8St7j+wg98bnEr5USaq+uf7Ssrzqskka08sIBBsGAkA63N7dTilZrlyzwyQsWCyIUJUkEAi2xHfALuec1MrpG0S1KlxsVQFyD76QbfXCvnfNKNtNbl7/aYoQUrKfzI/htYrItxcaDqGoAjzb9L4WMj/ACb5WcmqqVRAxAES6mcdjc7Lfr0bHpQ8AjK+IKKKlmaVZVYyI1tSJpIPiabAq3a4G4wC5w9muS0NWa1ZKibT5oKcppdGPXxHvpYDpsTe+97bv3LHmzWZlmEsbwfcFbro3EFr21seurp23Gw641HN2ryvL5VjhoKeSqca21DyRg9CVHxEm+23T3xk8FcdZjSwpLVZekeXNb7yGMJ4QO2spcsy9Lmw23uemAtWJjzi5pNl6inpiPtUi3LdfBXsbd2O9uwtc+mKYHBF7i1r37WxxjxNnjVlXPUv1lcsAey9FH0Ww+mAbOXXLWfOZXmmkdYFb7yU+Z5G6kKW726sb2uNjjoXJOAsvpFCw00Y9WZQzH5lrnGXwxkSUdJDToABGgBt3bqx+rXP1x95/mj00DzLEZtA1MimzaR8RW4sSBvba/rgCfh6mcgmCPUpurBQGU+qsLEH5HGwVbC3X54inHfPqGSjCUBkE0uzFl0mFe/sWPQaSQLE36XtUcgYAggg7gjcH5YD6wYMGA5c5l/xim/XRf3Y8dR45c5l/wAYpv10X92PHUeAMLfMOhMtBIAyLoZJSZG0paN1c6msbA6bXthkx41lIksbxuNSOpVge4OxwETq+Jo5HZ2lp7sSxC51UgC5v5QAAB6AbDGDPmkRH8NB/wA5qT/hjYZjllVSxHLYjElXES9JK0MR+2w73juykCVNvnb64wsvzUuupKt3kieDx4ZKKnQDxJRE6E6dQZTe+3cb9bAu8I1qKJryRL96x82YzQ337afiH+8dzhqTiJAP4eL/AJ5Vf5Y9fAIcxxyLToanMHkZYIpGKwvHpUBxYWDMBuOuMXLsxPiCpNWXy6MAuz0lOrVEnXwYl0XJ/CxB23+eAdeX+bfaawt4lO3h03hBYqlp3I16ruzKD7XJJOHWmzhXqZqe1niRHPusmsC3yKEH6euFzl3wu0JnrJ4khqKtgxiQWEEYFkT3a27EAXPbbGv4/wA3bLa+lrypNM6mnqSouVBIZG9TY6v2epGA8uc3D9fNFDNQSTLJESrxwuymRWtY+Ui+kjp6MfTEz4L4nmyeeRajL5JK6oIVJJZCpOogADUpuC3Vg25AB9uhMu4gpp0DwzxyKRe6uD+30xGPyiuIKWUU0EbJJMjMzMpB8NSALEjuxsbf7mAx+FuVVfXZk1VmkeiPV4jq1vvT2QAE2UWF79gBve+LPxeIxQVXiW8PwHvfpbScTnjbmBVZPXJI0QmhqadLxlitpI7hipsQD5hcW38vphB455xVWaoKaKHwY3IBjRi7ynay30ja/YDfbAXPl3O0+UUpYm7QBST8rY5Ms0MtmFnjfdT2KncH6jHY3CmUGloqenJuYolU/MDf9+INz04CamqjWRKTBUNd7DaOQ9b27OfNf1v7YDoyCYOqspurAEH1B3H7sYWfZi8EDvFE00trRxqPiY9AT0Av1J2GJfyS5nRywpQ1DBZoxphZjtKvZf5w6W7j5HFgwHJXGPLzMKNBVVMSqszkkIQRGx3swGyg3IFiRtb0x0NwPyzp8sB8KWd2PxapCEJ2F9C2TtsSCR64ZM0yuKpheGZQ8bizKe4/zxl4AwYMY1fXCJNRDNuAFUXLE7ADt+3bARfjPlLmFTm8lXEsZiaRGF3sbKEB2t6qcXHCmnEso0TNqEbVDQmHwjqULrFxa7Fi69rgg7epZaGuSZA8ZupuOliCDYgg7ggggg7gjAe+DBgwGs4g4cp62IxVCBl6qejI3YoeoI9RhFzPl9mFtAmgqVZ4rzSIUqPDjkEgDst1kIta5A79L4puMbMsxjgikmlOmONSzH0AwE6q+B69ZEeFKd7z1hcSsdPh1LoVNlFydKm4+mN/w5y9WGRaiqkFTUILReQLFTj0gjGy+mo7m3bGLyt5kDNYpdaiOaJzqQdNDE6CD3sBpJ9RewuBh5wBjEzbKYqmF4ZlDxyCzKf8PQjqDjLwYDnjPvydatJD9lljljJNvEOhlHYHqCbdxbp0HTG34B5ByRVCz17IVjYMsSEtrYbjWdvKD27/ACxQsy47LTNTZfD9rnTaRtWmGH9Y9j5r/hW52PS2NNxBmeb0yRyT1dHCJZkiVFgZrM5tuzOtwoux9lOAdOIOGqaui8KpiWRL3F+qnpdSNwbdxjU8O8sctoZPFp4AJOzMzOV6/DqJt17Yw5q7OqUapIqeuQHzCG8UgG3wq2pWNrm1xe1sb7hriqnroy8DE6TpkRhpeNv0XU7g7H9m2A2+PGtoo5o2jlRXRxZlYXBB9RgrJWWN2RPEcKSqXtqIGwuelztfCTkPOnLKhfvJfs0g+KOby6T0+L4T/b6gYBN4o/JzDOXoZwin+RlBNj/uv1t7EfU4zsiyXiqlXwxNTyqBYeM+q3yNgx+pOKdBxLSOLrUwkfrF/wA8exzmnHWaL/iL/ngNHk+V5o1jW1UQXvHTxFST7uxJt12AB6bjDOq2Fh2xpq3jSghF5KuBf/cX/A4X6fm5S1FXFS0SPUyO3nYeVI0B8zFiN7DcACx6XF8A9YWJfEknLGVwsVUqCMBdJGkHzXBa+pr3BHQe92fC7TRkvNYE2rFJt2GhMBjxdYf/AF0n9kuMvKM2gi1JJLGjvPLoVnUFvOegJucfcWUSDRe3lqnlO/4Trt9fMMas5UsMNSxjs1TWL4lx8YMiIv00DYdNz6nAOGPw+2P3BgJFFzVzd6uajjy6F54fjUS2223XURcEEH5EYWeN+KM4zRjlf2NYpRaSSNJFYlRYjUSdIAJB636Yb+cdE9HJT5vTsqywMI5FP8qjdB723BHob7acZvJbh4pTPXTOJamtPiO/ou9l9L3uTYDqB+EYCe5lU5pltUmZfm1aSNEEUiK6lJB0XXYkg3tv6gYbK7mnnMNN9qkyyJYLBvE8YWs1rdGvvcbWxUs2yuOphkhlF0kUqw9j/jjnzJcoqKutiyOomVqajld2Kk3kUWso73FyAL+XW36IwFt4FzyorKNKioiWEyboiknydib9z1+Vsa/j3Mp3aHL6VtE9WGLy/wDkQrbW3UHUb6Vt77jDeiBQAAAALADoB7Yn8uRx1+a5gkrSL4VPDGjRuVZNZkYlCOhuo9j3vgHPI8jho4EggQJGgsAO/qSe5PUnE85m5K2a1YolJApqV5zbvK1hECO+yt/WONDLwm2Wy6cynq5aV2ASsinlURE7ATpqOkE/iB6/PbN5c8uYKuKaseaqAnmbwSJnVjCpKprPxMxAvcnpa2ApHBeeisoKeouCXjGre9mGzfXUDjRcdZO9O/50ox9/APv4xsKqHbUrWF9agXVrG3cHE7/MtHl1TWUkz1h0FXo4oJpA8yyBrqFXa6svxe+GzgnlfNqNRXyzWb4KPx5HWMHtKxPnNuw269ewUmirEljSRDdHUMp9QRcYi/NPk4klQs1HJDE0xdpUmlCAtcHVHcdyx1Dt5fXD5yhkc5VArm5jZ4gfZHZR+4Y9+O+W9Nm3g+O8qeDq0+GVF9em99St+gLWt3wHN2XcAzz1slHHJTmWPqfF8jdL6Gt5iL/uOPTKOW9XU1c9LGYfFp/jLPZetvKbb74b+F+VeX1uY1tMlRM0FOq6HVkuxPxBjosbG42Aw4/9m/L/APaKr+tH/wBGAjGScDzVU00MctOGhNizygK+5F0NvMNv3jF65SctIaCITsyy1Tgqzo+pFF/hS3yFz6/sxPsi5TUEua11DJPMvgaDDZkDuCup9V0IOm69AOuLlwvw5HQUsdNEzskd7FyCxuSd7ADv6YDa4T8xzk00dWwIDPU6VJIFj4aEne4uACQO/t1w4YTeIqA+K8QIUzss1OSxGuVV0yRk9FLRqCvX8Z0nQbhMa/jImYsAX03+88Qh7krqKbHpoW1z+3vRMoz81dLpLBzHLA2oG91MikX77WI3JuLEm98IOY8By+KQTKL38oiYsSCt9BN7A67gkHcG/Q2fsjyYxssBJ8R2R3UMT4UMJJTVe9i77BTYkX+LQTgHzBgx+EXwER4v4jo8yzlKepnjjoaIkvrayzybAgdjY+W/oH9cHLTjOly2qqaB6tJKO/iU85byrfqpPQEi3QWuGP4sUn/RnlX+w0/9QYU+ZnKOlkoXajp0ini+8HhqB4gA3U/Tce4GA2XGPN+hgo5XpqiKae2mNEYE6jsCfYdfpiTy0dJR0VLWU1dE2ZwyeNINdzJrtdT3JUbHcX1P643HLjh2nziuNS1HFBS06BTEq+SWUg3ubAG3xEdrp64rX+jPKv8AYaf+oMBsuGc/jraWKpi+GRb2vfSejA+4Nx9ML0j/AGbPQWNkrqfSv6yEk29yUe/7cM2T5DT0iFKeJIkZtRVBYE2Av87AD6YxOLOGUrqcxMdDqwkhkHWKRd1ZfcH9xOA1/M7NTBls+gapJQIYl2uzyHSLA7Hrf6YnVM9TRytT5C7VSpEftKN5oYpR0MTE/Gx1EoDbbv2yuIC2YVFLQ5w4o/Bu72P3da2ygxObBbC9wd/vCB6is5TlkNPEsUCKkSjyqo2+fvf1wEb4cqaeGroK5J5J5ZXamrzPcSxyyW0Xj3EahwU2NgLbnFf4hzpKSmmqHI0xIW37kdB9TYYTOa3BeW1ERmqJkpJ1HknuAT6BhsXF7dNx2x85XTVOctBLVRmGhh0usTbGrkAFncbFYg1yqnrsTgGHlxkppctpomuH0a3ud9TnU37zhlwYMBKeW0QXPs5AAA1A7epJJ/aSTirYlfLr/wAezn5r/biqYCX8IRg8TZsSBcRpY+l1j6YqGJjwf/GXN/1cf9keKdgDHjWUccqFJFV0bqrC4OPbBgNYuRACyzThfTxCf3tdv34ycvyyOEERrbUbsxJLObWuzG5Y2AFye2MrBgDBgwYAwYxcyzOKnjMszhEXqT6nYAepJ2AG5Jwh8xuYEkdNPDRpKalYvElYAAUyE9ZCTs7Lcqou217DAO+S5VT08ZSnVVj1sxC9NRYlv/lcW7Wt2xn45v5Kcay0f2gSLLJRIoaUoNXgEm2sr8Wk73036Xti/UPEMEsnhq41lfEUH8aHoyHoy+46d7YDZYMGPKpqAi6jf2A6knoB7k4DyzHLIahDHNGkiHqrqCP34TJOX+TxswSU05vdkjq3jAP80OAP2YbxQmTebcH+TB8o9m/TPrfb2x+1eY09Mq+JJHCpOldRCj5DAL/DvAOVRMZqeKOV738Vn8Ug+zMWthtwocc8GiojeopiYK6NdUc0flZrb6XI+JTa1jcYVuVHOM1zilrNK1Fvu5BsJfUEdmtvtsd9hbcKxgwYMB5R0yKzMqqGb4mAALW6XPU298euDBgPJKZAxcKoZviYAXNulz1OPXBgwBgwYMAYMGDAGDBgwE4zmvFRxHSUsn8HTQtOq32aU7AkdLqt7elza2MTh9BJw7VzSAeLUCeSckWJe7Ag338ttIHYDGg53UlRRZhS5pB2AQki4VlvYN3s6lh9D02x8Zxn3iZbXVdA8Zpqlf8AWqVyQ9NM+zOhHXUeoIANrg9cAfk0Rg/nC4B2hFj3B8a+PPPaj7JlUc8R0vQ5lLHRsx1Fo9bgpcm5UqLEA7hBhb5NVNXrq4aaSKDxIgZJ5L/copN2QdC3mPUgDHpxFVLmdRR5TloP2WA6Vb9M/jlfpsoub97tbqMB0lSVIkjRx0dQw+RF8Y4Guck/DELD3dtyfolgP57e2MmmpxGiovwooUfICwx4UHxzevif/lbfuwGZhH5lcsFzfwCZ2haHVvo1hla1xbUtjdRvf12O2G/Msxjp4nllYJGg1Mx7AYiucflJsJCKakUxg7NK5u3vpUeX5XP+GAr2Y18VBRNI5tHTxbXO50iwHzNgPrjjSGZkYMpKspBVgbEEbggjcEHvhl4z5jVuZkCdwI1N1iTZAfU/pG21z03ta5wr4Dsrg7PvttDT1G15IwWA7N0b998bnCFyOUjJae4t5pD/APY2H3AGDBgwBgwYMAYMGDAGDBgwBgwYMBiZplcVTC8MyB43FmU9/wDI++Ofa3l3VZPWSTR1KRU6LdJJBfxg1/uTGP4QmwBAFuh27dG4Wc94PjkrIsw+8eamjbworjQzWNuoJBN7be3pgOecooqusonpYHjiKuZPstij1O56Mdn8MggJfa3rbF25Y8to8rgu1nqZB97J2Hoq+w9e539BhK4A4MkzLLTT1sU9L9nqjLFIo0Oxa5YAOpICk9R3t+icWvAGMGX7uYN+CQBW9mHwn+kCVPyTGdj4mhV1KsAVIsQehGAlH5R1bItBAi3CSTee3fSpKg/Xf+jidcoeCaHMDU/bJSnhquhQ4X4tWptxvpsPbfcdMXHjbhD7bSPTSXdfiik6vE4+EkG2obkEgg2JFjucc25zy/r6aQo1PK4vsyRuVb5bYDSZhTrHLIiOJER2VZALBwCQGA3sCN+vfHplGVS1M8cEK6pJGCqPc+vsBuT2AOGLIuVOaVTWWmeMd3mBjA/rDUfoDi+ct+VkGVKXLCapcWaW1go/RQdh6nqfbYYBp4fydaWmhp13WJAl/Ww3P1ONhgwYAwYMGAMGDBgP/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3116064" y="2194013"/>
            <a:ext cx="2664296" cy="26642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Cloud 4"/>
          <p:cNvSpPr/>
          <p:nvPr/>
        </p:nvSpPr>
        <p:spPr>
          <a:xfrm>
            <a:off x="467544" y="1921559"/>
            <a:ext cx="2448272" cy="2304256"/>
          </a:xfrm>
          <a:prstGeom prst="cloud">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154444" y="2383720"/>
            <a:ext cx="1512168" cy="1477328"/>
          </a:xfrm>
          <a:prstGeom prst="rect">
            <a:avLst/>
          </a:prstGeom>
          <a:noFill/>
        </p:spPr>
        <p:txBody>
          <a:bodyPr wrap="square" rtlCol="0">
            <a:spAutoFit/>
          </a:bodyPr>
          <a:lstStyle/>
          <a:p>
            <a:r>
              <a:rPr lang="en-GB" dirty="0" smtClean="0"/>
              <a:t>1.5% of the Welsh population are Muslim</a:t>
            </a:r>
          </a:p>
          <a:p>
            <a:endParaRPr lang="en-GB" dirty="0"/>
          </a:p>
        </p:txBody>
      </p:sp>
      <p:sp>
        <p:nvSpPr>
          <p:cNvPr id="7" name="Cloud 6"/>
          <p:cNvSpPr/>
          <p:nvPr/>
        </p:nvSpPr>
        <p:spPr>
          <a:xfrm>
            <a:off x="5652120" y="260648"/>
            <a:ext cx="2520280" cy="2520280"/>
          </a:xfrm>
          <a:prstGeom prst="cloud">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300192" y="782124"/>
            <a:ext cx="1512168" cy="1477328"/>
          </a:xfrm>
          <a:prstGeom prst="rect">
            <a:avLst/>
          </a:prstGeom>
          <a:noFill/>
        </p:spPr>
        <p:txBody>
          <a:bodyPr wrap="square" rtlCol="0">
            <a:spAutoFit/>
          </a:bodyPr>
          <a:lstStyle/>
          <a:p>
            <a:r>
              <a:rPr lang="en-GB" dirty="0" smtClean="0"/>
              <a:t>One in three people say they have no religion</a:t>
            </a:r>
          </a:p>
          <a:p>
            <a:endParaRPr lang="en-GB" dirty="0"/>
          </a:p>
        </p:txBody>
      </p:sp>
      <p:sp>
        <p:nvSpPr>
          <p:cNvPr id="10" name="Cloud 9"/>
          <p:cNvSpPr/>
          <p:nvPr/>
        </p:nvSpPr>
        <p:spPr>
          <a:xfrm>
            <a:off x="5800181" y="3801190"/>
            <a:ext cx="2592288" cy="2160240"/>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6372200" y="4258145"/>
            <a:ext cx="1656184" cy="1200329"/>
          </a:xfrm>
          <a:prstGeom prst="rect">
            <a:avLst/>
          </a:prstGeom>
          <a:noFill/>
        </p:spPr>
        <p:txBody>
          <a:bodyPr wrap="square" rtlCol="0">
            <a:spAutoFit/>
          </a:bodyPr>
          <a:lstStyle/>
          <a:p>
            <a:r>
              <a:rPr lang="en-GB" dirty="0" smtClean="0"/>
              <a:t>58% of the population say they are Christian</a:t>
            </a:r>
            <a:endParaRPr lang="en-GB" dirty="0"/>
          </a:p>
        </p:txBody>
      </p:sp>
    </p:spTree>
    <p:extLst>
      <p:ext uri="{BB962C8B-B14F-4D97-AF65-F5344CB8AC3E}">
        <p14:creationId xmlns:p14="http://schemas.microsoft.com/office/powerpoint/2010/main" xmlns="" val="3055032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699792" y="2152020"/>
            <a:ext cx="3303810" cy="330381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p:cNvSpPr txBox="1"/>
          <p:nvPr/>
        </p:nvSpPr>
        <p:spPr>
          <a:xfrm>
            <a:off x="107504" y="1478855"/>
            <a:ext cx="8925328" cy="461665"/>
          </a:xfrm>
          <a:prstGeom prst="rect">
            <a:avLst/>
          </a:prstGeom>
          <a:noFill/>
        </p:spPr>
        <p:txBody>
          <a:bodyPr wrap="none" rtlCol="0">
            <a:spAutoFit/>
          </a:bodyPr>
          <a:lstStyle/>
          <a:p>
            <a:r>
              <a:rPr lang="en-GB" sz="2400" dirty="0" smtClean="0"/>
              <a:t>One in 4 people in Wales has a disability or long term health condition</a:t>
            </a:r>
            <a:endParaRPr lang="en-GB" sz="2400" dirty="0"/>
          </a:p>
        </p:txBody>
      </p:sp>
    </p:spTree>
    <p:extLst>
      <p:ext uri="{BB962C8B-B14F-4D97-AF65-F5344CB8AC3E}">
        <p14:creationId xmlns:p14="http://schemas.microsoft.com/office/powerpoint/2010/main" xmlns="" val="3789367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591780" y="2204864"/>
            <a:ext cx="3528392" cy="27717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p:cNvSpPr txBox="1"/>
          <p:nvPr/>
        </p:nvSpPr>
        <p:spPr>
          <a:xfrm>
            <a:off x="899592" y="1525374"/>
            <a:ext cx="7056784" cy="461665"/>
          </a:xfrm>
          <a:prstGeom prst="rect">
            <a:avLst/>
          </a:prstGeom>
          <a:noFill/>
        </p:spPr>
        <p:txBody>
          <a:bodyPr wrap="square" rtlCol="0">
            <a:spAutoFit/>
          </a:bodyPr>
          <a:lstStyle/>
          <a:p>
            <a:r>
              <a:rPr lang="en-GB" sz="2400" dirty="0" smtClean="0"/>
              <a:t>96% of Wales’ population report that they are white</a:t>
            </a:r>
            <a:endParaRPr lang="en-GB" sz="2400" dirty="0"/>
          </a:p>
        </p:txBody>
      </p:sp>
    </p:spTree>
    <p:extLst>
      <p:ext uri="{BB962C8B-B14F-4D97-AF65-F5344CB8AC3E}">
        <p14:creationId xmlns:p14="http://schemas.microsoft.com/office/powerpoint/2010/main" xmlns="" val="3290295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907704" y="1988840"/>
            <a:ext cx="5010150" cy="32289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p:cNvSpPr txBox="1"/>
          <p:nvPr/>
        </p:nvSpPr>
        <p:spPr>
          <a:xfrm>
            <a:off x="1547664" y="1340768"/>
            <a:ext cx="6624736" cy="461665"/>
          </a:xfrm>
          <a:prstGeom prst="rect">
            <a:avLst/>
          </a:prstGeom>
          <a:noFill/>
        </p:spPr>
        <p:txBody>
          <a:bodyPr wrap="square" rtlCol="0">
            <a:spAutoFit/>
          </a:bodyPr>
          <a:lstStyle/>
          <a:p>
            <a:r>
              <a:rPr lang="en-GB" sz="2400" dirty="0" smtClean="0"/>
              <a:t>One in four people in Wales has no qualifications</a:t>
            </a:r>
            <a:endParaRPr lang="en-GB" sz="2400" dirty="0"/>
          </a:p>
        </p:txBody>
      </p:sp>
    </p:spTree>
    <p:extLst>
      <p:ext uri="{BB962C8B-B14F-4D97-AF65-F5344CB8AC3E}">
        <p14:creationId xmlns:p14="http://schemas.microsoft.com/office/powerpoint/2010/main" xmlns="" val="1529632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1377209"/>
            <a:ext cx="6552728" cy="461665"/>
          </a:xfrm>
          <a:prstGeom prst="rect">
            <a:avLst/>
          </a:prstGeom>
          <a:noFill/>
        </p:spPr>
        <p:txBody>
          <a:bodyPr wrap="square" rtlCol="0">
            <a:spAutoFit/>
          </a:bodyPr>
          <a:lstStyle/>
          <a:p>
            <a:r>
              <a:rPr lang="en-GB" sz="2400" dirty="0" smtClean="0"/>
              <a:t>27% of people living in Wales weren’t born here</a:t>
            </a:r>
          </a:p>
        </p:txBody>
      </p:sp>
      <p:sp>
        <p:nvSpPr>
          <p:cNvPr id="3" name="Cloud 2"/>
          <p:cNvSpPr/>
          <p:nvPr/>
        </p:nvSpPr>
        <p:spPr>
          <a:xfrm>
            <a:off x="179512" y="2343299"/>
            <a:ext cx="2736304" cy="2376264"/>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English people make up 21% of Wales’ ordinarily resident population</a:t>
            </a:r>
            <a:endParaRPr lang="en-GB" dirty="0">
              <a:solidFill>
                <a:schemeClr val="tx1"/>
              </a:solidFill>
            </a:endParaRPr>
          </a:p>
        </p:txBody>
      </p:sp>
      <p:sp>
        <p:nvSpPr>
          <p:cNvPr id="4" name="Cloud 3"/>
          <p:cNvSpPr/>
          <p:nvPr/>
        </p:nvSpPr>
        <p:spPr>
          <a:xfrm>
            <a:off x="6084168" y="2060848"/>
            <a:ext cx="2808312" cy="273630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660232" y="2580601"/>
            <a:ext cx="1800200" cy="1754326"/>
          </a:xfrm>
          <a:prstGeom prst="rect">
            <a:avLst/>
          </a:prstGeom>
          <a:noFill/>
        </p:spPr>
        <p:txBody>
          <a:bodyPr wrap="square" rtlCol="0">
            <a:spAutoFit/>
          </a:bodyPr>
          <a:lstStyle/>
          <a:p>
            <a:r>
              <a:rPr lang="en-GB" dirty="0" smtClean="0">
                <a:solidFill>
                  <a:schemeClr val="bg1"/>
                </a:solidFill>
              </a:rPr>
              <a:t>5% of the Welsh population was born outside the UK, most commonly in Ireland</a:t>
            </a:r>
            <a:endParaRPr lang="en-GB" dirty="0">
              <a:solidFill>
                <a:schemeClr val="bg1"/>
              </a:solidFill>
            </a:endParaRPr>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52825" y="1916832"/>
            <a:ext cx="1988071" cy="132753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3131840" y="3475299"/>
            <a:ext cx="2409056" cy="178270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4764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3848" y="1340768"/>
            <a:ext cx="7848872" cy="4124206"/>
          </a:xfrm>
          <a:prstGeom prst="rect">
            <a:avLst/>
          </a:prstGeom>
          <a:noFill/>
        </p:spPr>
        <p:txBody>
          <a:bodyPr wrap="square" rtlCol="0">
            <a:spAutoFit/>
          </a:bodyPr>
          <a:lstStyle/>
          <a:p>
            <a:r>
              <a:rPr lang="en-GB" sz="2800" dirty="0" smtClean="0"/>
              <a:t>                                  </a:t>
            </a:r>
            <a:endParaRPr lang="en-GB" dirty="0"/>
          </a:p>
          <a:p>
            <a:r>
              <a:rPr lang="en-GB" sz="2400" dirty="0" smtClean="0"/>
              <a:t>UK law recognises that:</a:t>
            </a:r>
          </a:p>
          <a:p>
            <a:endParaRPr lang="en-GB" sz="2400" dirty="0" smtClean="0"/>
          </a:p>
          <a:p>
            <a:pPr marL="285750" indent="-285750">
              <a:buFont typeface="Arial" pitchFamily="34" charset="0"/>
              <a:buChar char="•"/>
            </a:pPr>
            <a:r>
              <a:rPr lang="en-GB" sz="2400" dirty="0" smtClean="0"/>
              <a:t>Everyone has the right to equal access to employment</a:t>
            </a:r>
          </a:p>
          <a:p>
            <a:endParaRPr lang="en-GB" sz="2400" dirty="0" smtClean="0"/>
          </a:p>
          <a:p>
            <a:pPr marL="285750" indent="-285750">
              <a:buFont typeface="Arial" pitchFamily="34" charset="0"/>
              <a:buChar char="•"/>
            </a:pPr>
            <a:r>
              <a:rPr lang="en-GB" sz="2400" dirty="0" smtClean="0"/>
              <a:t>Everyone who is employed has the right to equal pay and equal access to training and development opportunities</a:t>
            </a:r>
          </a:p>
          <a:p>
            <a:endParaRPr lang="en-GB" sz="2400" dirty="0" smtClean="0"/>
          </a:p>
          <a:p>
            <a:pPr marL="285750" indent="-285750">
              <a:buFont typeface="Arial" pitchFamily="34" charset="0"/>
              <a:buChar char="•"/>
            </a:pPr>
            <a:r>
              <a:rPr lang="en-GB" sz="2400" dirty="0" smtClean="0"/>
              <a:t>People with protected characteristics must be protected from direct and indirect discrimination in the workplace</a:t>
            </a:r>
          </a:p>
          <a:p>
            <a:pPr marL="285750" indent="-285750">
              <a:buFont typeface="Arial" pitchFamily="34" charset="0"/>
              <a:buChar char="•"/>
            </a:pPr>
            <a:endParaRPr lang="en-GB" dirty="0"/>
          </a:p>
        </p:txBody>
      </p:sp>
      <p:sp>
        <p:nvSpPr>
          <p:cNvPr id="3" name="TextBox 2"/>
          <p:cNvSpPr txBox="1"/>
          <p:nvPr/>
        </p:nvSpPr>
        <p:spPr>
          <a:xfrm>
            <a:off x="2555776" y="836711"/>
            <a:ext cx="5472608" cy="646331"/>
          </a:xfrm>
          <a:prstGeom prst="rect">
            <a:avLst/>
          </a:prstGeom>
          <a:noFill/>
        </p:spPr>
        <p:txBody>
          <a:bodyPr wrap="square" rtlCol="0">
            <a:spAutoFit/>
          </a:bodyPr>
          <a:lstStyle/>
          <a:p>
            <a:r>
              <a:rPr lang="en-GB" sz="3600" b="1" dirty="0" smtClean="0"/>
              <a:t>Diversity at work</a:t>
            </a:r>
            <a:endParaRPr lang="en-GB" sz="3600" b="1" dirty="0"/>
          </a:p>
        </p:txBody>
      </p:sp>
    </p:spTree>
    <p:extLst>
      <p:ext uri="{BB962C8B-B14F-4D97-AF65-F5344CB8AC3E}">
        <p14:creationId xmlns:p14="http://schemas.microsoft.com/office/powerpoint/2010/main" xmlns="" val="1234538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700808"/>
            <a:ext cx="7200800" cy="3416320"/>
          </a:xfrm>
          <a:prstGeom prst="rect">
            <a:avLst/>
          </a:prstGeom>
          <a:noFill/>
        </p:spPr>
        <p:txBody>
          <a:bodyPr wrap="square" rtlCol="0">
            <a:spAutoFit/>
          </a:bodyPr>
          <a:lstStyle/>
          <a:p>
            <a:r>
              <a:rPr lang="en-GB" sz="2400" dirty="0" smtClean="0"/>
              <a:t>Equal opportunities is often taken to mean treating everyone the same way.</a:t>
            </a:r>
          </a:p>
          <a:p>
            <a:endParaRPr lang="en-GB" sz="2400" dirty="0"/>
          </a:p>
          <a:p>
            <a:r>
              <a:rPr lang="en-GB" sz="2400" dirty="0" smtClean="0"/>
              <a:t>However, true equality of opportunity can only be achieved if people are treated </a:t>
            </a:r>
            <a:r>
              <a:rPr lang="en-GB" sz="2400" i="1" dirty="0" smtClean="0"/>
              <a:t>differently </a:t>
            </a:r>
            <a:r>
              <a:rPr lang="en-GB" sz="2400" dirty="0" smtClean="0"/>
              <a:t>– in ways that are fair and tailored to their needs.</a:t>
            </a:r>
          </a:p>
          <a:p>
            <a:endParaRPr lang="en-GB" sz="2400" i="1" dirty="0"/>
          </a:p>
          <a:p>
            <a:r>
              <a:rPr lang="en-GB" sz="2400" dirty="0" smtClean="0"/>
              <a:t>Decisions about diversity management must also be aligned to the needs and objectives of the business.</a:t>
            </a:r>
            <a:endParaRPr lang="en-GB" sz="2400" dirty="0"/>
          </a:p>
        </p:txBody>
      </p:sp>
    </p:spTree>
    <p:extLst>
      <p:ext uri="{BB962C8B-B14F-4D97-AF65-F5344CB8AC3E}">
        <p14:creationId xmlns:p14="http://schemas.microsoft.com/office/powerpoint/2010/main" xmlns="" val="3139672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11560" y="2114550"/>
            <a:ext cx="4381500" cy="26289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Box 1"/>
          <p:cNvSpPr txBox="1"/>
          <p:nvPr/>
        </p:nvSpPr>
        <p:spPr>
          <a:xfrm>
            <a:off x="5292080" y="2114550"/>
            <a:ext cx="3168352" cy="2308324"/>
          </a:xfrm>
          <a:prstGeom prst="rect">
            <a:avLst/>
          </a:prstGeom>
          <a:noFill/>
        </p:spPr>
        <p:txBody>
          <a:bodyPr wrap="square" rtlCol="0">
            <a:spAutoFit/>
          </a:bodyPr>
          <a:lstStyle/>
          <a:p>
            <a:r>
              <a:rPr lang="en-GB" dirty="0" smtClean="0"/>
              <a:t>Although women have always worked, the modern workplace is often based on the idea of an all-male workforce.</a:t>
            </a:r>
          </a:p>
          <a:p>
            <a:endParaRPr lang="en-GB" dirty="0"/>
          </a:p>
          <a:p>
            <a:r>
              <a:rPr lang="en-GB" dirty="0" smtClean="0"/>
              <a:t>Working patterns and practices are tailored to suit married men with stay-at-home wives.</a:t>
            </a:r>
            <a:endParaRPr lang="en-GB" dirty="0"/>
          </a:p>
        </p:txBody>
      </p:sp>
    </p:spTree>
    <p:extLst>
      <p:ext uri="{BB962C8B-B14F-4D97-AF65-F5344CB8AC3E}">
        <p14:creationId xmlns:p14="http://schemas.microsoft.com/office/powerpoint/2010/main" xmlns="" val="3715158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268760"/>
            <a:ext cx="8352928" cy="4185761"/>
          </a:xfrm>
          <a:prstGeom prst="rect">
            <a:avLst/>
          </a:prstGeom>
          <a:noFill/>
        </p:spPr>
        <p:txBody>
          <a:bodyPr wrap="square" rtlCol="0">
            <a:spAutoFit/>
          </a:bodyPr>
          <a:lstStyle/>
          <a:p>
            <a:r>
              <a:rPr lang="en-GB" sz="3200" b="1" dirty="0" smtClean="0"/>
              <a:t>                </a:t>
            </a:r>
            <a:endParaRPr lang="en-GB" sz="2400" dirty="0"/>
          </a:p>
          <a:p>
            <a:pPr marL="285750" indent="-285750">
              <a:buFont typeface="Arial" pitchFamily="34" charset="0"/>
              <a:buChar char="•"/>
            </a:pPr>
            <a:r>
              <a:rPr lang="en-GB" sz="2400" dirty="0" smtClean="0"/>
              <a:t>Girls now excel in education</a:t>
            </a:r>
          </a:p>
          <a:p>
            <a:pPr marL="285750" indent="-285750">
              <a:buFont typeface="Arial" pitchFamily="34" charset="0"/>
              <a:buChar char="•"/>
            </a:pPr>
            <a:r>
              <a:rPr lang="en-GB" sz="2400" dirty="0" smtClean="0"/>
              <a:t>Many women choose to work full time</a:t>
            </a:r>
          </a:p>
          <a:p>
            <a:pPr marL="285750" indent="-285750">
              <a:buFont typeface="Arial" pitchFamily="34" charset="0"/>
              <a:buChar char="•"/>
            </a:pPr>
            <a:r>
              <a:rPr lang="en-GB" sz="2400" dirty="0" smtClean="0"/>
              <a:t>Ethnic diversity and population mobility</a:t>
            </a:r>
          </a:p>
          <a:p>
            <a:pPr marL="285750" indent="-285750">
              <a:buFont typeface="Arial" pitchFamily="34" charset="0"/>
              <a:buChar char="•"/>
            </a:pPr>
            <a:r>
              <a:rPr lang="en-GB" sz="2400" dirty="0" smtClean="0"/>
              <a:t>Welfare reform </a:t>
            </a:r>
          </a:p>
          <a:p>
            <a:pPr marL="285750" indent="-285750">
              <a:buFont typeface="Arial" pitchFamily="34" charset="0"/>
              <a:buChar char="•"/>
            </a:pPr>
            <a:r>
              <a:rPr lang="en-GB" sz="2400" dirty="0" smtClean="0"/>
              <a:t>Abolition of the default retirement age </a:t>
            </a:r>
          </a:p>
          <a:p>
            <a:pPr marL="285750" indent="-285750">
              <a:buFont typeface="Arial" pitchFamily="34" charset="0"/>
              <a:buChar char="•"/>
            </a:pPr>
            <a:r>
              <a:rPr lang="en-GB" sz="2400" dirty="0" smtClean="0"/>
              <a:t>Changing roles within the family</a:t>
            </a:r>
          </a:p>
          <a:p>
            <a:pPr marL="285750" indent="-285750">
              <a:buFont typeface="Arial" pitchFamily="34" charset="0"/>
              <a:buChar char="•"/>
            </a:pPr>
            <a:r>
              <a:rPr lang="en-GB" sz="2400" dirty="0" smtClean="0"/>
              <a:t>Technology enabling remote and flexible working</a:t>
            </a:r>
          </a:p>
          <a:p>
            <a:pPr marL="285750" indent="-285750">
              <a:buFont typeface="Arial" pitchFamily="34" charset="0"/>
              <a:buChar char="•"/>
            </a:pPr>
            <a:r>
              <a:rPr lang="en-GB" sz="2400" dirty="0" smtClean="0"/>
              <a:t>Equality Act 2010 allows positive action</a:t>
            </a:r>
          </a:p>
          <a:p>
            <a:pPr marL="285750" indent="-285750">
              <a:buFont typeface="Arial" pitchFamily="34" charset="0"/>
              <a:buChar char="•"/>
            </a:pPr>
            <a:r>
              <a:rPr lang="en-GB" sz="2400" dirty="0" smtClean="0"/>
              <a:t>Universal right to request flexible working</a:t>
            </a:r>
          </a:p>
          <a:p>
            <a:endParaRPr lang="en-GB" dirty="0" smtClean="0"/>
          </a:p>
        </p:txBody>
      </p:sp>
      <p:sp>
        <p:nvSpPr>
          <p:cNvPr id="3" name="TextBox 2"/>
          <p:cNvSpPr txBox="1"/>
          <p:nvPr/>
        </p:nvSpPr>
        <p:spPr>
          <a:xfrm>
            <a:off x="2771800" y="683985"/>
            <a:ext cx="5832648" cy="584775"/>
          </a:xfrm>
          <a:prstGeom prst="rect">
            <a:avLst/>
          </a:prstGeom>
          <a:noFill/>
        </p:spPr>
        <p:txBody>
          <a:bodyPr wrap="square" rtlCol="0">
            <a:spAutoFit/>
          </a:bodyPr>
          <a:lstStyle/>
          <a:p>
            <a:r>
              <a:rPr lang="en-GB" sz="3200" b="1" dirty="0" smtClean="0"/>
              <a:t>Drivers for workplace diversity</a:t>
            </a:r>
          </a:p>
        </p:txBody>
      </p:sp>
    </p:spTree>
    <p:extLst>
      <p:ext uri="{BB962C8B-B14F-4D97-AF65-F5344CB8AC3E}">
        <p14:creationId xmlns:p14="http://schemas.microsoft.com/office/powerpoint/2010/main" xmlns="" val="2097317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484784"/>
            <a:ext cx="8280920" cy="461665"/>
          </a:xfrm>
          <a:prstGeom prst="rect">
            <a:avLst/>
          </a:prstGeom>
          <a:noFill/>
        </p:spPr>
        <p:txBody>
          <a:bodyPr wrap="square" rtlCol="0">
            <a:spAutoFit/>
          </a:bodyPr>
          <a:lstStyle/>
          <a:p>
            <a:r>
              <a:rPr lang="en-GB" sz="2400" dirty="0" smtClean="0"/>
              <a:t>Working Futures 2020: UK Commission for Employment and Skills</a:t>
            </a:r>
            <a:endParaRPr lang="en-GB" sz="2400"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267744" y="1988840"/>
            <a:ext cx="4104456" cy="307438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94134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115616" y="1772816"/>
            <a:ext cx="2857500" cy="3352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Oval 1"/>
          <p:cNvSpPr/>
          <p:nvPr/>
        </p:nvSpPr>
        <p:spPr>
          <a:xfrm>
            <a:off x="4987865" y="116632"/>
            <a:ext cx="2520280" cy="1656184"/>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 1990, women made up 45.5% of the UK workforce</a:t>
            </a:r>
            <a:endParaRPr lang="en-GB" dirty="0"/>
          </a:p>
        </p:txBody>
      </p:sp>
      <p:sp>
        <p:nvSpPr>
          <p:cNvPr id="5" name="Oval 4"/>
          <p:cNvSpPr/>
          <p:nvPr/>
        </p:nvSpPr>
        <p:spPr>
          <a:xfrm>
            <a:off x="4987865" y="2204864"/>
            <a:ext cx="2520280" cy="1656184"/>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By 2010, this had increased to 47.1%</a:t>
            </a:r>
            <a:endParaRPr lang="en-GB" dirty="0"/>
          </a:p>
        </p:txBody>
      </p:sp>
      <p:sp>
        <p:nvSpPr>
          <p:cNvPr id="6" name="Oval 5"/>
          <p:cNvSpPr/>
          <p:nvPr/>
        </p:nvSpPr>
        <p:spPr>
          <a:xfrm>
            <a:off x="4983158" y="4293096"/>
            <a:ext cx="2520280" cy="1656184"/>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By 2020, it is estimated women will make up 47.5% of the workforce</a:t>
            </a:r>
            <a:endParaRPr lang="en-GB" dirty="0"/>
          </a:p>
        </p:txBody>
      </p:sp>
      <p:sp>
        <p:nvSpPr>
          <p:cNvPr id="3" name="Down Arrow 2"/>
          <p:cNvSpPr/>
          <p:nvPr/>
        </p:nvSpPr>
        <p:spPr>
          <a:xfrm>
            <a:off x="6156176" y="1772816"/>
            <a:ext cx="216024"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own Arrow 3"/>
          <p:cNvSpPr/>
          <p:nvPr/>
        </p:nvSpPr>
        <p:spPr>
          <a:xfrm>
            <a:off x="6156176" y="3861048"/>
            <a:ext cx="216024"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3299467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272813" y="1412776"/>
            <a:ext cx="4218918" cy="21342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Oval 1"/>
          <p:cNvSpPr/>
          <p:nvPr/>
        </p:nvSpPr>
        <p:spPr>
          <a:xfrm>
            <a:off x="5544833" y="116632"/>
            <a:ext cx="2520280" cy="172819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In 1990, male employees working part time accounted for only 3.5% of all workers</a:t>
            </a:r>
            <a:endParaRPr lang="en-GB" dirty="0">
              <a:solidFill>
                <a:schemeClr val="tx1"/>
              </a:solidFill>
            </a:endParaRPr>
          </a:p>
        </p:txBody>
      </p:sp>
      <p:sp>
        <p:nvSpPr>
          <p:cNvPr id="4" name="Oval 3"/>
          <p:cNvSpPr/>
          <p:nvPr/>
        </p:nvSpPr>
        <p:spPr>
          <a:xfrm>
            <a:off x="5516488" y="2433870"/>
            <a:ext cx="2520280" cy="1728192"/>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By 2010, this had increased to 7.3% of all workers</a:t>
            </a:r>
            <a:endParaRPr lang="en-GB" dirty="0"/>
          </a:p>
        </p:txBody>
      </p:sp>
      <p:sp>
        <p:nvSpPr>
          <p:cNvPr id="5" name="Oval 4"/>
          <p:cNvSpPr/>
          <p:nvPr/>
        </p:nvSpPr>
        <p:spPr>
          <a:xfrm>
            <a:off x="5516488" y="4653136"/>
            <a:ext cx="2520280" cy="1728192"/>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number of men working part time is projected to rise to 8.4% by 2020</a:t>
            </a:r>
            <a:endParaRPr lang="en-GB" dirty="0"/>
          </a:p>
        </p:txBody>
      </p:sp>
      <p:sp>
        <p:nvSpPr>
          <p:cNvPr id="3" name="Down Arrow 2"/>
          <p:cNvSpPr/>
          <p:nvPr/>
        </p:nvSpPr>
        <p:spPr>
          <a:xfrm>
            <a:off x="6660232" y="1844824"/>
            <a:ext cx="288032" cy="5890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6660232" y="4162062"/>
            <a:ext cx="288032" cy="4910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272813" y="3861048"/>
            <a:ext cx="3168352" cy="19442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 1990, women working part time accounted for one in 5 employees, and this figure has remained fairly constant since</a:t>
            </a:r>
            <a:endParaRPr lang="en-GB" dirty="0"/>
          </a:p>
        </p:txBody>
      </p:sp>
    </p:spTree>
    <p:extLst>
      <p:ext uri="{BB962C8B-B14F-4D97-AF65-F5344CB8AC3E}">
        <p14:creationId xmlns:p14="http://schemas.microsoft.com/office/powerpoint/2010/main" xmlns="" val="2239750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1016" y="692696"/>
            <a:ext cx="5112568" cy="646331"/>
          </a:xfrm>
          <a:prstGeom prst="rect">
            <a:avLst/>
          </a:prstGeom>
          <a:noFill/>
        </p:spPr>
        <p:txBody>
          <a:bodyPr wrap="square" rtlCol="0">
            <a:spAutoFit/>
          </a:bodyPr>
          <a:lstStyle/>
          <a:p>
            <a:r>
              <a:rPr lang="en-GB" sz="3600" dirty="0" smtClean="0"/>
              <a:t>Modern working practices</a:t>
            </a:r>
            <a:endParaRPr lang="en-GB" sz="3600" dirty="0"/>
          </a:p>
        </p:txBody>
      </p:sp>
      <p:sp>
        <p:nvSpPr>
          <p:cNvPr id="3" name="Oval 2"/>
          <p:cNvSpPr/>
          <p:nvPr/>
        </p:nvSpPr>
        <p:spPr>
          <a:xfrm>
            <a:off x="611560" y="1700808"/>
            <a:ext cx="2016224" cy="1872208"/>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Flexible working</a:t>
            </a:r>
            <a:endParaRPr lang="en-GB" dirty="0"/>
          </a:p>
        </p:txBody>
      </p:sp>
      <p:sp>
        <p:nvSpPr>
          <p:cNvPr id="4" name="Oval 3"/>
          <p:cNvSpPr/>
          <p:nvPr/>
        </p:nvSpPr>
        <p:spPr>
          <a:xfrm>
            <a:off x="581511" y="3728221"/>
            <a:ext cx="2016224" cy="1872208"/>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Sustainable working</a:t>
            </a:r>
            <a:endParaRPr lang="en-GB" dirty="0"/>
          </a:p>
        </p:txBody>
      </p:sp>
      <p:sp>
        <p:nvSpPr>
          <p:cNvPr id="5" name="Oval 4"/>
          <p:cNvSpPr/>
          <p:nvPr/>
        </p:nvSpPr>
        <p:spPr>
          <a:xfrm>
            <a:off x="5580112" y="1726704"/>
            <a:ext cx="2016224" cy="1872208"/>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Portfolio careers</a:t>
            </a:r>
            <a:endParaRPr lang="en-GB" dirty="0"/>
          </a:p>
        </p:txBody>
      </p:sp>
      <p:sp>
        <p:nvSpPr>
          <p:cNvPr id="6" name="Oval 5"/>
          <p:cNvSpPr/>
          <p:nvPr/>
        </p:nvSpPr>
        <p:spPr>
          <a:xfrm>
            <a:off x="3059832" y="1665001"/>
            <a:ext cx="2016224" cy="18722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Remote working</a:t>
            </a:r>
            <a:endParaRPr lang="en-GB" dirty="0"/>
          </a:p>
        </p:txBody>
      </p:sp>
      <p:sp>
        <p:nvSpPr>
          <p:cNvPr id="7" name="Oval 6"/>
          <p:cNvSpPr/>
          <p:nvPr/>
        </p:nvSpPr>
        <p:spPr>
          <a:xfrm>
            <a:off x="3045303" y="3763353"/>
            <a:ext cx="2016224" cy="1872208"/>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Positive action</a:t>
            </a:r>
            <a:endParaRPr lang="en-GB" dirty="0"/>
          </a:p>
        </p:txBody>
      </p:sp>
      <p:sp>
        <p:nvSpPr>
          <p:cNvPr id="8" name="Oval 7"/>
          <p:cNvSpPr/>
          <p:nvPr/>
        </p:nvSpPr>
        <p:spPr>
          <a:xfrm>
            <a:off x="5580112" y="3844350"/>
            <a:ext cx="2016224" cy="187220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Work Life Balance</a:t>
            </a:r>
            <a:endParaRPr lang="en-GB" dirty="0"/>
          </a:p>
        </p:txBody>
      </p:sp>
    </p:spTree>
    <p:extLst>
      <p:ext uri="{BB962C8B-B14F-4D97-AF65-F5344CB8AC3E}">
        <p14:creationId xmlns:p14="http://schemas.microsoft.com/office/powerpoint/2010/main" xmlns="" val="2323101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68569" y="476671"/>
            <a:ext cx="5616624" cy="954107"/>
          </a:xfrm>
          <a:prstGeom prst="rect">
            <a:avLst/>
          </a:prstGeom>
          <a:noFill/>
        </p:spPr>
        <p:txBody>
          <a:bodyPr wrap="square" rtlCol="0">
            <a:spAutoFit/>
          </a:bodyPr>
          <a:lstStyle/>
          <a:p>
            <a:r>
              <a:rPr lang="en-GB" sz="2800" b="1" dirty="0"/>
              <a:t>M</a:t>
            </a:r>
            <a:r>
              <a:rPr lang="en-GB" sz="2800" b="1" dirty="0" smtClean="0"/>
              <a:t>odern working practices that support a diverse workforce</a:t>
            </a:r>
            <a:endParaRPr lang="en-GB" sz="2800" b="1" dirty="0"/>
          </a:p>
        </p:txBody>
      </p:sp>
      <p:sp>
        <p:nvSpPr>
          <p:cNvPr id="3" name="TextBox 2"/>
          <p:cNvSpPr txBox="1"/>
          <p:nvPr/>
        </p:nvSpPr>
        <p:spPr>
          <a:xfrm>
            <a:off x="783564" y="1467988"/>
            <a:ext cx="7848872" cy="3416320"/>
          </a:xfrm>
          <a:prstGeom prst="rect">
            <a:avLst/>
          </a:prstGeom>
          <a:noFill/>
        </p:spPr>
        <p:txBody>
          <a:bodyPr wrap="square" rtlCol="0">
            <a:spAutoFit/>
          </a:bodyPr>
          <a:lstStyle/>
          <a:p>
            <a:pPr marL="285750" indent="-285750">
              <a:buFont typeface="Arial" pitchFamily="34" charset="0"/>
              <a:buChar char="•"/>
            </a:pPr>
            <a:r>
              <a:rPr lang="en-GB" dirty="0" smtClean="0"/>
              <a:t>Allocate annual leave in hours, including statutory and privilege days</a:t>
            </a:r>
          </a:p>
          <a:p>
            <a:pPr marL="285750" indent="-285750">
              <a:buFont typeface="Arial" pitchFamily="34" charset="0"/>
              <a:buChar char="•"/>
            </a:pPr>
            <a:r>
              <a:rPr lang="en-GB" dirty="0" smtClean="0"/>
              <a:t>Allow applicants for all posts to state the number of hours they wish to work – i.e. don’t stipulate a job must be done full time if it could be a job-share</a:t>
            </a:r>
          </a:p>
          <a:p>
            <a:pPr marL="285750" indent="-285750">
              <a:buFont typeface="Arial" pitchFamily="34" charset="0"/>
              <a:buChar char="•"/>
            </a:pPr>
            <a:r>
              <a:rPr lang="en-GB" dirty="0" smtClean="0"/>
              <a:t>Compressed working </a:t>
            </a:r>
          </a:p>
          <a:p>
            <a:pPr marL="285750" indent="-285750">
              <a:buFont typeface="Arial" pitchFamily="34" charset="0"/>
              <a:buChar char="•"/>
            </a:pPr>
            <a:r>
              <a:rPr lang="en-GB" dirty="0" smtClean="0"/>
              <a:t>Sabbaticals and career breaks</a:t>
            </a:r>
          </a:p>
          <a:p>
            <a:pPr marL="285750" indent="-285750">
              <a:buFont typeface="Arial" pitchFamily="34" charset="0"/>
              <a:buChar char="•"/>
            </a:pPr>
            <a:r>
              <a:rPr lang="en-GB" dirty="0" smtClean="0"/>
              <a:t>Shared parental leave, or paternity benefits for male employees</a:t>
            </a:r>
          </a:p>
          <a:p>
            <a:pPr marL="285750" indent="-285750">
              <a:buFont typeface="Arial" pitchFamily="34" charset="0"/>
              <a:buChar char="•"/>
            </a:pPr>
            <a:r>
              <a:rPr lang="en-GB" dirty="0" smtClean="0"/>
              <a:t>Time Off In Lieu</a:t>
            </a:r>
          </a:p>
          <a:p>
            <a:pPr marL="285750" indent="-285750">
              <a:buFont typeface="Arial" pitchFamily="34" charset="0"/>
              <a:buChar char="•"/>
            </a:pPr>
            <a:r>
              <a:rPr lang="en-GB" dirty="0" smtClean="0"/>
              <a:t>Zero hours contracts</a:t>
            </a:r>
          </a:p>
          <a:p>
            <a:pPr marL="285750" indent="-285750">
              <a:buFont typeface="Arial" pitchFamily="34" charset="0"/>
              <a:buChar char="•"/>
            </a:pPr>
            <a:r>
              <a:rPr lang="en-GB" dirty="0" smtClean="0"/>
              <a:t>Flexi-time</a:t>
            </a:r>
          </a:p>
          <a:p>
            <a:pPr marL="285750" indent="-285750">
              <a:buFont typeface="Arial" pitchFamily="34" charset="0"/>
              <a:buChar char="•"/>
            </a:pPr>
            <a:r>
              <a:rPr lang="en-GB" dirty="0" smtClean="0"/>
              <a:t>Home-based or remote working using cloud-based file sharing systems</a:t>
            </a:r>
          </a:p>
          <a:p>
            <a:pPr marL="285750" indent="-285750">
              <a:buFont typeface="Arial" pitchFamily="34" charset="0"/>
              <a:buChar char="•"/>
            </a:pPr>
            <a:r>
              <a:rPr lang="en-GB" dirty="0" smtClean="0"/>
              <a:t>Team Based Solutions</a:t>
            </a:r>
          </a:p>
          <a:p>
            <a:pPr marL="285750" indent="-285750">
              <a:buFont typeface="Arial" pitchFamily="34" charset="0"/>
              <a:buChar char="•"/>
            </a:pPr>
            <a:endParaRPr lang="en-GB" dirty="0"/>
          </a:p>
        </p:txBody>
      </p:sp>
      <p:sp>
        <p:nvSpPr>
          <p:cNvPr id="4" name="Rectangle 3"/>
          <p:cNvSpPr/>
          <p:nvPr/>
        </p:nvSpPr>
        <p:spPr>
          <a:xfrm>
            <a:off x="827584" y="4725144"/>
            <a:ext cx="7272808" cy="57606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All non-traditional working practices must be supported by a robust performance management system</a:t>
            </a:r>
            <a:endParaRPr lang="en-GB" dirty="0"/>
          </a:p>
        </p:txBody>
      </p:sp>
    </p:spTree>
    <p:extLst>
      <p:ext uri="{BB962C8B-B14F-4D97-AF65-F5344CB8AC3E}">
        <p14:creationId xmlns:p14="http://schemas.microsoft.com/office/powerpoint/2010/main" xmlns="" val="90589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556792"/>
            <a:ext cx="7992888" cy="3647152"/>
          </a:xfrm>
          <a:prstGeom prst="rect">
            <a:avLst/>
          </a:prstGeom>
          <a:noFill/>
        </p:spPr>
        <p:txBody>
          <a:bodyPr wrap="square" rtlCol="0">
            <a:spAutoFit/>
          </a:bodyPr>
          <a:lstStyle/>
          <a:p>
            <a:endParaRPr lang="en-GB" sz="1100" dirty="0"/>
          </a:p>
          <a:p>
            <a:pPr marL="342900" indent="-342900">
              <a:buFont typeface="Arial" pitchFamily="34" charset="0"/>
              <a:buChar char="•"/>
            </a:pPr>
            <a:r>
              <a:rPr lang="en-GB" sz="2400" dirty="0" smtClean="0"/>
              <a:t>What are the benefits to the business?</a:t>
            </a:r>
          </a:p>
          <a:p>
            <a:pPr marL="342900" indent="-342900">
              <a:buFont typeface="Arial" pitchFamily="34" charset="0"/>
              <a:buChar char="•"/>
            </a:pPr>
            <a:r>
              <a:rPr lang="en-GB" sz="2400" dirty="0" smtClean="0"/>
              <a:t>Will the change have a negative impact on productivity or service delivery?</a:t>
            </a:r>
          </a:p>
          <a:p>
            <a:pPr marL="342900" indent="-342900">
              <a:buFont typeface="Arial" pitchFamily="34" charset="0"/>
              <a:buChar char="•"/>
            </a:pPr>
            <a:r>
              <a:rPr lang="en-GB" sz="2400" dirty="0" smtClean="0"/>
              <a:t>What are the risks of this type of working?</a:t>
            </a:r>
          </a:p>
          <a:p>
            <a:pPr marL="342900" indent="-342900">
              <a:buFont typeface="Arial" pitchFamily="34" charset="0"/>
              <a:buChar char="•"/>
            </a:pPr>
            <a:r>
              <a:rPr lang="en-GB" sz="2400" dirty="0" smtClean="0"/>
              <a:t>How well will the employee’s line manager still be able to monitor their performance?</a:t>
            </a:r>
          </a:p>
          <a:p>
            <a:endParaRPr lang="en-GB" sz="1000" dirty="0" smtClean="0"/>
          </a:p>
          <a:p>
            <a:r>
              <a:rPr lang="en-GB" sz="2400" dirty="0" smtClean="0"/>
              <a:t>Employers still have to right to turn down any request which will have a negative impact on the business.</a:t>
            </a:r>
            <a:endParaRPr lang="en-GB" sz="2400" dirty="0"/>
          </a:p>
          <a:p>
            <a:endParaRPr lang="en-GB" dirty="0"/>
          </a:p>
        </p:txBody>
      </p:sp>
      <p:sp>
        <p:nvSpPr>
          <p:cNvPr id="3" name="TextBox 2"/>
          <p:cNvSpPr txBox="1"/>
          <p:nvPr/>
        </p:nvSpPr>
        <p:spPr>
          <a:xfrm>
            <a:off x="2555776" y="404664"/>
            <a:ext cx="6264696" cy="954107"/>
          </a:xfrm>
          <a:prstGeom prst="rect">
            <a:avLst/>
          </a:prstGeom>
          <a:noFill/>
        </p:spPr>
        <p:txBody>
          <a:bodyPr wrap="square" rtlCol="0">
            <a:spAutoFit/>
          </a:bodyPr>
          <a:lstStyle/>
          <a:p>
            <a:r>
              <a:rPr lang="en-GB" sz="2800" b="1" dirty="0" smtClean="0"/>
              <a:t>Be open minded about all requests to work flexibly, but don’t be afraid to ask…</a:t>
            </a:r>
          </a:p>
        </p:txBody>
      </p:sp>
    </p:spTree>
    <p:extLst>
      <p:ext uri="{BB962C8B-B14F-4D97-AF65-F5344CB8AC3E}">
        <p14:creationId xmlns:p14="http://schemas.microsoft.com/office/powerpoint/2010/main" xmlns="" val="2194379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1556792"/>
            <a:ext cx="6624736" cy="3539430"/>
          </a:xfrm>
          <a:prstGeom prst="rect">
            <a:avLst/>
          </a:prstGeom>
          <a:noFill/>
        </p:spPr>
        <p:txBody>
          <a:bodyPr wrap="square" rtlCol="0">
            <a:spAutoFit/>
          </a:bodyPr>
          <a:lstStyle/>
          <a:p>
            <a:pPr algn="ctr"/>
            <a:r>
              <a:rPr lang="en-GB" sz="4000" b="1" dirty="0" smtClean="0"/>
              <a:t>Thank you!</a:t>
            </a:r>
          </a:p>
          <a:p>
            <a:endParaRPr lang="en-GB" dirty="0"/>
          </a:p>
          <a:p>
            <a:pPr algn="ctr"/>
            <a:r>
              <a:rPr lang="en-GB" dirty="0" smtClean="0"/>
              <a:t>For more information about Chwarae Teg’s work please visit:</a:t>
            </a:r>
          </a:p>
          <a:p>
            <a:pPr algn="ctr"/>
            <a:endParaRPr lang="en-GB" sz="2800" dirty="0"/>
          </a:p>
          <a:p>
            <a:pPr algn="ctr"/>
            <a:r>
              <a:rPr lang="en-GB" sz="2800" dirty="0" smtClean="0"/>
              <a:t>www.chwaraeteg.com</a:t>
            </a:r>
          </a:p>
          <a:p>
            <a:pPr algn="ctr"/>
            <a:endParaRPr lang="en-GB" sz="2800" dirty="0"/>
          </a:p>
          <a:p>
            <a:pPr algn="ctr"/>
            <a:r>
              <a:rPr lang="en-GB" sz="2800" dirty="0" smtClean="0"/>
              <a:t>www.agilenation.co.uk</a:t>
            </a:r>
          </a:p>
          <a:p>
            <a:endParaRPr lang="en-GB" dirty="0"/>
          </a:p>
          <a:p>
            <a:endParaRPr lang="en-GB" dirty="0" smtClean="0"/>
          </a:p>
        </p:txBody>
      </p:sp>
    </p:spTree>
    <p:extLst>
      <p:ext uri="{BB962C8B-B14F-4D97-AF65-F5344CB8AC3E}">
        <p14:creationId xmlns:p14="http://schemas.microsoft.com/office/powerpoint/2010/main" xmlns="" val="19118514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273</TotalTime>
  <Words>648</Words>
  <Application>Microsoft Office PowerPoint</Application>
  <PresentationFormat>On-screen Show (4:3)</PresentationFormat>
  <Paragraphs>90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Slide 1</vt:lpstr>
      <vt:lpstr>Slide 2</vt:lpstr>
      <vt:lpstr>  Managing diversity in the 21st Century  What does diversity mean in 21st century Wales?  How are the demographics of the workforce going to change by 2020?  What does this mean in terms of employment practices?  </vt:lpstr>
      <vt:lpstr>Wales in the 21st Century</vt:lpstr>
      <vt:lpstr>One in 5 people in Wales can speak Welsh</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Harwood</dc:creator>
  <cp:lastModifiedBy>Samantha Morgan</cp:lastModifiedBy>
  <cp:revision>19</cp:revision>
  <dcterms:created xsi:type="dcterms:W3CDTF">2013-02-13T13:20:51Z</dcterms:created>
  <dcterms:modified xsi:type="dcterms:W3CDTF">2013-02-13T18:00:48Z</dcterms:modified>
</cp:coreProperties>
</file>