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4"/>
  </p:sldMasterIdLst>
  <p:notesMasterIdLst>
    <p:notesMasterId r:id="rId22"/>
  </p:notesMasterIdLst>
  <p:handoutMasterIdLst>
    <p:handoutMasterId r:id="rId23"/>
  </p:handoutMasterIdLst>
  <p:sldIdLst>
    <p:sldId id="258" r:id="rId5"/>
    <p:sldId id="284" r:id="rId6"/>
    <p:sldId id="286" r:id="rId7"/>
    <p:sldId id="262" r:id="rId8"/>
    <p:sldId id="295" r:id="rId9"/>
    <p:sldId id="293" r:id="rId10"/>
    <p:sldId id="294" r:id="rId11"/>
    <p:sldId id="263" r:id="rId12"/>
    <p:sldId id="264" r:id="rId13"/>
    <p:sldId id="287" r:id="rId14"/>
    <p:sldId id="266" r:id="rId15"/>
    <p:sldId id="267" r:id="rId16"/>
    <p:sldId id="268" r:id="rId17"/>
    <p:sldId id="269" r:id="rId18"/>
    <p:sldId id="270" r:id="rId19"/>
    <p:sldId id="271" r:id="rId20"/>
    <p:sldId id="296" r:id="rId21"/>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AC8E58-F619-4484-A05F-CB79FF3F0892}" v="278" dt="2026-01-30T19:17:59.8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309" autoAdjust="0"/>
  </p:normalViewPr>
  <p:slideViewPr>
    <p:cSldViewPr snapToGrid="0">
      <p:cViewPr varScale="1">
        <p:scale>
          <a:sx n="159" d="100"/>
          <a:sy n="159" d="100"/>
        </p:scale>
        <p:origin x="384" y="138"/>
      </p:cViewPr>
      <p:guideLst/>
    </p:cSldViewPr>
  </p:slideViewPr>
  <p:notesTextViewPr>
    <p:cViewPr>
      <p:scale>
        <a:sx n="1" d="1"/>
        <a:sy n="1" d="1"/>
      </p:scale>
      <p:origin x="0" y="0"/>
    </p:cViewPr>
  </p:notesTextViewPr>
  <p:notesViewPr>
    <p:cSldViewPr snapToGrid="0">
      <p:cViewPr varScale="1">
        <p:scale>
          <a:sx n="88" d="100"/>
          <a:sy n="88" d="100"/>
        </p:scale>
        <p:origin x="3822" y="7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_rels/data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 Id="rId4" Type="http://schemas.openxmlformats.org/officeDocument/2006/relationships/image" Target="../media/image10.png"/></Relationships>
</file>

<file path=ppt/diagrams/_rels/data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 Id="rId4" Type="http://schemas.openxmlformats.org/officeDocument/2006/relationships/image" Target="../media/image14.png"/></Relationships>
</file>

<file path=ppt/diagrams/_rels/drawing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 Id="rId4" Type="http://schemas.openxmlformats.org/officeDocument/2006/relationships/image" Target="../media/image10.png"/></Relationships>
</file>

<file path=ppt/diagrams/_rels/drawing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 Id="rId4"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7D1274-5519-4204-9FEF-109B25B362CF}" type="doc">
      <dgm:prSet loTypeId="urn:microsoft.com/office/officeart/2005/8/layout/vList2" loCatId="list" qsTypeId="urn:microsoft.com/office/officeart/2005/8/quickstyle/simple1" qsCatId="simple" csTypeId="urn:microsoft.com/office/officeart/2005/8/colors/accent1_3" csCatId="accent1" phldr="1"/>
      <dgm:spPr/>
      <dgm:t>
        <a:bodyPr/>
        <a:lstStyle/>
        <a:p>
          <a:endParaRPr lang="en-GB"/>
        </a:p>
      </dgm:t>
    </dgm:pt>
    <dgm:pt modelId="{B1675EF2-7BC3-4A7E-9F82-638FCAC47574}">
      <dgm:prSet/>
      <dgm:spPr>
        <a:solidFill>
          <a:srgbClr val="00B050"/>
        </a:solidFill>
      </dgm:spPr>
      <dgm:t>
        <a:bodyPr/>
        <a:lstStyle/>
        <a:p>
          <a:r>
            <a:rPr lang="en-US" b="0" dirty="0">
              <a:latin typeface="Times New Roman" panose="02020603050405020304" pitchFamily="18" charset="0"/>
              <a:cs typeface="Times New Roman" panose="02020603050405020304" pitchFamily="18" charset="0"/>
            </a:rPr>
            <a:t>The care needs of older people should be appraised as a whole since wellbeing encompasses physical health, mental health, emotional stability and social networks, not just the lack of disease.</a:t>
          </a:r>
          <a:endParaRPr lang="en-GB" b="0" dirty="0">
            <a:latin typeface="Times New Roman" panose="02020603050405020304" pitchFamily="18" charset="0"/>
            <a:cs typeface="Times New Roman" panose="02020603050405020304" pitchFamily="18" charset="0"/>
          </a:endParaRPr>
        </a:p>
      </dgm:t>
    </dgm:pt>
    <dgm:pt modelId="{3FA31AEE-5A04-470F-BACC-15755519E699}" type="sibTrans" cxnId="{54FB47B1-17E4-41C5-BA4D-A36F84F94758}">
      <dgm:prSet/>
      <dgm:spPr/>
      <dgm:t>
        <a:bodyPr/>
        <a:lstStyle/>
        <a:p>
          <a:endParaRPr lang="en-GB" b="0">
            <a:latin typeface="Times New Roman" panose="02020603050405020304" pitchFamily="18" charset="0"/>
            <a:cs typeface="Times New Roman" panose="02020603050405020304" pitchFamily="18" charset="0"/>
          </a:endParaRPr>
        </a:p>
      </dgm:t>
    </dgm:pt>
    <dgm:pt modelId="{CF14077E-1864-4171-AD29-6758B381A81F}" type="parTrans" cxnId="{54FB47B1-17E4-41C5-BA4D-A36F84F94758}">
      <dgm:prSet/>
      <dgm:spPr/>
      <dgm:t>
        <a:bodyPr/>
        <a:lstStyle/>
        <a:p>
          <a:endParaRPr lang="en-GB" b="0">
            <a:latin typeface="Times New Roman" panose="02020603050405020304" pitchFamily="18" charset="0"/>
            <a:cs typeface="Times New Roman" panose="02020603050405020304" pitchFamily="18" charset="0"/>
          </a:endParaRPr>
        </a:p>
      </dgm:t>
    </dgm:pt>
    <dgm:pt modelId="{AC080995-3C07-4F20-BB63-D2B3126F1468}">
      <dgm:prSet/>
      <dgm:spPr>
        <a:solidFill>
          <a:srgbClr val="7030A0"/>
        </a:solidFill>
      </dgm:spPr>
      <dgm:t>
        <a:bodyPr/>
        <a:lstStyle/>
        <a:p>
          <a:r>
            <a:rPr lang="en-US" b="0" dirty="0">
              <a:latin typeface="Times New Roman" panose="02020603050405020304" pitchFamily="18" charset="0"/>
              <a:cs typeface="Times New Roman" panose="02020603050405020304" pitchFamily="18" charset="0"/>
            </a:rPr>
            <a:t>Healthy ageing is related to maintaining functional ability, which indicates the capability to meet basic needs, learn, move, build relationships, and contribute to society.</a:t>
          </a:r>
          <a:endParaRPr lang="en-GB" b="0" dirty="0">
            <a:latin typeface="Times New Roman" panose="02020603050405020304" pitchFamily="18" charset="0"/>
            <a:cs typeface="Times New Roman" panose="02020603050405020304" pitchFamily="18" charset="0"/>
          </a:endParaRPr>
        </a:p>
      </dgm:t>
    </dgm:pt>
    <dgm:pt modelId="{4ABA8213-64A5-4F89-BB29-745ED9A91130}" type="sibTrans" cxnId="{1215FF27-9DA3-4AB8-88F2-9A5658F083AF}">
      <dgm:prSet/>
      <dgm:spPr/>
      <dgm:t>
        <a:bodyPr/>
        <a:lstStyle/>
        <a:p>
          <a:endParaRPr lang="en-GB" b="0">
            <a:latin typeface="Times New Roman" panose="02020603050405020304" pitchFamily="18" charset="0"/>
            <a:cs typeface="Times New Roman" panose="02020603050405020304" pitchFamily="18" charset="0"/>
          </a:endParaRPr>
        </a:p>
      </dgm:t>
    </dgm:pt>
    <dgm:pt modelId="{90BCB226-2DFE-46BD-9C2B-9F286CD2B55E}" type="parTrans" cxnId="{1215FF27-9DA3-4AB8-88F2-9A5658F083AF}">
      <dgm:prSet/>
      <dgm:spPr/>
      <dgm:t>
        <a:bodyPr/>
        <a:lstStyle/>
        <a:p>
          <a:endParaRPr lang="en-GB" b="0">
            <a:latin typeface="Times New Roman" panose="02020603050405020304" pitchFamily="18" charset="0"/>
            <a:cs typeface="Times New Roman" panose="02020603050405020304" pitchFamily="18" charset="0"/>
          </a:endParaRPr>
        </a:p>
      </dgm:t>
    </dgm:pt>
    <dgm:pt modelId="{3AA8543B-8C25-4ABA-8184-ECDEABA9BB23}">
      <dgm:prSet/>
      <dgm:spPr/>
      <dgm:t>
        <a:bodyPr/>
        <a:lstStyle/>
        <a:p>
          <a:r>
            <a:rPr lang="en-GB" b="0" dirty="0">
              <a:latin typeface="Times New Roman" panose="02020603050405020304" pitchFamily="18" charset="0"/>
              <a:cs typeface="Times New Roman" panose="02020603050405020304" pitchFamily="18" charset="0"/>
            </a:rPr>
            <a:t>Active and Healthy Ageing (AHA), as defined by the World Health Organisation (WHO), aims to enhance people’s overall quality of life as they get older (</a:t>
          </a:r>
          <a:r>
            <a:rPr lang="en-GB" altLang="en-US" dirty="0">
              <a:latin typeface="Times New Roman" panose="02020603050405020304" pitchFamily="18" charset="0"/>
              <a:cs typeface="Times New Roman" panose="02020603050405020304" pitchFamily="18" charset="0"/>
            </a:rPr>
            <a:t>Leis and </a:t>
          </a:r>
          <a:r>
            <a:rPr lang="en-GB" altLang="en-US" dirty="0" err="1">
              <a:latin typeface="Times New Roman" panose="02020603050405020304" pitchFamily="18" charset="0"/>
              <a:cs typeface="Times New Roman" panose="02020603050405020304" pitchFamily="18" charset="0"/>
            </a:rPr>
            <a:t>Gijsbers</a:t>
          </a:r>
          <a:r>
            <a:rPr lang="en-GB" altLang="en-US" dirty="0">
              <a:latin typeface="Times New Roman" panose="02020603050405020304" pitchFamily="18" charset="0"/>
              <a:cs typeface="Times New Roman" panose="02020603050405020304" pitchFamily="18" charset="0"/>
            </a:rPr>
            <a:t>, 2011).</a:t>
          </a:r>
          <a:endParaRPr lang="en-GB" b="0" dirty="0">
            <a:latin typeface="Times New Roman" panose="02020603050405020304" pitchFamily="18" charset="0"/>
            <a:cs typeface="Times New Roman" panose="02020603050405020304" pitchFamily="18" charset="0"/>
          </a:endParaRPr>
        </a:p>
      </dgm:t>
    </dgm:pt>
    <dgm:pt modelId="{103754C5-FA14-41CC-90AF-6AACED9F5E56}" type="sibTrans" cxnId="{8EE7414F-95BE-4DC6-9ED6-040AC161B5C1}">
      <dgm:prSet/>
      <dgm:spPr/>
      <dgm:t>
        <a:bodyPr/>
        <a:lstStyle/>
        <a:p>
          <a:endParaRPr lang="en-GB" b="0">
            <a:latin typeface="Times New Roman" panose="02020603050405020304" pitchFamily="18" charset="0"/>
            <a:cs typeface="Times New Roman" panose="02020603050405020304" pitchFamily="18" charset="0"/>
          </a:endParaRPr>
        </a:p>
      </dgm:t>
    </dgm:pt>
    <dgm:pt modelId="{E6AFC03A-5917-4125-9406-C0C6153DD06E}" type="parTrans" cxnId="{8EE7414F-95BE-4DC6-9ED6-040AC161B5C1}">
      <dgm:prSet/>
      <dgm:spPr/>
      <dgm:t>
        <a:bodyPr/>
        <a:lstStyle/>
        <a:p>
          <a:endParaRPr lang="en-GB" b="0">
            <a:latin typeface="Times New Roman" panose="02020603050405020304" pitchFamily="18" charset="0"/>
            <a:cs typeface="Times New Roman" panose="02020603050405020304" pitchFamily="18" charset="0"/>
          </a:endParaRPr>
        </a:p>
      </dgm:t>
    </dgm:pt>
    <dgm:pt modelId="{4A2C136A-D035-4EF3-8954-02AA055AC7CF}" type="pres">
      <dgm:prSet presAssocID="{EA7D1274-5519-4204-9FEF-109B25B362CF}" presName="linear" presStyleCnt="0">
        <dgm:presLayoutVars>
          <dgm:animLvl val="lvl"/>
          <dgm:resizeHandles val="exact"/>
        </dgm:presLayoutVars>
      </dgm:prSet>
      <dgm:spPr/>
    </dgm:pt>
    <dgm:pt modelId="{6E5F4529-85CD-47AB-9CEE-29C2295B9BF1}" type="pres">
      <dgm:prSet presAssocID="{3AA8543B-8C25-4ABA-8184-ECDEABA9BB23}" presName="parentText" presStyleLbl="node1" presStyleIdx="0" presStyleCnt="3">
        <dgm:presLayoutVars>
          <dgm:chMax val="0"/>
          <dgm:bulletEnabled val="1"/>
        </dgm:presLayoutVars>
      </dgm:prSet>
      <dgm:spPr/>
    </dgm:pt>
    <dgm:pt modelId="{EAE2E675-5788-494A-BF22-E8BA29B1A433}" type="pres">
      <dgm:prSet presAssocID="{103754C5-FA14-41CC-90AF-6AACED9F5E56}" presName="spacer" presStyleCnt="0"/>
      <dgm:spPr/>
    </dgm:pt>
    <dgm:pt modelId="{FF280B9C-65E8-4DA0-970D-2415F3F5B315}" type="pres">
      <dgm:prSet presAssocID="{AC080995-3C07-4F20-BB63-D2B3126F1468}" presName="parentText" presStyleLbl="node1" presStyleIdx="1" presStyleCnt="3">
        <dgm:presLayoutVars>
          <dgm:chMax val="0"/>
          <dgm:bulletEnabled val="1"/>
        </dgm:presLayoutVars>
      </dgm:prSet>
      <dgm:spPr/>
    </dgm:pt>
    <dgm:pt modelId="{1ABC3760-31D3-49DF-AAAB-78D5DD49EE74}" type="pres">
      <dgm:prSet presAssocID="{4ABA8213-64A5-4F89-BB29-745ED9A91130}" presName="spacer" presStyleCnt="0"/>
      <dgm:spPr/>
    </dgm:pt>
    <dgm:pt modelId="{6931C0F9-14CE-4CEA-A511-E9E45349B01E}" type="pres">
      <dgm:prSet presAssocID="{B1675EF2-7BC3-4A7E-9F82-638FCAC47574}" presName="parentText" presStyleLbl="node1" presStyleIdx="2" presStyleCnt="3">
        <dgm:presLayoutVars>
          <dgm:chMax val="0"/>
          <dgm:bulletEnabled val="1"/>
        </dgm:presLayoutVars>
      </dgm:prSet>
      <dgm:spPr/>
    </dgm:pt>
  </dgm:ptLst>
  <dgm:cxnLst>
    <dgm:cxn modelId="{8764100A-5AE4-4697-96C1-C476258DB669}" type="presOf" srcId="{3AA8543B-8C25-4ABA-8184-ECDEABA9BB23}" destId="{6E5F4529-85CD-47AB-9CEE-29C2295B9BF1}" srcOrd="0" destOrd="0" presId="urn:microsoft.com/office/officeart/2005/8/layout/vList2"/>
    <dgm:cxn modelId="{1215FF27-9DA3-4AB8-88F2-9A5658F083AF}" srcId="{EA7D1274-5519-4204-9FEF-109B25B362CF}" destId="{AC080995-3C07-4F20-BB63-D2B3126F1468}" srcOrd="1" destOrd="0" parTransId="{90BCB226-2DFE-46BD-9C2B-9F286CD2B55E}" sibTransId="{4ABA8213-64A5-4F89-BB29-745ED9A91130}"/>
    <dgm:cxn modelId="{D569ED44-A039-4461-B8DC-F95A964D1751}" type="presOf" srcId="{EA7D1274-5519-4204-9FEF-109B25B362CF}" destId="{4A2C136A-D035-4EF3-8954-02AA055AC7CF}" srcOrd="0" destOrd="0" presId="urn:microsoft.com/office/officeart/2005/8/layout/vList2"/>
    <dgm:cxn modelId="{830E6969-0BAB-4467-B97F-8A2BCD57A9E2}" type="presOf" srcId="{AC080995-3C07-4F20-BB63-D2B3126F1468}" destId="{FF280B9C-65E8-4DA0-970D-2415F3F5B315}" srcOrd="0" destOrd="0" presId="urn:microsoft.com/office/officeart/2005/8/layout/vList2"/>
    <dgm:cxn modelId="{8EE7414F-95BE-4DC6-9ED6-040AC161B5C1}" srcId="{EA7D1274-5519-4204-9FEF-109B25B362CF}" destId="{3AA8543B-8C25-4ABA-8184-ECDEABA9BB23}" srcOrd="0" destOrd="0" parTransId="{E6AFC03A-5917-4125-9406-C0C6153DD06E}" sibTransId="{103754C5-FA14-41CC-90AF-6AACED9F5E56}"/>
    <dgm:cxn modelId="{51636286-A620-4500-AD03-63AEADE06A45}" type="presOf" srcId="{B1675EF2-7BC3-4A7E-9F82-638FCAC47574}" destId="{6931C0F9-14CE-4CEA-A511-E9E45349B01E}" srcOrd="0" destOrd="0" presId="urn:microsoft.com/office/officeart/2005/8/layout/vList2"/>
    <dgm:cxn modelId="{54FB47B1-17E4-41C5-BA4D-A36F84F94758}" srcId="{EA7D1274-5519-4204-9FEF-109B25B362CF}" destId="{B1675EF2-7BC3-4A7E-9F82-638FCAC47574}" srcOrd="2" destOrd="0" parTransId="{CF14077E-1864-4171-AD29-6758B381A81F}" sibTransId="{3FA31AEE-5A04-470F-BACC-15755519E699}"/>
    <dgm:cxn modelId="{CF64F5D7-3E4B-40F7-AB46-A3AC40B91FB9}" type="presParOf" srcId="{4A2C136A-D035-4EF3-8954-02AA055AC7CF}" destId="{6E5F4529-85CD-47AB-9CEE-29C2295B9BF1}" srcOrd="0" destOrd="0" presId="urn:microsoft.com/office/officeart/2005/8/layout/vList2"/>
    <dgm:cxn modelId="{D6AD5E7D-C82F-4638-81B1-CFDD1B97E3F0}" type="presParOf" srcId="{4A2C136A-D035-4EF3-8954-02AA055AC7CF}" destId="{EAE2E675-5788-494A-BF22-E8BA29B1A433}" srcOrd="1" destOrd="0" presId="urn:microsoft.com/office/officeart/2005/8/layout/vList2"/>
    <dgm:cxn modelId="{EADAF82A-847B-45C8-94EF-0997150D92D5}" type="presParOf" srcId="{4A2C136A-D035-4EF3-8954-02AA055AC7CF}" destId="{FF280B9C-65E8-4DA0-970D-2415F3F5B315}" srcOrd="2" destOrd="0" presId="urn:microsoft.com/office/officeart/2005/8/layout/vList2"/>
    <dgm:cxn modelId="{F26BDA22-2D54-4174-831E-24A2A3B5824B}" type="presParOf" srcId="{4A2C136A-D035-4EF3-8954-02AA055AC7CF}" destId="{1ABC3760-31D3-49DF-AAAB-78D5DD49EE74}" srcOrd="3" destOrd="0" presId="urn:microsoft.com/office/officeart/2005/8/layout/vList2"/>
    <dgm:cxn modelId="{A892DBCF-2118-41BE-A5EA-C6AF1B59C856}" type="presParOf" srcId="{4A2C136A-D035-4EF3-8954-02AA055AC7CF}" destId="{6931C0F9-14CE-4CEA-A511-E9E45349B01E}"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A7D1274-5519-4204-9FEF-109B25B362CF}" type="doc">
      <dgm:prSet loTypeId="urn:microsoft.com/office/officeart/2005/8/layout/process4" loCatId="list" qsTypeId="urn:microsoft.com/office/officeart/2005/8/quickstyle/simple1" qsCatId="simple" csTypeId="urn:microsoft.com/office/officeart/2005/8/colors/accent1_3" csCatId="accent1" phldr="1"/>
      <dgm:spPr/>
      <dgm:t>
        <a:bodyPr/>
        <a:lstStyle/>
        <a:p>
          <a:endParaRPr lang="en-GB"/>
        </a:p>
      </dgm:t>
    </dgm:pt>
    <dgm:pt modelId="{FA1DB5C7-050F-4B77-82A0-08F27227B47B}">
      <dgm:prSet/>
      <dgm:spPr>
        <a:solidFill>
          <a:srgbClr val="00B050"/>
        </a:solidFill>
      </dgm:spPr>
      <dgm:t>
        <a:bodyPr/>
        <a:lstStyle/>
        <a:p>
          <a:r>
            <a:rPr lang="en-US" dirty="0">
              <a:latin typeface="Times New Roman" panose="02020603050405020304" pitchFamily="18" charset="0"/>
              <a:cs typeface="Times New Roman" panose="02020603050405020304" pitchFamily="18" charset="0"/>
            </a:rPr>
            <a:t>Physical needs include nutrition and hydration, mobility support, falls prevention, regular health checks, and effective medication management to reduce complications from long-term conditions like arthritis, diabetes and cardiovascular disease</a:t>
          </a:r>
          <a:r>
            <a:rPr lang="en-US" b="0" dirty="0">
              <a:latin typeface="Times New Roman" panose="02020603050405020304" pitchFamily="18" charset="0"/>
              <a:cs typeface="Times New Roman" panose="02020603050405020304" pitchFamily="18" charset="0"/>
            </a:rPr>
            <a:t>.</a:t>
          </a:r>
          <a:endParaRPr lang="en-GB" b="0" dirty="0">
            <a:latin typeface="Times New Roman" panose="02020603050405020304" pitchFamily="18" charset="0"/>
            <a:cs typeface="Times New Roman" panose="02020603050405020304" pitchFamily="18" charset="0"/>
          </a:endParaRPr>
        </a:p>
      </dgm:t>
    </dgm:pt>
    <dgm:pt modelId="{A0946ACD-6517-45B2-BCD7-98CDA8FD5673}" type="parTrans" cxnId="{EFADFD92-190D-4098-8D6E-1ACB2A13FA7E}">
      <dgm:prSet/>
      <dgm:spPr/>
      <dgm:t>
        <a:bodyPr/>
        <a:lstStyle/>
        <a:p>
          <a:endParaRPr lang="en-GB" b="0">
            <a:latin typeface="Times New Roman" panose="02020603050405020304" pitchFamily="18" charset="0"/>
            <a:cs typeface="Times New Roman" panose="02020603050405020304" pitchFamily="18" charset="0"/>
          </a:endParaRPr>
        </a:p>
      </dgm:t>
    </dgm:pt>
    <dgm:pt modelId="{08A973CB-12FD-438C-8796-0B73306D19D7}" type="sibTrans" cxnId="{EFADFD92-190D-4098-8D6E-1ACB2A13FA7E}">
      <dgm:prSet/>
      <dgm:spPr/>
      <dgm:t>
        <a:bodyPr/>
        <a:lstStyle/>
        <a:p>
          <a:endParaRPr lang="en-GB" b="0">
            <a:latin typeface="Times New Roman" panose="02020603050405020304" pitchFamily="18" charset="0"/>
            <a:cs typeface="Times New Roman" panose="02020603050405020304" pitchFamily="18" charset="0"/>
          </a:endParaRPr>
        </a:p>
      </dgm:t>
    </dgm:pt>
    <dgm:pt modelId="{13938C8A-5382-46BA-BD7B-11F270927376}">
      <dgm:prSet/>
      <dgm:spPr>
        <a:solidFill>
          <a:srgbClr val="7030A0"/>
        </a:solidFill>
      </dgm:spPr>
      <dgm:t>
        <a:bodyPr/>
        <a:lstStyle/>
        <a:p>
          <a:r>
            <a:rPr lang="en-US" b="0" dirty="0">
              <a:latin typeface="Times New Roman" panose="02020603050405020304" pitchFamily="18" charset="0"/>
              <a:cs typeface="Times New Roman" panose="02020603050405020304" pitchFamily="18" charset="0"/>
            </a:rPr>
            <a:t>Social and emotional needs include respect, companionship, belonging, dignity as loneliness and bereavement can reduce quality of life and independence (Ten et al., 2018).</a:t>
          </a:r>
          <a:endParaRPr lang="en-GB" b="0" dirty="0">
            <a:latin typeface="Times New Roman" panose="02020603050405020304" pitchFamily="18" charset="0"/>
            <a:cs typeface="Times New Roman" panose="02020603050405020304" pitchFamily="18" charset="0"/>
          </a:endParaRPr>
        </a:p>
      </dgm:t>
    </dgm:pt>
    <dgm:pt modelId="{81023054-9A64-494C-A3DE-004AEE95B6CA}" type="parTrans" cxnId="{5A830FD6-A020-4A82-BCA4-A0C6FD5EC5FB}">
      <dgm:prSet/>
      <dgm:spPr/>
      <dgm:t>
        <a:bodyPr/>
        <a:lstStyle/>
        <a:p>
          <a:endParaRPr lang="en-GB" b="0">
            <a:latin typeface="Times New Roman" panose="02020603050405020304" pitchFamily="18" charset="0"/>
            <a:cs typeface="Times New Roman" panose="02020603050405020304" pitchFamily="18" charset="0"/>
          </a:endParaRPr>
        </a:p>
      </dgm:t>
    </dgm:pt>
    <dgm:pt modelId="{8F516DE7-DF9B-4D59-90AA-23D68F89C827}" type="sibTrans" cxnId="{5A830FD6-A020-4A82-BCA4-A0C6FD5EC5FB}">
      <dgm:prSet/>
      <dgm:spPr/>
      <dgm:t>
        <a:bodyPr/>
        <a:lstStyle/>
        <a:p>
          <a:endParaRPr lang="en-GB" b="0">
            <a:latin typeface="Times New Roman" panose="02020603050405020304" pitchFamily="18" charset="0"/>
            <a:cs typeface="Times New Roman" panose="02020603050405020304" pitchFamily="18" charset="0"/>
          </a:endParaRPr>
        </a:p>
      </dgm:t>
    </dgm:pt>
    <dgm:pt modelId="{9AF092A5-1F48-4099-B507-3EBF691C5C88}">
      <dgm:prSet/>
      <dgm:spPr/>
      <dgm:t>
        <a:bodyPr/>
        <a:lstStyle/>
        <a:p>
          <a:pPr>
            <a:buNone/>
          </a:pPr>
          <a:r>
            <a:rPr lang="en-US" dirty="0">
              <a:latin typeface="Times New Roman" panose="02020603050405020304" pitchFamily="18" charset="0"/>
              <a:cs typeface="Times New Roman" panose="02020603050405020304" pitchFamily="18" charset="0"/>
            </a:rPr>
            <a:t>Mental and cognitive needs can include cognitive stimulation activities dementia screening, memory support,  and access to mental health interventions, as depression and anxiety can be under-recognised in later life (</a:t>
          </a:r>
          <a:r>
            <a:rPr lang="en-US" dirty="0" err="1">
              <a:latin typeface="Times New Roman" panose="02020603050405020304" pitchFamily="18" charset="0"/>
              <a:cs typeface="Times New Roman" panose="02020603050405020304" pitchFamily="18" charset="0"/>
            </a:rPr>
            <a:t>Niederstrasser</a:t>
          </a:r>
          <a:r>
            <a:rPr lang="en-US" dirty="0">
              <a:latin typeface="Times New Roman" panose="02020603050405020304" pitchFamily="18" charset="0"/>
              <a:cs typeface="Times New Roman" panose="02020603050405020304" pitchFamily="18" charset="0"/>
            </a:rPr>
            <a:t> et al., 2016).</a:t>
          </a:r>
          <a:endParaRPr lang="en-GB" b="0" dirty="0">
            <a:latin typeface="Times New Roman" panose="02020603050405020304" pitchFamily="18" charset="0"/>
            <a:cs typeface="Times New Roman" panose="02020603050405020304" pitchFamily="18" charset="0"/>
          </a:endParaRPr>
        </a:p>
      </dgm:t>
    </dgm:pt>
    <dgm:pt modelId="{E2F13B0E-04AC-46A5-BCDD-A94E8F19F650}" type="parTrans" cxnId="{3858CBC6-806B-4128-B124-E0A2454CAE9D}">
      <dgm:prSet/>
      <dgm:spPr/>
      <dgm:t>
        <a:bodyPr/>
        <a:lstStyle/>
        <a:p>
          <a:endParaRPr lang="en-GB"/>
        </a:p>
      </dgm:t>
    </dgm:pt>
    <dgm:pt modelId="{ABFBAE55-273D-4F98-BF92-04F0751B436E}" type="sibTrans" cxnId="{3858CBC6-806B-4128-B124-E0A2454CAE9D}">
      <dgm:prSet/>
      <dgm:spPr/>
      <dgm:t>
        <a:bodyPr/>
        <a:lstStyle/>
        <a:p>
          <a:endParaRPr lang="en-GB"/>
        </a:p>
      </dgm:t>
    </dgm:pt>
    <dgm:pt modelId="{D2B94C81-868E-4FE6-89F9-31BBB10DA5CE}" type="pres">
      <dgm:prSet presAssocID="{EA7D1274-5519-4204-9FEF-109B25B362CF}" presName="Name0" presStyleCnt="0">
        <dgm:presLayoutVars>
          <dgm:dir/>
          <dgm:animLvl val="lvl"/>
          <dgm:resizeHandles val="exact"/>
        </dgm:presLayoutVars>
      </dgm:prSet>
      <dgm:spPr/>
    </dgm:pt>
    <dgm:pt modelId="{D92DD0CF-8F21-4FED-B08E-D3AE7F66D7AE}" type="pres">
      <dgm:prSet presAssocID="{9AF092A5-1F48-4099-B507-3EBF691C5C88}" presName="boxAndChildren" presStyleCnt="0"/>
      <dgm:spPr/>
    </dgm:pt>
    <dgm:pt modelId="{A6890F1E-5A9D-4F96-BC8D-F71742F4E497}" type="pres">
      <dgm:prSet presAssocID="{9AF092A5-1F48-4099-B507-3EBF691C5C88}" presName="parentTextBox" presStyleLbl="node1" presStyleIdx="0" presStyleCnt="3"/>
      <dgm:spPr/>
    </dgm:pt>
    <dgm:pt modelId="{E387758D-181C-407E-A479-945A24DD0E9D}" type="pres">
      <dgm:prSet presAssocID="{8F516DE7-DF9B-4D59-90AA-23D68F89C827}" presName="sp" presStyleCnt="0"/>
      <dgm:spPr/>
    </dgm:pt>
    <dgm:pt modelId="{AC6CEF38-D072-4F59-A88F-0C8D6157EC00}" type="pres">
      <dgm:prSet presAssocID="{13938C8A-5382-46BA-BD7B-11F270927376}" presName="arrowAndChildren" presStyleCnt="0"/>
      <dgm:spPr/>
    </dgm:pt>
    <dgm:pt modelId="{621E915A-F2A4-4CBD-A698-DE43A9A49DE7}" type="pres">
      <dgm:prSet presAssocID="{13938C8A-5382-46BA-BD7B-11F270927376}" presName="parentTextArrow" presStyleLbl="node1" presStyleIdx="1" presStyleCnt="3"/>
      <dgm:spPr/>
    </dgm:pt>
    <dgm:pt modelId="{41BC483D-523D-4B83-9BE5-480261018762}" type="pres">
      <dgm:prSet presAssocID="{08A973CB-12FD-438C-8796-0B73306D19D7}" presName="sp" presStyleCnt="0"/>
      <dgm:spPr/>
    </dgm:pt>
    <dgm:pt modelId="{71DB5450-55F1-49D1-932D-5840E38BEF67}" type="pres">
      <dgm:prSet presAssocID="{FA1DB5C7-050F-4B77-82A0-08F27227B47B}" presName="arrowAndChildren" presStyleCnt="0"/>
      <dgm:spPr/>
    </dgm:pt>
    <dgm:pt modelId="{98494126-C61C-4831-B66C-16F3E0EC0EB6}" type="pres">
      <dgm:prSet presAssocID="{FA1DB5C7-050F-4B77-82A0-08F27227B47B}" presName="parentTextArrow" presStyleLbl="node1" presStyleIdx="2" presStyleCnt="3"/>
      <dgm:spPr/>
    </dgm:pt>
  </dgm:ptLst>
  <dgm:cxnLst>
    <dgm:cxn modelId="{77C3EE28-CFA4-4EA0-BDAF-EACB10B72F95}" type="presOf" srcId="{FA1DB5C7-050F-4B77-82A0-08F27227B47B}" destId="{98494126-C61C-4831-B66C-16F3E0EC0EB6}" srcOrd="0" destOrd="0" presId="urn:microsoft.com/office/officeart/2005/8/layout/process4"/>
    <dgm:cxn modelId="{0C71254F-4225-4F46-83D8-D2491AA128DC}" type="presOf" srcId="{13938C8A-5382-46BA-BD7B-11F270927376}" destId="{621E915A-F2A4-4CBD-A698-DE43A9A49DE7}" srcOrd="0" destOrd="0" presId="urn:microsoft.com/office/officeart/2005/8/layout/process4"/>
    <dgm:cxn modelId="{EFADFD92-190D-4098-8D6E-1ACB2A13FA7E}" srcId="{EA7D1274-5519-4204-9FEF-109B25B362CF}" destId="{FA1DB5C7-050F-4B77-82A0-08F27227B47B}" srcOrd="0" destOrd="0" parTransId="{A0946ACD-6517-45B2-BCD7-98CDA8FD5673}" sibTransId="{08A973CB-12FD-438C-8796-0B73306D19D7}"/>
    <dgm:cxn modelId="{AD08DAB1-6E5A-42F1-9F73-168321891E30}" type="presOf" srcId="{9AF092A5-1F48-4099-B507-3EBF691C5C88}" destId="{A6890F1E-5A9D-4F96-BC8D-F71742F4E497}" srcOrd="0" destOrd="0" presId="urn:microsoft.com/office/officeart/2005/8/layout/process4"/>
    <dgm:cxn modelId="{1E9BC1BC-96E6-4820-9544-392C8524FE35}" type="presOf" srcId="{EA7D1274-5519-4204-9FEF-109B25B362CF}" destId="{D2B94C81-868E-4FE6-89F9-31BBB10DA5CE}" srcOrd="0" destOrd="0" presId="urn:microsoft.com/office/officeart/2005/8/layout/process4"/>
    <dgm:cxn modelId="{3858CBC6-806B-4128-B124-E0A2454CAE9D}" srcId="{EA7D1274-5519-4204-9FEF-109B25B362CF}" destId="{9AF092A5-1F48-4099-B507-3EBF691C5C88}" srcOrd="2" destOrd="0" parTransId="{E2F13B0E-04AC-46A5-BCDD-A94E8F19F650}" sibTransId="{ABFBAE55-273D-4F98-BF92-04F0751B436E}"/>
    <dgm:cxn modelId="{5A830FD6-A020-4A82-BCA4-A0C6FD5EC5FB}" srcId="{EA7D1274-5519-4204-9FEF-109B25B362CF}" destId="{13938C8A-5382-46BA-BD7B-11F270927376}" srcOrd="1" destOrd="0" parTransId="{81023054-9A64-494C-A3DE-004AEE95B6CA}" sibTransId="{8F516DE7-DF9B-4D59-90AA-23D68F89C827}"/>
    <dgm:cxn modelId="{FDBF3F36-7F9D-4DF3-8F47-74A855C45AD9}" type="presParOf" srcId="{D2B94C81-868E-4FE6-89F9-31BBB10DA5CE}" destId="{D92DD0CF-8F21-4FED-B08E-D3AE7F66D7AE}" srcOrd="0" destOrd="0" presId="urn:microsoft.com/office/officeart/2005/8/layout/process4"/>
    <dgm:cxn modelId="{7A5B566A-C663-4247-8F25-99ACA094656C}" type="presParOf" srcId="{D92DD0CF-8F21-4FED-B08E-D3AE7F66D7AE}" destId="{A6890F1E-5A9D-4F96-BC8D-F71742F4E497}" srcOrd="0" destOrd="0" presId="urn:microsoft.com/office/officeart/2005/8/layout/process4"/>
    <dgm:cxn modelId="{D98E372D-C3F4-4B50-B5F8-9EA5F7471274}" type="presParOf" srcId="{D2B94C81-868E-4FE6-89F9-31BBB10DA5CE}" destId="{E387758D-181C-407E-A479-945A24DD0E9D}" srcOrd="1" destOrd="0" presId="urn:microsoft.com/office/officeart/2005/8/layout/process4"/>
    <dgm:cxn modelId="{16FA31E9-54F6-465D-B162-7B48445FEF5D}" type="presParOf" srcId="{D2B94C81-868E-4FE6-89F9-31BBB10DA5CE}" destId="{AC6CEF38-D072-4F59-A88F-0C8D6157EC00}" srcOrd="2" destOrd="0" presId="urn:microsoft.com/office/officeart/2005/8/layout/process4"/>
    <dgm:cxn modelId="{CBEA1BEE-2519-463C-A62E-B9A500EA9EBE}" type="presParOf" srcId="{AC6CEF38-D072-4F59-A88F-0C8D6157EC00}" destId="{621E915A-F2A4-4CBD-A698-DE43A9A49DE7}" srcOrd="0" destOrd="0" presId="urn:microsoft.com/office/officeart/2005/8/layout/process4"/>
    <dgm:cxn modelId="{0BD94A5F-A132-40CC-8DAB-313D6CEC1741}" type="presParOf" srcId="{D2B94C81-868E-4FE6-89F9-31BBB10DA5CE}" destId="{41BC483D-523D-4B83-9BE5-480261018762}" srcOrd="3" destOrd="0" presId="urn:microsoft.com/office/officeart/2005/8/layout/process4"/>
    <dgm:cxn modelId="{D1BC8023-31AB-4091-862C-8A1593CF068E}" type="presParOf" srcId="{D2B94C81-868E-4FE6-89F9-31BBB10DA5CE}" destId="{71DB5450-55F1-49D1-932D-5840E38BEF67}" srcOrd="4" destOrd="0" presId="urn:microsoft.com/office/officeart/2005/8/layout/process4"/>
    <dgm:cxn modelId="{29A38A48-26C0-4CB4-9BE1-A51FD78B4070}" type="presParOf" srcId="{71DB5450-55F1-49D1-932D-5840E38BEF67}" destId="{98494126-C61C-4831-B66C-16F3E0EC0EB6}" srcOrd="0"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D6E8B9-F244-41A1-A3DE-BC1B7F1360B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GB"/>
        </a:p>
      </dgm:t>
    </dgm:pt>
    <dgm:pt modelId="{4626B670-82B2-483F-B938-F15D4ADE9363}">
      <dgm:prSet/>
      <dgm:spPr/>
      <dgm:t>
        <a:bodyPr/>
        <a:lstStyle/>
        <a:p>
          <a:r>
            <a:rPr lang="en-US" dirty="0">
              <a:latin typeface="Times New Roman" panose="02020603050405020304" pitchFamily="18" charset="0"/>
              <a:cs typeface="Times New Roman" panose="02020603050405020304" pitchFamily="18" charset="0"/>
            </a:rPr>
            <a:t>Domiciliary care helps older individuals to stay at their own residences by helping them to perform personal care activities like bathing, dressing, grooming and toileting, as well as to assist with household activities like cleaning, cooking as well as shopping.</a:t>
          </a:r>
          <a:endParaRPr lang="en-GB" dirty="0">
            <a:latin typeface="Times New Roman" panose="02020603050405020304" pitchFamily="18" charset="0"/>
            <a:cs typeface="Times New Roman" panose="02020603050405020304" pitchFamily="18" charset="0"/>
          </a:endParaRPr>
        </a:p>
      </dgm:t>
    </dgm:pt>
    <dgm:pt modelId="{6CE14921-119E-4D83-A78D-6079A13DF837}" type="parTrans" cxnId="{0F6DC2FB-3514-4848-A525-83D74A53D8C2}">
      <dgm:prSet/>
      <dgm:spPr/>
      <dgm:t>
        <a:bodyPr/>
        <a:lstStyle/>
        <a:p>
          <a:endParaRPr lang="en-GB"/>
        </a:p>
      </dgm:t>
    </dgm:pt>
    <dgm:pt modelId="{4041DF13-6980-40C1-BEBD-C42C069101D1}" type="sibTrans" cxnId="{0F6DC2FB-3514-4848-A525-83D74A53D8C2}">
      <dgm:prSet/>
      <dgm:spPr/>
      <dgm:t>
        <a:bodyPr/>
        <a:lstStyle/>
        <a:p>
          <a:endParaRPr lang="en-GB"/>
        </a:p>
      </dgm:t>
    </dgm:pt>
    <dgm:pt modelId="{AA7F7649-11B2-4107-9024-DE56A4B9923B}">
      <dgm:prSet/>
      <dgm:spPr/>
      <dgm:t>
        <a:bodyPr/>
        <a:lstStyle/>
        <a:p>
          <a:r>
            <a:rPr lang="en-US" dirty="0">
              <a:latin typeface="Times New Roman" panose="02020603050405020304" pitchFamily="18" charset="0"/>
              <a:cs typeface="Times New Roman" panose="02020603050405020304" pitchFamily="18" charset="0"/>
            </a:rPr>
            <a:t>The advantage of this method is that older adults are independent and autonomous so they can stay in a familiar environment where routines, identity, and personal control are maintained (Department of Health, 2015).</a:t>
          </a:r>
          <a:endParaRPr lang="en-GB" dirty="0">
            <a:latin typeface="Times New Roman" panose="02020603050405020304" pitchFamily="18" charset="0"/>
            <a:cs typeface="Times New Roman" panose="02020603050405020304" pitchFamily="18" charset="0"/>
          </a:endParaRPr>
        </a:p>
      </dgm:t>
    </dgm:pt>
    <dgm:pt modelId="{7F544F0C-1A5A-496F-9415-B4580CF98000}" type="parTrans" cxnId="{50510D6F-D9C1-46C9-8832-FD1AFA4425AE}">
      <dgm:prSet/>
      <dgm:spPr/>
      <dgm:t>
        <a:bodyPr/>
        <a:lstStyle/>
        <a:p>
          <a:endParaRPr lang="en-GB"/>
        </a:p>
      </dgm:t>
    </dgm:pt>
    <dgm:pt modelId="{633AA457-44C1-401C-9B40-62F245799F52}" type="sibTrans" cxnId="{50510D6F-D9C1-46C9-8832-FD1AFA4425AE}">
      <dgm:prSet/>
      <dgm:spPr/>
      <dgm:t>
        <a:bodyPr/>
        <a:lstStyle/>
        <a:p>
          <a:endParaRPr lang="en-GB"/>
        </a:p>
      </dgm:t>
    </dgm:pt>
    <dgm:pt modelId="{A55E91BE-3031-4AAD-B3FA-566C0779844D}">
      <dgm:prSet/>
      <dgm:spPr/>
      <dgm:t>
        <a:bodyPr/>
        <a:lstStyle/>
        <a:p>
          <a:r>
            <a:rPr lang="en-US" dirty="0">
              <a:latin typeface="Times New Roman" panose="02020603050405020304" pitchFamily="18" charset="0"/>
              <a:cs typeface="Times New Roman" panose="02020603050405020304" pitchFamily="18" charset="0"/>
            </a:rPr>
            <a:t>Domiciliary care can also increase emotional well-being by reducing stress linked to relocation and allowing continued community connections, especially when carers offer companionship and reassurance (Hughes and Burch, 2020).</a:t>
          </a:r>
          <a:endParaRPr lang="en-GB" dirty="0">
            <a:latin typeface="Times New Roman" panose="02020603050405020304" pitchFamily="18" charset="0"/>
            <a:cs typeface="Times New Roman" panose="02020603050405020304" pitchFamily="18" charset="0"/>
          </a:endParaRPr>
        </a:p>
      </dgm:t>
    </dgm:pt>
    <dgm:pt modelId="{3D68DAD6-C134-4D3C-A854-83F0DF5E01C5}" type="parTrans" cxnId="{0483FDEF-9BB0-437D-A3FC-2868656863B3}">
      <dgm:prSet/>
      <dgm:spPr/>
      <dgm:t>
        <a:bodyPr/>
        <a:lstStyle/>
        <a:p>
          <a:endParaRPr lang="en-GB"/>
        </a:p>
      </dgm:t>
    </dgm:pt>
    <dgm:pt modelId="{D2D014EF-F4F7-4131-8788-957C2CC9A9F6}" type="sibTrans" cxnId="{0483FDEF-9BB0-437D-A3FC-2868656863B3}">
      <dgm:prSet/>
      <dgm:spPr/>
      <dgm:t>
        <a:bodyPr/>
        <a:lstStyle/>
        <a:p>
          <a:endParaRPr lang="en-GB"/>
        </a:p>
      </dgm:t>
    </dgm:pt>
    <dgm:pt modelId="{5D960F92-D582-4858-8D69-6E2FCE5AEA6F}">
      <dgm:prSet/>
      <dgm:spPr/>
      <dgm:t>
        <a:bodyPr/>
        <a:lstStyle/>
        <a:p>
          <a:r>
            <a:rPr lang="en-US" dirty="0">
              <a:latin typeface="Times New Roman" panose="02020603050405020304" pitchFamily="18" charset="0"/>
              <a:cs typeface="Times New Roman" panose="02020603050405020304" pitchFamily="18" charset="0"/>
            </a:rPr>
            <a:t>However, home care can create risks like social isolation, limited oversight and inconsistent carers, indicating older people can experience rushed visits, variable quality and unmet emotional or safeguarding needs.</a:t>
          </a:r>
          <a:endParaRPr lang="en-GB" dirty="0">
            <a:latin typeface="Times New Roman" panose="02020603050405020304" pitchFamily="18" charset="0"/>
            <a:cs typeface="Times New Roman" panose="02020603050405020304" pitchFamily="18" charset="0"/>
          </a:endParaRPr>
        </a:p>
      </dgm:t>
    </dgm:pt>
    <dgm:pt modelId="{BD02D207-DFA1-4377-A60A-C1B6AC47FE59}" type="parTrans" cxnId="{05B94ED5-11EE-4B8D-9C96-4127D631C898}">
      <dgm:prSet/>
      <dgm:spPr/>
      <dgm:t>
        <a:bodyPr/>
        <a:lstStyle/>
        <a:p>
          <a:endParaRPr lang="en-GB"/>
        </a:p>
      </dgm:t>
    </dgm:pt>
    <dgm:pt modelId="{30874AEF-0D3A-4470-8F0B-992BA2C3BE75}" type="sibTrans" cxnId="{05B94ED5-11EE-4B8D-9C96-4127D631C898}">
      <dgm:prSet/>
      <dgm:spPr/>
      <dgm:t>
        <a:bodyPr/>
        <a:lstStyle/>
        <a:p>
          <a:endParaRPr lang="en-GB"/>
        </a:p>
      </dgm:t>
    </dgm:pt>
    <dgm:pt modelId="{3A586397-9D47-4198-B154-6E74A1147C82}" type="pres">
      <dgm:prSet presAssocID="{8CD6E8B9-F244-41A1-A3DE-BC1B7F1360B4}" presName="vert0" presStyleCnt="0">
        <dgm:presLayoutVars>
          <dgm:dir/>
          <dgm:animOne val="branch"/>
          <dgm:animLvl val="lvl"/>
        </dgm:presLayoutVars>
      </dgm:prSet>
      <dgm:spPr/>
    </dgm:pt>
    <dgm:pt modelId="{5CF29C45-5D1F-444F-A83E-6EE07BF2420E}" type="pres">
      <dgm:prSet presAssocID="{4626B670-82B2-483F-B938-F15D4ADE9363}" presName="thickLine" presStyleLbl="alignNode1" presStyleIdx="0" presStyleCnt="4"/>
      <dgm:spPr/>
    </dgm:pt>
    <dgm:pt modelId="{6BFAA6EC-4D43-44CE-8E72-3717B577A887}" type="pres">
      <dgm:prSet presAssocID="{4626B670-82B2-483F-B938-F15D4ADE9363}" presName="horz1" presStyleCnt="0"/>
      <dgm:spPr/>
    </dgm:pt>
    <dgm:pt modelId="{340DEB32-41E7-4CFE-A68C-780DB49A3A54}" type="pres">
      <dgm:prSet presAssocID="{4626B670-82B2-483F-B938-F15D4ADE9363}" presName="tx1" presStyleLbl="revTx" presStyleIdx="0" presStyleCnt="4"/>
      <dgm:spPr/>
    </dgm:pt>
    <dgm:pt modelId="{2A7EA062-9CF2-4396-ACB3-415D5E6FE213}" type="pres">
      <dgm:prSet presAssocID="{4626B670-82B2-483F-B938-F15D4ADE9363}" presName="vert1" presStyleCnt="0"/>
      <dgm:spPr/>
    </dgm:pt>
    <dgm:pt modelId="{54416402-7FE0-45F4-A068-ABB38F5F8D83}" type="pres">
      <dgm:prSet presAssocID="{AA7F7649-11B2-4107-9024-DE56A4B9923B}" presName="thickLine" presStyleLbl="alignNode1" presStyleIdx="1" presStyleCnt="4"/>
      <dgm:spPr/>
    </dgm:pt>
    <dgm:pt modelId="{4A3EC730-7CBC-4713-AFDD-D484CCDCC5D4}" type="pres">
      <dgm:prSet presAssocID="{AA7F7649-11B2-4107-9024-DE56A4B9923B}" presName="horz1" presStyleCnt="0"/>
      <dgm:spPr/>
    </dgm:pt>
    <dgm:pt modelId="{3B2047D7-08E4-4BD6-A9F4-3E9895783F3F}" type="pres">
      <dgm:prSet presAssocID="{AA7F7649-11B2-4107-9024-DE56A4B9923B}" presName="tx1" presStyleLbl="revTx" presStyleIdx="1" presStyleCnt="4"/>
      <dgm:spPr/>
    </dgm:pt>
    <dgm:pt modelId="{559865D8-AC33-48D6-90DC-9088EE6B52D1}" type="pres">
      <dgm:prSet presAssocID="{AA7F7649-11B2-4107-9024-DE56A4B9923B}" presName="vert1" presStyleCnt="0"/>
      <dgm:spPr/>
    </dgm:pt>
    <dgm:pt modelId="{6C96EA8D-0C4F-4AC3-8171-DE8F1C8FD491}" type="pres">
      <dgm:prSet presAssocID="{A55E91BE-3031-4AAD-B3FA-566C0779844D}" presName="thickLine" presStyleLbl="alignNode1" presStyleIdx="2" presStyleCnt="4"/>
      <dgm:spPr/>
    </dgm:pt>
    <dgm:pt modelId="{33CB3643-07FB-48AE-942E-EC9B5A356819}" type="pres">
      <dgm:prSet presAssocID="{A55E91BE-3031-4AAD-B3FA-566C0779844D}" presName="horz1" presStyleCnt="0"/>
      <dgm:spPr/>
    </dgm:pt>
    <dgm:pt modelId="{FD6A747B-918B-4B2D-BB6B-9855B81CA3DE}" type="pres">
      <dgm:prSet presAssocID="{A55E91BE-3031-4AAD-B3FA-566C0779844D}" presName="tx1" presStyleLbl="revTx" presStyleIdx="2" presStyleCnt="4"/>
      <dgm:spPr/>
    </dgm:pt>
    <dgm:pt modelId="{8A0D41E5-26B7-4F57-824E-3BC46059A3D2}" type="pres">
      <dgm:prSet presAssocID="{A55E91BE-3031-4AAD-B3FA-566C0779844D}" presName="vert1" presStyleCnt="0"/>
      <dgm:spPr/>
    </dgm:pt>
    <dgm:pt modelId="{D95C152D-2227-4F6A-9A37-5380F1FCEA76}" type="pres">
      <dgm:prSet presAssocID="{5D960F92-D582-4858-8D69-6E2FCE5AEA6F}" presName="thickLine" presStyleLbl="alignNode1" presStyleIdx="3" presStyleCnt="4"/>
      <dgm:spPr/>
    </dgm:pt>
    <dgm:pt modelId="{9C7457BF-C788-4AD5-B8FB-7F55EA60293F}" type="pres">
      <dgm:prSet presAssocID="{5D960F92-D582-4858-8D69-6E2FCE5AEA6F}" presName="horz1" presStyleCnt="0"/>
      <dgm:spPr/>
    </dgm:pt>
    <dgm:pt modelId="{6A4DC2C3-7861-4200-AD89-E824E0F45D4E}" type="pres">
      <dgm:prSet presAssocID="{5D960F92-D582-4858-8D69-6E2FCE5AEA6F}" presName="tx1" presStyleLbl="revTx" presStyleIdx="3" presStyleCnt="4"/>
      <dgm:spPr/>
    </dgm:pt>
    <dgm:pt modelId="{0498D417-86E3-4DB4-A532-1BFFEA0286EB}" type="pres">
      <dgm:prSet presAssocID="{5D960F92-D582-4858-8D69-6E2FCE5AEA6F}" presName="vert1" presStyleCnt="0"/>
      <dgm:spPr/>
    </dgm:pt>
  </dgm:ptLst>
  <dgm:cxnLst>
    <dgm:cxn modelId="{E7FA2424-003B-427D-9828-756786ED6A0A}" type="presOf" srcId="{8CD6E8B9-F244-41A1-A3DE-BC1B7F1360B4}" destId="{3A586397-9D47-4198-B154-6E74A1147C82}" srcOrd="0" destOrd="0" presId="urn:microsoft.com/office/officeart/2008/layout/LinedList"/>
    <dgm:cxn modelId="{066A5868-A7C1-435B-A8D1-045C5AC91F74}" type="presOf" srcId="{5D960F92-D582-4858-8D69-6E2FCE5AEA6F}" destId="{6A4DC2C3-7861-4200-AD89-E824E0F45D4E}" srcOrd="0" destOrd="0" presId="urn:microsoft.com/office/officeart/2008/layout/LinedList"/>
    <dgm:cxn modelId="{50510D6F-D9C1-46C9-8832-FD1AFA4425AE}" srcId="{8CD6E8B9-F244-41A1-A3DE-BC1B7F1360B4}" destId="{AA7F7649-11B2-4107-9024-DE56A4B9923B}" srcOrd="1" destOrd="0" parTransId="{7F544F0C-1A5A-496F-9415-B4580CF98000}" sibTransId="{633AA457-44C1-401C-9B40-62F245799F52}"/>
    <dgm:cxn modelId="{ECDCA577-8070-4CE6-8C82-9F8024D0CABC}" type="presOf" srcId="{AA7F7649-11B2-4107-9024-DE56A4B9923B}" destId="{3B2047D7-08E4-4BD6-A9F4-3E9895783F3F}" srcOrd="0" destOrd="0" presId="urn:microsoft.com/office/officeart/2008/layout/LinedList"/>
    <dgm:cxn modelId="{78752EC8-ADFA-446E-BCD8-A1A0C643D6DD}" type="presOf" srcId="{A55E91BE-3031-4AAD-B3FA-566C0779844D}" destId="{FD6A747B-918B-4B2D-BB6B-9855B81CA3DE}" srcOrd="0" destOrd="0" presId="urn:microsoft.com/office/officeart/2008/layout/LinedList"/>
    <dgm:cxn modelId="{05B94ED5-11EE-4B8D-9C96-4127D631C898}" srcId="{8CD6E8B9-F244-41A1-A3DE-BC1B7F1360B4}" destId="{5D960F92-D582-4858-8D69-6E2FCE5AEA6F}" srcOrd="3" destOrd="0" parTransId="{BD02D207-DFA1-4377-A60A-C1B6AC47FE59}" sibTransId="{30874AEF-0D3A-4470-8F0B-992BA2C3BE75}"/>
    <dgm:cxn modelId="{C679C3E8-FBE8-41C2-9C03-66DFC292A0DD}" type="presOf" srcId="{4626B670-82B2-483F-B938-F15D4ADE9363}" destId="{340DEB32-41E7-4CFE-A68C-780DB49A3A54}" srcOrd="0" destOrd="0" presId="urn:microsoft.com/office/officeart/2008/layout/LinedList"/>
    <dgm:cxn modelId="{0483FDEF-9BB0-437D-A3FC-2868656863B3}" srcId="{8CD6E8B9-F244-41A1-A3DE-BC1B7F1360B4}" destId="{A55E91BE-3031-4AAD-B3FA-566C0779844D}" srcOrd="2" destOrd="0" parTransId="{3D68DAD6-C134-4D3C-A854-83F0DF5E01C5}" sibTransId="{D2D014EF-F4F7-4131-8788-957C2CC9A9F6}"/>
    <dgm:cxn modelId="{0F6DC2FB-3514-4848-A525-83D74A53D8C2}" srcId="{8CD6E8B9-F244-41A1-A3DE-BC1B7F1360B4}" destId="{4626B670-82B2-483F-B938-F15D4ADE9363}" srcOrd="0" destOrd="0" parTransId="{6CE14921-119E-4D83-A78D-6079A13DF837}" sibTransId="{4041DF13-6980-40C1-BEBD-C42C069101D1}"/>
    <dgm:cxn modelId="{88B757BC-2AB2-4101-8356-E7D699ACDE16}" type="presParOf" srcId="{3A586397-9D47-4198-B154-6E74A1147C82}" destId="{5CF29C45-5D1F-444F-A83E-6EE07BF2420E}" srcOrd="0" destOrd="0" presId="urn:microsoft.com/office/officeart/2008/layout/LinedList"/>
    <dgm:cxn modelId="{F1FFE0FB-EC68-4571-B8D8-D2EDBF13EDED}" type="presParOf" srcId="{3A586397-9D47-4198-B154-6E74A1147C82}" destId="{6BFAA6EC-4D43-44CE-8E72-3717B577A887}" srcOrd="1" destOrd="0" presId="urn:microsoft.com/office/officeart/2008/layout/LinedList"/>
    <dgm:cxn modelId="{7C3336B6-9C25-445C-AD21-CAD477F0D955}" type="presParOf" srcId="{6BFAA6EC-4D43-44CE-8E72-3717B577A887}" destId="{340DEB32-41E7-4CFE-A68C-780DB49A3A54}" srcOrd="0" destOrd="0" presId="urn:microsoft.com/office/officeart/2008/layout/LinedList"/>
    <dgm:cxn modelId="{65253A85-B1A7-418C-BEA5-6081FADFE91F}" type="presParOf" srcId="{6BFAA6EC-4D43-44CE-8E72-3717B577A887}" destId="{2A7EA062-9CF2-4396-ACB3-415D5E6FE213}" srcOrd="1" destOrd="0" presId="urn:microsoft.com/office/officeart/2008/layout/LinedList"/>
    <dgm:cxn modelId="{335C953F-2A26-4120-ADD2-20EE9D06B80D}" type="presParOf" srcId="{3A586397-9D47-4198-B154-6E74A1147C82}" destId="{54416402-7FE0-45F4-A068-ABB38F5F8D83}" srcOrd="2" destOrd="0" presId="urn:microsoft.com/office/officeart/2008/layout/LinedList"/>
    <dgm:cxn modelId="{1CA76449-BF85-40D7-9292-530DD64421FE}" type="presParOf" srcId="{3A586397-9D47-4198-B154-6E74A1147C82}" destId="{4A3EC730-7CBC-4713-AFDD-D484CCDCC5D4}" srcOrd="3" destOrd="0" presId="urn:microsoft.com/office/officeart/2008/layout/LinedList"/>
    <dgm:cxn modelId="{08EBE2D6-43DC-4890-97C2-FE0F4F5C25E4}" type="presParOf" srcId="{4A3EC730-7CBC-4713-AFDD-D484CCDCC5D4}" destId="{3B2047D7-08E4-4BD6-A9F4-3E9895783F3F}" srcOrd="0" destOrd="0" presId="urn:microsoft.com/office/officeart/2008/layout/LinedList"/>
    <dgm:cxn modelId="{2EFB7704-1B06-4C44-BEF1-017FCB97136E}" type="presParOf" srcId="{4A3EC730-7CBC-4713-AFDD-D484CCDCC5D4}" destId="{559865D8-AC33-48D6-90DC-9088EE6B52D1}" srcOrd="1" destOrd="0" presId="urn:microsoft.com/office/officeart/2008/layout/LinedList"/>
    <dgm:cxn modelId="{49092677-626D-4857-AC88-448565EF0C64}" type="presParOf" srcId="{3A586397-9D47-4198-B154-6E74A1147C82}" destId="{6C96EA8D-0C4F-4AC3-8171-DE8F1C8FD491}" srcOrd="4" destOrd="0" presId="urn:microsoft.com/office/officeart/2008/layout/LinedList"/>
    <dgm:cxn modelId="{6D8E8698-F716-4256-B0EA-589965575A95}" type="presParOf" srcId="{3A586397-9D47-4198-B154-6E74A1147C82}" destId="{33CB3643-07FB-48AE-942E-EC9B5A356819}" srcOrd="5" destOrd="0" presId="urn:microsoft.com/office/officeart/2008/layout/LinedList"/>
    <dgm:cxn modelId="{C9CE79E4-7CEB-46F4-8368-4994CA63B0E8}" type="presParOf" srcId="{33CB3643-07FB-48AE-942E-EC9B5A356819}" destId="{FD6A747B-918B-4B2D-BB6B-9855B81CA3DE}" srcOrd="0" destOrd="0" presId="urn:microsoft.com/office/officeart/2008/layout/LinedList"/>
    <dgm:cxn modelId="{9C7E4BCD-95F2-4CA4-83ED-89C724D5BA6B}" type="presParOf" srcId="{33CB3643-07FB-48AE-942E-EC9B5A356819}" destId="{8A0D41E5-26B7-4F57-824E-3BC46059A3D2}" srcOrd="1" destOrd="0" presId="urn:microsoft.com/office/officeart/2008/layout/LinedList"/>
    <dgm:cxn modelId="{9EFA8B7C-94BB-4B2E-BE4A-C59468E5D2A0}" type="presParOf" srcId="{3A586397-9D47-4198-B154-6E74A1147C82}" destId="{D95C152D-2227-4F6A-9A37-5380F1FCEA76}" srcOrd="6" destOrd="0" presId="urn:microsoft.com/office/officeart/2008/layout/LinedList"/>
    <dgm:cxn modelId="{50D9EB21-C303-4E0B-9249-33687834A2C8}" type="presParOf" srcId="{3A586397-9D47-4198-B154-6E74A1147C82}" destId="{9C7457BF-C788-4AD5-B8FB-7F55EA60293F}" srcOrd="7" destOrd="0" presId="urn:microsoft.com/office/officeart/2008/layout/LinedList"/>
    <dgm:cxn modelId="{08936A35-2B04-43BA-9DE2-717341C25E3E}" type="presParOf" srcId="{9C7457BF-C788-4AD5-B8FB-7F55EA60293F}" destId="{6A4DC2C3-7861-4200-AD89-E824E0F45D4E}" srcOrd="0" destOrd="0" presId="urn:microsoft.com/office/officeart/2008/layout/LinedList"/>
    <dgm:cxn modelId="{BDE1695B-5133-424E-9B19-C6817D2570D2}" type="presParOf" srcId="{9C7457BF-C788-4AD5-B8FB-7F55EA60293F}" destId="{0498D417-86E3-4DB4-A532-1BFFEA0286EB}"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AEAA763-890C-4A82-9EED-EBE9ADD3BBC4}"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GB"/>
        </a:p>
      </dgm:t>
    </dgm:pt>
    <dgm:pt modelId="{F25528C4-0CD0-445D-987F-91B551EAEB22}">
      <dgm:prSet custT="1"/>
      <dgm:spPr>
        <a:solidFill>
          <a:srgbClr val="C00000"/>
        </a:solidFill>
      </dgm:spPr>
      <dgm:t>
        <a:bodyPr/>
        <a:lstStyle/>
        <a:p>
          <a:r>
            <a:rPr lang="en-GB" sz="1800" dirty="0">
              <a:latin typeface="Times New Roman" panose="02020603050405020304" pitchFamily="18" charset="0"/>
              <a:cs typeface="Times New Roman" panose="02020603050405020304" pitchFamily="18" charset="0"/>
            </a:rPr>
            <a:t>Residential care homes are facilities where elderly individuals live and receive around-the-clock support with daily activities and healthcare needs.</a:t>
          </a:r>
        </a:p>
      </dgm:t>
    </dgm:pt>
    <dgm:pt modelId="{0A6D7F94-64FE-46E0-B9B0-6108E635F656}" type="parTrans" cxnId="{7AC5CC0F-F1E2-47B0-9E6B-193442E38925}">
      <dgm:prSet/>
      <dgm:spPr/>
      <dgm:t>
        <a:bodyPr/>
        <a:lstStyle/>
        <a:p>
          <a:endParaRPr lang="en-GB"/>
        </a:p>
      </dgm:t>
    </dgm:pt>
    <dgm:pt modelId="{E7B5F1A0-E3D0-4CD9-AD55-720E78E89535}" type="sibTrans" cxnId="{7AC5CC0F-F1E2-47B0-9E6B-193442E38925}">
      <dgm:prSet/>
      <dgm:spPr/>
      <dgm:t>
        <a:bodyPr/>
        <a:lstStyle/>
        <a:p>
          <a:endParaRPr lang="en-GB"/>
        </a:p>
      </dgm:t>
    </dgm:pt>
    <dgm:pt modelId="{AF25F932-DA21-4663-9326-2E350E17BC9C}">
      <dgm:prSet custT="1"/>
      <dgm:spPr>
        <a:solidFill>
          <a:srgbClr val="00B050"/>
        </a:solidFill>
      </dgm:spPr>
      <dgm:t>
        <a:bodyPr/>
        <a:lstStyle/>
        <a:p>
          <a:r>
            <a:rPr lang="en-GB" sz="1800" dirty="0">
              <a:latin typeface="Times New Roman" panose="02020603050405020304" pitchFamily="18" charset="0"/>
              <a:cs typeface="Times New Roman" panose="02020603050405020304" pitchFamily="18" charset="0"/>
            </a:rPr>
            <a:t>They provide 24/7 Supervision, meals and accommodation, assistance with bathing, dressing, and grooming as well as social and recreational programmes (Lima, 2022).</a:t>
          </a:r>
        </a:p>
      </dgm:t>
    </dgm:pt>
    <dgm:pt modelId="{02D53855-989D-4910-85F0-2F91EB9A566A}" type="parTrans" cxnId="{0178D4C8-CD4C-47EE-AAE2-90E06DA73250}">
      <dgm:prSet/>
      <dgm:spPr/>
      <dgm:t>
        <a:bodyPr/>
        <a:lstStyle/>
        <a:p>
          <a:endParaRPr lang="en-GB"/>
        </a:p>
      </dgm:t>
    </dgm:pt>
    <dgm:pt modelId="{FFF94EC7-5693-4196-9484-180830C01CD4}" type="sibTrans" cxnId="{0178D4C8-CD4C-47EE-AAE2-90E06DA73250}">
      <dgm:prSet/>
      <dgm:spPr/>
      <dgm:t>
        <a:bodyPr/>
        <a:lstStyle/>
        <a:p>
          <a:endParaRPr lang="en-GB"/>
        </a:p>
      </dgm:t>
    </dgm:pt>
    <dgm:pt modelId="{A9F902C6-9AB0-40C9-80BC-C15D107006CC}">
      <dgm:prSet custT="1"/>
      <dgm:spPr>
        <a:solidFill>
          <a:srgbClr val="0070C0"/>
        </a:solidFill>
      </dgm:spPr>
      <dgm:t>
        <a:bodyPr/>
        <a:lstStyle/>
        <a:p>
          <a:r>
            <a:rPr lang="en-US" sz="1800">
              <a:latin typeface="Times New Roman" panose="02020603050405020304" pitchFamily="18" charset="0"/>
              <a:cs typeface="Times New Roman" panose="02020603050405020304" pitchFamily="18" charset="0"/>
            </a:rPr>
            <a:t>Residential homes offer community interaction through organised activities, which can reduce loneliness and support Activity Theory by encouraging engagement and meaningful participation.</a:t>
          </a:r>
          <a:endParaRPr lang="en-GB" sz="1800">
            <a:latin typeface="Times New Roman" panose="02020603050405020304" pitchFamily="18" charset="0"/>
            <a:cs typeface="Times New Roman" panose="02020603050405020304" pitchFamily="18" charset="0"/>
          </a:endParaRPr>
        </a:p>
      </dgm:t>
    </dgm:pt>
    <dgm:pt modelId="{31F4A4D3-8DDF-4320-885F-5A8D210D78F8}" type="parTrans" cxnId="{C2C8B264-6B3B-4367-8EB2-135013B45694}">
      <dgm:prSet/>
      <dgm:spPr/>
      <dgm:t>
        <a:bodyPr/>
        <a:lstStyle/>
        <a:p>
          <a:endParaRPr lang="en-GB"/>
        </a:p>
      </dgm:t>
    </dgm:pt>
    <dgm:pt modelId="{6133B323-BAFB-4F24-A82D-C6904E4BECC7}" type="sibTrans" cxnId="{C2C8B264-6B3B-4367-8EB2-135013B45694}">
      <dgm:prSet/>
      <dgm:spPr/>
      <dgm:t>
        <a:bodyPr/>
        <a:lstStyle/>
        <a:p>
          <a:endParaRPr lang="en-GB"/>
        </a:p>
      </dgm:t>
    </dgm:pt>
    <dgm:pt modelId="{493F87D9-59E2-4C1A-AF4F-7247F5143A0E}">
      <dgm:prSet custT="1"/>
      <dgm:spPr>
        <a:solidFill>
          <a:srgbClr val="7030A0"/>
        </a:solidFill>
      </dgm:spPr>
      <dgm:t>
        <a:bodyPr/>
        <a:lstStyle/>
        <a:p>
          <a:r>
            <a:rPr lang="en-US" sz="1800" dirty="0">
              <a:latin typeface="Times New Roman" panose="02020603050405020304" pitchFamily="18" charset="0"/>
              <a:cs typeface="Times New Roman" panose="02020603050405020304" pitchFamily="18" charset="0"/>
            </a:rPr>
            <a:t>However, residential care can reduce independence and freedom because routines are often fixed, and costs are high, with quality varying significantly across providers due to </a:t>
          </a:r>
          <a:r>
            <a:rPr lang="en-US" sz="1800" dirty="0" err="1">
              <a:latin typeface="Times New Roman" panose="02020603050405020304" pitchFamily="18" charset="0"/>
              <a:cs typeface="Times New Roman" panose="02020603050405020304" pitchFamily="18" charset="0"/>
            </a:rPr>
            <a:t>privatisation</a:t>
          </a:r>
          <a:r>
            <a:rPr lang="en-US" sz="1800" dirty="0">
              <a:latin typeface="Times New Roman" panose="02020603050405020304" pitchFamily="18" charset="0"/>
              <a:cs typeface="Times New Roman" panose="02020603050405020304" pitchFamily="18" charset="0"/>
            </a:rPr>
            <a:t> and workforce shortages (</a:t>
          </a:r>
          <a:r>
            <a:rPr lang="en-GB" sz="1800" dirty="0">
              <a:latin typeface="Times New Roman" panose="02020603050405020304" pitchFamily="18" charset="0"/>
              <a:cs typeface="Times New Roman" panose="02020603050405020304" pitchFamily="18" charset="0"/>
            </a:rPr>
            <a:t>Moilanen et al., 2021)</a:t>
          </a:r>
          <a:r>
            <a:rPr lang="en-US" sz="1800" dirty="0">
              <a:latin typeface="Times New Roman" panose="02020603050405020304" pitchFamily="18" charset="0"/>
              <a:cs typeface="Times New Roman" panose="02020603050405020304" pitchFamily="18" charset="0"/>
            </a:rPr>
            <a:t>.</a:t>
          </a:r>
          <a:endParaRPr lang="en-GB" sz="1800" dirty="0">
            <a:latin typeface="Times New Roman" panose="02020603050405020304" pitchFamily="18" charset="0"/>
            <a:cs typeface="Times New Roman" panose="02020603050405020304" pitchFamily="18" charset="0"/>
          </a:endParaRPr>
        </a:p>
      </dgm:t>
    </dgm:pt>
    <dgm:pt modelId="{ABFD212A-DEAB-49F8-B766-2B7F08960845}" type="parTrans" cxnId="{313C1FAB-3E14-4B1E-B1E5-458037CA9677}">
      <dgm:prSet/>
      <dgm:spPr/>
      <dgm:t>
        <a:bodyPr/>
        <a:lstStyle/>
        <a:p>
          <a:endParaRPr lang="en-GB"/>
        </a:p>
      </dgm:t>
    </dgm:pt>
    <dgm:pt modelId="{3B0554D4-62FE-47F4-8FFD-72B85E9BE355}" type="sibTrans" cxnId="{313C1FAB-3E14-4B1E-B1E5-458037CA9677}">
      <dgm:prSet/>
      <dgm:spPr/>
      <dgm:t>
        <a:bodyPr/>
        <a:lstStyle/>
        <a:p>
          <a:endParaRPr lang="en-GB"/>
        </a:p>
      </dgm:t>
    </dgm:pt>
    <dgm:pt modelId="{8869FDFF-133F-4473-A35B-91818EF4D42D}" type="pres">
      <dgm:prSet presAssocID="{2AEAA763-890C-4A82-9EED-EBE9ADD3BBC4}" presName="Name0" presStyleCnt="0">
        <dgm:presLayoutVars>
          <dgm:dir/>
          <dgm:animLvl val="lvl"/>
          <dgm:resizeHandles val="exact"/>
        </dgm:presLayoutVars>
      </dgm:prSet>
      <dgm:spPr/>
    </dgm:pt>
    <dgm:pt modelId="{A38804A8-BF24-4F2F-A263-3CF914B1AC27}" type="pres">
      <dgm:prSet presAssocID="{493F87D9-59E2-4C1A-AF4F-7247F5143A0E}" presName="boxAndChildren" presStyleCnt="0"/>
      <dgm:spPr/>
    </dgm:pt>
    <dgm:pt modelId="{56713826-AACB-493E-B9A6-36C653E0D29A}" type="pres">
      <dgm:prSet presAssocID="{493F87D9-59E2-4C1A-AF4F-7247F5143A0E}" presName="parentTextBox" presStyleLbl="node1" presStyleIdx="0" presStyleCnt="4"/>
      <dgm:spPr/>
    </dgm:pt>
    <dgm:pt modelId="{2A2ED8C9-00AE-41A8-B976-FCC7F290850F}" type="pres">
      <dgm:prSet presAssocID="{6133B323-BAFB-4F24-A82D-C6904E4BECC7}" presName="sp" presStyleCnt="0"/>
      <dgm:spPr/>
    </dgm:pt>
    <dgm:pt modelId="{9A516C50-C2E1-40BA-9124-10653B1B17CC}" type="pres">
      <dgm:prSet presAssocID="{A9F902C6-9AB0-40C9-80BC-C15D107006CC}" presName="arrowAndChildren" presStyleCnt="0"/>
      <dgm:spPr/>
    </dgm:pt>
    <dgm:pt modelId="{451DAC78-C902-4D89-8E04-AA417A5EC685}" type="pres">
      <dgm:prSet presAssocID="{A9F902C6-9AB0-40C9-80BC-C15D107006CC}" presName="parentTextArrow" presStyleLbl="node1" presStyleIdx="1" presStyleCnt="4"/>
      <dgm:spPr/>
    </dgm:pt>
    <dgm:pt modelId="{9DDEE36A-1348-4FDC-AD5D-37DB21774F7D}" type="pres">
      <dgm:prSet presAssocID="{FFF94EC7-5693-4196-9484-180830C01CD4}" presName="sp" presStyleCnt="0"/>
      <dgm:spPr/>
    </dgm:pt>
    <dgm:pt modelId="{4807786E-74E1-4B3E-8224-4F7FDFD7033A}" type="pres">
      <dgm:prSet presAssocID="{AF25F932-DA21-4663-9326-2E350E17BC9C}" presName="arrowAndChildren" presStyleCnt="0"/>
      <dgm:spPr/>
    </dgm:pt>
    <dgm:pt modelId="{1446F145-FB5B-431D-B5DC-81297994B16A}" type="pres">
      <dgm:prSet presAssocID="{AF25F932-DA21-4663-9326-2E350E17BC9C}" presName="parentTextArrow" presStyleLbl="node1" presStyleIdx="2" presStyleCnt="4"/>
      <dgm:spPr/>
    </dgm:pt>
    <dgm:pt modelId="{F5A936B6-FB9B-4D7F-BB90-CFE214AECC09}" type="pres">
      <dgm:prSet presAssocID="{E7B5F1A0-E3D0-4CD9-AD55-720E78E89535}" presName="sp" presStyleCnt="0"/>
      <dgm:spPr/>
    </dgm:pt>
    <dgm:pt modelId="{46D3B055-F343-447B-B6C8-9713935A7DEA}" type="pres">
      <dgm:prSet presAssocID="{F25528C4-0CD0-445D-987F-91B551EAEB22}" presName="arrowAndChildren" presStyleCnt="0"/>
      <dgm:spPr/>
    </dgm:pt>
    <dgm:pt modelId="{750124F4-E2AD-4AF5-BDFB-4A58C9C5E1E2}" type="pres">
      <dgm:prSet presAssocID="{F25528C4-0CD0-445D-987F-91B551EAEB22}" presName="parentTextArrow" presStyleLbl="node1" presStyleIdx="3" presStyleCnt="4"/>
      <dgm:spPr/>
    </dgm:pt>
  </dgm:ptLst>
  <dgm:cxnLst>
    <dgm:cxn modelId="{7AC5CC0F-F1E2-47B0-9E6B-193442E38925}" srcId="{2AEAA763-890C-4A82-9EED-EBE9ADD3BBC4}" destId="{F25528C4-0CD0-445D-987F-91B551EAEB22}" srcOrd="0" destOrd="0" parTransId="{0A6D7F94-64FE-46E0-B9B0-6108E635F656}" sibTransId="{E7B5F1A0-E3D0-4CD9-AD55-720E78E89535}"/>
    <dgm:cxn modelId="{C2C8B264-6B3B-4367-8EB2-135013B45694}" srcId="{2AEAA763-890C-4A82-9EED-EBE9ADD3BBC4}" destId="{A9F902C6-9AB0-40C9-80BC-C15D107006CC}" srcOrd="2" destOrd="0" parTransId="{31F4A4D3-8DDF-4320-885F-5A8D210D78F8}" sibTransId="{6133B323-BAFB-4F24-A82D-C6904E4BECC7}"/>
    <dgm:cxn modelId="{F027BB64-CC57-4D9B-BC76-3D141D36C0BA}" type="presOf" srcId="{2AEAA763-890C-4A82-9EED-EBE9ADD3BBC4}" destId="{8869FDFF-133F-4473-A35B-91818EF4D42D}" srcOrd="0" destOrd="0" presId="urn:microsoft.com/office/officeart/2005/8/layout/process4"/>
    <dgm:cxn modelId="{827C2E79-01BF-4272-BE27-10AB09487971}" type="presOf" srcId="{493F87D9-59E2-4C1A-AF4F-7247F5143A0E}" destId="{56713826-AACB-493E-B9A6-36C653E0D29A}" srcOrd="0" destOrd="0" presId="urn:microsoft.com/office/officeart/2005/8/layout/process4"/>
    <dgm:cxn modelId="{095787A0-2CB4-4858-B5C0-4886489C5B76}" type="presOf" srcId="{A9F902C6-9AB0-40C9-80BC-C15D107006CC}" destId="{451DAC78-C902-4D89-8E04-AA417A5EC685}" srcOrd="0" destOrd="0" presId="urn:microsoft.com/office/officeart/2005/8/layout/process4"/>
    <dgm:cxn modelId="{313C1FAB-3E14-4B1E-B1E5-458037CA9677}" srcId="{2AEAA763-890C-4A82-9EED-EBE9ADD3BBC4}" destId="{493F87D9-59E2-4C1A-AF4F-7247F5143A0E}" srcOrd="3" destOrd="0" parTransId="{ABFD212A-DEAB-49F8-B766-2B7F08960845}" sibTransId="{3B0554D4-62FE-47F4-8FFD-72B85E9BE355}"/>
    <dgm:cxn modelId="{06BFD5C2-148D-41B1-A2E1-77FF9676298E}" type="presOf" srcId="{AF25F932-DA21-4663-9326-2E350E17BC9C}" destId="{1446F145-FB5B-431D-B5DC-81297994B16A}" srcOrd="0" destOrd="0" presId="urn:microsoft.com/office/officeart/2005/8/layout/process4"/>
    <dgm:cxn modelId="{E603E3C4-75EA-4253-8ED7-6974E33BC88C}" type="presOf" srcId="{F25528C4-0CD0-445D-987F-91B551EAEB22}" destId="{750124F4-E2AD-4AF5-BDFB-4A58C9C5E1E2}" srcOrd="0" destOrd="0" presId="urn:microsoft.com/office/officeart/2005/8/layout/process4"/>
    <dgm:cxn modelId="{0178D4C8-CD4C-47EE-AAE2-90E06DA73250}" srcId="{2AEAA763-890C-4A82-9EED-EBE9ADD3BBC4}" destId="{AF25F932-DA21-4663-9326-2E350E17BC9C}" srcOrd="1" destOrd="0" parTransId="{02D53855-989D-4910-85F0-2F91EB9A566A}" sibTransId="{FFF94EC7-5693-4196-9484-180830C01CD4}"/>
    <dgm:cxn modelId="{ECC4EB38-D674-4D46-B90B-DD5BE3E86BC9}" type="presParOf" srcId="{8869FDFF-133F-4473-A35B-91818EF4D42D}" destId="{A38804A8-BF24-4F2F-A263-3CF914B1AC27}" srcOrd="0" destOrd="0" presId="urn:microsoft.com/office/officeart/2005/8/layout/process4"/>
    <dgm:cxn modelId="{86D7DBBF-AFF0-43A8-9416-452D64F83C66}" type="presParOf" srcId="{A38804A8-BF24-4F2F-A263-3CF914B1AC27}" destId="{56713826-AACB-493E-B9A6-36C653E0D29A}" srcOrd="0" destOrd="0" presId="urn:microsoft.com/office/officeart/2005/8/layout/process4"/>
    <dgm:cxn modelId="{6A07FFAA-BE98-4111-949A-B89D31D571FB}" type="presParOf" srcId="{8869FDFF-133F-4473-A35B-91818EF4D42D}" destId="{2A2ED8C9-00AE-41A8-B976-FCC7F290850F}" srcOrd="1" destOrd="0" presId="urn:microsoft.com/office/officeart/2005/8/layout/process4"/>
    <dgm:cxn modelId="{F23FA8FB-322A-423E-92F4-A9C668779EED}" type="presParOf" srcId="{8869FDFF-133F-4473-A35B-91818EF4D42D}" destId="{9A516C50-C2E1-40BA-9124-10653B1B17CC}" srcOrd="2" destOrd="0" presId="urn:microsoft.com/office/officeart/2005/8/layout/process4"/>
    <dgm:cxn modelId="{84A04F71-72BB-436C-8CFC-637BE51DBB51}" type="presParOf" srcId="{9A516C50-C2E1-40BA-9124-10653B1B17CC}" destId="{451DAC78-C902-4D89-8E04-AA417A5EC685}" srcOrd="0" destOrd="0" presId="urn:microsoft.com/office/officeart/2005/8/layout/process4"/>
    <dgm:cxn modelId="{216DB0FD-EC88-4F3E-AAD1-31F3BB6C6BBE}" type="presParOf" srcId="{8869FDFF-133F-4473-A35B-91818EF4D42D}" destId="{9DDEE36A-1348-4FDC-AD5D-37DB21774F7D}" srcOrd="3" destOrd="0" presId="urn:microsoft.com/office/officeart/2005/8/layout/process4"/>
    <dgm:cxn modelId="{A390EEA0-AFEE-42D6-A8E7-9C10FFC2D5B7}" type="presParOf" srcId="{8869FDFF-133F-4473-A35B-91818EF4D42D}" destId="{4807786E-74E1-4B3E-8224-4F7FDFD7033A}" srcOrd="4" destOrd="0" presId="urn:microsoft.com/office/officeart/2005/8/layout/process4"/>
    <dgm:cxn modelId="{63243FB7-1FBE-4B02-91D6-7277D2A1B89E}" type="presParOf" srcId="{4807786E-74E1-4B3E-8224-4F7FDFD7033A}" destId="{1446F145-FB5B-431D-B5DC-81297994B16A}" srcOrd="0" destOrd="0" presId="urn:microsoft.com/office/officeart/2005/8/layout/process4"/>
    <dgm:cxn modelId="{E3418FB5-2C24-4268-B68A-EFCDAFC0782B}" type="presParOf" srcId="{8869FDFF-133F-4473-A35B-91818EF4D42D}" destId="{F5A936B6-FB9B-4D7F-BB90-CFE214AECC09}" srcOrd="5" destOrd="0" presId="urn:microsoft.com/office/officeart/2005/8/layout/process4"/>
    <dgm:cxn modelId="{C8AD7F29-F5A0-4A06-8E3A-195D708BFF0D}" type="presParOf" srcId="{8869FDFF-133F-4473-A35B-91818EF4D42D}" destId="{46D3B055-F343-447B-B6C8-9713935A7DEA}" srcOrd="6" destOrd="0" presId="urn:microsoft.com/office/officeart/2005/8/layout/process4"/>
    <dgm:cxn modelId="{D7515833-4AA8-4FA9-AAE5-A2A875A25B6C}" type="presParOf" srcId="{46D3B055-F343-447B-B6C8-9713935A7DEA}" destId="{750124F4-E2AD-4AF5-BDFB-4A58C9C5E1E2}" srcOrd="0"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C7B5F91-5C54-40D2-94A5-F79BB17A062F}"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GB"/>
        </a:p>
      </dgm:t>
    </dgm:pt>
    <dgm:pt modelId="{51F1E1E0-F174-4DA1-B11A-0E5CC6907818}">
      <dgm:prSet custT="1"/>
      <dgm:spPr/>
      <dgm:t>
        <a:bodyPr/>
        <a:lstStyle/>
        <a:p>
          <a:r>
            <a:rPr lang="en-US" sz="2000" dirty="0">
              <a:latin typeface="Times New Roman" panose="02020603050405020304" pitchFamily="18" charset="0"/>
              <a:cs typeface="Times New Roman" panose="02020603050405020304" pitchFamily="18" charset="0"/>
            </a:rPr>
            <a:t>Frailty, long-term disability and multiple chronic conditions, which reduces mobility and increases dependency on carers.</a:t>
          </a:r>
          <a:endParaRPr lang="en-GB" sz="2000" dirty="0">
            <a:latin typeface="Times New Roman" panose="02020603050405020304" pitchFamily="18" charset="0"/>
            <a:cs typeface="Times New Roman" panose="02020603050405020304" pitchFamily="18" charset="0"/>
          </a:endParaRPr>
        </a:p>
      </dgm:t>
    </dgm:pt>
    <dgm:pt modelId="{EDB0AF25-A15A-4103-A3A2-FC0D47C3B874}" type="parTrans" cxnId="{F1F953C5-E9BC-4258-9169-BC49EC0B2E8A}">
      <dgm:prSet/>
      <dgm:spPr/>
      <dgm:t>
        <a:bodyPr/>
        <a:lstStyle/>
        <a:p>
          <a:endParaRPr lang="en-GB"/>
        </a:p>
      </dgm:t>
    </dgm:pt>
    <dgm:pt modelId="{149DF219-63BD-4A6B-8E1F-86851FDCA6BA}" type="sibTrans" cxnId="{F1F953C5-E9BC-4258-9169-BC49EC0B2E8A}">
      <dgm:prSet/>
      <dgm:spPr/>
      <dgm:t>
        <a:bodyPr/>
        <a:lstStyle/>
        <a:p>
          <a:endParaRPr lang="en-GB"/>
        </a:p>
      </dgm:t>
    </dgm:pt>
    <dgm:pt modelId="{F4D3DC27-E516-4055-939B-96952F163658}">
      <dgm:prSet custT="1"/>
      <dgm:spPr>
        <a:solidFill>
          <a:srgbClr val="00B050"/>
        </a:solidFill>
      </dgm:spPr>
      <dgm:t>
        <a:bodyPr/>
        <a:lstStyle/>
        <a:p>
          <a:r>
            <a:rPr lang="en-US" sz="2000" dirty="0">
              <a:latin typeface="Times New Roman" panose="02020603050405020304" pitchFamily="18" charset="0"/>
              <a:cs typeface="Times New Roman" panose="02020603050405020304" pitchFamily="18" charset="0"/>
            </a:rPr>
            <a:t>Dementia and cognitive decline are major challenges because they reduce decision-making capacity (Darby and Dickerson, 2017).</a:t>
          </a:r>
          <a:endParaRPr lang="en-GB" sz="2000" dirty="0">
            <a:latin typeface="Times New Roman" panose="02020603050405020304" pitchFamily="18" charset="0"/>
            <a:cs typeface="Times New Roman" panose="02020603050405020304" pitchFamily="18" charset="0"/>
          </a:endParaRPr>
        </a:p>
      </dgm:t>
    </dgm:pt>
    <dgm:pt modelId="{30DFD347-341B-47C1-88EA-C9ECD679D6C9}" type="parTrans" cxnId="{92DD9144-1272-49D8-88AD-7DABFFE76CFA}">
      <dgm:prSet/>
      <dgm:spPr/>
      <dgm:t>
        <a:bodyPr/>
        <a:lstStyle/>
        <a:p>
          <a:endParaRPr lang="en-GB"/>
        </a:p>
      </dgm:t>
    </dgm:pt>
    <dgm:pt modelId="{E765CB66-DE32-4438-BC13-057849731ED7}" type="sibTrans" cxnId="{92DD9144-1272-49D8-88AD-7DABFFE76CFA}">
      <dgm:prSet/>
      <dgm:spPr/>
      <dgm:t>
        <a:bodyPr/>
        <a:lstStyle/>
        <a:p>
          <a:endParaRPr lang="en-GB"/>
        </a:p>
      </dgm:t>
    </dgm:pt>
    <dgm:pt modelId="{75CD346D-276D-4926-BB70-28289E09AE39}">
      <dgm:prSet custT="1"/>
      <dgm:spPr>
        <a:solidFill>
          <a:srgbClr val="0070C0"/>
        </a:solidFill>
      </dgm:spPr>
      <dgm:t>
        <a:bodyPr/>
        <a:lstStyle/>
        <a:p>
          <a:r>
            <a:rPr lang="en-US" sz="2000" dirty="0">
              <a:latin typeface="Times New Roman" panose="02020603050405020304" pitchFamily="18" charset="0"/>
              <a:cs typeface="Times New Roman" panose="02020603050405020304" pitchFamily="18" charset="0"/>
            </a:rPr>
            <a:t>Retirement, bereavement and lack of access to transport are common causes of social isolation and loneliness.</a:t>
          </a:r>
          <a:endParaRPr lang="en-GB" sz="2000" dirty="0">
            <a:latin typeface="Times New Roman" panose="02020603050405020304" pitchFamily="18" charset="0"/>
            <a:cs typeface="Times New Roman" panose="02020603050405020304" pitchFamily="18" charset="0"/>
          </a:endParaRPr>
        </a:p>
      </dgm:t>
    </dgm:pt>
    <dgm:pt modelId="{CAAAB8B7-9F2E-4F1B-B36D-595205BBB59D}" type="parTrans" cxnId="{EE05402F-8A35-42AA-A678-B85E6DC23987}">
      <dgm:prSet/>
      <dgm:spPr/>
      <dgm:t>
        <a:bodyPr/>
        <a:lstStyle/>
        <a:p>
          <a:endParaRPr lang="en-GB"/>
        </a:p>
      </dgm:t>
    </dgm:pt>
    <dgm:pt modelId="{15F3EAD3-B65E-462F-80C1-89AB358C417F}" type="sibTrans" cxnId="{EE05402F-8A35-42AA-A678-B85E6DC23987}">
      <dgm:prSet/>
      <dgm:spPr/>
      <dgm:t>
        <a:bodyPr/>
        <a:lstStyle/>
        <a:p>
          <a:endParaRPr lang="en-GB"/>
        </a:p>
      </dgm:t>
    </dgm:pt>
    <dgm:pt modelId="{333C89B5-25B3-435B-AE56-F950CB575605}">
      <dgm:prSet custT="1"/>
      <dgm:spPr>
        <a:solidFill>
          <a:srgbClr val="7030A0"/>
        </a:solidFill>
      </dgm:spPr>
      <dgm:t>
        <a:bodyPr/>
        <a:lstStyle/>
        <a:p>
          <a:r>
            <a:rPr lang="en-US" sz="2000" dirty="0">
              <a:latin typeface="Times New Roman" panose="02020603050405020304" pitchFamily="18" charset="0"/>
              <a:cs typeface="Times New Roman" panose="02020603050405020304" pitchFamily="18" charset="0"/>
            </a:rPr>
            <a:t>Financial barriers are major since social care is means-tested, and some older adults cannot receive it even when they need it, which leads to inequality (Mayhew, 2017).</a:t>
          </a:r>
          <a:endParaRPr lang="en-GB" sz="2000" dirty="0">
            <a:latin typeface="Times New Roman" panose="02020603050405020304" pitchFamily="18" charset="0"/>
            <a:cs typeface="Times New Roman" panose="02020603050405020304" pitchFamily="18" charset="0"/>
          </a:endParaRPr>
        </a:p>
      </dgm:t>
    </dgm:pt>
    <dgm:pt modelId="{3493E262-1E18-484C-8CD7-AAB8ED5B3938}" type="parTrans" cxnId="{C6ECF564-8F4A-4F08-8D8A-A13A281A945B}">
      <dgm:prSet/>
      <dgm:spPr/>
      <dgm:t>
        <a:bodyPr/>
        <a:lstStyle/>
        <a:p>
          <a:endParaRPr lang="en-GB"/>
        </a:p>
      </dgm:t>
    </dgm:pt>
    <dgm:pt modelId="{DE17552F-14AC-4418-B462-56DD15EC3C74}" type="sibTrans" cxnId="{C6ECF564-8F4A-4F08-8D8A-A13A281A945B}">
      <dgm:prSet/>
      <dgm:spPr/>
      <dgm:t>
        <a:bodyPr/>
        <a:lstStyle/>
        <a:p>
          <a:endParaRPr lang="en-GB"/>
        </a:p>
      </dgm:t>
    </dgm:pt>
    <dgm:pt modelId="{DCCFF224-A73E-4423-A54E-DDF8DC51A620}" type="pres">
      <dgm:prSet presAssocID="{EC7B5F91-5C54-40D2-94A5-F79BB17A062F}" presName="linear" presStyleCnt="0">
        <dgm:presLayoutVars>
          <dgm:dir/>
          <dgm:resizeHandles val="exact"/>
        </dgm:presLayoutVars>
      </dgm:prSet>
      <dgm:spPr/>
    </dgm:pt>
    <dgm:pt modelId="{BDE57D6F-FA30-40B5-B89A-020EFFB08E2A}" type="pres">
      <dgm:prSet presAssocID="{51F1E1E0-F174-4DA1-B11A-0E5CC6907818}" presName="comp" presStyleCnt="0"/>
      <dgm:spPr/>
    </dgm:pt>
    <dgm:pt modelId="{2678DC08-29BE-4A01-8765-21B2CFE60CAE}" type="pres">
      <dgm:prSet presAssocID="{51F1E1E0-F174-4DA1-B11A-0E5CC6907818}" presName="box" presStyleLbl="node1" presStyleIdx="0" presStyleCnt="4"/>
      <dgm:spPr/>
    </dgm:pt>
    <dgm:pt modelId="{B426750A-08F8-48FC-BED7-271E99C93358}" type="pres">
      <dgm:prSet presAssocID="{51F1E1E0-F174-4DA1-B11A-0E5CC6907818}" presName="img" presStyleLbl="fgImgPlace1" presStyleIdx="0" presStyleCnt="4"/>
      <dgm:spPr>
        <a:blipFill rotWithShape="1">
          <a:blip xmlns:r="http://schemas.openxmlformats.org/officeDocument/2006/relationships" r:embed="rId1"/>
          <a:srcRect/>
          <a:stretch>
            <a:fillRect t="-56000" b="-56000"/>
          </a:stretch>
        </a:blipFill>
      </dgm:spPr>
    </dgm:pt>
    <dgm:pt modelId="{1E176D7D-ACA4-4797-A5F3-2A322A9B3B34}" type="pres">
      <dgm:prSet presAssocID="{51F1E1E0-F174-4DA1-B11A-0E5CC6907818}" presName="text" presStyleLbl="node1" presStyleIdx="0" presStyleCnt="4">
        <dgm:presLayoutVars>
          <dgm:bulletEnabled val="1"/>
        </dgm:presLayoutVars>
      </dgm:prSet>
      <dgm:spPr/>
    </dgm:pt>
    <dgm:pt modelId="{EC138D1A-C5BD-4309-B0C0-D7141549468F}" type="pres">
      <dgm:prSet presAssocID="{149DF219-63BD-4A6B-8E1F-86851FDCA6BA}" presName="spacer" presStyleCnt="0"/>
      <dgm:spPr/>
    </dgm:pt>
    <dgm:pt modelId="{F0F27B2A-AAAE-49FB-AC5E-90662E4570DD}" type="pres">
      <dgm:prSet presAssocID="{F4D3DC27-E516-4055-939B-96952F163658}" presName="comp" presStyleCnt="0"/>
      <dgm:spPr/>
    </dgm:pt>
    <dgm:pt modelId="{BDE3F2D7-B136-4670-A9F2-681ABE239F85}" type="pres">
      <dgm:prSet presAssocID="{F4D3DC27-E516-4055-939B-96952F163658}" presName="box" presStyleLbl="node1" presStyleIdx="1" presStyleCnt="4"/>
      <dgm:spPr/>
    </dgm:pt>
    <dgm:pt modelId="{CAC8B213-2509-4DAD-9FF7-01262D070A7E}" type="pres">
      <dgm:prSet presAssocID="{F4D3DC27-E516-4055-939B-96952F163658}" presName="img" presStyleLbl="fgImgPlace1" presStyleIdx="1" presStyleCnt="4"/>
      <dgm:spPr>
        <a:blipFill rotWithShape="1">
          <a:blip xmlns:r="http://schemas.openxmlformats.org/officeDocument/2006/relationships" r:embed="rId2"/>
          <a:srcRect/>
          <a:stretch>
            <a:fillRect t="-56000" b="-56000"/>
          </a:stretch>
        </a:blipFill>
      </dgm:spPr>
    </dgm:pt>
    <dgm:pt modelId="{5C1F05E4-46C1-4652-ABF7-B0AE90B8A4C5}" type="pres">
      <dgm:prSet presAssocID="{F4D3DC27-E516-4055-939B-96952F163658}" presName="text" presStyleLbl="node1" presStyleIdx="1" presStyleCnt="4">
        <dgm:presLayoutVars>
          <dgm:bulletEnabled val="1"/>
        </dgm:presLayoutVars>
      </dgm:prSet>
      <dgm:spPr/>
    </dgm:pt>
    <dgm:pt modelId="{BB1BA3DC-3B2B-4929-864A-50531577CBF9}" type="pres">
      <dgm:prSet presAssocID="{E765CB66-DE32-4438-BC13-057849731ED7}" presName="spacer" presStyleCnt="0"/>
      <dgm:spPr/>
    </dgm:pt>
    <dgm:pt modelId="{512A5747-739E-4F9D-8B57-49BB6BD7BEED}" type="pres">
      <dgm:prSet presAssocID="{75CD346D-276D-4926-BB70-28289E09AE39}" presName="comp" presStyleCnt="0"/>
      <dgm:spPr/>
    </dgm:pt>
    <dgm:pt modelId="{F6302A84-FBC7-4758-AF18-FE2BC8B21775}" type="pres">
      <dgm:prSet presAssocID="{75CD346D-276D-4926-BB70-28289E09AE39}" presName="box" presStyleLbl="node1" presStyleIdx="2" presStyleCnt="4"/>
      <dgm:spPr/>
    </dgm:pt>
    <dgm:pt modelId="{21988CEB-CA84-4B31-AFCA-D5F02C7438AF}" type="pres">
      <dgm:prSet presAssocID="{75CD346D-276D-4926-BB70-28289E09AE39}" presName="img" presStyleLbl="fgImgPlace1" presStyleIdx="2" presStyleCnt="4"/>
      <dgm:spPr>
        <a:blipFill rotWithShape="1">
          <a:blip xmlns:r="http://schemas.openxmlformats.org/officeDocument/2006/relationships" r:embed="rId3"/>
          <a:srcRect/>
          <a:stretch>
            <a:fillRect t="-43000" b="-43000"/>
          </a:stretch>
        </a:blipFill>
      </dgm:spPr>
    </dgm:pt>
    <dgm:pt modelId="{297FDDC0-AE26-4FE3-8191-39C05DB497A5}" type="pres">
      <dgm:prSet presAssocID="{75CD346D-276D-4926-BB70-28289E09AE39}" presName="text" presStyleLbl="node1" presStyleIdx="2" presStyleCnt="4">
        <dgm:presLayoutVars>
          <dgm:bulletEnabled val="1"/>
        </dgm:presLayoutVars>
      </dgm:prSet>
      <dgm:spPr/>
    </dgm:pt>
    <dgm:pt modelId="{5AF25E9E-3BBA-42B1-A291-22616057D56B}" type="pres">
      <dgm:prSet presAssocID="{15F3EAD3-B65E-462F-80C1-89AB358C417F}" presName="spacer" presStyleCnt="0"/>
      <dgm:spPr/>
    </dgm:pt>
    <dgm:pt modelId="{EB1F2172-B123-4886-8893-480BB069EE94}" type="pres">
      <dgm:prSet presAssocID="{333C89B5-25B3-435B-AE56-F950CB575605}" presName="comp" presStyleCnt="0"/>
      <dgm:spPr/>
    </dgm:pt>
    <dgm:pt modelId="{195529CA-75CF-4442-B675-55779117AC8B}" type="pres">
      <dgm:prSet presAssocID="{333C89B5-25B3-435B-AE56-F950CB575605}" presName="box" presStyleLbl="node1" presStyleIdx="3" presStyleCnt="4"/>
      <dgm:spPr/>
    </dgm:pt>
    <dgm:pt modelId="{94F07355-C4C7-4725-985D-DD3C5EC32939}" type="pres">
      <dgm:prSet presAssocID="{333C89B5-25B3-435B-AE56-F950CB575605}" presName="img" presStyleLbl="fgImgPlace1" presStyleIdx="3" presStyleCnt="4"/>
      <dgm:spPr>
        <a:blipFill rotWithShape="1">
          <a:blip xmlns:r="http://schemas.openxmlformats.org/officeDocument/2006/relationships" r:embed="rId4"/>
          <a:srcRect/>
          <a:stretch>
            <a:fillRect t="-64000" b="-64000"/>
          </a:stretch>
        </a:blipFill>
      </dgm:spPr>
    </dgm:pt>
    <dgm:pt modelId="{1C5683E4-1E31-4084-A36E-87DCE5203C20}" type="pres">
      <dgm:prSet presAssocID="{333C89B5-25B3-435B-AE56-F950CB575605}" presName="text" presStyleLbl="node1" presStyleIdx="3" presStyleCnt="4">
        <dgm:presLayoutVars>
          <dgm:bulletEnabled val="1"/>
        </dgm:presLayoutVars>
      </dgm:prSet>
      <dgm:spPr/>
    </dgm:pt>
  </dgm:ptLst>
  <dgm:cxnLst>
    <dgm:cxn modelId="{B336B102-A748-40F0-9BD3-ADE5B2D9ED17}" type="presOf" srcId="{333C89B5-25B3-435B-AE56-F950CB575605}" destId="{195529CA-75CF-4442-B675-55779117AC8B}" srcOrd="0" destOrd="0" presId="urn:microsoft.com/office/officeart/2005/8/layout/vList4"/>
    <dgm:cxn modelId="{98D49F11-024B-405D-9EBF-4D975CA5895A}" type="presOf" srcId="{EC7B5F91-5C54-40D2-94A5-F79BB17A062F}" destId="{DCCFF224-A73E-4423-A54E-DDF8DC51A620}" srcOrd="0" destOrd="0" presId="urn:microsoft.com/office/officeart/2005/8/layout/vList4"/>
    <dgm:cxn modelId="{127E6719-B392-4805-B82D-471CC710ED26}" type="presOf" srcId="{F4D3DC27-E516-4055-939B-96952F163658}" destId="{BDE3F2D7-B136-4670-A9F2-681ABE239F85}" srcOrd="0" destOrd="0" presId="urn:microsoft.com/office/officeart/2005/8/layout/vList4"/>
    <dgm:cxn modelId="{F205611D-9A42-4E17-8277-552AFC0BA6A0}" type="presOf" srcId="{75CD346D-276D-4926-BB70-28289E09AE39}" destId="{F6302A84-FBC7-4758-AF18-FE2BC8B21775}" srcOrd="0" destOrd="0" presId="urn:microsoft.com/office/officeart/2005/8/layout/vList4"/>
    <dgm:cxn modelId="{EE05402F-8A35-42AA-A678-B85E6DC23987}" srcId="{EC7B5F91-5C54-40D2-94A5-F79BB17A062F}" destId="{75CD346D-276D-4926-BB70-28289E09AE39}" srcOrd="2" destOrd="0" parTransId="{CAAAB8B7-9F2E-4F1B-B36D-595205BBB59D}" sibTransId="{15F3EAD3-B65E-462F-80C1-89AB358C417F}"/>
    <dgm:cxn modelId="{92DD9144-1272-49D8-88AD-7DABFFE76CFA}" srcId="{EC7B5F91-5C54-40D2-94A5-F79BB17A062F}" destId="{F4D3DC27-E516-4055-939B-96952F163658}" srcOrd="1" destOrd="0" parTransId="{30DFD347-341B-47C1-88EA-C9ECD679D6C9}" sibTransId="{E765CB66-DE32-4438-BC13-057849731ED7}"/>
    <dgm:cxn modelId="{C6ECF564-8F4A-4F08-8D8A-A13A281A945B}" srcId="{EC7B5F91-5C54-40D2-94A5-F79BB17A062F}" destId="{333C89B5-25B3-435B-AE56-F950CB575605}" srcOrd="3" destOrd="0" parTransId="{3493E262-1E18-484C-8CD7-AAB8ED5B3938}" sibTransId="{DE17552F-14AC-4418-B462-56DD15EC3C74}"/>
    <dgm:cxn modelId="{589CE55A-4C05-4E4E-BAF9-43EBF94898DC}" type="presOf" srcId="{51F1E1E0-F174-4DA1-B11A-0E5CC6907818}" destId="{1E176D7D-ACA4-4797-A5F3-2A322A9B3B34}" srcOrd="1" destOrd="0" presId="urn:microsoft.com/office/officeart/2005/8/layout/vList4"/>
    <dgm:cxn modelId="{ABF26AAD-E58D-4BB2-87E0-B917347BA642}" type="presOf" srcId="{75CD346D-276D-4926-BB70-28289E09AE39}" destId="{297FDDC0-AE26-4FE3-8191-39C05DB497A5}" srcOrd="1" destOrd="0" presId="urn:microsoft.com/office/officeart/2005/8/layout/vList4"/>
    <dgm:cxn modelId="{E60FC8B9-82AE-4458-B23B-FB2AAD874C0A}" type="presOf" srcId="{51F1E1E0-F174-4DA1-B11A-0E5CC6907818}" destId="{2678DC08-29BE-4A01-8765-21B2CFE60CAE}" srcOrd="0" destOrd="0" presId="urn:microsoft.com/office/officeart/2005/8/layout/vList4"/>
    <dgm:cxn modelId="{F1F953C5-E9BC-4258-9169-BC49EC0B2E8A}" srcId="{EC7B5F91-5C54-40D2-94A5-F79BB17A062F}" destId="{51F1E1E0-F174-4DA1-B11A-0E5CC6907818}" srcOrd="0" destOrd="0" parTransId="{EDB0AF25-A15A-4103-A3A2-FC0D47C3B874}" sibTransId="{149DF219-63BD-4A6B-8E1F-86851FDCA6BA}"/>
    <dgm:cxn modelId="{9C6754EE-82F2-4929-8AA8-F166AA53047D}" type="presOf" srcId="{333C89B5-25B3-435B-AE56-F950CB575605}" destId="{1C5683E4-1E31-4084-A36E-87DCE5203C20}" srcOrd="1" destOrd="0" presId="urn:microsoft.com/office/officeart/2005/8/layout/vList4"/>
    <dgm:cxn modelId="{FB08DDF1-4EF0-4ED2-8E40-20F7C38DF242}" type="presOf" srcId="{F4D3DC27-E516-4055-939B-96952F163658}" destId="{5C1F05E4-46C1-4652-ABF7-B0AE90B8A4C5}" srcOrd="1" destOrd="0" presId="urn:microsoft.com/office/officeart/2005/8/layout/vList4"/>
    <dgm:cxn modelId="{9055B155-C92A-4ECA-A1B9-0F87A1216CB2}" type="presParOf" srcId="{DCCFF224-A73E-4423-A54E-DDF8DC51A620}" destId="{BDE57D6F-FA30-40B5-B89A-020EFFB08E2A}" srcOrd="0" destOrd="0" presId="urn:microsoft.com/office/officeart/2005/8/layout/vList4"/>
    <dgm:cxn modelId="{696AE691-FC95-474F-B0F1-37E7FA73D49E}" type="presParOf" srcId="{BDE57D6F-FA30-40B5-B89A-020EFFB08E2A}" destId="{2678DC08-29BE-4A01-8765-21B2CFE60CAE}" srcOrd="0" destOrd="0" presId="urn:microsoft.com/office/officeart/2005/8/layout/vList4"/>
    <dgm:cxn modelId="{E9246627-B482-46C8-9441-D221142F6E53}" type="presParOf" srcId="{BDE57D6F-FA30-40B5-B89A-020EFFB08E2A}" destId="{B426750A-08F8-48FC-BED7-271E99C93358}" srcOrd="1" destOrd="0" presId="urn:microsoft.com/office/officeart/2005/8/layout/vList4"/>
    <dgm:cxn modelId="{FDD0D134-047E-4E5F-87B5-AD48B4B5D9F0}" type="presParOf" srcId="{BDE57D6F-FA30-40B5-B89A-020EFFB08E2A}" destId="{1E176D7D-ACA4-4797-A5F3-2A322A9B3B34}" srcOrd="2" destOrd="0" presId="urn:microsoft.com/office/officeart/2005/8/layout/vList4"/>
    <dgm:cxn modelId="{7FA5D1C9-55E2-411D-866D-EC80E2EAA116}" type="presParOf" srcId="{DCCFF224-A73E-4423-A54E-DDF8DC51A620}" destId="{EC138D1A-C5BD-4309-B0C0-D7141549468F}" srcOrd="1" destOrd="0" presId="urn:microsoft.com/office/officeart/2005/8/layout/vList4"/>
    <dgm:cxn modelId="{9C2132F8-FADB-42B6-8344-9CA25EE9E859}" type="presParOf" srcId="{DCCFF224-A73E-4423-A54E-DDF8DC51A620}" destId="{F0F27B2A-AAAE-49FB-AC5E-90662E4570DD}" srcOrd="2" destOrd="0" presId="urn:microsoft.com/office/officeart/2005/8/layout/vList4"/>
    <dgm:cxn modelId="{F36DB77B-2004-4B9F-82F6-CE87349E801A}" type="presParOf" srcId="{F0F27B2A-AAAE-49FB-AC5E-90662E4570DD}" destId="{BDE3F2D7-B136-4670-A9F2-681ABE239F85}" srcOrd="0" destOrd="0" presId="urn:microsoft.com/office/officeart/2005/8/layout/vList4"/>
    <dgm:cxn modelId="{DCEB3B20-A5E9-4120-BB93-A5959C6A8AE9}" type="presParOf" srcId="{F0F27B2A-AAAE-49FB-AC5E-90662E4570DD}" destId="{CAC8B213-2509-4DAD-9FF7-01262D070A7E}" srcOrd="1" destOrd="0" presId="urn:microsoft.com/office/officeart/2005/8/layout/vList4"/>
    <dgm:cxn modelId="{D6EE9454-6274-49C8-835A-9DE2608793EA}" type="presParOf" srcId="{F0F27B2A-AAAE-49FB-AC5E-90662E4570DD}" destId="{5C1F05E4-46C1-4652-ABF7-B0AE90B8A4C5}" srcOrd="2" destOrd="0" presId="urn:microsoft.com/office/officeart/2005/8/layout/vList4"/>
    <dgm:cxn modelId="{F36D9025-9264-4D79-9B31-4342083A5ABE}" type="presParOf" srcId="{DCCFF224-A73E-4423-A54E-DDF8DC51A620}" destId="{BB1BA3DC-3B2B-4929-864A-50531577CBF9}" srcOrd="3" destOrd="0" presId="urn:microsoft.com/office/officeart/2005/8/layout/vList4"/>
    <dgm:cxn modelId="{8FD74BA8-0387-465C-9472-C8B93E340CB9}" type="presParOf" srcId="{DCCFF224-A73E-4423-A54E-DDF8DC51A620}" destId="{512A5747-739E-4F9D-8B57-49BB6BD7BEED}" srcOrd="4" destOrd="0" presId="urn:microsoft.com/office/officeart/2005/8/layout/vList4"/>
    <dgm:cxn modelId="{9436D7C2-301E-4EFF-8FB0-46776523BD12}" type="presParOf" srcId="{512A5747-739E-4F9D-8B57-49BB6BD7BEED}" destId="{F6302A84-FBC7-4758-AF18-FE2BC8B21775}" srcOrd="0" destOrd="0" presId="urn:microsoft.com/office/officeart/2005/8/layout/vList4"/>
    <dgm:cxn modelId="{A687B467-6EC2-4EF5-8D0E-6727FD264733}" type="presParOf" srcId="{512A5747-739E-4F9D-8B57-49BB6BD7BEED}" destId="{21988CEB-CA84-4B31-AFCA-D5F02C7438AF}" srcOrd="1" destOrd="0" presId="urn:microsoft.com/office/officeart/2005/8/layout/vList4"/>
    <dgm:cxn modelId="{0C22EF4B-2B39-400C-A4B1-0E2135147075}" type="presParOf" srcId="{512A5747-739E-4F9D-8B57-49BB6BD7BEED}" destId="{297FDDC0-AE26-4FE3-8191-39C05DB497A5}" srcOrd="2" destOrd="0" presId="urn:microsoft.com/office/officeart/2005/8/layout/vList4"/>
    <dgm:cxn modelId="{400F583F-23C6-4D10-838F-595CDCE303F0}" type="presParOf" srcId="{DCCFF224-A73E-4423-A54E-DDF8DC51A620}" destId="{5AF25E9E-3BBA-42B1-A291-22616057D56B}" srcOrd="5" destOrd="0" presId="urn:microsoft.com/office/officeart/2005/8/layout/vList4"/>
    <dgm:cxn modelId="{F136C0F1-45C7-4192-ACA6-867102B63938}" type="presParOf" srcId="{DCCFF224-A73E-4423-A54E-DDF8DC51A620}" destId="{EB1F2172-B123-4886-8893-480BB069EE94}" srcOrd="6" destOrd="0" presId="urn:microsoft.com/office/officeart/2005/8/layout/vList4"/>
    <dgm:cxn modelId="{D113623A-3B72-48EB-9FED-FE537B8C2FC2}" type="presParOf" srcId="{EB1F2172-B123-4886-8893-480BB069EE94}" destId="{195529CA-75CF-4442-B675-55779117AC8B}" srcOrd="0" destOrd="0" presId="urn:microsoft.com/office/officeart/2005/8/layout/vList4"/>
    <dgm:cxn modelId="{C028D749-C947-4187-9ADB-B296FEBC95CF}" type="presParOf" srcId="{EB1F2172-B123-4886-8893-480BB069EE94}" destId="{94F07355-C4C7-4725-985D-DD3C5EC32939}" srcOrd="1" destOrd="0" presId="urn:microsoft.com/office/officeart/2005/8/layout/vList4"/>
    <dgm:cxn modelId="{82259652-C668-4C4C-B198-3507779BEC98}" type="presParOf" srcId="{EB1F2172-B123-4886-8893-480BB069EE94}" destId="{1C5683E4-1E31-4084-A36E-87DCE5203C20}" srcOrd="2" destOrd="0" presId="urn:microsoft.com/office/officeart/2005/8/layout/vList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9890FB4-4A68-4BB7-98CD-7867520D464F}" type="doc">
      <dgm:prSet loTypeId="urn:microsoft.com/office/officeart/2005/8/layout/pList2" loCatId="list" qsTypeId="urn:microsoft.com/office/officeart/2005/8/quickstyle/simple1" qsCatId="simple" csTypeId="urn:microsoft.com/office/officeart/2005/8/colors/accent1_2" csCatId="accent1" phldr="1"/>
      <dgm:spPr/>
      <dgm:t>
        <a:bodyPr/>
        <a:lstStyle/>
        <a:p>
          <a:endParaRPr lang="en-GB"/>
        </a:p>
      </dgm:t>
    </dgm:pt>
    <dgm:pt modelId="{D303D7EE-70CD-41A4-A176-A13AA9A12235}">
      <dgm:prSet custT="1"/>
      <dgm:spPr>
        <a:solidFill>
          <a:srgbClr val="C00000"/>
        </a:solidFill>
      </dgm:spPr>
      <dgm:t>
        <a:bodyPr/>
        <a:lstStyle/>
        <a:p>
          <a:r>
            <a:rPr lang="en-US" sz="1800" dirty="0">
              <a:latin typeface="Times New Roman" panose="02020603050405020304" pitchFamily="18" charset="0"/>
              <a:cs typeface="Times New Roman" panose="02020603050405020304" pitchFamily="18" charset="0"/>
            </a:rPr>
            <a:t>Disengagement Theory suggests that older adults naturally withdraw from society and social roles as part of the ageing process, however this view is criticised because it can </a:t>
          </a:r>
          <a:r>
            <a:rPr lang="en-US" sz="1800" dirty="0" err="1">
              <a:latin typeface="Times New Roman" panose="02020603050405020304" pitchFamily="18" charset="0"/>
              <a:cs typeface="Times New Roman" panose="02020603050405020304" pitchFamily="18" charset="0"/>
            </a:rPr>
            <a:t>normalise</a:t>
          </a:r>
          <a:r>
            <a:rPr lang="en-US" sz="1800" dirty="0">
              <a:latin typeface="Times New Roman" panose="02020603050405020304" pitchFamily="18" charset="0"/>
              <a:cs typeface="Times New Roman" panose="02020603050405020304" pitchFamily="18" charset="0"/>
            </a:rPr>
            <a:t> loneliness and reduce expectations of older people’s participation.</a:t>
          </a:r>
          <a:endParaRPr lang="en-GB" sz="1800" dirty="0">
            <a:latin typeface="Times New Roman" panose="02020603050405020304" pitchFamily="18" charset="0"/>
            <a:cs typeface="Times New Roman" panose="02020603050405020304" pitchFamily="18" charset="0"/>
          </a:endParaRPr>
        </a:p>
      </dgm:t>
    </dgm:pt>
    <dgm:pt modelId="{939E429B-9F4B-4B9C-A7D3-BAEC4707C224}" type="parTrans" cxnId="{7E0B1FA1-CE38-44CE-B0EA-B90753FB843E}">
      <dgm:prSet/>
      <dgm:spPr/>
      <dgm:t>
        <a:bodyPr/>
        <a:lstStyle/>
        <a:p>
          <a:endParaRPr lang="en-GB"/>
        </a:p>
      </dgm:t>
    </dgm:pt>
    <dgm:pt modelId="{971BAB1B-259F-46FD-99AD-BCDA069F1B31}" type="sibTrans" cxnId="{7E0B1FA1-CE38-44CE-B0EA-B90753FB843E}">
      <dgm:prSet/>
      <dgm:spPr/>
      <dgm:t>
        <a:bodyPr/>
        <a:lstStyle/>
        <a:p>
          <a:endParaRPr lang="en-GB"/>
        </a:p>
      </dgm:t>
    </dgm:pt>
    <dgm:pt modelId="{7B057EBF-54F1-4A0E-B652-6CF7F74EF9D1}">
      <dgm:prSet custT="1"/>
      <dgm:spPr/>
      <dgm:t>
        <a:bodyPr/>
        <a:lstStyle/>
        <a:p>
          <a:r>
            <a:rPr lang="en-US" sz="1800" dirty="0">
              <a:latin typeface="Times New Roman" panose="02020603050405020304" pitchFamily="18" charset="0"/>
              <a:cs typeface="Times New Roman" panose="02020603050405020304" pitchFamily="18" charset="0"/>
            </a:rPr>
            <a:t>Activity Theory noticed that successful ageing is linked to remaining socially and physically active, meaning older people’s wellbeing improves when they maintain roles, hobbies and community involvement (Formosa, 2020).</a:t>
          </a:r>
          <a:endParaRPr lang="en-GB" sz="1800" dirty="0">
            <a:latin typeface="Times New Roman" panose="02020603050405020304" pitchFamily="18" charset="0"/>
            <a:cs typeface="Times New Roman" panose="02020603050405020304" pitchFamily="18" charset="0"/>
          </a:endParaRPr>
        </a:p>
      </dgm:t>
    </dgm:pt>
    <dgm:pt modelId="{251C5D2C-4F99-47ED-B388-BEDBAF1DD2B9}" type="parTrans" cxnId="{B9DC0F64-FC7F-4C00-B27C-91E064A78A8E}">
      <dgm:prSet/>
      <dgm:spPr/>
      <dgm:t>
        <a:bodyPr/>
        <a:lstStyle/>
        <a:p>
          <a:endParaRPr lang="en-GB"/>
        </a:p>
      </dgm:t>
    </dgm:pt>
    <dgm:pt modelId="{1E3CF37A-230A-49ED-933A-0DB629B610A0}" type="sibTrans" cxnId="{B9DC0F64-FC7F-4C00-B27C-91E064A78A8E}">
      <dgm:prSet/>
      <dgm:spPr/>
      <dgm:t>
        <a:bodyPr/>
        <a:lstStyle/>
        <a:p>
          <a:endParaRPr lang="en-GB"/>
        </a:p>
      </dgm:t>
    </dgm:pt>
    <dgm:pt modelId="{E437A36F-A994-4FE9-995E-6C1710E00477}">
      <dgm:prSet custT="1"/>
      <dgm:spPr>
        <a:solidFill>
          <a:srgbClr val="7030A0"/>
        </a:solidFill>
      </dgm:spPr>
      <dgm:t>
        <a:bodyPr/>
        <a:lstStyle/>
        <a:p>
          <a:r>
            <a:rPr lang="en-US" sz="1800" dirty="0">
              <a:latin typeface="Times New Roman" panose="02020603050405020304" pitchFamily="18" charset="0"/>
              <a:cs typeface="Times New Roman" panose="02020603050405020304" pitchFamily="18" charset="0"/>
            </a:rPr>
            <a:t>Continuity Theory explains that older people attempt to maintain identity, routines and values over time (Guedes and Melo, 2019). Therefore, care should preserve familiar habits and support independence through personalised approaches.</a:t>
          </a:r>
          <a:endParaRPr lang="en-GB" sz="1800" dirty="0">
            <a:latin typeface="Times New Roman" panose="02020603050405020304" pitchFamily="18" charset="0"/>
            <a:cs typeface="Times New Roman" panose="02020603050405020304" pitchFamily="18" charset="0"/>
          </a:endParaRPr>
        </a:p>
      </dgm:t>
    </dgm:pt>
    <dgm:pt modelId="{61F676A9-FDB3-42C4-8361-4A0674A2AA05}" type="parTrans" cxnId="{1615E15E-9078-4DFD-B2C8-B0CC7511FD87}">
      <dgm:prSet/>
      <dgm:spPr/>
      <dgm:t>
        <a:bodyPr/>
        <a:lstStyle/>
        <a:p>
          <a:endParaRPr lang="en-GB"/>
        </a:p>
      </dgm:t>
    </dgm:pt>
    <dgm:pt modelId="{FCC83237-F0AF-4D33-85B8-8B4291444841}" type="sibTrans" cxnId="{1615E15E-9078-4DFD-B2C8-B0CC7511FD87}">
      <dgm:prSet/>
      <dgm:spPr/>
      <dgm:t>
        <a:bodyPr/>
        <a:lstStyle/>
        <a:p>
          <a:endParaRPr lang="en-GB"/>
        </a:p>
      </dgm:t>
    </dgm:pt>
    <dgm:pt modelId="{584E5A06-F221-4710-AB62-436A1F5190F9}">
      <dgm:prSet custT="1"/>
      <dgm:spPr>
        <a:solidFill>
          <a:srgbClr val="92D050"/>
        </a:solidFill>
      </dgm:spPr>
      <dgm:t>
        <a:bodyPr/>
        <a:lstStyle/>
        <a:p>
          <a:r>
            <a:rPr lang="en-US" sz="1800" dirty="0">
              <a:latin typeface="Times New Roman" panose="02020603050405020304" pitchFamily="18" charset="0"/>
              <a:cs typeface="Times New Roman" panose="02020603050405020304" pitchFamily="18" charset="0"/>
            </a:rPr>
            <a:t>These theories are applicable practically since they warrant interventions like day centres, community support programmes and person centred planning that facilitates freedom, choice and empowerment.</a:t>
          </a:r>
          <a:endParaRPr lang="en-GB" sz="1800" dirty="0">
            <a:latin typeface="Times New Roman" panose="02020603050405020304" pitchFamily="18" charset="0"/>
            <a:cs typeface="Times New Roman" panose="02020603050405020304" pitchFamily="18" charset="0"/>
          </a:endParaRPr>
        </a:p>
        <a:p>
          <a:endParaRPr lang="en-GB" sz="1800" dirty="0">
            <a:latin typeface="Times New Roman" panose="02020603050405020304" pitchFamily="18" charset="0"/>
            <a:cs typeface="Times New Roman" panose="02020603050405020304" pitchFamily="18" charset="0"/>
          </a:endParaRPr>
        </a:p>
      </dgm:t>
    </dgm:pt>
    <dgm:pt modelId="{7A8F1B0F-9139-4402-B49B-F9DC8D87C6B7}" type="parTrans" cxnId="{08A411FC-C9CF-46E5-9797-0F5DFAE76E97}">
      <dgm:prSet/>
      <dgm:spPr/>
      <dgm:t>
        <a:bodyPr/>
        <a:lstStyle/>
        <a:p>
          <a:endParaRPr lang="en-GB"/>
        </a:p>
      </dgm:t>
    </dgm:pt>
    <dgm:pt modelId="{077A2691-66AA-4A7E-81AE-8BFACD413DED}" type="sibTrans" cxnId="{08A411FC-C9CF-46E5-9797-0F5DFAE76E97}">
      <dgm:prSet/>
      <dgm:spPr/>
      <dgm:t>
        <a:bodyPr/>
        <a:lstStyle/>
        <a:p>
          <a:endParaRPr lang="en-GB"/>
        </a:p>
      </dgm:t>
    </dgm:pt>
    <dgm:pt modelId="{E2ADF574-16AB-462F-B5C3-B056C70DE454}" type="pres">
      <dgm:prSet presAssocID="{49890FB4-4A68-4BB7-98CD-7867520D464F}" presName="Name0" presStyleCnt="0">
        <dgm:presLayoutVars>
          <dgm:dir/>
          <dgm:resizeHandles val="exact"/>
        </dgm:presLayoutVars>
      </dgm:prSet>
      <dgm:spPr/>
    </dgm:pt>
    <dgm:pt modelId="{6D62DDFE-BBB9-48FE-B2D4-94A517BD3540}" type="pres">
      <dgm:prSet presAssocID="{49890FB4-4A68-4BB7-98CD-7867520D464F}" presName="bkgdShp" presStyleLbl="alignAccFollowNode1" presStyleIdx="0" presStyleCnt="1"/>
      <dgm:spPr/>
    </dgm:pt>
    <dgm:pt modelId="{2FE91480-3F02-4B86-8E74-874DD3BBE706}" type="pres">
      <dgm:prSet presAssocID="{49890FB4-4A68-4BB7-98CD-7867520D464F}" presName="linComp" presStyleCnt="0"/>
      <dgm:spPr/>
    </dgm:pt>
    <dgm:pt modelId="{BE5425CF-E25E-4DD0-A0CD-401653FB113E}" type="pres">
      <dgm:prSet presAssocID="{D303D7EE-70CD-41A4-A176-A13AA9A12235}" presName="compNode" presStyleCnt="0"/>
      <dgm:spPr/>
    </dgm:pt>
    <dgm:pt modelId="{C224FC56-541D-4314-B2A2-B66AB62A9CD5}" type="pres">
      <dgm:prSet presAssocID="{D303D7EE-70CD-41A4-A176-A13AA9A12235}" presName="node" presStyleLbl="node1" presStyleIdx="0" presStyleCnt="4">
        <dgm:presLayoutVars>
          <dgm:bulletEnabled val="1"/>
        </dgm:presLayoutVars>
      </dgm:prSet>
      <dgm:spPr/>
    </dgm:pt>
    <dgm:pt modelId="{A8B197CF-B7E4-4979-892A-569D3FA0D863}" type="pres">
      <dgm:prSet presAssocID="{D303D7EE-70CD-41A4-A176-A13AA9A12235}" presName="invisiNode" presStyleLbl="node1" presStyleIdx="0" presStyleCnt="4"/>
      <dgm:spPr/>
    </dgm:pt>
    <dgm:pt modelId="{A75DD496-E3D6-454D-9052-1A9C1837F352}" type="pres">
      <dgm:prSet presAssocID="{D303D7EE-70CD-41A4-A176-A13AA9A12235}" presName="imagNode" presStyleLbl="fgImgPlace1" presStyleIdx="0" presStyleCnt="4"/>
      <dgm:spPr>
        <a:blipFill rotWithShape="1">
          <a:blip xmlns:r="http://schemas.openxmlformats.org/officeDocument/2006/relationships" r:embed="rId1"/>
          <a:srcRect/>
          <a:stretch>
            <a:fillRect l="-20000" r="-20000"/>
          </a:stretch>
        </a:blipFill>
      </dgm:spPr>
    </dgm:pt>
    <dgm:pt modelId="{370D03F2-E548-48D9-9A75-0F7896EDB7F6}" type="pres">
      <dgm:prSet presAssocID="{971BAB1B-259F-46FD-99AD-BCDA069F1B31}" presName="sibTrans" presStyleLbl="sibTrans2D1" presStyleIdx="0" presStyleCnt="0"/>
      <dgm:spPr/>
    </dgm:pt>
    <dgm:pt modelId="{B373769D-7FC7-4A33-AEEC-FCEF1A96B266}" type="pres">
      <dgm:prSet presAssocID="{7B057EBF-54F1-4A0E-B652-6CF7F74EF9D1}" presName="compNode" presStyleCnt="0"/>
      <dgm:spPr/>
    </dgm:pt>
    <dgm:pt modelId="{AD277831-0933-4AED-9078-A7064753B515}" type="pres">
      <dgm:prSet presAssocID="{7B057EBF-54F1-4A0E-B652-6CF7F74EF9D1}" presName="node" presStyleLbl="node1" presStyleIdx="1" presStyleCnt="4">
        <dgm:presLayoutVars>
          <dgm:bulletEnabled val="1"/>
        </dgm:presLayoutVars>
      </dgm:prSet>
      <dgm:spPr/>
    </dgm:pt>
    <dgm:pt modelId="{F2DC5C23-5C02-47B8-BC9A-33F6F9DE3AD2}" type="pres">
      <dgm:prSet presAssocID="{7B057EBF-54F1-4A0E-B652-6CF7F74EF9D1}" presName="invisiNode" presStyleLbl="node1" presStyleIdx="1" presStyleCnt="4"/>
      <dgm:spPr/>
    </dgm:pt>
    <dgm:pt modelId="{D3B1CD00-5E2A-4C62-AABD-1FBC5AA29665}" type="pres">
      <dgm:prSet presAssocID="{7B057EBF-54F1-4A0E-B652-6CF7F74EF9D1}" presName="imagNode" presStyleLbl="fgImgPlace1" presStyleIdx="1" presStyleCnt="4"/>
      <dgm:spPr>
        <a:blipFill rotWithShape="1">
          <a:blip xmlns:r="http://schemas.openxmlformats.org/officeDocument/2006/relationships" r:embed="rId2"/>
          <a:srcRect/>
          <a:stretch>
            <a:fillRect t="-13000" b="-13000"/>
          </a:stretch>
        </a:blipFill>
      </dgm:spPr>
    </dgm:pt>
    <dgm:pt modelId="{10068E0F-CD31-4B44-A943-0E787BF280DB}" type="pres">
      <dgm:prSet presAssocID="{1E3CF37A-230A-49ED-933A-0DB629B610A0}" presName="sibTrans" presStyleLbl="sibTrans2D1" presStyleIdx="0" presStyleCnt="0"/>
      <dgm:spPr/>
    </dgm:pt>
    <dgm:pt modelId="{A2983BDC-BD56-4B76-AAD4-BDFEBE29B563}" type="pres">
      <dgm:prSet presAssocID="{E437A36F-A994-4FE9-995E-6C1710E00477}" presName="compNode" presStyleCnt="0"/>
      <dgm:spPr/>
    </dgm:pt>
    <dgm:pt modelId="{DB0D0FB8-CDDE-43D1-8D72-216CEA142CAC}" type="pres">
      <dgm:prSet presAssocID="{E437A36F-A994-4FE9-995E-6C1710E00477}" presName="node" presStyleLbl="node1" presStyleIdx="2" presStyleCnt="4">
        <dgm:presLayoutVars>
          <dgm:bulletEnabled val="1"/>
        </dgm:presLayoutVars>
      </dgm:prSet>
      <dgm:spPr/>
    </dgm:pt>
    <dgm:pt modelId="{38BC1280-C25C-478A-BCDA-E7321EDDC722}" type="pres">
      <dgm:prSet presAssocID="{E437A36F-A994-4FE9-995E-6C1710E00477}" presName="invisiNode" presStyleLbl="node1" presStyleIdx="2" presStyleCnt="4"/>
      <dgm:spPr/>
    </dgm:pt>
    <dgm:pt modelId="{3EDFEAEC-9D46-413E-B2AC-E2A5B7082E69}" type="pres">
      <dgm:prSet presAssocID="{E437A36F-A994-4FE9-995E-6C1710E00477}" presName="imagNode" presStyleLbl="fgImgPlace1" presStyleIdx="2" presStyleCnt="4"/>
      <dgm:spPr>
        <a:blipFill rotWithShape="1">
          <a:blip xmlns:r="http://schemas.openxmlformats.org/officeDocument/2006/relationships" r:embed="rId3"/>
          <a:srcRect/>
          <a:stretch>
            <a:fillRect l="-2000" r="-2000"/>
          </a:stretch>
        </a:blipFill>
      </dgm:spPr>
    </dgm:pt>
    <dgm:pt modelId="{E21D3C60-D3CD-4108-8CE6-F927796AB986}" type="pres">
      <dgm:prSet presAssocID="{FCC83237-F0AF-4D33-85B8-8B4291444841}" presName="sibTrans" presStyleLbl="sibTrans2D1" presStyleIdx="0" presStyleCnt="0"/>
      <dgm:spPr/>
    </dgm:pt>
    <dgm:pt modelId="{17510F7F-C4FF-41CF-8B5F-086DF4285B93}" type="pres">
      <dgm:prSet presAssocID="{584E5A06-F221-4710-AB62-436A1F5190F9}" presName="compNode" presStyleCnt="0"/>
      <dgm:spPr/>
    </dgm:pt>
    <dgm:pt modelId="{25408B4D-365E-4639-A53A-80C97CBB5899}" type="pres">
      <dgm:prSet presAssocID="{584E5A06-F221-4710-AB62-436A1F5190F9}" presName="node" presStyleLbl="node1" presStyleIdx="3" presStyleCnt="4">
        <dgm:presLayoutVars>
          <dgm:bulletEnabled val="1"/>
        </dgm:presLayoutVars>
      </dgm:prSet>
      <dgm:spPr/>
    </dgm:pt>
    <dgm:pt modelId="{D91455C5-5A77-478B-A276-05996750CA1A}" type="pres">
      <dgm:prSet presAssocID="{584E5A06-F221-4710-AB62-436A1F5190F9}" presName="invisiNode" presStyleLbl="node1" presStyleIdx="3" presStyleCnt="4"/>
      <dgm:spPr/>
    </dgm:pt>
    <dgm:pt modelId="{D205387B-68D5-4BC4-9088-CBBA52CCF3E3}" type="pres">
      <dgm:prSet presAssocID="{584E5A06-F221-4710-AB62-436A1F5190F9}" presName="imagNode" presStyleLbl="fgImgPlace1" presStyleIdx="3" presStyleCnt="4"/>
      <dgm:spPr>
        <a:blipFill rotWithShape="1">
          <a:blip xmlns:r="http://schemas.openxmlformats.org/officeDocument/2006/relationships" r:embed="rId4"/>
          <a:srcRect/>
          <a:stretch>
            <a:fillRect l="-9000" r="-9000"/>
          </a:stretch>
        </a:blipFill>
      </dgm:spPr>
    </dgm:pt>
  </dgm:ptLst>
  <dgm:cxnLst>
    <dgm:cxn modelId="{3D073302-FC61-4580-B76D-AB8C0FF52B43}" type="presOf" srcId="{E437A36F-A994-4FE9-995E-6C1710E00477}" destId="{DB0D0FB8-CDDE-43D1-8D72-216CEA142CAC}" srcOrd="0" destOrd="0" presId="urn:microsoft.com/office/officeart/2005/8/layout/pList2"/>
    <dgm:cxn modelId="{46BD1D37-9AFE-4315-88C9-3FAD92621532}" type="presOf" srcId="{1E3CF37A-230A-49ED-933A-0DB629B610A0}" destId="{10068E0F-CD31-4B44-A943-0E787BF280DB}" srcOrd="0" destOrd="0" presId="urn:microsoft.com/office/officeart/2005/8/layout/pList2"/>
    <dgm:cxn modelId="{A21DB95D-531F-4083-842B-E651304C7A41}" type="presOf" srcId="{D303D7EE-70CD-41A4-A176-A13AA9A12235}" destId="{C224FC56-541D-4314-B2A2-B66AB62A9CD5}" srcOrd="0" destOrd="0" presId="urn:microsoft.com/office/officeart/2005/8/layout/pList2"/>
    <dgm:cxn modelId="{1615E15E-9078-4DFD-B2C8-B0CC7511FD87}" srcId="{49890FB4-4A68-4BB7-98CD-7867520D464F}" destId="{E437A36F-A994-4FE9-995E-6C1710E00477}" srcOrd="2" destOrd="0" parTransId="{61F676A9-FDB3-42C4-8361-4A0674A2AA05}" sibTransId="{FCC83237-F0AF-4D33-85B8-8B4291444841}"/>
    <dgm:cxn modelId="{B9DC0F64-FC7F-4C00-B27C-91E064A78A8E}" srcId="{49890FB4-4A68-4BB7-98CD-7867520D464F}" destId="{7B057EBF-54F1-4A0E-B652-6CF7F74EF9D1}" srcOrd="1" destOrd="0" parTransId="{251C5D2C-4F99-47ED-B388-BEDBAF1DD2B9}" sibTransId="{1E3CF37A-230A-49ED-933A-0DB629B610A0}"/>
    <dgm:cxn modelId="{8C662A72-43F9-4577-A578-11AF81815161}" type="presOf" srcId="{49890FB4-4A68-4BB7-98CD-7867520D464F}" destId="{E2ADF574-16AB-462F-B5C3-B056C70DE454}" srcOrd="0" destOrd="0" presId="urn:microsoft.com/office/officeart/2005/8/layout/pList2"/>
    <dgm:cxn modelId="{4258A753-98E4-445C-915B-1868536D9F87}" type="presOf" srcId="{971BAB1B-259F-46FD-99AD-BCDA069F1B31}" destId="{370D03F2-E548-48D9-9A75-0F7896EDB7F6}" srcOrd="0" destOrd="0" presId="urn:microsoft.com/office/officeart/2005/8/layout/pList2"/>
    <dgm:cxn modelId="{7E0B1FA1-CE38-44CE-B0EA-B90753FB843E}" srcId="{49890FB4-4A68-4BB7-98CD-7867520D464F}" destId="{D303D7EE-70CD-41A4-A176-A13AA9A12235}" srcOrd="0" destOrd="0" parTransId="{939E429B-9F4B-4B9C-A7D3-BAEC4707C224}" sibTransId="{971BAB1B-259F-46FD-99AD-BCDA069F1B31}"/>
    <dgm:cxn modelId="{FB011AC2-72E3-4551-A6AD-3929B38BE4B6}" type="presOf" srcId="{FCC83237-F0AF-4D33-85B8-8B4291444841}" destId="{E21D3C60-D3CD-4108-8CE6-F927796AB986}" srcOrd="0" destOrd="0" presId="urn:microsoft.com/office/officeart/2005/8/layout/pList2"/>
    <dgm:cxn modelId="{08A411FC-C9CF-46E5-9797-0F5DFAE76E97}" srcId="{49890FB4-4A68-4BB7-98CD-7867520D464F}" destId="{584E5A06-F221-4710-AB62-436A1F5190F9}" srcOrd="3" destOrd="0" parTransId="{7A8F1B0F-9139-4402-B49B-F9DC8D87C6B7}" sibTransId="{077A2691-66AA-4A7E-81AE-8BFACD413DED}"/>
    <dgm:cxn modelId="{2AD80DFD-0379-49DE-8344-46B9FEA83613}" type="presOf" srcId="{584E5A06-F221-4710-AB62-436A1F5190F9}" destId="{25408B4D-365E-4639-A53A-80C97CBB5899}" srcOrd="0" destOrd="0" presId="urn:microsoft.com/office/officeart/2005/8/layout/pList2"/>
    <dgm:cxn modelId="{3FDD08FF-E93F-4C16-B318-50FD0E36E46D}" type="presOf" srcId="{7B057EBF-54F1-4A0E-B652-6CF7F74EF9D1}" destId="{AD277831-0933-4AED-9078-A7064753B515}" srcOrd="0" destOrd="0" presId="urn:microsoft.com/office/officeart/2005/8/layout/pList2"/>
    <dgm:cxn modelId="{C138E831-435A-46A6-B072-B346121D41FF}" type="presParOf" srcId="{E2ADF574-16AB-462F-B5C3-B056C70DE454}" destId="{6D62DDFE-BBB9-48FE-B2D4-94A517BD3540}" srcOrd="0" destOrd="0" presId="urn:microsoft.com/office/officeart/2005/8/layout/pList2"/>
    <dgm:cxn modelId="{D6A8D263-D9F2-4950-B0E9-ADF679C6A736}" type="presParOf" srcId="{E2ADF574-16AB-462F-B5C3-B056C70DE454}" destId="{2FE91480-3F02-4B86-8E74-874DD3BBE706}" srcOrd="1" destOrd="0" presId="urn:microsoft.com/office/officeart/2005/8/layout/pList2"/>
    <dgm:cxn modelId="{4B09A5F9-AEDB-4D51-8FCB-374A2A4739C0}" type="presParOf" srcId="{2FE91480-3F02-4B86-8E74-874DD3BBE706}" destId="{BE5425CF-E25E-4DD0-A0CD-401653FB113E}" srcOrd="0" destOrd="0" presId="urn:microsoft.com/office/officeart/2005/8/layout/pList2"/>
    <dgm:cxn modelId="{7D5F70A2-F933-4766-A05F-E0DB68336174}" type="presParOf" srcId="{BE5425CF-E25E-4DD0-A0CD-401653FB113E}" destId="{C224FC56-541D-4314-B2A2-B66AB62A9CD5}" srcOrd="0" destOrd="0" presId="urn:microsoft.com/office/officeart/2005/8/layout/pList2"/>
    <dgm:cxn modelId="{09E00819-A6F1-4B22-AD66-5B920B0A68B2}" type="presParOf" srcId="{BE5425CF-E25E-4DD0-A0CD-401653FB113E}" destId="{A8B197CF-B7E4-4979-892A-569D3FA0D863}" srcOrd="1" destOrd="0" presId="urn:microsoft.com/office/officeart/2005/8/layout/pList2"/>
    <dgm:cxn modelId="{8F617563-7036-4BDD-8AE3-CCEB11DFD79E}" type="presParOf" srcId="{BE5425CF-E25E-4DD0-A0CD-401653FB113E}" destId="{A75DD496-E3D6-454D-9052-1A9C1837F352}" srcOrd="2" destOrd="0" presId="urn:microsoft.com/office/officeart/2005/8/layout/pList2"/>
    <dgm:cxn modelId="{A32321E2-EC4B-435C-8BAC-D2C3E8E186B0}" type="presParOf" srcId="{2FE91480-3F02-4B86-8E74-874DD3BBE706}" destId="{370D03F2-E548-48D9-9A75-0F7896EDB7F6}" srcOrd="1" destOrd="0" presId="urn:microsoft.com/office/officeart/2005/8/layout/pList2"/>
    <dgm:cxn modelId="{3FCF2D2A-DB46-42B9-A3CC-E7318010F40E}" type="presParOf" srcId="{2FE91480-3F02-4B86-8E74-874DD3BBE706}" destId="{B373769D-7FC7-4A33-AEEC-FCEF1A96B266}" srcOrd="2" destOrd="0" presId="urn:microsoft.com/office/officeart/2005/8/layout/pList2"/>
    <dgm:cxn modelId="{65142FA1-F740-4E60-B85E-E7C025FFA9F8}" type="presParOf" srcId="{B373769D-7FC7-4A33-AEEC-FCEF1A96B266}" destId="{AD277831-0933-4AED-9078-A7064753B515}" srcOrd="0" destOrd="0" presId="urn:microsoft.com/office/officeart/2005/8/layout/pList2"/>
    <dgm:cxn modelId="{5E36AD10-5B15-4077-B4FE-0F43E330C301}" type="presParOf" srcId="{B373769D-7FC7-4A33-AEEC-FCEF1A96B266}" destId="{F2DC5C23-5C02-47B8-BC9A-33F6F9DE3AD2}" srcOrd="1" destOrd="0" presId="urn:microsoft.com/office/officeart/2005/8/layout/pList2"/>
    <dgm:cxn modelId="{999BF8F8-04C6-4742-A576-0E46C80CC0EF}" type="presParOf" srcId="{B373769D-7FC7-4A33-AEEC-FCEF1A96B266}" destId="{D3B1CD00-5E2A-4C62-AABD-1FBC5AA29665}" srcOrd="2" destOrd="0" presId="urn:microsoft.com/office/officeart/2005/8/layout/pList2"/>
    <dgm:cxn modelId="{11FD77E5-257B-43A1-B270-6C150987EC2C}" type="presParOf" srcId="{2FE91480-3F02-4B86-8E74-874DD3BBE706}" destId="{10068E0F-CD31-4B44-A943-0E787BF280DB}" srcOrd="3" destOrd="0" presId="urn:microsoft.com/office/officeart/2005/8/layout/pList2"/>
    <dgm:cxn modelId="{3FE1DC9C-FA26-4813-AA7A-26934A48F807}" type="presParOf" srcId="{2FE91480-3F02-4B86-8E74-874DD3BBE706}" destId="{A2983BDC-BD56-4B76-AAD4-BDFEBE29B563}" srcOrd="4" destOrd="0" presId="urn:microsoft.com/office/officeart/2005/8/layout/pList2"/>
    <dgm:cxn modelId="{50E12B6A-9CA7-4106-B226-73E57280A576}" type="presParOf" srcId="{A2983BDC-BD56-4B76-AAD4-BDFEBE29B563}" destId="{DB0D0FB8-CDDE-43D1-8D72-216CEA142CAC}" srcOrd="0" destOrd="0" presId="urn:microsoft.com/office/officeart/2005/8/layout/pList2"/>
    <dgm:cxn modelId="{988AF94C-2B83-47B7-A655-145D423789E9}" type="presParOf" srcId="{A2983BDC-BD56-4B76-AAD4-BDFEBE29B563}" destId="{38BC1280-C25C-478A-BCDA-E7321EDDC722}" srcOrd="1" destOrd="0" presId="urn:microsoft.com/office/officeart/2005/8/layout/pList2"/>
    <dgm:cxn modelId="{456827C1-C14A-479B-9563-5472E70824B5}" type="presParOf" srcId="{A2983BDC-BD56-4B76-AAD4-BDFEBE29B563}" destId="{3EDFEAEC-9D46-413E-B2AC-E2A5B7082E69}" srcOrd="2" destOrd="0" presId="urn:microsoft.com/office/officeart/2005/8/layout/pList2"/>
    <dgm:cxn modelId="{3B064B33-295C-447D-BC6F-3741CBDBB63D}" type="presParOf" srcId="{2FE91480-3F02-4B86-8E74-874DD3BBE706}" destId="{E21D3C60-D3CD-4108-8CE6-F927796AB986}" srcOrd="5" destOrd="0" presId="urn:microsoft.com/office/officeart/2005/8/layout/pList2"/>
    <dgm:cxn modelId="{F2007D52-A3BE-441A-8B0E-12FB7C820319}" type="presParOf" srcId="{2FE91480-3F02-4B86-8E74-874DD3BBE706}" destId="{17510F7F-C4FF-41CF-8B5F-086DF4285B93}" srcOrd="6" destOrd="0" presId="urn:microsoft.com/office/officeart/2005/8/layout/pList2"/>
    <dgm:cxn modelId="{C0445802-9DD0-4694-B0D9-1CC3026861E3}" type="presParOf" srcId="{17510F7F-C4FF-41CF-8B5F-086DF4285B93}" destId="{25408B4D-365E-4639-A53A-80C97CBB5899}" srcOrd="0" destOrd="0" presId="urn:microsoft.com/office/officeart/2005/8/layout/pList2"/>
    <dgm:cxn modelId="{474F4867-F798-4849-9E16-C9260B4095F5}" type="presParOf" srcId="{17510F7F-C4FF-41CF-8B5F-086DF4285B93}" destId="{D91455C5-5A77-478B-A276-05996750CA1A}" srcOrd="1" destOrd="0" presId="urn:microsoft.com/office/officeart/2005/8/layout/pList2"/>
    <dgm:cxn modelId="{2ABA5EC6-A93A-4C40-A122-E070865DB93E}" type="presParOf" srcId="{17510F7F-C4FF-41CF-8B5F-086DF4285B93}" destId="{D205387B-68D5-4BC4-9088-CBBA52CCF3E3}" srcOrd="2" destOrd="0" presId="urn:microsoft.com/office/officeart/2005/8/layout/p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12D6A48-846F-4B30-B19D-4F5AC7CFE283}" type="doc">
      <dgm:prSet loTypeId="urn:microsoft.com/office/officeart/2008/layout/LinedList" loCatId="list" qsTypeId="urn:microsoft.com/office/officeart/2005/8/quickstyle/simple1" qsCatId="simple" csTypeId="urn:microsoft.com/office/officeart/2005/8/colors/accent1_3" csCatId="accent1" phldr="1"/>
      <dgm:spPr/>
      <dgm:t>
        <a:bodyPr/>
        <a:lstStyle/>
        <a:p>
          <a:endParaRPr lang="en-GB"/>
        </a:p>
      </dgm:t>
    </dgm:pt>
    <dgm:pt modelId="{6D424D58-ECD2-424E-B2E6-01C85C227844}">
      <dgm:prSet custT="1"/>
      <dgm:spPr/>
      <dgm:t>
        <a:bodyPr/>
        <a:lstStyle/>
        <a:p>
          <a:r>
            <a:rPr lang="en-US" sz="1800" b="0" dirty="0">
              <a:latin typeface="Times New Roman" panose="02020603050405020304" pitchFamily="18" charset="0"/>
              <a:cs typeface="Times New Roman" panose="02020603050405020304" pitchFamily="18" charset="0"/>
            </a:rPr>
            <a:t>Mary is weak and unable to walk independently, which means she needs mobility aids, falls prevention and personal care support to prevent injuries and loss of dignity.</a:t>
          </a:r>
          <a:endParaRPr lang="en-GB" sz="1800" b="0" dirty="0">
            <a:latin typeface="Times New Roman" panose="02020603050405020304" pitchFamily="18" charset="0"/>
            <a:cs typeface="Times New Roman" panose="02020603050405020304" pitchFamily="18" charset="0"/>
          </a:endParaRPr>
        </a:p>
        <a:p>
          <a:endParaRPr lang="en-GB" sz="1800" b="0" dirty="0">
            <a:latin typeface="Times New Roman" panose="02020603050405020304" pitchFamily="18" charset="0"/>
            <a:cs typeface="Times New Roman" panose="02020603050405020304" pitchFamily="18" charset="0"/>
          </a:endParaRPr>
        </a:p>
      </dgm:t>
    </dgm:pt>
    <dgm:pt modelId="{970E63F9-FB5B-4064-9BF4-EB3682E7526B}" type="parTrans" cxnId="{2EE42F72-8DD1-4862-8E5B-6B2946F549DA}">
      <dgm:prSet/>
      <dgm:spPr/>
      <dgm:t>
        <a:bodyPr/>
        <a:lstStyle/>
        <a:p>
          <a:endParaRPr lang="en-GB"/>
        </a:p>
      </dgm:t>
    </dgm:pt>
    <dgm:pt modelId="{70B90417-C2F4-4794-9B47-B455D5B9BA1B}" type="sibTrans" cxnId="{2EE42F72-8DD1-4862-8E5B-6B2946F549DA}">
      <dgm:prSet/>
      <dgm:spPr/>
      <dgm:t>
        <a:bodyPr/>
        <a:lstStyle/>
        <a:p>
          <a:endParaRPr lang="en-GB"/>
        </a:p>
      </dgm:t>
    </dgm:pt>
    <dgm:pt modelId="{56EA4864-767E-42E9-95DF-B166CD45C76A}">
      <dgm:prSet custT="1"/>
      <dgm:spPr/>
      <dgm:t>
        <a:bodyPr/>
        <a:lstStyle/>
        <a:p>
          <a:r>
            <a:rPr lang="en-US" sz="1800" b="0" dirty="0">
              <a:latin typeface="Times New Roman" panose="02020603050405020304" pitchFamily="18" charset="0"/>
              <a:cs typeface="Times New Roman" panose="02020603050405020304" pitchFamily="18" charset="0"/>
            </a:rPr>
            <a:t>Her withdrawal and crying indicates emotional distress and possible depression, demonstrating the significance of mental health assessment and emotional support.</a:t>
          </a:r>
          <a:endParaRPr lang="en-GB" sz="1800" b="0" dirty="0">
            <a:latin typeface="Times New Roman" panose="02020603050405020304" pitchFamily="18" charset="0"/>
            <a:cs typeface="Times New Roman" panose="02020603050405020304" pitchFamily="18" charset="0"/>
          </a:endParaRPr>
        </a:p>
      </dgm:t>
    </dgm:pt>
    <dgm:pt modelId="{6E35B6D7-A7E6-4B19-B3F7-8B850F9903D3}" type="parTrans" cxnId="{2614E483-058C-441A-BBB1-3FA0621679F0}">
      <dgm:prSet/>
      <dgm:spPr/>
      <dgm:t>
        <a:bodyPr/>
        <a:lstStyle/>
        <a:p>
          <a:endParaRPr lang="en-GB"/>
        </a:p>
      </dgm:t>
    </dgm:pt>
    <dgm:pt modelId="{C212912E-448D-42FE-B79E-581D8FD00DF2}" type="sibTrans" cxnId="{2614E483-058C-441A-BBB1-3FA0621679F0}">
      <dgm:prSet/>
      <dgm:spPr/>
      <dgm:t>
        <a:bodyPr/>
        <a:lstStyle/>
        <a:p>
          <a:endParaRPr lang="en-GB"/>
        </a:p>
      </dgm:t>
    </dgm:pt>
    <dgm:pt modelId="{EA440AB3-88EA-43A4-8248-87835975A98D}">
      <dgm:prSet custT="1"/>
      <dgm:spPr/>
      <dgm:t>
        <a:bodyPr/>
        <a:lstStyle/>
        <a:p>
          <a:r>
            <a:rPr lang="en-US" sz="1800" b="0" dirty="0">
              <a:latin typeface="Times New Roman" panose="02020603050405020304" pitchFamily="18" charset="0"/>
              <a:cs typeface="Times New Roman" panose="02020603050405020304" pitchFamily="18" charset="0"/>
            </a:rPr>
            <a:t>A lack of interaction indicates a lack of </a:t>
          </a:r>
          <a:r>
            <a:rPr lang="en-US" sz="1800" b="0" dirty="0" err="1">
              <a:latin typeface="Times New Roman" panose="02020603050405020304" pitchFamily="18" charset="0"/>
              <a:cs typeface="Times New Roman" panose="02020603050405020304" pitchFamily="18" charset="0"/>
            </a:rPr>
            <a:t>socialisation</a:t>
          </a:r>
          <a:r>
            <a:rPr lang="en-US" sz="1800" b="0" dirty="0">
              <a:latin typeface="Times New Roman" panose="02020603050405020304" pitchFamily="18" charset="0"/>
              <a:cs typeface="Times New Roman" panose="02020603050405020304" pitchFamily="18" charset="0"/>
            </a:rPr>
            <a:t>, and staff are to encourage interaction to create meaningful activities that resonate with her interests and cultural aspirations.</a:t>
          </a:r>
          <a:endParaRPr lang="en-GB" sz="1800" b="0" dirty="0">
            <a:latin typeface="Times New Roman" panose="02020603050405020304" pitchFamily="18" charset="0"/>
            <a:cs typeface="Times New Roman" panose="02020603050405020304" pitchFamily="18" charset="0"/>
          </a:endParaRPr>
        </a:p>
      </dgm:t>
    </dgm:pt>
    <dgm:pt modelId="{045CE808-5C8B-478B-94EE-EE5525500508}" type="parTrans" cxnId="{D28FDD93-0669-447E-B9A7-3EAD412EF2C0}">
      <dgm:prSet/>
      <dgm:spPr/>
      <dgm:t>
        <a:bodyPr/>
        <a:lstStyle/>
        <a:p>
          <a:endParaRPr lang="en-GB"/>
        </a:p>
      </dgm:t>
    </dgm:pt>
    <dgm:pt modelId="{A6F9F156-6E03-45A3-AF42-BB1F0A639641}" type="sibTrans" cxnId="{D28FDD93-0669-447E-B9A7-3EAD412EF2C0}">
      <dgm:prSet/>
      <dgm:spPr/>
      <dgm:t>
        <a:bodyPr/>
        <a:lstStyle/>
        <a:p>
          <a:endParaRPr lang="en-GB"/>
        </a:p>
      </dgm:t>
    </dgm:pt>
    <dgm:pt modelId="{2EFDAB13-377A-4DB7-835F-AD0C65B177FA}">
      <dgm:prSet custT="1"/>
      <dgm:spPr/>
      <dgm:t>
        <a:bodyPr/>
        <a:lstStyle/>
        <a:p>
          <a:r>
            <a:rPr lang="en-US" sz="1800" b="0" dirty="0">
              <a:latin typeface="Times New Roman" panose="02020603050405020304" pitchFamily="18" charset="0"/>
              <a:cs typeface="Times New Roman" panose="02020603050405020304" pitchFamily="18" charset="0"/>
            </a:rPr>
            <a:t>The person-centred care plan must be balanced between safety and empowerment by engaging Mary in decision-making concerning routines, activities, and personal goals to keep independent.</a:t>
          </a:r>
          <a:endParaRPr lang="en-GB" sz="1800" b="0" dirty="0">
            <a:latin typeface="Times New Roman" panose="02020603050405020304" pitchFamily="18" charset="0"/>
            <a:cs typeface="Times New Roman" panose="02020603050405020304" pitchFamily="18" charset="0"/>
          </a:endParaRPr>
        </a:p>
      </dgm:t>
    </dgm:pt>
    <dgm:pt modelId="{B1CD36F8-A102-4CE1-9C9D-8E1E2E8D08D6}" type="parTrans" cxnId="{E1958754-F833-49D1-B5AF-01465664207C}">
      <dgm:prSet/>
      <dgm:spPr/>
      <dgm:t>
        <a:bodyPr/>
        <a:lstStyle/>
        <a:p>
          <a:endParaRPr lang="en-GB"/>
        </a:p>
      </dgm:t>
    </dgm:pt>
    <dgm:pt modelId="{C408DB44-25B7-4946-9104-A56DEC1EF560}" type="sibTrans" cxnId="{E1958754-F833-49D1-B5AF-01465664207C}">
      <dgm:prSet/>
      <dgm:spPr/>
      <dgm:t>
        <a:bodyPr/>
        <a:lstStyle/>
        <a:p>
          <a:endParaRPr lang="en-GB"/>
        </a:p>
      </dgm:t>
    </dgm:pt>
    <dgm:pt modelId="{D651CEB3-0A2E-43E3-BC12-782EDC86BB32}">
      <dgm:prSet custT="1"/>
      <dgm:spPr/>
      <dgm:t>
        <a:bodyPr/>
        <a:lstStyle/>
        <a:p>
          <a:r>
            <a:rPr lang="en-US" sz="1800" b="0" dirty="0">
              <a:latin typeface="Times New Roman" panose="02020603050405020304" pitchFamily="18" charset="0"/>
              <a:cs typeface="Times New Roman" panose="02020603050405020304" pitchFamily="18" charset="0"/>
            </a:rPr>
            <a:t>The case reveals the current UK care provision in relation to personalised planning and wellbeing duties, which is supported by the Care Act 2014, as well as technology innovation through telecare sensors and digital care plans.</a:t>
          </a:r>
          <a:endParaRPr lang="en-GB" sz="1800" b="0" dirty="0">
            <a:latin typeface="Times New Roman" panose="02020603050405020304" pitchFamily="18" charset="0"/>
            <a:cs typeface="Times New Roman" panose="02020603050405020304" pitchFamily="18" charset="0"/>
          </a:endParaRPr>
        </a:p>
      </dgm:t>
    </dgm:pt>
    <dgm:pt modelId="{D089121B-21B6-44A1-A1CA-53CD0A2C72B8}" type="parTrans" cxnId="{31FC2629-6146-4BA5-910F-FA79343A876D}">
      <dgm:prSet/>
      <dgm:spPr/>
      <dgm:t>
        <a:bodyPr/>
        <a:lstStyle/>
        <a:p>
          <a:endParaRPr lang="en-GB"/>
        </a:p>
      </dgm:t>
    </dgm:pt>
    <dgm:pt modelId="{887B1108-1365-48E0-96A8-AB436DA883D9}" type="sibTrans" cxnId="{31FC2629-6146-4BA5-910F-FA79343A876D}">
      <dgm:prSet/>
      <dgm:spPr/>
      <dgm:t>
        <a:bodyPr/>
        <a:lstStyle/>
        <a:p>
          <a:endParaRPr lang="en-GB"/>
        </a:p>
      </dgm:t>
    </dgm:pt>
    <dgm:pt modelId="{374EBFBD-893A-4640-881B-45237748EA43}">
      <dgm:prSet custT="1"/>
      <dgm:spPr/>
      <dgm:t>
        <a:bodyPr/>
        <a:lstStyle/>
        <a:p>
          <a:r>
            <a:rPr lang="en-US" sz="1800" b="0" dirty="0">
              <a:latin typeface="Times New Roman" panose="02020603050405020304" pitchFamily="18" charset="0"/>
              <a:cs typeface="Times New Roman" panose="02020603050405020304" pitchFamily="18" charset="0"/>
            </a:rPr>
            <a:t>According to the evidence presented by Age UK, person-centred care and social engagement can improve loneliness and wellbeing and quality of life (</a:t>
          </a:r>
          <a:r>
            <a:rPr lang="en-GB" sz="1800" b="0" dirty="0">
              <a:latin typeface="Times New Roman" panose="02020603050405020304" pitchFamily="18" charset="0"/>
              <a:cs typeface="Times New Roman" panose="02020603050405020304" pitchFamily="18" charset="0"/>
            </a:rPr>
            <a:t>Age UK, 2015)</a:t>
          </a:r>
          <a:r>
            <a:rPr lang="en-US" sz="1800" b="0" dirty="0">
              <a:latin typeface="Times New Roman" panose="02020603050405020304" pitchFamily="18" charset="0"/>
              <a:cs typeface="Times New Roman" panose="02020603050405020304" pitchFamily="18" charset="0"/>
            </a:rPr>
            <a:t>.</a:t>
          </a:r>
          <a:br>
            <a:rPr lang="en-US" sz="1800" b="0" dirty="0">
              <a:latin typeface="Times New Roman" panose="02020603050405020304" pitchFamily="18" charset="0"/>
              <a:cs typeface="Times New Roman" panose="02020603050405020304" pitchFamily="18" charset="0"/>
            </a:rPr>
          </a:br>
          <a:endParaRPr lang="en-GB" sz="1800" b="0" dirty="0">
            <a:latin typeface="Times New Roman" panose="02020603050405020304" pitchFamily="18" charset="0"/>
            <a:cs typeface="Times New Roman" panose="02020603050405020304" pitchFamily="18" charset="0"/>
          </a:endParaRPr>
        </a:p>
      </dgm:t>
    </dgm:pt>
    <dgm:pt modelId="{9E7A218F-BC18-4BF5-A4C6-285EC6E7AD44}" type="parTrans" cxnId="{D6EDDA66-BFBF-407E-A1B3-F4661B00EA56}">
      <dgm:prSet/>
      <dgm:spPr/>
      <dgm:t>
        <a:bodyPr/>
        <a:lstStyle/>
        <a:p>
          <a:endParaRPr lang="en-GB"/>
        </a:p>
      </dgm:t>
    </dgm:pt>
    <dgm:pt modelId="{EAF7F2D6-DE4E-4FA2-9BF3-2D86173B719F}" type="sibTrans" cxnId="{D6EDDA66-BFBF-407E-A1B3-F4661B00EA56}">
      <dgm:prSet/>
      <dgm:spPr/>
      <dgm:t>
        <a:bodyPr/>
        <a:lstStyle/>
        <a:p>
          <a:endParaRPr lang="en-GB"/>
        </a:p>
      </dgm:t>
    </dgm:pt>
    <dgm:pt modelId="{FF7DDE96-44CD-4A11-BC05-F4768FF605C8}" type="pres">
      <dgm:prSet presAssocID="{512D6A48-846F-4B30-B19D-4F5AC7CFE283}" presName="vert0" presStyleCnt="0">
        <dgm:presLayoutVars>
          <dgm:dir/>
          <dgm:animOne val="branch"/>
          <dgm:animLvl val="lvl"/>
        </dgm:presLayoutVars>
      </dgm:prSet>
      <dgm:spPr/>
    </dgm:pt>
    <dgm:pt modelId="{46C382C8-C6FC-4A6E-93D2-093E83A0FBC3}" type="pres">
      <dgm:prSet presAssocID="{6D424D58-ECD2-424E-B2E6-01C85C227844}" presName="thickLine" presStyleLbl="alignNode1" presStyleIdx="0" presStyleCnt="6"/>
      <dgm:spPr/>
    </dgm:pt>
    <dgm:pt modelId="{64DC8D92-9AED-4DE6-BF9E-78DBA87BD9F2}" type="pres">
      <dgm:prSet presAssocID="{6D424D58-ECD2-424E-B2E6-01C85C227844}" presName="horz1" presStyleCnt="0"/>
      <dgm:spPr/>
    </dgm:pt>
    <dgm:pt modelId="{4DBD8DCA-D392-4F2C-BC42-2429D64C47C9}" type="pres">
      <dgm:prSet presAssocID="{6D424D58-ECD2-424E-B2E6-01C85C227844}" presName="tx1" presStyleLbl="revTx" presStyleIdx="0" presStyleCnt="6"/>
      <dgm:spPr/>
    </dgm:pt>
    <dgm:pt modelId="{B19565E9-F4D0-4A8E-92DC-4B3B6157A63D}" type="pres">
      <dgm:prSet presAssocID="{6D424D58-ECD2-424E-B2E6-01C85C227844}" presName="vert1" presStyleCnt="0"/>
      <dgm:spPr/>
    </dgm:pt>
    <dgm:pt modelId="{24F3A2D3-F4AF-4E5C-9478-CB9BD5DE8C0A}" type="pres">
      <dgm:prSet presAssocID="{56EA4864-767E-42E9-95DF-B166CD45C76A}" presName="thickLine" presStyleLbl="alignNode1" presStyleIdx="1" presStyleCnt="6"/>
      <dgm:spPr/>
    </dgm:pt>
    <dgm:pt modelId="{9E6B332C-87B3-476F-895B-23346D0E10A1}" type="pres">
      <dgm:prSet presAssocID="{56EA4864-767E-42E9-95DF-B166CD45C76A}" presName="horz1" presStyleCnt="0"/>
      <dgm:spPr/>
    </dgm:pt>
    <dgm:pt modelId="{0045311C-CED5-4A5C-8740-59179EDD4EBB}" type="pres">
      <dgm:prSet presAssocID="{56EA4864-767E-42E9-95DF-B166CD45C76A}" presName="tx1" presStyleLbl="revTx" presStyleIdx="1" presStyleCnt="6"/>
      <dgm:spPr/>
    </dgm:pt>
    <dgm:pt modelId="{5CDEF1A0-D2A6-4A36-9DD5-21574A2D9A6B}" type="pres">
      <dgm:prSet presAssocID="{56EA4864-767E-42E9-95DF-B166CD45C76A}" presName="vert1" presStyleCnt="0"/>
      <dgm:spPr/>
    </dgm:pt>
    <dgm:pt modelId="{DB1A5595-2DFB-49AB-90FA-0F3C77CE618D}" type="pres">
      <dgm:prSet presAssocID="{EA440AB3-88EA-43A4-8248-87835975A98D}" presName="thickLine" presStyleLbl="alignNode1" presStyleIdx="2" presStyleCnt="6"/>
      <dgm:spPr/>
    </dgm:pt>
    <dgm:pt modelId="{00C80F92-57C3-45FC-8C21-56FDB3834CCE}" type="pres">
      <dgm:prSet presAssocID="{EA440AB3-88EA-43A4-8248-87835975A98D}" presName="horz1" presStyleCnt="0"/>
      <dgm:spPr/>
    </dgm:pt>
    <dgm:pt modelId="{CD19290F-DA7D-499C-A2EF-FBA348BD9929}" type="pres">
      <dgm:prSet presAssocID="{EA440AB3-88EA-43A4-8248-87835975A98D}" presName="tx1" presStyleLbl="revTx" presStyleIdx="2" presStyleCnt="6"/>
      <dgm:spPr/>
    </dgm:pt>
    <dgm:pt modelId="{D416448B-7165-4973-B00B-B29EC87C2AB4}" type="pres">
      <dgm:prSet presAssocID="{EA440AB3-88EA-43A4-8248-87835975A98D}" presName="vert1" presStyleCnt="0"/>
      <dgm:spPr/>
    </dgm:pt>
    <dgm:pt modelId="{6C118D4B-94B8-4F3C-95CF-29CBCA2BF89C}" type="pres">
      <dgm:prSet presAssocID="{2EFDAB13-377A-4DB7-835F-AD0C65B177FA}" presName="thickLine" presStyleLbl="alignNode1" presStyleIdx="3" presStyleCnt="6"/>
      <dgm:spPr/>
    </dgm:pt>
    <dgm:pt modelId="{93F6CA4F-C741-43F5-B73F-067DE4B60D9D}" type="pres">
      <dgm:prSet presAssocID="{2EFDAB13-377A-4DB7-835F-AD0C65B177FA}" presName="horz1" presStyleCnt="0"/>
      <dgm:spPr/>
    </dgm:pt>
    <dgm:pt modelId="{2D1B294D-C90F-4110-AB64-924501780B1F}" type="pres">
      <dgm:prSet presAssocID="{2EFDAB13-377A-4DB7-835F-AD0C65B177FA}" presName="tx1" presStyleLbl="revTx" presStyleIdx="3" presStyleCnt="6"/>
      <dgm:spPr/>
    </dgm:pt>
    <dgm:pt modelId="{D303EA09-242C-480B-A465-F884900BA9FD}" type="pres">
      <dgm:prSet presAssocID="{2EFDAB13-377A-4DB7-835F-AD0C65B177FA}" presName="vert1" presStyleCnt="0"/>
      <dgm:spPr/>
    </dgm:pt>
    <dgm:pt modelId="{247B66A7-3D6F-4DE7-9D68-431114B6A186}" type="pres">
      <dgm:prSet presAssocID="{D651CEB3-0A2E-43E3-BC12-782EDC86BB32}" presName="thickLine" presStyleLbl="alignNode1" presStyleIdx="4" presStyleCnt="6"/>
      <dgm:spPr/>
    </dgm:pt>
    <dgm:pt modelId="{4F64C0EF-8A60-4C61-8ADD-AF4C7CB14E06}" type="pres">
      <dgm:prSet presAssocID="{D651CEB3-0A2E-43E3-BC12-782EDC86BB32}" presName="horz1" presStyleCnt="0"/>
      <dgm:spPr/>
    </dgm:pt>
    <dgm:pt modelId="{99543006-C4BE-41F5-A2C7-16FA3738BD7A}" type="pres">
      <dgm:prSet presAssocID="{D651CEB3-0A2E-43E3-BC12-782EDC86BB32}" presName="tx1" presStyleLbl="revTx" presStyleIdx="4" presStyleCnt="6"/>
      <dgm:spPr/>
    </dgm:pt>
    <dgm:pt modelId="{5592D0AA-6D8A-4634-BA30-2364C99FC27D}" type="pres">
      <dgm:prSet presAssocID="{D651CEB3-0A2E-43E3-BC12-782EDC86BB32}" presName="vert1" presStyleCnt="0"/>
      <dgm:spPr/>
    </dgm:pt>
    <dgm:pt modelId="{C4F6A85F-416C-4A2A-A229-BE3C56F7B9DE}" type="pres">
      <dgm:prSet presAssocID="{374EBFBD-893A-4640-881B-45237748EA43}" presName="thickLine" presStyleLbl="alignNode1" presStyleIdx="5" presStyleCnt="6"/>
      <dgm:spPr/>
    </dgm:pt>
    <dgm:pt modelId="{E79AEBD8-9CE3-4F85-922D-C6EA95689C84}" type="pres">
      <dgm:prSet presAssocID="{374EBFBD-893A-4640-881B-45237748EA43}" presName="horz1" presStyleCnt="0"/>
      <dgm:spPr/>
    </dgm:pt>
    <dgm:pt modelId="{2C4C15DA-465E-4AEE-9DD9-790B81450BC5}" type="pres">
      <dgm:prSet presAssocID="{374EBFBD-893A-4640-881B-45237748EA43}" presName="tx1" presStyleLbl="revTx" presStyleIdx="5" presStyleCnt="6"/>
      <dgm:spPr/>
    </dgm:pt>
    <dgm:pt modelId="{9B8C677E-4007-4FF7-B6C1-9FE609A9352F}" type="pres">
      <dgm:prSet presAssocID="{374EBFBD-893A-4640-881B-45237748EA43}" presName="vert1" presStyleCnt="0"/>
      <dgm:spPr/>
    </dgm:pt>
  </dgm:ptLst>
  <dgm:cxnLst>
    <dgm:cxn modelId="{31FC2629-6146-4BA5-910F-FA79343A876D}" srcId="{512D6A48-846F-4B30-B19D-4F5AC7CFE283}" destId="{D651CEB3-0A2E-43E3-BC12-782EDC86BB32}" srcOrd="4" destOrd="0" parTransId="{D089121B-21B6-44A1-A1CA-53CD0A2C72B8}" sibTransId="{887B1108-1365-48E0-96A8-AB436DA883D9}"/>
    <dgm:cxn modelId="{3074EA39-FCD6-4A4E-A53B-7464434EFAFF}" type="presOf" srcId="{EA440AB3-88EA-43A4-8248-87835975A98D}" destId="{CD19290F-DA7D-499C-A2EF-FBA348BD9929}" srcOrd="0" destOrd="0" presId="urn:microsoft.com/office/officeart/2008/layout/LinedList"/>
    <dgm:cxn modelId="{D6EDDA66-BFBF-407E-A1B3-F4661B00EA56}" srcId="{512D6A48-846F-4B30-B19D-4F5AC7CFE283}" destId="{374EBFBD-893A-4640-881B-45237748EA43}" srcOrd="5" destOrd="0" parTransId="{9E7A218F-BC18-4BF5-A4C6-285EC6E7AD44}" sibTransId="{EAF7F2D6-DE4E-4FA2-9BF3-2D86173B719F}"/>
    <dgm:cxn modelId="{9CCCAB49-3A10-4912-9106-9502EAF4296A}" type="presOf" srcId="{512D6A48-846F-4B30-B19D-4F5AC7CFE283}" destId="{FF7DDE96-44CD-4A11-BC05-F4768FF605C8}" srcOrd="0" destOrd="0" presId="urn:microsoft.com/office/officeart/2008/layout/LinedList"/>
    <dgm:cxn modelId="{2EE42F72-8DD1-4862-8E5B-6B2946F549DA}" srcId="{512D6A48-846F-4B30-B19D-4F5AC7CFE283}" destId="{6D424D58-ECD2-424E-B2E6-01C85C227844}" srcOrd="0" destOrd="0" parTransId="{970E63F9-FB5B-4064-9BF4-EB3682E7526B}" sibTransId="{70B90417-C2F4-4794-9B47-B455D5B9BA1B}"/>
    <dgm:cxn modelId="{E1958754-F833-49D1-B5AF-01465664207C}" srcId="{512D6A48-846F-4B30-B19D-4F5AC7CFE283}" destId="{2EFDAB13-377A-4DB7-835F-AD0C65B177FA}" srcOrd="3" destOrd="0" parTransId="{B1CD36F8-A102-4CE1-9C9D-8E1E2E8D08D6}" sibTransId="{C408DB44-25B7-4946-9104-A56DEC1EF560}"/>
    <dgm:cxn modelId="{15EA297F-8187-4598-875A-681382ED28BB}" type="presOf" srcId="{2EFDAB13-377A-4DB7-835F-AD0C65B177FA}" destId="{2D1B294D-C90F-4110-AB64-924501780B1F}" srcOrd="0" destOrd="0" presId="urn:microsoft.com/office/officeart/2008/layout/LinedList"/>
    <dgm:cxn modelId="{2614E483-058C-441A-BBB1-3FA0621679F0}" srcId="{512D6A48-846F-4B30-B19D-4F5AC7CFE283}" destId="{56EA4864-767E-42E9-95DF-B166CD45C76A}" srcOrd="1" destOrd="0" parTransId="{6E35B6D7-A7E6-4B19-B3F7-8B850F9903D3}" sibTransId="{C212912E-448D-42FE-B79E-581D8FD00DF2}"/>
    <dgm:cxn modelId="{8E2B5D8E-849D-4FCB-9A23-85FD7C564EC8}" type="presOf" srcId="{D651CEB3-0A2E-43E3-BC12-782EDC86BB32}" destId="{99543006-C4BE-41F5-A2C7-16FA3738BD7A}" srcOrd="0" destOrd="0" presId="urn:microsoft.com/office/officeart/2008/layout/LinedList"/>
    <dgm:cxn modelId="{D28FDD93-0669-447E-B9A7-3EAD412EF2C0}" srcId="{512D6A48-846F-4B30-B19D-4F5AC7CFE283}" destId="{EA440AB3-88EA-43A4-8248-87835975A98D}" srcOrd="2" destOrd="0" parTransId="{045CE808-5C8B-478B-94EE-EE5525500508}" sibTransId="{A6F9F156-6E03-45A3-AF42-BB1F0A639641}"/>
    <dgm:cxn modelId="{F60FB1BD-FC2A-45E1-B67A-DA2F3113BE1D}" type="presOf" srcId="{56EA4864-767E-42E9-95DF-B166CD45C76A}" destId="{0045311C-CED5-4A5C-8740-59179EDD4EBB}" srcOrd="0" destOrd="0" presId="urn:microsoft.com/office/officeart/2008/layout/LinedList"/>
    <dgm:cxn modelId="{92A17BD6-8B3D-4384-965B-842DC209250C}" type="presOf" srcId="{6D424D58-ECD2-424E-B2E6-01C85C227844}" destId="{4DBD8DCA-D392-4F2C-BC42-2429D64C47C9}" srcOrd="0" destOrd="0" presId="urn:microsoft.com/office/officeart/2008/layout/LinedList"/>
    <dgm:cxn modelId="{F34D77E2-D263-4F97-AF14-676BAF341E55}" type="presOf" srcId="{374EBFBD-893A-4640-881B-45237748EA43}" destId="{2C4C15DA-465E-4AEE-9DD9-790B81450BC5}" srcOrd="0" destOrd="0" presId="urn:microsoft.com/office/officeart/2008/layout/LinedList"/>
    <dgm:cxn modelId="{C2C1AA6E-A6EF-40EA-AF7F-752E9A68969A}" type="presParOf" srcId="{FF7DDE96-44CD-4A11-BC05-F4768FF605C8}" destId="{46C382C8-C6FC-4A6E-93D2-093E83A0FBC3}" srcOrd="0" destOrd="0" presId="urn:microsoft.com/office/officeart/2008/layout/LinedList"/>
    <dgm:cxn modelId="{8955CFEC-2832-4983-BEA0-F1E9D5CF690C}" type="presParOf" srcId="{FF7DDE96-44CD-4A11-BC05-F4768FF605C8}" destId="{64DC8D92-9AED-4DE6-BF9E-78DBA87BD9F2}" srcOrd="1" destOrd="0" presId="urn:microsoft.com/office/officeart/2008/layout/LinedList"/>
    <dgm:cxn modelId="{623CDA7C-8CF3-4477-94D8-74FADCA90D82}" type="presParOf" srcId="{64DC8D92-9AED-4DE6-BF9E-78DBA87BD9F2}" destId="{4DBD8DCA-D392-4F2C-BC42-2429D64C47C9}" srcOrd="0" destOrd="0" presId="urn:microsoft.com/office/officeart/2008/layout/LinedList"/>
    <dgm:cxn modelId="{5854E914-B868-4DA1-8E3C-E9F843CD6183}" type="presParOf" srcId="{64DC8D92-9AED-4DE6-BF9E-78DBA87BD9F2}" destId="{B19565E9-F4D0-4A8E-92DC-4B3B6157A63D}" srcOrd="1" destOrd="0" presId="urn:microsoft.com/office/officeart/2008/layout/LinedList"/>
    <dgm:cxn modelId="{C2C5DE87-20CD-42EB-B296-FF0B25B99AF4}" type="presParOf" srcId="{FF7DDE96-44CD-4A11-BC05-F4768FF605C8}" destId="{24F3A2D3-F4AF-4E5C-9478-CB9BD5DE8C0A}" srcOrd="2" destOrd="0" presId="urn:microsoft.com/office/officeart/2008/layout/LinedList"/>
    <dgm:cxn modelId="{A0552080-57B8-4B6D-A9F0-7ADD4C74DFAF}" type="presParOf" srcId="{FF7DDE96-44CD-4A11-BC05-F4768FF605C8}" destId="{9E6B332C-87B3-476F-895B-23346D0E10A1}" srcOrd="3" destOrd="0" presId="urn:microsoft.com/office/officeart/2008/layout/LinedList"/>
    <dgm:cxn modelId="{97E8C639-3E72-4157-83AE-2F989C868389}" type="presParOf" srcId="{9E6B332C-87B3-476F-895B-23346D0E10A1}" destId="{0045311C-CED5-4A5C-8740-59179EDD4EBB}" srcOrd="0" destOrd="0" presId="urn:microsoft.com/office/officeart/2008/layout/LinedList"/>
    <dgm:cxn modelId="{03D12708-8A6E-4DF7-B9C5-2BEFCAC15024}" type="presParOf" srcId="{9E6B332C-87B3-476F-895B-23346D0E10A1}" destId="{5CDEF1A0-D2A6-4A36-9DD5-21574A2D9A6B}" srcOrd="1" destOrd="0" presId="urn:microsoft.com/office/officeart/2008/layout/LinedList"/>
    <dgm:cxn modelId="{196559E8-6840-4F65-B867-2EE71154906D}" type="presParOf" srcId="{FF7DDE96-44CD-4A11-BC05-F4768FF605C8}" destId="{DB1A5595-2DFB-49AB-90FA-0F3C77CE618D}" srcOrd="4" destOrd="0" presId="urn:microsoft.com/office/officeart/2008/layout/LinedList"/>
    <dgm:cxn modelId="{42085DA9-132A-468D-B605-0AC0B0A3FEC5}" type="presParOf" srcId="{FF7DDE96-44CD-4A11-BC05-F4768FF605C8}" destId="{00C80F92-57C3-45FC-8C21-56FDB3834CCE}" srcOrd="5" destOrd="0" presId="urn:microsoft.com/office/officeart/2008/layout/LinedList"/>
    <dgm:cxn modelId="{6E99FF40-54E0-4575-B726-4010A1CDD411}" type="presParOf" srcId="{00C80F92-57C3-45FC-8C21-56FDB3834CCE}" destId="{CD19290F-DA7D-499C-A2EF-FBA348BD9929}" srcOrd="0" destOrd="0" presId="urn:microsoft.com/office/officeart/2008/layout/LinedList"/>
    <dgm:cxn modelId="{A0C1D9BC-A744-4684-B45B-5C7EC6814134}" type="presParOf" srcId="{00C80F92-57C3-45FC-8C21-56FDB3834CCE}" destId="{D416448B-7165-4973-B00B-B29EC87C2AB4}" srcOrd="1" destOrd="0" presId="urn:microsoft.com/office/officeart/2008/layout/LinedList"/>
    <dgm:cxn modelId="{1B8D8EB5-255F-43E6-9E06-D35EE4A9B73B}" type="presParOf" srcId="{FF7DDE96-44CD-4A11-BC05-F4768FF605C8}" destId="{6C118D4B-94B8-4F3C-95CF-29CBCA2BF89C}" srcOrd="6" destOrd="0" presId="urn:microsoft.com/office/officeart/2008/layout/LinedList"/>
    <dgm:cxn modelId="{6A7E8493-2351-4662-AD45-E3DA8B4078D7}" type="presParOf" srcId="{FF7DDE96-44CD-4A11-BC05-F4768FF605C8}" destId="{93F6CA4F-C741-43F5-B73F-067DE4B60D9D}" srcOrd="7" destOrd="0" presId="urn:microsoft.com/office/officeart/2008/layout/LinedList"/>
    <dgm:cxn modelId="{F8DF4980-B605-45F0-9FD8-F1F8BD5B4395}" type="presParOf" srcId="{93F6CA4F-C741-43F5-B73F-067DE4B60D9D}" destId="{2D1B294D-C90F-4110-AB64-924501780B1F}" srcOrd="0" destOrd="0" presId="urn:microsoft.com/office/officeart/2008/layout/LinedList"/>
    <dgm:cxn modelId="{BFE82AAF-ACEF-4374-9FFF-28E42E660BB2}" type="presParOf" srcId="{93F6CA4F-C741-43F5-B73F-067DE4B60D9D}" destId="{D303EA09-242C-480B-A465-F884900BA9FD}" srcOrd="1" destOrd="0" presId="urn:microsoft.com/office/officeart/2008/layout/LinedList"/>
    <dgm:cxn modelId="{59606A9A-47DF-4F66-ACEB-B4EE369B0B4D}" type="presParOf" srcId="{FF7DDE96-44CD-4A11-BC05-F4768FF605C8}" destId="{247B66A7-3D6F-4DE7-9D68-431114B6A186}" srcOrd="8" destOrd="0" presId="urn:microsoft.com/office/officeart/2008/layout/LinedList"/>
    <dgm:cxn modelId="{D2B517B8-9DD5-41AE-9886-E3712E1E188E}" type="presParOf" srcId="{FF7DDE96-44CD-4A11-BC05-F4768FF605C8}" destId="{4F64C0EF-8A60-4C61-8ADD-AF4C7CB14E06}" srcOrd="9" destOrd="0" presId="urn:microsoft.com/office/officeart/2008/layout/LinedList"/>
    <dgm:cxn modelId="{955A5F95-5129-44D3-8149-7379E6589DDE}" type="presParOf" srcId="{4F64C0EF-8A60-4C61-8ADD-AF4C7CB14E06}" destId="{99543006-C4BE-41F5-A2C7-16FA3738BD7A}" srcOrd="0" destOrd="0" presId="urn:microsoft.com/office/officeart/2008/layout/LinedList"/>
    <dgm:cxn modelId="{B5E50290-178B-4617-BE78-C14A44068C28}" type="presParOf" srcId="{4F64C0EF-8A60-4C61-8ADD-AF4C7CB14E06}" destId="{5592D0AA-6D8A-4634-BA30-2364C99FC27D}" srcOrd="1" destOrd="0" presId="urn:microsoft.com/office/officeart/2008/layout/LinedList"/>
    <dgm:cxn modelId="{C9C8273D-9225-4F1B-940F-9303C463EE70}" type="presParOf" srcId="{FF7DDE96-44CD-4A11-BC05-F4768FF605C8}" destId="{C4F6A85F-416C-4A2A-A229-BE3C56F7B9DE}" srcOrd="10" destOrd="0" presId="urn:microsoft.com/office/officeart/2008/layout/LinedList"/>
    <dgm:cxn modelId="{A349D688-37D4-44CA-BFD4-83BABD4DC9EF}" type="presParOf" srcId="{FF7DDE96-44CD-4A11-BC05-F4768FF605C8}" destId="{E79AEBD8-9CE3-4F85-922D-C6EA95689C84}" srcOrd="11" destOrd="0" presId="urn:microsoft.com/office/officeart/2008/layout/LinedList"/>
    <dgm:cxn modelId="{E4D54F1F-33A0-4B4D-B6D4-82C67D768E72}" type="presParOf" srcId="{E79AEBD8-9CE3-4F85-922D-C6EA95689C84}" destId="{2C4C15DA-465E-4AEE-9DD9-790B81450BC5}" srcOrd="0" destOrd="0" presId="urn:microsoft.com/office/officeart/2008/layout/LinedList"/>
    <dgm:cxn modelId="{78C240A4-C920-48AB-B92A-F26902EE0F6D}" type="presParOf" srcId="{E79AEBD8-9CE3-4F85-922D-C6EA95689C84}" destId="{9B8C677E-4007-4FF7-B6C1-9FE609A9352F}"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44CA79C-8F23-4828-AC0D-7DA81053C121}" type="doc">
      <dgm:prSet loTypeId="urn:microsoft.com/office/officeart/2005/8/layout/process4" loCatId="list" qsTypeId="urn:microsoft.com/office/officeart/2005/8/quickstyle/simple1" qsCatId="simple" csTypeId="urn:microsoft.com/office/officeart/2005/8/colors/accent1_3" csCatId="accent1" phldr="1"/>
      <dgm:spPr/>
      <dgm:t>
        <a:bodyPr/>
        <a:lstStyle/>
        <a:p>
          <a:endParaRPr lang="en-GB"/>
        </a:p>
      </dgm:t>
    </dgm:pt>
    <dgm:pt modelId="{62FF2F94-8E6D-4432-A7B0-40AE3FC5A23E}">
      <dgm:prSet/>
      <dgm:spPr>
        <a:solidFill>
          <a:srgbClr val="00B050"/>
        </a:solidFill>
      </dgm:spPr>
      <dgm:t>
        <a:bodyPr/>
        <a:lstStyle/>
        <a:p>
          <a:r>
            <a:rPr lang="en-US" dirty="0">
              <a:latin typeface="Times New Roman" panose="02020603050405020304" pitchFamily="18" charset="0"/>
              <a:cs typeface="Times New Roman" panose="02020603050405020304" pitchFamily="18" charset="0"/>
            </a:rPr>
            <a:t>Reform funding and means-testing thresholds for social care (Kenny et al., 2017). </a:t>
          </a:r>
          <a:endParaRPr lang="en-GB" dirty="0">
            <a:latin typeface="Times New Roman" panose="02020603050405020304" pitchFamily="18" charset="0"/>
            <a:cs typeface="Times New Roman" panose="02020603050405020304" pitchFamily="18" charset="0"/>
          </a:endParaRPr>
        </a:p>
      </dgm:t>
    </dgm:pt>
    <dgm:pt modelId="{F6D07B9F-5FFC-4B52-AF79-255E1DA3AAC8}" type="parTrans" cxnId="{4AB9DFB6-99EC-4BA9-93A0-063331580E7B}">
      <dgm:prSet/>
      <dgm:spPr/>
      <dgm:t>
        <a:bodyPr/>
        <a:lstStyle/>
        <a:p>
          <a:endParaRPr lang="en-GB"/>
        </a:p>
      </dgm:t>
    </dgm:pt>
    <dgm:pt modelId="{F5903554-40EC-46E8-BE21-13EDB74CB4DF}" type="sibTrans" cxnId="{4AB9DFB6-99EC-4BA9-93A0-063331580E7B}">
      <dgm:prSet/>
      <dgm:spPr/>
      <dgm:t>
        <a:bodyPr/>
        <a:lstStyle/>
        <a:p>
          <a:endParaRPr lang="en-GB"/>
        </a:p>
      </dgm:t>
    </dgm:pt>
    <dgm:pt modelId="{DE5DC492-2C0F-4C2C-8B5A-788C6D573D81}">
      <dgm:prSet/>
      <dgm:spPr>
        <a:solidFill>
          <a:srgbClr val="7030A0"/>
        </a:solidFill>
      </dgm:spPr>
      <dgm:t>
        <a:bodyPr/>
        <a:lstStyle/>
        <a:p>
          <a:r>
            <a:rPr lang="en-US" dirty="0">
              <a:latin typeface="Times New Roman" panose="02020603050405020304" pitchFamily="18" charset="0"/>
              <a:cs typeface="Times New Roman" panose="02020603050405020304" pitchFamily="18" charset="0"/>
            </a:rPr>
            <a:t>Improve safeguarding and quality monitoring across providers.</a:t>
          </a:r>
        </a:p>
        <a:p>
          <a:r>
            <a:rPr lang="en-US" b="1" dirty="0">
              <a:latin typeface="Times New Roman" panose="02020603050405020304" pitchFamily="18" charset="0"/>
              <a:cs typeface="Times New Roman" panose="02020603050405020304" pitchFamily="18" charset="0"/>
            </a:rPr>
            <a:t>Barrier:</a:t>
          </a:r>
          <a:r>
            <a:rPr lang="en-US" dirty="0">
              <a:latin typeface="Times New Roman" panose="02020603050405020304" pitchFamily="18" charset="0"/>
              <a:cs typeface="Times New Roman" panose="02020603050405020304" pitchFamily="18" charset="0"/>
            </a:rPr>
            <a:t> fiscal barriers.</a:t>
          </a:r>
          <a:br>
            <a:rPr lang="en-US"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phased threshold increases and focused subsidies.</a:t>
          </a:r>
          <a:endParaRPr lang="en-GB" dirty="0">
            <a:latin typeface="Times New Roman" panose="02020603050405020304" pitchFamily="18" charset="0"/>
            <a:cs typeface="Times New Roman" panose="02020603050405020304" pitchFamily="18" charset="0"/>
          </a:endParaRPr>
        </a:p>
      </dgm:t>
    </dgm:pt>
    <dgm:pt modelId="{18CC127C-3200-4CE3-9CD4-B229A3595910}" type="parTrans" cxnId="{604D8CB7-D5CC-4467-9FBD-9998F81235C9}">
      <dgm:prSet/>
      <dgm:spPr/>
      <dgm:t>
        <a:bodyPr/>
        <a:lstStyle/>
        <a:p>
          <a:endParaRPr lang="en-GB"/>
        </a:p>
      </dgm:t>
    </dgm:pt>
    <dgm:pt modelId="{F0EB445E-9E88-4A0B-9D5E-5FA6DDF3EE60}" type="sibTrans" cxnId="{604D8CB7-D5CC-4467-9FBD-9998F81235C9}">
      <dgm:prSet/>
      <dgm:spPr/>
      <dgm:t>
        <a:bodyPr/>
        <a:lstStyle/>
        <a:p>
          <a:endParaRPr lang="en-GB"/>
        </a:p>
      </dgm:t>
    </dgm:pt>
    <dgm:pt modelId="{61674A03-B54D-473C-90A7-67F51C68046E}">
      <dgm:prSet/>
      <dgm:spPr/>
      <dgm:t>
        <a:bodyPr/>
        <a:lstStyle/>
        <a:p>
          <a:r>
            <a:rPr lang="en-US" dirty="0">
              <a:latin typeface="Times New Roman" panose="02020603050405020304" pitchFamily="18" charset="0"/>
              <a:cs typeface="Times New Roman" panose="02020603050405020304" pitchFamily="18" charset="0"/>
            </a:rPr>
            <a:t>Lastly, co-production of services is required as older people should be involved, which should be voice, choice and control (Equality Act 2010, GOV.UK, 2010). </a:t>
          </a:r>
          <a:endParaRPr lang="en-GB" dirty="0">
            <a:latin typeface="Times New Roman" panose="02020603050405020304" pitchFamily="18" charset="0"/>
            <a:cs typeface="Times New Roman" panose="02020603050405020304" pitchFamily="18" charset="0"/>
          </a:endParaRPr>
        </a:p>
      </dgm:t>
    </dgm:pt>
    <dgm:pt modelId="{02A53DE5-C88A-424A-9F29-FA579C93162D}" type="parTrans" cxnId="{27294A0C-947C-435B-8AF6-E223F2467B8A}">
      <dgm:prSet/>
      <dgm:spPr/>
      <dgm:t>
        <a:bodyPr/>
        <a:lstStyle/>
        <a:p>
          <a:endParaRPr lang="en-GB"/>
        </a:p>
      </dgm:t>
    </dgm:pt>
    <dgm:pt modelId="{9C516241-B86E-4030-9019-2E2D177DE397}" type="sibTrans" cxnId="{27294A0C-947C-435B-8AF6-E223F2467B8A}">
      <dgm:prSet/>
      <dgm:spPr/>
      <dgm:t>
        <a:bodyPr/>
        <a:lstStyle/>
        <a:p>
          <a:endParaRPr lang="en-GB"/>
        </a:p>
      </dgm:t>
    </dgm:pt>
    <dgm:pt modelId="{4B3E9B5D-18D5-4699-86F4-51A30C56DABF}" type="pres">
      <dgm:prSet presAssocID="{D44CA79C-8F23-4828-AC0D-7DA81053C121}" presName="Name0" presStyleCnt="0">
        <dgm:presLayoutVars>
          <dgm:dir/>
          <dgm:animLvl val="lvl"/>
          <dgm:resizeHandles val="exact"/>
        </dgm:presLayoutVars>
      </dgm:prSet>
      <dgm:spPr/>
    </dgm:pt>
    <dgm:pt modelId="{F7EA7739-4B34-4C07-B6BD-E75228C17C25}" type="pres">
      <dgm:prSet presAssocID="{61674A03-B54D-473C-90A7-67F51C68046E}" presName="boxAndChildren" presStyleCnt="0"/>
      <dgm:spPr/>
    </dgm:pt>
    <dgm:pt modelId="{D9875FE3-F989-46C0-951A-8B78D9A1301E}" type="pres">
      <dgm:prSet presAssocID="{61674A03-B54D-473C-90A7-67F51C68046E}" presName="parentTextBox" presStyleLbl="node1" presStyleIdx="0" presStyleCnt="3"/>
      <dgm:spPr/>
    </dgm:pt>
    <dgm:pt modelId="{25CCC9E0-B5F9-460A-A5DD-568B5CC0D246}" type="pres">
      <dgm:prSet presAssocID="{F0EB445E-9E88-4A0B-9D5E-5FA6DDF3EE60}" presName="sp" presStyleCnt="0"/>
      <dgm:spPr/>
    </dgm:pt>
    <dgm:pt modelId="{92647471-0E92-4006-A24D-81DEC35E3F9C}" type="pres">
      <dgm:prSet presAssocID="{DE5DC492-2C0F-4C2C-8B5A-788C6D573D81}" presName="arrowAndChildren" presStyleCnt="0"/>
      <dgm:spPr/>
    </dgm:pt>
    <dgm:pt modelId="{403E57CD-C988-4D3A-9840-5918104A05D7}" type="pres">
      <dgm:prSet presAssocID="{DE5DC492-2C0F-4C2C-8B5A-788C6D573D81}" presName="parentTextArrow" presStyleLbl="node1" presStyleIdx="1" presStyleCnt="3" custLinFactNeighborX="-1974" custLinFactNeighborY="-351"/>
      <dgm:spPr/>
    </dgm:pt>
    <dgm:pt modelId="{259B2B46-9494-46E2-BF8D-F9C0E5AE841A}" type="pres">
      <dgm:prSet presAssocID="{F5903554-40EC-46E8-BE21-13EDB74CB4DF}" presName="sp" presStyleCnt="0"/>
      <dgm:spPr/>
    </dgm:pt>
    <dgm:pt modelId="{DAAA4183-3391-4725-9512-B467EB74A0EB}" type="pres">
      <dgm:prSet presAssocID="{62FF2F94-8E6D-4432-A7B0-40AE3FC5A23E}" presName="arrowAndChildren" presStyleCnt="0"/>
      <dgm:spPr/>
    </dgm:pt>
    <dgm:pt modelId="{72DA0630-15B1-403B-A2B1-88E78A98C445}" type="pres">
      <dgm:prSet presAssocID="{62FF2F94-8E6D-4432-A7B0-40AE3FC5A23E}" presName="parentTextArrow" presStyleLbl="node1" presStyleIdx="2" presStyleCnt="3"/>
      <dgm:spPr/>
    </dgm:pt>
  </dgm:ptLst>
  <dgm:cxnLst>
    <dgm:cxn modelId="{296D2805-9818-4C37-9515-86FF5EF582AD}" type="presOf" srcId="{61674A03-B54D-473C-90A7-67F51C68046E}" destId="{D9875FE3-F989-46C0-951A-8B78D9A1301E}" srcOrd="0" destOrd="0" presId="urn:microsoft.com/office/officeart/2005/8/layout/process4"/>
    <dgm:cxn modelId="{23983306-2249-4972-A737-B87736B00B1C}" type="presOf" srcId="{62FF2F94-8E6D-4432-A7B0-40AE3FC5A23E}" destId="{72DA0630-15B1-403B-A2B1-88E78A98C445}" srcOrd="0" destOrd="0" presId="urn:microsoft.com/office/officeart/2005/8/layout/process4"/>
    <dgm:cxn modelId="{27294A0C-947C-435B-8AF6-E223F2467B8A}" srcId="{D44CA79C-8F23-4828-AC0D-7DA81053C121}" destId="{61674A03-B54D-473C-90A7-67F51C68046E}" srcOrd="2" destOrd="0" parTransId="{02A53DE5-C88A-424A-9F29-FA579C93162D}" sibTransId="{9C516241-B86E-4030-9019-2E2D177DE397}"/>
    <dgm:cxn modelId="{4AB9DFB6-99EC-4BA9-93A0-063331580E7B}" srcId="{D44CA79C-8F23-4828-AC0D-7DA81053C121}" destId="{62FF2F94-8E6D-4432-A7B0-40AE3FC5A23E}" srcOrd="0" destOrd="0" parTransId="{F6D07B9F-5FFC-4B52-AF79-255E1DA3AAC8}" sibTransId="{F5903554-40EC-46E8-BE21-13EDB74CB4DF}"/>
    <dgm:cxn modelId="{604D8CB7-D5CC-4467-9FBD-9998F81235C9}" srcId="{D44CA79C-8F23-4828-AC0D-7DA81053C121}" destId="{DE5DC492-2C0F-4C2C-8B5A-788C6D573D81}" srcOrd="1" destOrd="0" parTransId="{18CC127C-3200-4CE3-9CD4-B229A3595910}" sibTransId="{F0EB445E-9E88-4A0B-9D5E-5FA6DDF3EE60}"/>
    <dgm:cxn modelId="{4CFB1BC7-DCEF-4E73-B626-5B1D407FC87F}" type="presOf" srcId="{DE5DC492-2C0F-4C2C-8B5A-788C6D573D81}" destId="{403E57CD-C988-4D3A-9840-5918104A05D7}" srcOrd="0" destOrd="0" presId="urn:microsoft.com/office/officeart/2005/8/layout/process4"/>
    <dgm:cxn modelId="{DC93EBD8-8A8C-4BB4-869F-666FCE7BBED2}" type="presOf" srcId="{D44CA79C-8F23-4828-AC0D-7DA81053C121}" destId="{4B3E9B5D-18D5-4699-86F4-51A30C56DABF}" srcOrd="0" destOrd="0" presId="urn:microsoft.com/office/officeart/2005/8/layout/process4"/>
    <dgm:cxn modelId="{91C8FE33-E015-476C-A8F3-EF343CE18B6B}" type="presParOf" srcId="{4B3E9B5D-18D5-4699-86F4-51A30C56DABF}" destId="{F7EA7739-4B34-4C07-B6BD-E75228C17C25}" srcOrd="0" destOrd="0" presId="urn:microsoft.com/office/officeart/2005/8/layout/process4"/>
    <dgm:cxn modelId="{2BCD7A8E-FC4C-44D0-A9DE-DE3282FB740E}" type="presParOf" srcId="{F7EA7739-4B34-4C07-B6BD-E75228C17C25}" destId="{D9875FE3-F989-46C0-951A-8B78D9A1301E}" srcOrd="0" destOrd="0" presId="urn:microsoft.com/office/officeart/2005/8/layout/process4"/>
    <dgm:cxn modelId="{15B13FE9-2106-4A1C-B18F-88103AB3762E}" type="presParOf" srcId="{4B3E9B5D-18D5-4699-86F4-51A30C56DABF}" destId="{25CCC9E0-B5F9-460A-A5DD-568B5CC0D246}" srcOrd="1" destOrd="0" presId="urn:microsoft.com/office/officeart/2005/8/layout/process4"/>
    <dgm:cxn modelId="{E4424840-BC76-4279-B0D7-121C93D96A4D}" type="presParOf" srcId="{4B3E9B5D-18D5-4699-86F4-51A30C56DABF}" destId="{92647471-0E92-4006-A24D-81DEC35E3F9C}" srcOrd="2" destOrd="0" presId="urn:microsoft.com/office/officeart/2005/8/layout/process4"/>
    <dgm:cxn modelId="{5E1B5C41-2921-4A13-847D-9672ED73D40E}" type="presParOf" srcId="{92647471-0E92-4006-A24D-81DEC35E3F9C}" destId="{403E57CD-C988-4D3A-9840-5918104A05D7}" srcOrd="0" destOrd="0" presId="urn:microsoft.com/office/officeart/2005/8/layout/process4"/>
    <dgm:cxn modelId="{0C276C10-2D73-4745-B89B-5BBE19072B76}" type="presParOf" srcId="{4B3E9B5D-18D5-4699-86F4-51A30C56DABF}" destId="{259B2B46-9494-46E2-BF8D-F9C0E5AE841A}" srcOrd="3" destOrd="0" presId="urn:microsoft.com/office/officeart/2005/8/layout/process4"/>
    <dgm:cxn modelId="{8DFA0A2F-ECD0-4763-BC44-BE03414DBD2E}" type="presParOf" srcId="{4B3E9B5D-18D5-4699-86F4-51A30C56DABF}" destId="{DAAA4183-3391-4725-9512-B467EB74A0EB}" srcOrd="4" destOrd="0" presId="urn:microsoft.com/office/officeart/2005/8/layout/process4"/>
    <dgm:cxn modelId="{D169853C-296F-437C-B2C3-E880CDE320FA}" type="presParOf" srcId="{DAAA4183-3391-4725-9512-B467EB74A0EB}" destId="{72DA0630-15B1-403B-A2B1-88E78A98C445}" srcOrd="0"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9F849BE-B565-4386-9634-05B651C536BE}" type="doc">
      <dgm:prSet loTypeId="urn:microsoft.com/office/officeart/2008/layout/VerticalCurvedList" loCatId="list" qsTypeId="urn:microsoft.com/office/officeart/2005/8/quickstyle/simple1" qsCatId="simple" csTypeId="urn:microsoft.com/office/officeart/2005/8/colors/accent1_1" csCatId="accent1" phldr="1"/>
      <dgm:spPr/>
      <dgm:t>
        <a:bodyPr/>
        <a:lstStyle/>
        <a:p>
          <a:endParaRPr lang="en-GB"/>
        </a:p>
      </dgm:t>
    </dgm:pt>
    <dgm:pt modelId="{C5CB7947-DD3F-41FD-8CAA-3FD1C1EA5E06}">
      <dgm:prSet/>
      <dgm:spPr/>
      <dgm:t>
        <a:bodyPr/>
        <a:lstStyle/>
        <a:p>
          <a:r>
            <a:rPr lang="en-US" dirty="0">
              <a:latin typeface="Times New Roman" panose="02020603050405020304" pitchFamily="18" charset="0"/>
              <a:cs typeface="Times New Roman" panose="02020603050405020304" pitchFamily="18" charset="0"/>
            </a:rPr>
            <a:t>The population of the UK is rapidly ageing, posing a considerable burden on the health and social care services and necessitating more strong planning on how to support it sustainably.</a:t>
          </a:r>
          <a:endParaRPr lang="en-GB" dirty="0">
            <a:latin typeface="Times New Roman" panose="02020603050405020304" pitchFamily="18" charset="0"/>
            <a:cs typeface="Times New Roman" panose="02020603050405020304" pitchFamily="18" charset="0"/>
          </a:endParaRPr>
        </a:p>
      </dgm:t>
    </dgm:pt>
    <dgm:pt modelId="{B624DB7C-067A-4719-8A4B-AFBCFB919510}" type="parTrans" cxnId="{5B358EFA-A1C4-47AA-A088-7E8D67139A23}">
      <dgm:prSet/>
      <dgm:spPr/>
      <dgm:t>
        <a:bodyPr/>
        <a:lstStyle/>
        <a:p>
          <a:endParaRPr lang="en-GB"/>
        </a:p>
      </dgm:t>
    </dgm:pt>
    <dgm:pt modelId="{844D124F-6A41-45C3-BCF8-E4B9F1455C2B}" type="sibTrans" cxnId="{5B358EFA-A1C4-47AA-A088-7E8D67139A23}">
      <dgm:prSet/>
      <dgm:spPr/>
      <dgm:t>
        <a:bodyPr/>
        <a:lstStyle/>
        <a:p>
          <a:endParaRPr lang="en-GB"/>
        </a:p>
      </dgm:t>
    </dgm:pt>
    <dgm:pt modelId="{A1158585-576F-4F0C-94C2-64E5CF6834D8}">
      <dgm:prSet/>
      <dgm:spPr/>
      <dgm:t>
        <a:bodyPr/>
        <a:lstStyle/>
        <a:p>
          <a:r>
            <a:rPr lang="en-US" dirty="0">
              <a:latin typeface="Times New Roman" panose="02020603050405020304" pitchFamily="18" charset="0"/>
              <a:cs typeface="Times New Roman" panose="02020603050405020304" pitchFamily="18" charset="0"/>
            </a:rPr>
            <a:t>The needs of older people are holistic and encompass physical health, mental wellbeing, emotional dignity and social affiliation, implying that care must extend beyond medical treatment.</a:t>
          </a:r>
          <a:endParaRPr lang="en-GB" dirty="0">
            <a:latin typeface="Times New Roman" panose="02020603050405020304" pitchFamily="18" charset="0"/>
            <a:cs typeface="Times New Roman" panose="02020603050405020304" pitchFamily="18" charset="0"/>
          </a:endParaRPr>
        </a:p>
      </dgm:t>
    </dgm:pt>
    <dgm:pt modelId="{2F2F486E-6108-4E6B-9B5F-60CF7F5E7A93}" type="parTrans" cxnId="{942F7B75-FC10-473B-AE6A-5C051C292E49}">
      <dgm:prSet/>
      <dgm:spPr/>
      <dgm:t>
        <a:bodyPr/>
        <a:lstStyle/>
        <a:p>
          <a:endParaRPr lang="en-GB"/>
        </a:p>
      </dgm:t>
    </dgm:pt>
    <dgm:pt modelId="{BD3218C5-F8D7-44F0-8C3D-D6C0BAA7B9FC}" type="sibTrans" cxnId="{942F7B75-FC10-473B-AE6A-5C051C292E49}">
      <dgm:prSet/>
      <dgm:spPr/>
      <dgm:t>
        <a:bodyPr/>
        <a:lstStyle/>
        <a:p>
          <a:endParaRPr lang="en-GB"/>
        </a:p>
      </dgm:t>
    </dgm:pt>
    <dgm:pt modelId="{030A5105-66CF-44D5-A37D-6B268D9F8021}">
      <dgm:prSet/>
      <dgm:spPr/>
      <dgm:t>
        <a:bodyPr/>
        <a:lstStyle/>
        <a:p>
          <a:r>
            <a:rPr lang="en-US" dirty="0">
              <a:latin typeface="Times New Roman" panose="02020603050405020304" pitchFamily="18" charset="0"/>
              <a:cs typeface="Times New Roman" panose="02020603050405020304" pitchFamily="18" charset="0"/>
            </a:rPr>
            <a:t>The existing provisions such as domiciliary and residential care are beneficial, but also there are challenges related to means testing, shortage of workforce, discrepancy in quality and social isolation.</a:t>
          </a:r>
          <a:endParaRPr lang="en-GB" dirty="0">
            <a:latin typeface="Times New Roman" panose="02020603050405020304" pitchFamily="18" charset="0"/>
            <a:cs typeface="Times New Roman" panose="02020603050405020304" pitchFamily="18" charset="0"/>
          </a:endParaRPr>
        </a:p>
      </dgm:t>
    </dgm:pt>
    <dgm:pt modelId="{65EC87FC-63EB-4555-999A-88FD689DB572}" type="parTrans" cxnId="{6CEA11FE-43BE-4538-94D6-983243926A87}">
      <dgm:prSet/>
      <dgm:spPr/>
      <dgm:t>
        <a:bodyPr/>
        <a:lstStyle/>
        <a:p>
          <a:endParaRPr lang="en-GB"/>
        </a:p>
      </dgm:t>
    </dgm:pt>
    <dgm:pt modelId="{C9057876-70D4-4E94-98E5-0CAAE1FCF168}" type="sibTrans" cxnId="{6CEA11FE-43BE-4538-94D6-983243926A87}">
      <dgm:prSet/>
      <dgm:spPr/>
      <dgm:t>
        <a:bodyPr/>
        <a:lstStyle/>
        <a:p>
          <a:endParaRPr lang="en-GB"/>
        </a:p>
      </dgm:t>
    </dgm:pt>
    <dgm:pt modelId="{411B3CCF-D58D-4C2B-9E9B-2609477C7506}">
      <dgm:prSet/>
      <dgm:spPr/>
      <dgm:t>
        <a:bodyPr/>
        <a:lstStyle/>
        <a:p>
          <a:r>
            <a:rPr lang="en-US" dirty="0">
              <a:latin typeface="Times New Roman" panose="02020603050405020304" pitchFamily="18" charset="0"/>
              <a:cs typeface="Times New Roman" panose="02020603050405020304" pitchFamily="18" charset="0"/>
            </a:rPr>
            <a:t>Future enhancement involves incorporation of theory, policy and person-centred interventions to help older people be able to sustain functional ability, independence, freedom and choice.</a:t>
          </a:r>
          <a:endParaRPr lang="en-GB" dirty="0">
            <a:latin typeface="Times New Roman" panose="02020603050405020304" pitchFamily="18" charset="0"/>
            <a:cs typeface="Times New Roman" panose="02020603050405020304" pitchFamily="18" charset="0"/>
          </a:endParaRPr>
        </a:p>
      </dgm:t>
    </dgm:pt>
    <dgm:pt modelId="{7A729234-C2BA-49CE-8CEF-246F08A2976D}" type="parTrans" cxnId="{F5902431-B22E-4001-B3F3-973B8262FA4F}">
      <dgm:prSet/>
      <dgm:spPr/>
      <dgm:t>
        <a:bodyPr/>
        <a:lstStyle/>
        <a:p>
          <a:endParaRPr lang="en-GB"/>
        </a:p>
      </dgm:t>
    </dgm:pt>
    <dgm:pt modelId="{D70B2B64-6A4E-4B41-9AB8-394011D6A0A9}" type="sibTrans" cxnId="{F5902431-B22E-4001-B3F3-973B8262FA4F}">
      <dgm:prSet/>
      <dgm:spPr/>
      <dgm:t>
        <a:bodyPr/>
        <a:lstStyle/>
        <a:p>
          <a:endParaRPr lang="en-GB"/>
        </a:p>
      </dgm:t>
    </dgm:pt>
    <dgm:pt modelId="{E420A08C-8734-4B9C-ABEF-C91929CDF9A0}" type="pres">
      <dgm:prSet presAssocID="{79F849BE-B565-4386-9634-05B651C536BE}" presName="Name0" presStyleCnt="0">
        <dgm:presLayoutVars>
          <dgm:chMax val="7"/>
          <dgm:chPref val="7"/>
          <dgm:dir/>
        </dgm:presLayoutVars>
      </dgm:prSet>
      <dgm:spPr/>
    </dgm:pt>
    <dgm:pt modelId="{55B67169-745B-4E63-80BD-CEA118C39822}" type="pres">
      <dgm:prSet presAssocID="{79F849BE-B565-4386-9634-05B651C536BE}" presName="Name1" presStyleCnt="0"/>
      <dgm:spPr/>
    </dgm:pt>
    <dgm:pt modelId="{4CEC50FD-323A-46E0-BD9B-6B84C95FE6FA}" type="pres">
      <dgm:prSet presAssocID="{79F849BE-B565-4386-9634-05B651C536BE}" presName="cycle" presStyleCnt="0"/>
      <dgm:spPr/>
    </dgm:pt>
    <dgm:pt modelId="{A6E48CCA-9FA4-48F0-A42D-57D22C260B63}" type="pres">
      <dgm:prSet presAssocID="{79F849BE-B565-4386-9634-05B651C536BE}" presName="srcNode" presStyleLbl="node1" presStyleIdx="0" presStyleCnt="4"/>
      <dgm:spPr/>
    </dgm:pt>
    <dgm:pt modelId="{12E1555A-6772-4FCA-956C-F545D014E6EE}" type="pres">
      <dgm:prSet presAssocID="{79F849BE-B565-4386-9634-05B651C536BE}" presName="conn" presStyleLbl="parChTrans1D2" presStyleIdx="0" presStyleCnt="1"/>
      <dgm:spPr/>
    </dgm:pt>
    <dgm:pt modelId="{4EFA29E6-0BB2-4B86-9A15-30917D7B3B81}" type="pres">
      <dgm:prSet presAssocID="{79F849BE-B565-4386-9634-05B651C536BE}" presName="extraNode" presStyleLbl="node1" presStyleIdx="0" presStyleCnt="4"/>
      <dgm:spPr/>
    </dgm:pt>
    <dgm:pt modelId="{834E694C-9511-4956-AF70-6AF943503FAA}" type="pres">
      <dgm:prSet presAssocID="{79F849BE-B565-4386-9634-05B651C536BE}" presName="dstNode" presStyleLbl="node1" presStyleIdx="0" presStyleCnt="4"/>
      <dgm:spPr/>
    </dgm:pt>
    <dgm:pt modelId="{3CAD4800-05B8-4E46-B3F7-B3570C83E5BC}" type="pres">
      <dgm:prSet presAssocID="{C5CB7947-DD3F-41FD-8CAA-3FD1C1EA5E06}" presName="text_1" presStyleLbl="node1" presStyleIdx="0" presStyleCnt="4">
        <dgm:presLayoutVars>
          <dgm:bulletEnabled val="1"/>
        </dgm:presLayoutVars>
      </dgm:prSet>
      <dgm:spPr/>
    </dgm:pt>
    <dgm:pt modelId="{524D7103-5C4B-49C2-99D1-FEABBDB70312}" type="pres">
      <dgm:prSet presAssocID="{C5CB7947-DD3F-41FD-8CAA-3FD1C1EA5E06}" presName="accent_1" presStyleCnt="0"/>
      <dgm:spPr/>
    </dgm:pt>
    <dgm:pt modelId="{562E0942-9907-4921-AFC2-482310161284}" type="pres">
      <dgm:prSet presAssocID="{C5CB7947-DD3F-41FD-8CAA-3FD1C1EA5E06}" presName="accentRepeatNode" presStyleLbl="solidFgAcc1" presStyleIdx="0" presStyleCnt="4"/>
      <dgm:spPr/>
    </dgm:pt>
    <dgm:pt modelId="{3B9E5132-0332-48D4-B442-321B1E84E919}" type="pres">
      <dgm:prSet presAssocID="{A1158585-576F-4F0C-94C2-64E5CF6834D8}" presName="text_2" presStyleLbl="node1" presStyleIdx="1" presStyleCnt="4">
        <dgm:presLayoutVars>
          <dgm:bulletEnabled val="1"/>
        </dgm:presLayoutVars>
      </dgm:prSet>
      <dgm:spPr/>
    </dgm:pt>
    <dgm:pt modelId="{E037B976-478B-4C73-B5DA-66AAE8F64982}" type="pres">
      <dgm:prSet presAssocID="{A1158585-576F-4F0C-94C2-64E5CF6834D8}" presName="accent_2" presStyleCnt="0"/>
      <dgm:spPr/>
    </dgm:pt>
    <dgm:pt modelId="{DB704943-62CC-462D-BABE-23C2BC8DD1D1}" type="pres">
      <dgm:prSet presAssocID="{A1158585-576F-4F0C-94C2-64E5CF6834D8}" presName="accentRepeatNode" presStyleLbl="solidFgAcc1" presStyleIdx="1" presStyleCnt="4"/>
      <dgm:spPr/>
    </dgm:pt>
    <dgm:pt modelId="{39D8155E-E00E-4626-9539-61244005015C}" type="pres">
      <dgm:prSet presAssocID="{030A5105-66CF-44D5-A37D-6B268D9F8021}" presName="text_3" presStyleLbl="node1" presStyleIdx="2" presStyleCnt="4">
        <dgm:presLayoutVars>
          <dgm:bulletEnabled val="1"/>
        </dgm:presLayoutVars>
      </dgm:prSet>
      <dgm:spPr/>
    </dgm:pt>
    <dgm:pt modelId="{D43A7151-DF37-40FE-B634-595EF271B9DB}" type="pres">
      <dgm:prSet presAssocID="{030A5105-66CF-44D5-A37D-6B268D9F8021}" presName="accent_3" presStyleCnt="0"/>
      <dgm:spPr/>
    </dgm:pt>
    <dgm:pt modelId="{6A362973-1B09-4C53-BA58-0CFE59D16DB0}" type="pres">
      <dgm:prSet presAssocID="{030A5105-66CF-44D5-A37D-6B268D9F8021}" presName="accentRepeatNode" presStyleLbl="solidFgAcc1" presStyleIdx="2" presStyleCnt="4"/>
      <dgm:spPr/>
    </dgm:pt>
    <dgm:pt modelId="{C5C59F89-F54B-4D1A-BBDF-7BEED930FE90}" type="pres">
      <dgm:prSet presAssocID="{411B3CCF-D58D-4C2B-9E9B-2609477C7506}" presName="text_4" presStyleLbl="node1" presStyleIdx="3" presStyleCnt="4">
        <dgm:presLayoutVars>
          <dgm:bulletEnabled val="1"/>
        </dgm:presLayoutVars>
      </dgm:prSet>
      <dgm:spPr/>
    </dgm:pt>
    <dgm:pt modelId="{6441B49B-37F0-41C6-A827-85F10A18C642}" type="pres">
      <dgm:prSet presAssocID="{411B3CCF-D58D-4C2B-9E9B-2609477C7506}" presName="accent_4" presStyleCnt="0"/>
      <dgm:spPr/>
    </dgm:pt>
    <dgm:pt modelId="{7BA2F3AC-DC2F-4773-AC3F-B4E3DFB36750}" type="pres">
      <dgm:prSet presAssocID="{411B3CCF-D58D-4C2B-9E9B-2609477C7506}" presName="accentRepeatNode" presStyleLbl="solidFgAcc1" presStyleIdx="3" presStyleCnt="4"/>
      <dgm:spPr/>
    </dgm:pt>
  </dgm:ptLst>
  <dgm:cxnLst>
    <dgm:cxn modelId="{7BED260C-F664-45FF-B35C-F2CCA0DE5189}" type="presOf" srcId="{411B3CCF-D58D-4C2B-9E9B-2609477C7506}" destId="{C5C59F89-F54B-4D1A-BBDF-7BEED930FE90}" srcOrd="0" destOrd="0" presId="urn:microsoft.com/office/officeart/2008/layout/VerticalCurvedList"/>
    <dgm:cxn modelId="{F5902431-B22E-4001-B3F3-973B8262FA4F}" srcId="{79F849BE-B565-4386-9634-05B651C536BE}" destId="{411B3CCF-D58D-4C2B-9E9B-2609477C7506}" srcOrd="3" destOrd="0" parTransId="{7A729234-C2BA-49CE-8CEF-246F08A2976D}" sibTransId="{D70B2B64-6A4E-4B41-9AB8-394011D6A0A9}"/>
    <dgm:cxn modelId="{5274BE38-3C77-4BBF-9022-6BEF918E1D70}" type="presOf" srcId="{A1158585-576F-4F0C-94C2-64E5CF6834D8}" destId="{3B9E5132-0332-48D4-B442-321B1E84E919}" srcOrd="0" destOrd="0" presId="urn:microsoft.com/office/officeart/2008/layout/VerticalCurvedList"/>
    <dgm:cxn modelId="{5DDD0071-0E8F-487E-BC92-E1E68D229697}" type="presOf" srcId="{79F849BE-B565-4386-9634-05B651C536BE}" destId="{E420A08C-8734-4B9C-ABEF-C91929CDF9A0}" srcOrd="0" destOrd="0" presId="urn:microsoft.com/office/officeart/2008/layout/VerticalCurvedList"/>
    <dgm:cxn modelId="{942F7B75-FC10-473B-AE6A-5C051C292E49}" srcId="{79F849BE-B565-4386-9634-05B651C536BE}" destId="{A1158585-576F-4F0C-94C2-64E5CF6834D8}" srcOrd="1" destOrd="0" parTransId="{2F2F486E-6108-4E6B-9B5F-60CF7F5E7A93}" sibTransId="{BD3218C5-F8D7-44F0-8C3D-D6C0BAA7B9FC}"/>
    <dgm:cxn modelId="{91A9809D-EED0-4A0D-B9D5-B88C429821D9}" type="presOf" srcId="{030A5105-66CF-44D5-A37D-6B268D9F8021}" destId="{39D8155E-E00E-4626-9539-61244005015C}" srcOrd="0" destOrd="0" presId="urn:microsoft.com/office/officeart/2008/layout/VerticalCurvedList"/>
    <dgm:cxn modelId="{023A2ACD-A918-4C96-A621-5A691311D680}" type="presOf" srcId="{C5CB7947-DD3F-41FD-8CAA-3FD1C1EA5E06}" destId="{3CAD4800-05B8-4E46-B3F7-B3570C83E5BC}" srcOrd="0" destOrd="0" presId="urn:microsoft.com/office/officeart/2008/layout/VerticalCurvedList"/>
    <dgm:cxn modelId="{539926F2-089A-4520-9421-E5017F4FD50D}" type="presOf" srcId="{844D124F-6A41-45C3-BCF8-E4B9F1455C2B}" destId="{12E1555A-6772-4FCA-956C-F545D014E6EE}" srcOrd="0" destOrd="0" presId="urn:microsoft.com/office/officeart/2008/layout/VerticalCurvedList"/>
    <dgm:cxn modelId="{5B358EFA-A1C4-47AA-A088-7E8D67139A23}" srcId="{79F849BE-B565-4386-9634-05B651C536BE}" destId="{C5CB7947-DD3F-41FD-8CAA-3FD1C1EA5E06}" srcOrd="0" destOrd="0" parTransId="{B624DB7C-067A-4719-8A4B-AFBCFB919510}" sibTransId="{844D124F-6A41-45C3-BCF8-E4B9F1455C2B}"/>
    <dgm:cxn modelId="{6CEA11FE-43BE-4538-94D6-983243926A87}" srcId="{79F849BE-B565-4386-9634-05B651C536BE}" destId="{030A5105-66CF-44D5-A37D-6B268D9F8021}" srcOrd="2" destOrd="0" parTransId="{65EC87FC-63EB-4555-999A-88FD689DB572}" sibTransId="{C9057876-70D4-4E94-98E5-0CAAE1FCF168}"/>
    <dgm:cxn modelId="{769A33F5-40E8-434B-9154-48C21F542D28}" type="presParOf" srcId="{E420A08C-8734-4B9C-ABEF-C91929CDF9A0}" destId="{55B67169-745B-4E63-80BD-CEA118C39822}" srcOrd="0" destOrd="0" presId="urn:microsoft.com/office/officeart/2008/layout/VerticalCurvedList"/>
    <dgm:cxn modelId="{B1E52F8B-E2A9-4F22-9275-1E8417AB508D}" type="presParOf" srcId="{55B67169-745B-4E63-80BD-CEA118C39822}" destId="{4CEC50FD-323A-46E0-BD9B-6B84C95FE6FA}" srcOrd="0" destOrd="0" presId="urn:microsoft.com/office/officeart/2008/layout/VerticalCurvedList"/>
    <dgm:cxn modelId="{ECD25055-E8BD-4544-B363-C563A55F5B6B}" type="presParOf" srcId="{4CEC50FD-323A-46E0-BD9B-6B84C95FE6FA}" destId="{A6E48CCA-9FA4-48F0-A42D-57D22C260B63}" srcOrd="0" destOrd="0" presId="urn:microsoft.com/office/officeart/2008/layout/VerticalCurvedList"/>
    <dgm:cxn modelId="{573C76A0-4E37-4AD4-BBA6-74734621B140}" type="presParOf" srcId="{4CEC50FD-323A-46E0-BD9B-6B84C95FE6FA}" destId="{12E1555A-6772-4FCA-956C-F545D014E6EE}" srcOrd="1" destOrd="0" presId="urn:microsoft.com/office/officeart/2008/layout/VerticalCurvedList"/>
    <dgm:cxn modelId="{4A65DCC6-3DD2-4FCF-BF0F-20BB6FA8AD2B}" type="presParOf" srcId="{4CEC50FD-323A-46E0-BD9B-6B84C95FE6FA}" destId="{4EFA29E6-0BB2-4B86-9A15-30917D7B3B81}" srcOrd="2" destOrd="0" presId="urn:microsoft.com/office/officeart/2008/layout/VerticalCurvedList"/>
    <dgm:cxn modelId="{B53F4577-A604-44CA-8B2B-4E1217551375}" type="presParOf" srcId="{4CEC50FD-323A-46E0-BD9B-6B84C95FE6FA}" destId="{834E694C-9511-4956-AF70-6AF943503FAA}" srcOrd="3" destOrd="0" presId="urn:microsoft.com/office/officeart/2008/layout/VerticalCurvedList"/>
    <dgm:cxn modelId="{2E26D178-FED7-4C0D-8EAB-29652490D45C}" type="presParOf" srcId="{55B67169-745B-4E63-80BD-CEA118C39822}" destId="{3CAD4800-05B8-4E46-B3F7-B3570C83E5BC}" srcOrd="1" destOrd="0" presId="urn:microsoft.com/office/officeart/2008/layout/VerticalCurvedList"/>
    <dgm:cxn modelId="{99D9BED3-253F-4789-BE57-4917F5752690}" type="presParOf" srcId="{55B67169-745B-4E63-80BD-CEA118C39822}" destId="{524D7103-5C4B-49C2-99D1-FEABBDB70312}" srcOrd="2" destOrd="0" presId="urn:microsoft.com/office/officeart/2008/layout/VerticalCurvedList"/>
    <dgm:cxn modelId="{BD637A61-5109-4ED9-9C1D-D0936A00C316}" type="presParOf" srcId="{524D7103-5C4B-49C2-99D1-FEABBDB70312}" destId="{562E0942-9907-4921-AFC2-482310161284}" srcOrd="0" destOrd="0" presId="urn:microsoft.com/office/officeart/2008/layout/VerticalCurvedList"/>
    <dgm:cxn modelId="{EA0BCD43-9586-4ECE-8019-28B7A6C73F28}" type="presParOf" srcId="{55B67169-745B-4E63-80BD-CEA118C39822}" destId="{3B9E5132-0332-48D4-B442-321B1E84E919}" srcOrd="3" destOrd="0" presId="urn:microsoft.com/office/officeart/2008/layout/VerticalCurvedList"/>
    <dgm:cxn modelId="{504DC5B9-E7E3-4DE3-9ED5-6F67D8CDF894}" type="presParOf" srcId="{55B67169-745B-4E63-80BD-CEA118C39822}" destId="{E037B976-478B-4C73-B5DA-66AAE8F64982}" srcOrd="4" destOrd="0" presId="urn:microsoft.com/office/officeart/2008/layout/VerticalCurvedList"/>
    <dgm:cxn modelId="{47B94BD1-B5D2-4407-9039-18866FC2E053}" type="presParOf" srcId="{E037B976-478B-4C73-B5DA-66AAE8F64982}" destId="{DB704943-62CC-462D-BABE-23C2BC8DD1D1}" srcOrd="0" destOrd="0" presId="urn:microsoft.com/office/officeart/2008/layout/VerticalCurvedList"/>
    <dgm:cxn modelId="{58DAF8C3-7E17-4C45-A406-1676A9BA1272}" type="presParOf" srcId="{55B67169-745B-4E63-80BD-CEA118C39822}" destId="{39D8155E-E00E-4626-9539-61244005015C}" srcOrd="5" destOrd="0" presId="urn:microsoft.com/office/officeart/2008/layout/VerticalCurvedList"/>
    <dgm:cxn modelId="{9F9CE83D-AB16-4833-AF55-B6A4C6BFD31F}" type="presParOf" srcId="{55B67169-745B-4E63-80BD-CEA118C39822}" destId="{D43A7151-DF37-40FE-B634-595EF271B9DB}" srcOrd="6" destOrd="0" presId="urn:microsoft.com/office/officeart/2008/layout/VerticalCurvedList"/>
    <dgm:cxn modelId="{3A88D6E1-60FA-4409-8FE2-BC164B00B6F0}" type="presParOf" srcId="{D43A7151-DF37-40FE-B634-595EF271B9DB}" destId="{6A362973-1B09-4C53-BA58-0CFE59D16DB0}" srcOrd="0" destOrd="0" presId="urn:microsoft.com/office/officeart/2008/layout/VerticalCurvedList"/>
    <dgm:cxn modelId="{8EE87823-2B2D-4CE8-B802-FD0C8A10B6C3}" type="presParOf" srcId="{55B67169-745B-4E63-80BD-CEA118C39822}" destId="{C5C59F89-F54B-4D1A-BBDF-7BEED930FE90}" srcOrd="7" destOrd="0" presId="urn:microsoft.com/office/officeart/2008/layout/VerticalCurvedList"/>
    <dgm:cxn modelId="{CB070479-BD99-49D6-935A-FC41F664EFC6}" type="presParOf" srcId="{55B67169-745B-4E63-80BD-CEA118C39822}" destId="{6441B49B-37F0-41C6-A827-85F10A18C642}" srcOrd="8" destOrd="0" presId="urn:microsoft.com/office/officeart/2008/layout/VerticalCurvedList"/>
    <dgm:cxn modelId="{F5E6460D-E7D8-4A39-8783-07D296F36036}" type="presParOf" srcId="{6441B49B-37F0-41C6-A827-85F10A18C642}" destId="{7BA2F3AC-DC2F-4773-AC3F-B4E3DFB36750}" srcOrd="0" destOrd="0" presId="urn:microsoft.com/office/officeart/2008/layout/VerticalCurv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5F4529-85CD-47AB-9CEE-29C2295B9BF1}">
      <dsp:nvSpPr>
        <dsp:cNvPr id="0" name=""/>
        <dsp:cNvSpPr/>
      </dsp:nvSpPr>
      <dsp:spPr>
        <a:xfrm>
          <a:off x="0" y="51860"/>
          <a:ext cx="11031794" cy="1421550"/>
        </a:xfrm>
        <a:prstGeom prst="roundRect">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b="0" kern="1200" dirty="0">
              <a:latin typeface="Times New Roman" panose="02020603050405020304" pitchFamily="18" charset="0"/>
              <a:cs typeface="Times New Roman" panose="02020603050405020304" pitchFamily="18" charset="0"/>
            </a:rPr>
            <a:t>Active and Healthy Ageing (AHA), as defined by the World Health Organisation (WHO), aims to enhance people’s overall quality of life as they get older (</a:t>
          </a:r>
          <a:r>
            <a:rPr lang="en-GB" altLang="en-US" sz="2700" kern="1200" dirty="0">
              <a:latin typeface="Times New Roman" panose="02020603050405020304" pitchFamily="18" charset="0"/>
              <a:cs typeface="Times New Roman" panose="02020603050405020304" pitchFamily="18" charset="0"/>
            </a:rPr>
            <a:t>Leis and </a:t>
          </a:r>
          <a:r>
            <a:rPr lang="en-GB" altLang="en-US" sz="2700" kern="1200" dirty="0" err="1">
              <a:latin typeface="Times New Roman" panose="02020603050405020304" pitchFamily="18" charset="0"/>
              <a:cs typeface="Times New Roman" panose="02020603050405020304" pitchFamily="18" charset="0"/>
            </a:rPr>
            <a:t>Gijsbers</a:t>
          </a:r>
          <a:r>
            <a:rPr lang="en-GB" altLang="en-US" sz="2700" kern="1200" dirty="0">
              <a:latin typeface="Times New Roman" panose="02020603050405020304" pitchFamily="18" charset="0"/>
              <a:cs typeface="Times New Roman" panose="02020603050405020304" pitchFamily="18" charset="0"/>
            </a:rPr>
            <a:t>, 2011).</a:t>
          </a:r>
          <a:endParaRPr lang="en-GB" sz="2700" b="0" kern="1200" dirty="0">
            <a:latin typeface="Times New Roman" panose="02020603050405020304" pitchFamily="18" charset="0"/>
            <a:cs typeface="Times New Roman" panose="02020603050405020304" pitchFamily="18" charset="0"/>
          </a:endParaRPr>
        </a:p>
      </dsp:txBody>
      <dsp:txXfrm>
        <a:off x="69394" y="121254"/>
        <a:ext cx="10893006" cy="1282762"/>
      </dsp:txXfrm>
    </dsp:sp>
    <dsp:sp modelId="{FF280B9C-65E8-4DA0-970D-2415F3F5B315}">
      <dsp:nvSpPr>
        <dsp:cNvPr id="0" name=""/>
        <dsp:cNvSpPr/>
      </dsp:nvSpPr>
      <dsp:spPr>
        <a:xfrm>
          <a:off x="0" y="1551170"/>
          <a:ext cx="11031794" cy="1421550"/>
        </a:xfrm>
        <a:prstGeom prst="roundRect">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b="0" kern="1200" dirty="0">
              <a:latin typeface="Times New Roman" panose="02020603050405020304" pitchFamily="18" charset="0"/>
              <a:cs typeface="Times New Roman" panose="02020603050405020304" pitchFamily="18" charset="0"/>
            </a:rPr>
            <a:t>Healthy ageing is related to maintaining functional ability, which indicates the capability to meet basic needs, learn, move, build relationships, and contribute to society.</a:t>
          </a:r>
          <a:endParaRPr lang="en-GB" sz="2700" b="0" kern="1200" dirty="0">
            <a:latin typeface="Times New Roman" panose="02020603050405020304" pitchFamily="18" charset="0"/>
            <a:cs typeface="Times New Roman" panose="02020603050405020304" pitchFamily="18" charset="0"/>
          </a:endParaRPr>
        </a:p>
      </dsp:txBody>
      <dsp:txXfrm>
        <a:off x="69394" y="1620564"/>
        <a:ext cx="10893006" cy="1282762"/>
      </dsp:txXfrm>
    </dsp:sp>
    <dsp:sp modelId="{6931C0F9-14CE-4CEA-A511-E9E45349B01E}">
      <dsp:nvSpPr>
        <dsp:cNvPr id="0" name=""/>
        <dsp:cNvSpPr/>
      </dsp:nvSpPr>
      <dsp:spPr>
        <a:xfrm>
          <a:off x="0" y="3050480"/>
          <a:ext cx="11031794" cy="1421550"/>
        </a:xfrm>
        <a:prstGeom prst="roundRect">
          <a:avLst/>
        </a:prstGeom>
        <a:solidFill>
          <a:srgbClr val="00B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b="0" kern="1200" dirty="0">
              <a:latin typeface="Times New Roman" panose="02020603050405020304" pitchFamily="18" charset="0"/>
              <a:cs typeface="Times New Roman" panose="02020603050405020304" pitchFamily="18" charset="0"/>
            </a:rPr>
            <a:t>The care needs of older people should be appraised as a whole since wellbeing encompasses physical health, mental health, emotional stability and social networks, not just the lack of disease.</a:t>
          </a:r>
          <a:endParaRPr lang="en-GB" sz="2700" b="0" kern="1200" dirty="0">
            <a:latin typeface="Times New Roman" panose="02020603050405020304" pitchFamily="18" charset="0"/>
            <a:cs typeface="Times New Roman" panose="02020603050405020304" pitchFamily="18" charset="0"/>
          </a:endParaRPr>
        </a:p>
      </dsp:txBody>
      <dsp:txXfrm>
        <a:off x="69394" y="3119874"/>
        <a:ext cx="10893006" cy="12827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890F1E-5A9D-4F96-BC8D-F71742F4E497}">
      <dsp:nvSpPr>
        <dsp:cNvPr id="0" name=""/>
        <dsp:cNvSpPr/>
      </dsp:nvSpPr>
      <dsp:spPr>
        <a:xfrm>
          <a:off x="0" y="3405372"/>
          <a:ext cx="11031794" cy="1117719"/>
        </a:xfrm>
        <a:prstGeom prst="rect">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Mental and cognitive needs can include cognitive stimulation activities dementia screening, memory support,  and access to mental health interventions, as depression and anxiety can be under-recognised in later life (</a:t>
          </a:r>
          <a:r>
            <a:rPr lang="en-US" sz="2000" kern="1200" dirty="0" err="1">
              <a:latin typeface="Times New Roman" panose="02020603050405020304" pitchFamily="18" charset="0"/>
              <a:cs typeface="Times New Roman" panose="02020603050405020304" pitchFamily="18" charset="0"/>
            </a:rPr>
            <a:t>Niederstrasser</a:t>
          </a:r>
          <a:r>
            <a:rPr lang="en-US" sz="2000" kern="1200" dirty="0">
              <a:latin typeface="Times New Roman" panose="02020603050405020304" pitchFamily="18" charset="0"/>
              <a:cs typeface="Times New Roman" panose="02020603050405020304" pitchFamily="18" charset="0"/>
            </a:rPr>
            <a:t> et al., 2016).</a:t>
          </a:r>
          <a:endParaRPr lang="en-GB" sz="2000" b="0" kern="1200" dirty="0">
            <a:latin typeface="Times New Roman" panose="02020603050405020304" pitchFamily="18" charset="0"/>
            <a:cs typeface="Times New Roman" panose="02020603050405020304" pitchFamily="18" charset="0"/>
          </a:endParaRPr>
        </a:p>
      </dsp:txBody>
      <dsp:txXfrm>
        <a:off x="0" y="3405372"/>
        <a:ext cx="11031794" cy="1117719"/>
      </dsp:txXfrm>
    </dsp:sp>
    <dsp:sp modelId="{621E915A-F2A4-4CBD-A698-DE43A9A49DE7}">
      <dsp:nvSpPr>
        <dsp:cNvPr id="0" name=""/>
        <dsp:cNvSpPr/>
      </dsp:nvSpPr>
      <dsp:spPr>
        <a:xfrm rot="10800000">
          <a:off x="0" y="1703085"/>
          <a:ext cx="11031794" cy="1719052"/>
        </a:xfrm>
        <a:prstGeom prst="upArrowCallout">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b="0" kern="1200" dirty="0">
              <a:latin typeface="Times New Roman" panose="02020603050405020304" pitchFamily="18" charset="0"/>
              <a:cs typeface="Times New Roman" panose="02020603050405020304" pitchFamily="18" charset="0"/>
            </a:rPr>
            <a:t>Social and emotional needs include respect, companionship, belonging, dignity as loneliness and bereavement can reduce quality of life and independence (Ten et al., 2018).</a:t>
          </a:r>
          <a:endParaRPr lang="en-GB" sz="2000" b="0" kern="1200" dirty="0">
            <a:latin typeface="Times New Roman" panose="02020603050405020304" pitchFamily="18" charset="0"/>
            <a:cs typeface="Times New Roman" panose="02020603050405020304" pitchFamily="18" charset="0"/>
          </a:endParaRPr>
        </a:p>
      </dsp:txBody>
      <dsp:txXfrm rot="10800000">
        <a:off x="0" y="1703085"/>
        <a:ext cx="11031794" cy="1116988"/>
      </dsp:txXfrm>
    </dsp:sp>
    <dsp:sp modelId="{98494126-C61C-4831-B66C-16F3E0EC0EB6}">
      <dsp:nvSpPr>
        <dsp:cNvPr id="0" name=""/>
        <dsp:cNvSpPr/>
      </dsp:nvSpPr>
      <dsp:spPr>
        <a:xfrm rot="10800000">
          <a:off x="0" y="799"/>
          <a:ext cx="11031794" cy="1719052"/>
        </a:xfrm>
        <a:prstGeom prst="upArrowCallout">
          <a:avLst/>
        </a:prstGeom>
        <a:solidFill>
          <a:srgbClr val="00B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Physical needs include nutrition and hydration, mobility support, falls prevention, regular health checks, and effective medication management to reduce complications from long-term conditions like arthritis, diabetes and cardiovascular disease</a:t>
          </a:r>
          <a:r>
            <a:rPr lang="en-US" sz="2000" b="0" kern="1200" dirty="0">
              <a:latin typeface="Times New Roman" panose="02020603050405020304" pitchFamily="18" charset="0"/>
              <a:cs typeface="Times New Roman" panose="02020603050405020304" pitchFamily="18" charset="0"/>
            </a:rPr>
            <a:t>.</a:t>
          </a:r>
          <a:endParaRPr lang="en-GB" sz="2000" b="0" kern="1200" dirty="0">
            <a:latin typeface="Times New Roman" panose="02020603050405020304" pitchFamily="18" charset="0"/>
            <a:cs typeface="Times New Roman" panose="02020603050405020304" pitchFamily="18" charset="0"/>
          </a:endParaRPr>
        </a:p>
      </dsp:txBody>
      <dsp:txXfrm rot="10800000">
        <a:off x="0" y="799"/>
        <a:ext cx="11031794" cy="11169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F29C45-5D1F-444F-A83E-6EE07BF2420E}">
      <dsp:nvSpPr>
        <dsp:cNvPr id="0" name=""/>
        <dsp:cNvSpPr/>
      </dsp:nvSpPr>
      <dsp:spPr>
        <a:xfrm>
          <a:off x="0" y="0"/>
          <a:ext cx="7273064"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0DEB32-41E7-4CFE-A68C-780DB49A3A54}">
      <dsp:nvSpPr>
        <dsp:cNvPr id="0" name=""/>
        <dsp:cNvSpPr/>
      </dsp:nvSpPr>
      <dsp:spPr>
        <a:xfrm>
          <a:off x="0" y="0"/>
          <a:ext cx="7273064" cy="124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Domiciliary care helps older individuals to stay at their own residences by helping them to perform personal care activities like bathing, dressing, grooming and toileting, as well as to assist with household activities like cleaning, cooking as well as shopping.</a:t>
          </a:r>
          <a:endParaRPr lang="en-GB" sz="2000" kern="1200" dirty="0">
            <a:latin typeface="Times New Roman" panose="02020603050405020304" pitchFamily="18" charset="0"/>
            <a:cs typeface="Times New Roman" panose="02020603050405020304" pitchFamily="18" charset="0"/>
          </a:endParaRPr>
        </a:p>
      </dsp:txBody>
      <dsp:txXfrm>
        <a:off x="0" y="0"/>
        <a:ext cx="7273064" cy="1241834"/>
      </dsp:txXfrm>
    </dsp:sp>
    <dsp:sp modelId="{54416402-7FE0-45F4-A068-ABB38F5F8D83}">
      <dsp:nvSpPr>
        <dsp:cNvPr id="0" name=""/>
        <dsp:cNvSpPr/>
      </dsp:nvSpPr>
      <dsp:spPr>
        <a:xfrm>
          <a:off x="0" y="1241834"/>
          <a:ext cx="7273064"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2047D7-08E4-4BD6-A9F4-3E9895783F3F}">
      <dsp:nvSpPr>
        <dsp:cNvPr id="0" name=""/>
        <dsp:cNvSpPr/>
      </dsp:nvSpPr>
      <dsp:spPr>
        <a:xfrm>
          <a:off x="0" y="1241834"/>
          <a:ext cx="7273064" cy="124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The advantage of this method is that older adults are independent and autonomous so they can stay in a familiar environment where routines, identity, and personal control are maintained (Department of Health, 2015).</a:t>
          </a:r>
          <a:endParaRPr lang="en-GB" sz="2000" kern="1200" dirty="0">
            <a:latin typeface="Times New Roman" panose="02020603050405020304" pitchFamily="18" charset="0"/>
            <a:cs typeface="Times New Roman" panose="02020603050405020304" pitchFamily="18" charset="0"/>
          </a:endParaRPr>
        </a:p>
      </dsp:txBody>
      <dsp:txXfrm>
        <a:off x="0" y="1241834"/>
        <a:ext cx="7273064" cy="1241834"/>
      </dsp:txXfrm>
    </dsp:sp>
    <dsp:sp modelId="{6C96EA8D-0C4F-4AC3-8171-DE8F1C8FD491}">
      <dsp:nvSpPr>
        <dsp:cNvPr id="0" name=""/>
        <dsp:cNvSpPr/>
      </dsp:nvSpPr>
      <dsp:spPr>
        <a:xfrm>
          <a:off x="0" y="2483669"/>
          <a:ext cx="7273064"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6A747B-918B-4B2D-BB6B-9855B81CA3DE}">
      <dsp:nvSpPr>
        <dsp:cNvPr id="0" name=""/>
        <dsp:cNvSpPr/>
      </dsp:nvSpPr>
      <dsp:spPr>
        <a:xfrm>
          <a:off x="0" y="2483669"/>
          <a:ext cx="7273064" cy="124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Domiciliary care can also increase emotional well-being by reducing stress linked to relocation and allowing continued community connections, especially when carers offer companionship and reassurance (Hughes and Burch, 2020).</a:t>
          </a:r>
          <a:endParaRPr lang="en-GB" sz="2000" kern="1200" dirty="0">
            <a:latin typeface="Times New Roman" panose="02020603050405020304" pitchFamily="18" charset="0"/>
            <a:cs typeface="Times New Roman" panose="02020603050405020304" pitchFamily="18" charset="0"/>
          </a:endParaRPr>
        </a:p>
      </dsp:txBody>
      <dsp:txXfrm>
        <a:off x="0" y="2483669"/>
        <a:ext cx="7273064" cy="1241834"/>
      </dsp:txXfrm>
    </dsp:sp>
    <dsp:sp modelId="{D95C152D-2227-4F6A-9A37-5380F1FCEA76}">
      <dsp:nvSpPr>
        <dsp:cNvPr id="0" name=""/>
        <dsp:cNvSpPr/>
      </dsp:nvSpPr>
      <dsp:spPr>
        <a:xfrm>
          <a:off x="0" y="3725504"/>
          <a:ext cx="7273064"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4DC2C3-7861-4200-AD89-E824E0F45D4E}">
      <dsp:nvSpPr>
        <dsp:cNvPr id="0" name=""/>
        <dsp:cNvSpPr/>
      </dsp:nvSpPr>
      <dsp:spPr>
        <a:xfrm>
          <a:off x="0" y="3725504"/>
          <a:ext cx="7273064" cy="1241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However, home care can create risks like social isolation, limited oversight and inconsistent carers, indicating older people can experience rushed visits, variable quality and unmet emotional or safeguarding needs.</a:t>
          </a:r>
          <a:endParaRPr lang="en-GB" sz="2000" kern="1200" dirty="0">
            <a:latin typeface="Times New Roman" panose="02020603050405020304" pitchFamily="18" charset="0"/>
            <a:cs typeface="Times New Roman" panose="02020603050405020304" pitchFamily="18" charset="0"/>
          </a:endParaRPr>
        </a:p>
      </dsp:txBody>
      <dsp:txXfrm>
        <a:off x="0" y="3725504"/>
        <a:ext cx="7273064" cy="12418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713826-AACB-493E-B9A6-36C653E0D29A}">
      <dsp:nvSpPr>
        <dsp:cNvPr id="0" name=""/>
        <dsp:cNvSpPr/>
      </dsp:nvSpPr>
      <dsp:spPr>
        <a:xfrm>
          <a:off x="0" y="4436485"/>
          <a:ext cx="7228820" cy="970594"/>
        </a:xfrm>
        <a:prstGeom prst="rect">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However, residential care can reduce independence and freedom because routines are often fixed, and costs are high, with quality varying significantly across providers due to </a:t>
          </a:r>
          <a:r>
            <a:rPr lang="en-US" sz="1800" kern="1200" dirty="0" err="1">
              <a:latin typeface="Times New Roman" panose="02020603050405020304" pitchFamily="18" charset="0"/>
              <a:cs typeface="Times New Roman" panose="02020603050405020304" pitchFamily="18" charset="0"/>
            </a:rPr>
            <a:t>privatisation</a:t>
          </a:r>
          <a:r>
            <a:rPr lang="en-US" sz="1800" kern="1200" dirty="0">
              <a:latin typeface="Times New Roman" panose="02020603050405020304" pitchFamily="18" charset="0"/>
              <a:cs typeface="Times New Roman" panose="02020603050405020304" pitchFamily="18" charset="0"/>
            </a:rPr>
            <a:t> and workforce shortages (</a:t>
          </a:r>
          <a:r>
            <a:rPr lang="en-GB" sz="1800" kern="1200" dirty="0">
              <a:latin typeface="Times New Roman" panose="02020603050405020304" pitchFamily="18" charset="0"/>
              <a:cs typeface="Times New Roman" panose="02020603050405020304" pitchFamily="18" charset="0"/>
            </a:rPr>
            <a:t>Moilanen et al., 2021)</a:t>
          </a:r>
          <a:r>
            <a:rPr lang="en-US" sz="1800" kern="1200" dirty="0">
              <a:latin typeface="Times New Roman" panose="02020603050405020304" pitchFamily="18" charset="0"/>
              <a:cs typeface="Times New Roman" panose="02020603050405020304" pitchFamily="18" charset="0"/>
            </a:rPr>
            <a:t>.</a:t>
          </a:r>
          <a:endParaRPr lang="en-GB" sz="1800" kern="1200" dirty="0">
            <a:latin typeface="Times New Roman" panose="02020603050405020304" pitchFamily="18" charset="0"/>
            <a:cs typeface="Times New Roman" panose="02020603050405020304" pitchFamily="18" charset="0"/>
          </a:endParaRPr>
        </a:p>
      </dsp:txBody>
      <dsp:txXfrm>
        <a:off x="0" y="4436485"/>
        <a:ext cx="7228820" cy="970594"/>
      </dsp:txXfrm>
    </dsp:sp>
    <dsp:sp modelId="{451DAC78-C902-4D89-8E04-AA417A5EC685}">
      <dsp:nvSpPr>
        <dsp:cNvPr id="0" name=""/>
        <dsp:cNvSpPr/>
      </dsp:nvSpPr>
      <dsp:spPr>
        <a:xfrm rot="10800000">
          <a:off x="0" y="2958269"/>
          <a:ext cx="7228820" cy="1492774"/>
        </a:xfrm>
        <a:prstGeom prst="upArrowCallout">
          <a:avLst/>
        </a:prstGeom>
        <a:solidFill>
          <a:srgbClr val="0070C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Residential homes offer community interaction through organised activities, which can reduce loneliness and support Activity Theory by encouraging engagement and meaningful participation.</a:t>
          </a:r>
          <a:endParaRPr lang="en-GB" sz="1800" kern="1200">
            <a:latin typeface="Times New Roman" panose="02020603050405020304" pitchFamily="18" charset="0"/>
            <a:cs typeface="Times New Roman" panose="02020603050405020304" pitchFamily="18" charset="0"/>
          </a:endParaRPr>
        </a:p>
      </dsp:txBody>
      <dsp:txXfrm rot="10800000">
        <a:off x="0" y="2958269"/>
        <a:ext cx="7228820" cy="969960"/>
      </dsp:txXfrm>
    </dsp:sp>
    <dsp:sp modelId="{1446F145-FB5B-431D-B5DC-81297994B16A}">
      <dsp:nvSpPr>
        <dsp:cNvPr id="0" name=""/>
        <dsp:cNvSpPr/>
      </dsp:nvSpPr>
      <dsp:spPr>
        <a:xfrm rot="10800000">
          <a:off x="0" y="1480054"/>
          <a:ext cx="7228820" cy="1492774"/>
        </a:xfrm>
        <a:prstGeom prst="upArrowCallout">
          <a:avLst/>
        </a:prstGeom>
        <a:solidFill>
          <a:srgbClr val="00B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Times New Roman" panose="02020603050405020304" pitchFamily="18" charset="0"/>
              <a:cs typeface="Times New Roman" panose="02020603050405020304" pitchFamily="18" charset="0"/>
            </a:rPr>
            <a:t>They provide 24/7 Supervision, meals and accommodation, assistance with bathing, dressing, and grooming as well as social and recreational programmes (Lima, 2022).</a:t>
          </a:r>
        </a:p>
      </dsp:txBody>
      <dsp:txXfrm rot="10800000">
        <a:off x="0" y="1480054"/>
        <a:ext cx="7228820" cy="969960"/>
      </dsp:txXfrm>
    </dsp:sp>
    <dsp:sp modelId="{750124F4-E2AD-4AF5-BDFB-4A58C9C5E1E2}">
      <dsp:nvSpPr>
        <dsp:cNvPr id="0" name=""/>
        <dsp:cNvSpPr/>
      </dsp:nvSpPr>
      <dsp:spPr>
        <a:xfrm rot="10800000">
          <a:off x="0" y="1838"/>
          <a:ext cx="7228820" cy="1492774"/>
        </a:xfrm>
        <a:prstGeom prst="upArrowCallout">
          <a:avLst/>
        </a:prstGeom>
        <a:solidFill>
          <a:srgbClr val="C0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Times New Roman" panose="02020603050405020304" pitchFamily="18" charset="0"/>
              <a:cs typeface="Times New Roman" panose="02020603050405020304" pitchFamily="18" charset="0"/>
            </a:rPr>
            <a:t>Residential care homes are facilities where elderly individuals live and receive around-the-clock support with daily activities and healthcare needs.</a:t>
          </a:r>
        </a:p>
      </dsp:txBody>
      <dsp:txXfrm rot="10800000">
        <a:off x="0" y="1838"/>
        <a:ext cx="7228820" cy="9699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78DC08-29BE-4A01-8765-21B2CFE60CAE}">
      <dsp:nvSpPr>
        <dsp:cNvPr id="0" name=""/>
        <dsp:cNvSpPr/>
      </dsp:nvSpPr>
      <dsp:spPr>
        <a:xfrm>
          <a:off x="0" y="0"/>
          <a:ext cx="11498068" cy="1071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Frailty, long-term disability and multiple chronic conditions, which reduces mobility and increases dependency on carers.</a:t>
          </a:r>
          <a:endParaRPr lang="en-GB" sz="2000" kern="1200" dirty="0">
            <a:latin typeface="Times New Roman" panose="02020603050405020304" pitchFamily="18" charset="0"/>
            <a:cs typeface="Times New Roman" panose="02020603050405020304" pitchFamily="18" charset="0"/>
          </a:endParaRPr>
        </a:p>
      </dsp:txBody>
      <dsp:txXfrm>
        <a:off x="2406806" y="0"/>
        <a:ext cx="9091261" cy="1071928"/>
      </dsp:txXfrm>
    </dsp:sp>
    <dsp:sp modelId="{B426750A-08F8-48FC-BED7-271E99C93358}">
      <dsp:nvSpPr>
        <dsp:cNvPr id="0" name=""/>
        <dsp:cNvSpPr/>
      </dsp:nvSpPr>
      <dsp:spPr>
        <a:xfrm>
          <a:off x="107192" y="107192"/>
          <a:ext cx="2299613" cy="857543"/>
        </a:xfrm>
        <a:prstGeom prst="roundRect">
          <a:avLst>
            <a:gd name="adj" fmla="val 10000"/>
          </a:avLst>
        </a:prstGeom>
        <a:blipFill rotWithShape="1">
          <a:blip xmlns:r="http://schemas.openxmlformats.org/officeDocument/2006/relationships" r:embed="rId1"/>
          <a:srcRect/>
          <a:stretch>
            <a:fillRect t="-56000" b="-56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E3F2D7-B136-4670-A9F2-681ABE239F85}">
      <dsp:nvSpPr>
        <dsp:cNvPr id="0" name=""/>
        <dsp:cNvSpPr/>
      </dsp:nvSpPr>
      <dsp:spPr>
        <a:xfrm>
          <a:off x="0" y="1179121"/>
          <a:ext cx="11498068" cy="1071928"/>
        </a:xfrm>
        <a:prstGeom prst="roundRect">
          <a:avLst>
            <a:gd name="adj" fmla="val 10000"/>
          </a:avLst>
        </a:prstGeom>
        <a:solidFill>
          <a:srgbClr val="00B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Dementia and cognitive decline are major challenges because they reduce decision-making capacity (Darby and Dickerson, 2017).</a:t>
          </a:r>
          <a:endParaRPr lang="en-GB" sz="2000" kern="1200" dirty="0">
            <a:latin typeface="Times New Roman" panose="02020603050405020304" pitchFamily="18" charset="0"/>
            <a:cs typeface="Times New Roman" panose="02020603050405020304" pitchFamily="18" charset="0"/>
          </a:endParaRPr>
        </a:p>
      </dsp:txBody>
      <dsp:txXfrm>
        <a:off x="2406806" y="1179121"/>
        <a:ext cx="9091261" cy="1071928"/>
      </dsp:txXfrm>
    </dsp:sp>
    <dsp:sp modelId="{CAC8B213-2509-4DAD-9FF7-01262D070A7E}">
      <dsp:nvSpPr>
        <dsp:cNvPr id="0" name=""/>
        <dsp:cNvSpPr/>
      </dsp:nvSpPr>
      <dsp:spPr>
        <a:xfrm>
          <a:off x="107192" y="1286314"/>
          <a:ext cx="2299613" cy="857543"/>
        </a:xfrm>
        <a:prstGeom prst="roundRect">
          <a:avLst>
            <a:gd name="adj" fmla="val 10000"/>
          </a:avLst>
        </a:prstGeom>
        <a:blipFill rotWithShape="1">
          <a:blip xmlns:r="http://schemas.openxmlformats.org/officeDocument/2006/relationships" r:embed="rId2"/>
          <a:srcRect/>
          <a:stretch>
            <a:fillRect t="-56000" b="-56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6302A84-FBC7-4758-AF18-FE2BC8B21775}">
      <dsp:nvSpPr>
        <dsp:cNvPr id="0" name=""/>
        <dsp:cNvSpPr/>
      </dsp:nvSpPr>
      <dsp:spPr>
        <a:xfrm>
          <a:off x="0" y="2358243"/>
          <a:ext cx="11498068" cy="1071928"/>
        </a:xfrm>
        <a:prstGeom prst="roundRect">
          <a:avLst>
            <a:gd name="adj" fmla="val 10000"/>
          </a:avLst>
        </a:prstGeom>
        <a:solidFill>
          <a:srgbClr val="0070C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Retirement, bereavement and lack of access to transport are common causes of social isolation and loneliness.</a:t>
          </a:r>
          <a:endParaRPr lang="en-GB" sz="2000" kern="1200" dirty="0">
            <a:latin typeface="Times New Roman" panose="02020603050405020304" pitchFamily="18" charset="0"/>
            <a:cs typeface="Times New Roman" panose="02020603050405020304" pitchFamily="18" charset="0"/>
          </a:endParaRPr>
        </a:p>
      </dsp:txBody>
      <dsp:txXfrm>
        <a:off x="2406806" y="2358243"/>
        <a:ext cx="9091261" cy="1071928"/>
      </dsp:txXfrm>
    </dsp:sp>
    <dsp:sp modelId="{21988CEB-CA84-4B31-AFCA-D5F02C7438AF}">
      <dsp:nvSpPr>
        <dsp:cNvPr id="0" name=""/>
        <dsp:cNvSpPr/>
      </dsp:nvSpPr>
      <dsp:spPr>
        <a:xfrm>
          <a:off x="107192" y="2465436"/>
          <a:ext cx="2299613" cy="857543"/>
        </a:xfrm>
        <a:prstGeom prst="roundRect">
          <a:avLst>
            <a:gd name="adj" fmla="val 10000"/>
          </a:avLst>
        </a:prstGeom>
        <a:blipFill rotWithShape="1">
          <a:blip xmlns:r="http://schemas.openxmlformats.org/officeDocument/2006/relationships" r:embed="rId3"/>
          <a:srcRect/>
          <a:stretch>
            <a:fillRect t="-43000" b="-43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95529CA-75CF-4442-B675-55779117AC8B}">
      <dsp:nvSpPr>
        <dsp:cNvPr id="0" name=""/>
        <dsp:cNvSpPr/>
      </dsp:nvSpPr>
      <dsp:spPr>
        <a:xfrm>
          <a:off x="0" y="3537365"/>
          <a:ext cx="11498068" cy="1071928"/>
        </a:xfrm>
        <a:prstGeom prst="roundRect">
          <a:avLst>
            <a:gd name="adj" fmla="val 10000"/>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Financial barriers are major since social care is means-tested, and some older adults cannot receive it even when they need it, which leads to inequality (Mayhew, 2017).</a:t>
          </a:r>
          <a:endParaRPr lang="en-GB" sz="2000" kern="1200" dirty="0">
            <a:latin typeface="Times New Roman" panose="02020603050405020304" pitchFamily="18" charset="0"/>
            <a:cs typeface="Times New Roman" panose="02020603050405020304" pitchFamily="18" charset="0"/>
          </a:endParaRPr>
        </a:p>
      </dsp:txBody>
      <dsp:txXfrm>
        <a:off x="2406806" y="3537365"/>
        <a:ext cx="9091261" cy="1071928"/>
      </dsp:txXfrm>
    </dsp:sp>
    <dsp:sp modelId="{94F07355-C4C7-4725-985D-DD3C5EC32939}">
      <dsp:nvSpPr>
        <dsp:cNvPr id="0" name=""/>
        <dsp:cNvSpPr/>
      </dsp:nvSpPr>
      <dsp:spPr>
        <a:xfrm>
          <a:off x="107192" y="3644558"/>
          <a:ext cx="2299613" cy="857543"/>
        </a:xfrm>
        <a:prstGeom prst="roundRect">
          <a:avLst>
            <a:gd name="adj" fmla="val 10000"/>
          </a:avLst>
        </a:prstGeom>
        <a:blipFill rotWithShape="1">
          <a:blip xmlns:r="http://schemas.openxmlformats.org/officeDocument/2006/relationships" r:embed="rId4"/>
          <a:srcRect/>
          <a:stretch>
            <a:fillRect t="-64000" b="-64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62DDFE-BBB9-48FE-B2D4-94A517BD3540}">
      <dsp:nvSpPr>
        <dsp:cNvPr id="0" name=""/>
        <dsp:cNvSpPr/>
      </dsp:nvSpPr>
      <dsp:spPr>
        <a:xfrm>
          <a:off x="0" y="0"/>
          <a:ext cx="11430000" cy="2674619"/>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75DD496-E3D6-454D-9052-1A9C1837F352}">
      <dsp:nvSpPr>
        <dsp:cNvPr id="0" name=""/>
        <dsp:cNvSpPr/>
      </dsp:nvSpPr>
      <dsp:spPr>
        <a:xfrm>
          <a:off x="346047" y="356615"/>
          <a:ext cx="2497187" cy="1961387"/>
        </a:xfrm>
        <a:prstGeom prst="roundRect">
          <a:avLst>
            <a:gd name="adj" fmla="val 10000"/>
          </a:avLst>
        </a:prstGeom>
        <a:blipFill rotWithShape="1">
          <a:blip xmlns:r="http://schemas.openxmlformats.org/officeDocument/2006/relationships" r:embed="rId1"/>
          <a:srcRect/>
          <a:stretch>
            <a:fillRect l="-20000" r="-20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224FC56-541D-4314-B2A2-B66AB62A9CD5}">
      <dsp:nvSpPr>
        <dsp:cNvPr id="0" name=""/>
        <dsp:cNvSpPr/>
      </dsp:nvSpPr>
      <dsp:spPr>
        <a:xfrm rot="10800000">
          <a:off x="346047" y="2674619"/>
          <a:ext cx="2497187" cy="3268979"/>
        </a:xfrm>
        <a:prstGeom prst="round2SameRect">
          <a:avLst>
            <a:gd name="adj1" fmla="val 10500"/>
            <a:gd name="adj2" fmla="val 0"/>
          </a:avLst>
        </a:prstGeom>
        <a:solidFill>
          <a:srgbClr val="C0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Disengagement Theory suggests that older adults naturally withdraw from society and social roles as part of the ageing process, however this view is criticised because it can </a:t>
          </a:r>
          <a:r>
            <a:rPr lang="en-US" sz="1800" kern="1200" dirty="0" err="1">
              <a:latin typeface="Times New Roman" panose="02020603050405020304" pitchFamily="18" charset="0"/>
              <a:cs typeface="Times New Roman" panose="02020603050405020304" pitchFamily="18" charset="0"/>
            </a:rPr>
            <a:t>normalise</a:t>
          </a:r>
          <a:r>
            <a:rPr lang="en-US" sz="1800" kern="1200" dirty="0">
              <a:latin typeface="Times New Roman" panose="02020603050405020304" pitchFamily="18" charset="0"/>
              <a:cs typeface="Times New Roman" panose="02020603050405020304" pitchFamily="18" charset="0"/>
            </a:rPr>
            <a:t> loneliness and reduce expectations of older people’s participation.</a:t>
          </a:r>
          <a:endParaRPr lang="en-GB" sz="1800" kern="1200" dirty="0">
            <a:latin typeface="Times New Roman" panose="02020603050405020304" pitchFamily="18" charset="0"/>
            <a:cs typeface="Times New Roman" panose="02020603050405020304" pitchFamily="18" charset="0"/>
          </a:endParaRPr>
        </a:p>
      </dsp:txBody>
      <dsp:txXfrm rot="10800000">
        <a:off x="422844" y="2674619"/>
        <a:ext cx="2343593" cy="3192182"/>
      </dsp:txXfrm>
    </dsp:sp>
    <dsp:sp modelId="{D3B1CD00-5E2A-4C62-AABD-1FBC5AA29665}">
      <dsp:nvSpPr>
        <dsp:cNvPr id="0" name=""/>
        <dsp:cNvSpPr/>
      </dsp:nvSpPr>
      <dsp:spPr>
        <a:xfrm>
          <a:off x="3092953" y="356615"/>
          <a:ext cx="2497187" cy="1961387"/>
        </a:xfrm>
        <a:prstGeom prst="roundRect">
          <a:avLst>
            <a:gd name="adj" fmla="val 10000"/>
          </a:avLst>
        </a:prstGeom>
        <a:blipFill rotWithShape="1">
          <a:blip xmlns:r="http://schemas.openxmlformats.org/officeDocument/2006/relationships" r:embed="rId2"/>
          <a:srcRect/>
          <a:stretch>
            <a:fillRect t="-13000" b="-13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D277831-0933-4AED-9078-A7064753B515}">
      <dsp:nvSpPr>
        <dsp:cNvPr id="0" name=""/>
        <dsp:cNvSpPr/>
      </dsp:nvSpPr>
      <dsp:spPr>
        <a:xfrm rot="10800000">
          <a:off x="3092953" y="2674619"/>
          <a:ext cx="2497187" cy="3268979"/>
        </a:xfrm>
        <a:prstGeom prst="round2SameRect">
          <a:avLst>
            <a:gd name="adj1" fmla="val 10500"/>
            <a:gd name="adj2" fmla="val 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Activity Theory noticed that successful ageing is linked to remaining socially and physically active, meaning older people’s wellbeing improves when they maintain roles, hobbies and community involvement (Formosa, 2020).</a:t>
          </a:r>
          <a:endParaRPr lang="en-GB" sz="1800" kern="1200" dirty="0">
            <a:latin typeface="Times New Roman" panose="02020603050405020304" pitchFamily="18" charset="0"/>
            <a:cs typeface="Times New Roman" panose="02020603050405020304" pitchFamily="18" charset="0"/>
          </a:endParaRPr>
        </a:p>
      </dsp:txBody>
      <dsp:txXfrm rot="10800000">
        <a:off x="3169750" y="2674619"/>
        <a:ext cx="2343593" cy="3192182"/>
      </dsp:txXfrm>
    </dsp:sp>
    <dsp:sp modelId="{3EDFEAEC-9D46-413E-B2AC-E2A5B7082E69}">
      <dsp:nvSpPr>
        <dsp:cNvPr id="0" name=""/>
        <dsp:cNvSpPr/>
      </dsp:nvSpPr>
      <dsp:spPr>
        <a:xfrm>
          <a:off x="5839859" y="356615"/>
          <a:ext cx="2497187" cy="1961387"/>
        </a:xfrm>
        <a:prstGeom prst="roundRect">
          <a:avLst>
            <a:gd name="adj" fmla="val 10000"/>
          </a:avLst>
        </a:prstGeom>
        <a:blipFill rotWithShape="1">
          <a:blip xmlns:r="http://schemas.openxmlformats.org/officeDocument/2006/relationships" r:embed="rId3"/>
          <a:srcRect/>
          <a:stretch>
            <a:fillRect l="-2000" r="-2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B0D0FB8-CDDE-43D1-8D72-216CEA142CAC}">
      <dsp:nvSpPr>
        <dsp:cNvPr id="0" name=""/>
        <dsp:cNvSpPr/>
      </dsp:nvSpPr>
      <dsp:spPr>
        <a:xfrm rot="10800000">
          <a:off x="5839859" y="2674619"/>
          <a:ext cx="2497187" cy="3268979"/>
        </a:xfrm>
        <a:prstGeom prst="round2SameRect">
          <a:avLst>
            <a:gd name="adj1" fmla="val 10500"/>
            <a:gd name="adj2" fmla="val 0"/>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Continuity Theory explains that older people attempt to maintain identity, routines and values over time (Guedes and Melo, 2019). Therefore, care should preserve familiar habits and support independence through personalised approaches.</a:t>
          </a:r>
          <a:endParaRPr lang="en-GB" sz="1800" kern="1200" dirty="0">
            <a:latin typeface="Times New Roman" panose="02020603050405020304" pitchFamily="18" charset="0"/>
            <a:cs typeface="Times New Roman" panose="02020603050405020304" pitchFamily="18" charset="0"/>
          </a:endParaRPr>
        </a:p>
      </dsp:txBody>
      <dsp:txXfrm rot="10800000">
        <a:off x="5916656" y="2674619"/>
        <a:ext cx="2343593" cy="3192182"/>
      </dsp:txXfrm>
    </dsp:sp>
    <dsp:sp modelId="{D205387B-68D5-4BC4-9088-CBBA52CCF3E3}">
      <dsp:nvSpPr>
        <dsp:cNvPr id="0" name=""/>
        <dsp:cNvSpPr/>
      </dsp:nvSpPr>
      <dsp:spPr>
        <a:xfrm>
          <a:off x="8586765" y="356615"/>
          <a:ext cx="2497187" cy="1961387"/>
        </a:xfrm>
        <a:prstGeom prst="roundRect">
          <a:avLst>
            <a:gd name="adj" fmla="val 10000"/>
          </a:avLst>
        </a:prstGeom>
        <a:blipFill rotWithShape="1">
          <a:blip xmlns:r="http://schemas.openxmlformats.org/officeDocument/2006/relationships" r:embed="rId4"/>
          <a:srcRect/>
          <a:stretch>
            <a:fillRect l="-9000" r="-9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408B4D-365E-4639-A53A-80C97CBB5899}">
      <dsp:nvSpPr>
        <dsp:cNvPr id="0" name=""/>
        <dsp:cNvSpPr/>
      </dsp:nvSpPr>
      <dsp:spPr>
        <a:xfrm rot="10800000">
          <a:off x="8586765" y="2674619"/>
          <a:ext cx="2497187" cy="3268979"/>
        </a:xfrm>
        <a:prstGeom prst="round2SameRect">
          <a:avLst>
            <a:gd name="adj1" fmla="val 10500"/>
            <a:gd name="adj2" fmla="val 0"/>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These theories are applicable practically since they warrant interventions like day centres, community support programmes and person centred planning that facilitates freedom, choice and empowerment.</a:t>
          </a:r>
          <a:endParaRPr lang="en-GB" sz="1800" kern="1200" dirty="0">
            <a:latin typeface="Times New Roman" panose="02020603050405020304" pitchFamily="18" charset="0"/>
            <a:cs typeface="Times New Roman" panose="02020603050405020304" pitchFamily="18" charset="0"/>
          </a:endParaRPr>
        </a:p>
        <a:p>
          <a:pPr marL="0" lvl="0" indent="0" algn="ctr" defTabSz="800100">
            <a:lnSpc>
              <a:spcPct val="90000"/>
            </a:lnSpc>
            <a:spcBef>
              <a:spcPct val="0"/>
            </a:spcBef>
            <a:spcAft>
              <a:spcPct val="35000"/>
            </a:spcAft>
            <a:buNone/>
          </a:pPr>
          <a:endParaRPr lang="en-GB" sz="1800" kern="1200" dirty="0">
            <a:latin typeface="Times New Roman" panose="02020603050405020304" pitchFamily="18" charset="0"/>
            <a:cs typeface="Times New Roman" panose="02020603050405020304" pitchFamily="18" charset="0"/>
          </a:endParaRPr>
        </a:p>
      </dsp:txBody>
      <dsp:txXfrm rot="10800000">
        <a:off x="8663562" y="2674619"/>
        <a:ext cx="2343593" cy="319218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C382C8-C6FC-4A6E-93D2-093E83A0FBC3}">
      <dsp:nvSpPr>
        <dsp:cNvPr id="0" name=""/>
        <dsp:cNvSpPr/>
      </dsp:nvSpPr>
      <dsp:spPr>
        <a:xfrm>
          <a:off x="0" y="2369"/>
          <a:ext cx="11120284" cy="0"/>
        </a:xfrm>
        <a:prstGeom prst="line">
          <a:avLst/>
        </a:prstGeom>
        <a:solidFill>
          <a:schemeClr val="accent1">
            <a:shade val="8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BD8DCA-D392-4F2C-BC42-2429D64C47C9}">
      <dsp:nvSpPr>
        <dsp:cNvPr id="0" name=""/>
        <dsp:cNvSpPr/>
      </dsp:nvSpPr>
      <dsp:spPr>
        <a:xfrm>
          <a:off x="0" y="2369"/>
          <a:ext cx="11120284" cy="807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0" kern="1200" dirty="0">
              <a:latin typeface="Times New Roman" panose="02020603050405020304" pitchFamily="18" charset="0"/>
              <a:cs typeface="Times New Roman" panose="02020603050405020304" pitchFamily="18" charset="0"/>
            </a:rPr>
            <a:t>Mary is weak and unable to walk independently, which means she needs mobility aids, falls prevention and personal care support to prevent injuries and loss of dignity.</a:t>
          </a:r>
          <a:endParaRPr lang="en-GB" sz="1800" b="0" kern="1200" dirty="0">
            <a:latin typeface="Times New Roman" panose="02020603050405020304" pitchFamily="18" charset="0"/>
            <a:cs typeface="Times New Roman" panose="02020603050405020304" pitchFamily="18" charset="0"/>
          </a:endParaRPr>
        </a:p>
        <a:p>
          <a:pPr marL="0" lvl="0" indent="0" algn="l" defTabSz="800100">
            <a:lnSpc>
              <a:spcPct val="90000"/>
            </a:lnSpc>
            <a:spcBef>
              <a:spcPct val="0"/>
            </a:spcBef>
            <a:spcAft>
              <a:spcPct val="35000"/>
            </a:spcAft>
            <a:buNone/>
          </a:pPr>
          <a:endParaRPr lang="en-GB" sz="1800" b="0" kern="1200" dirty="0">
            <a:latin typeface="Times New Roman" panose="02020603050405020304" pitchFamily="18" charset="0"/>
            <a:cs typeface="Times New Roman" panose="02020603050405020304" pitchFamily="18" charset="0"/>
          </a:endParaRPr>
        </a:p>
      </dsp:txBody>
      <dsp:txXfrm>
        <a:off x="0" y="2369"/>
        <a:ext cx="11120284" cy="807917"/>
      </dsp:txXfrm>
    </dsp:sp>
    <dsp:sp modelId="{24F3A2D3-F4AF-4E5C-9478-CB9BD5DE8C0A}">
      <dsp:nvSpPr>
        <dsp:cNvPr id="0" name=""/>
        <dsp:cNvSpPr/>
      </dsp:nvSpPr>
      <dsp:spPr>
        <a:xfrm>
          <a:off x="0" y="810287"/>
          <a:ext cx="11120284" cy="0"/>
        </a:xfrm>
        <a:prstGeom prst="line">
          <a:avLst/>
        </a:prstGeom>
        <a:solidFill>
          <a:schemeClr val="accent1">
            <a:shade val="80000"/>
            <a:hueOff val="89238"/>
            <a:satOff val="-1812"/>
            <a:lumOff val="6135"/>
            <a:alphaOff val="0"/>
          </a:schemeClr>
        </a:solidFill>
        <a:ln w="15875" cap="flat" cmpd="sng" algn="ctr">
          <a:solidFill>
            <a:schemeClr val="accent1">
              <a:shade val="80000"/>
              <a:hueOff val="89238"/>
              <a:satOff val="-1812"/>
              <a:lumOff val="613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45311C-CED5-4A5C-8740-59179EDD4EBB}">
      <dsp:nvSpPr>
        <dsp:cNvPr id="0" name=""/>
        <dsp:cNvSpPr/>
      </dsp:nvSpPr>
      <dsp:spPr>
        <a:xfrm>
          <a:off x="0" y="810287"/>
          <a:ext cx="11120284" cy="807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0" kern="1200" dirty="0">
              <a:latin typeface="Times New Roman" panose="02020603050405020304" pitchFamily="18" charset="0"/>
              <a:cs typeface="Times New Roman" panose="02020603050405020304" pitchFamily="18" charset="0"/>
            </a:rPr>
            <a:t>Her withdrawal and crying indicates emotional distress and possible depression, demonstrating the significance of mental health assessment and emotional support.</a:t>
          </a:r>
          <a:endParaRPr lang="en-GB" sz="1800" b="0" kern="1200" dirty="0">
            <a:latin typeface="Times New Roman" panose="02020603050405020304" pitchFamily="18" charset="0"/>
            <a:cs typeface="Times New Roman" panose="02020603050405020304" pitchFamily="18" charset="0"/>
          </a:endParaRPr>
        </a:p>
      </dsp:txBody>
      <dsp:txXfrm>
        <a:off x="0" y="810287"/>
        <a:ext cx="11120284" cy="807917"/>
      </dsp:txXfrm>
    </dsp:sp>
    <dsp:sp modelId="{DB1A5595-2DFB-49AB-90FA-0F3C77CE618D}">
      <dsp:nvSpPr>
        <dsp:cNvPr id="0" name=""/>
        <dsp:cNvSpPr/>
      </dsp:nvSpPr>
      <dsp:spPr>
        <a:xfrm>
          <a:off x="0" y="1618205"/>
          <a:ext cx="11120284" cy="0"/>
        </a:xfrm>
        <a:prstGeom prst="line">
          <a:avLst/>
        </a:prstGeom>
        <a:solidFill>
          <a:schemeClr val="accent1">
            <a:shade val="80000"/>
            <a:hueOff val="178477"/>
            <a:satOff val="-3623"/>
            <a:lumOff val="12271"/>
            <a:alphaOff val="0"/>
          </a:schemeClr>
        </a:solidFill>
        <a:ln w="15875" cap="flat" cmpd="sng" algn="ctr">
          <a:solidFill>
            <a:schemeClr val="accent1">
              <a:shade val="80000"/>
              <a:hueOff val="178477"/>
              <a:satOff val="-3623"/>
              <a:lumOff val="1227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19290F-DA7D-499C-A2EF-FBA348BD9929}">
      <dsp:nvSpPr>
        <dsp:cNvPr id="0" name=""/>
        <dsp:cNvSpPr/>
      </dsp:nvSpPr>
      <dsp:spPr>
        <a:xfrm>
          <a:off x="0" y="1618205"/>
          <a:ext cx="11120284" cy="807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0" kern="1200" dirty="0">
              <a:latin typeface="Times New Roman" panose="02020603050405020304" pitchFamily="18" charset="0"/>
              <a:cs typeface="Times New Roman" panose="02020603050405020304" pitchFamily="18" charset="0"/>
            </a:rPr>
            <a:t>A lack of interaction indicates a lack of </a:t>
          </a:r>
          <a:r>
            <a:rPr lang="en-US" sz="1800" b="0" kern="1200" dirty="0" err="1">
              <a:latin typeface="Times New Roman" panose="02020603050405020304" pitchFamily="18" charset="0"/>
              <a:cs typeface="Times New Roman" panose="02020603050405020304" pitchFamily="18" charset="0"/>
            </a:rPr>
            <a:t>socialisation</a:t>
          </a:r>
          <a:r>
            <a:rPr lang="en-US" sz="1800" b="0" kern="1200" dirty="0">
              <a:latin typeface="Times New Roman" panose="02020603050405020304" pitchFamily="18" charset="0"/>
              <a:cs typeface="Times New Roman" panose="02020603050405020304" pitchFamily="18" charset="0"/>
            </a:rPr>
            <a:t>, and staff are to encourage interaction to create meaningful activities that resonate with her interests and cultural aspirations.</a:t>
          </a:r>
          <a:endParaRPr lang="en-GB" sz="1800" b="0" kern="1200" dirty="0">
            <a:latin typeface="Times New Roman" panose="02020603050405020304" pitchFamily="18" charset="0"/>
            <a:cs typeface="Times New Roman" panose="02020603050405020304" pitchFamily="18" charset="0"/>
          </a:endParaRPr>
        </a:p>
      </dsp:txBody>
      <dsp:txXfrm>
        <a:off x="0" y="1618205"/>
        <a:ext cx="11120284" cy="807917"/>
      </dsp:txXfrm>
    </dsp:sp>
    <dsp:sp modelId="{6C118D4B-94B8-4F3C-95CF-29CBCA2BF89C}">
      <dsp:nvSpPr>
        <dsp:cNvPr id="0" name=""/>
        <dsp:cNvSpPr/>
      </dsp:nvSpPr>
      <dsp:spPr>
        <a:xfrm>
          <a:off x="0" y="2426123"/>
          <a:ext cx="11120284" cy="0"/>
        </a:xfrm>
        <a:prstGeom prst="line">
          <a:avLst/>
        </a:prstGeom>
        <a:solidFill>
          <a:schemeClr val="accent1">
            <a:shade val="80000"/>
            <a:hueOff val="267715"/>
            <a:satOff val="-5435"/>
            <a:lumOff val="18406"/>
            <a:alphaOff val="0"/>
          </a:schemeClr>
        </a:solidFill>
        <a:ln w="15875" cap="flat" cmpd="sng" algn="ctr">
          <a:solidFill>
            <a:schemeClr val="accent1">
              <a:shade val="80000"/>
              <a:hueOff val="267715"/>
              <a:satOff val="-5435"/>
              <a:lumOff val="1840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D1B294D-C90F-4110-AB64-924501780B1F}">
      <dsp:nvSpPr>
        <dsp:cNvPr id="0" name=""/>
        <dsp:cNvSpPr/>
      </dsp:nvSpPr>
      <dsp:spPr>
        <a:xfrm>
          <a:off x="0" y="2426122"/>
          <a:ext cx="11120284" cy="807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0" kern="1200" dirty="0">
              <a:latin typeface="Times New Roman" panose="02020603050405020304" pitchFamily="18" charset="0"/>
              <a:cs typeface="Times New Roman" panose="02020603050405020304" pitchFamily="18" charset="0"/>
            </a:rPr>
            <a:t>The person-centred care plan must be balanced between safety and empowerment by engaging Mary in decision-making concerning routines, activities, and personal goals to keep independent.</a:t>
          </a:r>
          <a:endParaRPr lang="en-GB" sz="1800" b="0" kern="1200" dirty="0">
            <a:latin typeface="Times New Roman" panose="02020603050405020304" pitchFamily="18" charset="0"/>
            <a:cs typeface="Times New Roman" panose="02020603050405020304" pitchFamily="18" charset="0"/>
          </a:endParaRPr>
        </a:p>
      </dsp:txBody>
      <dsp:txXfrm>
        <a:off x="0" y="2426122"/>
        <a:ext cx="11120284" cy="807917"/>
      </dsp:txXfrm>
    </dsp:sp>
    <dsp:sp modelId="{247B66A7-3D6F-4DE7-9D68-431114B6A186}">
      <dsp:nvSpPr>
        <dsp:cNvPr id="0" name=""/>
        <dsp:cNvSpPr/>
      </dsp:nvSpPr>
      <dsp:spPr>
        <a:xfrm>
          <a:off x="0" y="3234040"/>
          <a:ext cx="11120284" cy="0"/>
        </a:xfrm>
        <a:prstGeom prst="line">
          <a:avLst/>
        </a:prstGeom>
        <a:solidFill>
          <a:schemeClr val="accent1">
            <a:shade val="80000"/>
            <a:hueOff val="356953"/>
            <a:satOff val="-7246"/>
            <a:lumOff val="24542"/>
            <a:alphaOff val="0"/>
          </a:schemeClr>
        </a:solidFill>
        <a:ln w="15875" cap="flat" cmpd="sng" algn="ctr">
          <a:solidFill>
            <a:schemeClr val="accent1">
              <a:shade val="80000"/>
              <a:hueOff val="356953"/>
              <a:satOff val="-7246"/>
              <a:lumOff val="2454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43006-C4BE-41F5-A2C7-16FA3738BD7A}">
      <dsp:nvSpPr>
        <dsp:cNvPr id="0" name=""/>
        <dsp:cNvSpPr/>
      </dsp:nvSpPr>
      <dsp:spPr>
        <a:xfrm>
          <a:off x="0" y="3234040"/>
          <a:ext cx="11120284" cy="807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0" kern="1200" dirty="0">
              <a:latin typeface="Times New Roman" panose="02020603050405020304" pitchFamily="18" charset="0"/>
              <a:cs typeface="Times New Roman" panose="02020603050405020304" pitchFamily="18" charset="0"/>
            </a:rPr>
            <a:t>The case reveals the current UK care provision in relation to personalised planning and wellbeing duties, which is supported by the Care Act 2014, as well as technology innovation through telecare sensors and digital care plans.</a:t>
          </a:r>
          <a:endParaRPr lang="en-GB" sz="1800" b="0" kern="1200" dirty="0">
            <a:latin typeface="Times New Roman" panose="02020603050405020304" pitchFamily="18" charset="0"/>
            <a:cs typeface="Times New Roman" panose="02020603050405020304" pitchFamily="18" charset="0"/>
          </a:endParaRPr>
        </a:p>
      </dsp:txBody>
      <dsp:txXfrm>
        <a:off x="0" y="3234040"/>
        <a:ext cx="11120284" cy="807917"/>
      </dsp:txXfrm>
    </dsp:sp>
    <dsp:sp modelId="{C4F6A85F-416C-4A2A-A229-BE3C56F7B9DE}">
      <dsp:nvSpPr>
        <dsp:cNvPr id="0" name=""/>
        <dsp:cNvSpPr/>
      </dsp:nvSpPr>
      <dsp:spPr>
        <a:xfrm>
          <a:off x="0" y="4041958"/>
          <a:ext cx="11120284" cy="0"/>
        </a:xfrm>
        <a:prstGeom prst="line">
          <a:avLst/>
        </a:prstGeom>
        <a:solidFill>
          <a:schemeClr val="accent1">
            <a:shade val="80000"/>
            <a:hueOff val="446191"/>
            <a:satOff val="-9058"/>
            <a:lumOff val="30677"/>
            <a:alphaOff val="0"/>
          </a:schemeClr>
        </a:solidFill>
        <a:ln w="15875" cap="flat" cmpd="sng" algn="ctr">
          <a:solidFill>
            <a:schemeClr val="accent1">
              <a:shade val="80000"/>
              <a:hueOff val="446191"/>
              <a:satOff val="-9058"/>
              <a:lumOff val="3067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4C15DA-465E-4AEE-9DD9-790B81450BC5}">
      <dsp:nvSpPr>
        <dsp:cNvPr id="0" name=""/>
        <dsp:cNvSpPr/>
      </dsp:nvSpPr>
      <dsp:spPr>
        <a:xfrm>
          <a:off x="0" y="4041958"/>
          <a:ext cx="11120284" cy="807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0" kern="1200" dirty="0">
              <a:latin typeface="Times New Roman" panose="02020603050405020304" pitchFamily="18" charset="0"/>
              <a:cs typeface="Times New Roman" panose="02020603050405020304" pitchFamily="18" charset="0"/>
            </a:rPr>
            <a:t>According to the evidence presented by Age UK, person-centred care and social engagement can improve loneliness and wellbeing and quality of life (</a:t>
          </a:r>
          <a:r>
            <a:rPr lang="en-GB" sz="1800" b="0" kern="1200" dirty="0">
              <a:latin typeface="Times New Roman" panose="02020603050405020304" pitchFamily="18" charset="0"/>
              <a:cs typeface="Times New Roman" panose="02020603050405020304" pitchFamily="18" charset="0"/>
            </a:rPr>
            <a:t>Age UK, 2015)</a:t>
          </a:r>
          <a:r>
            <a:rPr lang="en-US" sz="1800" b="0" kern="1200" dirty="0">
              <a:latin typeface="Times New Roman" panose="02020603050405020304" pitchFamily="18" charset="0"/>
              <a:cs typeface="Times New Roman" panose="02020603050405020304" pitchFamily="18" charset="0"/>
            </a:rPr>
            <a:t>.</a:t>
          </a:r>
          <a:br>
            <a:rPr lang="en-US" sz="1800" b="0" kern="1200" dirty="0">
              <a:latin typeface="Times New Roman" panose="02020603050405020304" pitchFamily="18" charset="0"/>
              <a:cs typeface="Times New Roman" panose="02020603050405020304" pitchFamily="18" charset="0"/>
            </a:rPr>
          </a:br>
          <a:endParaRPr lang="en-GB" sz="1800" b="0" kern="1200" dirty="0">
            <a:latin typeface="Times New Roman" panose="02020603050405020304" pitchFamily="18" charset="0"/>
            <a:cs typeface="Times New Roman" panose="02020603050405020304" pitchFamily="18" charset="0"/>
          </a:endParaRPr>
        </a:p>
      </dsp:txBody>
      <dsp:txXfrm>
        <a:off x="0" y="4041958"/>
        <a:ext cx="11120284" cy="80791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875FE3-F989-46C0-951A-8B78D9A1301E}">
      <dsp:nvSpPr>
        <dsp:cNvPr id="0" name=""/>
        <dsp:cNvSpPr/>
      </dsp:nvSpPr>
      <dsp:spPr>
        <a:xfrm>
          <a:off x="0" y="3396601"/>
          <a:ext cx="10058399" cy="1114840"/>
        </a:xfrm>
        <a:prstGeom prst="rect">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Lastly, co-production of services is required as older people should be involved, which should be voice, choice and control (Equality Act 2010, GOV.UK, 2010). </a:t>
          </a:r>
          <a:endParaRPr lang="en-GB" sz="1800" kern="1200" dirty="0">
            <a:latin typeface="Times New Roman" panose="02020603050405020304" pitchFamily="18" charset="0"/>
            <a:cs typeface="Times New Roman" panose="02020603050405020304" pitchFamily="18" charset="0"/>
          </a:endParaRPr>
        </a:p>
      </dsp:txBody>
      <dsp:txXfrm>
        <a:off x="0" y="3396601"/>
        <a:ext cx="10058399" cy="1114840"/>
      </dsp:txXfrm>
    </dsp:sp>
    <dsp:sp modelId="{403E57CD-C988-4D3A-9840-5918104A05D7}">
      <dsp:nvSpPr>
        <dsp:cNvPr id="0" name=""/>
        <dsp:cNvSpPr/>
      </dsp:nvSpPr>
      <dsp:spPr>
        <a:xfrm rot="10800000">
          <a:off x="0" y="1692681"/>
          <a:ext cx="10058399" cy="1714624"/>
        </a:xfrm>
        <a:prstGeom prst="upArrowCallout">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Improve safeguarding and quality monitoring across providers.</a:t>
          </a:r>
        </a:p>
        <a:p>
          <a:pPr marL="0" lvl="0" indent="0" algn="ctr" defTabSz="800100">
            <a:lnSpc>
              <a:spcPct val="90000"/>
            </a:lnSpc>
            <a:spcBef>
              <a:spcPct val="0"/>
            </a:spcBef>
            <a:spcAft>
              <a:spcPct val="35000"/>
            </a:spcAft>
            <a:buNone/>
          </a:pPr>
          <a:r>
            <a:rPr lang="en-US" sz="1800" b="1" kern="1200" dirty="0">
              <a:latin typeface="Times New Roman" panose="02020603050405020304" pitchFamily="18" charset="0"/>
              <a:cs typeface="Times New Roman" panose="02020603050405020304" pitchFamily="18" charset="0"/>
            </a:rPr>
            <a:t>Barrier:</a:t>
          </a:r>
          <a:r>
            <a:rPr lang="en-US" sz="1800" kern="1200" dirty="0">
              <a:latin typeface="Times New Roman" panose="02020603050405020304" pitchFamily="18" charset="0"/>
              <a:cs typeface="Times New Roman" panose="02020603050405020304" pitchFamily="18" charset="0"/>
            </a:rPr>
            <a:t> fiscal barriers.</a:t>
          </a:r>
          <a:br>
            <a:rPr lang="en-US" sz="1800" kern="1200" dirty="0">
              <a:latin typeface="Times New Roman" panose="02020603050405020304" pitchFamily="18" charset="0"/>
              <a:cs typeface="Times New Roman" panose="02020603050405020304" pitchFamily="18" charset="0"/>
            </a:rPr>
          </a:br>
          <a:r>
            <a:rPr lang="en-US" sz="1800" b="1" kern="1200" dirty="0">
              <a:latin typeface="Times New Roman" panose="02020603050405020304" pitchFamily="18" charset="0"/>
              <a:cs typeface="Times New Roman" panose="02020603050405020304" pitchFamily="18" charset="0"/>
            </a:rPr>
            <a:t>Solution:</a:t>
          </a:r>
          <a:r>
            <a:rPr lang="en-US" sz="1800" kern="1200" dirty="0">
              <a:latin typeface="Times New Roman" panose="02020603050405020304" pitchFamily="18" charset="0"/>
              <a:cs typeface="Times New Roman" panose="02020603050405020304" pitchFamily="18" charset="0"/>
            </a:rPr>
            <a:t> phased threshold increases and focused subsidies.</a:t>
          </a:r>
          <a:endParaRPr lang="en-GB" sz="1800" kern="1200" dirty="0">
            <a:latin typeface="Times New Roman" panose="02020603050405020304" pitchFamily="18" charset="0"/>
            <a:cs typeface="Times New Roman" panose="02020603050405020304" pitchFamily="18" charset="0"/>
          </a:endParaRPr>
        </a:p>
      </dsp:txBody>
      <dsp:txXfrm rot="10800000">
        <a:off x="0" y="1692681"/>
        <a:ext cx="10058399" cy="1114111"/>
      </dsp:txXfrm>
    </dsp:sp>
    <dsp:sp modelId="{72DA0630-15B1-403B-A2B1-88E78A98C445}">
      <dsp:nvSpPr>
        <dsp:cNvPr id="0" name=""/>
        <dsp:cNvSpPr/>
      </dsp:nvSpPr>
      <dsp:spPr>
        <a:xfrm rot="10800000">
          <a:off x="0" y="797"/>
          <a:ext cx="10058399" cy="1714624"/>
        </a:xfrm>
        <a:prstGeom prst="upArrowCallout">
          <a:avLst/>
        </a:prstGeom>
        <a:solidFill>
          <a:srgbClr val="00B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Reform funding and means-testing thresholds for social care (Kenny et al., 2017). </a:t>
          </a:r>
          <a:endParaRPr lang="en-GB" sz="1800" kern="1200" dirty="0">
            <a:latin typeface="Times New Roman" panose="02020603050405020304" pitchFamily="18" charset="0"/>
            <a:cs typeface="Times New Roman" panose="02020603050405020304" pitchFamily="18" charset="0"/>
          </a:endParaRPr>
        </a:p>
      </dsp:txBody>
      <dsp:txXfrm rot="10800000">
        <a:off x="0" y="797"/>
        <a:ext cx="10058399" cy="111411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E1555A-6772-4FCA-956C-F545D014E6EE}">
      <dsp:nvSpPr>
        <dsp:cNvPr id="0" name=""/>
        <dsp:cNvSpPr/>
      </dsp:nvSpPr>
      <dsp:spPr>
        <a:xfrm>
          <a:off x="-5970007" y="-913546"/>
          <a:ext cx="7107015" cy="7107015"/>
        </a:xfrm>
        <a:prstGeom prst="blockArc">
          <a:avLst>
            <a:gd name="adj1" fmla="val 18900000"/>
            <a:gd name="adj2" fmla="val 2700000"/>
            <a:gd name="adj3" fmla="val 304"/>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AD4800-05B8-4E46-B3F7-B3570C83E5BC}">
      <dsp:nvSpPr>
        <dsp:cNvPr id="0" name=""/>
        <dsp:cNvSpPr/>
      </dsp:nvSpPr>
      <dsp:spPr>
        <a:xfrm>
          <a:off x="595103" y="405920"/>
          <a:ext cx="10583524" cy="81226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4734"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The population of the UK is rapidly ageing, posing a considerable burden on the health and social care services and necessitating more strong planning on how to support it sustainably.</a:t>
          </a:r>
          <a:endParaRPr lang="en-GB" sz="1800" kern="1200" dirty="0">
            <a:latin typeface="Times New Roman" panose="02020603050405020304" pitchFamily="18" charset="0"/>
            <a:cs typeface="Times New Roman" panose="02020603050405020304" pitchFamily="18" charset="0"/>
          </a:endParaRPr>
        </a:p>
      </dsp:txBody>
      <dsp:txXfrm>
        <a:off x="595103" y="405920"/>
        <a:ext cx="10583524" cy="812263"/>
      </dsp:txXfrm>
    </dsp:sp>
    <dsp:sp modelId="{562E0942-9907-4921-AFC2-482310161284}">
      <dsp:nvSpPr>
        <dsp:cNvPr id="0" name=""/>
        <dsp:cNvSpPr/>
      </dsp:nvSpPr>
      <dsp:spPr>
        <a:xfrm>
          <a:off x="87438" y="304387"/>
          <a:ext cx="1015329" cy="1015329"/>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9E5132-0332-48D4-B442-321B1E84E919}">
      <dsp:nvSpPr>
        <dsp:cNvPr id="0" name=""/>
        <dsp:cNvSpPr/>
      </dsp:nvSpPr>
      <dsp:spPr>
        <a:xfrm>
          <a:off x="1060792" y="1624526"/>
          <a:ext cx="10117835" cy="81226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4734"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The needs of older people are holistic and encompass physical health, mental wellbeing, emotional dignity and social affiliation, implying that care must extend beyond medical treatment.</a:t>
          </a:r>
          <a:endParaRPr lang="en-GB" sz="1800" kern="1200" dirty="0">
            <a:latin typeface="Times New Roman" panose="02020603050405020304" pitchFamily="18" charset="0"/>
            <a:cs typeface="Times New Roman" panose="02020603050405020304" pitchFamily="18" charset="0"/>
          </a:endParaRPr>
        </a:p>
      </dsp:txBody>
      <dsp:txXfrm>
        <a:off x="1060792" y="1624526"/>
        <a:ext cx="10117835" cy="812263"/>
      </dsp:txXfrm>
    </dsp:sp>
    <dsp:sp modelId="{DB704943-62CC-462D-BABE-23C2BC8DD1D1}">
      <dsp:nvSpPr>
        <dsp:cNvPr id="0" name=""/>
        <dsp:cNvSpPr/>
      </dsp:nvSpPr>
      <dsp:spPr>
        <a:xfrm>
          <a:off x="553127" y="1522993"/>
          <a:ext cx="1015329" cy="1015329"/>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9D8155E-E00E-4626-9539-61244005015C}">
      <dsp:nvSpPr>
        <dsp:cNvPr id="0" name=""/>
        <dsp:cNvSpPr/>
      </dsp:nvSpPr>
      <dsp:spPr>
        <a:xfrm>
          <a:off x="1060792" y="2843132"/>
          <a:ext cx="10117835" cy="81226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4734"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The existing provisions such as domiciliary and residential care are beneficial, but also there are challenges related to means testing, shortage of workforce, discrepancy in quality and social isolation.</a:t>
          </a:r>
          <a:endParaRPr lang="en-GB" sz="1800" kern="1200" dirty="0">
            <a:latin typeface="Times New Roman" panose="02020603050405020304" pitchFamily="18" charset="0"/>
            <a:cs typeface="Times New Roman" panose="02020603050405020304" pitchFamily="18" charset="0"/>
          </a:endParaRPr>
        </a:p>
      </dsp:txBody>
      <dsp:txXfrm>
        <a:off x="1060792" y="2843132"/>
        <a:ext cx="10117835" cy="812263"/>
      </dsp:txXfrm>
    </dsp:sp>
    <dsp:sp modelId="{6A362973-1B09-4C53-BA58-0CFE59D16DB0}">
      <dsp:nvSpPr>
        <dsp:cNvPr id="0" name=""/>
        <dsp:cNvSpPr/>
      </dsp:nvSpPr>
      <dsp:spPr>
        <a:xfrm>
          <a:off x="553127" y="2741599"/>
          <a:ext cx="1015329" cy="1015329"/>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5C59F89-F54B-4D1A-BBDF-7BEED930FE90}">
      <dsp:nvSpPr>
        <dsp:cNvPr id="0" name=""/>
        <dsp:cNvSpPr/>
      </dsp:nvSpPr>
      <dsp:spPr>
        <a:xfrm>
          <a:off x="595103" y="4061738"/>
          <a:ext cx="10583524" cy="81226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4734"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Future enhancement involves incorporation of theory, policy and person-centred interventions to help older people be able to sustain functional ability, independence, freedom and choice.</a:t>
          </a:r>
          <a:endParaRPr lang="en-GB" sz="1800" kern="1200" dirty="0">
            <a:latin typeface="Times New Roman" panose="02020603050405020304" pitchFamily="18" charset="0"/>
            <a:cs typeface="Times New Roman" panose="02020603050405020304" pitchFamily="18" charset="0"/>
          </a:endParaRPr>
        </a:p>
      </dsp:txBody>
      <dsp:txXfrm>
        <a:off x="595103" y="4061738"/>
        <a:ext cx="10583524" cy="812263"/>
      </dsp:txXfrm>
    </dsp:sp>
    <dsp:sp modelId="{7BA2F3AC-DC2F-4773-AC3F-B4E3DFB36750}">
      <dsp:nvSpPr>
        <dsp:cNvPr id="0" name=""/>
        <dsp:cNvSpPr/>
      </dsp:nvSpPr>
      <dsp:spPr>
        <a:xfrm>
          <a:off x="87438" y="3960205"/>
          <a:ext cx="1015329" cy="1015329"/>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23AA0E9-8CD0-4A6E-A65E-A06028B83FE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a:extLst>
              <a:ext uri="{FF2B5EF4-FFF2-40B4-BE49-F238E27FC236}">
                <a16:creationId xmlns:a16="http://schemas.microsoft.com/office/drawing/2014/main" id="{D5E2408B-C9AB-4665-AC99-B057BD0A43D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086C934-6375-4D1D-8CE6-4E46436002A3}" type="datetime1">
              <a:rPr lang="en-GB" smtClean="0"/>
              <a:t>27/02/2026</a:t>
            </a:fld>
            <a:endParaRPr lang="en-GB" dirty="0"/>
          </a:p>
        </p:txBody>
      </p:sp>
      <p:sp>
        <p:nvSpPr>
          <p:cNvPr id="4" name="Footer Placeholder 3">
            <a:extLst>
              <a:ext uri="{FF2B5EF4-FFF2-40B4-BE49-F238E27FC236}">
                <a16:creationId xmlns:a16="http://schemas.microsoft.com/office/drawing/2014/main" id="{8CD1B215-531B-4869-BD98-BD3B1390B1C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a:extLst>
              <a:ext uri="{FF2B5EF4-FFF2-40B4-BE49-F238E27FC236}">
                <a16:creationId xmlns:a16="http://schemas.microsoft.com/office/drawing/2014/main" id="{60B53F21-4D67-455D-8074-E9E6EC26FAC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52858E0-3D38-47B7-97D4-4FE08D90D359}" type="slidenum">
              <a:rPr lang="en-GB" smtClean="0"/>
              <a:t>‹#›</a:t>
            </a:fld>
            <a:endParaRPr lang="en-GB" dirty="0"/>
          </a:p>
        </p:txBody>
      </p:sp>
    </p:spTree>
    <p:extLst>
      <p:ext uri="{BB962C8B-B14F-4D97-AF65-F5344CB8AC3E}">
        <p14:creationId xmlns:p14="http://schemas.microsoft.com/office/powerpoint/2010/main" val="282144333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A25BC0A-8F03-40C9-A95B-D936CEA53091}" type="datetime1">
              <a:rPr lang="en-GB" noProof="0" smtClean="0"/>
              <a:t>27/02/2026</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284ECAD9-32EE-4091-BDA5-6BD15ACC5E58}" type="slidenum">
              <a:rPr lang="en-GB" noProof="0" smtClean="0"/>
              <a:t>‹#›</a:t>
            </a:fld>
            <a:endParaRPr lang="en-GB" noProof="0" dirty="0"/>
          </a:p>
        </p:txBody>
      </p:sp>
    </p:spTree>
    <p:extLst>
      <p:ext uri="{BB962C8B-B14F-4D97-AF65-F5344CB8AC3E}">
        <p14:creationId xmlns:p14="http://schemas.microsoft.com/office/powerpoint/2010/main" val="110661893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rtlCol="0"/>
          <a:lstStyle/>
          <a:p>
            <a:pPr rtl="0"/>
            <a:fld id="{284ECAD9-32EE-4091-BDA5-6BD15ACC5E58}" type="slidenum">
              <a:rPr lang="en-GB" smtClean="0"/>
              <a:t>1</a:t>
            </a:fld>
            <a:endParaRPr lang="en-GB" dirty="0"/>
          </a:p>
        </p:txBody>
      </p:sp>
    </p:spTree>
    <p:extLst>
      <p:ext uri="{BB962C8B-B14F-4D97-AF65-F5344CB8AC3E}">
        <p14:creationId xmlns:p14="http://schemas.microsoft.com/office/powerpoint/2010/main" val="22159811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algn="just" rtl="0"/>
            <a:endParaRPr lang="en-US" dirty="0"/>
          </a:p>
        </p:txBody>
      </p:sp>
      <p:sp>
        <p:nvSpPr>
          <p:cNvPr id="4" name="Slide Number Placeholder 3"/>
          <p:cNvSpPr>
            <a:spLocks noGrp="1"/>
          </p:cNvSpPr>
          <p:nvPr>
            <p:ph type="sldNum" sz="quarter" idx="10"/>
          </p:nvPr>
        </p:nvSpPr>
        <p:spPr/>
        <p:txBody>
          <a:bodyPr rtlCol="0"/>
          <a:lstStyle/>
          <a:p>
            <a:pPr rtl="0"/>
            <a:fld id="{284ECAD9-32EE-4091-BDA5-6BD15ACC5E58}" type="slidenum">
              <a:rPr lang="en-GB" smtClean="0"/>
              <a:t>2</a:t>
            </a:fld>
            <a:endParaRPr lang="en-GB" dirty="0"/>
          </a:p>
        </p:txBody>
      </p:sp>
    </p:spTree>
    <p:extLst>
      <p:ext uri="{BB962C8B-B14F-4D97-AF65-F5344CB8AC3E}">
        <p14:creationId xmlns:p14="http://schemas.microsoft.com/office/powerpoint/2010/main" val="42879349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US" dirty="0"/>
          </a:p>
        </p:txBody>
      </p:sp>
      <p:sp>
        <p:nvSpPr>
          <p:cNvPr id="4" name="Slide Number Placeholder 3"/>
          <p:cNvSpPr>
            <a:spLocks noGrp="1"/>
          </p:cNvSpPr>
          <p:nvPr>
            <p:ph type="sldNum" sz="quarter" idx="10"/>
          </p:nvPr>
        </p:nvSpPr>
        <p:spPr/>
        <p:txBody>
          <a:bodyPr rtlCol="0"/>
          <a:lstStyle/>
          <a:p>
            <a:pPr rtl="0"/>
            <a:fld id="{284ECAD9-32EE-4091-BDA5-6BD15ACC5E58}" type="slidenum">
              <a:rPr lang="en-GB" smtClean="0"/>
              <a:t>3</a:t>
            </a:fld>
            <a:endParaRPr lang="en-GB" dirty="0"/>
          </a:p>
        </p:txBody>
      </p:sp>
    </p:spTree>
    <p:extLst>
      <p:ext uri="{BB962C8B-B14F-4D97-AF65-F5344CB8AC3E}">
        <p14:creationId xmlns:p14="http://schemas.microsoft.com/office/powerpoint/2010/main" val="2792500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endParaRPr lang="en-US" b="0" dirty="0"/>
          </a:p>
        </p:txBody>
      </p:sp>
      <p:sp>
        <p:nvSpPr>
          <p:cNvPr id="4" name="Slide Number Placeholder 3"/>
          <p:cNvSpPr>
            <a:spLocks noGrp="1"/>
          </p:cNvSpPr>
          <p:nvPr>
            <p:ph type="sldNum" sz="quarter" idx="5"/>
          </p:nvPr>
        </p:nvSpPr>
        <p:spPr/>
        <p:txBody>
          <a:bodyPr rtlCol="0"/>
          <a:lstStyle/>
          <a:p>
            <a:pPr rtl="0"/>
            <a:fld id="{284ECAD9-32EE-4091-BDA5-6BD15ACC5E58}" type="slidenum">
              <a:rPr lang="en-GB" smtClean="0"/>
              <a:t>4</a:t>
            </a:fld>
            <a:endParaRPr lang="en-GB" dirty="0"/>
          </a:p>
        </p:txBody>
      </p:sp>
    </p:spTree>
    <p:extLst>
      <p:ext uri="{BB962C8B-B14F-4D97-AF65-F5344CB8AC3E}">
        <p14:creationId xmlns:p14="http://schemas.microsoft.com/office/powerpoint/2010/main" val="592779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A2213-E04B-E222-2BEC-773EEB7E1F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CC0904-5FB4-16AA-CB4A-8ED7407570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4D53F5-53C1-6935-7BC4-E03BD7CEED00}"/>
              </a:ext>
            </a:extLst>
          </p:cNvPr>
          <p:cNvSpPr>
            <a:spLocks noGrp="1"/>
          </p:cNvSpPr>
          <p:nvPr>
            <p:ph type="body" idx="1"/>
          </p:nvPr>
        </p:nvSpPr>
        <p:spPr/>
        <p:txBody>
          <a:bodyPr rtlCol="0"/>
          <a:lstStyle/>
          <a:p>
            <a:endParaRPr lang="en-US" b="0" dirty="0"/>
          </a:p>
        </p:txBody>
      </p:sp>
      <p:sp>
        <p:nvSpPr>
          <p:cNvPr id="4" name="Slide Number Placeholder 3">
            <a:extLst>
              <a:ext uri="{FF2B5EF4-FFF2-40B4-BE49-F238E27FC236}">
                <a16:creationId xmlns:a16="http://schemas.microsoft.com/office/drawing/2014/main" id="{5572666E-5CFF-07AD-A4C6-3015DB8A7B27}"/>
              </a:ext>
            </a:extLst>
          </p:cNvPr>
          <p:cNvSpPr>
            <a:spLocks noGrp="1"/>
          </p:cNvSpPr>
          <p:nvPr>
            <p:ph type="sldNum" sz="quarter" idx="5"/>
          </p:nvPr>
        </p:nvSpPr>
        <p:spPr/>
        <p:txBody>
          <a:bodyPr rtlCol="0"/>
          <a:lstStyle/>
          <a:p>
            <a:pPr rtl="0"/>
            <a:fld id="{284ECAD9-32EE-4091-BDA5-6BD15ACC5E58}" type="slidenum">
              <a:rPr lang="en-GB" smtClean="0"/>
              <a:t>5</a:t>
            </a:fld>
            <a:endParaRPr lang="en-GB" dirty="0"/>
          </a:p>
        </p:txBody>
      </p:sp>
    </p:spTree>
    <p:extLst>
      <p:ext uri="{BB962C8B-B14F-4D97-AF65-F5344CB8AC3E}">
        <p14:creationId xmlns:p14="http://schemas.microsoft.com/office/powerpoint/2010/main" val="3329232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rtl="0"/>
            <a:fld id="{284ECAD9-32EE-4091-BDA5-6BD15ACC5E58}" type="slidenum">
              <a:rPr lang="en-GB" noProof="0" smtClean="0"/>
              <a:t>6</a:t>
            </a:fld>
            <a:endParaRPr lang="en-GB" noProof="0" dirty="0"/>
          </a:p>
        </p:txBody>
      </p:sp>
    </p:spTree>
    <p:extLst>
      <p:ext uri="{BB962C8B-B14F-4D97-AF65-F5344CB8AC3E}">
        <p14:creationId xmlns:p14="http://schemas.microsoft.com/office/powerpoint/2010/main" val="4191542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rtl="0"/>
            <a:fld id="{284ECAD9-32EE-4091-BDA5-6BD15ACC5E58}" type="slidenum">
              <a:rPr lang="en-GB" noProof="0" smtClean="0"/>
              <a:t>7</a:t>
            </a:fld>
            <a:endParaRPr lang="en-GB" noProof="0" dirty="0"/>
          </a:p>
        </p:txBody>
      </p:sp>
    </p:spTree>
    <p:extLst>
      <p:ext uri="{BB962C8B-B14F-4D97-AF65-F5344CB8AC3E}">
        <p14:creationId xmlns:p14="http://schemas.microsoft.com/office/powerpoint/2010/main" val="36321459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US" dirty="0"/>
          </a:p>
        </p:txBody>
      </p:sp>
      <p:sp>
        <p:nvSpPr>
          <p:cNvPr id="4" name="Slide Number Placeholder 3"/>
          <p:cNvSpPr>
            <a:spLocks noGrp="1"/>
          </p:cNvSpPr>
          <p:nvPr>
            <p:ph type="sldNum" sz="quarter" idx="5"/>
          </p:nvPr>
        </p:nvSpPr>
        <p:spPr/>
        <p:txBody>
          <a:bodyPr rtlCol="0"/>
          <a:lstStyle/>
          <a:p>
            <a:pPr rtl="0"/>
            <a:fld id="{284ECAD9-32EE-4091-BDA5-6BD15ACC5E58}" type="slidenum">
              <a:rPr lang="en-GB" smtClean="0"/>
              <a:t>8</a:t>
            </a:fld>
            <a:endParaRPr lang="en-GB" dirty="0"/>
          </a:p>
        </p:txBody>
      </p:sp>
    </p:spTree>
    <p:extLst>
      <p:ext uri="{BB962C8B-B14F-4D97-AF65-F5344CB8AC3E}">
        <p14:creationId xmlns:p14="http://schemas.microsoft.com/office/powerpoint/2010/main" val="24456430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US" dirty="0"/>
          </a:p>
        </p:txBody>
      </p:sp>
      <p:sp>
        <p:nvSpPr>
          <p:cNvPr id="4" name="Slide Number Placeholder 3"/>
          <p:cNvSpPr>
            <a:spLocks noGrp="1"/>
          </p:cNvSpPr>
          <p:nvPr>
            <p:ph type="sldNum" sz="quarter" idx="5"/>
          </p:nvPr>
        </p:nvSpPr>
        <p:spPr/>
        <p:txBody>
          <a:bodyPr rtlCol="0"/>
          <a:lstStyle/>
          <a:p>
            <a:pPr rtl="0"/>
            <a:fld id="{284ECAD9-32EE-4091-BDA5-6BD15ACC5E58}" type="slidenum">
              <a:rPr lang="en-GB" smtClean="0"/>
              <a:t>9</a:t>
            </a:fld>
            <a:endParaRPr lang="en-GB" dirty="0"/>
          </a:p>
        </p:txBody>
      </p:sp>
    </p:spTree>
    <p:extLst>
      <p:ext uri="{BB962C8B-B14F-4D97-AF65-F5344CB8AC3E}">
        <p14:creationId xmlns:p14="http://schemas.microsoft.com/office/powerpoint/2010/main" val="22582665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10"/>
          </p:nvPr>
        </p:nvSpPr>
        <p:spPr/>
        <p:txBody>
          <a:bodyPr rtlCol="0"/>
          <a:lstStyle/>
          <a:p>
            <a:pPr rtl="0"/>
            <a:fld id="{284ECAD9-32EE-4091-BDA5-6BD15ACC5E58}" type="slidenum">
              <a:rPr lang="en-GB" smtClean="0"/>
              <a:t>10</a:t>
            </a:fld>
            <a:endParaRPr lang="en-GB" dirty="0"/>
          </a:p>
        </p:txBody>
      </p:sp>
    </p:spTree>
    <p:extLst>
      <p:ext uri="{BB962C8B-B14F-4D97-AF65-F5344CB8AC3E}">
        <p14:creationId xmlns:p14="http://schemas.microsoft.com/office/powerpoint/2010/main" val="25546745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rtlCol="0"/>
          <a:lstStyle/>
          <a:p>
            <a:pPr rtl="0"/>
            <a:fld id="{284ECAD9-32EE-4091-BDA5-6BD15ACC5E58}" type="slidenum">
              <a:rPr lang="en-GB" smtClean="0"/>
              <a:t>11</a:t>
            </a:fld>
            <a:endParaRPr lang="en-GB" dirty="0"/>
          </a:p>
        </p:txBody>
      </p:sp>
    </p:spTree>
    <p:extLst>
      <p:ext uri="{BB962C8B-B14F-4D97-AF65-F5344CB8AC3E}">
        <p14:creationId xmlns:p14="http://schemas.microsoft.com/office/powerpoint/2010/main" val="41666210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rtlCol="0"/>
          <a:lstStyle/>
          <a:p>
            <a:pPr rtl="0"/>
            <a:fld id="{284ECAD9-32EE-4091-BDA5-6BD15ACC5E58}" type="slidenum">
              <a:rPr lang="en-GB" smtClean="0"/>
              <a:t>12</a:t>
            </a:fld>
            <a:endParaRPr lang="en-GB" dirty="0"/>
          </a:p>
        </p:txBody>
      </p:sp>
    </p:spTree>
    <p:extLst>
      <p:ext uri="{BB962C8B-B14F-4D97-AF65-F5344CB8AC3E}">
        <p14:creationId xmlns:p14="http://schemas.microsoft.com/office/powerpoint/2010/main" val="40836012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b="0" dirty="0"/>
          </a:p>
        </p:txBody>
      </p:sp>
      <p:sp>
        <p:nvSpPr>
          <p:cNvPr id="4" name="Slide Number Placeholder 3"/>
          <p:cNvSpPr>
            <a:spLocks noGrp="1"/>
          </p:cNvSpPr>
          <p:nvPr>
            <p:ph type="sldNum" sz="quarter" idx="5"/>
          </p:nvPr>
        </p:nvSpPr>
        <p:spPr/>
        <p:txBody>
          <a:bodyPr rtlCol="0"/>
          <a:lstStyle/>
          <a:p>
            <a:pPr rtl="0"/>
            <a:fld id="{284ECAD9-32EE-4091-BDA5-6BD15ACC5E58}" type="slidenum">
              <a:rPr lang="en-GB" smtClean="0"/>
              <a:t>13</a:t>
            </a:fld>
            <a:endParaRPr lang="en-GB" dirty="0"/>
          </a:p>
        </p:txBody>
      </p:sp>
    </p:spTree>
    <p:extLst>
      <p:ext uri="{BB962C8B-B14F-4D97-AF65-F5344CB8AC3E}">
        <p14:creationId xmlns:p14="http://schemas.microsoft.com/office/powerpoint/2010/main" val="2737502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b="0" dirty="0"/>
          </a:p>
        </p:txBody>
      </p:sp>
      <p:sp>
        <p:nvSpPr>
          <p:cNvPr id="4" name="Slide Number Placeholder 3"/>
          <p:cNvSpPr>
            <a:spLocks noGrp="1"/>
          </p:cNvSpPr>
          <p:nvPr>
            <p:ph type="sldNum" sz="quarter" idx="5"/>
          </p:nvPr>
        </p:nvSpPr>
        <p:spPr/>
        <p:txBody>
          <a:bodyPr rtlCol="0"/>
          <a:lstStyle/>
          <a:p>
            <a:pPr rtl="0"/>
            <a:fld id="{284ECAD9-32EE-4091-BDA5-6BD15ACC5E58}" type="slidenum">
              <a:rPr lang="en-GB" smtClean="0"/>
              <a:t>14</a:t>
            </a:fld>
            <a:endParaRPr lang="en-GB" dirty="0"/>
          </a:p>
        </p:txBody>
      </p:sp>
    </p:spTree>
    <p:extLst>
      <p:ext uri="{BB962C8B-B14F-4D97-AF65-F5344CB8AC3E}">
        <p14:creationId xmlns:p14="http://schemas.microsoft.com/office/powerpoint/2010/main" val="25936879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US" dirty="0"/>
          </a:p>
        </p:txBody>
      </p:sp>
      <p:sp>
        <p:nvSpPr>
          <p:cNvPr id="4" name="Slide Number Placeholder 3"/>
          <p:cNvSpPr>
            <a:spLocks noGrp="1"/>
          </p:cNvSpPr>
          <p:nvPr>
            <p:ph type="sldNum" sz="quarter" idx="5"/>
          </p:nvPr>
        </p:nvSpPr>
        <p:spPr/>
        <p:txBody>
          <a:bodyPr rtlCol="0"/>
          <a:lstStyle/>
          <a:p>
            <a:pPr rtl="0"/>
            <a:fld id="{284ECAD9-32EE-4091-BDA5-6BD15ACC5E58}" type="slidenum">
              <a:rPr lang="en-GB" smtClean="0"/>
              <a:t>15</a:t>
            </a:fld>
            <a:endParaRPr lang="en-GB" dirty="0"/>
          </a:p>
        </p:txBody>
      </p:sp>
    </p:spTree>
    <p:extLst>
      <p:ext uri="{BB962C8B-B14F-4D97-AF65-F5344CB8AC3E}">
        <p14:creationId xmlns:p14="http://schemas.microsoft.com/office/powerpoint/2010/main" val="3800404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284ECAD9-32EE-4091-BDA5-6BD15ACC5E58}" type="slidenum">
              <a:rPr lang="en-GB" smtClean="0"/>
              <a:t>16</a:t>
            </a:fld>
            <a:endParaRPr lang="en-GB" dirty="0"/>
          </a:p>
        </p:txBody>
      </p:sp>
    </p:spTree>
    <p:extLst>
      <p:ext uri="{BB962C8B-B14F-4D97-AF65-F5344CB8AC3E}">
        <p14:creationId xmlns:p14="http://schemas.microsoft.com/office/powerpoint/2010/main" val="6375577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275530-F83D-7075-8BD2-A062217F1B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2BE3C3-7CEE-BFC7-245D-E5A472C8FA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C79BF3-C214-A76A-5EBD-B37C5977F0FB}"/>
              </a:ext>
            </a:extLst>
          </p:cNvPr>
          <p:cNvSpPr>
            <a:spLocks noGrp="1"/>
          </p:cNvSpPr>
          <p:nvPr>
            <p:ph type="body" idx="1"/>
          </p:nvPr>
        </p:nvSpPr>
        <p:spPr/>
        <p:txBody>
          <a:bodyPr rtlCol="0"/>
          <a:lstStyle/>
          <a:p>
            <a:pPr rtl="0"/>
            <a:endParaRPr lang="en-GB" dirty="0"/>
          </a:p>
        </p:txBody>
      </p:sp>
      <p:sp>
        <p:nvSpPr>
          <p:cNvPr id="4" name="Slide Number Placeholder 3">
            <a:extLst>
              <a:ext uri="{FF2B5EF4-FFF2-40B4-BE49-F238E27FC236}">
                <a16:creationId xmlns:a16="http://schemas.microsoft.com/office/drawing/2014/main" id="{0ABEF948-AEEE-630A-411F-2D7A919692B2}"/>
              </a:ext>
            </a:extLst>
          </p:cNvPr>
          <p:cNvSpPr>
            <a:spLocks noGrp="1"/>
          </p:cNvSpPr>
          <p:nvPr>
            <p:ph type="sldNum" sz="quarter" idx="5"/>
          </p:nvPr>
        </p:nvSpPr>
        <p:spPr/>
        <p:txBody>
          <a:bodyPr rtlCol="0"/>
          <a:lstStyle/>
          <a:p>
            <a:pPr rtl="0"/>
            <a:fld id="{284ECAD9-32EE-4091-BDA5-6BD15ACC5E58}" type="slidenum">
              <a:rPr lang="en-GB" smtClean="0"/>
              <a:t>17</a:t>
            </a:fld>
            <a:endParaRPr lang="en-GB" dirty="0"/>
          </a:p>
        </p:txBody>
      </p:sp>
    </p:spTree>
    <p:extLst>
      <p:ext uri="{BB962C8B-B14F-4D97-AF65-F5344CB8AC3E}">
        <p14:creationId xmlns:p14="http://schemas.microsoft.com/office/powerpoint/2010/main" val="3496167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D1D313A2-A4D4-40DF-A0C2-C29F64168525}"/>
              </a:ext>
            </a:extLst>
          </p:cNvPr>
          <p:cNvSpPr>
            <a:spLocks noGrp="1"/>
          </p:cNvSpPr>
          <p:nvPr>
            <p:ph type="pic" sz="quarter" idx="13"/>
          </p:nvPr>
        </p:nvSpPr>
        <p:spPr>
          <a:xfrm>
            <a:off x="0" y="0"/>
            <a:ext cx="12192000" cy="6858000"/>
          </a:xfrm>
        </p:spPr>
        <p:txBody>
          <a:bodyPr rtlCol="0"/>
          <a:lstStyle/>
          <a:p>
            <a:pPr rtl="0"/>
            <a:r>
              <a:rPr lang="en-US" noProof="0"/>
              <a:t>Click icon to add picture</a:t>
            </a:r>
            <a:endParaRPr lang="en-GB" noProof="0" dirty="0"/>
          </a:p>
        </p:txBody>
      </p: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rtlCol="0"/>
          <a:lstStyle/>
          <a:p>
            <a:pPr rtl="0"/>
            <a:fld id="{64A816C2-29CC-4A32-B948-B7893F4FF1ED}" type="datetime1">
              <a:rPr lang="en-GB" noProof="0" smtClean="0"/>
              <a:t>27/02/2026</a:t>
            </a:fld>
            <a:endParaRPr lang="en-GB" noProof="0"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rtlCol="0"/>
          <a:lstStyle/>
          <a:p>
            <a:pPr rtl="0"/>
            <a:r>
              <a:rPr lang="en-GB" noProof="0" dirty="0"/>
              <a:t>Footer</a:t>
            </a:r>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
        <p:nvSpPr>
          <p:cNvPr id="3" name="Subtitle 2"/>
          <p:cNvSpPr>
            <a:spLocks noGrp="1"/>
          </p:cNvSpPr>
          <p:nvPr>
            <p:ph type="subTitle" idx="1"/>
          </p:nvPr>
        </p:nvSpPr>
        <p:spPr>
          <a:xfrm>
            <a:off x="1212850" y="4508500"/>
            <a:ext cx="5118100" cy="1279652"/>
          </a:xfrm>
        </p:spPr>
        <p:txBody>
          <a:bodyPr lIns="91440" rIns="91440" rtlCol="0">
            <a:normAutofit/>
          </a:bodyPr>
          <a:lstStyle>
            <a:lvl1pPr marL="0" indent="0" algn="l">
              <a:buNone/>
              <a:defRPr sz="2400" cap="all" spc="200" baseline="0">
                <a:solidFill>
                  <a:schemeClr val="bg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n-US" noProof="0"/>
              <a:t>Click to edit Master subtitle style</a:t>
            </a:r>
            <a:endParaRPr lang="en-GB" noProof="0" dirty="0"/>
          </a:p>
        </p:txBody>
      </p:sp>
      <p:sp>
        <p:nvSpPr>
          <p:cNvPr id="2" name="Title 1"/>
          <p:cNvSpPr>
            <a:spLocks noGrp="1"/>
          </p:cNvSpPr>
          <p:nvPr>
            <p:ph type="ctrTitle"/>
          </p:nvPr>
        </p:nvSpPr>
        <p:spPr>
          <a:xfrm>
            <a:off x="1212850" y="2057400"/>
            <a:ext cx="5118100" cy="1929066"/>
          </a:xfrm>
        </p:spPr>
        <p:txBody>
          <a:bodyPr rtlCol="0" anchor="b">
            <a:noAutofit/>
          </a:bodyPr>
          <a:lstStyle>
            <a:lvl1pPr algn="l">
              <a:lnSpc>
                <a:spcPct val="90000"/>
              </a:lnSpc>
              <a:defRPr sz="5400" b="1" spc="-50" baseline="0">
                <a:solidFill>
                  <a:schemeClr val="bg1"/>
                </a:solidFill>
                <a:latin typeface="+mn-lt"/>
              </a:defRPr>
            </a:lvl1pPr>
          </a:lstStyle>
          <a:p>
            <a:pPr rtl="0"/>
            <a:r>
              <a:rPr lang="en-US" noProof="0"/>
              <a:t>Click to edit Master title style</a:t>
            </a:r>
            <a:endParaRPr lang="en-GB" noProof="0" dirty="0"/>
          </a:p>
        </p:txBody>
      </p:sp>
    </p:spTree>
    <p:extLst>
      <p:ext uri="{BB962C8B-B14F-4D97-AF65-F5344CB8AC3E}">
        <p14:creationId xmlns:p14="http://schemas.microsoft.com/office/powerpoint/2010/main" val="672700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13" name="Parallelogram 14">
            <a:extLst>
              <a:ext uri="{FF2B5EF4-FFF2-40B4-BE49-F238E27FC236}">
                <a16:creationId xmlns:a16="http://schemas.microsoft.com/office/drawing/2014/main" id="{F5AA8A10-E19C-430B-9D5D-8D12F92BFEC5}"/>
              </a:ext>
            </a:extLst>
          </p:cNvPr>
          <p:cNvSpPr/>
          <p:nvPr userDrawn="1"/>
        </p:nvSpPr>
        <p:spPr>
          <a:xfrm>
            <a:off x="7972121"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12" name="Rectangle 11">
            <a:extLst>
              <a:ext uri="{FF2B5EF4-FFF2-40B4-BE49-F238E27FC236}">
                <a16:creationId xmlns:a16="http://schemas.microsoft.com/office/drawing/2014/main" id="{A7C93D4F-3003-4D58-9AFB-356A0F800F42}"/>
              </a:ext>
            </a:extLst>
          </p:cNvPr>
          <p:cNvSpPr/>
          <p:nvPr userDrawn="1"/>
        </p:nvSpPr>
        <p:spPr>
          <a:xfrm>
            <a:off x="6394450" y="0"/>
            <a:ext cx="153926"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rtlCol="0"/>
          <a:lstStyle/>
          <a:p>
            <a:pPr rtl="0"/>
            <a:fld id="{42910BA7-633F-4554-8F2B-9BFF6A264E0D}" type="datetime1">
              <a:rPr lang="en-GB" noProof="0" smtClean="0"/>
              <a:t>27/02/2026</a:t>
            </a:fld>
            <a:endParaRPr lang="en-GB" noProof="0"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rtlCol="0"/>
          <a:lstStyle/>
          <a:p>
            <a:pPr rtl="0"/>
            <a:r>
              <a:rPr lang="en-GB" noProof="0" dirty="0"/>
              <a:t>Footer</a:t>
            </a:r>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
        <p:nvSpPr>
          <p:cNvPr id="10" name="Picture Placeholder 9">
            <a:extLst>
              <a:ext uri="{FF2B5EF4-FFF2-40B4-BE49-F238E27FC236}">
                <a16:creationId xmlns:a16="http://schemas.microsoft.com/office/drawing/2014/main" id="{86028FDE-6655-4B55-B3B4-5B366034E8A8}"/>
              </a:ext>
            </a:extLst>
          </p:cNvPr>
          <p:cNvSpPr>
            <a:spLocks noGrp="1"/>
          </p:cNvSpPr>
          <p:nvPr>
            <p:ph type="pic" sz="quarter" idx="13"/>
          </p:nvPr>
        </p:nvSpPr>
        <p:spPr>
          <a:xfrm>
            <a:off x="0" y="0"/>
            <a:ext cx="6311900" cy="6858000"/>
          </a:xfrm>
        </p:spPr>
        <p:txBody>
          <a:bodyPr rtlCol="0"/>
          <a:lstStyle/>
          <a:p>
            <a:pPr rtl="0"/>
            <a:r>
              <a:rPr lang="en-US" noProof="0"/>
              <a:t>Click icon to add picture</a:t>
            </a:r>
            <a:endParaRPr lang="en-GB" noProof="0" dirty="0"/>
          </a:p>
        </p:txBody>
      </p:sp>
      <p:sp>
        <p:nvSpPr>
          <p:cNvPr id="2" name="Title 1"/>
          <p:cNvSpPr>
            <a:spLocks noGrp="1"/>
          </p:cNvSpPr>
          <p:nvPr>
            <p:ph type="ctrTitle"/>
          </p:nvPr>
        </p:nvSpPr>
        <p:spPr>
          <a:xfrm>
            <a:off x="6629400" y="758952"/>
            <a:ext cx="4526280" cy="3227514"/>
          </a:xfrm>
        </p:spPr>
        <p:txBody>
          <a:bodyPr rtlCol="0" anchor="b">
            <a:normAutofit/>
          </a:bodyPr>
          <a:lstStyle>
            <a:lvl1pPr algn="l">
              <a:lnSpc>
                <a:spcPct val="90000"/>
              </a:lnSpc>
              <a:defRPr sz="6000" b="1" spc="-50" baseline="0">
                <a:solidFill>
                  <a:schemeClr val="accent1"/>
                </a:solidFill>
                <a:latin typeface="+mn-lt"/>
              </a:defRPr>
            </a:lvl1pPr>
          </a:lstStyle>
          <a:p>
            <a:pPr rtl="0"/>
            <a:r>
              <a:rPr lang="en-US" noProof="0"/>
              <a:t>Click to edit Master title style</a:t>
            </a:r>
            <a:endParaRPr lang="en-GB" noProof="0" dirty="0"/>
          </a:p>
        </p:txBody>
      </p:sp>
      <p:sp>
        <p:nvSpPr>
          <p:cNvPr id="3" name="Subtitle 2"/>
          <p:cNvSpPr>
            <a:spLocks noGrp="1"/>
          </p:cNvSpPr>
          <p:nvPr>
            <p:ph type="subTitle" idx="1"/>
          </p:nvPr>
        </p:nvSpPr>
        <p:spPr>
          <a:xfrm>
            <a:off x="6632171" y="4508500"/>
            <a:ext cx="4526280" cy="1279652"/>
          </a:xfrm>
        </p:spPr>
        <p:txBody>
          <a:bodyPr lIns="91440" rIns="91440" rtlCol="0">
            <a:normAutofit/>
          </a:bodyPr>
          <a:lstStyle>
            <a:lvl1pPr marL="0" indent="0" algn="l">
              <a:buNone/>
              <a:defRPr sz="2400" cap="all" spc="200" baseline="0">
                <a:solidFill>
                  <a:schemeClr val="tx1">
                    <a:lumMod val="75000"/>
                    <a:lumOff val="25000"/>
                  </a:schemeClr>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n-US" noProof="0"/>
              <a:t>Click to edit Master subtitle style</a:t>
            </a:r>
            <a:endParaRPr lang="en-GB" noProof="0" dirty="0"/>
          </a:p>
        </p:txBody>
      </p:sp>
      <p:sp>
        <p:nvSpPr>
          <p:cNvPr id="11" name="Rectangle 10">
            <a:extLst>
              <a:ext uri="{FF2B5EF4-FFF2-40B4-BE49-F238E27FC236}">
                <a16:creationId xmlns:a16="http://schemas.microsoft.com/office/drawing/2014/main" id="{6D3E1BBA-670B-4CAE-B839-50ADB23DDBC6}"/>
              </a:ext>
            </a:extLst>
          </p:cNvPr>
          <p:cNvSpPr/>
          <p:nvPr userDrawn="1"/>
        </p:nvSpPr>
        <p:spPr>
          <a:xfrm>
            <a:off x="6311900" y="0"/>
            <a:ext cx="15392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66393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dirty="0"/>
          </a:p>
        </p:txBody>
      </p:sp>
      <p:sp>
        <p:nvSpPr>
          <p:cNvPr id="3" name="Content Placeholder 2"/>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rtlCol="0"/>
          <a:lstStyle/>
          <a:p>
            <a:pPr rtl="0"/>
            <a:fld id="{350168A3-4894-4670-A041-81539FC79623}" type="datetime1">
              <a:rPr lang="en-GB" noProof="0" smtClean="0"/>
              <a:t>27/02/2026</a:t>
            </a:fld>
            <a:endParaRPr lang="en-GB" noProof="0"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rtlCol="0"/>
          <a:lstStyle/>
          <a:p>
            <a:pPr rtl="0"/>
            <a:r>
              <a:rPr lang="en-GB" noProof="0" dirty="0"/>
              <a:t>Footer</a:t>
            </a:r>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2018278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bg1"/>
        </a:solidFill>
        <a:effectLst/>
      </p:bgPr>
    </p:bg>
    <p:spTree>
      <p:nvGrpSpPr>
        <p:cNvPr id="1" name=""/>
        <p:cNvGrpSpPr/>
        <p:nvPr/>
      </p:nvGrpSpPr>
      <p:grpSpPr>
        <a:xfrm>
          <a:off x="0" y="0"/>
          <a:ext cx="0" cy="0"/>
          <a:chOff x="0" y="0"/>
          <a:chExt cx="0" cy="0"/>
        </a:xfrm>
      </p:grpSpPr>
      <p:sp>
        <p:nvSpPr>
          <p:cNvPr id="15" name="Parallelogram 14">
            <a:extLst>
              <a:ext uri="{FF2B5EF4-FFF2-40B4-BE49-F238E27FC236}">
                <a16:creationId xmlns:a16="http://schemas.microsoft.com/office/drawing/2014/main" id="{98B82A56-7790-48EC-983D-AB8F703699B2}"/>
              </a:ext>
            </a:extLst>
          </p:cNvPr>
          <p:cNvSpPr/>
          <p:nvPr userDrawn="1"/>
        </p:nvSpPr>
        <p:spPr>
          <a:xfrm>
            <a:off x="7972121"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lvl1pPr>
              <a:defRPr>
                <a:solidFill>
                  <a:schemeClr val="tx1">
                    <a:lumMod val="75000"/>
                    <a:lumOff val="25000"/>
                  </a:schemeClr>
                </a:solidFill>
              </a:defRPr>
            </a:lvl1pPr>
          </a:lstStyle>
          <a:p>
            <a:pPr rtl="0"/>
            <a:fld id="{63DD8E7C-AAE2-4974-9060-8E46DF1AE08D}" type="datetime1">
              <a:rPr lang="en-GB" noProof="0" smtClean="0"/>
              <a:t>27/02/2026</a:t>
            </a:fld>
            <a:endParaRPr lang="en-GB" noProof="0"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a:defRPr>
                <a:solidFill>
                  <a:schemeClr val="tx1">
                    <a:lumMod val="75000"/>
                    <a:lumOff val="25000"/>
                  </a:schemeClr>
                </a:solidFill>
              </a:defRPr>
            </a:lvl1pPr>
          </a:lstStyle>
          <a:p>
            <a:pPr rtl="0"/>
            <a:r>
              <a:rPr lang="en-GB" noProof="0" dirty="0"/>
              <a:t>Footer</a:t>
            </a:r>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lvl1pPr>
              <a:defRPr>
                <a:solidFill>
                  <a:schemeClr val="tx1">
                    <a:lumMod val="75000"/>
                    <a:lumOff val="25000"/>
                  </a:schemeClr>
                </a:solidFill>
              </a:defRPr>
            </a:lvl1pPr>
          </a:lstStyle>
          <a:p>
            <a:pPr rtl="0"/>
            <a:fld id="{3A98EE3D-8CD1-4C3F-BD1C-C98C9596463C}" type="slidenum">
              <a:rPr lang="en-GB" noProof="0" smtClean="0"/>
              <a:pPr/>
              <a:t>‹#›</a:t>
            </a:fld>
            <a:endParaRPr lang="en-GB" noProof="0" dirty="0"/>
          </a:p>
        </p:txBody>
      </p:sp>
      <p:sp>
        <p:nvSpPr>
          <p:cNvPr id="12" name="Picture Placeholder 9">
            <a:extLst>
              <a:ext uri="{FF2B5EF4-FFF2-40B4-BE49-F238E27FC236}">
                <a16:creationId xmlns:a16="http://schemas.microsoft.com/office/drawing/2014/main" id="{E76B772A-7600-4ECE-B5A2-34827D4C7103}"/>
              </a:ext>
            </a:extLst>
          </p:cNvPr>
          <p:cNvSpPr>
            <a:spLocks noGrp="1"/>
          </p:cNvSpPr>
          <p:nvPr>
            <p:ph type="pic" sz="quarter" idx="13"/>
          </p:nvPr>
        </p:nvSpPr>
        <p:spPr>
          <a:xfrm>
            <a:off x="0" y="0"/>
            <a:ext cx="6311900" cy="6858000"/>
          </a:xfrm>
        </p:spPr>
        <p:txBody>
          <a:bodyPr rtlCol="0"/>
          <a:lstStyle/>
          <a:p>
            <a:pPr rtl="0"/>
            <a:r>
              <a:rPr lang="en-US" noProof="0"/>
              <a:t>Click icon to add picture</a:t>
            </a:r>
            <a:endParaRPr lang="en-GB" noProof="0" dirty="0"/>
          </a:p>
        </p:txBody>
      </p:sp>
      <p:sp>
        <p:nvSpPr>
          <p:cNvPr id="13" name="Rectangle 12">
            <a:extLst>
              <a:ext uri="{FF2B5EF4-FFF2-40B4-BE49-F238E27FC236}">
                <a16:creationId xmlns:a16="http://schemas.microsoft.com/office/drawing/2014/main" id="{33820398-8D1F-4543-ABA0-7A67C38769B3}"/>
              </a:ext>
            </a:extLst>
          </p:cNvPr>
          <p:cNvSpPr/>
          <p:nvPr userDrawn="1"/>
        </p:nvSpPr>
        <p:spPr>
          <a:xfrm>
            <a:off x="2451099" y="3568700"/>
            <a:ext cx="8721725" cy="23082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rtl="0"/>
            <a:endParaRPr lang="en-GB" sz="1400" noProof="0" dirty="0"/>
          </a:p>
        </p:txBody>
      </p:sp>
      <p:sp>
        <p:nvSpPr>
          <p:cNvPr id="2" name="Title 1"/>
          <p:cNvSpPr>
            <a:spLocks noGrp="1"/>
          </p:cNvSpPr>
          <p:nvPr>
            <p:ph type="title"/>
          </p:nvPr>
        </p:nvSpPr>
        <p:spPr>
          <a:xfrm>
            <a:off x="2641599" y="3746500"/>
            <a:ext cx="8331202" cy="1308100"/>
          </a:xfrm>
        </p:spPr>
        <p:txBody>
          <a:bodyPr rtlCol="0" anchor="b" anchorCtr="0">
            <a:noAutofit/>
          </a:bodyPr>
          <a:lstStyle>
            <a:lvl1pPr>
              <a:lnSpc>
                <a:spcPct val="90000"/>
              </a:lnSpc>
              <a:defRPr sz="4800" b="1">
                <a:solidFill>
                  <a:schemeClr val="bg1"/>
                </a:solidFill>
                <a:latin typeface="+mn-lt"/>
              </a:defRPr>
            </a:lvl1pPr>
          </a:lstStyle>
          <a:p>
            <a:pPr rtl="0"/>
            <a:r>
              <a:rPr lang="en-US" noProof="0"/>
              <a:t>Click to edit Master title style</a:t>
            </a:r>
            <a:endParaRPr lang="en-GB" noProof="0" dirty="0"/>
          </a:p>
        </p:txBody>
      </p:sp>
      <p:sp>
        <p:nvSpPr>
          <p:cNvPr id="3" name="Text Placeholder 2"/>
          <p:cNvSpPr>
            <a:spLocks noGrp="1"/>
          </p:cNvSpPr>
          <p:nvPr>
            <p:ph type="body" idx="1"/>
          </p:nvPr>
        </p:nvSpPr>
        <p:spPr>
          <a:xfrm>
            <a:off x="2641600" y="5219700"/>
            <a:ext cx="8331201" cy="586740"/>
          </a:xfrm>
        </p:spPr>
        <p:txBody>
          <a:bodyPr lIns="91440" rIns="91440" rtlCol="0" anchor="t" anchorCtr="0">
            <a:normAutofit/>
          </a:bodyPr>
          <a:lstStyle>
            <a:lvl1pPr marL="0" indent="0">
              <a:buNone/>
              <a:defRPr sz="2400" cap="all" spc="200" baseline="0">
                <a:solidFill>
                  <a:schemeClr val="bg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14" name="Rectangle 13">
            <a:extLst>
              <a:ext uri="{FF2B5EF4-FFF2-40B4-BE49-F238E27FC236}">
                <a16:creationId xmlns:a16="http://schemas.microsoft.com/office/drawing/2014/main" id="{45757C57-BBBA-44C6-9A4D-12F5D1E400AA}"/>
              </a:ext>
            </a:extLst>
          </p:cNvPr>
          <p:cNvSpPr/>
          <p:nvPr userDrawn="1"/>
        </p:nvSpPr>
        <p:spPr>
          <a:xfrm>
            <a:off x="3752850" y="3469101"/>
            <a:ext cx="5118100" cy="12566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2596984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bg1"/>
        </a:solidFill>
        <a:effectLst/>
      </p:bgPr>
    </p:bg>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lvl1pPr>
              <a:defRPr>
                <a:solidFill>
                  <a:schemeClr val="tx1">
                    <a:lumMod val="75000"/>
                    <a:lumOff val="25000"/>
                  </a:schemeClr>
                </a:solidFill>
              </a:defRPr>
            </a:lvl1pPr>
          </a:lstStyle>
          <a:p>
            <a:pPr rtl="0"/>
            <a:fld id="{35921674-E713-441C-B2F9-F9A6E5F44F05}" type="datetime1">
              <a:rPr lang="en-GB" noProof="0" smtClean="0"/>
              <a:t>27/02/2026</a:t>
            </a:fld>
            <a:endParaRPr lang="en-GB" noProof="0"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a:defRPr>
                <a:solidFill>
                  <a:schemeClr val="tx1">
                    <a:lumMod val="75000"/>
                    <a:lumOff val="25000"/>
                  </a:schemeClr>
                </a:solidFill>
              </a:defRPr>
            </a:lvl1pPr>
          </a:lstStyle>
          <a:p>
            <a:pPr rtl="0"/>
            <a:r>
              <a:rPr lang="en-GB" noProof="0" dirty="0"/>
              <a:t>Footer</a:t>
            </a:r>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lvl1pPr>
              <a:defRPr>
                <a:solidFill>
                  <a:schemeClr val="tx1">
                    <a:lumMod val="75000"/>
                    <a:lumOff val="25000"/>
                  </a:schemeClr>
                </a:solidFill>
              </a:defRPr>
            </a:lvl1pPr>
          </a:lstStyle>
          <a:p>
            <a:pPr rtl="0"/>
            <a:fld id="{3A98EE3D-8CD1-4C3F-BD1C-C98C9596463C}" type="slidenum">
              <a:rPr lang="en-GB" noProof="0" smtClean="0"/>
              <a:pPr/>
              <a:t>‹#›</a:t>
            </a:fld>
            <a:endParaRPr lang="en-GB" noProof="0" dirty="0"/>
          </a:p>
        </p:txBody>
      </p:sp>
      <p:sp>
        <p:nvSpPr>
          <p:cNvPr id="12" name="Picture Placeholder 9">
            <a:extLst>
              <a:ext uri="{FF2B5EF4-FFF2-40B4-BE49-F238E27FC236}">
                <a16:creationId xmlns:a16="http://schemas.microsoft.com/office/drawing/2014/main" id="{E76B772A-7600-4ECE-B5A2-34827D4C7103}"/>
              </a:ext>
            </a:extLst>
          </p:cNvPr>
          <p:cNvSpPr>
            <a:spLocks noGrp="1"/>
          </p:cNvSpPr>
          <p:nvPr>
            <p:ph type="pic" sz="quarter" idx="13"/>
          </p:nvPr>
        </p:nvSpPr>
        <p:spPr>
          <a:xfrm>
            <a:off x="0" y="0"/>
            <a:ext cx="12192000" cy="6858000"/>
          </a:xfrm>
        </p:spPr>
        <p:txBody>
          <a:bodyPr rtlCol="0"/>
          <a:lstStyle/>
          <a:p>
            <a:pPr rtl="0"/>
            <a:r>
              <a:rPr lang="en-US" noProof="0"/>
              <a:t>Click icon to add picture</a:t>
            </a:r>
            <a:endParaRPr lang="en-GB" noProof="0" dirty="0"/>
          </a:p>
        </p:txBody>
      </p:sp>
      <p:sp>
        <p:nvSpPr>
          <p:cNvPr id="13" name="Rectangle 12">
            <a:extLst>
              <a:ext uri="{FF2B5EF4-FFF2-40B4-BE49-F238E27FC236}">
                <a16:creationId xmlns:a16="http://schemas.microsoft.com/office/drawing/2014/main" id="{33820398-8D1F-4543-ABA0-7A67C38769B3}"/>
              </a:ext>
            </a:extLst>
          </p:cNvPr>
          <p:cNvSpPr/>
          <p:nvPr userDrawn="1"/>
        </p:nvSpPr>
        <p:spPr>
          <a:xfrm>
            <a:off x="1735138" y="3568700"/>
            <a:ext cx="8721725" cy="23082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rtl="0"/>
            <a:endParaRPr lang="en-GB" sz="1400" noProof="0" dirty="0"/>
          </a:p>
        </p:txBody>
      </p:sp>
      <p:sp>
        <p:nvSpPr>
          <p:cNvPr id="2" name="Title 1"/>
          <p:cNvSpPr>
            <a:spLocks noGrp="1"/>
          </p:cNvSpPr>
          <p:nvPr>
            <p:ph type="title"/>
          </p:nvPr>
        </p:nvSpPr>
        <p:spPr>
          <a:xfrm>
            <a:off x="1930399" y="3746500"/>
            <a:ext cx="8331202" cy="1308100"/>
          </a:xfrm>
        </p:spPr>
        <p:txBody>
          <a:bodyPr rtlCol="0" anchor="b" anchorCtr="0">
            <a:noAutofit/>
          </a:bodyPr>
          <a:lstStyle>
            <a:lvl1pPr algn="ctr">
              <a:lnSpc>
                <a:spcPct val="90000"/>
              </a:lnSpc>
              <a:defRPr sz="4800" b="1">
                <a:solidFill>
                  <a:schemeClr val="bg1"/>
                </a:solidFill>
                <a:latin typeface="+mn-lt"/>
              </a:defRPr>
            </a:lvl1pPr>
          </a:lstStyle>
          <a:p>
            <a:pPr rtl="0"/>
            <a:r>
              <a:rPr lang="en-US" noProof="0"/>
              <a:t>Click to edit Master title style</a:t>
            </a:r>
            <a:endParaRPr lang="en-GB" noProof="0" dirty="0"/>
          </a:p>
        </p:txBody>
      </p:sp>
      <p:sp>
        <p:nvSpPr>
          <p:cNvPr id="3" name="Text Placeholder 2"/>
          <p:cNvSpPr>
            <a:spLocks noGrp="1"/>
          </p:cNvSpPr>
          <p:nvPr>
            <p:ph type="body" idx="1"/>
          </p:nvPr>
        </p:nvSpPr>
        <p:spPr>
          <a:xfrm>
            <a:off x="1930400" y="5219700"/>
            <a:ext cx="8331201" cy="586740"/>
          </a:xfrm>
        </p:spPr>
        <p:txBody>
          <a:bodyPr lIns="91440" rIns="91440" rtlCol="0" anchor="t" anchorCtr="0">
            <a:normAutofit/>
          </a:bodyPr>
          <a:lstStyle>
            <a:lvl1pPr marL="0" indent="0" algn="ctr">
              <a:buNone/>
              <a:defRPr sz="2400" cap="all" spc="200" baseline="0">
                <a:solidFill>
                  <a:schemeClr val="bg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14" name="Rectangle 13">
            <a:extLst>
              <a:ext uri="{FF2B5EF4-FFF2-40B4-BE49-F238E27FC236}">
                <a16:creationId xmlns:a16="http://schemas.microsoft.com/office/drawing/2014/main" id="{45757C57-BBBA-44C6-9A4D-12F5D1E400AA}"/>
              </a:ext>
            </a:extLst>
          </p:cNvPr>
          <p:cNvSpPr/>
          <p:nvPr userDrawn="1"/>
        </p:nvSpPr>
        <p:spPr>
          <a:xfrm>
            <a:off x="3536950" y="3469101"/>
            <a:ext cx="5118100" cy="12566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3766489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rtlCol="0"/>
          <a:lstStyle/>
          <a:p>
            <a:pPr rtl="0"/>
            <a:r>
              <a:rPr lang="en-US" noProof="0"/>
              <a:t>Click to edit Master title style</a:t>
            </a:r>
            <a:endParaRPr lang="en-GB" noProof="0" dirty="0"/>
          </a:p>
        </p:txBody>
      </p:sp>
      <p:sp>
        <p:nvSpPr>
          <p:cNvPr id="3" name="Content Placeholder 2"/>
          <p:cNvSpPr>
            <a:spLocks noGrp="1"/>
          </p:cNvSpPr>
          <p:nvPr>
            <p:ph sz="half" idx="1"/>
          </p:nvPr>
        </p:nvSpPr>
        <p:spPr>
          <a:xfrm>
            <a:off x="1097280" y="2120900"/>
            <a:ext cx="4639736" cy="3748193"/>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4" name="Content Placeholder 3"/>
          <p:cNvSpPr>
            <a:spLocks noGrp="1"/>
          </p:cNvSpPr>
          <p:nvPr>
            <p:ph sz="half" idx="2"/>
          </p:nvPr>
        </p:nvSpPr>
        <p:spPr>
          <a:xfrm>
            <a:off x="6515944" y="2120900"/>
            <a:ext cx="4639736" cy="3748194"/>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rtlCol="0"/>
          <a:lstStyle/>
          <a:p>
            <a:pPr rtl="0"/>
            <a:fld id="{49A04640-5203-4582-A849-8BAF46559F9B}" type="datetime1">
              <a:rPr lang="en-GB" noProof="0" smtClean="0"/>
              <a:t>27/02/2026</a:t>
            </a:fld>
            <a:endParaRPr lang="en-GB" noProof="0"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rtlCol="0"/>
          <a:lstStyle/>
          <a:p>
            <a:pPr rtl="0"/>
            <a:r>
              <a:rPr lang="en-GB" noProof="0" dirty="0"/>
              <a:t>Footer</a:t>
            </a:r>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3387972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rtlCol="0"/>
          <a:lstStyle/>
          <a:p>
            <a:pPr rtl="0"/>
            <a:r>
              <a:rPr lang="en-US" noProof="0"/>
              <a:t>Click to edit Master title style</a:t>
            </a:r>
            <a:endParaRPr lang="en-GB" noProof="0" dirty="0"/>
          </a:p>
        </p:txBody>
      </p:sp>
      <p:sp>
        <p:nvSpPr>
          <p:cNvPr id="3" name="Text Placeholder 2"/>
          <p:cNvSpPr>
            <a:spLocks noGrp="1"/>
          </p:cNvSpPr>
          <p:nvPr>
            <p:ph type="body" idx="1"/>
          </p:nvPr>
        </p:nvSpPr>
        <p:spPr>
          <a:xfrm>
            <a:off x="1097280" y="2057400"/>
            <a:ext cx="4639736" cy="736282"/>
          </a:xfrm>
        </p:spPr>
        <p:txBody>
          <a:bodyPr lIns="91440" rIns="91440" rtlCol="0" anchor="ctr">
            <a:noAutofit/>
          </a:bodyPr>
          <a:lstStyle>
            <a:lvl1pPr marL="0" indent="0" algn="l">
              <a:buNone/>
              <a:defRPr sz="24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p:cNvSpPr>
            <a:spLocks noGrp="1"/>
          </p:cNvSpPr>
          <p:nvPr>
            <p:ph sz="half" idx="2"/>
          </p:nvPr>
        </p:nvSpPr>
        <p:spPr>
          <a:xfrm>
            <a:off x="1186731" y="2958274"/>
            <a:ext cx="4639736" cy="2910821"/>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5" name="Text Placeholder 4"/>
          <p:cNvSpPr>
            <a:spLocks noGrp="1"/>
          </p:cNvSpPr>
          <p:nvPr>
            <p:ph type="body" sz="quarter" idx="3"/>
          </p:nvPr>
        </p:nvSpPr>
        <p:spPr>
          <a:xfrm>
            <a:off x="6515944" y="2057400"/>
            <a:ext cx="4639736" cy="736282"/>
          </a:xfrm>
        </p:spPr>
        <p:txBody>
          <a:bodyPr lIns="91440" rIns="91440" rtlCol="0" anchor="ctr">
            <a:noAutofit/>
          </a:bodyPr>
          <a:lstStyle>
            <a:lvl1pPr marL="0" indent="0">
              <a:buNone/>
              <a:defRPr sz="24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p:cNvSpPr>
            <a:spLocks noGrp="1"/>
          </p:cNvSpPr>
          <p:nvPr>
            <p:ph sz="quarter" idx="4"/>
          </p:nvPr>
        </p:nvSpPr>
        <p:spPr>
          <a:xfrm>
            <a:off x="6605395" y="2958273"/>
            <a:ext cx="4639736" cy="2910821"/>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rtlCol="0"/>
          <a:lstStyle/>
          <a:p>
            <a:pPr rtl="0"/>
            <a:fld id="{AC67C638-E204-4E6E-8CFA-1C71B8C2E4FA}" type="datetime1">
              <a:rPr lang="en-GB" noProof="0" smtClean="0"/>
              <a:t>27/02/2026</a:t>
            </a:fld>
            <a:endParaRPr lang="en-GB" noProof="0"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rtlCol="0"/>
          <a:lstStyle/>
          <a:p>
            <a:pPr rtl="0"/>
            <a:r>
              <a:rPr lang="en-GB" noProof="0" dirty="0"/>
              <a:t>Footer</a:t>
            </a:r>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219594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rtlCol="0"/>
          <a:lstStyle/>
          <a:p>
            <a:pPr rtl="0"/>
            <a:fld id="{E3A3728A-8EF0-47AB-9A00-45E21E8D3F46}" type="datetime1">
              <a:rPr lang="en-GB" noProof="0" smtClean="0"/>
              <a:t>27/02/2026</a:t>
            </a:fld>
            <a:endParaRPr lang="en-GB" noProof="0"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rtlCol="0"/>
          <a:lstStyle/>
          <a:p>
            <a:pPr rtl="0"/>
            <a:r>
              <a:rPr lang="en-GB" noProof="0" dirty="0"/>
              <a:t>Footer</a:t>
            </a:r>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1180013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6" name="Parallelogram 14">
            <a:extLst>
              <a:ext uri="{FF2B5EF4-FFF2-40B4-BE49-F238E27FC236}">
                <a16:creationId xmlns:a16="http://schemas.microsoft.com/office/drawing/2014/main" id="{AF082EE3-41AA-4817-A1CC-C33DDB8F675F}"/>
              </a:ext>
            </a:extLst>
          </p:cNvPr>
          <p:cNvSpPr/>
          <p:nvPr userDrawn="1"/>
        </p:nvSpPr>
        <p:spPr>
          <a:xfrm>
            <a:off x="46672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lvl1pPr>
              <a:defRPr>
                <a:solidFill>
                  <a:schemeClr val="tx1">
                    <a:lumMod val="75000"/>
                    <a:lumOff val="25000"/>
                  </a:schemeClr>
                </a:solidFill>
              </a:defRPr>
            </a:lvl1pPr>
          </a:lstStyle>
          <a:p>
            <a:pPr rtl="0"/>
            <a:fld id="{C6F35CE5-5879-43B0-A95D-EF030F1E8692}" type="datetime1">
              <a:rPr lang="en-GB" noProof="0" smtClean="0"/>
              <a:t>27/02/2026</a:t>
            </a:fld>
            <a:endParaRPr lang="en-GB"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a:defRPr>
                <a:solidFill>
                  <a:schemeClr val="tx1">
                    <a:lumMod val="75000"/>
                    <a:lumOff val="25000"/>
                  </a:schemeClr>
                </a:solidFill>
              </a:defRPr>
            </a:lvl1pPr>
          </a:lstStyle>
          <a:p>
            <a:pPr rtl="0"/>
            <a:r>
              <a:rPr lang="en-GB" noProof="0" dirty="0"/>
              <a:t>Footer</a:t>
            </a:r>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lvl1pPr>
              <a:defRPr>
                <a:solidFill>
                  <a:schemeClr val="tx1">
                    <a:lumMod val="75000"/>
                    <a:lumOff val="25000"/>
                  </a:schemeClr>
                </a:solidFill>
              </a:defRPr>
            </a:lvl1pPr>
          </a:lstStyle>
          <a:p>
            <a:pPr rtl="0"/>
            <a:fld id="{3A98EE3D-8CD1-4C3F-BD1C-C98C9596463C}" type="slidenum">
              <a:rPr lang="en-GB" noProof="0" smtClean="0"/>
              <a:pPr/>
              <a:t>‹#›</a:t>
            </a:fld>
            <a:endParaRPr lang="en-GB" noProof="0" dirty="0"/>
          </a:p>
        </p:txBody>
      </p:sp>
    </p:spTree>
    <p:extLst>
      <p:ext uri="{BB962C8B-B14F-4D97-AF65-F5344CB8AC3E}">
        <p14:creationId xmlns:p14="http://schemas.microsoft.com/office/powerpoint/2010/main" val="3010507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Parallelogram 14">
            <a:extLst>
              <a:ext uri="{FF2B5EF4-FFF2-40B4-BE49-F238E27FC236}">
                <a16:creationId xmlns:a16="http://schemas.microsoft.com/office/drawing/2014/main" id="{BA60C70F-7EE5-4927-B922-88B1C47FADB9}"/>
              </a:ext>
            </a:extLst>
          </p:cNvPr>
          <p:cNvSpPr/>
          <p:nvPr userDrawn="1"/>
        </p:nvSpPr>
        <p:spPr>
          <a:xfrm>
            <a:off x="74485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8" name="Rectangle 7">
            <a:extLst>
              <a:ext uri="{FF2B5EF4-FFF2-40B4-BE49-F238E27FC236}">
                <a16:creationId xmlns:a16="http://schemas.microsoft.com/office/drawing/2014/main" id="{16D90D66-BCB9-4229-A829-628874352AC0}"/>
              </a:ext>
            </a:extLst>
          </p:cNvPr>
          <p:cNvSpPr/>
          <p:nvPr/>
        </p:nvSpPr>
        <p:spPr>
          <a:xfrm>
            <a:off x="16" y="0"/>
            <a:ext cx="4654296" cy="586422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1092200" y="786383"/>
            <a:ext cx="3068833" cy="2093975"/>
          </a:xfrm>
        </p:spPr>
        <p:txBody>
          <a:bodyPr rtlCol="0" anchor="b">
            <a:normAutofit/>
          </a:bodyPr>
          <a:lstStyle>
            <a:lvl1pPr>
              <a:lnSpc>
                <a:spcPct val="90000"/>
              </a:lnSpc>
              <a:defRPr sz="3600" b="0">
                <a:solidFill>
                  <a:srgbClr val="FFFFFF"/>
                </a:solidFill>
              </a:defRPr>
            </a:lvl1pPr>
          </a:lstStyle>
          <a:p>
            <a:pPr rtl="0"/>
            <a:r>
              <a:rPr lang="en-US" noProof="0"/>
              <a:t>Click to edit Master title style</a:t>
            </a:r>
            <a:endParaRPr lang="en-GB" noProof="0" dirty="0"/>
          </a:p>
        </p:txBody>
      </p:sp>
      <p:sp>
        <p:nvSpPr>
          <p:cNvPr id="3" name="Content Placeholder 2"/>
          <p:cNvSpPr>
            <a:spLocks noGrp="1"/>
          </p:cNvSpPr>
          <p:nvPr>
            <p:ph idx="1"/>
          </p:nvPr>
        </p:nvSpPr>
        <p:spPr>
          <a:xfrm>
            <a:off x="5458984" y="812800"/>
            <a:ext cx="5713841" cy="4868609"/>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4" name="Text Placeholder 3"/>
          <p:cNvSpPr>
            <a:spLocks noGrp="1"/>
          </p:cNvSpPr>
          <p:nvPr>
            <p:ph type="body" sz="half" idx="2"/>
          </p:nvPr>
        </p:nvSpPr>
        <p:spPr>
          <a:xfrm>
            <a:off x="1092200" y="3043050"/>
            <a:ext cx="3068832" cy="2638359"/>
          </a:xfrm>
        </p:spPr>
        <p:txBody>
          <a:bodyPr lIns="91440" rIns="91440" rtlCol="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9" name="Rectangle 8">
            <a:extLst>
              <a:ext uri="{FF2B5EF4-FFF2-40B4-BE49-F238E27FC236}">
                <a16:creationId xmlns:a16="http://schemas.microsoft.com/office/drawing/2014/main" id="{4DC51BA7-A5A7-4A7F-A707-DBBDEA7705F3}"/>
              </a:ext>
            </a:extLst>
          </p:cNvPr>
          <p:cNvSpPr/>
          <p:nvPr userDrawn="1"/>
        </p:nvSpPr>
        <p:spPr>
          <a:xfrm>
            <a:off x="0" y="1397000"/>
            <a:ext cx="1036320" cy="132948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a:extLst>
              <a:ext uri="{FF2B5EF4-FFF2-40B4-BE49-F238E27FC236}">
                <a16:creationId xmlns:a16="http://schemas.microsoft.com/office/drawing/2014/main" id="{D23174BA-29D0-4C1A-95C9-5A86FD25E47A}"/>
              </a:ext>
            </a:extLst>
          </p:cNvPr>
          <p:cNvSpPr/>
          <p:nvPr userDrawn="1"/>
        </p:nvSpPr>
        <p:spPr>
          <a:xfrm>
            <a:off x="5458983" y="624142"/>
            <a:ext cx="5713840" cy="12566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2" name="Date Placeholder 1">
            <a:extLst>
              <a:ext uri="{FF2B5EF4-FFF2-40B4-BE49-F238E27FC236}">
                <a16:creationId xmlns:a16="http://schemas.microsoft.com/office/drawing/2014/main" id="{F417C55D-4AE8-427B-A32E-9F54E007E686}"/>
              </a:ext>
            </a:extLst>
          </p:cNvPr>
          <p:cNvSpPr>
            <a:spLocks noGrp="1"/>
          </p:cNvSpPr>
          <p:nvPr>
            <p:ph type="dt" sz="half" idx="10"/>
          </p:nvPr>
        </p:nvSpPr>
        <p:spPr>
          <a:xfrm>
            <a:off x="6834126" y="6446838"/>
            <a:ext cx="2584850" cy="365125"/>
          </a:xfrm>
        </p:spPr>
        <p:txBody>
          <a:bodyPr rtlCol="0"/>
          <a:lstStyle>
            <a:lvl1pPr>
              <a:defRPr>
                <a:solidFill>
                  <a:schemeClr val="tx1">
                    <a:lumMod val="75000"/>
                    <a:lumOff val="25000"/>
                  </a:schemeClr>
                </a:solidFill>
              </a:defRPr>
            </a:lvl1pPr>
          </a:lstStyle>
          <a:p>
            <a:pPr rtl="0"/>
            <a:fld id="{CDF533C3-C235-49F7-9216-235EC8616A7E}" type="datetime1">
              <a:rPr lang="en-GB" noProof="0" smtClean="0"/>
              <a:t>27/02/2026</a:t>
            </a:fld>
            <a:endParaRPr lang="en-GB" noProof="0" dirty="0"/>
          </a:p>
        </p:txBody>
      </p:sp>
      <p:sp>
        <p:nvSpPr>
          <p:cNvPr id="13" name="Footer Placeholder 2">
            <a:extLst>
              <a:ext uri="{FF2B5EF4-FFF2-40B4-BE49-F238E27FC236}">
                <a16:creationId xmlns:a16="http://schemas.microsoft.com/office/drawing/2014/main" id="{8C05871B-E916-40A4-B5E3-65C15F5A4D2A}"/>
              </a:ext>
            </a:extLst>
          </p:cNvPr>
          <p:cNvSpPr>
            <a:spLocks noGrp="1"/>
          </p:cNvSpPr>
          <p:nvPr>
            <p:ph type="ftr" sz="quarter" idx="11"/>
          </p:nvPr>
        </p:nvSpPr>
        <p:spPr>
          <a:xfrm>
            <a:off x="1097279" y="6446838"/>
            <a:ext cx="4846321" cy="365125"/>
          </a:xfrm>
        </p:spPr>
        <p:txBody>
          <a:bodyPr rtlCol="0"/>
          <a:lstStyle>
            <a:lvl1pPr>
              <a:defRPr>
                <a:solidFill>
                  <a:schemeClr val="tx1">
                    <a:lumMod val="75000"/>
                    <a:lumOff val="25000"/>
                  </a:schemeClr>
                </a:solidFill>
              </a:defRPr>
            </a:lvl1pPr>
          </a:lstStyle>
          <a:p>
            <a:pPr rtl="0"/>
            <a:r>
              <a:rPr lang="en-GB" noProof="0" dirty="0"/>
              <a:t>Footer</a:t>
            </a:r>
          </a:p>
        </p:txBody>
      </p:sp>
      <p:sp>
        <p:nvSpPr>
          <p:cNvPr id="14" name="Slide Number Placeholder 3">
            <a:extLst>
              <a:ext uri="{FF2B5EF4-FFF2-40B4-BE49-F238E27FC236}">
                <a16:creationId xmlns:a16="http://schemas.microsoft.com/office/drawing/2014/main" id="{B45E789F-2E61-4EC0-8973-681625FE518F}"/>
              </a:ext>
            </a:extLst>
          </p:cNvPr>
          <p:cNvSpPr>
            <a:spLocks noGrp="1"/>
          </p:cNvSpPr>
          <p:nvPr>
            <p:ph type="sldNum" sz="quarter" idx="12"/>
          </p:nvPr>
        </p:nvSpPr>
        <p:spPr>
          <a:xfrm>
            <a:off x="10375670" y="6446838"/>
            <a:ext cx="780010" cy="365125"/>
          </a:xfrm>
        </p:spPr>
        <p:txBody>
          <a:bodyPr rtlCol="0"/>
          <a:lstStyle>
            <a:lvl1pPr>
              <a:defRPr>
                <a:solidFill>
                  <a:schemeClr val="tx1">
                    <a:lumMod val="75000"/>
                    <a:lumOff val="25000"/>
                  </a:schemeClr>
                </a:solidFill>
              </a:defRPr>
            </a:lvl1pPr>
          </a:lstStyle>
          <a:p>
            <a:pPr rtl="0"/>
            <a:fld id="{3A98EE3D-8CD1-4C3F-BD1C-C98C9596463C}" type="slidenum">
              <a:rPr lang="en-GB" noProof="0" smtClean="0"/>
              <a:pPr/>
              <a:t>‹#›</a:t>
            </a:fld>
            <a:endParaRPr lang="en-GB" noProof="0" dirty="0"/>
          </a:p>
        </p:txBody>
      </p:sp>
      <p:cxnSp>
        <p:nvCxnSpPr>
          <p:cNvPr id="15" name="Connecteur droit 19">
            <a:extLst>
              <a:ext uri="{FF2B5EF4-FFF2-40B4-BE49-F238E27FC236}">
                <a16:creationId xmlns:a16="http://schemas.microsoft.com/office/drawing/2014/main" id="{D84C14C5-D99C-45CD-8001-AC745F4FB49B}"/>
              </a:ext>
            </a:extLst>
          </p:cNvPr>
          <p:cNvCxnSpPr>
            <a:cxnSpLocks/>
          </p:cNvCxnSpPr>
          <p:nvPr userDrawn="1"/>
        </p:nvCxnSpPr>
        <p:spPr>
          <a:xfrm flipH="1">
            <a:off x="1092200" y="6446838"/>
            <a:ext cx="1643438"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Connecteur droit 19">
            <a:extLst>
              <a:ext uri="{FF2B5EF4-FFF2-40B4-BE49-F238E27FC236}">
                <a16:creationId xmlns:a16="http://schemas.microsoft.com/office/drawing/2014/main" id="{019842DD-D0AB-4E35-9AB2-7DBB6E266120}"/>
              </a:ext>
            </a:extLst>
          </p:cNvPr>
          <p:cNvCxnSpPr>
            <a:cxnSpLocks/>
          </p:cNvCxnSpPr>
          <p:nvPr userDrawn="1"/>
        </p:nvCxnSpPr>
        <p:spPr>
          <a:xfrm flipH="1">
            <a:off x="8420100" y="6429376"/>
            <a:ext cx="1000462" cy="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7" name="Connecteur droit 19">
            <a:extLst>
              <a:ext uri="{FF2B5EF4-FFF2-40B4-BE49-F238E27FC236}">
                <a16:creationId xmlns:a16="http://schemas.microsoft.com/office/drawing/2014/main" id="{832851A7-B301-4616-9843-9A0D06646DFD}"/>
              </a:ext>
            </a:extLst>
          </p:cNvPr>
          <p:cNvCxnSpPr>
            <a:cxnSpLocks/>
          </p:cNvCxnSpPr>
          <p:nvPr userDrawn="1"/>
        </p:nvCxnSpPr>
        <p:spPr>
          <a:xfrm flipH="1" flipV="1">
            <a:off x="10765675" y="6446838"/>
            <a:ext cx="407258" cy="6350"/>
          </a:xfrm>
          <a:prstGeom prst="line">
            <a:avLst/>
          </a:prstGeom>
          <a:ln w="28575">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9208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dirty="0"/>
          </a:p>
        </p:txBody>
      </p:sp>
      <p:sp>
        <p:nvSpPr>
          <p:cNvPr id="3" name="Content Placeholder 2"/>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rtlCol="0"/>
          <a:lstStyle/>
          <a:p>
            <a:pPr rtl="0"/>
            <a:fld id="{B7F50D3E-408F-4F0C-B8F1-99D0E445C072}" type="datetime1">
              <a:rPr lang="en-GB" noProof="0" smtClean="0"/>
              <a:t>27/02/2026</a:t>
            </a:fld>
            <a:endParaRPr lang="en-GB" noProof="0"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rtlCol="0"/>
          <a:lstStyle/>
          <a:p>
            <a:pPr rtl="0"/>
            <a:r>
              <a:rPr lang="en-GB" noProof="0" dirty="0"/>
              <a:t>Footer</a:t>
            </a:r>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1265082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
        <p:nvSpPr>
          <p:cNvPr id="10" name="Parallelogram 14">
            <a:extLst>
              <a:ext uri="{FF2B5EF4-FFF2-40B4-BE49-F238E27FC236}">
                <a16:creationId xmlns:a16="http://schemas.microsoft.com/office/drawing/2014/main" id="{BA60C70F-7EE5-4927-B922-88B1C47FADB9}"/>
              </a:ext>
            </a:extLst>
          </p:cNvPr>
          <p:cNvSpPr/>
          <p:nvPr userDrawn="1"/>
        </p:nvSpPr>
        <p:spPr>
          <a:xfrm>
            <a:off x="74485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8" name="Rectangle 7">
            <a:extLst>
              <a:ext uri="{FF2B5EF4-FFF2-40B4-BE49-F238E27FC236}">
                <a16:creationId xmlns:a16="http://schemas.microsoft.com/office/drawing/2014/main" id="{16D90D66-BCB9-4229-A829-628874352AC0}"/>
              </a:ext>
            </a:extLst>
          </p:cNvPr>
          <p:cNvSpPr/>
          <p:nvPr/>
        </p:nvSpPr>
        <p:spPr>
          <a:xfrm>
            <a:off x="16" y="0"/>
            <a:ext cx="4654296" cy="586422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Content Placeholder 2"/>
          <p:cNvSpPr>
            <a:spLocks noGrp="1"/>
          </p:cNvSpPr>
          <p:nvPr>
            <p:ph idx="1"/>
          </p:nvPr>
        </p:nvSpPr>
        <p:spPr>
          <a:xfrm>
            <a:off x="5458984" y="497808"/>
            <a:ext cx="5713841" cy="4868609"/>
          </a:xfrm>
        </p:spPr>
        <p:txBody>
          <a:bodyPr rtlCol="0" anchor="ct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9" name="Rectangle 8">
            <a:extLst>
              <a:ext uri="{FF2B5EF4-FFF2-40B4-BE49-F238E27FC236}">
                <a16:creationId xmlns:a16="http://schemas.microsoft.com/office/drawing/2014/main" id="{4DC51BA7-A5A7-4A7F-A707-DBBDEA7705F3}"/>
              </a:ext>
            </a:extLst>
          </p:cNvPr>
          <p:cNvSpPr/>
          <p:nvPr userDrawn="1"/>
        </p:nvSpPr>
        <p:spPr>
          <a:xfrm>
            <a:off x="0" y="2003424"/>
            <a:ext cx="1036320" cy="185737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a:extLst>
              <a:ext uri="{FF2B5EF4-FFF2-40B4-BE49-F238E27FC236}">
                <a16:creationId xmlns:a16="http://schemas.microsoft.com/office/drawing/2014/main" id="{D23174BA-29D0-4C1A-95C9-5A86FD25E47A}"/>
              </a:ext>
            </a:extLst>
          </p:cNvPr>
          <p:cNvSpPr/>
          <p:nvPr userDrawn="1"/>
        </p:nvSpPr>
        <p:spPr>
          <a:xfrm>
            <a:off x="5458983" y="377398"/>
            <a:ext cx="5713840" cy="12566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2" name="Date Placeholder 1">
            <a:extLst>
              <a:ext uri="{FF2B5EF4-FFF2-40B4-BE49-F238E27FC236}">
                <a16:creationId xmlns:a16="http://schemas.microsoft.com/office/drawing/2014/main" id="{F417C55D-4AE8-427B-A32E-9F54E007E686}"/>
              </a:ext>
            </a:extLst>
          </p:cNvPr>
          <p:cNvSpPr>
            <a:spLocks noGrp="1"/>
          </p:cNvSpPr>
          <p:nvPr>
            <p:ph type="dt" sz="half" idx="10"/>
          </p:nvPr>
        </p:nvSpPr>
        <p:spPr>
          <a:xfrm>
            <a:off x="6834126" y="6446838"/>
            <a:ext cx="2584850" cy="365125"/>
          </a:xfrm>
        </p:spPr>
        <p:txBody>
          <a:bodyPr rtlCol="0"/>
          <a:lstStyle>
            <a:lvl1pPr>
              <a:defRPr>
                <a:solidFill>
                  <a:schemeClr val="tx1">
                    <a:lumMod val="75000"/>
                    <a:lumOff val="25000"/>
                  </a:schemeClr>
                </a:solidFill>
              </a:defRPr>
            </a:lvl1pPr>
          </a:lstStyle>
          <a:p>
            <a:pPr rtl="0"/>
            <a:fld id="{6FB8C188-2E1C-46A2-8816-87F3A56A98A1}" type="datetime1">
              <a:rPr lang="en-GB" noProof="0" smtClean="0"/>
              <a:t>27/02/2026</a:t>
            </a:fld>
            <a:endParaRPr lang="en-GB" noProof="0" dirty="0"/>
          </a:p>
        </p:txBody>
      </p:sp>
      <p:sp>
        <p:nvSpPr>
          <p:cNvPr id="13" name="Footer Placeholder 2">
            <a:extLst>
              <a:ext uri="{FF2B5EF4-FFF2-40B4-BE49-F238E27FC236}">
                <a16:creationId xmlns:a16="http://schemas.microsoft.com/office/drawing/2014/main" id="{8C05871B-E916-40A4-B5E3-65C15F5A4D2A}"/>
              </a:ext>
            </a:extLst>
          </p:cNvPr>
          <p:cNvSpPr>
            <a:spLocks noGrp="1"/>
          </p:cNvSpPr>
          <p:nvPr>
            <p:ph type="ftr" sz="quarter" idx="11"/>
          </p:nvPr>
        </p:nvSpPr>
        <p:spPr>
          <a:xfrm>
            <a:off x="1097279" y="6446838"/>
            <a:ext cx="4846321" cy="365125"/>
          </a:xfrm>
        </p:spPr>
        <p:txBody>
          <a:bodyPr rtlCol="0"/>
          <a:lstStyle>
            <a:lvl1pPr>
              <a:defRPr>
                <a:solidFill>
                  <a:schemeClr val="tx1">
                    <a:lumMod val="75000"/>
                    <a:lumOff val="25000"/>
                  </a:schemeClr>
                </a:solidFill>
              </a:defRPr>
            </a:lvl1pPr>
          </a:lstStyle>
          <a:p>
            <a:pPr rtl="0"/>
            <a:r>
              <a:rPr lang="en-GB" noProof="0" dirty="0"/>
              <a:t>Footer</a:t>
            </a:r>
          </a:p>
        </p:txBody>
      </p:sp>
      <p:sp>
        <p:nvSpPr>
          <p:cNvPr id="14" name="Slide Number Placeholder 3">
            <a:extLst>
              <a:ext uri="{FF2B5EF4-FFF2-40B4-BE49-F238E27FC236}">
                <a16:creationId xmlns:a16="http://schemas.microsoft.com/office/drawing/2014/main" id="{B45E789F-2E61-4EC0-8973-681625FE518F}"/>
              </a:ext>
            </a:extLst>
          </p:cNvPr>
          <p:cNvSpPr>
            <a:spLocks noGrp="1"/>
          </p:cNvSpPr>
          <p:nvPr>
            <p:ph type="sldNum" sz="quarter" idx="12"/>
          </p:nvPr>
        </p:nvSpPr>
        <p:spPr>
          <a:xfrm>
            <a:off x="10375670" y="6446838"/>
            <a:ext cx="780010" cy="365125"/>
          </a:xfrm>
        </p:spPr>
        <p:txBody>
          <a:bodyPr rtlCol="0"/>
          <a:lstStyle>
            <a:lvl1pPr>
              <a:defRPr>
                <a:solidFill>
                  <a:schemeClr val="tx1">
                    <a:lumMod val="75000"/>
                    <a:lumOff val="25000"/>
                  </a:schemeClr>
                </a:solidFill>
              </a:defRPr>
            </a:lvl1pPr>
          </a:lstStyle>
          <a:p>
            <a:pPr rtl="0"/>
            <a:fld id="{3A98EE3D-8CD1-4C3F-BD1C-C98C9596463C}" type="slidenum">
              <a:rPr lang="en-GB" noProof="0" smtClean="0"/>
              <a:pPr/>
              <a:t>‹#›</a:t>
            </a:fld>
            <a:endParaRPr lang="en-GB" noProof="0" dirty="0"/>
          </a:p>
        </p:txBody>
      </p:sp>
      <p:sp>
        <p:nvSpPr>
          <p:cNvPr id="5" name="Rectangle 4">
            <a:extLst>
              <a:ext uri="{FF2B5EF4-FFF2-40B4-BE49-F238E27FC236}">
                <a16:creationId xmlns:a16="http://schemas.microsoft.com/office/drawing/2014/main" id="{6BC7DA98-7B92-4F45-80F8-1AEF72A601CF}"/>
              </a:ext>
            </a:extLst>
          </p:cNvPr>
          <p:cNvSpPr/>
          <p:nvPr userDrawn="1"/>
        </p:nvSpPr>
        <p:spPr>
          <a:xfrm>
            <a:off x="1078230" y="2003423"/>
            <a:ext cx="3576082" cy="1857378"/>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p:cNvSpPr>
            <a:spLocks noGrp="1"/>
          </p:cNvSpPr>
          <p:nvPr>
            <p:ph type="title"/>
          </p:nvPr>
        </p:nvSpPr>
        <p:spPr>
          <a:xfrm>
            <a:off x="1092200" y="1885125"/>
            <a:ext cx="3314700" cy="2093975"/>
          </a:xfrm>
        </p:spPr>
        <p:txBody>
          <a:bodyPr rtlCol="0" anchor="ctr">
            <a:normAutofit/>
          </a:bodyPr>
          <a:lstStyle>
            <a:lvl1pPr>
              <a:lnSpc>
                <a:spcPct val="90000"/>
              </a:lnSpc>
              <a:defRPr sz="4400" b="1">
                <a:solidFill>
                  <a:srgbClr val="FFFFFF"/>
                </a:solidFill>
                <a:latin typeface="+mn-lt"/>
              </a:defRPr>
            </a:lvl1pPr>
          </a:lstStyle>
          <a:p>
            <a:pPr rtl="0"/>
            <a:r>
              <a:rPr lang="en-US" noProof="0"/>
              <a:t>Click to edit Master title style</a:t>
            </a:r>
            <a:endParaRPr lang="en-GB" noProof="0" dirty="0"/>
          </a:p>
        </p:txBody>
      </p:sp>
      <p:sp>
        <p:nvSpPr>
          <p:cNvPr id="18" name="Rectangle 17">
            <a:extLst>
              <a:ext uri="{FF2B5EF4-FFF2-40B4-BE49-F238E27FC236}">
                <a16:creationId xmlns:a16="http://schemas.microsoft.com/office/drawing/2014/main" id="{DF96815B-4256-4CE0-9FCF-3A2967CF5792}"/>
              </a:ext>
            </a:extLst>
          </p:cNvPr>
          <p:cNvSpPr/>
          <p:nvPr userDrawn="1"/>
        </p:nvSpPr>
        <p:spPr>
          <a:xfrm>
            <a:off x="1092200" y="993775"/>
            <a:ext cx="1036320" cy="936626"/>
          </a:xfrm>
          <a:prstGeom prst="rect">
            <a:avLst/>
          </a:prstGeom>
          <a:solidFill>
            <a:schemeClr val="tx2">
              <a:lumMod val="20000"/>
              <a:lumOff val="80000"/>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11812829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Content with Caption">
    <p:spTree>
      <p:nvGrpSpPr>
        <p:cNvPr id="1" name=""/>
        <p:cNvGrpSpPr/>
        <p:nvPr/>
      </p:nvGrpSpPr>
      <p:grpSpPr>
        <a:xfrm>
          <a:off x="0" y="0"/>
          <a:ext cx="0" cy="0"/>
          <a:chOff x="0" y="0"/>
          <a:chExt cx="0" cy="0"/>
        </a:xfrm>
      </p:grpSpPr>
      <p:sp>
        <p:nvSpPr>
          <p:cNvPr id="18" name="Picture Placeholder 9">
            <a:extLst>
              <a:ext uri="{FF2B5EF4-FFF2-40B4-BE49-F238E27FC236}">
                <a16:creationId xmlns:a16="http://schemas.microsoft.com/office/drawing/2014/main" id="{4F173117-1383-4956-B947-1EA7A51D0D4A}"/>
              </a:ext>
            </a:extLst>
          </p:cNvPr>
          <p:cNvSpPr>
            <a:spLocks noGrp="1"/>
          </p:cNvSpPr>
          <p:nvPr>
            <p:ph type="pic" sz="quarter" idx="13"/>
          </p:nvPr>
        </p:nvSpPr>
        <p:spPr>
          <a:xfrm>
            <a:off x="0" y="0"/>
            <a:ext cx="4654296" cy="5864225"/>
          </a:xfrm>
        </p:spPr>
        <p:txBody>
          <a:bodyPr rtlCol="0"/>
          <a:lstStyle>
            <a:lvl1pPr>
              <a:defRPr>
                <a:solidFill>
                  <a:schemeClr val="bg1"/>
                </a:solidFill>
              </a:defRPr>
            </a:lvl1pPr>
          </a:lstStyle>
          <a:p>
            <a:pPr rtl="0"/>
            <a:r>
              <a:rPr lang="en-US" noProof="0"/>
              <a:t>Click icon to add picture</a:t>
            </a:r>
            <a:endParaRPr lang="en-GB" noProof="0" dirty="0"/>
          </a:p>
        </p:txBody>
      </p:sp>
      <p:sp>
        <p:nvSpPr>
          <p:cNvPr id="10" name="Parallelogram 14">
            <a:extLst>
              <a:ext uri="{FF2B5EF4-FFF2-40B4-BE49-F238E27FC236}">
                <a16:creationId xmlns:a16="http://schemas.microsoft.com/office/drawing/2014/main" id="{BA60C70F-7EE5-4927-B922-88B1C47FADB9}"/>
              </a:ext>
            </a:extLst>
          </p:cNvPr>
          <p:cNvSpPr/>
          <p:nvPr userDrawn="1"/>
        </p:nvSpPr>
        <p:spPr>
          <a:xfrm>
            <a:off x="74485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3" name="Content Placeholder 2"/>
          <p:cNvSpPr>
            <a:spLocks noGrp="1"/>
          </p:cNvSpPr>
          <p:nvPr>
            <p:ph idx="1"/>
          </p:nvPr>
        </p:nvSpPr>
        <p:spPr>
          <a:xfrm>
            <a:off x="5458984" y="497808"/>
            <a:ext cx="5713841" cy="4868609"/>
          </a:xfrm>
        </p:spPr>
        <p:txBody>
          <a:bodyPr rtlCol="0" anchor="ct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12" name="Date Placeholder 1">
            <a:extLst>
              <a:ext uri="{FF2B5EF4-FFF2-40B4-BE49-F238E27FC236}">
                <a16:creationId xmlns:a16="http://schemas.microsoft.com/office/drawing/2014/main" id="{F417C55D-4AE8-427B-A32E-9F54E007E686}"/>
              </a:ext>
            </a:extLst>
          </p:cNvPr>
          <p:cNvSpPr>
            <a:spLocks noGrp="1"/>
          </p:cNvSpPr>
          <p:nvPr>
            <p:ph type="dt" sz="half" idx="10"/>
          </p:nvPr>
        </p:nvSpPr>
        <p:spPr>
          <a:xfrm>
            <a:off x="6834126" y="6446838"/>
            <a:ext cx="2584850" cy="365125"/>
          </a:xfrm>
        </p:spPr>
        <p:txBody>
          <a:bodyPr rtlCol="0"/>
          <a:lstStyle>
            <a:lvl1pPr>
              <a:defRPr>
                <a:solidFill>
                  <a:schemeClr val="tx1">
                    <a:lumMod val="75000"/>
                    <a:lumOff val="25000"/>
                  </a:schemeClr>
                </a:solidFill>
              </a:defRPr>
            </a:lvl1pPr>
          </a:lstStyle>
          <a:p>
            <a:pPr rtl="0"/>
            <a:fld id="{F5043604-16B7-4693-AF96-22A420903FE8}" type="datetime1">
              <a:rPr lang="en-GB" noProof="0" smtClean="0"/>
              <a:t>27/02/2026</a:t>
            </a:fld>
            <a:endParaRPr lang="en-GB" noProof="0" dirty="0"/>
          </a:p>
        </p:txBody>
      </p:sp>
      <p:sp>
        <p:nvSpPr>
          <p:cNvPr id="13" name="Footer Placeholder 2">
            <a:extLst>
              <a:ext uri="{FF2B5EF4-FFF2-40B4-BE49-F238E27FC236}">
                <a16:creationId xmlns:a16="http://schemas.microsoft.com/office/drawing/2014/main" id="{8C05871B-E916-40A4-B5E3-65C15F5A4D2A}"/>
              </a:ext>
            </a:extLst>
          </p:cNvPr>
          <p:cNvSpPr>
            <a:spLocks noGrp="1"/>
          </p:cNvSpPr>
          <p:nvPr>
            <p:ph type="ftr" sz="quarter" idx="11"/>
          </p:nvPr>
        </p:nvSpPr>
        <p:spPr>
          <a:xfrm>
            <a:off x="1097279" y="6446838"/>
            <a:ext cx="4846321" cy="365125"/>
          </a:xfrm>
        </p:spPr>
        <p:txBody>
          <a:bodyPr rtlCol="0"/>
          <a:lstStyle>
            <a:lvl1pPr>
              <a:defRPr>
                <a:solidFill>
                  <a:schemeClr val="tx1">
                    <a:lumMod val="75000"/>
                    <a:lumOff val="25000"/>
                  </a:schemeClr>
                </a:solidFill>
              </a:defRPr>
            </a:lvl1pPr>
          </a:lstStyle>
          <a:p>
            <a:pPr rtl="0"/>
            <a:r>
              <a:rPr lang="en-GB" noProof="0" dirty="0"/>
              <a:t>Footer</a:t>
            </a:r>
          </a:p>
        </p:txBody>
      </p:sp>
      <p:sp>
        <p:nvSpPr>
          <p:cNvPr id="14" name="Slide Number Placeholder 3">
            <a:extLst>
              <a:ext uri="{FF2B5EF4-FFF2-40B4-BE49-F238E27FC236}">
                <a16:creationId xmlns:a16="http://schemas.microsoft.com/office/drawing/2014/main" id="{B45E789F-2E61-4EC0-8973-681625FE518F}"/>
              </a:ext>
            </a:extLst>
          </p:cNvPr>
          <p:cNvSpPr>
            <a:spLocks noGrp="1"/>
          </p:cNvSpPr>
          <p:nvPr>
            <p:ph type="sldNum" sz="quarter" idx="12"/>
          </p:nvPr>
        </p:nvSpPr>
        <p:spPr>
          <a:xfrm>
            <a:off x="10375670" y="6446838"/>
            <a:ext cx="780010" cy="365125"/>
          </a:xfrm>
        </p:spPr>
        <p:txBody>
          <a:bodyPr rtlCol="0"/>
          <a:lstStyle>
            <a:lvl1pPr>
              <a:defRPr>
                <a:solidFill>
                  <a:schemeClr val="tx1">
                    <a:lumMod val="75000"/>
                    <a:lumOff val="25000"/>
                  </a:schemeClr>
                </a:solidFill>
              </a:defRPr>
            </a:lvl1pPr>
          </a:lstStyle>
          <a:p>
            <a:pPr rtl="0"/>
            <a:fld id="{3A98EE3D-8CD1-4C3F-BD1C-C98C9596463C}" type="slidenum">
              <a:rPr lang="en-GB" noProof="0" smtClean="0"/>
              <a:pPr/>
              <a:t>‹#›</a:t>
            </a:fld>
            <a:endParaRPr lang="en-GB" noProof="0" dirty="0"/>
          </a:p>
        </p:txBody>
      </p:sp>
      <p:sp>
        <p:nvSpPr>
          <p:cNvPr id="2" name="Title 1"/>
          <p:cNvSpPr>
            <a:spLocks noGrp="1"/>
          </p:cNvSpPr>
          <p:nvPr>
            <p:ph type="title"/>
          </p:nvPr>
        </p:nvSpPr>
        <p:spPr>
          <a:xfrm>
            <a:off x="1092200" y="1885125"/>
            <a:ext cx="3068833" cy="2093975"/>
          </a:xfrm>
        </p:spPr>
        <p:txBody>
          <a:bodyPr rtlCol="0" anchor="ctr">
            <a:normAutofit/>
          </a:bodyPr>
          <a:lstStyle>
            <a:lvl1pPr>
              <a:lnSpc>
                <a:spcPct val="90000"/>
              </a:lnSpc>
              <a:defRPr sz="4400" b="1" i="0">
                <a:solidFill>
                  <a:srgbClr val="FFFFFF"/>
                </a:solidFill>
                <a:latin typeface="+mn-lt"/>
              </a:defRPr>
            </a:lvl1pPr>
          </a:lstStyle>
          <a:p>
            <a:pPr rtl="0"/>
            <a:r>
              <a:rPr lang="en-US" noProof="0"/>
              <a:t>Click to edit Master title style</a:t>
            </a:r>
            <a:endParaRPr lang="en-GB" noProof="0" dirty="0"/>
          </a:p>
        </p:txBody>
      </p:sp>
    </p:spTree>
    <p:extLst>
      <p:ext uri="{BB962C8B-B14F-4D97-AF65-F5344CB8AC3E}">
        <p14:creationId xmlns:p14="http://schemas.microsoft.com/office/powerpoint/2010/main" val="39543055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6_Content with Caption">
    <p:spTree>
      <p:nvGrpSpPr>
        <p:cNvPr id="1" name=""/>
        <p:cNvGrpSpPr/>
        <p:nvPr/>
      </p:nvGrpSpPr>
      <p:grpSpPr>
        <a:xfrm>
          <a:off x="0" y="0"/>
          <a:ext cx="0" cy="0"/>
          <a:chOff x="0" y="0"/>
          <a:chExt cx="0" cy="0"/>
        </a:xfrm>
      </p:grpSpPr>
      <p:sp>
        <p:nvSpPr>
          <p:cNvPr id="10" name="Parallelogram 14">
            <a:extLst>
              <a:ext uri="{FF2B5EF4-FFF2-40B4-BE49-F238E27FC236}">
                <a16:creationId xmlns:a16="http://schemas.microsoft.com/office/drawing/2014/main" id="{BA60C70F-7EE5-4927-B922-88B1C47FADB9}"/>
              </a:ext>
            </a:extLst>
          </p:cNvPr>
          <p:cNvSpPr/>
          <p:nvPr userDrawn="1"/>
        </p:nvSpPr>
        <p:spPr>
          <a:xfrm>
            <a:off x="74485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2" name="Title 1"/>
          <p:cNvSpPr>
            <a:spLocks noGrp="1"/>
          </p:cNvSpPr>
          <p:nvPr>
            <p:ph type="title"/>
          </p:nvPr>
        </p:nvSpPr>
        <p:spPr>
          <a:xfrm>
            <a:off x="4984722" y="548355"/>
            <a:ext cx="6054846" cy="634336"/>
          </a:xfrm>
        </p:spPr>
        <p:txBody>
          <a:bodyPr rtlCol="0" anchor="ctr">
            <a:noAutofit/>
          </a:bodyPr>
          <a:lstStyle>
            <a:lvl1pPr>
              <a:lnSpc>
                <a:spcPct val="90000"/>
              </a:lnSpc>
              <a:defRPr sz="3600" b="1" i="0">
                <a:solidFill>
                  <a:srgbClr val="FFFFFF"/>
                </a:solidFill>
                <a:latin typeface="+mn-lt"/>
              </a:defRPr>
            </a:lvl1pPr>
          </a:lstStyle>
          <a:p>
            <a:pPr rtl="0"/>
            <a:r>
              <a:rPr lang="en-US" noProof="0"/>
              <a:t>Click to edit Master title style</a:t>
            </a:r>
            <a:endParaRPr lang="en-GB" noProof="0" dirty="0"/>
          </a:p>
        </p:txBody>
      </p:sp>
      <p:sp>
        <p:nvSpPr>
          <p:cNvPr id="3" name="Content Placeholder 2"/>
          <p:cNvSpPr>
            <a:spLocks noGrp="1"/>
          </p:cNvSpPr>
          <p:nvPr>
            <p:ph idx="1"/>
          </p:nvPr>
        </p:nvSpPr>
        <p:spPr>
          <a:xfrm>
            <a:off x="5100833" y="1611313"/>
            <a:ext cx="6072099" cy="3755104"/>
          </a:xfrm>
        </p:spPr>
        <p:txBody>
          <a:bodyPr rtlCol="0" anchor="t">
            <a:normAutofit/>
          </a:bodyPr>
          <a:lstStyle>
            <a:lvl1pPr>
              <a:defRPr sz="2400"/>
            </a:lvl1pPr>
            <a:lvl2pPr>
              <a:defRPr sz="2000"/>
            </a:lvl2pPr>
            <a:lvl3pPr>
              <a:defRPr sz="1600"/>
            </a:lvl3pPr>
            <a:lvl4pPr>
              <a:defRPr sz="1600"/>
            </a:lvl4pPr>
            <a:lvl5pPr>
              <a:defRPr sz="16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12" name="Date Placeholder 1">
            <a:extLst>
              <a:ext uri="{FF2B5EF4-FFF2-40B4-BE49-F238E27FC236}">
                <a16:creationId xmlns:a16="http://schemas.microsoft.com/office/drawing/2014/main" id="{F417C55D-4AE8-427B-A32E-9F54E007E686}"/>
              </a:ext>
            </a:extLst>
          </p:cNvPr>
          <p:cNvSpPr>
            <a:spLocks noGrp="1"/>
          </p:cNvSpPr>
          <p:nvPr>
            <p:ph type="dt" sz="half" idx="10"/>
          </p:nvPr>
        </p:nvSpPr>
        <p:spPr>
          <a:xfrm>
            <a:off x="6834126" y="6446838"/>
            <a:ext cx="2584850" cy="365125"/>
          </a:xfrm>
        </p:spPr>
        <p:txBody>
          <a:bodyPr rtlCol="0"/>
          <a:lstStyle>
            <a:lvl1pPr>
              <a:defRPr>
                <a:solidFill>
                  <a:schemeClr val="tx1">
                    <a:lumMod val="75000"/>
                    <a:lumOff val="25000"/>
                  </a:schemeClr>
                </a:solidFill>
              </a:defRPr>
            </a:lvl1pPr>
          </a:lstStyle>
          <a:p>
            <a:pPr rtl="0"/>
            <a:fld id="{AFE01A92-C55D-4CF5-81C4-41F7C79334F3}" type="datetime1">
              <a:rPr lang="en-GB" noProof="0" smtClean="0"/>
              <a:t>27/02/2026</a:t>
            </a:fld>
            <a:endParaRPr lang="en-GB" noProof="0" dirty="0"/>
          </a:p>
        </p:txBody>
      </p:sp>
      <p:sp>
        <p:nvSpPr>
          <p:cNvPr id="13" name="Footer Placeholder 2">
            <a:extLst>
              <a:ext uri="{FF2B5EF4-FFF2-40B4-BE49-F238E27FC236}">
                <a16:creationId xmlns:a16="http://schemas.microsoft.com/office/drawing/2014/main" id="{8C05871B-E916-40A4-B5E3-65C15F5A4D2A}"/>
              </a:ext>
            </a:extLst>
          </p:cNvPr>
          <p:cNvSpPr>
            <a:spLocks noGrp="1"/>
          </p:cNvSpPr>
          <p:nvPr>
            <p:ph type="ftr" sz="quarter" idx="11"/>
          </p:nvPr>
        </p:nvSpPr>
        <p:spPr>
          <a:xfrm>
            <a:off x="1097279" y="6446838"/>
            <a:ext cx="4846321" cy="365125"/>
          </a:xfrm>
        </p:spPr>
        <p:txBody>
          <a:bodyPr rtlCol="0"/>
          <a:lstStyle>
            <a:lvl1pPr>
              <a:defRPr>
                <a:solidFill>
                  <a:schemeClr val="tx1">
                    <a:lumMod val="75000"/>
                    <a:lumOff val="25000"/>
                  </a:schemeClr>
                </a:solidFill>
              </a:defRPr>
            </a:lvl1pPr>
          </a:lstStyle>
          <a:p>
            <a:pPr rtl="0"/>
            <a:r>
              <a:rPr lang="en-GB" noProof="0" dirty="0"/>
              <a:t>Footer</a:t>
            </a:r>
          </a:p>
        </p:txBody>
      </p:sp>
      <p:sp>
        <p:nvSpPr>
          <p:cNvPr id="14" name="Slide Number Placeholder 3">
            <a:extLst>
              <a:ext uri="{FF2B5EF4-FFF2-40B4-BE49-F238E27FC236}">
                <a16:creationId xmlns:a16="http://schemas.microsoft.com/office/drawing/2014/main" id="{B45E789F-2E61-4EC0-8973-681625FE518F}"/>
              </a:ext>
            </a:extLst>
          </p:cNvPr>
          <p:cNvSpPr>
            <a:spLocks noGrp="1"/>
          </p:cNvSpPr>
          <p:nvPr>
            <p:ph type="sldNum" sz="quarter" idx="12"/>
          </p:nvPr>
        </p:nvSpPr>
        <p:spPr>
          <a:xfrm>
            <a:off x="10375670" y="6446838"/>
            <a:ext cx="780010" cy="365125"/>
          </a:xfrm>
        </p:spPr>
        <p:txBody>
          <a:bodyPr rtlCol="0"/>
          <a:lstStyle>
            <a:lvl1pPr>
              <a:defRPr>
                <a:solidFill>
                  <a:schemeClr val="tx1">
                    <a:lumMod val="75000"/>
                    <a:lumOff val="25000"/>
                  </a:schemeClr>
                </a:solidFill>
              </a:defRPr>
            </a:lvl1pPr>
          </a:lstStyle>
          <a:p>
            <a:pPr rtl="0"/>
            <a:fld id="{3A98EE3D-8CD1-4C3F-BD1C-C98C9596463C}" type="slidenum">
              <a:rPr lang="en-GB" noProof="0" smtClean="0"/>
              <a:pPr/>
              <a:t>‹#›</a:t>
            </a:fld>
            <a:endParaRPr lang="en-GB" noProof="0" dirty="0"/>
          </a:p>
        </p:txBody>
      </p:sp>
      <p:sp>
        <p:nvSpPr>
          <p:cNvPr id="18" name="Picture Placeholder 9">
            <a:extLst>
              <a:ext uri="{FF2B5EF4-FFF2-40B4-BE49-F238E27FC236}">
                <a16:creationId xmlns:a16="http://schemas.microsoft.com/office/drawing/2014/main" id="{4F173117-1383-4956-B947-1EA7A51D0D4A}"/>
              </a:ext>
            </a:extLst>
          </p:cNvPr>
          <p:cNvSpPr>
            <a:spLocks noGrp="1"/>
          </p:cNvSpPr>
          <p:nvPr>
            <p:ph type="pic" sz="quarter" idx="13"/>
          </p:nvPr>
        </p:nvSpPr>
        <p:spPr>
          <a:xfrm>
            <a:off x="0" y="0"/>
            <a:ext cx="4654296" cy="5864225"/>
          </a:xfrm>
        </p:spPr>
        <p:txBody>
          <a:bodyPr rtlCol="0"/>
          <a:lstStyle>
            <a:lvl1pPr>
              <a:defRPr>
                <a:solidFill>
                  <a:schemeClr val="tx1">
                    <a:lumMod val="75000"/>
                    <a:lumOff val="25000"/>
                  </a:schemeClr>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17510465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7_Content with Caption">
    <p:spTree>
      <p:nvGrpSpPr>
        <p:cNvPr id="1" name=""/>
        <p:cNvGrpSpPr/>
        <p:nvPr/>
      </p:nvGrpSpPr>
      <p:grpSpPr>
        <a:xfrm>
          <a:off x="0" y="0"/>
          <a:ext cx="0" cy="0"/>
          <a:chOff x="0" y="0"/>
          <a:chExt cx="0" cy="0"/>
        </a:xfrm>
      </p:grpSpPr>
      <p:sp>
        <p:nvSpPr>
          <p:cNvPr id="18" name="Picture Placeholder 9">
            <a:extLst>
              <a:ext uri="{FF2B5EF4-FFF2-40B4-BE49-F238E27FC236}">
                <a16:creationId xmlns:a16="http://schemas.microsoft.com/office/drawing/2014/main" id="{4F173117-1383-4956-B947-1EA7A51D0D4A}"/>
              </a:ext>
            </a:extLst>
          </p:cNvPr>
          <p:cNvSpPr>
            <a:spLocks noGrp="1"/>
          </p:cNvSpPr>
          <p:nvPr>
            <p:ph type="pic" sz="quarter" idx="13"/>
          </p:nvPr>
        </p:nvSpPr>
        <p:spPr>
          <a:xfrm>
            <a:off x="0" y="0"/>
            <a:ext cx="12192000" cy="3541486"/>
          </a:xfrm>
        </p:spPr>
        <p:txBody>
          <a:bodyPr rtlCol="0"/>
          <a:lstStyle>
            <a:lvl1pPr>
              <a:defRPr>
                <a:solidFill>
                  <a:schemeClr val="tx1">
                    <a:lumMod val="75000"/>
                    <a:lumOff val="25000"/>
                  </a:schemeClr>
                </a:solidFill>
              </a:defRPr>
            </a:lvl1pPr>
          </a:lstStyle>
          <a:p>
            <a:pPr rtl="0"/>
            <a:r>
              <a:rPr lang="en-US" noProof="0"/>
              <a:t>Click icon to add picture</a:t>
            </a:r>
            <a:endParaRPr lang="en-GB" noProof="0" dirty="0"/>
          </a:p>
        </p:txBody>
      </p:sp>
      <p:sp>
        <p:nvSpPr>
          <p:cNvPr id="10" name="Parallelogram 14">
            <a:extLst>
              <a:ext uri="{FF2B5EF4-FFF2-40B4-BE49-F238E27FC236}">
                <a16:creationId xmlns:a16="http://schemas.microsoft.com/office/drawing/2014/main" id="{BA60C70F-7EE5-4927-B922-88B1C47FADB9}"/>
              </a:ext>
            </a:extLst>
          </p:cNvPr>
          <p:cNvSpPr/>
          <p:nvPr userDrawn="1"/>
        </p:nvSpPr>
        <p:spPr>
          <a:xfrm>
            <a:off x="74485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2" name="Title 1"/>
          <p:cNvSpPr>
            <a:spLocks noGrp="1"/>
          </p:cNvSpPr>
          <p:nvPr>
            <p:ph type="title"/>
          </p:nvPr>
        </p:nvSpPr>
        <p:spPr>
          <a:xfrm>
            <a:off x="3068577" y="880375"/>
            <a:ext cx="6054846" cy="634336"/>
          </a:xfrm>
        </p:spPr>
        <p:txBody>
          <a:bodyPr rtlCol="0" anchor="ctr">
            <a:noAutofit/>
          </a:bodyPr>
          <a:lstStyle>
            <a:lvl1pPr algn="ctr">
              <a:lnSpc>
                <a:spcPct val="90000"/>
              </a:lnSpc>
              <a:defRPr sz="3600" b="1" i="0">
                <a:solidFill>
                  <a:schemeClr val="tx1">
                    <a:lumMod val="75000"/>
                    <a:lumOff val="25000"/>
                  </a:schemeClr>
                </a:solidFill>
                <a:latin typeface="+mn-lt"/>
              </a:defRPr>
            </a:lvl1pPr>
          </a:lstStyle>
          <a:p>
            <a:pPr rtl="0"/>
            <a:r>
              <a:rPr lang="en-US" noProof="0"/>
              <a:t>Click to edit Master title style</a:t>
            </a:r>
            <a:endParaRPr lang="en-GB" noProof="0" dirty="0"/>
          </a:p>
        </p:txBody>
      </p:sp>
      <p:sp>
        <p:nvSpPr>
          <p:cNvPr id="12" name="Date Placeholder 1">
            <a:extLst>
              <a:ext uri="{FF2B5EF4-FFF2-40B4-BE49-F238E27FC236}">
                <a16:creationId xmlns:a16="http://schemas.microsoft.com/office/drawing/2014/main" id="{F417C55D-4AE8-427B-A32E-9F54E007E686}"/>
              </a:ext>
            </a:extLst>
          </p:cNvPr>
          <p:cNvSpPr>
            <a:spLocks noGrp="1"/>
          </p:cNvSpPr>
          <p:nvPr>
            <p:ph type="dt" sz="half" idx="10"/>
          </p:nvPr>
        </p:nvSpPr>
        <p:spPr>
          <a:xfrm>
            <a:off x="6834126" y="6446838"/>
            <a:ext cx="2584850" cy="365125"/>
          </a:xfrm>
        </p:spPr>
        <p:txBody>
          <a:bodyPr rtlCol="0"/>
          <a:lstStyle>
            <a:lvl1pPr>
              <a:defRPr>
                <a:solidFill>
                  <a:schemeClr val="tx1">
                    <a:lumMod val="75000"/>
                    <a:lumOff val="25000"/>
                  </a:schemeClr>
                </a:solidFill>
              </a:defRPr>
            </a:lvl1pPr>
          </a:lstStyle>
          <a:p>
            <a:pPr rtl="0"/>
            <a:fld id="{6BB29A78-B697-437D-9624-30A869AD1C7E}" type="datetime1">
              <a:rPr lang="en-GB" noProof="0" smtClean="0"/>
              <a:t>27/02/2026</a:t>
            </a:fld>
            <a:endParaRPr lang="en-GB" noProof="0" dirty="0"/>
          </a:p>
        </p:txBody>
      </p:sp>
      <p:sp>
        <p:nvSpPr>
          <p:cNvPr id="13" name="Footer Placeholder 2">
            <a:extLst>
              <a:ext uri="{FF2B5EF4-FFF2-40B4-BE49-F238E27FC236}">
                <a16:creationId xmlns:a16="http://schemas.microsoft.com/office/drawing/2014/main" id="{8C05871B-E916-40A4-B5E3-65C15F5A4D2A}"/>
              </a:ext>
            </a:extLst>
          </p:cNvPr>
          <p:cNvSpPr>
            <a:spLocks noGrp="1"/>
          </p:cNvSpPr>
          <p:nvPr>
            <p:ph type="ftr" sz="quarter" idx="11"/>
          </p:nvPr>
        </p:nvSpPr>
        <p:spPr>
          <a:xfrm>
            <a:off x="1097279" y="6446838"/>
            <a:ext cx="4846321" cy="365125"/>
          </a:xfrm>
        </p:spPr>
        <p:txBody>
          <a:bodyPr rtlCol="0"/>
          <a:lstStyle>
            <a:lvl1pPr>
              <a:defRPr>
                <a:solidFill>
                  <a:schemeClr val="tx1">
                    <a:lumMod val="75000"/>
                    <a:lumOff val="25000"/>
                  </a:schemeClr>
                </a:solidFill>
              </a:defRPr>
            </a:lvl1pPr>
          </a:lstStyle>
          <a:p>
            <a:pPr rtl="0"/>
            <a:r>
              <a:rPr lang="en-GB" noProof="0" dirty="0"/>
              <a:t>Footer</a:t>
            </a:r>
          </a:p>
        </p:txBody>
      </p:sp>
      <p:sp>
        <p:nvSpPr>
          <p:cNvPr id="14" name="Slide Number Placeholder 3">
            <a:extLst>
              <a:ext uri="{FF2B5EF4-FFF2-40B4-BE49-F238E27FC236}">
                <a16:creationId xmlns:a16="http://schemas.microsoft.com/office/drawing/2014/main" id="{B45E789F-2E61-4EC0-8973-681625FE518F}"/>
              </a:ext>
            </a:extLst>
          </p:cNvPr>
          <p:cNvSpPr>
            <a:spLocks noGrp="1"/>
          </p:cNvSpPr>
          <p:nvPr>
            <p:ph type="sldNum" sz="quarter" idx="12"/>
          </p:nvPr>
        </p:nvSpPr>
        <p:spPr>
          <a:xfrm>
            <a:off x="10375670" y="6446838"/>
            <a:ext cx="780010" cy="365125"/>
          </a:xfrm>
        </p:spPr>
        <p:txBody>
          <a:bodyPr rtlCol="0"/>
          <a:lstStyle>
            <a:lvl1pPr>
              <a:defRPr>
                <a:solidFill>
                  <a:schemeClr val="tx1">
                    <a:lumMod val="75000"/>
                    <a:lumOff val="25000"/>
                  </a:schemeClr>
                </a:solidFill>
              </a:defRPr>
            </a:lvl1pPr>
          </a:lstStyle>
          <a:p>
            <a:pPr rtl="0"/>
            <a:fld id="{3A98EE3D-8CD1-4C3F-BD1C-C98C9596463C}" type="slidenum">
              <a:rPr lang="en-GB" noProof="0" smtClean="0"/>
              <a:pPr/>
              <a:t>‹#›</a:t>
            </a:fld>
            <a:endParaRPr lang="en-GB" noProof="0" dirty="0"/>
          </a:p>
        </p:txBody>
      </p:sp>
      <p:sp>
        <p:nvSpPr>
          <p:cNvPr id="19" name="Rectangle 18">
            <a:extLst>
              <a:ext uri="{FF2B5EF4-FFF2-40B4-BE49-F238E27FC236}">
                <a16:creationId xmlns:a16="http://schemas.microsoft.com/office/drawing/2014/main" id="{AF446475-024F-4C71-99D3-501468ACAD11}"/>
              </a:ext>
            </a:extLst>
          </p:cNvPr>
          <p:cNvSpPr/>
          <p:nvPr userDrawn="1"/>
        </p:nvSpPr>
        <p:spPr>
          <a:xfrm>
            <a:off x="5577840" y="0"/>
            <a:ext cx="1036320" cy="685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7676028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3_Content with Caption">
    <p:spTree>
      <p:nvGrpSpPr>
        <p:cNvPr id="1" name=""/>
        <p:cNvGrpSpPr/>
        <p:nvPr/>
      </p:nvGrpSpPr>
      <p:grpSpPr>
        <a:xfrm>
          <a:off x="0" y="0"/>
          <a:ext cx="0" cy="0"/>
          <a:chOff x="0" y="0"/>
          <a:chExt cx="0" cy="0"/>
        </a:xfrm>
      </p:grpSpPr>
      <p:sp>
        <p:nvSpPr>
          <p:cNvPr id="10" name="Parallelogram 14">
            <a:extLst>
              <a:ext uri="{FF2B5EF4-FFF2-40B4-BE49-F238E27FC236}">
                <a16:creationId xmlns:a16="http://schemas.microsoft.com/office/drawing/2014/main" id="{BA60C70F-7EE5-4927-B922-88B1C47FADB9}"/>
              </a:ext>
            </a:extLst>
          </p:cNvPr>
          <p:cNvSpPr/>
          <p:nvPr userDrawn="1"/>
        </p:nvSpPr>
        <p:spPr>
          <a:xfrm>
            <a:off x="74485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4" name="Rectangle 3">
            <a:extLst>
              <a:ext uri="{FF2B5EF4-FFF2-40B4-BE49-F238E27FC236}">
                <a16:creationId xmlns:a16="http://schemas.microsoft.com/office/drawing/2014/main" id="{648F6D61-9E88-4632-A0A8-CB2E0CC5DEAF}"/>
              </a:ext>
            </a:extLst>
          </p:cNvPr>
          <p:cNvSpPr/>
          <p:nvPr userDrawn="1"/>
        </p:nvSpPr>
        <p:spPr>
          <a:xfrm>
            <a:off x="4654312" y="507333"/>
            <a:ext cx="7537688" cy="48495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 name="Rectangle 7">
            <a:extLst>
              <a:ext uri="{FF2B5EF4-FFF2-40B4-BE49-F238E27FC236}">
                <a16:creationId xmlns:a16="http://schemas.microsoft.com/office/drawing/2014/main" id="{16D90D66-BCB9-4229-A829-628874352AC0}"/>
              </a:ext>
            </a:extLst>
          </p:cNvPr>
          <p:cNvSpPr/>
          <p:nvPr/>
        </p:nvSpPr>
        <p:spPr>
          <a:xfrm>
            <a:off x="16" y="0"/>
            <a:ext cx="4654296" cy="586422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2200" y="1885125"/>
            <a:ext cx="3068833" cy="2093975"/>
          </a:xfrm>
        </p:spPr>
        <p:txBody>
          <a:bodyPr rtlCol="0" anchor="ctr">
            <a:normAutofit/>
          </a:bodyPr>
          <a:lstStyle>
            <a:lvl1pPr>
              <a:lnSpc>
                <a:spcPct val="90000"/>
              </a:lnSpc>
              <a:defRPr sz="4400" b="1" i="0">
                <a:solidFill>
                  <a:srgbClr val="FFFFFF"/>
                </a:solidFill>
                <a:latin typeface="+mn-lt"/>
              </a:defRPr>
            </a:lvl1pPr>
          </a:lstStyle>
          <a:p>
            <a:pPr rtl="0"/>
            <a:r>
              <a:rPr lang="en-US" noProof="0"/>
              <a:t>Click to edit Master title style</a:t>
            </a:r>
            <a:endParaRPr lang="en-GB" noProof="0" dirty="0"/>
          </a:p>
        </p:txBody>
      </p:sp>
      <p:sp>
        <p:nvSpPr>
          <p:cNvPr id="3" name="Content Placeholder 2"/>
          <p:cNvSpPr>
            <a:spLocks noGrp="1"/>
          </p:cNvSpPr>
          <p:nvPr>
            <p:ph idx="1"/>
          </p:nvPr>
        </p:nvSpPr>
        <p:spPr>
          <a:xfrm>
            <a:off x="6473373" y="943430"/>
            <a:ext cx="4699452" cy="3977366"/>
          </a:xfrm>
        </p:spPr>
        <p:txBody>
          <a:bodyPr rtlCol="0" anchor="ctr">
            <a:normAutofit/>
          </a:bodyPr>
          <a:lstStyle>
            <a:lvl1pPr>
              <a:defRPr sz="2400"/>
            </a:lvl1pPr>
            <a:lvl2pPr>
              <a:defRPr sz="2000"/>
            </a:lvl2pPr>
            <a:lvl3pPr>
              <a:defRPr sz="1600"/>
            </a:lvl3pPr>
            <a:lvl4pPr>
              <a:defRPr sz="1600"/>
            </a:lvl4pPr>
            <a:lvl5pPr>
              <a:defRPr sz="16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12" name="Date Placeholder 1">
            <a:extLst>
              <a:ext uri="{FF2B5EF4-FFF2-40B4-BE49-F238E27FC236}">
                <a16:creationId xmlns:a16="http://schemas.microsoft.com/office/drawing/2014/main" id="{F417C55D-4AE8-427B-A32E-9F54E007E686}"/>
              </a:ext>
            </a:extLst>
          </p:cNvPr>
          <p:cNvSpPr>
            <a:spLocks noGrp="1"/>
          </p:cNvSpPr>
          <p:nvPr>
            <p:ph type="dt" sz="half" idx="10"/>
          </p:nvPr>
        </p:nvSpPr>
        <p:spPr>
          <a:xfrm>
            <a:off x="6834126" y="6446838"/>
            <a:ext cx="2584850" cy="365125"/>
          </a:xfrm>
        </p:spPr>
        <p:txBody>
          <a:bodyPr rtlCol="0"/>
          <a:lstStyle>
            <a:lvl1pPr>
              <a:defRPr>
                <a:solidFill>
                  <a:schemeClr val="tx1">
                    <a:lumMod val="75000"/>
                    <a:lumOff val="25000"/>
                  </a:schemeClr>
                </a:solidFill>
              </a:defRPr>
            </a:lvl1pPr>
          </a:lstStyle>
          <a:p>
            <a:pPr rtl="0"/>
            <a:fld id="{B6258326-D8D0-4110-9C2B-919D0122436D}" type="datetime1">
              <a:rPr lang="en-GB" noProof="0" smtClean="0"/>
              <a:t>27/02/2026</a:t>
            </a:fld>
            <a:endParaRPr lang="en-GB" noProof="0" dirty="0"/>
          </a:p>
        </p:txBody>
      </p:sp>
      <p:sp>
        <p:nvSpPr>
          <p:cNvPr id="13" name="Footer Placeholder 2">
            <a:extLst>
              <a:ext uri="{FF2B5EF4-FFF2-40B4-BE49-F238E27FC236}">
                <a16:creationId xmlns:a16="http://schemas.microsoft.com/office/drawing/2014/main" id="{8C05871B-E916-40A4-B5E3-65C15F5A4D2A}"/>
              </a:ext>
            </a:extLst>
          </p:cNvPr>
          <p:cNvSpPr>
            <a:spLocks noGrp="1"/>
          </p:cNvSpPr>
          <p:nvPr>
            <p:ph type="ftr" sz="quarter" idx="11"/>
          </p:nvPr>
        </p:nvSpPr>
        <p:spPr>
          <a:xfrm>
            <a:off x="1097279" y="6446838"/>
            <a:ext cx="4846321" cy="365125"/>
          </a:xfrm>
        </p:spPr>
        <p:txBody>
          <a:bodyPr rtlCol="0"/>
          <a:lstStyle>
            <a:lvl1pPr>
              <a:defRPr>
                <a:solidFill>
                  <a:schemeClr val="tx1">
                    <a:lumMod val="75000"/>
                    <a:lumOff val="25000"/>
                  </a:schemeClr>
                </a:solidFill>
              </a:defRPr>
            </a:lvl1pPr>
          </a:lstStyle>
          <a:p>
            <a:pPr rtl="0"/>
            <a:r>
              <a:rPr lang="en-GB" noProof="0" dirty="0"/>
              <a:t>Footer</a:t>
            </a:r>
          </a:p>
        </p:txBody>
      </p:sp>
      <p:sp>
        <p:nvSpPr>
          <p:cNvPr id="14" name="Slide Number Placeholder 3">
            <a:extLst>
              <a:ext uri="{FF2B5EF4-FFF2-40B4-BE49-F238E27FC236}">
                <a16:creationId xmlns:a16="http://schemas.microsoft.com/office/drawing/2014/main" id="{B45E789F-2E61-4EC0-8973-681625FE518F}"/>
              </a:ext>
            </a:extLst>
          </p:cNvPr>
          <p:cNvSpPr>
            <a:spLocks noGrp="1"/>
          </p:cNvSpPr>
          <p:nvPr>
            <p:ph type="sldNum" sz="quarter" idx="12"/>
          </p:nvPr>
        </p:nvSpPr>
        <p:spPr>
          <a:xfrm>
            <a:off x="10375670" y="6446838"/>
            <a:ext cx="780010" cy="365125"/>
          </a:xfrm>
        </p:spPr>
        <p:txBody>
          <a:bodyPr rtlCol="0"/>
          <a:lstStyle>
            <a:lvl1pPr>
              <a:defRPr>
                <a:solidFill>
                  <a:schemeClr val="tx1">
                    <a:lumMod val="75000"/>
                    <a:lumOff val="25000"/>
                  </a:schemeClr>
                </a:solidFill>
              </a:defRPr>
            </a:lvl1pPr>
          </a:lstStyle>
          <a:p>
            <a:pPr rtl="0"/>
            <a:fld id="{3A98EE3D-8CD1-4C3F-BD1C-C98C9596463C}" type="slidenum">
              <a:rPr lang="en-GB" noProof="0" smtClean="0"/>
              <a:pPr/>
              <a:t>‹#›</a:t>
            </a:fld>
            <a:endParaRPr lang="en-GB" noProof="0" dirty="0"/>
          </a:p>
        </p:txBody>
      </p:sp>
      <p:sp>
        <p:nvSpPr>
          <p:cNvPr id="20" name="Rectangle 19">
            <a:extLst>
              <a:ext uri="{FF2B5EF4-FFF2-40B4-BE49-F238E27FC236}">
                <a16:creationId xmlns:a16="http://schemas.microsoft.com/office/drawing/2014/main" id="{EF73BF96-A07C-4AAA-A37F-65151BD22A70}"/>
              </a:ext>
            </a:extLst>
          </p:cNvPr>
          <p:cNvSpPr/>
          <p:nvPr userDrawn="1"/>
        </p:nvSpPr>
        <p:spPr>
          <a:xfrm>
            <a:off x="4370251" y="2322780"/>
            <a:ext cx="1348378" cy="121866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40127715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4_Content with Caption">
    <p:spTree>
      <p:nvGrpSpPr>
        <p:cNvPr id="1" name=""/>
        <p:cNvGrpSpPr/>
        <p:nvPr/>
      </p:nvGrpSpPr>
      <p:grpSpPr>
        <a:xfrm>
          <a:off x="0" y="0"/>
          <a:ext cx="0" cy="0"/>
          <a:chOff x="0" y="0"/>
          <a:chExt cx="0" cy="0"/>
        </a:xfrm>
      </p:grpSpPr>
      <p:sp>
        <p:nvSpPr>
          <p:cNvPr id="10" name="Parallelogram 14">
            <a:extLst>
              <a:ext uri="{FF2B5EF4-FFF2-40B4-BE49-F238E27FC236}">
                <a16:creationId xmlns:a16="http://schemas.microsoft.com/office/drawing/2014/main" id="{BA60C70F-7EE5-4927-B922-88B1C47FADB9}"/>
              </a:ext>
            </a:extLst>
          </p:cNvPr>
          <p:cNvSpPr/>
          <p:nvPr userDrawn="1"/>
        </p:nvSpPr>
        <p:spPr>
          <a:xfrm>
            <a:off x="74485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4" name="Rectangle 3">
            <a:extLst>
              <a:ext uri="{FF2B5EF4-FFF2-40B4-BE49-F238E27FC236}">
                <a16:creationId xmlns:a16="http://schemas.microsoft.com/office/drawing/2014/main" id="{648F6D61-9E88-4632-A0A8-CB2E0CC5DEAF}"/>
              </a:ext>
            </a:extLst>
          </p:cNvPr>
          <p:cNvSpPr/>
          <p:nvPr userDrawn="1"/>
        </p:nvSpPr>
        <p:spPr>
          <a:xfrm>
            <a:off x="4654312" y="507333"/>
            <a:ext cx="7537688" cy="48495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 name="Rectangle 7">
            <a:extLst>
              <a:ext uri="{FF2B5EF4-FFF2-40B4-BE49-F238E27FC236}">
                <a16:creationId xmlns:a16="http://schemas.microsoft.com/office/drawing/2014/main" id="{16D90D66-BCB9-4229-A829-628874352AC0}"/>
              </a:ext>
            </a:extLst>
          </p:cNvPr>
          <p:cNvSpPr/>
          <p:nvPr userDrawn="1"/>
        </p:nvSpPr>
        <p:spPr>
          <a:xfrm>
            <a:off x="16" y="0"/>
            <a:ext cx="4654296" cy="5864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1092200" y="1885125"/>
            <a:ext cx="3068833" cy="2093975"/>
          </a:xfrm>
        </p:spPr>
        <p:txBody>
          <a:bodyPr rtlCol="0" anchor="ctr">
            <a:normAutofit/>
          </a:bodyPr>
          <a:lstStyle>
            <a:lvl1pPr>
              <a:lnSpc>
                <a:spcPct val="90000"/>
              </a:lnSpc>
              <a:defRPr sz="4400" b="1" i="0">
                <a:solidFill>
                  <a:srgbClr val="FFFFFF"/>
                </a:solidFill>
                <a:latin typeface="+mn-lt"/>
              </a:defRPr>
            </a:lvl1pPr>
          </a:lstStyle>
          <a:p>
            <a:pPr rtl="0"/>
            <a:r>
              <a:rPr lang="en-US" noProof="0"/>
              <a:t>Click to edit Master title style</a:t>
            </a:r>
            <a:endParaRPr lang="en-GB" noProof="0" dirty="0"/>
          </a:p>
        </p:txBody>
      </p:sp>
      <p:sp>
        <p:nvSpPr>
          <p:cNvPr id="3" name="Content Placeholder 2"/>
          <p:cNvSpPr>
            <a:spLocks noGrp="1"/>
          </p:cNvSpPr>
          <p:nvPr>
            <p:ph idx="1"/>
          </p:nvPr>
        </p:nvSpPr>
        <p:spPr>
          <a:xfrm>
            <a:off x="6518529" y="943430"/>
            <a:ext cx="4654296" cy="3977366"/>
          </a:xfrm>
        </p:spPr>
        <p:txBody>
          <a:bodyPr rtlCol="0" anchor="ctr">
            <a:normAutofit/>
          </a:bodyPr>
          <a:lstStyle>
            <a:lvl1pPr>
              <a:defRPr sz="2400"/>
            </a:lvl1pPr>
            <a:lvl2pPr>
              <a:defRPr sz="2000"/>
            </a:lvl2pPr>
            <a:lvl3pPr>
              <a:defRPr sz="1600"/>
            </a:lvl3pPr>
            <a:lvl4pPr>
              <a:defRPr sz="1600"/>
            </a:lvl4pPr>
            <a:lvl5pPr>
              <a:defRPr sz="16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12" name="Date Placeholder 1">
            <a:extLst>
              <a:ext uri="{FF2B5EF4-FFF2-40B4-BE49-F238E27FC236}">
                <a16:creationId xmlns:a16="http://schemas.microsoft.com/office/drawing/2014/main" id="{F417C55D-4AE8-427B-A32E-9F54E007E686}"/>
              </a:ext>
            </a:extLst>
          </p:cNvPr>
          <p:cNvSpPr>
            <a:spLocks noGrp="1"/>
          </p:cNvSpPr>
          <p:nvPr>
            <p:ph type="dt" sz="half" idx="10"/>
          </p:nvPr>
        </p:nvSpPr>
        <p:spPr>
          <a:xfrm>
            <a:off x="6834126" y="6446838"/>
            <a:ext cx="2584850" cy="365125"/>
          </a:xfrm>
        </p:spPr>
        <p:txBody>
          <a:bodyPr rtlCol="0"/>
          <a:lstStyle>
            <a:lvl1pPr>
              <a:defRPr>
                <a:solidFill>
                  <a:schemeClr val="tx1">
                    <a:lumMod val="75000"/>
                    <a:lumOff val="25000"/>
                  </a:schemeClr>
                </a:solidFill>
              </a:defRPr>
            </a:lvl1pPr>
          </a:lstStyle>
          <a:p>
            <a:pPr rtl="0"/>
            <a:fld id="{C75AED56-8363-4442-A067-EEB0606B87DC}" type="datetime1">
              <a:rPr lang="en-GB" noProof="0" smtClean="0"/>
              <a:t>27/02/2026</a:t>
            </a:fld>
            <a:endParaRPr lang="en-GB" noProof="0" dirty="0"/>
          </a:p>
        </p:txBody>
      </p:sp>
      <p:sp>
        <p:nvSpPr>
          <p:cNvPr id="13" name="Footer Placeholder 2">
            <a:extLst>
              <a:ext uri="{FF2B5EF4-FFF2-40B4-BE49-F238E27FC236}">
                <a16:creationId xmlns:a16="http://schemas.microsoft.com/office/drawing/2014/main" id="{8C05871B-E916-40A4-B5E3-65C15F5A4D2A}"/>
              </a:ext>
            </a:extLst>
          </p:cNvPr>
          <p:cNvSpPr>
            <a:spLocks noGrp="1"/>
          </p:cNvSpPr>
          <p:nvPr>
            <p:ph type="ftr" sz="quarter" idx="11"/>
          </p:nvPr>
        </p:nvSpPr>
        <p:spPr>
          <a:xfrm>
            <a:off x="1097279" y="6446838"/>
            <a:ext cx="4846321" cy="365125"/>
          </a:xfrm>
        </p:spPr>
        <p:txBody>
          <a:bodyPr rtlCol="0"/>
          <a:lstStyle>
            <a:lvl1pPr>
              <a:defRPr>
                <a:solidFill>
                  <a:schemeClr val="tx1">
                    <a:lumMod val="75000"/>
                    <a:lumOff val="25000"/>
                  </a:schemeClr>
                </a:solidFill>
              </a:defRPr>
            </a:lvl1pPr>
          </a:lstStyle>
          <a:p>
            <a:pPr rtl="0"/>
            <a:r>
              <a:rPr lang="en-GB" noProof="0" dirty="0"/>
              <a:t>Footer</a:t>
            </a:r>
          </a:p>
        </p:txBody>
      </p:sp>
      <p:sp>
        <p:nvSpPr>
          <p:cNvPr id="14" name="Slide Number Placeholder 3">
            <a:extLst>
              <a:ext uri="{FF2B5EF4-FFF2-40B4-BE49-F238E27FC236}">
                <a16:creationId xmlns:a16="http://schemas.microsoft.com/office/drawing/2014/main" id="{B45E789F-2E61-4EC0-8973-681625FE518F}"/>
              </a:ext>
            </a:extLst>
          </p:cNvPr>
          <p:cNvSpPr>
            <a:spLocks noGrp="1"/>
          </p:cNvSpPr>
          <p:nvPr>
            <p:ph type="sldNum" sz="quarter" idx="12"/>
          </p:nvPr>
        </p:nvSpPr>
        <p:spPr>
          <a:xfrm>
            <a:off x="10375670" y="6446838"/>
            <a:ext cx="780010" cy="365125"/>
          </a:xfrm>
        </p:spPr>
        <p:txBody>
          <a:bodyPr rtlCol="0"/>
          <a:lstStyle>
            <a:lvl1pPr>
              <a:defRPr>
                <a:solidFill>
                  <a:schemeClr val="tx1">
                    <a:lumMod val="75000"/>
                    <a:lumOff val="25000"/>
                  </a:schemeClr>
                </a:solidFill>
              </a:defRPr>
            </a:lvl1pPr>
          </a:lstStyle>
          <a:p>
            <a:pPr rtl="0"/>
            <a:fld id="{3A98EE3D-8CD1-4C3F-BD1C-C98C9596463C}" type="slidenum">
              <a:rPr lang="en-GB" noProof="0" smtClean="0"/>
              <a:pPr/>
              <a:t>‹#›</a:t>
            </a:fld>
            <a:endParaRPr lang="en-GB" noProof="0" dirty="0"/>
          </a:p>
        </p:txBody>
      </p:sp>
      <p:sp>
        <p:nvSpPr>
          <p:cNvPr id="18" name="Rectangle 17">
            <a:extLst>
              <a:ext uri="{FF2B5EF4-FFF2-40B4-BE49-F238E27FC236}">
                <a16:creationId xmlns:a16="http://schemas.microsoft.com/office/drawing/2014/main" id="{6127F28F-6C7B-471B-9839-EF88426C1976}"/>
              </a:ext>
            </a:extLst>
          </p:cNvPr>
          <p:cNvSpPr/>
          <p:nvPr userDrawn="1"/>
        </p:nvSpPr>
        <p:spPr>
          <a:xfrm>
            <a:off x="4370251" y="2322780"/>
            <a:ext cx="1348378" cy="121866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34986162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Picture Placeholder 2"/>
          <p:cNvSpPr>
            <a:spLocks noGrp="1" noChangeAspect="1"/>
          </p:cNvSpPr>
          <p:nvPr>
            <p:ph type="pic" idx="1"/>
          </p:nvPr>
        </p:nvSpPr>
        <p:spPr>
          <a:xfrm>
            <a:off x="15" y="0"/>
            <a:ext cx="12191985" cy="4578350"/>
          </a:xfrm>
          <a:solidFill>
            <a:schemeClr val="bg1"/>
          </a:solidFill>
        </p:spPr>
        <p:txBody>
          <a:bodyPr lIns="457200" tIns="457200" rtlCol="0" anchor="t">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dirty="0"/>
          </a:p>
        </p:txBody>
      </p:sp>
      <p:sp>
        <p:nvSpPr>
          <p:cNvPr id="2" name="Title 1"/>
          <p:cNvSpPr>
            <a:spLocks noGrp="1"/>
          </p:cNvSpPr>
          <p:nvPr>
            <p:ph type="title"/>
          </p:nvPr>
        </p:nvSpPr>
        <p:spPr>
          <a:xfrm>
            <a:off x="1097279" y="4799362"/>
            <a:ext cx="10113645" cy="743682"/>
          </a:xfrm>
        </p:spPr>
        <p:txBody>
          <a:bodyPr tIns="0" bIns="0" rtlCol="0" anchor="b">
            <a:noAutofit/>
          </a:bodyPr>
          <a:lstStyle>
            <a:lvl1pPr algn="ctr">
              <a:defRPr sz="4400" b="1">
                <a:solidFill>
                  <a:srgbClr val="FFFFFF"/>
                </a:solidFill>
              </a:defRPr>
            </a:lvl1pPr>
          </a:lstStyle>
          <a:p>
            <a:pPr rtl="0"/>
            <a:r>
              <a:rPr lang="en-US" noProof="0"/>
              <a:t>Click to edit Master title style</a:t>
            </a:r>
            <a:endParaRPr lang="en-GB" noProof="0" dirty="0"/>
          </a:p>
        </p:txBody>
      </p:sp>
      <p:sp>
        <p:nvSpPr>
          <p:cNvPr id="4" name="Text Placeholder 3"/>
          <p:cNvSpPr>
            <a:spLocks noGrp="1"/>
          </p:cNvSpPr>
          <p:nvPr>
            <p:ph type="body" sz="half" idx="2"/>
          </p:nvPr>
        </p:nvSpPr>
        <p:spPr>
          <a:xfrm>
            <a:off x="1097279" y="5715000"/>
            <a:ext cx="10113264" cy="609600"/>
          </a:xfrm>
        </p:spPr>
        <p:txBody>
          <a:bodyPr lIns="91440" tIns="0" rIns="91440" bIns="0" rtlCol="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lvl1pPr>
              <a:defRPr>
                <a:solidFill>
                  <a:schemeClr val="bg1"/>
                </a:solidFill>
              </a:defRPr>
            </a:lvl1pPr>
          </a:lstStyle>
          <a:p>
            <a:pPr rtl="0"/>
            <a:fld id="{532033E6-01C0-4745-9BC4-55E4106B70E8}" type="datetime1">
              <a:rPr lang="en-GB" noProof="0" smtClean="0"/>
              <a:t>27/02/2026</a:t>
            </a:fld>
            <a:endParaRPr lang="en-GB" noProof="0" dirty="0"/>
          </a:p>
        </p:txBody>
      </p:sp>
      <p:sp>
        <p:nvSpPr>
          <p:cNvPr id="6" name="Footer Placeholder 5"/>
          <p:cNvSpPr>
            <a:spLocks noGrp="1"/>
          </p:cNvSpPr>
          <p:nvPr>
            <p:ph type="ftr" sz="quarter" idx="11"/>
          </p:nvPr>
        </p:nvSpPr>
        <p:spPr>
          <a:xfrm>
            <a:off x="1097279" y="6446838"/>
            <a:ext cx="6818262" cy="365125"/>
          </a:xfrm>
        </p:spPr>
        <p:txBody>
          <a:bodyPr rtlCol="0"/>
          <a:lstStyle>
            <a:lvl1pPr>
              <a:defRPr>
                <a:solidFill>
                  <a:schemeClr val="bg1"/>
                </a:solidFill>
              </a:defRPr>
            </a:lvl1pPr>
          </a:lstStyle>
          <a:p>
            <a:pPr rtl="0"/>
            <a:r>
              <a:rPr lang="en-GB" noProof="0" dirty="0"/>
              <a:t>Footer</a:t>
            </a:r>
          </a:p>
        </p:txBody>
      </p:sp>
      <p:sp>
        <p:nvSpPr>
          <p:cNvPr id="7" name="Slide Number Placeholder 6"/>
          <p:cNvSpPr>
            <a:spLocks noGrp="1"/>
          </p:cNvSpPr>
          <p:nvPr>
            <p:ph type="sldNum" sz="quarter" idx="12"/>
          </p:nvPr>
        </p:nvSpPr>
        <p:spPr/>
        <p:txBody>
          <a:bodyPr rtlCol="0"/>
          <a:lstStyle>
            <a:lvl1pPr>
              <a:defRPr>
                <a:solidFill>
                  <a:schemeClr val="bg1"/>
                </a:solidFill>
              </a:defRPr>
            </a:lvl1pPr>
          </a:lstStyle>
          <a:p>
            <a:pPr rtl="0"/>
            <a:fld id="{3A98EE3D-8CD1-4C3F-BD1C-C98C9596463C}" type="slidenum">
              <a:rPr lang="en-GB" noProof="0" smtClean="0"/>
              <a:pPr/>
              <a:t>‹#›</a:t>
            </a:fld>
            <a:endParaRPr lang="en-GB" noProof="0" dirty="0"/>
          </a:p>
        </p:txBody>
      </p:sp>
      <p:sp>
        <p:nvSpPr>
          <p:cNvPr id="9" name="Rectangle 8">
            <a:extLst>
              <a:ext uri="{FF2B5EF4-FFF2-40B4-BE49-F238E27FC236}">
                <a16:creationId xmlns:a16="http://schemas.microsoft.com/office/drawing/2014/main" id="{B4A4DE4A-F8EF-47D5-8C37-A9021C2BB6A3}"/>
              </a:ext>
            </a:extLst>
          </p:cNvPr>
          <p:cNvSpPr/>
          <p:nvPr userDrawn="1"/>
        </p:nvSpPr>
        <p:spPr>
          <a:xfrm>
            <a:off x="3536950" y="4535901"/>
            <a:ext cx="5118100" cy="1256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5986956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dirty="0"/>
          </a:p>
        </p:txBody>
      </p:sp>
      <p:sp>
        <p:nvSpPr>
          <p:cNvPr id="3" name="Vertical Text Placeholder 2"/>
          <p:cNvSpPr>
            <a:spLocks noGrp="1"/>
          </p:cNvSpPr>
          <p:nvPr>
            <p:ph type="body" orient="vert" idx="1"/>
          </p:nvPr>
        </p:nvSpPr>
        <p:spPr/>
        <p:txBody>
          <a:bodyPr vert="eaVert" lIns="45720" tIns="0" rIns="45720" bIns="0"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rtlCol="0"/>
          <a:lstStyle/>
          <a:p>
            <a:pPr rtl="0"/>
            <a:fld id="{6C3C615C-CCF8-47A3-8B56-A50310C6FA75}" type="datetime1">
              <a:rPr lang="en-GB" noProof="0" smtClean="0"/>
              <a:t>27/02/2026</a:t>
            </a:fld>
            <a:endParaRPr lang="en-GB" noProof="0"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rtlCol="0"/>
          <a:lstStyle/>
          <a:p>
            <a:pPr rtl="0"/>
            <a:r>
              <a:rPr lang="en-GB" noProof="0" dirty="0"/>
              <a:t>Footer</a:t>
            </a:r>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Tree>
    <p:extLst>
      <p:ext uri="{BB962C8B-B14F-4D97-AF65-F5344CB8AC3E}">
        <p14:creationId xmlns:p14="http://schemas.microsoft.com/office/powerpoint/2010/main" val="5560409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1346200"/>
            <a:ext cx="2448033" cy="4530725"/>
          </a:xfrm>
        </p:spPr>
        <p:txBody>
          <a:bodyPr vert="eaVert" rtlCol="0"/>
          <a:lstStyle/>
          <a:p>
            <a:pPr rtl="0"/>
            <a:r>
              <a:rPr lang="en-US" noProof="0"/>
              <a:t>Click to edit Master title style</a:t>
            </a:r>
            <a:endParaRPr lang="en-GB" noProof="0" dirty="0"/>
          </a:p>
        </p:txBody>
      </p:sp>
      <p:sp>
        <p:nvSpPr>
          <p:cNvPr id="3" name="Vertical Text Placeholder 2"/>
          <p:cNvSpPr>
            <a:spLocks noGrp="1"/>
          </p:cNvSpPr>
          <p:nvPr>
            <p:ph type="body" orient="vert" idx="1"/>
          </p:nvPr>
        </p:nvSpPr>
        <p:spPr>
          <a:xfrm>
            <a:off x="1092200" y="1346200"/>
            <a:ext cx="7480300" cy="4530723"/>
          </a:xfrm>
        </p:spPr>
        <p:txBody>
          <a:bodyPr vert="eaVert" lIns="45720" tIns="0" rIns="45720" bIns="0"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rtlCol="0"/>
          <a:lstStyle/>
          <a:p>
            <a:pPr rtl="0"/>
            <a:fld id="{10BD7E91-6C51-4A37-8BA9-63DA3AF7C9BA}" type="datetime1">
              <a:rPr lang="en-GB" noProof="0" smtClean="0"/>
              <a:t>27/02/2026</a:t>
            </a:fld>
            <a:endParaRPr lang="en-GB" noProof="0"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rtlCol="0"/>
          <a:lstStyle/>
          <a:p>
            <a:pPr rtl="0"/>
            <a:r>
              <a:rPr lang="en-GB" noProof="0" dirty="0"/>
              <a:t>Footer</a:t>
            </a:r>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rtlCol="0"/>
          <a:lstStyle/>
          <a:p>
            <a:pPr rtl="0"/>
            <a:fld id="{3A98EE3D-8CD1-4C3F-BD1C-C98C9596463C}" type="slidenum">
              <a:rPr lang="en-GB" noProof="0" smtClean="0"/>
              <a:t>‹#›</a:t>
            </a:fld>
            <a:endParaRPr lang="en-GB" noProof="0" dirty="0"/>
          </a:p>
        </p:txBody>
      </p:sp>
      <p:sp>
        <p:nvSpPr>
          <p:cNvPr id="14" name="Rectangle 13">
            <a:extLst>
              <a:ext uri="{FF2B5EF4-FFF2-40B4-BE49-F238E27FC236}">
                <a16:creationId xmlns:a16="http://schemas.microsoft.com/office/drawing/2014/main" id="{6B443CC6-CDCA-4595-ADAE-DCB961FF1A8E}"/>
              </a:ext>
            </a:extLst>
          </p:cNvPr>
          <p:cNvSpPr/>
          <p:nvPr userDrawn="1"/>
        </p:nvSpPr>
        <p:spPr>
          <a:xfrm rot="16200000">
            <a:off x="8871481" y="-146580"/>
            <a:ext cx="1036320" cy="132948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2940687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Parallelogram 14">
            <a:extLst>
              <a:ext uri="{FF2B5EF4-FFF2-40B4-BE49-F238E27FC236}">
                <a16:creationId xmlns:a16="http://schemas.microsoft.com/office/drawing/2014/main" id="{D20796F3-5674-4AF5-9623-575731F82E52}"/>
              </a:ext>
            </a:extLst>
          </p:cNvPr>
          <p:cNvSpPr/>
          <p:nvPr userDrawn="1"/>
        </p:nvSpPr>
        <p:spPr>
          <a:xfrm>
            <a:off x="4667250" y="0"/>
            <a:ext cx="2857500" cy="6858000"/>
          </a:xfrm>
          <a:prstGeom prst="parallelogram">
            <a:avLst>
              <a:gd name="adj" fmla="val 0"/>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pPr rtl="0"/>
            <a:r>
              <a:rPr lang="en-US" noProof="0"/>
              <a:t>Click to edit Master title style</a:t>
            </a:r>
            <a:endParaRPr lang="en-GB" noProof="0" dirty="0"/>
          </a:p>
        </p:txBody>
      </p:sp>
      <p:sp>
        <p:nvSpPr>
          <p:cNvPr id="3" name="Text Placeholder 2"/>
          <p:cNvSpPr>
            <a:spLocks noGrp="1"/>
          </p:cNvSpPr>
          <p:nvPr>
            <p:ph type="body" idx="1"/>
          </p:nvPr>
        </p:nvSpPr>
        <p:spPr>
          <a:xfrm>
            <a:off x="1216548" y="2108201"/>
            <a:ext cx="10058400" cy="3760891"/>
          </a:xfrm>
          <a:prstGeom prst="rect">
            <a:avLst/>
          </a:prstGeom>
        </p:spPr>
        <p:txBody>
          <a:bodyPr vert="horz" lIns="0" tIns="45720" rIns="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4" name="Date Placeholder 3"/>
          <p:cNvSpPr>
            <a:spLocks noGrp="1"/>
          </p:cNvSpPr>
          <p:nvPr>
            <p:ph type="dt" sz="half" idx="2"/>
          </p:nvPr>
        </p:nvSpPr>
        <p:spPr>
          <a:xfrm>
            <a:off x="6834126" y="6446838"/>
            <a:ext cx="258485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pPr rtl="0"/>
            <a:fld id="{512997EE-483E-4854-961E-3D6B44723A9B}" type="datetime1">
              <a:rPr lang="en-GB" noProof="0" smtClean="0"/>
              <a:t>27/02/2026</a:t>
            </a:fld>
            <a:endParaRPr lang="en-GB" noProof="0" dirty="0"/>
          </a:p>
        </p:txBody>
      </p:sp>
      <p:sp>
        <p:nvSpPr>
          <p:cNvPr id="5" name="Footer Placeholder 4"/>
          <p:cNvSpPr>
            <a:spLocks noGrp="1"/>
          </p:cNvSpPr>
          <p:nvPr>
            <p:ph type="ftr" sz="quarter" idx="3"/>
          </p:nvPr>
        </p:nvSpPr>
        <p:spPr>
          <a:xfrm>
            <a:off x="1097279" y="6446838"/>
            <a:ext cx="4846321" cy="365125"/>
          </a:xfrm>
          <a:prstGeom prst="rect">
            <a:avLst/>
          </a:prstGeom>
        </p:spPr>
        <p:txBody>
          <a:bodyPr vert="horz" lIns="91440" tIns="45720" rIns="91440" bIns="45720" rtlCol="0" anchor="ctr"/>
          <a:lstStyle>
            <a:lvl1pPr algn="l">
              <a:defRPr sz="900" cap="all" baseline="0">
                <a:solidFill>
                  <a:schemeClr val="tx1">
                    <a:lumMod val="75000"/>
                    <a:lumOff val="25000"/>
                  </a:schemeClr>
                </a:solidFill>
              </a:defRPr>
            </a:lvl1pPr>
          </a:lstStyle>
          <a:p>
            <a:pPr rtl="0"/>
            <a:r>
              <a:rPr lang="en-GB" noProof="0" dirty="0"/>
              <a:t>Footer</a:t>
            </a:r>
          </a:p>
        </p:txBody>
      </p:sp>
      <p:sp>
        <p:nvSpPr>
          <p:cNvPr id="6" name="Slide Number Placeholder 5"/>
          <p:cNvSpPr>
            <a:spLocks noGrp="1"/>
          </p:cNvSpPr>
          <p:nvPr>
            <p:ph type="sldNum" sz="quarter" idx="4"/>
          </p:nvPr>
        </p:nvSpPr>
        <p:spPr>
          <a:xfrm>
            <a:off x="10375670" y="6446838"/>
            <a:ext cx="780010" cy="365125"/>
          </a:xfrm>
          <a:prstGeom prst="rect">
            <a:avLst/>
          </a:prstGeom>
        </p:spPr>
        <p:txBody>
          <a:bodyPr vert="horz" lIns="91440" tIns="45720" rIns="91440" bIns="45720" rtlCol="0" anchor="ctr"/>
          <a:lstStyle>
            <a:lvl1pPr algn="r">
              <a:defRPr sz="1050">
                <a:solidFill>
                  <a:schemeClr val="tx1">
                    <a:lumMod val="75000"/>
                    <a:lumOff val="25000"/>
                  </a:schemeClr>
                </a:solidFill>
              </a:defRPr>
            </a:lvl1pPr>
          </a:lstStyle>
          <a:p>
            <a:pPr rtl="0"/>
            <a:fld id="{3A98EE3D-8CD1-4C3F-BD1C-C98C9596463C}" type="slidenum">
              <a:rPr lang="en-GB" noProof="0" smtClean="0"/>
              <a:pPr/>
              <a:t>‹#›</a:t>
            </a:fld>
            <a:endParaRPr lang="en-GB" noProof="0" dirty="0"/>
          </a:p>
        </p:txBody>
      </p:sp>
      <p:sp>
        <p:nvSpPr>
          <p:cNvPr id="8" name="Rectangle 7">
            <a:extLst>
              <a:ext uri="{FF2B5EF4-FFF2-40B4-BE49-F238E27FC236}">
                <a16:creationId xmlns:a16="http://schemas.microsoft.com/office/drawing/2014/main" id="{0F25E55C-1C16-46C6-B789-A4B2BCEF8F86}"/>
              </a:ext>
            </a:extLst>
          </p:cNvPr>
          <p:cNvSpPr/>
          <p:nvPr userDrawn="1"/>
        </p:nvSpPr>
        <p:spPr>
          <a:xfrm>
            <a:off x="0" y="1011981"/>
            <a:ext cx="1036320" cy="685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Tree>
    <p:extLst>
      <p:ext uri="{BB962C8B-B14F-4D97-AF65-F5344CB8AC3E}">
        <p14:creationId xmlns:p14="http://schemas.microsoft.com/office/powerpoint/2010/main" val="1690285712"/>
      </p:ext>
    </p:extLst>
  </p:cSld>
  <p:clrMap bg1="lt1" tx1="dk1" bg2="lt2" tx2="dk2" accent1="accent1" accent2="accent2" accent3="accent3" accent4="accent4" accent5="accent5" accent6="accent6" hlink="hlink" folHlink="folHlink"/>
  <p:sldLayoutIdLst>
    <p:sldLayoutId id="2147483706" r:id="rId1"/>
    <p:sldLayoutId id="2147483718" r:id="rId2"/>
    <p:sldLayoutId id="2147483707" r:id="rId3"/>
    <p:sldLayoutId id="2147483708" r:id="rId4"/>
    <p:sldLayoutId id="2147483719" r:id="rId5"/>
    <p:sldLayoutId id="2147483709" r:id="rId6"/>
    <p:sldLayoutId id="2147483716" r:id="rId7"/>
    <p:sldLayoutId id="2147483710" r:id="rId8"/>
    <p:sldLayoutId id="2147483711" r:id="rId9"/>
    <p:sldLayoutId id="2147483712" r:id="rId10"/>
    <p:sldLayoutId id="2147483727" r:id="rId11"/>
    <p:sldLayoutId id="2147483720" r:id="rId12"/>
    <p:sldLayoutId id="2147483721" r:id="rId13"/>
    <p:sldLayoutId id="2147483725" r:id="rId14"/>
    <p:sldLayoutId id="2147483726" r:id="rId15"/>
    <p:sldLayoutId id="2147483722" r:id="rId16"/>
    <p:sldLayoutId id="2147483723" r:id="rId17"/>
    <p:sldLayoutId id="2147483715" r:id="rId18"/>
    <p:sldLayoutId id="2147483713" r:id="rId19"/>
    <p:sldLayoutId id="2147483714" r:id="rId20"/>
  </p:sldLayoutIdLst>
  <p:hf sldNum="0" hdr="0" ftr="0" dt="0"/>
  <p:txStyles>
    <p:titleStyle>
      <a:lvl1pPr algn="l" defTabSz="914400" rtl="0" eaLnBrk="1" latinLnBrk="0" hangingPunct="1">
        <a:lnSpc>
          <a:spcPct val="90000"/>
        </a:lnSpc>
        <a:spcBef>
          <a:spcPct val="0"/>
        </a:spcBef>
        <a:buNone/>
        <a:defRPr sz="4800" b="1" kern="1200" spc="-50" baseline="0">
          <a:solidFill>
            <a:schemeClr val="tx1">
              <a:lumMod val="75000"/>
              <a:lumOff val="25000"/>
            </a:schemeClr>
          </a:solidFill>
          <a:latin typeface="+mn-lt"/>
          <a:ea typeface="+mj-ea"/>
          <a:cs typeface="+mj-cs"/>
        </a:defRPr>
      </a:lvl1pPr>
    </p:titleStyle>
    <p:bodyStyle>
      <a:lvl1pPr marL="266700" indent="-266700" algn="l" defTabSz="914400" rtl="0" eaLnBrk="1" latinLnBrk="0" hangingPunct="1">
        <a:lnSpc>
          <a:spcPct val="100000"/>
        </a:lnSpc>
        <a:spcBef>
          <a:spcPts val="1200"/>
        </a:spcBef>
        <a:spcAft>
          <a:spcPts val="200"/>
        </a:spcAft>
        <a:buClr>
          <a:schemeClr val="accent1"/>
        </a:buClr>
        <a:buSzPct val="100000"/>
        <a:buFont typeface="Wingdings" panose="05000000000000000000" pitchFamily="2" charset="2"/>
        <a:buChar char="§"/>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
          <a:schemeClr val="accent1"/>
        </a:buClr>
        <a:buFont typeface="Wingdings" panose="05000000000000000000" pitchFamily="2" charset="2"/>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
          <a:schemeClr val="accent1"/>
        </a:buClr>
        <a:buFont typeface="Wingdings" panose="05000000000000000000" pitchFamily="2" charset="2"/>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
          <a:schemeClr val="accent1"/>
        </a:buClr>
        <a:buFont typeface="Wingdings" panose="05000000000000000000" pitchFamily="2" charset="2"/>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87" userDrawn="1">
          <p15:clr>
            <a:srgbClr val="F26B43"/>
          </p15:clr>
        </p15:guide>
        <p15:guide id="2" pos="688" userDrawn="1">
          <p15:clr>
            <a:srgbClr val="F26B43"/>
          </p15:clr>
        </p15:guide>
        <p15:guide id="3" pos="7038" userDrawn="1">
          <p15:clr>
            <a:srgbClr val="F26B43"/>
          </p15:clr>
        </p15:guide>
        <p15:guide id="4" orient="horz" pos="3702" userDrawn="1">
          <p15:clr>
            <a:srgbClr val="F26B43"/>
          </p15:clr>
        </p15:guide>
        <p15:guide id="5" orient="horz" pos="4065"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14.xml"/><Relationship Id="rId7" Type="http://schemas.openxmlformats.org/officeDocument/2006/relationships/diagramQuickStyle" Target="../diagrams/quickStyle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2.png"/><Relationship Id="rId4" Type="http://schemas.openxmlformats.org/officeDocument/2006/relationships/notesSlide" Target="../notesSlides/notesSlide4.xml"/><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14.xml"/><Relationship Id="rId7" Type="http://schemas.openxmlformats.org/officeDocument/2006/relationships/diagramQuickStyle" Target="../diagrams/quickStyle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notesSlide" Target="../notesSlides/notesSlide5.xml"/><Relationship Id="rId9" Type="http://schemas.microsoft.com/office/2007/relationships/diagramDrawing" Target="../diagrams/drawing2.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14.xml"/><Relationship Id="rId7" Type="http://schemas.openxmlformats.org/officeDocument/2006/relationships/diagramQuickStyle" Target="../diagrams/quickStyle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3.xml"/><Relationship Id="rId11" Type="http://schemas.openxmlformats.org/officeDocument/2006/relationships/image" Target="../media/image2.png"/><Relationship Id="rId5" Type="http://schemas.openxmlformats.org/officeDocument/2006/relationships/diagramData" Target="../diagrams/data3.xml"/><Relationship Id="rId10" Type="http://schemas.openxmlformats.org/officeDocument/2006/relationships/image" Target="../media/image5.png"/><Relationship Id="rId4" Type="http://schemas.openxmlformats.org/officeDocument/2006/relationships/notesSlide" Target="../notesSlides/notesSlide6.xml"/><Relationship Id="rId9" Type="http://schemas.microsoft.com/office/2007/relationships/diagramDrawing" Target="../diagrams/drawing3.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14.xml"/><Relationship Id="rId7" Type="http://schemas.openxmlformats.org/officeDocument/2006/relationships/diagramQuickStyle" Target="../diagrams/quickStyle4.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Layout" Target="../diagrams/layout4.xml"/><Relationship Id="rId11" Type="http://schemas.openxmlformats.org/officeDocument/2006/relationships/image" Target="../media/image2.png"/><Relationship Id="rId5" Type="http://schemas.openxmlformats.org/officeDocument/2006/relationships/diagramData" Target="../diagrams/data4.xml"/><Relationship Id="rId10" Type="http://schemas.openxmlformats.org/officeDocument/2006/relationships/image" Target="../media/image6.png"/><Relationship Id="rId4" Type="http://schemas.openxmlformats.org/officeDocument/2006/relationships/notesSlide" Target="../notesSlides/notesSlide7.xml"/><Relationship Id="rId9" Type="http://schemas.microsoft.com/office/2007/relationships/diagramDrawing" Target="../diagrams/drawing4.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slideLayout" Target="../slideLayouts/slideLayout14.xml"/><Relationship Id="rId7" Type="http://schemas.openxmlformats.org/officeDocument/2006/relationships/diagramQuickStyle" Target="../diagrams/quickStyle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image" Target="../media/image2.png"/><Relationship Id="rId4" Type="http://schemas.openxmlformats.org/officeDocument/2006/relationships/notesSlide" Target="../notesSlides/notesSlide8.xml"/><Relationship Id="rId9" Type="http://schemas.microsoft.com/office/2007/relationships/diagramDrawing" Target="../diagrams/drawing5.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slideLayout" Target="../slideLayouts/slideLayout14.xml"/><Relationship Id="rId7" Type="http://schemas.openxmlformats.org/officeDocument/2006/relationships/diagramQuickStyle" Target="../diagrams/quickStyle6.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Layout" Target="../diagrams/layout6.xml"/><Relationship Id="rId5" Type="http://schemas.openxmlformats.org/officeDocument/2006/relationships/diagramData" Target="../diagrams/data6.xml"/><Relationship Id="rId10" Type="http://schemas.openxmlformats.org/officeDocument/2006/relationships/image" Target="../media/image2.png"/><Relationship Id="rId4" Type="http://schemas.openxmlformats.org/officeDocument/2006/relationships/notesSlide" Target="../notesSlides/notesSlide9.xml"/><Relationship Id="rId9" Type="http://schemas.microsoft.com/office/2007/relationships/diagramDrawing" Target="../diagrams/drawing6.xml"/></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11.xml"/><Relationship Id="rId7" Type="http://schemas.openxmlformats.org/officeDocument/2006/relationships/image" Target="../media/image17.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notesSlide" Target="../notesSlides/notesSlide10.xml"/><Relationship Id="rId9"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19.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slideLayout" Target="../slideLayouts/slideLayout3.xml"/><Relationship Id="rId7" Type="http://schemas.openxmlformats.org/officeDocument/2006/relationships/diagramQuickStyle" Target="../diagrams/quickStyle7.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Layout" Target="../diagrams/layout7.xml"/><Relationship Id="rId5" Type="http://schemas.openxmlformats.org/officeDocument/2006/relationships/diagramData" Target="../diagrams/data7.xml"/><Relationship Id="rId10" Type="http://schemas.openxmlformats.org/officeDocument/2006/relationships/image" Target="../media/image2.png"/><Relationship Id="rId4" Type="http://schemas.openxmlformats.org/officeDocument/2006/relationships/notesSlide" Target="../notesSlides/notesSlide12.xml"/><Relationship Id="rId9" Type="http://schemas.microsoft.com/office/2007/relationships/diagramDrawing" Target="../diagrams/drawing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slideLayout" Target="../slideLayouts/slideLayout3.xml"/><Relationship Id="rId7" Type="http://schemas.openxmlformats.org/officeDocument/2006/relationships/diagramQuickStyle" Target="../diagrams/quickStyle8.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diagramLayout" Target="../diagrams/layout8.xml"/><Relationship Id="rId5" Type="http://schemas.openxmlformats.org/officeDocument/2006/relationships/diagramData" Target="../diagrams/data8.xml"/><Relationship Id="rId10" Type="http://schemas.openxmlformats.org/officeDocument/2006/relationships/image" Target="../media/image2.png"/><Relationship Id="rId4" Type="http://schemas.openxmlformats.org/officeDocument/2006/relationships/notesSlide" Target="../notesSlides/notesSlide14.xml"/><Relationship Id="rId9" Type="http://schemas.microsoft.com/office/2007/relationships/diagramDrawing" Target="../diagrams/drawing8.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slideLayout" Target="../slideLayouts/slideLayout7.xml"/><Relationship Id="rId7" Type="http://schemas.openxmlformats.org/officeDocument/2006/relationships/diagramQuickStyle" Target="../diagrams/quickStyle9.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diagramLayout" Target="../diagrams/layout9.xml"/><Relationship Id="rId5" Type="http://schemas.openxmlformats.org/officeDocument/2006/relationships/diagramData" Target="../diagrams/data9.xml"/><Relationship Id="rId10" Type="http://schemas.openxmlformats.org/officeDocument/2006/relationships/image" Target="../media/image2.png"/><Relationship Id="rId4" Type="http://schemas.openxmlformats.org/officeDocument/2006/relationships/notesSlide" Target="../notesSlides/notesSlide15.xml"/><Relationship Id="rId9" Type="http://schemas.microsoft.com/office/2007/relationships/diagramDrawing" Target="../diagrams/drawing9.xml"/></Relationships>
</file>

<file path=ppt/slides/_rels/slide16.xml.rels><?xml version="1.0" encoding="UTF-8" standalone="yes"?>
<Relationships xmlns="http://schemas.openxmlformats.org/package/2006/relationships"><Relationship Id="rId3" Type="http://schemas.openxmlformats.org/officeDocument/2006/relationships/hyperlink" Target="https://www.ageuk.org.uk/siteassets/documents/reports-and-publications/reports-and-briefings/health--wellbeing/rb_june15_lonelines_in_later_life_evidence_review.pdf" TargetMode="External"/><Relationship Id="rId7" Type="http://schemas.openxmlformats.org/officeDocument/2006/relationships/hyperlink" Target="https://www.legislation.gov.uk/ukpga/2005/9/contents" TargetMode="External"/><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hyperlink" Target="https://ageing-better.org.uk/our-ageing-population-state-ageing-2023-4" TargetMode="External"/><Relationship Id="rId5" Type="http://schemas.openxmlformats.org/officeDocument/2006/relationships/hyperlink" Target="https://www.legislation.gov.uk/ukpga/2014/23/contents" TargetMode="External"/><Relationship Id="rId4" Type="http://schemas.openxmlformats.org/officeDocument/2006/relationships/hyperlink" Target="https://www.alzheimers.org.uk/about-dementia/types-dementia/what-is-dementia"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legislation.gov.uk/ukpga/2010/15/section/13" TargetMode="External"/><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hyperlink" Target="https://tradingeconomics.com/united-kingdom/age-dependency-ratio-old-percent-of-working-age-population-wb-data.html" TargetMode="External"/><Relationship Id="rId5" Type="http://schemas.openxmlformats.org/officeDocument/2006/relationships/hyperlink" Target="https://www.longtermplan.nhs.uk/" TargetMode="External"/><Relationship Id="rId4" Type="http://schemas.openxmlformats.org/officeDocument/2006/relationships/hyperlink" Target="https://service-manual.nhs.uk/content/inclusive-content/ag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017FF9C-6A7E-4A79-81BB-438E8EA9676A}"/>
              </a:ext>
              <a:ext uri="{C183D7F6-B498-43B3-948B-1728B52AA6E4}">
                <adec:decorative xmlns:adec="http://schemas.microsoft.com/office/drawing/2017/decorative" val="0"/>
              </a:ext>
            </a:extLst>
          </p:cNvPr>
          <p:cNvSpPr>
            <a:spLocks noGrp="1"/>
          </p:cNvSpPr>
          <p:nvPr>
            <p:ph type="title"/>
          </p:nvPr>
        </p:nvSpPr>
        <p:spPr>
          <a:xfrm>
            <a:off x="1092200" y="786383"/>
            <a:ext cx="3642032" cy="2093975"/>
          </a:xfrm>
        </p:spPr>
        <p:txBody>
          <a:bodyPr rtlCol="0" anchor="b">
            <a:normAutofit fontScale="90000"/>
          </a:bodyPr>
          <a:lstStyle/>
          <a:p>
            <a:pPr algn="ctr" rtl="0"/>
            <a:r>
              <a:rPr lang="en-US" b="1" dirty="0"/>
              <a:t>EVALUATING THE CARE AND SUPPORT NEEDS OF OLDER PEOPLE</a:t>
            </a:r>
            <a:br>
              <a:rPr lang="en-US" b="1" dirty="0"/>
            </a:br>
            <a:endParaRPr lang="en-US" b="1" dirty="0"/>
          </a:p>
        </p:txBody>
      </p:sp>
      <p:pic>
        <p:nvPicPr>
          <p:cNvPr id="1030" name="Picture 6" descr="Care for Elderly - KEFI">
            <a:extLst>
              <a:ext uri="{FF2B5EF4-FFF2-40B4-BE49-F238E27FC236}">
                <a16:creationId xmlns:a16="http://schemas.microsoft.com/office/drawing/2014/main" id="{28C1464A-6ACF-CC18-750D-870FB92ED3E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l="21662" r="-3" b="-3"/>
          <a:stretch>
            <a:fillRect/>
          </a:stretch>
        </p:blipFill>
        <p:spPr bwMode="auto">
          <a:xfrm>
            <a:off x="5458984" y="812800"/>
            <a:ext cx="5713841" cy="4868609"/>
          </a:xfrm>
          <a:prstGeom prst="rect">
            <a:avLst/>
          </a:prstGeom>
          <a:solidFill>
            <a:srgbClr val="FFFFFF"/>
          </a:solidFill>
        </p:spPr>
      </p:pic>
      <p:sp>
        <p:nvSpPr>
          <p:cNvPr id="4" name="Subtitle 3">
            <a:extLst>
              <a:ext uri="{FF2B5EF4-FFF2-40B4-BE49-F238E27FC236}">
                <a16:creationId xmlns:a16="http://schemas.microsoft.com/office/drawing/2014/main" id="{FFFB5E3C-FE17-44EA-B59B-183125D08F7C}"/>
              </a:ext>
            </a:extLst>
          </p:cNvPr>
          <p:cNvSpPr>
            <a:spLocks noGrp="1"/>
          </p:cNvSpPr>
          <p:nvPr>
            <p:ph type="body" sz="half" idx="2"/>
          </p:nvPr>
        </p:nvSpPr>
        <p:spPr>
          <a:xfrm>
            <a:off x="265471" y="3043050"/>
            <a:ext cx="3895561" cy="2638359"/>
          </a:xfrm>
        </p:spPr>
        <p:txBody>
          <a:bodyPr rtlCol="0">
            <a:normAutofit/>
          </a:bodyPr>
          <a:lstStyle/>
          <a:p>
            <a:r>
              <a:rPr lang="en-GB" dirty="0">
                <a:latin typeface="Times New Roman" panose="02020603050405020304" pitchFamily="18" charset="0"/>
                <a:cs typeface="Times New Roman" panose="02020603050405020304" pitchFamily="18" charset="0"/>
              </a:rPr>
              <a:t>Student Name: </a:t>
            </a:r>
            <a:r>
              <a:rPr lang="en-GB" dirty="0" err="1">
                <a:latin typeface="Times New Roman" panose="02020603050405020304" pitchFamily="18" charset="0"/>
                <a:cs typeface="Times New Roman" panose="02020603050405020304" pitchFamily="18" charset="0"/>
              </a:rPr>
              <a:t>Sabya</a:t>
            </a:r>
            <a:r>
              <a:rPr lang="en-GB" dirty="0">
                <a:latin typeface="Times New Roman" panose="02020603050405020304" pitchFamily="18" charset="0"/>
                <a:cs typeface="Times New Roman" panose="02020603050405020304" pitchFamily="18" charset="0"/>
              </a:rPr>
              <a:t> </a:t>
            </a:r>
            <a:r>
              <a:rPr lang="en-GB" dirty="0" err="1">
                <a:latin typeface="Times New Roman" panose="02020603050405020304" pitchFamily="18" charset="0"/>
                <a:cs typeface="Times New Roman" panose="02020603050405020304" pitchFamily="18" charset="0"/>
              </a:rPr>
              <a:t>bibi</a:t>
            </a:r>
            <a:r>
              <a:rPr lang="en-GB" dirty="0">
                <a:latin typeface="Times New Roman" panose="02020603050405020304" pitchFamily="18" charset="0"/>
                <a:cs typeface="Times New Roman" panose="02020603050405020304" pitchFamily="18" charset="0"/>
              </a:rPr>
              <a:t> Ali</a:t>
            </a:r>
          </a:p>
          <a:p>
            <a:r>
              <a:rPr lang="en-GB" dirty="0">
                <a:latin typeface="Times New Roman" panose="02020603050405020304" pitchFamily="18" charset="0"/>
                <a:cs typeface="Times New Roman" panose="02020603050405020304" pitchFamily="18" charset="0"/>
              </a:rPr>
              <a:t>Student ID: 2313056</a:t>
            </a:r>
          </a:p>
          <a:p>
            <a:pPr rtl="0"/>
            <a:r>
              <a:rPr lang="en-GB" dirty="0">
                <a:latin typeface="Times New Roman" panose="02020603050405020304" pitchFamily="18" charset="0"/>
                <a:cs typeface="Times New Roman" panose="02020603050405020304" pitchFamily="18" charset="0"/>
              </a:rPr>
              <a:t>Module Code: BMHP6027</a:t>
            </a:r>
          </a:p>
          <a:p>
            <a:pPr rtl="0"/>
            <a:r>
              <a:rPr lang="en-GB" dirty="0">
                <a:latin typeface="Times New Roman" panose="02020603050405020304" pitchFamily="18" charset="0"/>
                <a:cs typeface="Times New Roman" panose="02020603050405020304" pitchFamily="18" charset="0"/>
              </a:rPr>
              <a:t>Module Name: Empowering the Older Person</a:t>
            </a:r>
          </a:p>
        </p:txBody>
      </p:sp>
      <p:pic>
        <p:nvPicPr>
          <p:cNvPr id="2" name="Recording (17)">
            <a:hlinkClick r:id="" action="ppaction://media"/>
            <a:extLst>
              <a:ext uri="{FF2B5EF4-FFF2-40B4-BE49-F238E27FC236}">
                <a16:creationId xmlns:a16="http://schemas.microsoft.com/office/drawing/2014/main" id="{E1D117BA-9BF0-3B90-54F2-753E71A454B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791808" y="1528570"/>
            <a:ext cx="609600" cy="609600"/>
          </a:xfrm>
          <a:prstGeom prst="rect">
            <a:avLst/>
          </a:prstGeom>
        </p:spPr>
      </p:pic>
    </p:spTree>
    <p:extLst>
      <p:ext uri="{BB962C8B-B14F-4D97-AF65-F5344CB8AC3E}">
        <p14:creationId xmlns:p14="http://schemas.microsoft.com/office/powerpoint/2010/main" val="4172296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98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0A5C30F-185D-413F-9005-B41DD0FA0924}"/>
              </a:ext>
            </a:extLst>
          </p:cNvPr>
          <p:cNvSpPr>
            <a:spLocks noGrp="1"/>
          </p:cNvSpPr>
          <p:nvPr>
            <p:ph type="title"/>
          </p:nvPr>
        </p:nvSpPr>
        <p:spPr/>
        <p:txBody>
          <a:bodyPr rtlCol="0"/>
          <a:lstStyle/>
          <a:p>
            <a:pPr rtl="0"/>
            <a:r>
              <a:rPr lang="en-GB" dirty="0">
                <a:latin typeface="Times New Roman" panose="02020603050405020304" pitchFamily="18" charset="0"/>
                <a:cs typeface="Times New Roman" panose="02020603050405020304" pitchFamily="18" charset="0"/>
              </a:rPr>
              <a:t>Introduction</a:t>
            </a:r>
          </a:p>
        </p:txBody>
      </p:sp>
      <p:sp>
        <p:nvSpPr>
          <p:cNvPr id="2" name="TextBox 1">
            <a:extLst>
              <a:ext uri="{FF2B5EF4-FFF2-40B4-BE49-F238E27FC236}">
                <a16:creationId xmlns:a16="http://schemas.microsoft.com/office/drawing/2014/main" id="{FE3616C4-CCA2-E789-346D-F9289B1FA2FB}"/>
              </a:ext>
            </a:extLst>
          </p:cNvPr>
          <p:cNvSpPr txBox="1"/>
          <p:nvPr/>
        </p:nvSpPr>
        <p:spPr>
          <a:xfrm>
            <a:off x="5690830" y="533192"/>
            <a:ext cx="6196370" cy="6324808"/>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Purpose</a:t>
            </a:r>
            <a:r>
              <a:rPr lang="en-US" dirty="0">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rPr>
              <a:t>evaluation of the care and support needs of older people. </a:t>
            </a:r>
          </a:p>
          <a:p>
            <a:pPr lvl="1">
              <a:lnSpc>
                <a:spcPct val="150000"/>
              </a:lnSpc>
              <a:buFontTx/>
              <a:buChar char="-"/>
              <a:defRPr/>
            </a:pPr>
            <a:r>
              <a:rPr lang="en-GB" dirty="0">
                <a:latin typeface="Times New Roman" panose="02020603050405020304" pitchFamily="18" charset="0"/>
                <a:cs typeface="Times New Roman" panose="02020603050405020304" pitchFamily="18" charset="0"/>
              </a:rPr>
              <a:t> Ageing: </a:t>
            </a:r>
            <a:r>
              <a:rPr lang="en-US" altLang="en-US" dirty="0">
                <a:latin typeface="Times New Roman" panose="02020603050405020304" pitchFamily="18" charset="0"/>
                <a:cs typeface="Times New Roman" panose="02020603050405020304" pitchFamily="18" charset="0"/>
              </a:rPr>
              <a:t>Not universal…..</a:t>
            </a:r>
          </a:p>
          <a:p>
            <a:pPr lvl="1">
              <a:lnSpc>
                <a:spcPct val="150000"/>
              </a:lnSpc>
              <a:buFontTx/>
              <a:buChar char="-"/>
              <a:defRPr/>
            </a:pPr>
            <a:r>
              <a:rPr lang="en-US" altLang="en-US" dirty="0">
                <a:latin typeface="Times New Roman" panose="02020603050405020304" pitchFamily="18" charset="0"/>
                <a:cs typeface="Times New Roman" panose="02020603050405020304" pitchFamily="18" charset="0"/>
              </a:rPr>
              <a:t>Western cultures tend to refer to people 65years +  </a:t>
            </a:r>
            <a:r>
              <a:rPr lang="en-GB" dirty="0">
                <a:latin typeface="Times New Roman" panose="02020603050405020304" pitchFamily="18" charset="0"/>
                <a:cs typeface="Times New Roman" panose="02020603050405020304" pitchFamily="18" charset="0"/>
              </a:rPr>
              <a:t>(NHS 2020)</a:t>
            </a:r>
          </a:p>
          <a:p>
            <a:r>
              <a:rPr lang="en-US" b="1" dirty="0">
                <a:latin typeface="Times New Roman" panose="02020603050405020304" pitchFamily="18" charset="0"/>
                <a:cs typeface="Times New Roman" panose="02020603050405020304" pitchFamily="18" charset="0"/>
              </a:rPr>
              <a:t>Genetic theory:</a:t>
            </a:r>
            <a:r>
              <a:rPr lang="en-US" dirty="0">
                <a:latin typeface="Times New Roman" panose="02020603050405020304" pitchFamily="18" charset="0"/>
                <a:cs typeface="Times New Roman" panose="02020603050405020304" pitchFamily="18" charset="0"/>
              </a:rPr>
              <a:t> ageing is influenced by genetic programming and cellular senescence (de Magalhães, 2025).</a:t>
            </a:r>
          </a:p>
          <a:p>
            <a:r>
              <a:rPr lang="en-US" b="1" dirty="0">
                <a:latin typeface="Times New Roman" panose="02020603050405020304" pitchFamily="18" charset="0"/>
                <a:cs typeface="Times New Roman" panose="02020603050405020304" pitchFamily="18" charset="0"/>
              </a:rPr>
              <a:t>Key focus:</a:t>
            </a:r>
            <a:r>
              <a:rPr lang="en-US" dirty="0">
                <a:latin typeface="Times New Roman" panose="02020603050405020304" pitchFamily="18" charset="0"/>
                <a:cs typeface="Times New Roman" panose="02020603050405020304" pitchFamily="18" charset="0"/>
              </a:rPr>
              <a:t> Ageing theories, UK policy/legislation (Care Act 2014, Equality Act 2010), and evaluation of care provisions/settings like domiciliary care and residential care.</a:t>
            </a:r>
          </a:p>
          <a:p>
            <a:r>
              <a:rPr lang="en-GB" dirty="0">
                <a:latin typeface="Times New Roman" panose="02020603050405020304" pitchFamily="18" charset="0"/>
                <a:cs typeface="Times New Roman" panose="02020603050405020304" pitchFamily="18" charset="0"/>
              </a:rPr>
              <a:t>Global </a:t>
            </a:r>
            <a:r>
              <a:rPr lang="en-US" dirty="0">
                <a:latin typeface="Times New Roman" panose="02020603050405020304" pitchFamily="18" charset="0"/>
                <a:cs typeface="Times New Roman" panose="02020603050405020304" pitchFamily="18" charset="0"/>
              </a:rPr>
              <a:t>perceptions of age shape how societies care for and interact with their older populations. </a:t>
            </a:r>
          </a:p>
          <a:p>
            <a:r>
              <a:rPr lang="en-GB" b="1" dirty="0">
                <a:latin typeface="Times New Roman" panose="02020603050405020304" pitchFamily="18" charset="0"/>
                <a:cs typeface="Times New Roman" panose="02020603050405020304" pitchFamily="18" charset="0"/>
              </a:rPr>
              <a:t>Demographic Shift: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increased life expectancy and lower mortality rates, </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creating higher demand for long-term care</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increasing costs.</a:t>
            </a:r>
          </a:p>
          <a:p>
            <a:r>
              <a:rPr lang="en-US" b="1" dirty="0">
                <a:latin typeface="Times New Roman" panose="02020603050405020304" pitchFamily="18" charset="0"/>
                <a:cs typeface="Times New Roman" panose="02020603050405020304" pitchFamily="18" charset="0"/>
              </a:rPr>
              <a:t>Ageism</a:t>
            </a:r>
            <a:r>
              <a:rPr lang="en-US" dirty="0">
                <a:latin typeface="Times New Roman" panose="02020603050405020304" pitchFamily="18" charset="0"/>
                <a:cs typeface="Times New Roman" panose="02020603050405020304" pitchFamily="18" charset="0"/>
              </a:rPr>
              <a:t>: Negative stereotypes and discrimination based on age can reduce dignity, limit access to support, and affect quality of care (Banerjee et al., 2021). </a:t>
            </a:r>
          </a:p>
          <a:p>
            <a:endParaRPr lang="en-US"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353D6C99-A96F-EC0F-126B-DB2F6B4A7875}"/>
              </a:ext>
            </a:extLst>
          </p:cNvPr>
          <p:cNvPicPr>
            <a:picLocks noChangeAspect="1"/>
          </p:cNvPicPr>
          <p:nvPr/>
        </p:nvPicPr>
        <p:blipFill>
          <a:blip r:embed="rId5"/>
          <a:stretch>
            <a:fillRect/>
          </a:stretch>
        </p:blipFill>
        <p:spPr>
          <a:xfrm>
            <a:off x="180662" y="3695596"/>
            <a:ext cx="2899703" cy="2899703"/>
          </a:xfrm>
          <a:prstGeom prst="ellipse">
            <a:avLst/>
          </a:prstGeom>
          <a:ln>
            <a:solidFill>
              <a:schemeClr val="bg2">
                <a:lumMod val="10000"/>
              </a:schemeClr>
            </a:solidFill>
          </a:ln>
          <a:effectLst>
            <a:softEdge rad="112500"/>
          </a:effectLst>
        </p:spPr>
      </p:pic>
      <p:pic>
        <p:nvPicPr>
          <p:cNvPr id="5" name="Recording">
            <a:hlinkClick r:id="" action="ppaction://media"/>
            <a:extLst>
              <a:ext uri="{FF2B5EF4-FFF2-40B4-BE49-F238E27FC236}">
                <a16:creationId xmlns:a16="http://schemas.microsoft.com/office/drawing/2014/main" id="{CFB6D29A-E869-9F8E-5618-6AF4052BA81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979069" y="1138989"/>
            <a:ext cx="609600" cy="609600"/>
          </a:xfrm>
          <a:prstGeom prst="rect">
            <a:avLst/>
          </a:prstGeom>
        </p:spPr>
      </p:pic>
    </p:spTree>
    <p:extLst>
      <p:ext uri="{BB962C8B-B14F-4D97-AF65-F5344CB8AC3E}">
        <p14:creationId xmlns:p14="http://schemas.microsoft.com/office/powerpoint/2010/main" val="2667318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37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E09A200-4838-4284-BD1E-19701CABB5FE}"/>
              </a:ext>
            </a:extLst>
          </p:cNvPr>
          <p:cNvSpPr>
            <a:spLocks noGrp="1"/>
          </p:cNvSpPr>
          <p:nvPr>
            <p:ph type="title"/>
          </p:nvPr>
        </p:nvSpPr>
        <p:spPr>
          <a:xfrm>
            <a:off x="1097280" y="286603"/>
            <a:ext cx="10058400" cy="702305"/>
          </a:xfrm>
        </p:spPr>
        <p:txBody>
          <a:bodyPr rtlCol="0">
            <a:normAutofit/>
          </a:bodyPr>
          <a:lstStyle/>
          <a:p>
            <a:pPr algn="ctr" rtl="0"/>
            <a:r>
              <a:rPr lang="en-US" sz="3600" dirty="0">
                <a:latin typeface="Times New Roman" panose="02020603050405020304" pitchFamily="18" charset="0"/>
                <a:cs typeface="Times New Roman" panose="02020603050405020304" pitchFamily="18" charset="0"/>
              </a:rPr>
              <a:t>Ageing Population and Demand for Care</a:t>
            </a:r>
            <a:endParaRPr lang="en-GB" sz="3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40B4254-1459-F370-EA5D-71D8FDC70020}"/>
              </a:ext>
            </a:extLst>
          </p:cNvPr>
          <p:cNvSpPr>
            <a:spLocks noGrp="1"/>
          </p:cNvSpPr>
          <p:nvPr>
            <p:ph idx="1"/>
          </p:nvPr>
        </p:nvSpPr>
        <p:spPr>
          <a:xfrm>
            <a:off x="254657" y="1733108"/>
            <a:ext cx="5841343" cy="4838289"/>
          </a:xfrm>
        </p:spPr>
        <p:txBody>
          <a:bodyPr>
            <a:normAutofit lnSpcReduction="10000"/>
          </a:bodyPr>
          <a:lstStyle/>
          <a:p>
            <a:r>
              <a:rPr lang="en-GB" altLang="en-US" sz="1800" dirty="0">
                <a:solidFill>
                  <a:schemeClr val="tx1"/>
                </a:solidFill>
                <a:latin typeface="Times New Roman" panose="02020603050405020304" pitchFamily="18" charset="0"/>
                <a:cs typeface="Times New Roman" panose="02020603050405020304" pitchFamily="18" charset="0"/>
              </a:rPr>
              <a:t>Over 10 million people are currently aged 65 and over, making up 18% of the population (</a:t>
            </a:r>
            <a:r>
              <a:rPr lang="da-DK" altLang="en-US" sz="1800" dirty="0">
                <a:solidFill>
                  <a:schemeClr val="tx1"/>
                </a:solidFill>
                <a:latin typeface="Times New Roman" panose="02020603050405020304" pitchFamily="18" charset="0"/>
                <a:cs typeface="Times New Roman" panose="02020603050405020304" pitchFamily="18" charset="0"/>
              </a:rPr>
              <a:t>Centre for Ageing Better, 2023)</a:t>
            </a:r>
            <a:r>
              <a:rPr lang="en-GB" altLang="en-US" sz="1800" dirty="0">
                <a:solidFill>
                  <a:schemeClr val="tx1"/>
                </a:solidFill>
                <a:latin typeface="Times New Roman" panose="02020603050405020304" pitchFamily="18" charset="0"/>
                <a:cs typeface="Times New Roman" panose="02020603050405020304" pitchFamily="18" charset="0"/>
              </a:rPr>
              <a:t>. </a:t>
            </a:r>
          </a:p>
          <a:p>
            <a:r>
              <a:rPr lang="en-GB" altLang="en-US" sz="1800" dirty="0">
                <a:solidFill>
                  <a:schemeClr val="tx1"/>
                </a:solidFill>
                <a:latin typeface="Times New Roman" panose="02020603050405020304" pitchFamily="18" charset="0"/>
                <a:cs typeface="Times New Roman" panose="02020603050405020304" pitchFamily="18" charset="0"/>
              </a:rPr>
              <a:t>The number of people aged 65-79 is predicted to increase by nearly a third (30%) to over 10 million in the next 40 years </a:t>
            </a:r>
            <a:r>
              <a:rPr lang="da-DK" altLang="en-US" sz="1800" dirty="0">
                <a:solidFill>
                  <a:schemeClr val="tx1"/>
                </a:solidFill>
                <a:latin typeface="Times New Roman" panose="02020603050405020304" pitchFamily="18" charset="0"/>
                <a:cs typeface="Times New Roman" panose="02020603050405020304" pitchFamily="18" charset="0"/>
              </a:rPr>
              <a:t>(Centre for Ageing Better, 2023)</a:t>
            </a:r>
            <a:r>
              <a:rPr lang="en-GB" altLang="en-US" sz="1800" dirty="0">
                <a:solidFill>
                  <a:schemeClr val="tx1"/>
                </a:solidFill>
                <a:latin typeface="Times New Roman" panose="02020603050405020304" pitchFamily="18" charset="0"/>
                <a:cs typeface="Times New Roman" panose="02020603050405020304" pitchFamily="18" charset="0"/>
              </a:rPr>
              <a:t>. </a:t>
            </a:r>
          </a:p>
          <a:p>
            <a:r>
              <a:rPr lang="en-GB" altLang="en-US" sz="1800" dirty="0">
                <a:solidFill>
                  <a:schemeClr val="tx1"/>
                </a:solidFill>
                <a:latin typeface="Times New Roman" panose="02020603050405020304" pitchFamily="18" charset="0"/>
                <a:cs typeface="Times New Roman" panose="02020603050405020304" pitchFamily="18" charset="0"/>
              </a:rPr>
              <a:t>The number of people aged 80 and over, the fastest growing segment of the population, is set to more than double to over 6 million </a:t>
            </a:r>
            <a:r>
              <a:rPr lang="da-DK" altLang="en-US" sz="1800" dirty="0">
                <a:solidFill>
                  <a:schemeClr val="tx1"/>
                </a:solidFill>
                <a:latin typeface="Times New Roman" panose="02020603050405020304" pitchFamily="18" charset="0"/>
                <a:cs typeface="Times New Roman" panose="02020603050405020304" pitchFamily="18" charset="0"/>
              </a:rPr>
              <a:t>(Centre for Ageing Better, 2023)</a:t>
            </a:r>
            <a:r>
              <a:rPr lang="en-GB" altLang="en-US" sz="1800" dirty="0">
                <a:solidFill>
                  <a:schemeClr val="tx1"/>
                </a:solidFill>
                <a:latin typeface="Times New Roman" panose="02020603050405020304" pitchFamily="18" charset="0"/>
                <a:cs typeface="Times New Roman" panose="02020603050405020304" pitchFamily="18" charset="0"/>
              </a:rPr>
              <a:t>.</a:t>
            </a:r>
          </a:p>
          <a:p>
            <a:r>
              <a:rPr lang="en-US" sz="1800" dirty="0">
                <a:solidFill>
                  <a:schemeClr val="tx1"/>
                </a:solidFill>
                <a:latin typeface="Times New Roman" panose="02020603050405020304" pitchFamily="18" charset="0"/>
                <a:cs typeface="Times New Roman" panose="02020603050405020304" pitchFamily="18" charset="0"/>
              </a:rPr>
              <a:t>The UK old-age dependency ratio (people aged 65+ per 100 working-age people) was 30.8% in 2024 (Trading Economics, 2025)</a:t>
            </a:r>
          </a:p>
          <a:p>
            <a:r>
              <a:rPr lang="en-US" sz="1800" dirty="0">
                <a:solidFill>
                  <a:schemeClr val="tx1"/>
                </a:solidFill>
                <a:latin typeface="Times New Roman" panose="02020603050405020304" pitchFamily="18" charset="0"/>
                <a:cs typeface="Times New Roman" panose="02020603050405020304" pitchFamily="18" charset="0"/>
              </a:rPr>
              <a:t>Dementia is a major concern, with nearly 1 million people living with dementia in the UK (Alzheimer's Society, 2020).</a:t>
            </a:r>
          </a:p>
          <a:p>
            <a:r>
              <a:rPr lang="en-US" sz="1800" dirty="0">
                <a:solidFill>
                  <a:schemeClr val="tx1"/>
                </a:solidFill>
                <a:latin typeface="Times New Roman" panose="02020603050405020304" pitchFamily="18" charset="0"/>
                <a:cs typeface="Times New Roman" panose="02020603050405020304" pitchFamily="18" charset="0"/>
              </a:rPr>
              <a:t>Depression affects many older adults but is often untreated.</a:t>
            </a:r>
            <a:endParaRPr lang="en-GB" sz="1800"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07AD7B15-B175-9C8B-C7EB-128AFB06424F}"/>
              </a:ext>
            </a:extLst>
          </p:cNvPr>
          <p:cNvPicPr>
            <a:picLocks noChangeAspect="1"/>
          </p:cNvPicPr>
          <p:nvPr/>
        </p:nvPicPr>
        <p:blipFill>
          <a:blip r:embed="rId5"/>
          <a:stretch>
            <a:fillRect/>
          </a:stretch>
        </p:blipFill>
        <p:spPr>
          <a:xfrm>
            <a:off x="6665720" y="1946356"/>
            <a:ext cx="5271623" cy="2965287"/>
          </a:xfrm>
          <a:prstGeom prst="rect">
            <a:avLst/>
          </a:prstGeom>
        </p:spPr>
      </p:pic>
      <p:sp>
        <p:nvSpPr>
          <p:cNvPr id="10" name="TextBox 9">
            <a:extLst>
              <a:ext uri="{FF2B5EF4-FFF2-40B4-BE49-F238E27FC236}">
                <a16:creationId xmlns:a16="http://schemas.microsoft.com/office/drawing/2014/main" id="{D17D2FE4-2465-3B1A-9368-27240F3B23C8}"/>
              </a:ext>
            </a:extLst>
          </p:cNvPr>
          <p:cNvSpPr txBox="1"/>
          <p:nvPr/>
        </p:nvSpPr>
        <p:spPr>
          <a:xfrm>
            <a:off x="7149280" y="5368102"/>
            <a:ext cx="6098458" cy="369332"/>
          </a:xfrm>
          <a:prstGeom prst="rect">
            <a:avLst/>
          </a:prstGeom>
          <a:noFill/>
        </p:spPr>
        <p:txBody>
          <a:bodyPr wrap="square">
            <a:spAutoFit/>
          </a:bodyPr>
          <a:lstStyle/>
          <a:p>
            <a:pPr algn="ctr"/>
            <a:r>
              <a:rPr lang="en-GB" altLang="en-US" sz="1800" b="1" i="1" dirty="0">
                <a:latin typeface="Times New Roman" panose="02020603050405020304" pitchFamily="18" charset="0"/>
                <a:cs typeface="Times New Roman" panose="02020603050405020304" pitchFamily="18" charset="0"/>
              </a:rPr>
              <a:t>(Centre for Ageing Better, 2023)</a:t>
            </a:r>
            <a:endParaRPr lang="en-GB" b="1" i="1" dirty="0">
              <a:latin typeface="Times New Roman" panose="02020603050405020304" pitchFamily="18" charset="0"/>
              <a:cs typeface="Times New Roman" panose="02020603050405020304" pitchFamily="18" charset="0"/>
            </a:endParaRPr>
          </a:p>
        </p:txBody>
      </p:sp>
      <p:pic>
        <p:nvPicPr>
          <p:cNvPr id="5" name="Recording (2)">
            <a:hlinkClick r:id="" action="ppaction://media"/>
            <a:extLst>
              <a:ext uri="{FF2B5EF4-FFF2-40B4-BE49-F238E27FC236}">
                <a16:creationId xmlns:a16="http://schemas.microsoft.com/office/drawing/2014/main" id="{4E1ED700-09A0-319D-5284-4245D350B4E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056120" y="1269456"/>
            <a:ext cx="609600" cy="609600"/>
          </a:xfrm>
          <a:prstGeom prst="rect">
            <a:avLst/>
          </a:prstGeom>
        </p:spPr>
      </p:pic>
    </p:spTree>
    <p:extLst>
      <p:ext uri="{BB962C8B-B14F-4D97-AF65-F5344CB8AC3E}">
        <p14:creationId xmlns:p14="http://schemas.microsoft.com/office/powerpoint/2010/main" val="796331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45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7" name="Straight Connector 16">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9" name="Rectangle 1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6" name="Title 5">
            <a:extLst>
              <a:ext uri="{FF2B5EF4-FFF2-40B4-BE49-F238E27FC236}">
                <a16:creationId xmlns:a16="http://schemas.microsoft.com/office/drawing/2014/main" id="{8146B020-2B12-4533-AB98-A078339B314A}"/>
              </a:ext>
            </a:extLst>
          </p:cNvPr>
          <p:cNvSpPr>
            <a:spLocks noGrp="1"/>
          </p:cNvSpPr>
          <p:nvPr>
            <p:ph type="title"/>
          </p:nvPr>
        </p:nvSpPr>
        <p:spPr>
          <a:xfrm>
            <a:off x="766917" y="426152"/>
            <a:ext cx="10142441" cy="1450757"/>
          </a:xfrm>
        </p:spPr>
        <p:txBody>
          <a:bodyPr vert="horz" lIns="91440" tIns="45720" rIns="91440" bIns="45720" rtlCol="0" anchor="b">
            <a:noAutofit/>
          </a:bodyPr>
          <a:lstStyle/>
          <a:p>
            <a:pPr algn="ctr" rtl="0"/>
            <a:r>
              <a:rPr lang="en-US" dirty="0">
                <a:solidFill>
                  <a:schemeClr val="tx1">
                    <a:lumMod val="75000"/>
                    <a:lumOff val="25000"/>
                  </a:schemeClr>
                </a:solidFill>
                <a:latin typeface="Times New Roman" panose="02020603050405020304" pitchFamily="18" charset="0"/>
                <a:cs typeface="Times New Roman" panose="02020603050405020304" pitchFamily="18" charset="0"/>
              </a:rPr>
              <a:t>Care and Support Needs: Maintaining Functional Ability</a:t>
            </a:r>
            <a:endParaRPr lang="en-GB"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cxnSp>
        <p:nvCxnSpPr>
          <p:cNvPr id="21" name="Straight Connector 20">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aphicFrame>
        <p:nvGraphicFramePr>
          <p:cNvPr id="8" name="Content Placeholder 7">
            <a:extLst>
              <a:ext uri="{FF2B5EF4-FFF2-40B4-BE49-F238E27FC236}">
                <a16:creationId xmlns:a16="http://schemas.microsoft.com/office/drawing/2014/main" id="{417CE99C-DF65-9E8E-1B53-84A2CD78B434}"/>
              </a:ext>
            </a:extLst>
          </p:cNvPr>
          <p:cNvGraphicFramePr>
            <a:graphicFrameLocks noGrp="1"/>
          </p:cNvGraphicFramePr>
          <p:nvPr>
            <p:ph idx="1"/>
            <p:extLst>
              <p:ext uri="{D42A27DB-BD31-4B8C-83A1-F6EECF244321}">
                <p14:modId xmlns:p14="http://schemas.microsoft.com/office/powerpoint/2010/main" val="3734328952"/>
              </p:ext>
            </p:extLst>
          </p:nvPr>
        </p:nvGraphicFramePr>
        <p:xfrm>
          <a:off x="457201" y="1876909"/>
          <a:ext cx="11031794" cy="452389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Recording (3)">
            <a:hlinkClick r:id="" action="ppaction://media"/>
            <a:extLst>
              <a:ext uri="{FF2B5EF4-FFF2-40B4-BE49-F238E27FC236}">
                <a16:creationId xmlns:a16="http://schemas.microsoft.com/office/drawing/2014/main" id="{2651E85F-8E7C-F2D9-D985-6D06425AA2A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3932" y="121352"/>
            <a:ext cx="609600" cy="609600"/>
          </a:xfrm>
          <a:prstGeom prst="rect">
            <a:avLst/>
          </a:prstGeom>
        </p:spPr>
      </p:pic>
    </p:spTree>
    <p:extLst>
      <p:ext uri="{BB962C8B-B14F-4D97-AF65-F5344CB8AC3E}">
        <p14:creationId xmlns:p14="http://schemas.microsoft.com/office/powerpoint/2010/main" val="1807676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37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66E884C-28D2-7A40-87AC-CC0958E9D9F9}"/>
            </a:ext>
          </a:extLst>
        </p:cNvPr>
        <p:cNvGrpSpPr/>
        <p:nvPr/>
      </p:nvGrpSpPr>
      <p:grpSpPr>
        <a:xfrm>
          <a:off x="0" y="0"/>
          <a:ext cx="0" cy="0"/>
          <a:chOff x="0" y="0"/>
          <a:chExt cx="0" cy="0"/>
        </a:xfrm>
      </p:grpSpPr>
      <p:sp>
        <p:nvSpPr>
          <p:cNvPr id="15" name="Rectangle 14">
            <a:extLst>
              <a:ext uri="{FF2B5EF4-FFF2-40B4-BE49-F238E27FC236}">
                <a16:creationId xmlns:a16="http://schemas.microsoft.com/office/drawing/2014/main" id="{CA612229-D994-414F-92BF-6DB0F8BFC2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7" name="Straight Connector 16">
            <a:extLst>
              <a:ext uri="{FF2B5EF4-FFF2-40B4-BE49-F238E27FC236}">
                <a16:creationId xmlns:a16="http://schemas.microsoft.com/office/drawing/2014/main" id="{A51C83B5-A16B-0A88-B677-F1BFAE7594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9" name="Rectangle 18">
            <a:extLst>
              <a:ext uri="{FF2B5EF4-FFF2-40B4-BE49-F238E27FC236}">
                <a16:creationId xmlns:a16="http://schemas.microsoft.com/office/drawing/2014/main" id="{18C3B285-2B0A-7C5D-88D6-B119972E9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6" name="Title 5">
            <a:extLst>
              <a:ext uri="{FF2B5EF4-FFF2-40B4-BE49-F238E27FC236}">
                <a16:creationId xmlns:a16="http://schemas.microsoft.com/office/drawing/2014/main" id="{34A1BF7B-C3DD-E5BC-375A-09055BC53506}"/>
              </a:ext>
            </a:extLst>
          </p:cNvPr>
          <p:cNvSpPr>
            <a:spLocks noGrp="1"/>
          </p:cNvSpPr>
          <p:nvPr>
            <p:ph type="title"/>
          </p:nvPr>
        </p:nvSpPr>
        <p:spPr>
          <a:xfrm>
            <a:off x="766917" y="426152"/>
            <a:ext cx="10142441" cy="1450757"/>
          </a:xfrm>
        </p:spPr>
        <p:txBody>
          <a:bodyPr vert="horz" lIns="91440" tIns="45720" rIns="91440" bIns="45720" rtlCol="0" anchor="b">
            <a:noAutofit/>
          </a:bodyPr>
          <a:lstStyle/>
          <a:p>
            <a:pPr algn="ctr" rtl="0"/>
            <a:r>
              <a:rPr lang="en-US" dirty="0">
                <a:solidFill>
                  <a:schemeClr val="tx1">
                    <a:lumMod val="75000"/>
                    <a:lumOff val="25000"/>
                  </a:schemeClr>
                </a:solidFill>
                <a:latin typeface="Times New Roman" panose="02020603050405020304" pitchFamily="18" charset="0"/>
                <a:cs typeface="Times New Roman" panose="02020603050405020304" pitchFamily="18" charset="0"/>
              </a:rPr>
              <a:t>Care and Support Needs: Maintaining Functional Ability</a:t>
            </a:r>
            <a:endParaRPr lang="en-GB"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cxnSp>
        <p:nvCxnSpPr>
          <p:cNvPr id="21" name="Straight Connector 20">
            <a:extLst>
              <a:ext uri="{FF2B5EF4-FFF2-40B4-BE49-F238E27FC236}">
                <a16:creationId xmlns:a16="http://schemas.microsoft.com/office/drawing/2014/main" id="{10DF1BFF-8200-228E-B76E-F36BBD0B77E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aphicFrame>
        <p:nvGraphicFramePr>
          <p:cNvPr id="8" name="Content Placeholder 7">
            <a:extLst>
              <a:ext uri="{FF2B5EF4-FFF2-40B4-BE49-F238E27FC236}">
                <a16:creationId xmlns:a16="http://schemas.microsoft.com/office/drawing/2014/main" id="{3155D5EA-A5A6-7AAC-7304-BC7F9A18598B}"/>
              </a:ext>
            </a:extLst>
          </p:cNvPr>
          <p:cNvGraphicFramePr>
            <a:graphicFrameLocks noGrp="1"/>
          </p:cNvGraphicFramePr>
          <p:nvPr>
            <p:ph idx="1"/>
            <p:extLst>
              <p:ext uri="{D42A27DB-BD31-4B8C-83A1-F6EECF244321}">
                <p14:modId xmlns:p14="http://schemas.microsoft.com/office/powerpoint/2010/main" val="3401428656"/>
              </p:ext>
            </p:extLst>
          </p:nvPr>
        </p:nvGraphicFramePr>
        <p:xfrm>
          <a:off x="457201" y="1876909"/>
          <a:ext cx="11031794" cy="452389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5" name="Recording (6)">
            <a:hlinkClick r:id="" action="ppaction://media"/>
            <a:extLst>
              <a:ext uri="{FF2B5EF4-FFF2-40B4-BE49-F238E27FC236}">
                <a16:creationId xmlns:a16="http://schemas.microsoft.com/office/drawing/2014/main" id="{C3B72FA2-B4B3-9646-D220-23E8C742B97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364958" y="237131"/>
            <a:ext cx="609600" cy="609600"/>
          </a:xfrm>
          <a:prstGeom prst="rect">
            <a:avLst/>
          </a:prstGeom>
        </p:spPr>
      </p:pic>
    </p:spTree>
    <p:extLst>
      <p:ext uri="{BB962C8B-B14F-4D97-AF65-F5344CB8AC3E}">
        <p14:creationId xmlns:p14="http://schemas.microsoft.com/office/powerpoint/2010/main" val="174601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94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D3794-6F77-5044-3B89-B6C39C94A6B3}"/>
              </a:ext>
            </a:extLst>
          </p:cNvPr>
          <p:cNvSpPr>
            <a:spLocks noGrp="1"/>
          </p:cNvSpPr>
          <p:nvPr>
            <p:ph type="title"/>
          </p:nvPr>
        </p:nvSpPr>
        <p:spPr>
          <a:xfrm>
            <a:off x="515961" y="459865"/>
            <a:ext cx="6054846" cy="634336"/>
          </a:xfrm>
        </p:spPr>
        <p:txBody>
          <a:bodyPr/>
          <a:lstStyle/>
          <a:p>
            <a:r>
              <a:rPr lang="en-US" dirty="0">
                <a:solidFill>
                  <a:schemeClr val="tx1"/>
                </a:solidFill>
                <a:latin typeface="Times New Roman" panose="02020603050405020304" pitchFamily="18" charset="0"/>
                <a:cs typeface="Times New Roman" panose="02020603050405020304" pitchFamily="18" charset="0"/>
              </a:rPr>
              <a:t>Current Provisions in the UK: Domiciliary (Home) Care</a:t>
            </a:r>
            <a:endParaRPr lang="en-GB" dirty="0">
              <a:solidFill>
                <a:schemeClr val="tx1"/>
              </a:solidFill>
              <a:latin typeface="Times New Roman" panose="02020603050405020304" pitchFamily="18" charset="0"/>
              <a:cs typeface="Times New Roman" panose="02020603050405020304" pitchFamily="18" charset="0"/>
            </a:endParaRPr>
          </a:p>
        </p:txBody>
      </p:sp>
      <p:graphicFrame>
        <p:nvGraphicFramePr>
          <p:cNvPr id="7" name="Content Placeholder 6">
            <a:extLst>
              <a:ext uri="{FF2B5EF4-FFF2-40B4-BE49-F238E27FC236}">
                <a16:creationId xmlns:a16="http://schemas.microsoft.com/office/drawing/2014/main" id="{F937CB5F-303B-8A26-834A-475E5891C80F}"/>
              </a:ext>
            </a:extLst>
          </p:cNvPr>
          <p:cNvGraphicFramePr>
            <a:graphicFrameLocks noGrp="1"/>
          </p:cNvGraphicFramePr>
          <p:nvPr>
            <p:ph idx="1"/>
            <p:extLst>
              <p:ext uri="{D42A27DB-BD31-4B8C-83A1-F6EECF244321}">
                <p14:modId xmlns:p14="http://schemas.microsoft.com/office/powerpoint/2010/main" val="478308680"/>
              </p:ext>
            </p:extLst>
          </p:nvPr>
        </p:nvGraphicFramePr>
        <p:xfrm>
          <a:off x="248613" y="1551447"/>
          <a:ext cx="7273064" cy="496733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1" name="Picture 10">
            <a:extLst>
              <a:ext uri="{FF2B5EF4-FFF2-40B4-BE49-F238E27FC236}">
                <a16:creationId xmlns:a16="http://schemas.microsoft.com/office/drawing/2014/main" id="{36B904BD-B161-0FB1-4134-41E76B4FB13F}"/>
              </a:ext>
            </a:extLst>
          </p:cNvPr>
          <p:cNvPicPr>
            <a:picLocks noChangeAspect="1"/>
          </p:cNvPicPr>
          <p:nvPr/>
        </p:nvPicPr>
        <p:blipFill>
          <a:blip r:embed="rId10"/>
          <a:stretch>
            <a:fillRect/>
          </a:stretch>
        </p:blipFill>
        <p:spPr>
          <a:xfrm>
            <a:off x="7728039" y="1976284"/>
            <a:ext cx="3941346" cy="2628847"/>
          </a:xfrm>
          <a:prstGeom prst="rect">
            <a:avLst/>
          </a:prstGeom>
        </p:spPr>
      </p:pic>
      <p:pic>
        <p:nvPicPr>
          <p:cNvPr id="3" name="Recording (7)">
            <a:hlinkClick r:id="" action="ppaction://media"/>
            <a:extLst>
              <a:ext uri="{FF2B5EF4-FFF2-40B4-BE49-F238E27FC236}">
                <a16:creationId xmlns:a16="http://schemas.microsoft.com/office/drawing/2014/main" id="{649E33C4-62A2-742A-BB96-C17FDFC88021}"/>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9232231" y="459865"/>
            <a:ext cx="609600" cy="609600"/>
          </a:xfrm>
          <a:prstGeom prst="rect">
            <a:avLst/>
          </a:prstGeom>
        </p:spPr>
      </p:pic>
    </p:spTree>
    <p:extLst>
      <p:ext uri="{BB962C8B-B14F-4D97-AF65-F5344CB8AC3E}">
        <p14:creationId xmlns:p14="http://schemas.microsoft.com/office/powerpoint/2010/main" val="2911483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43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0CE88-12BA-9AAC-D391-EC9FD2E6901F}"/>
              </a:ext>
            </a:extLst>
          </p:cNvPr>
          <p:cNvSpPr>
            <a:spLocks noGrp="1"/>
          </p:cNvSpPr>
          <p:nvPr>
            <p:ph type="title"/>
          </p:nvPr>
        </p:nvSpPr>
        <p:spPr>
          <a:xfrm>
            <a:off x="4969972" y="592600"/>
            <a:ext cx="6976221" cy="634336"/>
          </a:xfrm>
        </p:spPr>
        <p:txBody>
          <a:bodyPr/>
          <a:lstStyle/>
          <a:p>
            <a:r>
              <a:rPr lang="en-US" sz="2800" dirty="0">
                <a:solidFill>
                  <a:schemeClr val="tx1"/>
                </a:solidFill>
                <a:latin typeface="Times New Roman" panose="02020603050405020304" pitchFamily="18" charset="0"/>
                <a:cs typeface="Times New Roman" panose="02020603050405020304" pitchFamily="18" charset="0"/>
              </a:rPr>
              <a:t>Current Provisions in the UK: Residential Care</a:t>
            </a:r>
            <a:endParaRPr lang="en-GB" sz="2800" dirty="0">
              <a:solidFill>
                <a:schemeClr val="tx1"/>
              </a:solidFill>
              <a:latin typeface="Times New Roman" panose="02020603050405020304" pitchFamily="18" charset="0"/>
              <a:cs typeface="Times New Roman" panose="02020603050405020304" pitchFamily="18" charset="0"/>
            </a:endParaRPr>
          </a:p>
        </p:txBody>
      </p:sp>
      <p:graphicFrame>
        <p:nvGraphicFramePr>
          <p:cNvPr id="6" name="Content Placeholder 5">
            <a:extLst>
              <a:ext uri="{FF2B5EF4-FFF2-40B4-BE49-F238E27FC236}">
                <a16:creationId xmlns:a16="http://schemas.microsoft.com/office/drawing/2014/main" id="{D964676B-506C-5F20-F187-6E9A9509B898}"/>
              </a:ext>
            </a:extLst>
          </p:cNvPr>
          <p:cNvGraphicFramePr>
            <a:graphicFrameLocks noGrp="1"/>
          </p:cNvGraphicFramePr>
          <p:nvPr>
            <p:ph idx="1"/>
            <p:extLst>
              <p:ext uri="{D42A27DB-BD31-4B8C-83A1-F6EECF244321}">
                <p14:modId xmlns:p14="http://schemas.microsoft.com/office/powerpoint/2010/main" val="938279756"/>
              </p:ext>
            </p:extLst>
          </p:nvPr>
        </p:nvGraphicFramePr>
        <p:xfrm>
          <a:off x="4843672" y="1331093"/>
          <a:ext cx="7228820" cy="540891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4" name="Picture Placeholder 13">
            <a:extLst>
              <a:ext uri="{FF2B5EF4-FFF2-40B4-BE49-F238E27FC236}">
                <a16:creationId xmlns:a16="http://schemas.microsoft.com/office/drawing/2014/main" id="{E50E8DE6-93F5-F50B-7BA5-F2C9287B9D38}"/>
              </a:ext>
            </a:extLst>
          </p:cNvPr>
          <p:cNvPicPr>
            <a:picLocks noGrp="1" noChangeAspect="1"/>
          </p:cNvPicPr>
          <p:nvPr>
            <p:ph type="pic" sz="quarter" idx="13"/>
          </p:nvPr>
        </p:nvPicPr>
        <p:blipFill>
          <a:blip r:embed="rId10"/>
          <a:srcRect l="23490" r="23490"/>
          <a:stretch>
            <a:fillRect/>
          </a:stretch>
        </p:blipFill>
        <p:spPr>
          <a:prstGeom prst="rect">
            <a:avLst/>
          </a:prstGeom>
        </p:spPr>
      </p:pic>
      <p:pic>
        <p:nvPicPr>
          <p:cNvPr id="3" name="Recording (8)">
            <a:hlinkClick r:id="" action="ppaction://media"/>
            <a:extLst>
              <a:ext uri="{FF2B5EF4-FFF2-40B4-BE49-F238E27FC236}">
                <a16:creationId xmlns:a16="http://schemas.microsoft.com/office/drawing/2014/main" id="{5DD01DD0-CB70-E87E-086D-73494D3E23EA}"/>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420264" y="6032880"/>
            <a:ext cx="609600" cy="609600"/>
          </a:xfrm>
          <a:prstGeom prst="rect">
            <a:avLst/>
          </a:prstGeom>
        </p:spPr>
      </p:pic>
    </p:spTree>
    <p:extLst>
      <p:ext uri="{BB962C8B-B14F-4D97-AF65-F5344CB8AC3E}">
        <p14:creationId xmlns:p14="http://schemas.microsoft.com/office/powerpoint/2010/main" val="2275798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15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7" name="Straight Connector 26">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9" name="Rectangle 28">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rtl="0"/>
            <a:endParaRPr lang="en-GB" dirty="0"/>
          </a:p>
        </p:txBody>
      </p:sp>
      <p:sp>
        <p:nvSpPr>
          <p:cNvPr id="6" name="Title 5">
            <a:extLst>
              <a:ext uri="{FF2B5EF4-FFF2-40B4-BE49-F238E27FC236}">
                <a16:creationId xmlns:a16="http://schemas.microsoft.com/office/drawing/2014/main" id="{8146B020-2B12-4533-AB98-A078339B314A}"/>
              </a:ext>
            </a:extLst>
          </p:cNvPr>
          <p:cNvSpPr>
            <a:spLocks noGrp="1"/>
          </p:cNvSpPr>
          <p:nvPr>
            <p:ph type="title"/>
          </p:nvPr>
        </p:nvSpPr>
        <p:spPr>
          <a:xfrm>
            <a:off x="477077" y="516836"/>
            <a:ext cx="10849683" cy="1223651"/>
          </a:xfrm>
        </p:spPr>
        <p:txBody>
          <a:bodyPr vert="horz" lIns="91440" tIns="45720" rIns="91440" bIns="45720" rtlCol="0" anchor="b">
            <a:normAutofit/>
          </a:bodyPr>
          <a:lstStyle/>
          <a:p>
            <a:pPr algn="ctr" rtl="0"/>
            <a:r>
              <a:rPr lang="en-US" sz="4000" dirty="0">
                <a:solidFill>
                  <a:schemeClr val="tx1">
                    <a:lumMod val="75000"/>
                    <a:lumOff val="25000"/>
                  </a:schemeClr>
                </a:solidFill>
                <a:latin typeface="Times New Roman" panose="02020603050405020304" pitchFamily="18" charset="0"/>
                <a:cs typeface="Times New Roman" panose="02020603050405020304" pitchFamily="18" charset="0"/>
              </a:rPr>
              <a:t>Challenges for Older People (Independence and Functional Ability)</a:t>
            </a:r>
            <a:endParaRPr lang="en-GB" sz="40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cxnSp>
        <p:nvCxnSpPr>
          <p:cNvPr id="31" name="Straight Connector 30">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0927" y="2633962"/>
            <a:ext cx="283464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Content Placeholder 3">
            <a:extLst>
              <a:ext uri="{FF2B5EF4-FFF2-40B4-BE49-F238E27FC236}">
                <a16:creationId xmlns:a16="http://schemas.microsoft.com/office/drawing/2014/main" id="{F03D7991-E7AF-4405-3197-E6D2236A71FC}"/>
              </a:ext>
            </a:extLst>
          </p:cNvPr>
          <p:cNvGraphicFramePr>
            <a:graphicFrameLocks noGrp="1"/>
          </p:cNvGraphicFramePr>
          <p:nvPr>
            <p:ph idx="1"/>
            <p:extLst>
              <p:ext uri="{D42A27DB-BD31-4B8C-83A1-F6EECF244321}">
                <p14:modId xmlns:p14="http://schemas.microsoft.com/office/powerpoint/2010/main" val="2510718920"/>
              </p:ext>
            </p:extLst>
          </p:nvPr>
        </p:nvGraphicFramePr>
        <p:xfrm>
          <a:off x="492371" y="2054274"/>
          <a:ext cx="11498068" cy="461199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Recording (9)">
            <a:hlinkClick r:id="" action="ppaction://media"/>
            <a:extLst>
              <a:ext uri="{FF2B5EF4-FFF2-40B4-BE49-F238E27FC236}">
                <a16:creationId xmlns:a16="http://schemas.microsoft.com/office/drawing/2014/main" id="{82D4F607-90FB-71F3-C3C6-65559D1E1C8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05323" y="1096051"/>
            <a:ext cx="609600" cy="609600"/>
          </a:xfrm>
          <a:prstGeom prst="rect">
            <a:avLst/>
          </a:prstGeom>
        </p:spPr>
      </p:pic>
    </p:spTree>
    <p:extLst>
      <p:ext uri="{BB962C8B-B14F-4D97-AF65-F5344CB8AC3E}">
        <p14:creationId xmlns:p14="http://schemas.microsoft.com/office/powerpoint/2010/main" val="893224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28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8" name="Straight Connector 17">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0" name="Rectangle 19">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7" name="Title 6">
            <a:extLst>
              <a:ext uri="{FF2B5EF4-FFF2-40B4-BE49-F238E27FC236}">
                <a16:creationId xmlns:a16="http://schemas.microsoft.com/office/drawing/2014/main" id="{36DB04AA-2B2C-4162-AD6D-1FF802682C3D}"/>
              </a:ext>
            </a:extLst>
          </p:cNvPr>
          <p:cNvSpPr>
            <a:spLocks noGrp="1"/>
          </p:cNvSpPr>
          <p:nvPr>
            <p:ph type="title"/>
          </p:nvPr>
        </p:nvSpPr>
        <p:spPr>
          <a:xfrm>
            <a:off x="294968" y="286604"/>
            <a:ext cx="10860711" cy="450816"/>
          </a:xfrm>
        </p:spPr>
        <p:txBody>
          <a:bodyPr vert="horz" lIns="91440" tIns="45720" rIns="91440" bIns="45720" rtlCol="0" anchor="b">
            <a:normAutofit fontScale="90000"/>
          </a:bodyPr>
          <a:lstStyle/>
          <a:p>
            <a:pPr algn="ctr"/>
            <a:r>
              <a:rPr lang="en-GB" sz="4800" dirty="0">
                <a:solidFill>
                  <a:schemeClr val="tx1">
                    <a:lumMod val="75000"/>
                    <a:lumOff val="25000"/>
                  </a:schemeClr>
                </a:solidFill>
                <a:latin typeface="Times New Roman" panose="02020603050405020304" pitchFamily="18" charset="0"/>
                <a:cs typeface="Times New Roman" panose="02020603050405020304" pitchFamily="18" charset="0"/>
              </a:rPr>
              <a:t>Theories of Ageing</a:t>
            </a:r>
          </a:p>
        </p:txBody>
      </p:sp>
      <p:cxnSp>
        <p:nvCxnSpPr>
          <p:cNvPr id="22" name="Straight Connector 21">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Content Placeholder 3">
            <a:extLst>
              <a:ext uri="{FF2B5EF4-FFF2-40B4-BE49-F238E27FC236}">
                <a16:creationId xmlns:a16="http://schemas.microsoft.com/office/drawing/2014/main" id="{A4DBDD13-4FC5-4553-A4DD-1888C72F65EA}"/>
              </a:ext>
            </a:extLst>
          </p:cNvPr>
          <p:cNvGraphicFramePr>
            <a:graphicFrameLocks noGrp="1"/>
          </p:cNvGraphicFramePr>
          <p:nvPr>
            <p:ph idx="1"/>
            <p:extLst>
              <p:ext uri="{D42A27DB-BD31-4B8C-83A1-F6EECF244321}">
                <p14:modId xmlns:p14="http://schemas.microsoft.com/office/powerpoint/2010/main" val="2741848826"/>
              </p:ext>
            </p:extLst>
          </p:nvPr>
        </p:nvGraphicFramePr>
        <p:xfrm>
          <a:off x="294968" y="737420"/>
          <a:ext cx="11430000" cy="594359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Recording (10)">
            <a:hlinkClick r:id="" action="ppaction://media"/>
            <a:extLst>
              <a:ext uri="{FF2B5EF4-FFF2-40B4-BE49-F238E27FC236}">
                <a16:creationId xmlns:a16="http://schemas.microsoft.com/office/drawing/2014/main" id="{61322EEE-27A8-6554-C8A8-B5E2E05AB064}"/>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26721" y="286604"/>
            <a:ext cx="609600" cy="609600"/>
          </a:xfrm>
          <a:prstGeom prst="rect">
            <a:avLst/>
          </a:prstGeom>
        </p:spPr>
      </p:pic>
    </p:spTree>
    <p:extLst>
      <p:ext uri="{BB962C8B-B14F-4D97-AF65-F5344CB8AC3E}">
        <p14:creationId xmlns:p14="http://schemas.microsoft.com/office/powerpoint/2010/main" val="2596897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22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5DA682D-7AC5-48E0-993B-AB3F027355C3}"/>
              </a:ext>
            </a:extLst>
          </p:cNvPr>
          <p:cNvSpPr>
            <a:spLocks noGrp="1"/>
          </p:cNvSpPr>
          <p:nvPr>
            <p:ph type="title"/>
          </p:nvPr>
        </p:nvSpPr>
        <p:spPr>
          <a:xfrm>
            <a:off x="1097280" y="286604"/>
            <a:ext cx="10058400" cy="820292"/>
          </a:xfrm>
        </p:spPr>
        <p:txBody>
          <a:bodyPr rtlCol="0">
            <a:normAutofit/>
          </a:bodyPr>
          <a:lstStyle/>
          <a:p>
            <a:pPr algn="ctr"/>
            <a:r>
              <a:rPr lang="en-GB" sz="4000" dirty="0">
                <a:latin typeface="Times New Roman" panose="02020603050405020304" pitchFamily="18" charset="0"/>
                <a:cs typeface="Times New Roman" panose="02020603050405020304" pitchFamily="18" charset="0"/>
              </a:rPr>
              <a:t>Policy and Legislation</a:t>
            </a:r>
          </a:p>
        </p:txBody>
      </p:sp>
      <p:sp>
        <p:nvSpPr>
          <p:cNvPr id="3" name="Content Placeholder 2">
            <a:extLst>
              <a:ext uri="{FF2B5EF4-FFF2-40B4-BE49-F238E27FC236}">
                <a16:creationId xmlns:a16="http://schemas.microsoft.com/office/drawing/2014/main" id="{6E423513-30BF-E181-4F63-A36103B3E7D2}"/>
              </a:ext>
            </a:extLst>
          </p:cNvPr>
          <p:cNvSpPr>
            <a:spLocks noGrp="1"/>
          </p:cNvSpPr>
          <p:nvPr>
            <p:ph idx="1"/>
          </p:nvPr>
        </p:nvSpPr>
        <p:spPr>
          <a:xfrm>
            <a:off x="256389" y="2050797"/>
            <a:ext cx="5524979" cy="4581182"/>
          </a:xfrm>
        </p:spPr>
        <p:txBody>
          <a:bodyPr>
            <a:normAutofit/>
          </a:bodyPr>
          <a:lstStyle/>
          <a:p>
            <a:r>
              <a:rPr lang="en-US" b="1" dirty="0">
                <a:solidFill>
                  <a:schemeClr val="tx1"/>
                </a:solidFill>
                <a:latin typeface="Times New Roman" panose="02020603050405020304" pitchFamily="18" charset="0"/>
                <a:cs typeface="Times New Roman" panose="02020603050405020304" pitchFamily="18" charset="0"/>
              </a:rPr>
              <a:t>Care Act 2014</a:t>
            </a:r>
            <a:r>
              <a:rPr lang="en-US" dirty="0">
                <a:solidFill>
                  <a:schemeClr val="tx1"/>
                </a:solidFill>
                <a:latin typeface="Times New Roman" panose="02020603050405020304" pitchFamily="18" charset="0"/>
                <a:cs typeface="Times New Roman" panose="02020603050405020304" pitchFamily="18" charset="0"/>
              </a:rPr>
              <a:t>: wellbeing principle, assessments, safeguarding, personalisation (Care Act, 2014)</a:t>
            </a:r>
          </a:p>
          <a:p>
            <a:r>
              <a:rPr lang="en-US" b="1" dirty="0">
                <a:solidFill>
                  <a:schemeClr val="tx1"/>
                </a:solidFill>
                <a:latin typeface="Times New Roman" panose="02020603050405020304" pitchFamily="18" charset="0"/>
                <a:cs typeface="Times New Roman" panose="02020603050405020304" pitchFamily="18" charset="0"/>
              </a:rPr>
              <a:t>Equality Act 2010</a:t>
            </a:r>
            <a:r>
              <a:rPr lang="en-US" dirty="0">
                <a:solidFill>
                  <a:schemeClr val="tx1"/>
                </a:solidFill>
                <a:latin typeface="Times New Roman" panose="02020603050405020304" pitchFamily="18" charset="0"/>
                <a:cs typeface="Times New Roman" panose="02020603050405020304" pitchFamily="18" charset="0"/>
              </a:rPr>
              <a:t>: prevents age discrimination (GOV.UK, 2010)</a:t>
            </a:r>
          </a:p>
          <a:p>
            <a:r>
              <a:rPr lang="en-US" b="1" dirty="0">
                <a:solidFill>
                  <a:schemeClr val="tx1"/>
                </a:solidFill>
                <a:latin typeface="Times New Roman" panose="02020603050405020304" pitchFamily="18" charset="0"/>
                <a:cs typeface="Times New Roman" panose="02020603050405020304" pitchFamily="18" charset="0"/>
              </a:rPr>
              <a:t>Mental Capacity Act 2005</a:t>
            </a:r>
            <a:r>
              <a:rPr lang="en-US" dirty="0">
                <a:solidFill>
                  <a:schemeClr val="tx1"/>
                </a:solidFill>
                <a:latin typeface="Times New Roman" panose="02020603050405020304" pitchFamily="18" charset="0"/>
                <a:cs typeface="Times New Roman" panose="02020603050405020304" pitchFamily="18" charset="0"/>
              </a:rPr>
              <a:t>: decision-making and best interests (GOV.UK, 2005)</a:t>
            </a:r>
          </a:p>
          <a:p>
            <a:r>
              <a:rPr lang="en-US" b="1" dirty="0">
                <a:solidFill>
                  <a:schemeClr val="tx1"/>
                </a:solidFill>
                <a:latin typeface="Times New Roman" panose="02020603050405020304" pitchFamily="18" charset="0"/>
                <a:cs typeface="Times New Roman" panose="02020603050405020304" pitchFamily="18" charset="0"/>
              </a:rPr>
              <a:t>NHS Long Term Plan</a:t>
            </a:r>
            <a:r>
              <a:rPr lang="en-US" dirty="0">
                <a:solidFill>
                  <a:schemeClr val="tx1"/>
                </a:solidFill>
                <a:latin typeface="Times New Roman" panose="02020603050405020304" pitchFamily="18" charset="0"/>
                <a:cs typeface="Times New Roman" panose="02020603050405020304" pitchFamily="18" charset="0"/>
              </a:rPr>
              <a:t>: ageing and community care (NHS England, 2019).</a:t>
            </a:r>
            <a:endParaRPr lang="en-GB" dirty="0">
              <a:solidFill>
                <a:schemeClr val="tx1"/>
              </a:solidFill>
              <a:latin typeface="Times New Roman" panose="02020603050405020304" pitchFamily="18" charset="0"/>
              <a:cs typeface="Times New Roman" panose="02020603050405020304" pitchFamily="18" charset="0"/>
            </a:endParaRPr>
          </a:p>
        </p:txBody>
      </p:sp>
      <p:pic>
        <p:nvPicPr>
          <p:cNvPr id="5122" name="Picture 2" descr="The Care Act 2014 | A Caring Mind">
            <a:extLst>
              <a:ext uri="{FF2B5EF4-FFF2-40B4-BE49-F238E27FC236}">
                <a16:creationId xmlns:a16="http://schemas.microsoft.com/office/drawing/2014/main" id="{4DA6ECAA-3608-9017-E5A5-C6BEFCD0C0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88591" y="944814"/>
            <a:ext cx="1867089" cy="221196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4B923E5-1C5D-E5BF-B033-6A30E0402820}"/>
              </a:ext>
            </a:extLst>
          </p:cNvPr>
          <p:cNvPicPr>
            <a:picLocks noChangeAspect="1"/>
          </p:cNvPicPr>
          <p:nvPr/>
        </p:nvPicPr>
        <p:blipFill>
          <a:blip r:embed="rId6"/>
          <a:stretch>
            <a:fillRect/>
          </a:stretch>
        </p:blipFill>
        <p:spPr>
          <a:xfrm>
            <a:off x="6334219" y="1792712"/>
            <a:ext cx="2540137" cy="2967564"/>
          </a:xfrm>
          <a:prstGeom prst="rect">
            <a:avLst/>
          </a:prstGeom>
        </p:spPr>
      </p:pic>
      <p:pic>
        <p:nvPicPr>
          <p:cNvPr id="6" name="Picture 5">
            <a:extLst>
              <a:ext uri="{FF2B5EF4-FFF2-40B4-BE49-F238E27FC236}">
                <a16:creationId xmlns:a16="http://schemas.microsoft.com/office/drawing/2014/main" id="{CE99AC0D-CB72-F8BC-1855-EFD79F04401F}"/>
              </a:ext>
            </a:extLst>
          </p:cNvPr>
          <p:cNvPicPr>
            <a:picLocks noChangeAspect="1"/>
          </p:cNvPicPr>
          <p:nvPr/>
        </p:nvPicPr>
        <p:blipFill>
          <a:blip r:embed="rId7"/>
          <a:stretch>
            <a:fillRect/>
          </a:stretch>
        </p:blipFill>
        <p:spPr>
          <a:xfrm>
            <a:off x="8874356" y="4341388"/>
            <a:ext cx="3219450" cy="1419225"/>
          </a:xfrm>
          <a:prstGeom prst="rect">
            <a:avLst/>
          </a:prstGeom>
        </p:spPr>
      </p:pic>
      <p:pic>
        <p:nvPicPr>
          <p:cNvPr id="7" name="Picture 6">
            <a:extLst>
              <a:ext uri="{FF2B5EF4-FFF2-40B4-BE49-F238E27FC236}">
                <a16:creationId xmlns:a16="http://schemas.microsoft.com/office/drawing/2014/main" id="{2F8063D4-05AC-5DB2-E0EC-48C8F38EA98D}"/>
              </a:ext>
            </a:extLst>
          </p:cNvPr>
          <p:cNvPicPr>
            <a:picLocks noChangeAspect="1"/>
          </p:cNvPicPr>
          <p:nvPr/>
        </p:nvPicPr>
        <p:blipFill>
          <a:blip r:embed="rId8"/>
          <a:stretch>
            <a:fillRect/>
          </a:stretch>
        </p:blipFill>
        <p:spPr>
          <a:xfrm>
            <a:off x="6096000" y="5065288"/>
            <a:ext cx="3276600" cy="1390650"/>
          </a:xfrm>
          <a:prstGeom prst="rect">
            <a:avLst/>
          </a:prstGeom>
        </p:spPr>
      </p:pic>
      <p:pic>
        <p:nvPicPr>
          <p:cNvPr id="2" name="Recording (11)">
            <a:hlinkClick r:id="" action="ppaction://media"/>
            <a:extLst>
              <a:ext uri="{FF2B5EF4-FFF2-40B4-BE49-F238E27FC236}">
                <a16:creationId xmlns:a16="http://schemas.microsoft.com/office/drawing/2014/main" id="{EF42EBF3-6CAF-2B5A-DB29-D1463B1F512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791200" y="3124200"/>
            <a:ext cx="609600" cy="609600"/>
          </a:xfrm>
          <a:prstGeom prst="rect">
            <a:avLst/>
          </a:prstGeom>
        </p:spPr>
      </p:pic>
      <p:pic>
        <p:nvPicPr>
          <p:cNvPr id="8" name="Recording (11)">
            <a:hlinkClick r:id="" action="ppaction://media"/>
            <a:extLst>
              <a:ext uri="{FF2B5EF4-FFF2-40B4-BE49-F238E27FC236}">
                <a16:creationId xmlns:a16="http://schemas.microsoft.com/office/drawing/2014/main" id="{FD500239-E626-7C93-A8C7-E6B7189D315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345532" y="664446"/>
            <a:ext cx="609600" cy="609600"/>
          </a:xfrm>
          <a:prstGeom prst="rect">
            <a:avLst/>
          </a:prstGeom>
        </p:spPr>
      </p:pic>
    </p:spTree>
    <p:extLst>
      <p:ext uri="{BB962C8B-B14F-4D97-AF65-F5344CB8AC3E}">
        <p14:creationId xmlns:p14="http://schemas.microsoft.com/office/powerpoint/2010/main" val="380154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245"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6024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
                </p:tgtEl>
              </p:cMediaNode>
            </p:audio>
            <p:audio>
              <p:cMediaNode vol="80000">
                <p:cTn id="12" fill="hold" display="0">
                  <p:stCondLst>
                    <p:cond delay="indefinite"/>
                  </p:stCondLst>
                  <p:endCondLst>
                    <p:cond evt="onStopAudio" delay="0">
                      <p:tgtEl>
                        <p:sldTgt/>
                      </p:tgtEl>
                    </p:cond>
                  </p:endCondLst>
                </p:cTn>
                <p:tgtEl>
                  <p:spTgt spid="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8">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7" name="Straight Connector 30">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28" name="Rectangle 32">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rtl="0"/>
            <a:endParaRPr lang="en-GB" dirty="0"/>
          </a:p>
        </p:txBody>
      </p:sp>
      <p:sp>
        <p:nvSpPr>
          <p:cNvPr id="5" name="Title 4">
            <a:extLst>
              <a:ext uri="{FF2B5EF4-FFF2-40B4-BE49-F238E27FC236}">
                <a16:creationId xmlns:a16="http://schemas.microsoft.com/office/drawing/2014/main" id="{B8B72B13-069B-4F8A-9437-FA58C3F1D44B}"/>
              </a:ext>
            </a:extLst>
          </p:cNvPr>
          <p:cNvSpPr>
            <a:spLocks noGrp="1"/>
          </p:cNvSpPr>
          <p:nvPr>
            <p:ph type="title"/>
          </p:nvPr>
        </p:nvSpPr>
        <p:spPr>
          <a:xfrm>
            <a:off x="477077" y="516836"/>
            <a:ext cx="6734884" cy="1223651"/>
          </a:xfrm>
        </p:spPr>
        <p:txBody>
          <a:bodyPr vert="horz" lIns="91440" tIns="45720" rIns="91440" bIns="45720" rtlCol="0" anchor="b">
            <a:noAutofit/>
          </a:bodyPr>
          <a:lstStyle/>
          <a:p>
            <a:pPr rtl="0"/>
            <a:r>
              <a:rPr lang="en-GB" sz="4400" dirty="0">
                <a:solidFill>
                  <a:schemeClr val="tx1">
                    <a:lumMod val="75000"/>
                    <a:lumOff val="25000"/>
                  </a:schemeClr>
                </a:solidFill>
                <a:latin typeface="Times New Roman" panose="02020603050405020304" pitchFamily="18" charset="0"/>
                <a:cs typeface="Times New Roman" panose="02020603050405020304" pitchFamily="18" charset="0"/>
              </a:rPr>
              <a:t>Technological Innovations in Elderly Care</a:t>
            </a:r>
          </a:p>
        </p:txBody>
      </p:sp>
      <p:cxnSp>
        <p:nvCxnSpPr>
          <p:cNvPr id="30" name="Straight Connector 34">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0927" y="2633962"/>
            <a:ext cx="283464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2281D70C-EE29-493E-838C-890184A02C07}"/>
              </a:ext>
            </a:extLst>
          </p:cNvPr>
          <p:cNvSpPr>
            <a:spLocks noGrp="1"/>
          </p:cNvSpPr>
          <p:nvPr>
            <p:ph idx="1"/>
          </p:nvPr>
        </p:nvSpPr>
        <p:spPr>
          <a:xfrm>
            <a:off x="226355" y="2790856"/>
            <a:ext cx="6734884" cy="2716468"/>
          </a:xfrm>
        </p:spPr>
        <p:txBody>
          <a:bodyPr vert="horz" lIns="0" tIns="45720" rIns="0" bIns="45720" rtlCol="0">
            <a:noAutofit/>
          </a:bodyPr>
          <a:lstStyle/>
          <a:p>
            <a:r>
              <a:rPr lang="en-US" sz="1800" dirty="0">
                <a:solidFill>
                  <a:schemeClr val="tx1"/>
                </a:solidFill>
                <a:latin typeface="Times New Roman" panose="02020603050405020304" pitchFamily="18" charset="0"/>
                <a:cs typeface="Times New Roman" panose="02020603050405020304" pitchFamily="18" charset="0"/>
              </a:rPr>
              <a:t>Technology facilitates independent living by using telecare, remote monitoring, wearables, medication reminders, and smart home products such as fall detection devices and voice assistants.</a:t>
            </a:r>
          </a:p>
          <a:p>
            <a:r>
              <a:rPr lang="en-US" sz="1800" dirty="0">
                <a:solidFill>
                  <a:schemeClr val="tx1"/>
                </a:solidFill>
                <a:latin typeface="Times New Roman" panose="02020603050405020304" pitchFamily="18" charset="0"/>
                <a:cs typeface="Times New Roman" panose="02020603050405020304" pitchFamily="18" charset="0"/>
              </a:rPr>
              <a:t>Telemedicine also enhances accessibility as older adults can now seek the services of health workers without travelling, particularly those with mobility issues or rural obstacles (GOV.UK, 2021).</a:t>
            </a:r>
          </a:p>
          <a:p>
            <a:r>
              <a:rPr lang="en-US" sz="1800" dirty="0">
                <a:solidFill>
                  <a:schemeClr val="tx1"/>
                </a:solidFill>
                <a:latin typeface="Times New Roman" panose="02020603050405020304" pitchFamily="18" charset="0"/>
                <a:cs typeface="Times New Roman" panose="02020603050405020304" pitchFamily="18" charset="0"/>
              </a:rPr>
              <a:t>Digital reminders, smart pill dispensers and monitoring systems are examples of technology that can be used to reduce risk and reassure carers with dementia.</a:t>
            </a:r>
          </a:p>
          <a:p>
            <a:r>
              <a:rPr lang="en-US" sz="1800" dirty="0">
                <a:solidFill>
                  <a:schemeClr val="tx1"/>
                </a:solidFill>
                <a:latin typeface="Times New Roman" panose="02020603050405020304" pitchFamily="18" charset="0"/>
                <a:cs typeface="Times New Roman" panose="02020603050405020304" pitchFamily="18" charset="0"/>
              </a:rPr>
              <a:t>However, the digital exclusion can be caused by technological strategies because of low digital literacy, cost factors, privacy issues and threat of diminished human interaction (Tomczyk et al., 2023).</a:t>
            </a:r>
          </a:p>
        </p:txBody>
      </p:sp>
      <p:pic>
        <p:nvPicPr>
          <p:cNvPr id="17" name="Picture 16">
            <a:extLst>
              <a:ext uri="{FF2B5EF4-FFF2-40B4-BE49-F238E27FC236}">
                <a16:creationId xmlns:a16="http://schemas.microsoft.com/office/drawing/2014/main" id="{9F703762-1E73-8B95-B194-D8E39000182F}"/>
              </a:ext>
            </a:extLst>
          </p:cNvPr>
          <p:cNvPicPr>
            <a:picLocks noChangeAspect="1"/>
          </p:cNvPicPr>
          <p:nvPr/>
        </p:nvPicPr>
        <p:blipFill>
          <a:blip r:embed="rId5"/>
          <a:stretch>
            <a:fillRect/>
          </a:stretch>
        </p:blipFill>
        <p:spPr>
          <a:xfrm>
            <a:off x="7166398" y="2054274"/>
            <a:ext cx="4814758" cy="3209838"/>
          </a:xfrm>
          <a:prstGeom prst="rect">
            <a:avLst/>
          </a:prstGeom>
        </p:spPr>
      </p:pic>
      <p:pic>
        <p:nvPicPr>
          <p:cNvPr id="2" name="Recording (12)">
            <a:hlinkClick r:id="" action="ppaction://media"/>
            <a:extLst>
              <a:ext uri="{FF2B5EF4-FFF2-40B4-BE49-F238E27FC236}">
                <a16:creationId xmlns:a16="http://schemas.microsoft.com/office/drawing/2014/main" id="{03CDBCA7-09A2-37E0-DE51-D5FDA4B39AF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177012" y="1444674"/>
            <a:ext cx="609600" cy="609600"/>
          </a:xfrm>
          <a:prstGeom prst="rect">
            <a:avLst/>
          </a:prstGeom>
        </p:spPr>
      </p:pic>
    </p:spTree>
    <p:extLst>
      <p:ext uri="{BB962C8B-B14F-4D97-AF65-F5344CB8AC3E}">
        <p14:creationId xmlns:p14="http://schemas.microsoft.com/office/powerpoint/2010/main" val="2225727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47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613E22E-01DB-414D-9831-64C0E2A8B3ED}"/>
              </a:ext>
            </a:extLst>
          </p:cNvPr>
          <p:cNvSpPr>
            <a:spLocks noGrp="1"/>
          </p:cNvSpPr>
          <p:nvPr>
            <p:ph type="title"/>
          </p:nvPr>
        </p:nvSpPr>
        <p:spPr>
          <a:xfrm>
            <a:off x="1097280" y="286603"/>
            <a:ext cx="10058400" cy="480313"/>
          </a:xfrm>
        </p:spPr>
        <p:txBody>
          <a:bodyPr rtlCol="0">
            <a:normAutofit fontScale="90000"/>
          </a:bodyPr>
          <a:lstStyle/>
          <a:p>
            <a:pPr algn="ctr" rtl="0"/>
            <a:r>
              <a:rPr lang="en-GB" sz="4000" dirty="0">
                <a:latin typeface="Times New Roman" panose="02020603050405020304" pitchFamily="18" charset="0"/>
                <a:cs typeface="Times New Roman" panose="02020603050405020304" pitchFamily="18" charset="0"/>
              </a:rPr>
              <a:t>Case Study Application (Real World)</a:t>
            </a:r>
          </a:p>
        </p:txBody>
      </p:sp>
      <p:graphicFrame>
        <p:nvGraphicFramePr>
          <p:cNvPr id="4" name="Content Placeholder 3">
            <a:extLst>
              <a:ext uri="{FF2B5EF4-FFF2-40B4-BE49-F238E27FC236}">
                <a16:creationId xmlns:a16="http://schemas.microsoft.com/office/drawing/2014/main" id="{2DF41151-4C43-4453-50B9-83B720D3C73C}"/>
              </a:ext>
            </a:extLst>
          </p:cNvPr>
          <p:cNvGraphicFramePr>
            <a:graphicFrameLocks noGrp="1"/>
          </p:cNvGraphicFramePr>
          <p:nvPr>
            <p:ph idx="1"/>
            <p:extLst>
              <p:ext uri="{D42A27DB-BD31-4B8C-83A1-F6EECF244321}">
                <p14:modId xmlns:p14="http://schemas.microsoft.com/office/powerpoint/2010/main" val="2119822358"/>
              </p:ext>
            </p:extLst>
          </p:nvPr>
        </p:nvGraphicFramePr>
        <p:xfrm>
          <a:off x="693174" y="1719151"/>
          <a:ext cx="11120284" cy="485224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Recording (13)">
            <a:hlinkClick r:id="" action="ppaction://media"/>
            <a:extLst>
              <a:ext uri="{FF2B5EF4-FFF2-40B4-BE49-F238E27FC236}">
                <a16:creationId xmlns:a16="http://schemas.microsoft.com/office/drawing/2014/main" id="{039A1F9D-1090-6691-E8C7-C52B84BB314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0546080" y="399047"/>
            <a:ext cx="609600" cy="609600"/>
          </a:xfrm>
          <a:prstGeom prst="rect">
            <a:avLst/>
          </a:prstGeom>
        </p:spPr>
      </p:pic>
    </p:spTree>
    <p:extLst>
      <p:ext uri="{BB962C8B-B14F-4D97-AF65-F5344CB8AC3E}">
        <p14:creationId xmlns:p14="http://schemas.microsoft.com/office/powerpoint/2010/main" val="3816056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50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5BA7203-E18A-4594-9991-EFE3B8E4D591}"/>
              </a:ext>
            </a:extLst>
          </p:cNvPr>
          <p:cNvSpPr>
            <a:spLocks noGrp="1"/>
          </p:cNvSpPr>
          <p:nvPr>
            <p:ph type="title"/>
          </p:nvPr>
        </p:nvSpPr>
        <p:spPr>
          <a:xfrm>
            <a:off x="1097280" y="286604"/>
            <a:ext cx="10058400" cy="745784"/>
          </a:xfrm>
        </p:spPr>
        <p:txBody>
          <a:bodyPr rtlCol="0">
            <a:normAutofit fontScale="90000"/>
          </a:bodyPr>
          <a:lstStyle/>
          <a:p>
            <a:pPr algn="ctr" rtl="0"/>
            <a:r>
              <a:rPr lang="en-GB" dirty="0">
                <a:latin typeface="Times New Roman" panose="02020603050405020304" pitchFamily="18" charset="0"/>
                <a:cs typeface="Times New Roman" panose="02020603050405020304" pitchFamily="18" charset="0"/>
              </a:rPr>
              <a:t>Recommendations</a:t>
            </a:r>
          </a:p>
        </p:txBody>
      </p:sp>
      <p:sp>
        <p:nvSpPr>
          <p:cNvPr id="3" name="Content Placeholder 2">
            <a:extLst>
              <a:ext uri="{FF2B5EF4-FFF2-40B4-BE49-F238E27FC236}">
                <a16:creationId xmlns:a16="http://schemas.microsoft.com/office/drawing/2014/main" id="{74EC9F11-CE39-A8B1-F549-EE6F9553025C}"/>
              </a:ext>
            </a:extLst>
          </p:cNvPr>
          <p:cNvSpPr>
            <a:spLocks noGrp="1"/>
          </p:cNvSpPr>
          <p:nvPr>
            <p:ph idx="1"/>
          </p:nvPr>
        </p:nvSpPr>
        <p:spPr>
          <a:xfrm>
            <a:off x="648929" y="1842730"/>
            <a:ext cx="11274948" cy="4389454"/>
          </a:xfrm>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Improve workforce training in person-centred and empowerment-based care (Care Act 2014)</a:t>
            </a:r>
          </a:p>
          <a:p>
            <a:r>
              <a:rPr lang="en-US" b="1" dirty="0">
                <a:latin typeface="Times New Roman" panose="02020603050405020304" pitchFamily="18" charset="0"/>
                <a:cs typeface="Times New Roman" panose="02020603050405020304" pitchFamily="18" charset="0"/>
              </a:rPr>
              <a:t>Barrier:</a:t>
            </a:r>
            <a:r>
              <a:rPr lang="en-US" dirty="0">
                <a:latin typeface="Times New Roman" panose="02020603050405020304" pitchFamily="18" charset="0"/>
                <a:cs typeface="Times New Roman" panose="02020603050405020304" pitchFamily="18" charset="0"/>
              </a:rPr>
              <a:t> staff shortages and high turnover.</a:t>
            </a:r>
            <a:br>
              <a:rPr lang="en-US"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better pay, career pathways, and funded continuous professional development.</a:t>
            </a:r>
          </a:p>
          <a:p>
            <a:r>
              <a:rPr lang="en-US">
                <a:latin typeface="Times New Roman" panose="02020603050405020304" pitchFamily="18" charset="0"/>
                <a:cs typeface="Times New Roman" panose="02020603050405020304" pitchFamily="18" charset="0"/>
              </a:rPr>
              <a:t>Develop combined health and social care and community support services.</a:t>
            </a: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Barrier:</a:t>
            </a:r>
            <a:r>
              <a:rPr lang="en-US" dirty="0">
                <a:latin typeface="Times New Roman" panose="02020603050405020304" pitchFamily="18" charset="0"/>
                <a:cs typeface="Times New Roman" panose="02020603050405020304" pitchFamily="18" charset="0"/>
              </a:rPr>
              <a:t> organisational silos.</a:t>
            </a:r>
            <a:br>
              <a:rPr lang="en-US"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shared digital records and joint commissioning.</a:t>
            </a:r>
          </a:p>
          <a:p>
            <a:r>
              <a:rPr lang="en-US" dirty="0">
                <a:latin typeface="Times New Roman" panose="02020603050405020304" pitchFamily="18" charset="0"/>
                <a:cs typeface="Times New Roman" panose="02020603050405020304" pitchFamily="18" charset="0"/>
              </a:rPr>
              <a:t>Increase access to early prevention and </a:t>
            </a:r>
            <a:r>
              <a:rPr lang="en-US" dirty="0" err="1">
                <a:latin typeface="Times New Roman" panose="02020603050405020304" pitchFamily="18" charset="0"/>
                <a:cs typeface="Times New Roman" panose="02020603050405020304" pitchFamily="18" charset="0"/>
              </a:rPr>
              <a:t>reablement</a:t>
            </a:r>
            <a:r>
              <a:rPr lang="en-US" dirty="0">
                <a:latin typeface="Times New Roman" panose="02020603050405020304" pitchFamily="18" charset="0"/>
                <a:cs typeface="Times New Roman" panose="02020603050405020304" pitchFamily="18" charset="0"/>
              </a:rPr>
              <a:t> programmes (Anthony et al., 2025).</a:t>
            </a:r>
          </a:p>
          <a:p>
            <a:pPr marL="0" indent="0">
              <a:buNone/>
            </a:pPr>
            <a:r>
              <a:rPr lang="en-US" b="1" dirty="0">
                <a:latin typeface="Times New Roman" panose="02020603050405020304" pitchFamily="18" charset="0"/>
                <a:cs typeface="Times New Roman" panose="02020603050405020304" pitchFamily="18" charset="0"/>
              </a:rPr>
              <a:t>Barrier:</a:t>
            </a:r>
            <a:r>
              <a:rPr lang="en-US" dirty="0">
                <a:latin typeface="Times New Roman" panose="02020603050405020304" pitchFamily="18" charset="0"/>
                <a:cs typeface="Times New Roman" panose="02020603050405020304" pitchFamily="18" charset="0"/>
              </a:rPr>
              <a:t> short-term funding models.</a:t>
            </a:r>
            <a:br>
              <a:rPr lang="en-US"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shift funding toward prevention budgets.</a:t>
            </a:r>
          </a:p>
          <a:p>
            <a:r>
              <a:rPr lang="en-US" dirty="0">
                <a:latin typeface="Times New Roman" panose="02020603050405020304" pitchFamily="18" charset="0"/>
                <a:cs typeface="Times New Roman" panose="02020603050405020304" pitchFamily="18" charset="0"/>
              </a:rPr>
              <a:t>While technology like telecare and remote monitoring supports independence, digital exclusion is a risk. Recommendation: pair technology rollout with digital literacy training and low-cost device schemes (Age UK guidance, 2023).</a:t>
            </a:r>
            <a:endParaRPr lang="en-GB" dirty="0">
              <a:latin typeface="Times New Roman" panose="02020603050405020304" pitchFamily="18" charset="0"/>
              <a:cs typeface="Times New Roman" panose="02020603050405020304" pitchFamily="18" charset="0"/>
            </a:endParaRPr>
          </a:p>
        </p:txBody>
      </p:sp>
      <p:pic>
        <p:nvPicPr>
          <p:cNvPr id="2" name="Recording (14)">
            <a:hlinkClick r:id="" action="ppaction://media"/>
            <a:extLst>
              <a:ext uri="{FF2B5EF4-FFF2-40B4-BE49-F238E27FC236}">
                <a16:creationId xmlns:a16="http://schemas.microsoft.com/office/drawing/2014/main" id="{E5CD3BE4-AB3B-1A6C-5D09-C013E6849D7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827795" y="659496"/>
            <a:ext cx="609600" cy="609600"/>
          </a:xfrm>
          <a:prstGeom prst="rect">
            <a:avLst/>
          </a:prstGeom>
        </p:spPr>
      </p:pic>
    </p:spTree>
    <p:extLst>
      <p:ext uri="{BB962C8B-B14F-4D97-AF65-F5344CB8AC3E}">
        <p14:creationId xmlns:p14="http://schemas.microsoft.com/office/powerpoint/2010/main" val="1284200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24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7CC78E1-629B-4981-BA25-E8F061C40DAE}"/>
              </a:ext>
            </a:extLst>
          </p:cNvPr>
          <p:cNvSpPr>
            <a:spLocks noGrp="1"/>
          </p:cNvSpPr>
          <p:nvPr>
            <p:ph type="title"/>
          </p:nvPr>
        </p:nvSpPr>
        <p:spPr>
          <a:xfrm>
            <a:off x="1097280" y="286604"/>
            <a:ext cx="10058400" cy="908016"/>
          </a:xfrm>
        </p:spPr>
        <p:txBody>
          <a:bodyPr rtlCol="0">
            <a:normAutofit/>
          </a:bodyPr>
          <a:lstStyle/>
          <a:p>
            <a:pPr algn="ctr" rtl="0"/>
            <a:r>
              <a:rPr lang="en-GB" dirty="0">
                <a:latin typeface="Times New Roman" panose="02020603050405020304" pitchFamily="18" charset="0"/>
                <a:cs typeface="Times New Roman" panose="02020603050405020304" pitchFamily="18" charset="0"/>
              </a:rPr>
              <a:t>Recommendations</a:t>
            </a:r>
          </a:p>
        </p:txBody>
      </p:sp>
      <p:graphicFrame>
        <p:nvGraphicFramePr>
          <p:cNvPr id="5" name="Content Placeholder 4">
            <a:extLst>
              <a:ext uri="{FF2B5EF4-FFF2-40B4-BE49-F238E27FC236}">
                <a16:creationId xmlns:a16="http://schemas.microsoft.com/office/drawing/2014/main" id="{F1DF4D43-D7F0-28D8-9CB6-3B96F91EA5CB}"/>
              </a:ext>
            </a:extLst>
          </p:cNvPr>
          <p:cNvGraphicFramePr>
            <a:graphicFrameLocks noGrp="1"/>
          </p:cNvGraphicFramePr>
          <p:nvPr>
            <p:ph idx="1"/>
            <p:extLst>
              <p:ext uri="{D42A27DB-BD31-4B8C-83A1-F6EECF244321}">
                <p14:modId xmlns:p14="http://schemas.microsoft.com/office/powerpoint/2010/main" val="1344424309"/>
              </p:ext>
            </p:extLst>
          </p:nvPr>
        </p:nvGraphicFramePr>
        <p:xfrm>
          <a:off x="1216548" y="1356853"/>
          <a:ext cx="10058400" cy="451224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Recording (15)">
            <a:hlinkClick r:id="" action="ppaction://media"/>
            <a:extLst>
              <a:ext uri="{FF2B5EF4-FFF2-40B4-BE49-F238E27FC236}">
                <a16:creationId xmlns:a16="http://schemas.microsoft.com/office/drawing/2014/main" id="{7F183326-753C-D24D-106A-53E62E40B45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0230852" y="286604"/>
            <a:ext cx="609600" cy="609600"/>
          </a:xfrm>
          <a:prstGeom prst="rect">
            <a:avLst/>
          </a:prstGeom>
        </p:spPr>
      </p:pic>
    </p:spTree>
    <p:extLst>
      <p:ext uri="{BB962C8B-B14F-4D97-AF65-F5344CB8AC3E}">
        <p14:creationId xmlns:p14="http://schemas.microsoft.com/office/powerpoint/2010/main" val="174468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79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2CC3EF0-F13E-468D-8198-2FFABAAB8360}"/>
              </a:ext>
            </a:extLst>
          </p:cNvPr>
          <p:cNvSpPr>
            <a:spLocks noGrp="1"/>
          </p:cNvSpPr>
          <p:nvPr>
            <p:ph type="title"/>
          </p:nvPr>
        </p:nvSpPr>
        <p:spPr>
          <a:xfrm>
            <a:off x="1109312" y="328715"/>
            <a:ext cx="10058400" cy="967010"/>
          </a:xfrm>
        </p:spPr>
        <p:txBody>
          <a:bodyPr rtlCol="0"/>
          <a:lstStyle/>
          <a:p>
            <a:pPr algn="ctr" rtl="0"/>
            <a:r>
              <a:rPr lang="en-GB" dirty="0">
                <a:latin typeface="Times New Roman" panose="02020603050405020304" pitchFamily="18" charset="0"/>
                <a:cs typeface="Times New Roman" panose="02020603050405020304" pitchFamily="18" charset="0"/>
              </a:rPr>
              <a:t>Conclusion</a:t>
            </a:r>
          </a:p>
        </p:txBody>
      </p:sp>
      <p:graphicFrame>
        <p:nvGraphicFramePr>
          <p:cNvPr id="16" name="Content Placeholder 15">
            <a:extLst>
              <a:ext uri="{FF2B5EF4-FFF2-40B4-BE49-F238E27FC236}">
                <a16:creationId xmlns:a16="http://schemas.microsoft.com/office/drawing/2014/main" id="{2792DE18-4240-4E39-991A-7D775C2F84CE}"/>
              </a:ext>
            </a:extLst>
          </p:cNvPr>
          <p:cNvGraphicFramePr>
            <a:graphicFrameLocks noGrp="1"/>
          </p:cNvGraphicFramePr>
          <p:nvPr>
            <p:ph sz="half" idx="2"/>
            <p:extLst>
              <p:ext uri="{D42A27DB-BD31-4B8C-83A1-F6EECF244321}">
                <p14:modId xmlns:p14="http://schemas.microsoft.com/office/powerpoint/2010/main" val="4026454138"/>
              </p:ext>
            </p:extLst>
          </p:nvPr>
        </p:nvGraphicFramePr>
        <p:xfrm>
          <a:off x="560438" y="1474839"/>
          <a:ext cx="11253019" cy="527992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Recording (16)">
            <a:hlinkClick r:id="" action="ppaction://media"/>
            <a:extLst>
              <a:ext uri="{FF2B5EF4-FFF2-40B4-BE49-F238E27FC236}">
                <a16:creationId xmlns:a16="http://schemas.microsoft.com/office/drawing/2014/main" id="{C5D5FB02-A107-2DE6-2ACA-E3235B9FF7E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67712" y="468729"/>
            <a:ext cx="609600" cy="609600"/>
          </a:xfrm>
          <a:prstGeom prst="rect">
            <a:avLst/>
          </a:prstGeom>
        </p:spPr>
      </p:pic>
    </p:spTree>
    <p:extLst>
      <p:ext uri="{BB962C8B-B14F-4D97-AF65-F5344CB8AC3E}">
        <p14:creationId xmlns:p14="http://schemas.microsoft.com/office/powerpoint/2010/main" val="151147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69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E5E388D-0F85-4EDA-A59C-C4E14987CC6C}"/>
              </a:ext>
            </a:extLst>
          </p:cNvPr>
          <p:cNvSpPr>
            <a:spLocks noGrp="1"/>
          </p:cNvSpPr>
          <p:nvPr>
            <p:ph type="title"/>
          </p:nvPr>
        </p:nvSpPr>
        <p:spPr>
          <a:xfrm>
            <a:off x="1097280" y="286604"/>
            <a:ext cx="10058400" cy="967010"/>
          </a:xfrm>
        </p:spPr>
        <p:txBody>
          <a:bodyPr rtlCol="0">
            <a:normAutofit/>
          </a:bodyPr>
          <a:lstStyle/>
          <a:p>
            <a:pPr algn="ctr" rtl="0"/>
            <a:r>
              <a:rPr lang="en-GB" sz="40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5C55774F-6494-7B25-C9FA-D87045A2F095}"/>
              </a:ext>
            </a:extLst>
          </p:cNvPr>
          <p:cNvSpPr>
            <a:spLocks noGrp="1"/>
          </p:cNvSpPr>
          <p:nvPr>
            <p:ph idx="1"/>
          </p:nvPr>
        </p:nvSpPr>
        <p:spPr>
          <a:xfrm>
            <a:off x="433602" y="1452586"/>
            <a:ext cx="11385755" cy="5104341"/>
          </a:xfrm>
        </p:spPr>
        <p:txBody>
          <a:bodyPr>
            <a:noAutofit/>
          </a:bodyPr>
          <a:lstStyle/>
          <a:p>
            <a:r>
              <a:rPr lang="en-GB" sz="1000" dirty="0">
                <a:latin typeface="Times New Roman" panose="02020603050405020304" pitchFamily="18" charset="0"/>
                <a:cs typeface="Times New Roman" panose="02020603050405020304" pitchFamily="18" charset="0"/>
              </a:rPr>
              <a:t>  </a:t>
            </a:r>
          </a:p>
          <a:p>
            <a:r>
              <a:rPr lang="en-US" sz="1000" dirty="0">
                <a:latin typeface="Times New Roman" panose="02020603050405020304" pitchFamily="18" charset="0"/>
                <a:cs typeface="Times New Roman" panose="02020603050405020304" pitchFamily="18" charset="0"/>
              </a:rPr>
              <a:t>Age UK (2023) The State of Health and Care of Older People in England 2023 Available at: https://www.ageuk.org.uk/globalassets/age-uk/documents/reports-and-publications/reports-and briefings/health- wellbeing/age_uk_briefing_state_of_health_and_care_of_older_people_july2023.pdf </a:t>
            </a:r>
            <a:r>
              <a:rPr lang="en-GB" sz="1000" dirty="0">
                <a:latin typeface="Times New Roman" panose="02020603050405020304" pitchFamily="18" charset="0"/>
                <a:cs typeface="Times New Roman" panose="02020603050405020304" pitchFamily="18" charset="0"/>
              </a:rPr>
              <a:t>(Accessed: 30</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January 2026).</a:t>
            </a:r>
          </a:p>
          <a:p>
            <a:r>
              <a:rPr lang="en-US" sz="1000" dirty="0">
                <a:latin typeface="Times New Roman" panose="02020603050405020304" pitchFamily="18" charset="0"/>
                <a:cs typeface="Times New Roman" panose="02020603050405020304" pitchFamily="18" charset="0"/>
              </a:rPr>
              <a:t>Age UK (2015). Age UK Loneliness Evidence Review Evidence Review: Loneliness in Later Life. [online] Available at: </a:t>
            </a:r>
            <a:r>
              <a:rPr lang="en-US" sz="1000" dirty="0">
                <a:latin typeface="Times New Roman" panose="02020603050405020304" pitchFamily="18" charset="0"/>
                <a:cs typeface="Times New Roman" panose="02020603050405020304" pitchFamily="18" charset="0"/>
                <a:hlinkClick r:id="rId3"/>
              </a:rPr>
              <a:t>https://www.ageuk.org.uk/siteassets/documents/reports-and-publications/reports-and-briefings/health--wellbeing/rb_june15_lonelines_in_later_life_evidence_review.pdf</a:t>
            </a:r>
            <a:r>
              <a:rPr lang="en-US" sz="1000" dirty="0">
                <a:latin typeface="Times New Roman" panose="02020603050405020304" pitchFamily="18" charset="0"/>
                <a:cs typeface="Times New Roman" panose="02020603050405020304" pitchFamily="18" charset="0"/>
              </a:rPr>
              <a:t>. </a:t>
            </a:r>
            <a:endParaRPr lang="en-GB"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Anthony, B., Davies, J., </a:t>
            </a:r>
            <a:r>
              <a:rPr lang="en-US" sz="1000" dirty="0" err="1">
                <a:latin typeface="Times New Roman" panose="02020603050405020304" pitchFamily="18" charset="0"/>
                <a:cs typeface="Times New Roman" panose="02020603050405020304" pitchFamily="18" charset="0"/>
              </a:rPr>
              <a:t>Pisavadia</a:t>
            </a:r>
            <a:r>
              <a:rPr lang="en-US" sz="1000" dirty="0">
                <a:latin typeface="Times New Roman" panose="02020603050405020304" pitchFamily="18" charset="0"/>
                <a:cs typeface="Times New Roman" panose="02020603050405020304" pitchFamily="18" charset="0"/>
              </a:rPr>
              <a:t>, K., Roberts, S., Flynn, G., Varghese, L., Granger, R., Montgomery, M., Rosi, R., Gillen, E. and </a:t>
            </a:r>
            <a:r>
              <a:rPr lang="en-US" sz="1000" dirty="0" err="1">
                <a:latin typeface="Times New Roman" panose="02020603050405020304" pitchFamily="18" charset="0"/>
                <a:cs typeface="Times New Roman" panose="02020603050405020304" pitchFamily="18" charset="0"/>
              </a:rPr>
              <a:t>Hounsome</a:t>
            </a:r>
            <a:r>
              <a:rPr lang="en-US" sz="1000" dirty="0">
                <a:latin typeface="Times New Roman" panose="02020603050405020304" pitchFamily="18" charset="0"/>
                <a:cs typeface="Times New Roman" panose="02020603050405020304" pitchFamily="18" charset="0"/>
              </a:rPr>
              <a:t>, J. (2025) What is the effectiveness and cost-effectiveness of at-home time-limited </a:t>
            </a:r>
            <a:r>
              <a:rPr lang="en-US" sz="1000" dirty="0" err="1">
                <a:latin typeface="Times New Roman" panose="02020603050405020304" pitchFamily="18" charset="0"/>
                <a:cs typeface="Times New Roman" panose="02020603050405020304" pitchFamily="18" charset="0"/>
              </a:rPr>
              <a:t>reablement</a:t>
            </a:r>
            <a:r>
              <a:rPr lang="en-US" sz="1000" dirty="0">
                <a:latin typeface="Times New Roman" panose="02020603050405020304" pitchFamily="18" charset="0"/>
                <a:cs typeface="Times New Roman" panose="02020603050405020304" pitchFamily="18" charset="0"/>
              </a:rPr>
              <a:t> service for improving an individual’s independence and health outcomes and reducing the need for long term care: a rapid review. </a:t>
            </a:r>
            <a:r>
              <a:rPr lang="en-US" sz="1000" i="1" dirty="0" err="1">
                <a:latin typeface="Times New Roman" panose="02020603050405020304" pitchFamily="18" charset="0"/>
                <a:cs typeface="Times New Roman" panose="02020603050405020304" pitchFamily="18" charset="0"/>
              </a:rPr>
              <a:t>medRxiv</a:t>
            </a:r>
            <a:r>
              <a:rPr lang="en-US" sz="1000" dirty="0">
                <a:latin typeface="Times New Roman" panose="02020603050405020304" pitchFamily="18" charset="0"/>
                <a:cs typeface="Times New Roman" panose="02020603050405020304" pitchFamily="18" charset="0"/>
              </a:rPr>
              <a:t>, pp.2025-06.</a:t>
            </a:r>
          </a:p>
          <a:p>
            <a:r>
              <a:rPr lang="en-US" sz="1000" dirty="0">
                <a:latin typeface="Times New Roman" panose="02020603050405020304" pitchFamily="18" charset="0"/>
                <a:cs typeface="Times New Roman" panose="02020603050405020304" pitchFamily="18" charset="0"/>
              </a:rPr>
              <a:t>Alzheimer's Society (2022). What Is dementia? [online] www.alzheimers.org.uk. Available at: </a:t>
            </a:r>
            <a:r>
              <a:rPr lang="en-US" sz="1000" dirty="0">
                <a:latin typeface="Times New Roman" panose="02020603050405020304" pitchFamily="18" charset="0"/>
                <a:cs typeface="Times New Roman" panose="02020603050405020304" pitchFamily="18" charset="0"/>
                <a:hlinkClick r:id="rId4"/>
              </a:rPr>
              <a:t>https://www.alzheimers.org.uk/about-dementia/types-dementia/what-is-dementia</a:t>
            </a:r>
            <a:r>
              <a:rPr lang="en-US" sz="1000" dirty="0">
                <a:latin typeface="Times New Roman" panose="02020603050405020304" pitchFamily="18" charset="0"/>
                <a:cs typeface="Times New Roman" panose="02020603050405020304" pitchFamily="18" charset="0"/>
              </a:rPr>
              <a:t>. </a:t>
            </a:r>
            <a:r>
              <a:rPr lang="en-GB" sz="1000" dirty="0">
                <a:latin typeface="Times New Roman" panose="02020603050405020304" pitchFamily="18" charset="0"/>
                <a:cs typeface="Times New Roman" panose="02020603050405020304" pitchFamily="18" charset="0"/>
              </a:rPr>
              <a:t>(Accessed: 30</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January 2026).</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Banerjee, D., </a:t>
            </a:r>
            <a:r>
              <a:rPr lang="en-US" sz="1000" dirty="0" err="1">
                <a:latin typeface="Times New Roman" panose="02020603050405020304" pitchFamily="18" charset="0"/>
                <a:cs typeface="Times New Roman" panose="02020603050405020304" pitchFamily="18" charset="0"/>
              </a:rPr>
              <a:t>Rabheru</a:t>
            </a:r>
            <a:r>
              <a:rPr lang="en-US" sz="1000" dirty="0">
                <a:latin typeface="Times New Roman" panose="02020603050405020304" pitchFamily="18" charset="0"/>
                <a:cs typeface="Times New Roman" panose="02020603050405020304" pitchFamily="18" charset="0"/>
              </a:rPr>
              <a:t>, K., de Mendonca Lima, C.A. and </a:t>
            </a:r>
            <a:r>
              <a:rPr lang="en-US" sz="1000" dirty="0" err="1">
                <a:latin typeface="Times New Roman" panose="02020603050405020304" pitchFamily="18" charset="0"/>
                <a:cs typeface="Times New Roman" panose="02020603050405020304" pitchFamily="18" charset="0"/>
              </a:rPr>
              <a:t>Ivbijaro</a:t>
            </a:r>
            <a:r>
              <a:rPr lang="en-US" sz="1000" dirty="0">
                <a:latin typeface="Times New Roman" panose="02020603050405020304" pitchFamily="18" charset="0"/>
                <a:cs typeface="Times New Roman" panose="02020603050405020304" pitchFamily="18" charset="0"/>
              </a:rPr>
              <a:t>, G., 2021. Role of dignity in mental healthcare: impact on ageism and human rights of older persons. </a:t>
            </a:r>
            <a:r>
              <a:rPr lang="en-US" sz="1000" i="1" dirty="0">
                <a:latin typeface="Times New Roman" panose="02020603050405020304" pitchFamily="18" charset="0"/>
                <a:cs typeface="Times New Roman" panose="02020603050405020304" pitchFamily="18" charset="0"/>
              </a:rPr>
              <a:t>The American Journal of Geriatric Psychiatry</a:t>
            </a:r>
            <a:r>
              <a:rPr lang="en-US" sz="1000" dirty="0">
                <a:latin typeface="Times New Roman" panose="02020603050405020304" pitchFamily="18" charset="0"/>
                <a:cs typeface="Times New Roman" panose="02020603050405020304" pitchFamily="18" charset="0"/>
              </a:rPr>
              <a:t>, </a:t>
            </a:r>
            <a:r>
              <a:rPr lang="en-US" sz="1000" i="1" dirty="0">
                <a:latin typeface="Times New Roman" panose="02020603050405020304" pitchFamily="18" charset="0"/>
                <a:cs typeface="Times New Roman" panose="02020603050405020304" pitchFamily="18" charset="0"/>
              </a:rPr>
              <a:t>29</a:t>
            </a:r>
            <a:r>
              <a:rPr lang="en-US" sz="1000" dirty="0">
                <a:latin typeface="Times New Roman" panose="02020603050405020304" pitchFamily="18" charset="0"/>
                <a:cs typeface="Times New Roman" panose="02020603050405020304" pitchFamily="18" charset="0"/>
              </a:rPr>
              <a:t>(10), pp.1000-1008.</a:t>
            </a:r>
            <a:endParaRPr lang="en-GB" sz="1000" dirty="0">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Care Act (2014). </a:t>
            </a:r>
            <a:r>
              <a:rPr lang="en-GB" sz="1000" i="1" dirty="0">
                <a:latin typeface="Times New Roman" panose="02020603050405020304" pitchFamily="18" charset="0"/>
                <a:cs typeface="Times New Roman" panose="02020603050405020304" pitchFamily="18" charset="0"/>
              </a:rPr>
              <a:t>Care Act 2014</a:t>
            </a:r>
            <a:r>
              <a:rPr lang="en-GB" sz="1000" dirty="0">
                <a:latin typeface="Times New Roman" panose="02020603050405020304" pitchFamily="18" charset="0"/>
                <a:cs typeface="Times New Roman" panose="02020603050405020304" pitchFamily="18" charset="0"/>
              </a:rPr>
              <a:t>. [online] Legislation.gov.uk. Available at: </a:t>
            </a:r>
            <a:r>
              <a:rPr lang="en-GB" sz="1000" u="sng" dirty="0">
                <a:latin typeface="Times New Roman" panose="02020603050405020304" pitchFamily="18" charset="0"/>
                <a:cs typeface="Times New Roman" panose="02020603050405020304" pitchFamily="18" charset="0"/>
                <a:hlinkClick r:id="rId5"/>
              </a:rPr>
              <a:t>https://www.legislation.gov.uk/ukpga/2014/23/contents</a:t>
            </a:r>
            <a:r>
              <a:rPr lang="en-GB" sz="1000" dirty="0">
                <a:latin typeface="Times New Roman" panose="02020603050405020304" pitchFamily="18" charset="0"/>
                <a:cs typeface="Times New Roman" panose="02020603050405020304" pitchFamily="18" charset="0"/>
              </a:rPr>
              <a:t>. (Accessed: 30</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January 2026).</a:t>
            </a:r>
          </a:p>
          <a:p>
            <a:r>
              <a:rPr lang="en-GB" sz="1000" dirty="0">
                <a:latin typeface="Times New Roman" panose="02020603050405020304" pitchFamily="18" charset="0"/>
                <a:cs typeface="Times New Roman" panose="02020603050405020304" pitchFamily="18" charset="0"/>
              </a:rPr>
              <a:t>Centre for Ageing Better (2023) </a:t>
            </a:r>
            <a:r>
              <a:rPr lang="en-GB" sz="1000" i="1" dirty="0">
                <a:latin typeface="Times New Roman" panose="02020603050405020304" pitchFamily="18" charset="0"/>
                <a:cs typeface="Times New Roman" panose="02020603050405020304" pitchFamily="18" charset="0"/>
              </a:rPr>
              <a:t>The State of Ageing 2023-24 </a:t>
            </a:r>
            <a:r>
              <a:rPr lang="en-GB" sz="1000" dirty="0">
                <a:latin typeface="Times New Roman" panose="02020603050405020304" pitchFamily="18" charset="0"/>
                <a:cs typeface="Times New Roman" panose="02020603050405020304" pitchFamily="18" charset="0"/>
              </a:rPr>
              <a:t>Available at: </a:t>
            </a:r>
            <a:r>
              <a:rPr lang="en-GB" sz="1000" u="sng" dirty="0">
                <a:latin typeface="Times New Roman" panose="02020603050405020304" pitchFamily="18" charset="0"/>
                <a:cs typeface="Times New Roman" panose="02020603050405020304" pitchFamily="18" charset="0"/>
                <a:hlinkClick r:id="rId6"/>
              </a:rPr>
              <a:t>https://ageing-better.org.uk/our-ageing-population-state-ageing-2023-4#:~:text=Over%2010%20million%20people%20are%20currently%20aged%2065,to%20more%20than%20double%20to%20over%206%20million</a:t>
            </a:r>
            <a:r>
              <a:rPr lang="en-GB" sz="1000" dirty="0">
                <a:latin typeface="Times New Roman" panose="02020603050405020304" pitchFamily="18" charset="0"/>
                <a:cs typeface="Times New Roman" panose="02020603050405020304" pitchFamily="18" charset="0"/>
              </a:rPr>
              <a:t> (Accessed: 30</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January 2026).</a:t>
            </a:r>
          </a:p>
          <a:p>
            <a:r>
              <a:rPr lang="en-US" sz="1000" dirty="0">
                <a:latin typeface="Times New Roman" panose="02020603050405020304" pitchFamily="18" charset="0"/>
                <a:cs typeface="Times New Roman" panose="02020603050405020304" pitchFamily="18" charset="0"/>
              </a:rPr>
              <a:t>Darby, R.R. and Dickerson, B.C. (2017) Dementia, decision making, and capacity. </a:t>
            </a:r>
            <a:r>
              <a:rPr lang="en-US" sz="1000" i="1" dirty="0">
                <a:latin typeface="Times New Roman" panose="02020603050405020304" pitchFamily="18" charset="0"/>
                <a:cs typeface="Times New Roman" panose="02020603050405020304" pitchFamily="18" charset="0"/>
              </a:rPr>
              <a:t>Harvard review of psychiatry</a:t>
            </a:r>
            <a:r>
              <a:rPr lang="en-US" sz="1000" dirty="0">
                <a:latin typeface="Times New Roman" panose="02020603050405020304" pitchFamily="18" charset="0"/>
                <a:cs typeface="Times New Roman" panose="02020603050405020304" pitchFamily="18" charset="0"/>
              </a:rPr>
              <a:t>, </a:t>
            </a:r>
            <a:r>
              <a:rPr lang="en-US" sz="1000" i="1" dirty="0">
                <a:latin typeface="Times New Roman" panose="02020603050405020304" pitchFamily="18" charset="0"/>
                <a:cs typeface="Times New Roman" panose="02020603050405020304" pitchFamily="18" charset="0"/>
              </a:rPr>
              <a:t>25</a:t>
            </a:r>
            <a:r>
              <a:rPr lang="en-US" sz="1000" dirty="0">
                <a:latin typeface="Times New Roman" panose="02020603050405020304" pitchFamily="18" charset="0"/>
                <a:cs typeface="Times New Roman" panose="02020603050405020304" pitchFamily="18" charset="0"/>
              </a:rPr>
              <a:t>(6), pp.270-278.</a:t>
            </a:r>
          </a:p>
          <a:p>
            <a:r>
              <a:rPr lang="en-US" sz="1000" dirty="0">
                <a:latin typeface="Times New Roman" panose="02020603050405020304" pitchFamily="18" charset="0"/>
                <a:cs typeface="Times New Roman" panose="02020603050405020304" pitchFamily="18" charset="0"/>
              </a:rPr>
              <a:t>de Magalhães, J.P. (2025) An overview of contemporary theories of ageing. </a:t>
            </a:r>
            <a:r>
              <a:rPr lang="en-US" sz="1000" i="1" dirty="0">
                <a:latin typeface="Times New Roman" panose="02020603050405020304" pitchFamily="18" charset="0"/>
                <a:cs typeface="Times New Roman" panose="02020603050405020304" pitchFamily="18" charset="0"/>
              </a:rPr>
              <a:t>Nature Cell Biology</a:t>
            </a:r>
            <a:r>
              <a:rPr lang="en-US" sz="1000" dirty="0">
                <a:latin typeface="Times New Roman" panose="02020603050405020304" pitchFamily="18" charset="0"/>
                <a:cs typeface="Times New Roman" panose="02020603050405020304" pitchFamily="18" charset="0"/>
              </a:rPr>
              <a:t>, pp.1-9.</a:t>
            </a:r>
            <a:endParaRPr lang="en-GB" sz="1000" dirty="0">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Department of Health (2015). </a:t>
            </a:r>
            <a:r>
              <a:rPr lang="en-GB" sz="1000" i="1" dirty="0">
                <a:latin typeface="Times New Roman" panose="02020603050405020304" pitchFamily="18" charset="0"/>
                <a:cs typeface="Times New Roman" panose="02020603050405020304" pitchFamily="18" charset="0"/>
              </a:rPr>
              <a:t>Domiciliary care | Department of Health</a:t>
            </a:r>
            <a:r>
              <a:rPr lang="en-GB" sz="1000" dirty="0">
                <a:latin typeface="Times New Roman" panose="02020603050405020304" pitchFamily="18" charset="0"/>
                <a:cs typeface="Times New Roman" panose="02020603050405020304" pitchFamily="18" charset="0"/>
              </a:rPr>
              <a:t>. [online] Health. Available at: https://www.health-ni.gov.uk/articles/domiciliary-care.(Accessed: 30</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January 2026).</a:t>
            </a:r>
          </a:p>
          <a:p>
            <a:r>
              <a:rPr lang="en-US" sz="1000" dirty="0">
                <a:latin typeface="Times New Roman" panose="02020603050405020304" pitchFamily="18" charset="0"/>
                <a:cs typeface="Times New Roman" panose="02020603050405020304" pitchFamily="18" charset="0"/>
              </a:rPr>
              <a:t>Formosa, M. (2020) Activity theory as a foundation for active ageing policy: The Maltese experience. </a:t>
            </a:r>
            <a:r>
              <a:rPr lang="en-US" sz="1000" i="1" dirty="0" err="1">
                <a:latin typeface="Times New Roman" panose="02020603050405020304" pitchFamily="18" charset="0"/>
                <a:cs typeface="Times New Roman" panose="02020603050405020304" pitchFamily="18" charset="0"/>
              </a:rPr>
              <a:t>Exlibris</a:t>
            </a:r>
            <a:r>
              <a:rPr lang="en-US" sz="1000" i="1" dirty="0">
                <a:latin typeface="Times New Roman" panose="02020603050405020304" pitchFamily="18" charset="0"/>
                <a:cs typeface="Times New Roman" panose="02020603050405020304" pitchFamily="18" charset="0"/>
              </a:rPr>
              <a:t> Social Gerontology Journal</a:t>
            </a:r>
            <a:r>
              <a:rPr lang="en-US" sz="1000" dirty="0">
                <a:latin typeface="Times New Roman" panose="02020603050405020304" pitchFamily="18" charset="0"/>
                <a:cs typeface="Times New Roman" panose="02020603050405020304" pitchFamily="18" charset="0"/>
              </a:rPr>
              <a:t>, </a:t>
            </a:r>
            <a:r>
              <a:rPr lang="en-US" sz="1000" i="1" dirty="0">
                <a:latin typeface="Times New Roman" panose="02020603050405020304" pitchFamily="18" charset="0"/>
                <a:cs typeface="Times New Roman" panose="02020603050405020304" pitchFamily="18" charset="0"/>
              </a:rPr>
              <a:t>18</a:t>
            </a:r>
            <a:r>
              <a:rPr lang="en-US" sz="1000" dirty="0">
                <a:latin typeface="Times New Roman" panose="02020603050405020304" pitchFamily="18" charset="0"/>
                <a:cs typeface="Times New Roman" panose="02020603050405020304" pitchFamily="18" charset="0"/>
              </a:rPr>
              <a:t>(1), pp.13-24.</a:t>
            </a:r>
            <a:endParaRPr lang="en-GB" sz="1000" dirty="0">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GOV.UK (2005). </a:t>
            </a:r>
            <a:r>
              <a:rPr lang="en-GB" sz="1000" i="1" dirty="0">
                <a:latin typeface="Times New Roman" panose="02020603050405020304" pitchFamily="18" charset="0"/>
                <a:cs typeface="Times New Roman" panose="02020603050405020304" pitchFamily="18" charset="0"/>
              </a:rPr>
              <a:t>Mental Capacity Act 2005</a:t>
            </a:r>
            <a:r>
              <a:rPr lang="en-GB" sz="1000" dirty="0">
                <a:latin typeface="Times New Roman" panose="02020603050405020304" pitchFamily="18" charset="0"/>
                <a:cs typeface="Times New Roman" panose="02020603050405020304" pitchFamily="18" charset="0"/>
              </a:rPr>
              <a:t>. [online] Legislation.gov.uk. Available at: </a:t>
            </a:r>
            <a:r>
              <a:rPr lang="en-GB" sz="1000" u="sng" dirty="0">
                <a:latin typeface="Times New Roman" panose="02020603050405020304" pitchFamily="18" charset="0"/>
                <a:cs typeface="Times New Roman" panose="02020603050405020304" pitchFamily="18" charset="0"/>
                <a:hlinkClick r:id="rId7"/>
              </a:rPr>
              <a:t>https://www.legislation.gov.uk/ukpga/2005/9/contents</a:t>
            </a:r>
            <a:r>
              <a:rPr lang="en-GB" sz="1000" dirty="0">
                <a:latin typeface="Times New Roman" panose="02020603050405020304" pitchFamily="18" charset="0"/>
                <a:cs typeface="Times New Roman" panose="02020603050405020304" pitchFamily="18" charset="0"/>
              </a:rPr>
              <a:t>. (Accessed: 30</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January 2026).</a:t>
            </a:r>
          </a:p>
          <a:p>
            <a:endParaRPr lang="en-GB" altLang="en-US"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3373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2B55A-1118-DA28-BBD0-E053FB9B5BD1}"/>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D31A62E8-B1BB-0FA3-CBF5-A3C21C2E7A5B}"/>
              </a:ext>
            </a:extLst>
          </p:cNvPr>
          <p:cNvSpPr>
            <a:spLocks noGrp="1"/>
          </p:cNvSpPr>
          <p:nvPr>
            <p:ph type="title"/>
          </p:nvPr>
        </p:nvSpPr>
        <p:spPr>
          <a:xfrm>
            <a:off x="1097280" y="286604"/>
            <a:ext cx="10058400" cy="967010"/>
          </a:xfrm>
        </p:spPr>
        <p:txBody>
          <a:bodyPr rtlCol="0">
            <a:normAutofit/>
          </a:bodyPr>
          <a:lstStyle/>
          <a:p>
            <a:pPr algn="ctr" rtl="0"/>
            <a:r>
              <a:rPr lang="en-GB" sz="40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6C35A660-8283-14AF-EEDE-90895CC2BAED}"/>
              </a:ext>
            </a:extLst>
          </p:cNvPr>
          <p:cNvSpPr>
            <a:spLocks noGrp="1"/>
          </p:cNvSpPr>
          <p:nvPr>
            <p:ph idx="1"/>
          </p:nvPr>
        </p:nvSpPr>
        <p:spPr>
          <a:xfrm>
            <a:off x="403122" y="1087493"/>
            <a:ext cx="11788878" cy="5104341"/>
          </a:xfrm>
        </p:spPr>
        <p:txBody>
          <a:bodyPr>
            <a:noAutofit/>
          </a:bodyPr>
          <a:lstStyle/>
          <a:p>
            <a:endParaRPr lang="en-US" sz="1000" dirty="0">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GOV.UK (2010). </a:t>
            </a:r>
            <a:r>
              <a:rPr lang="en-GB" sz="1000" i="1" dirty="0">
                <a:latin typeface="Times New Roman" panose="02020603050405020304" pitchFamily="18" charset="0"/>
                <a:cs typeface="Times New Roman" panose="02020603050405020304" pitchFamily="18" charset="0"/>
              </a:rPr>
              <a:t>Equality Act 2010</a:t>
            </a:r>
            <a:r>
              <a:rPr lang="en-GB" sz="1000" dirty="0">
                <a:latin typeface="Times New Roman" panose="02020603050405020304" pitchFamily="18" charset="0"/>
                <a:cs typeface="Times New Roman" panose="02020603050405020304" pitchFamily="18" charset="0"/>
              </a:rPr>
              <a:t>. [online] Legislation.gov.uk. Available at: </a:t>
            </a:r>
            <a:r>
              <a:rPr lang="en-GB" sz="1000" u="sng" dirty="0">
                <a:latin typeface="Times New Roman" panose="02020603050405020304" pitchFamily="18" charset="0"/>
                <a:cs typeface="Times New Roman" panose="02020603050405020304" pitchFamily="18" charset="0"/>
                <a:hlinkClick r:id="rId3"/>
              </a:rPr>
              <a:t>https://www.legislation.gov.uk/ukpga/2010/15/section/13</a:t>
            </a:r>
            <a:r>
              <a:rPr lang="en-GB" sz="1000" dirty="0">
                <a:latin typeface="Times New Roman" panose="02020603050405020304" pitchFamily="18" charset="0"/>
                <a:cs typeface="Times New Roman" panose="02020603050405020304" pitchFamily="18" charset="0"/>
              </a:rPr>
              <a:t>. (Accessed: 30</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January 2026).</a:t>
            </a:r>
          </a:p>
          <a:p>
            <a:r>
              <a:rPr lang="en-US" sz="1000" dirty="0">
                <a:latin typeface="Times New Roman" panose="02020603050405020304" pitchFamily="18" charset="0"/>
                <a:cs typeface="Times New Roman" panose="02020603050405020304" pitchFamily="18" charset="0"/>
              </a:rPr>
              <a:t>GOV.UK. (2021) Harnessing technology for the long-term sustainability of the UK’s healthcare system: report Available at: https://www.gov.uk/government/publications/harnessing-technology-for-the long-term-sustainability-of-the-</a:t>
            </a:r>
            <a:r>
              <a:rPr lang="en-US" sz="1000" dirty="0" err="1">
                <a:latin typeface="Times New Roman" panose="02020603050405020304" pitchFamily="18" charset="0"/>
                <a:cs typeface="Times New Roman" panose="02020603050405020304" pitchFamily="18" charset="0"/>
              </a:rPr>
              <a:t>uks</a:t>
            </a:r>
            <a:r>
              <a:rPr lang="en-US" sz="1000" dirty="0">
                <a:latin typeface="Times New Roman" panose="02020603050405020304" pitchFamily="18" charset="0"/>
                <a:cs typeface="Times New Roman" panose="02020603050405020304" pitchFamily="18" charset="0"/>
              </a:rPr>
              <a:t>-healthcare-system/harnessing-technology-for the-long-term-sustainability-of-the-uks-healthcare-system-report  </a:t>
            </a:r>
            <a:r>
              <a:rPr lang="en-GB" sz="1000" dirty="0">
                <a:latin typeface="Times New Roman" panose="02020603050405020304" pitchFamily="18" charset="0"/>
                <a:cs typeface="Times New Roman" panose="02020603050405020304" pitchFamily="18" charset="0"/>
              </a:rPr>
              <a:t>(Accessed: 30</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January 2026). </a:t>
            </a:r>
          </a:p>
          <a:p>
            <a:r>
              <a:rPr lang="en-US" sz="1000" dirty="0">
                <a:latin typeface="Times New Roman" panose="02020603050405020304" pitchFamily="18" charset="0"/>
                <a:cs typeface="Times New Roman" panose="02020603050405020304" pitchFamily="18" charset="0"/>
              </a:rPr>
              <a:t>Guedes, J. and Melo, S. (2019) Continuity theory. In </a:t>
            </a:r>
            <a:r>
              <a:rPr lang="en-US" sz="1000" i="1" dirty="0">
                <a:latin typeface="Times New Roman" panose="02020603050405020304" pitchFamily="18" charset="0"/>
                <a:cs typeface="Times New Roman" panose="02020603050405020304" pitchFamily="18" charset="0"/>
              </a:rPr>
              <a:t>Encyclopedia of Gerontology and Population Aging</a:t>
            </a:r>
            <a:r>
              <a:rPr lang="en-US" sz="1000" dirty="0">
                <a:latin typeface="Times New Roman" panose="02020603050405020304" pitchFamily="18" charset="0"/>
                <a:cs typeface="Times New Roman" panose="02020603050405020304" pitchFamily="18" charset="0"/>
              </a:rPr>
              <a:t> (pp. 1-10). Springer, Cham.</a:t>
            </a:r>
          </a:p>
          <a:p>
            <a:r>
              <a:rPr lang="en-US" sz="1000" dirty="0">
                <a:latin typeface="Times New Roman" panose="02020603050405020304" pitchFamily="18" charset="0"/>
                <a:cs typeface="Times New Roman" panose="02020603050405020304" pitchFamily="18" charset="0"/>
              </a:rPr>
              <a:t>Hughes, S. and Burch, S. (2020) ‘I'm not just a number on a sheet, </a:t>
            </a:r>
            <a:r>
              <a:rPr lang="en-US" sz="1000" dirty="0" err="1">
                <a:latin typeface="Times New Roman" panose="02020603050405020304" pitchFamily="18" charset="0"/>
                <a:cs typeface="Times New Roman" panose="02020603050405020304" pitchFamily="18" charset="0"/>
              </a:rPr>
              <a:t>I’ma</a:t>
            </a:r>
            <a:r>
              <a:rPr lang="en-US" sz="1000" dirty="0">
                <a:latin typeface="Times New Roman" panose="02020603050405020304" pitchFamily="18" charset="0"/>
                <a:cs typeface="Times New Roman" panose="02020603050405020304" pitchFamily="18" charset="0"/>
              </a:rPr>
              <a:t> person’: Domiciliary care, self and getting older. </a:t>
            </a:r>
            <a:r>
              <a:rPr lang="en-US" sz="1000" i="1" dirty="0">
                <a:latin typeface="Times New Roman" panose="02020603050405020304" pitchFamily="18" charset="0"/>
                <a:cs typeface="Times New Roman" panose="02020603050405020304" pitchFamily="18" charset="0"/>
              </a:rPr>
              <a:t>Health &amp; social care in the community</a:t>
            </a:r>
            <a:r>
              <a:rPr lang="en-US" sz="1000" dirty="0">
                <a:latin typeface="Times New Roman" panose="02020603050405020304" pitchFamily="18" charset="0"/>
                <a:cs typeface="Times New Roman" panose="02020603050405020304" pitchFamily="18" charset="0"/>
              </a:rPr>
              <a:t>, </a:t>
            </a:r>
            <a:r>
              <a:rPr lang="en-US" sz="1000" i="1" dirty="0">
                <a:latin typeface="Times New Roman" panose="02020603050405020304" pitchFamily="18" charset="0"/>
                <a:cs typeface="Times New Roman" panose="02020603050405020304" pitchFamily="18" charset="0"/>
              </a:rPr>
              <a:t>28</a:t>
            </a:r>
            <a:r>
              <a:rPr lang="en-US" sz="1000" dirty="0">
                <a:latin typeface="Times New Roman" panose="02020603050405020304" pitchFamily="18" charset="0"/>
                <a:cs typeface="Times New Roman" panose="02020603050405020304" pitchFamily="18" charset="0"/>
              </a:rPr>
              <a:t>(3), pp.903-912.</a:t>
            </a:r>
            <a:endParaRPr lang="en-GB"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Kenny, T., </a:t>
            </a:r>
            <a:r>
              <a:rPr lang="en-US" sz="1000" dirty="0" err="1">
                <a:latin typeface="Times New Roman" panose="02020603050405020304" pitchFamily="18" charset="0"/>
                <a:cs typeface="Times New Roman" panose="02020603050405020304" pitchFamily="18" charset="0"/>
              </a:rPr>
              <a:t>Barnfield</a:t>
            </a:r>
            <a:r>
              <a:rPr lang="en-US" sz="1000" dirty="0">
                <a:latin typeface="Times New Roman" panose="02020603050405020304" pitchFamily="18" charset="0"/>
                <a:cs typeface="Times New Roman" panose="02020603050405020304" pitchFamily="18" charset="0"/>
              </a:rPr>
              <a:t>, J., Daly, L., Dunn, A., Passey, D., </a:t>
            </a:r>
            <a:r>
              <a:rPr lang="en-US" sz="1000" dirty="0" err="1">
                <a:latin typeface="Times New Roman" panose="02020603050405020304" pitchFamily="18" charset="0"/>
                <a:cs typeface="Times New Roman" panose="02020603050405020304" pitchFamily="18" charset="0"/>
              </a:rPr>
              <a:t>Rickayzen</a:t>
            </a:r>
            <a:r>
              <a:rPr lang="en-US" sz="1000" dirty="0">
                <a:latin typeface="Times New Roman" panose="02020603050405020304" pitchFamily="18" charset="0"/>
                <a:cs typeface="Times New Roman" panose="02020603050405020304" pitchFamily="18" charset="0"/>
              </a:rPr>
              <a:t>, B. and Teow, A., 2017. The future of social care funding: who pays?. British Actuarial Journal, 22(1), pp.10-44.</a:t>
            </a:r>
            <a:endParaRPr lang="en-GB" sz="1000" dirty="0">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Leis, M. and </a:t>
            </a:r>
            <a:r>
              <a:rPr lang="en-GB" sz="1000" dirty="0" err="1">
                <a:latin typeface="Times New Roman" panose="02020603050405020304" pitchFamily="18" charset="0"/>
                <a:cs typeface="Times New Roman" panose="02020603050405020304" pitchFamily="18" charset="0"/>
              </a:rPr>
              <a:t>Gijsbers</a:t>
            </a:r>
            <a:r>
              <a:rPr lang="en-GB" sz="1000" dirty="0">
                <a:latin typeface="Times New Roman" panose="02020603050405020304" pitchFamily="18" charset="0"/>
                <a:cs typeface="Times New Roman" panose="02020603050405020304" pitchFamily="18" charset="0"/>
              </a:rPr>
              <a:t>, G., (2011).</a:t>
            </a:r>
            <a:r>
              <a:rPr lang="en-GB" sz="1000" i="1" dirty="0">
                <a:latin typeface="Times New Roman" panose="02020603050405020304" pitchFamily="18" charset="0"/>
                <a:cs typeface="Times New Roman" panose="02020603050405020304" pitchFamily="18" charset="0"/>
              </a:rPr>
              <a:t> Active and healthy ageing–a long-term view up to 2050. </a:t>
            </a:r>
            <a:r>
              <a:rPr lang="en-GB" sz="1000" dirty="0">
                <a:latin typeface="Times New Roman" panose="02020603050405020304" pitchFamily="18" charset="0"/>
                <a:cs typeface="Times New Roman" panose="02020603050405020304" pitchFamily="18" charset="0"/>
              </a:rPr>
              <a:t>Brussels: European Foresight Platform.</a:t>
            </a:r>
          </a:p>
          <a:p>
            <a:r>
              <a:rPr lang="en-GB" sz="1000" dirty="0">
                <a:latin typeface="Times New Roman" panose="02020603050405020304" pitchFamily="18" charset="0"/>
                <a:cs typeface="Times New Roman" panose="02020603050405020304" pitchFamily="18" charset="0"/>
              </a:rPr>
              <a:t>Lima, K. (2022). </a:t>
            </a:r>
            <a:r>
              <a:rPr lang="en-GB" sz="1000" i="1" dirty="0">
                <a:latin typeface="Times New Roman" panose="02020603050405020304" pitchFamily="18" charset="0"/>
                <a:cs typeface="Times New Roman" panose="02020603050405020304" pitchFamily="18" charset="0"/>
              </a:rPr>
              <a:t>8 Types of Senior Care &amp; Living Options | Eden Senior Care</a:t>
            </a:r>
            <a:r>
              <a:rPr lang="en-GB" sz="1000" dirty="0">
                <a:latin typeface="Times New Roman" panose="02020603050405020304" pitchFamily="18" charset="0"/>
                <a:cs typeface="Times New Roman" panose="02020603050405020304" pitchFamily="18" charset="0"/>
              </a:rPr>
              <a:t>. [online] Edenseniorhc.com. Available at: https://www.edenseniorhc.com/types-of-senior-care/.</a:t>
            </a:r>
          </a:p>
          <a:p>
            <a:r>
              <a:rPr lang="en-US" sz="1000" dirty="0">
                <a:latin typeface="Times New Roman" panose="02020603050405020304" pitchFamily="18" charset="0"/>
                <a:cs typeface="Times New Roman" panose="02020603050405020304" pitchFamily="18" charset="0"/>
              </a:rPr>
              <a:t>Mayhew, L. (2017) Means testing adult social care in England. </a:t>
            </a:r>
            <a:r>
              <a:rPr lang="en-US" sz="1000" i="1" dirty="0">
                <a:latin typeface="Times New Roman" panose="02020603050405020304" pitchFamily="18" charset="0"/>
                <a:cs typeface="Times New Roman" panose="02020603050405020304" pitchFamily="18" charset="0"/>
              </a:rPr>
              <a:t>The Geneva Papers on Risk and Insurance-Issues and Practice</a:t>
            </a:r>
            <a:r>
              <a:rPr lang="en-US" sz="1000" dirty="0">
                <a:latin typeface="Times New Roman" panose="02020603050405020304" pitchFamily="18" charset="0"/>
                <a:cs typeface="Times New Roman" panose="02020603050405020304" pitchFamily="18" charset="0"/>
              </a:rPr>
              <a:t>, </a:t>
            </a:r>
            <a:r>
              <a:rPr lang="en-US" sz="1000" i="1" dirty="0">
                <a:latin typeface="Times New Roman" panose="02020603050405020304" pitchFamily="18" charset="0"/>
                <a:cs typeface="Times New Roman" panose="02020603050405020304" pitchFamily="18" charset="0"/>
              </a:rPr>
              <a:t>42</a:t>
            </a:r>
            <a:r>
              <a:rPr lang="en-US" sz="1000" dirty="0">
                <a:latin typeface="Times New Roman" panose="02020603050405020304" pitchFamily="18" charset="0"/>
                <a:cs typeface="Times New Roman" panose="02020603050405020304" pitchFamily="18" charset="0"/>
              </a:rPr>
              <a:t>(3), pp.500-529.</a:t>
            </a:r>
            <a:endParaRPr lang="en-GB" sz="1000" dirty="0">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Moilanen, T., Kangasniemi, M., </a:t>
            </a:r>
            <a:r>
              <a:rPr lang="en-GB" sz="1000" dirty="0" err="1">
                <a:latin typeface="Times New Roman" panose="02020603050405020304" pitchFamily="18" charset="0"/>
                <a:cs typeface="Times New Roman" panose="02020603050405020304" pitchFamily="18" charset="0"/>
              </a:rPr>
              <a:t>Papinaho</a:t>
            </a:r>
            <a:r>
              <a:rPr lang="en-GB" sz="1000" dirty="0">
                <a:latin typeface="Times New Roman" panose="02020603050405020304" pitchFamily="18" charset="0"/>
                <a:cs typeface="Times New Roman" panose="02020603050405020304" pitchFamily="18" charset="0"/>
              </a:rPr>
              <a:t>, O., </a:t>
            </a:r>
            <a:r>
              <a:rPr lang="en-GB" sz="1000" dirty="0" err="1">
                <a:latin typeface="Times New Roman" panose="02020603050405020304" pitchFamily="18" charset="0"/>
                <a:cs typeface="Times New Roman" panose="02020603050405020304" pitchFamily="18" charset="0"/>
              </a:rPr>
              <a:t>Mynttinen</a:t>
            </a:r>
            <a:r>
              <a:rPr lang="en-GB" sz="1000" dirty="0">
                <a:latin typeface="Times New Roman" panose="02020603050405020304" pitchFamily="18" charset="0"/>
                <a:cs typeface="Times New Roman" panose="02020603050405020304" pitchFamily="18" charset="0"/>
              </a:rPr>
              <a:t>, M., Siipi, H., Suominen, S. and Suhonen, R. (2021) Older people’s perceived autonomy in residential care: An integrative review. </a:t>
            </a:r>
            <a:r>
              <a:rPr lang="en-GB" sz="1000" i="1" dirty="0">
                <a:latin typeface="Times New Roman" panose="02020603050405020304" pitchFamily="18" charset="0"/>
                <a:cs typeface="Times New Roman" panose="02020603050405020304" pitchFamily="18" charset="0"/>
              </a:rPr>
              <a:t>Nursing ethics</a:t>
            </a:r>
            <a:r>
              <a:rPr lang="en-GB" sz="1000" dirty="0">
                <a:latin typeface="Times New Roman" panose="02020603050405020304" pitchFamily="18" charset="0"/>
                <a:cs typeface="Times New Roman" panose="02020603050405020304" pitchFamily="18" charset="0"/>
              </a:rPr>
              <a:t>, </a:t>
            </a:r>
            <a:r>
              <a:rPr lang="en-GB" sz="1000" i="1" dirty="0">
                <a:latin typeface="Times New Roman" panose="02020603050405020304" pitchFamily="18" charset="0"/>
                <a:cs typeface="Times New Roman" panose="02020603050405020304" pitchFamily="18" charset="0"/>
              </a:rPr>
              <a:t>28</a:t>
            </a:r>
            <a:r>
              <a:rPr lang="en-GB" sz="1000" dirty="0">
                <a:latin typeface="Times New Roman" panose="02020603050405020304" pitchFamily="18" charset="0"/>
                <a:cs typeface="Times New Roman" panose="02020603050405020304" pitchFamily="18" charset="0"/>
              </a:rPr>
              <a:t>(3), pp.414-434.</a:t>
            </a:r>
          </a:p>
          <a:p>
            <a:r>
              <a:rPr lang="en-GB" sz="1000" dirty="0">
                <a:latin typeface="Times New Roman" panose="02020603050405020304" pitchFamily="18" charset="0"/>
                <a:cs typeface="Times New Roman" panose="02020603050405020304" pitchFamily="18" charset="0"/>
              </a:rPr>
              <a:t>NHS  England (2020) </a:t>
            </a:r>
            <a:r>
              <a:rPr lang="en-GB" sz="1000" i="1" dirty="0">
                <a:latin typeface="Times New Roman" panose="02020603050405020304" pitchFamily="18" charset="0"/>
                <a:cs typeface="Times New Roman" panose="02020603050405020304" pitchFamily="18" charset="0"/>
              </a:rPr>
              <a:t>Age </a:t>
            </a:r>
            <a:r>
              <a:rPr lang="en-GB" sz="1000" dirty="0">
                <a:latin typeface="Times New Roman" panose="02020603050405020304" pitchFamily="18" charset="0"/>
                <a:cs typeface="Times New Roman" panose="02020603050405020304" pitchFamily="18" charset="0"/>
              </a:rPr>
              <a:t>Available at: </a:t>
            </a:r>
            <a:r>
              <a:rPr lang="en-GB" sz="1000" u="sng" dirty="0">
                <a:latin typeface="Times New Roman" panose="02020603050405020304" pitchFamily="18" charset="0"/>
                <a:cs typeface="Times New Roman" panose="02020603050405020304" pitchFamily="18" charset="0"/>
                <a:hlinkClick r:id="rId4"/>
              </a:rPr>
              <a:t>https://service-manual.nhs.uk/content/inclusive-content/age</a:t>
            </a:r>
            <a:r>
              <a:rPr lang="en-GB" sz="1000" dirty="0">
                <a:latin typeface="Times New Roman" panose="02020603050405020304" pitchFamily="18" charset="0"/>
                <a:cs typeface="Times New Roman" panose="02020603050405020304" pitchFamily="18" charset="0"/>
              </a:rPr>
              <a:t> (Accessed: 30</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January 2026).</a:t>
            </a:r>
          </a:p>
          <a:p>
            <a:r>
              <a:rPr lang="en-GB" sz="1000" dirty="0">
                <a:latin typeface="Times New Roman" panose="02020603050405020304" pitchFamily="18" charset="0"/>
                <a:cs typeface="Times New Roman" panose="02020603050405020304" pitchFamily="18" charset="0"/>
              </a:rPr>
              <a:t>NHS England (2019). </a:t>
            </a:r>
            <a:r>
              <a:rPr lang="en-GB" sz="1000" i="1" dirty="0">
                <a:latin typeface="Times New Roman" panose="02020603050405020304" pitchFamily="18" charset="0"/>
                <a:cs typeface="Times New Roman" panose="02020603050405020304" pitchFamily="18" charset="0"/>
              </a:rPr>
              <a:t>NHS Long Term Plan</a:t>
            </a:r>
            <a:r>
              <a:rPr lang="en-GB" sz="1000" dirty="0">
                <a:latin typeface="Times New Roman" panose="02020603050405020304" pitchFamily="18" charset="0"/>
                <a:cs typeface="Times New Roman" panose="02020603050405020304" pitchFamily="18" charset="0"/>
              </a:rPr>
              <a:t>. [online] NHS England. Available at: </a:t>
            </a:r>
            <a:r>
              <a:rPr lang="en-GB" sz="1000" u="sng" dirty="0">
                <a:latin typeface="Times New Roman" panose="02020603050405020304" pitchFamily="18" charset="0"/>
                <a:cs typeface="Times New Roman" panose="02020603050405020304" pitchFamily="18" charset="0"/>
                <a:hlinkClick r:id="rId5"/>
              </a:rPr>
              <a:t>https://www.longtermplan.nhs.uk/</a:t>
            </a:r>
            <a:r>
              <a:rPr lang="en-GB" sz="1000" dirty="0">
                <a:latin typeface="Times New Roman" panose="02020603050405020304" pitchFamily="18" charset="0"/>
                <a:cs typeface="Times New Roman" panose="02020603050405020304" pitchFamily="18" charset="0"/>
              </a:rPr>
              <a:t>. (Accessed: 30</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January 2026).</a:t>
            </a:r>
          </a:p>
          <a:p>
            <a:r>
              <a:rPr lang="en-US" sz="1000" dirty="0" err="1">
                <a:latin typeface="Times New Roman" panose="02020603050405020304" pitchFamily="18" charset="0"/>
                <a:cs typeface="Times New Roman" panose="02020603050405020304" pitchFamily="18" charset="0"/>
              </a:rPr>
              <a:t>Niederstrasser</a:t>
            </a:r>
            <a:r>
              <a:rPr lang="en-US" sz="1000" dirty="0">
                <a:latin typeface="Times New Roman" panose="02020603050405020304" pitchFamily="18" charset="0"/>
                <a:cs typeface="Times New Roman" panose="02020603050405020304" pitchFamily="18" charset="0"/>
              </a:rPr>
              <a:t>, N.G., </a:t>
            </a:r>
            <a:r>
              <a:rPr lang="en-US" sz="1000" dirty="0" err="1">
                <a:latin typeface="Times New Roman" panose="02020603050405020304" pitchFamily="18" charset="0"/>
                <a:cs typeface="Times New Roman" panose="02020603050405020304" pitchFamily="18" charset="0"/>
              </a:rPr>
              <a:t>Hogervorst</a:t>
            </a:r>
            <a:r>
              <a:rPr lang="en-US" sz="1000" dirty="0">
                <a:latin typeface="Times New Roman" panose="02020603050405020304" pitchFamily="18" charset="0"/>
                <a:cs typeface="Times New Roman" panose="02020603050405020304" pitchFamily="18" charset="0"/>
              </a:rPr>
              <a:t>, E., Giannouli, E. and Bandelow, S. (2016) Approaches to cognitive stimulation in the prevention of dementia. </a:t>
            </a:r>
            <a:r>
              <a:rPr lang="en-US" sz="1000" i="1" dirty="0">
                <a:latin typeface="Times New Roman" panose="02020603050405020304" pitchFamily="18" charset="0"/>
                <a:cs typeface="Times New Roman" panose="02020603050405020304" pitchFamily="18" charset="0"/>
              </a:rPr>
              <a:t>J </a:t>
            </a:r>
            <a:r>
              <a:rPr lang="en-US" sz="1000" i="1" dirty="0" err="1">
                <a:latin typeface="Times New Roman" panose="02020603050405020304" pitchFamily="18" charset="0"/>
                <a:cs typeface="Times New Roman" panose="02020603050405020304" pitchFamily="18" charset="0"/>
              </a:rPr>
              <a:t>Gerontol</a:t>
            </a:r>
            <a:r>
              <a:rPr lang="en-US" sz="1000" i="1" dirty="0">
                <a:latin typeface="Times New Roman" panose="02020603050405020304" pitchFamily="18" charset="0"/>
                <a:cs typeface="Times New Roman" panose="02020603050405020304" pitchFamily="18" charset="0"/>
              </a:rPr>
              <a:t> </a:t>
            </a:r>
            <a:r>
              <a:rPr lang="en-US" sz="1000" i="1" dirty="0" err="1">
                <a:latin typeface="Times New Roman" panose="02020603050405020304" pitchFamily="18" charset="0"/>
                <a:cs typeface="Times New Roman" panose="02020603050405020304" pitchFamily="18" charset="0"/>
              </a:rPr>
              <a:t>Geriatr</a:t>
            </a:r>
            <a:r>
              <a:rPr lang="en-US" sz="1000" i="1" dirty="0">
                <a:latin typeface="Times New Roman" panose="02020603050405020304" pitchFamily="18" charset="0"/>
                <a:cs typeface="Times New Roman" panose="02020603050405020304" pitchFamily="18" charset="0"/>
              </a:rPr>
              <a:t> Res S</a:t>
            </a:r>
            <a:r>
              <a:rPr lang="en-US" sz="1000" dirty="0">
                <a:latin typeface="Times New Roman" panose="02020603050405020304" pitchFamily="18" charset="0"/>
                <a:cs typeface="Times New Roman" panose="02020603050405020304" pitchFamily="18" charset="0"/>
              </a:rPr>
              <a:t>, </a:t>
            </a:r>
            <a:r>
              <a:rPr lang="en-US" sz="1000" i="1" dirty="0">
                <a:latin typeface="Times New Roman" panose="02020603050405020304" pitchFamily="18" charset="0"/>
                <a:cs typeface="Times New Roman" panose="02020603050405020304" pitchFamily="18" charset="0"/>
              </a:rPr>
              <a:t>5</a:t>
            </a:r>
            <a:r>
              <a:rPr lang="en-US" sz="1000" dirty="0">
                <a:latin typeface="Times New Roman" panose="02020603050405020304" pitchFamily="18" charset="0"/>
                <a:cs typeface="Times New Roman" panose="02020603050405020304" pitchFamily="18" charset="0"/>
              </a:rPr>
              <a:t>, p.2.</a:t>
            </a:r>
            <a:endParaRPr lang="en-GB"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Ten </a:t>
            </a:r>
            <a:r>
              <a:rPr lang="en-US" sz="1000" dirty="0" err="1">
                <a:latin typeface="Times New Roman" panose="02020603050405020304" pitchFamily="18" charset="0"/>
                <a:cs typeface="Times New Roman" panose="02020603050405020304" pitchFamily="18" charset="0"/>
              </a:rPr>
              <a:t>Bruggencate</a:t>
            </a:r>
            <a:r>
              <a:rPr lang="en-US" sz="1000" dirty="0">
                <a:latin typeface="Times New Roman" panose="02020603050405020304" pitchFamily="18" charset="0"/>
                <a:cs typeface="Times New Roman" panose="02020603050405020304" pitchFamily="18" charset="0"/>
              </a:rPr>
              <a:t>, T.I.N.A., </a:t>
            </a:r>
            <a:r>
              <a:rPr lang="en-US" sz="1000" dirty="0" err="1">
                <a:latin typeface="Times New Roman" panose="02020603050405020304" pitchFamily="18" charset="0"/>
                <a:cs typeface="Times New Roman" panose="02020603050405020304" pitchFamily="18" charset="0"/>
              </a:rPr>
              <a:t>Luijkx</a:t>
            </a:r>
            <a:r>
              <a:rPr lang="en-US" sz="1000" dirty="0">
                <a:latin typeface="Times New Roman" panose="02020603050405020304" pitchFamily="18" charset="0"/>
                <a:cs typeface="Times New Roman" panose="02020603050405020304" pitchFamily="18" charset="0"/>
              </a:rPr>
              <a:t>, K.G. and Sturm, J. (2018) Social needs of older people: A systematic literature review. </a:t>
            </a:r>
            <a:r>
              <a:rPr lang="en-US" sz="1000" i="1" dirty="0">
                <a:latin typeface="Times New Roman" panose="02020603050405020304" pitchFamily="18" charset="0"/>
                <a:cs typeface="Times New Roman" panose="02020603050405020304" pitchFamily="18" charset="0"/>
              </a:rPr>
              <a:t>Ageing &amp; Society</a:t>
            </a:r>
            <a:r>
              <a:rPr lang="en-US" sz="1000" dirty="0">
                <a:latin typeface="Times New Roman" panose="02020603050405020304" pitchFamily="18" charset="0"/>
                <a:cs typeface="Times New Roman" panose="02020603050405020304" pitchFamily="18" charset="0"/>
              </a:rPr>
              <a:t>, </a:t>
            </a:r>
            <a:r>
              <a:rPr lang="en-US" sz="1000" i="1" dirty="0">
                <a:latin typeface="Times New Roman" panose="02020603050405020304" pitchFamily="18" charset="0"/>
                <a:cs typeface="Times New Roman" panose="02020603050405020304" pitchFamily="18" charset="0"/>
              </a:rPr>
              <a:t>38</a:t>
            </a:r>
            <a:r>
              <a:rPr lang="en-US" sz="1000" dirty="0">
                <a:latin typeface="Times New Roman" panose="02020603050405020304" pitchFamily="18" charset="0"/>
                <a:cs typeface="Times New Roman" panose="02020603050405020304" pitchFamily="18" charset="0"/>
              </a:rPr>
              <a:t>(9), pp.1745-1770.</a:t>
            </a:r>
            <a:endParaRPr lang="en-GB"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Tomczyk, L., Mascia, M.L., Gierszewski, D. </a:t>
            </a:r>
            <a:r>
              <a:rPr lang="en-US" sz="1000" dirty="0" err="1">
                <a:latin typeface="Times New Roman" panose="02020603050405020304" pitchFamily="18" charset="0"/>
                <a:cs typeface="Times New Roman" panose="02020603050405020304" pitchFamily="18" charset="0"/>
              </a:rPr>
              <a:t>andWalker</a:t>
            </a:r>
            <a:r>
              <a:rPr lang="en-US" sz="1000" dirty="0">
                <a:latin typeface="Times New Roman" panose="02020603050405020304" pitchFamily="18" charset="0"/>
                <a:cs typeface="Times New Roman" panose="02020603050405020304" pitchFamily="18" charset="0"/>
              </a:rPr>
              <a:t>, C. (2023) Barriers to digital inclusion among older people: a intergenerational reflection on the need to develop digital competences for the group with the highest level of digital exclusion. </a:t>
            </a:r>
            <a:r>
              <a:rPr lang="en-US" sz="1000" i="1" dirty="0" err="1">
                <a:latin typeface="Times New Roman" panose="02020603050405020304" pitchFamily="18" charset="0"/>
                <a:cs typeface="Times New Roman" panose="02020603050405020304" pitchFamily="18" charset="0"/>
              </a:rPr>
              <a:t>Innoeduca</a:t>
            </a:r>
            <a:r>
              <a:rPr lang="en-US" sz="1000" i="1" dirty="0">
                <a:latin typeface="Times New Roman" panose="02020603050405020304" pitchFamily="18" charset="0"/>
                <a:cs typeface="Times New Roman" panose="02020603050405020304" pitchFamily="18" charset="0"/>
              </a:rPr>
              <a:t>. International Journal of Technology and Educational Innovation</a:t>
            </a:r>
            <a:r>
              <a:rPr lang="en-US" sz="1000" dirty="0">
                <a:latin typeface="Times New Roman" panose="02020603050405020304" pitchFamily="18" charset="0"/>
                <a:cs typeface="Times New Roman" panose="02020603050405020304" pitchFamily="18" charset="0"/>
              </a:rPr>
              <a:t>, </a:t>
            </a:r>
            <a:r>
              <a:rPr lang="en-US" sz="1000" i="1" dirty="0">
                <a:latin typeface="Times New Roman" panose="02020603050405020304" pitchFamily="18" charset="0"/>
                <a:cs typeface="Times New Roman" panose="02020603050405020304" pitchFamily="18" charset="0"/>
              </a:rPr>
              <a:t>9</a:t>
            </a:r>
            <a:r>
              <a:rPr lang="en-US" sz="1000" dirty="0">
                <a:latin typeface="Times New Roman" panose="02020603050405020304" pitchFamily="18" charset="0"/>
                <a:cs typeface="Times New Roman" panose="02020603050405020304" pitchFamily="18" charset="0"/>
              </a:rPr>
              <a:t>(1), pp.5-26.</a:t>
            </a:r>
            <a:endParaRPr lang="en-GB" sz="1000" dirty="0">
              <a:latin typeface="Times New Roman" panose="02020603050405020304" pitchFamily="18" charset="0"/>
              <a:cs typeface="Times New Roman" panose="02020603050405020304" pitchFamily="18" charset="0"/>
            </a:endParaRPr>
          </a:p>
          <a:p>
            <a:r>
              <a:rPr lang="en-GB" sz="1000" dirty="0">
                <a:latin typeface="Times New Roman" panose="02020603050405020304" pitchFamily="18" charset="0"/>
                <a:cs typeface="Times New Roman" panose="02020603050405020304" pitchFamily="18" charset="0"/>
              </a:rPr>
              <a:t>Trading Economics (2026). </a:t>
            </a:r>
            <a:r>
              <a:rPr lang="en-GB" sz="1000" i="1" dirty="0">
                <a:latin typeface="Times New Roman" panose="02020603050405020304" pitchFamily="18" charset="0"/>
                <a:cs typeface="Times New Roman" panose="02020603050405020304" pitchFamily="18" charset="0"/>
              </a:rPr>
              <a:t>United Kingdom - Age Dependency Ratio, Old (% Of Working-age Population) - 2026 Data 2027 Forecast 1960-2024 Historical</a:t>
            </a:r>
            <a:r>
              <a:rPr lang="en-GB" sz="1000" dirty="0">
                <a:latin typeface="Times New Roman" panose="02020603050405020304" pitchFamily="18" charset="0"/>
                <a:cs typeface="Times New Roman" panose="02020603050405020304" pitchFamily="18" charset="0"/>
              </a:rPr>
              <a:t>. [online] Tradingeconomics.com. Available at: </a:t>
            </a:r>
            <a:r>
              <a:rPr lang="en-GB" sz="1000" u="sng" dirty="0">
                <a:latin typeface="Times New Roman" panose="02020603050405020304" pitchFamily="18" charset="0"/>
                <a:cs typeface="Times New Roman" panose="02020603050405020304" pitchFamily="18" charset="0"/>
                <a:hlinkClick r:id="rId6"/>
              </a:rPr>
              <a:t>https://tradingeconomics.com/united-kingdom/age-dependency-ratio-old-percent-of-working-age-population-wb-data.html</a:t>
            </a:r>
            <a:r>
              <a:rPr lang="en-GB" sz="1000" dirty="0">
                <a:latin typeface="Times New Roman" panose="02020603050405020304" pitchFamily="18" charset="0"/>
                <a:cs typeface="Times New Roman" panose="02020603050405020304" pitchFamily="18" charset="0"/>
              </a:rPr>
              <a:t>. (Accessed: 30</a:t>
            </a:r>
            <a:r>
              <a:rPr lang="en-GB" sz="1000" baseline="30000" dirty="0">
                <a:latin typeface="Times New Roman" panose="02020603050405020304" pitchFamily="18" charset="0"/>
                <a:cs typeface="Times New Roman" panose="02020603050405020304" pitchFamily="18" charset="0"/>
              </a:rPr>
              <a:t>th</a:t>
            </a:r>
            <a:r>
              <a:rPr lang="en-GB" sz="1000" dirty="0">
                <a:latin typeface="Times New Roman" panose="02020603050405020304" pitchFamily="18" charset="0"/>
                <a:cs typeface="Times New Roman" panose="02020603050405020304" pitchFamily="18" charset="0"/>
              </a:rPr>
              <a:t>  January 2026).</a:t>
            </a:r>
          </a:p>
        </p:txBody>
      </p:sp>
    </p:spTree>
    <p:extLst>
      <p:ext uri="{BB962C8B-B14F-4D97-AF65-F5344CB8AC3E}">
        <p14:creationId xmlns:p14="http://schemas.microsoft.com/office/powerpoint/2010/main" val="2198811154"/>
      </p:ext>
    </p:extLst>
  </p:cSld>
  <p:clrMapOvr>
    <a:masterClrMapping/>
  </p:clrMapOvr>
</p:sld>
</file>

<file path=ppt/theme/theme1.xml><?xml version="1.0" encoding="utf-8"?>
<a:theme xmlns:a="http://schemas.openxmlformats.org/drawingml/2006/main" name="RetrospectVTI">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Office_42167646_TF33476885.potx" id="{25B040FA-E600-4EB5-AA34-338152A62F48}" vid="{4FA4FB5C-3D19-4709-A178-FA8EEAD325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7E0A2CB4-6869-426F-8BC4-A32C90CBE263}">
  <ds:schemaRefs>
    <ds:schemaRef ds:uri="http://schemas.microsoft.com/sharepoint/v3/contenttype/forms"/>
  </ds:schemaRefs>
</ds:datastoreItem>
</file>

<file path=customXml/itemProps2.xml><?xml version="1.0" encoding="utf-8"?>
<ds:datastoreItem xmlns:ds="http://schemas.openxmlformats.org/officeDocument/2006/customXml" ds:itemID="{A941CA7C-A0BF-44EF-B2E5-7539C3B9B0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4E879E6-8FFE-4154-8F2A-F7518B89B376}">
  <ds:schemaRefs>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71af3243-3dd4-4a8d-8c0d-dd76da1f02a5"/>
    <ds:schemaRef ds:uri="http://purl.org/dc/terms/"/>
    <ds:schemaRef ds:uri="http://purl.org/dc/dcmitype/"/>
    <ds:schemaRef ds:uri="16c05727-aa75-4e4a-9b5f-8a80a116589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Classic company all hands presentation</Template>
  <TotalTime>28</TotalTime>
  <Words>3081</Words>
  <Application>Microsoft Office PowerPoint</Application>
  <PresentationFormat>Widescreen</PresentationFormat>
  <Paragraphs>136</Paragraphs>
  <Slides>17</Slides>
  <Notes>17</Notes>
  <HiddenSlides>0</HiddenSlides>
  <MMClips>16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Times New Roman</vt:lpstr>
      <vt:lpstr>Wingdings</vt:lpstr>
      <vt:lpstr>RetrospectVTI</vt:lpstr>
      <vt:lpstr>EVALUATING THE CARE AND SUPPORT NEEDS OF OLDER PEOPLE </vt:lpstr>
      <vt:lpstr>Introduction</vt:lpstr>
      <vt:lpstr>Ageing Population and Demand for Care</vt:lpstr>
      <vt:lpstr>Care and Support Needs: Maintaining Functional Ability</vt:lpstr>
      <vt:lpstr>Care and Support Needs: Maintaining Functional Ability</vt:lpstr>
      <vt:lpstr>Current Provisions in the UK: Domiciliary (Home) Care</vt:lpstr>
      <vt:lpstr>Current Provisions in the UK: Residential Care</vt:lpstr>
      <vt:lpstr>Challenges for Older People (Independence and Functional Ability)</vt:lpstr>
      <vt:lpstr>Theories of Ageing</vt:lpstr>
      <vt:lpstr>Policy and Legislation</vt:lpstr>
      <vt:lpstr>Technological Innovations in Elderly Care</vt:lpstr>
      <vt:lpstr>Case Study Application (Real World)</vt:lpstr>
      <vt:lpstr>Recommendations</vt:lpstr>
      <vt:lpstr>Recommendations</vt:lpstr>
      <vt:lpstr>Conclusion</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Sabya Ali</dc:creator>
  <cp:lastModifiedBy>Zayan Ajmal (Student)</cp:lastModifiedBy>
  <cp:revision>33</cp:revision>
  <dcterms:created xsi:type="dcterms:W3CDTF">2026-01-30T16:17:04Z</dcterms:created>
  <dcterms:modified xsi:type="dcterms:W3CDTF">2026-02-27T15:49:18Z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