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media/image11.svg" ContentType="image/svg+xml"/>
  <Override PartName="/ppt/media/image14.svg" ContentType="image/svg+xml"/>
  <Override PartName="/ppt/media/image15.webp" ContentType="image/webp"/>
  <Override PartName="/ppt/media/image19.webp" ContentType="image/webp"/>
  <Override PartName="/ppt/media/image4.svg" ContentType="image/svg+xml"/>
  <Override PartName="/ppt/media/image8.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6" r:id="rId3"/>
    <p:sldId id="257" r:id="rId5"/>
    <p:sldId id="259" r:id="rId6"/>
    <p:sldId id="258" r:id="rId7"/>
    <p:sldId id="261" r:id="rId8"/>
    <p:sldId id="262" r:id="rId9"/>
    <p:sldId id="268" r:id="rId10"/>
    <p:sldId id="265" r:id="rId11"/>
    <p:sldId id="260" r:id="rId12"/>
    <p:sldId id="266" r:id="rId13"/>
    <p:sldId id="263" r:id="rId14"/>
    <p:sldId id="269" r:id="rId15"/>
  </p:sldIdLst>
  <p:sldSz cx="18288000" cy="10287000"/>
  <p:notesSz cx="6858000" cy="9144000"/>
  <p:embeddedFontLst>
    <p:embeddedFont>
      <p:font typeface="Calibri" panose="020F0502020204030204"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5256" autoAdjust="0"/>
  </p:normalViewPr>
  <p:slideViewPr>
    <p:cSldViewPr showGuides="1">
      <p:cViewPr varScale="1">
        <p:scale>
          <a:sx n="53" d="100"/>
          <a:sy n="53" d="100"/>
        </p:scale>
        <p:origin x="82"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2" Type="http://schemas.openxmlformats.org/officeDocument/2006/relationships/font" Target="fonts/font4.fntdata"/><Relationship Id="rId21" Type="http://schemas.openxmlformats.org/officeDocument/2006/relationships/font" Target="fonts/font3.fntdata"/><Relationship Id="rId20" Type="http://schemas.openxmlformats.org/officeDocument/2006/relationships/font" Target="fonts/font2.fntdata"/><Relationship Id="rId2" Type="http://schemas.openxmlformats.org/officeDocument/2006/relationships/theme" Target="theme/theme1.xml"/><Relationship Id="rId19" Type="http://schemas.openxmlformats.org/officeDocument/2006/relationships/font" Target="fonts/font1.fntdata"/><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0EC812E3-EA8D-4E08-9216-6B778FAEC90E}"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AB394F6A-BEFD-46D0-ACC4-F8A4EC01526A}">
      <dgm:prSet phldrT="[Text]" phldr="0" custT="1"/>
      <dgm:spPr/>
      <dgm:t>
        <a:bodyPr vert="horz" wrap="square"/>
        <a:p>
          <a:pPr>
            <a:lnSpc>
              <a:spcPct val="100000"/>
            </a:lnSpc>
            <a:spcBef>
              <a:spcPct val="0"/>
            </a:spcBef>
            <a:spcAft>
              <a:spcPct val="35000"/>
            </a:spcAft>
          </a:pPr>
          <a:r>
            <a:rPr lang="en-US" sz="3000" b="1" dirty="0">
              <a:latin typeface="Times New Roman" panose="02020603050405020304" pitchFamily="18" charset="0"/>
              <a:cs typeface="Times New Roman" panose="02020603050405020304" pitchFamily="18" charset="0"/>
            </a:rPr>
            <a:t>Elementary Mental Functions </a:t>
          </a:r>
          <a:r>
            <a:rPr lang="en-GB" altLang="en-US" sz="3000" b="1" dirty="0">
              <a:latin typeface="Times New Roman" panose="02020603050405020304" pitchFamily="18" charset="0"/>
              <a:cs typeface="Times New Roman" panose="02020603050405020304" pitchFamily="18" charset="0"/>
            </a:rPr>
            <a:t>[zpd]</a:t>
          </a:r>
          <a:r>
            <a:rPr lang="en-GB" altLang="en-US" sz="3000" b="1" dirty="0">
              <a:latin typeface="Times New Roman" panose="02020603050405020304" pitchFamily="18" charset="0"/>
              <a:cs typeface="Times New Roman" panose="02020603050405020304" pitchFamily="18" charset="0"/>
            </a:rPr>
            <a:t/>
          </a:r>
          <a:endParaRPr lang="en-GB" altLang="en-US" sz="3000" b="1" dirty="0">
            <a:latin typeface="Times New Roman" panose="02020603050405020304" pitchFamily="18" charset="0"/>
            <a:cs typeface="Times New Roman" panose="02020603050405020304" pitchFamily="18" charset="0"/>
          </a:endParaRPr>
        </a:p>
      </dgm:t>
    </dgm:pt>
    <dgm:pt modelId="{2DE1FCE6-6666-41E5-B6DB-69B142BDCCC7}" cxnId="{EFB79F7A-EFA2-41A4-980F-0F09984D1CB2}" type="parTrans">
      <dgm:prSet/>
      <dgm:spPr/>
      <dgm:t>
        <a:bodyPr/>
        <a:lstStyle/>
        <a:p>
          <a:endParaRPr lang="en-US"/>
        </a:p>
      </dgm:t>
    </dgm:pt>
    <dgm:pt modelId="{66F4F57C-6B07-4BE3-AB2C-286531EF0E2D}" cxnId="{EFB79F7A-EFA2-41A4-980F-0F09984D1CB2}" type="sibTrans">
      <dgm:prSet/>
      <dgm:spPr/>
      <dgm:t>
        <a:bodyPr/>
        <a:lstStyle/>
        <a:p>
          <a:endParaRPr lang="en-US"/>
        </a:p>
      </dgm:t>
    </dgm:pt>
    <dgm:pt modelId="{F8AB3E6B-DB07-4A2F-9ED6-6C22008DAD8F}">
      <dgm:prSet phldrT="[Text]" custT="1"/>
      <dgm:spPr/>
      <dgm:t>
        <a:bodyPr/>
        <a:lstStyle/>
        <a:p>
          <a:pPr>
            <a:buNone/>
          </a:pPr>
          <a:r>
            <a:rPr lang="en-US" sz="3000">
              <a:latin typeface="Times New Roman" panose="02020603050405020304" pitchFamily="18" charset="0"/>
              <a:cs typeface="Times New Roman" panose="02020603050405020304" pitchFamily="18" charset="0"/>
            </a:rPr>
            <a:t> Basic attention, perception, memory.</a:t>
          </a:r>
        </a:p>
      </dgm:t>
    </dgm:pt>
    <dgm:pt modelId="{A3A435E3-40F0-4A92-81D3-5A5CF4E2DFE4}" cxnId="{5330F2DD-3D58-4EBB-8F3F-7712DEA74124}" type="parTrans">
      <dgm:prSet/>
      <dgm:spPr/>
      <dgm:t>
        <a:bodyPr/>
        <a:lstStyle/>
        <a:p>
          <a:endParaRPr lang="en-US"/>
        </a:p>
      </dgm:t>
    </dgm:pt>
    <dgm:pt modelId="{2061D37C-343B-4050-B483-4342FAB49599}" cxnId="{5330F2DD-3D58-4EBB-8F3F-7712DEA74124}" type="sibTrans">
      <dgm:prSet/>
      <dgm:spPr/>
      <dgm:t>
        <a:bodyPr/>
        <a:lstStyle/>
        <a:p>
          <a:endParaRPr lang="en-US"/>
        </a:p>
      </dgm:t>
    </dgm:pt>
    <dgm:pt modelId="{053830C5-804E-4E1C-8EF8-21D1EA282D52}">
      <dgm:prSet phldr="0" custT="1"/>
      <dgm:spPr/>
      <dgm:t>
        <a:bodyPr vert="horz" wrap="square"/>
        <a:p>
          <a:pPr>
            <a:lnSpc>
              <a:spcPct val="100000"/>
            </a:lnSpc>
            <a:spcBef>
              <a:spcPct val="0"/>
            </a:spcBef>
            <a:spcAft>
              <a:spcPct val="35000"/>
            </a:spcAft>
          </a:pPr>
          <a:r>
            <a:rPr lang="en-US" sz="3000" b="1" dirty="0">
              <a:latin typeface="Times New Roman" panose="02020603050405020304" pitchFamily="18" charset="0"/>
              <a:cs typeface="Times New Roman" panose="02020603050405020304" pitchFamily="18" charset="0"/>
            </a:rPr>
            <a:t>Higher Mental Functions </a:t>
          </a:r>
          <a:r>
            <a:rPr lang="en-GB" altLang="en-US" sz="3000" b="1" dirty="0">
              <a:latin typeface="Times New Roman" panose="02020603050405020304" pitchFamily="18" charset="0"/>
              <a:cs typeface="Times New Roman" panose="02020603050405020304" pitchFamily="18" charset="0"/>
            </a:rPr>
            <a:t>[MKO]</a:t>
          </a:r>
          <a:r>
            <a:rPr lang="en-GB" altLang="en-US" sz="3000" b="1" dirty="0">
              <a:latin typeface="Times New Roman" panose="02020603050405020304" pitchFamily="18" charset="0"/>
              <a:cs typeface="Times New Roman" panose="02020603050405020304" pitchFamily="18" charset="0"/>
            </a:rPr>
            <a:t/>
          </a:r>
          <a:endParaRPr lang="en-GB" altLang="en-US" sz="3000" b="1" dirty="0">
            <a:latin typeface="Times New Roman" panose="02020603050405020304" pitchFamily="18" charset="0"/>
            <a:cs typeface="Times New Roman" panose="02020603050405020304" pitchFamily="18" charset="0"/>
          </a:endParaRPr>
        </a:p>
      </dgm:t>
    </dgm:pt>
    <dgm:pt modelId="{69444F98-2053-4235-AA26-56EBC7C51141}" cxnId="{AD25FB67-EBDA-4B72-9DDC-A7CED7FB5040}" type="parTrans">
      <dgm:prSet/>
      <dgm:spPr/>
      <dgm:t>
        <a:bodyPr/>
        <a:lstStyle/>
        <a:p>
          <a:endParaRPr lang="en-US"/>
        </a:p>
      </dgm:t>
    </dgm:pt>
    <dgm:pt modelId="{23A505BD-F0C4-4A06-9E36-69B29B6DB96E}" cxnId="{AD25FB67-EBDA-4B72-9DDC-A7CED7FB5040}" type="sibTrans">
      <dgm:prSet/>
      <dgm:spPr/>
      <dgm:t>
        <a:bodyPr/>
        <a:lstStyle/>
        <a:p>
          <a:endParaRPr lang="en-US"/>
        </a:p>
      </dgm:t>
    </dgm:pt>
    <dgm:pt modelId="{EE913A63-B269-47C1-9AD3-1FE13D7415A9}">
      <dgm:prSet custT="1"/>
      <dgm:spPr/>
      <dgm:t>
        <a:bodyPr/>
        <a:lstStyle/>
        <a:p>
          <a:pPr>
            <a:buNone/>
          </a:pPr>
          <a:r>
            <a:rPr lang="en-US" sz="3000">
              <a:latin typeface="Times New Roman" panose="02020603050405020304" pitchFamily="18" charset="0"/>
              <a:cs typeface="Times New Roman" panose="02020603050405020304" pitchFamily="18" charset="0"/>
            </a:rPr>
            <a:t> Advanced reasoning and self-regulation.</a:t>
          </a:r>
          <a:endParaRPr lang="en-US" sz="3000" dirty="0">
            <a:latin typeface="Times New Roman" panose="02020603050405020304" pitchFamily="18" charset="0"/>
            <a:cs typeface="Times New Roman" panose="02020603050405020304" pitchFamily="18" charset="0"/>
          </a:endParaRPr>
        </a:p>
      </dgm:t>
    </dgm:pt>
    <dgm:pt modelId="{50EC997E-31A9-4D25-8818-825C74082305}" cxnId="{F99186C2-CFBD-4BAB-9874-BC6D44EFD4E2}" type="parTrans">
      <dgm:prSet/>
      <dgm:spPr/>
      <dgm:t>
        <a:bodyPr/>
        <a:lstStyle/>
        <a:p>
          <a:endParaRPr lang="en-US"/>
        </a:p>
      </dgm:t>
    </dgm:pt>
    <dgm:pt modelId="{FEFDAB23-0655-400C-843A-BD52CF01656F}" cxnId="{F99186C2-CFBD-4BAB-9874-BC6D44EFD4E2}" type="sibTrans">
      <dgm:prSet/>
      <dgm:spPr/>
      <dgm:t>
        <a:bodyPr/>
        <a:lstStyle/>
        <a:p>
          <a:endParaRPr lang="en-US"/>
        </a:p>
      </dgm:t>
    </dgm:pt>
    <dgm:pt modelId="{0BE3B50E-528B-4FD9-9FF2-0379CD7AF1EA}">
      <dgm:prSet custT="1"/>
      <dgm:spPr/>
      <dgm:t>
        <a:bodyPr/>
        <a:lstStyle/>
        <a:p>
          <a:pPr>
            <a:buNone/>
          </a:pPr>
          <a:r>
            <a:rPr lang="en-US" sz="3000" b="1" dirty="0">
              <a:latin typeface="Times New Roman" panose="02020603050405020304" pitchFamily="18" charset="0"/>
              <a:cs typeface="Times New Roman" panose="02020603050405020304" pitchFamily="18" charset="0"/>
            </a:rPr>
            <a:t>Cultural Tools</a:t>
          </a:r>
          <a:endParaRPr lang="en-US" sz="3000" dirty="0">
            <a:latin typeface="Times New Roman" panose="02020603050405020304" pitchFamily="18" charset="0"/>
            <a:cs typeface="Times New Roman" panose="02020603050405020304" pitchFamily="18" charset="0"/>
          </a:endParaRPr>
        </a:p>
      </dgm:t>
    </dgm:pt>
    <dgm:pt modelId="{FDCD609B-FD03-470A-BD4F-59704884AFD4}" cxnId="{62E5B6E0-BA1D-4A19-813F-16FCF7F670DE}" type="parTrans">
      <dgm:prSet/>
      <dgm:spPr/>
      <dgm:t>
        <a:bodyPr/>
        <a:lstStyle/>
        <a:p>
          <a:endParaRPr lang="en-US"/>
        </a:p>
      </dgm:t>
    </dgm:pt>
    <dgm:pt modelId="{CA8211EA-086B-42FF-97CF-ADE15CE9D7E7}" cxnId="{62E5B6E0-BA1D-4A19-813F-16FCF7F670DE}" type="sibTrans">
      <dgm:prSet/>
      <dgm:spPr/>
      <dgm:t>
        <a:bodyPr/>
        <a:lstStyle/>
        <a:p>
          <a:endParaRPr lang="en-US"/>
        </a:p>
      </dgm:t>
    </dgm:pt>
    <dgm:pt modelId="{C9235DC1-5E10-4528-858F-04211F3B69EC}">
      <dgm:prSet custT="1"/>
      <dgm:spPr/>
      <dgm:t>
        <a:bodyPr/>
        <a:lstStyle/>
        <a:p>
          <a:pPr>
            <a:buNone/>
          </a:pPr>
          <a:r>
            <a:rPr lang="en-US" sz="3000">
              <a:latin typeface="Times New Roman" panose="02020603050405020304" pitchFamily="18" charset="0"/>
              <a:cs typeface="Times New Roman" panose="02020603050405020304" pitchFamily="18" charset="0"/>
            </a:rPr>
            <a:t>Language, symbols, and social routines shape thinking.</a:t>
          </a:r>
          <a:endParaRPr lang="en-US" sz="3000" dirty="0">
            <a:latin typeface="Times New Roman" panose="02020603050405020304" pitchFamily="18" charset="0"/>
            <a:cs typeface="Times New Roman" panose="02020603050405020304" pitchFamily="18" charset="0"/>
          </a:endParaRPr>
        </a:p>
      </dgm:t>
    </dgm:pt>
    <dgm:pt modelId="{EDA27657-C1F7-42BA-857D-CF7EA96982F4}" cxnId="{C02CFA15-5812-4288-9DC2-8741A94C881C}" type="parTrans">
      <dgm:prSet/>
      <dgm:spPr/>
      <dgm:t>
        <a:bodyPr/>
        <a:lstStyle/>
        <a:p>
          <a:endParaRPr lang="en-US"/>
        </a:p>
      </dgm:t>
    </dgm:pt>
    <dgm:pt modelId="{6A2D7EB5-9C6E-499A-AEBD-D17EC4F0881F}" cxnId="{C02CFA15-5812-4288-9DC2-8741A94C881C}" type="sibTrans">
      <dgm:prSet/>
      <dgm:spPr/>
      <dgm:t>
        <a:bodyPr/>
        <a:lstStyle/>
        <a:p>
          <a:endParaRPr lang="en-US"/>
        </a:p>
      </dgm:t>
    </dgm:pt>
    <dgm:pt modelId="{DBA84592-0096-4272-92AE-19A802EE3F0B}">
      <dgm:prSet custT="1"/>
      <dgm:spPr/>
      <dgm:t>
        <a:bodyPr/>
        <a:lstStyle/>
        <a:p>
          <a:pPr>
            <a:buNone/>
          </a:pPr>
          <a:r>
            <a:rPr lang="en-US" sz="3000" b="1" dirty="0">
              <a:latin typeface="Times New Roman" panose="02020603050405020304" pitchFamily="18" charset="0"/>
              <a:cs typeface="Times New Roman" panose="02020603050405020304" pitchFamily="18" charset="0"/>
            </a:rPr>
            <a:t>Internalization</a:t>
          </a:r>
          <a:endParaRPr lang="en-US" sz="3000" dirty="0">
            <a:latin typeface="Times New Roman" panose="02020603050405020304" pitchFamily="18" charset="0"/>
            <a:cs typeface="Times New Roman" panose="02020603050405020304" pitchFamily="18" charset="0"/>
          </a:endParaRPr>
        </a:p>
      </dgm:t>
    </dgm:pt>
    <dgm:pt modelId="{B5E9B6EB-C652-4482-940D-3FE292D7A8B8}" cxnId="{B539244F-CC7F-41EA-B359-2DC6AA766917}" type="parTrans">
      <dgm:prSet/>
      <dgm:spPr/>
      <dgm:t>
        <a:bodyPr/>
        <a:lstStyle/>
        <a:p>
          <a:endParaRPr lang="en-US"/>
        </a:p>
      </dgm:t>
    </dgm:pt>
    <dgm:pt modelId="{9B314D87-0E06-4989-B81C-F3B52E752D63}" cxnId="{B539244F-CC7F-41EA-B359-2DC6AA766917}" type="sibTrans">
      <dgm:prSet/>
      <dgm:spPr/>
      <dgm:t>
        <a:bodyPr/>
        <a:lstStyle/>
        <a:p>
          <a:endParaRPr lang="en-US"/>
        </a:p>
      </dgm:t>
    </dgm:pt>
    <dgm:pt modelId="{DFFD8833-AAC4-4377-8208-054BC544B024}">
      <dgm:prSet custT="1"/>
      <dgm:spPr/>
      <dgm:t>
        <a:bodyPr/>
        <a:lstStyle/>
        <a:p>
          <a:pPr>
            <a:buNone/>
          </a:pPr>
          <a:r>
            <a:rPr lang="en-US" sz="3000" dirty="0">
              <a:latin typeface="Times New Roman" panose="02020603050405020304" pitchFamily="18" charset="0"/>
              <a:cs typeface="Times New Roman" panose="02020603050405020304" pitchFamily="18" charset="0"/>
            </a:rPr>
            <a:t>Children transform external interactions into internal thought.</a:t>
          </a:r>
        </a:p>
      </dgm:t>
    </dgm:pt>
    <dgm:pt modelId="{043CEA27-8E5C-4FC4-86CF-9907789F921C}" cxnId="{90EA3D7B-DFAA-4943-B3CD-6BA7D7413396}" type="parTrans">
      <dgm:prSet/>
      <dgm:spPr/>
      <dgm:t>
        <a:bodyPr/>
        <a:lstStyle/>
        <a:p>
          <a:endParaRPr lang="en-US"/>
        </a:p>
      </dgm:t>
    </dgm:pt>
    <dgm:pt modelId="{9424386E-193A-42ED-B447-B546FF776712}" cxnId="{90EA3D7B-DFAA-4943-B3CD-6BA7D7413396}" type="sibTrans">
      <dgm:prSet/>
      <dgm:spPr/>
      <dgm:t>
        <a:bodyPr/>
        <a:lstStyle/>
        <a:p>
          <a:endParaRPr lang="en-US"/>
        </a:p>
      </dgm:t>
    </dgm:pt>
    <dgm:pt modelId="{0D980504-D080-492B-A76D-AFFEC49B4112}" type="pres">
      <dgm:prSet presAssocID="{0EC812E3-EA8D-4E08-9216-6B778FAEC90E}" presName="Name0" presStyleCnt="0">
        <dgm:presLayoutVars>
          <dgm:dir/>
          <dgm:animLvl val="lvl"/>
          <dgm:resizeHandles val="exact"/>
        </dgm:presLayoutVars>
      </dgm:prSet>
      <dgm:spPr/>
    </dgm:pt>
    <dgm:pt modelId="{5579A7AB-3F3E-4DD6-ABEC-022937BB0A29}" type="pres">
      <dgm:prSet presAssocID="{AB394F6A-BEFD-46D0-ACC4-F8A4EC01526A}" presName="linNode" presStyleCnt="0"/>
      <dgm:spPr/>
    </dgm:pt>
    <dgm:pt modelId="{960E4576-0CE6-4A53-9372-E5E57D8568D1}" type="pres">
      <dgm:prSet presAssocID="{AB394F6A-BEFD-46D0-ACC4-F8A4EC01526A}" presName="parentText" presStyleLbl="node1" presStyleIdx="0" presStyleCnt="4">
        <dgm:presLayoutVars>
          <dgm:chMax val="1"/>
          <dgm:bulletEnabled val="1"/>
        </dgm:presLayoutVars>
      </dgm:prSet>
      <dgm:spPr/>
    </dgm:pt>
    <dgm:pt modelId="{430A9093-9940-4388-8434-382CCC9B5568}" type="pres">
      <dgm:prSet presAssocID="{AB394F6A-BEFD-46D0-ACC4-F8A4EC01526A}" presName="descendantText" presStyleLbl="alignAccFollowNode1" presStyleIdx="0" presStyleCnt="4">
        <dgm:presLayoutVars>
          <dgm:bulletEnabled val="1"/>
        </dgm:presLayoutVars>
      </dgm:prSet>
      <dgm:spPr/>
    </dgm:pt>
    <dgm:pt modelId="{6A676600-4460-4D92-895D-AC3F7F43D664}" type="pres">
      <dgm:prSet presAssocID="{66F4F57C-6B07-4BE3-AB2C-286531EF0E2D}" presName="sp" presStyleCnt="0"/>
      <dgm:spPr/>
    </dgm:pt>
    <dgm:pt modelId="{38374019-E943-43F5-B29E-024E97B97B92}" type="pres">
      <dgm:prSet presAssocID="{053830C5-804E-4E1C-8EF8-21D1EA282D52}" presName="linNode" presStyleCnt="0"/>
      <dgm:spPr/>
    </dgm:pt>
    <dgm:pt modelId="{B7B97D53-E1A3-4FF4-9186-623741B4F4A0}" type="pres">
      <dgm:prSet presAssocID="{053830C5-804E-4E1C-8EF8-21D1EA282D52}" presName="parentText" presStyleLbl="node1" presStyleIdx="1" presStyleCnt="4">
        <dgm:presLayoutVars>
          <dgm:chMax val="1"/>
          <dgm:bulletEnabled val="1"/>
        </dgm:presLayoutVars>
      </dgm:prSet>
      <dgm:spPr/>
    </dgm:pt>
    <dgm:pt modelId="{0AD0D2E5-61FF-4F49-904B-1E77FF7FB04E}" type="pres">
      <dgm:prSet presAssocID="{053830C5-804E-4E1C-8EF8-21D1EA282D52}" presName="descendantText" presStyleLbl="alignAccFollowNode1" presStyleIdx="1" presStyleCnt="4">
        <dgm:presLayoutVars>
          <dgm:bulletEnabled val="1"/>
        </dgm:presLayoutVars>
      </dgm:prSet>
      <dgm:spPr/>
    </dgm:pt>
    <dgm:pt modelId="{7C94CF29-6D84-46B4-A556-52604B46134D}" type="pres">
      <dgm:prSet presAssocID="{23A505BD-F0C4-4A06-9E36-69B29B6DB96E}" presName="sp" presStyleCnt="0"/>
      <dgm:spPr/>
    </dgm:pt>
    <dgm:pt modelId="{9BEDC403-C72D-4586-9A53-E4DF449111E7}" type="pres">
      <dgm:prSet presAssocID="{0BE3B50E-528B-4FD9-9FF2-0379CD7AF1EA}" presName="linNode" presStyleCnt="0"/>
      <dgm:spPr/>
    </dgm:pt>
    <dgm:pt modelId="{3B70466E-40CB-4AA2-BEFA-065960D1DD75}" type="pres">
      <dgm:prSet presAssocID="{0BE3B50E-528B-4FD9-9FF2-0379CD7AF1EA}" presName="parentText" presStyleLbl="node1" presStyleIdx="2" presStyleCnt="4">
        <dgm:presLayoutVars>
          <dgm:chMax val="1"/>
          <dgm:bulletEnabled val="1"/>
        </dgm:presLayoutVars>
      </dgm:prSet>
      <dgm:spPr/>
    </dgm:pt>
    <dgm:pt modelId="{C1D090A4-74A1-4862-BC30-446BAACA0450}" type="pres">
      <dgm:prSet presAssocID="{0BE3B50E-528B-4FD9-9FF2-0379CD7AF1EA}" presName="descendantText" presStyleLbl="alignAccFollowNode1" presStyleIdx="2" presStyleCnt="4">
        <dgm:presLayoutVars>
          <dgm:bulletEnabled val="1"/>
        </dgm:presLayoutVars>
      </dgm:prSet>
      <dgm:spPr/>
    </dgm:pt>
    <dgm:pt modelId="{9C31AD19-7D26-47FC-A12D-97BBA16D764F}" type="pres">
      <dgm:prSet presAssocID="{CA8211EA-086B-42FF-97CF-ADE15CE9D7E7}" presName="sp" presStyleCnt="0"/>
      <dgm:spPr/>
    </dgm:pt>
    <dgm:pt modelId="{C3E36752-C999-4050-8855-8B59D6D137C6}" type="pres">
      <dgm:prSet presAssocID="{DBA84592-0096-4272-92AE-19A802EE3F0B}" presName="linNode" presStyleCnt="0"/>
      <dgm:spPr/>
    </dgm:pt>
    <dgm:pt modelId="{304DAC34-2A2A-4B54-A750-97985CB4BB47}" type="pres">
      <dgm:prSet presAssocID="{DBA84592-0096-4272-92AE-19A802EE3F0B}" presName="parentText" presStyleLbl="node1" presStyleIdx="3" presStyleCnt="4">
        <dgm:presLayoutVars>
          <dgm:chMax val="1"/>
          <dgm:bulletEnabled val="1"/>
        </dgm:presLayoutVars>
      </dgm:prSet>
      <dgm:spPr/>
    </dgm:pt>
    <dgm:pt modelId="{E7986261-529A-4BA2-9130-2AD7A39A6960}" type="pres">
      <dgm:prSet presAssocID="{DBA84592-0096-4272-92AE-19A802EE3F0B}" presName="descendantText" presStyleLbl="alignAccFollowNode1" presStyleIdx="3" presStyleCnt="4">
        <dgm:presLayoutVars>
          <dgm:bulletEnabled val="1"/>
        </dgm:presLayoutVars>
      </dgm:prSet>
      <dgm:spPr/>
    </dgm:pt>
  </dgm:ptLst>
  <dgm:cxnLst>
    <dgm:cxn modelId="{EFB79F7A-EFA2-41A4-980F-0F09984D1CB2}" srcId="{0EC812E3-EA8D-4E08-9216-6B778FAEC90E}" destId="{AB394F6A-BEFD-46D0-ACC4-F8A4EC01526A}" srcOrd="0" destOrd="0" parTransId="{2DE1FCE6-6666-41E5-B6DB-69B142BDCCC7}" sibTransId="{66F4F57C-6B07-4BE3-AB2C-286531EF0E2D}"/>
    <dgm:cxn modelId="{5330F2DD-3D58-4EBB-8F3F-7712DEA74124}" srcId="{AB394F6A-BEFD-46D0-ACC4-F8A4EC01526A}" destId="{F8AB3E6B-DB07-4A2F-9ED6-6C22008DAD8F}" srcOrd="0" destOrd="0" parTransId="{A3A435E3-40F0-4A92-81D3-5A5CF4E2DFE4}" sibTransId="{2061D37C-343B-4050-B483-4342FAB49599}"/>
    <dgm:cxn modelId="{AD25FB67-EBDA-4B72-9DDC-A7CED7FB5040}" srcId="{0EC812E3-EA8D-4E08-9216-6B778FAEC90E}" destId="{053830C5-804E-4E1C-8EF8-21D1EA282D52}" srcOrd="1" destOrd="0" parTransId="{69444F98-2053-4235-AA26-56EBC7C51141}" sibTransId="{23A505BD-F0C4-4A06-9E36-69B29B6DB96E}"/>
    <dgm:cxn modelId="{F99186C2-CFBD-4BAB-9874-BC6D44EFD4E2}" srcId="{053830C5-804E-4E1C-8EF8-21D1EA282D52}" destId="{EE913A63-B269-47C1-9AD3-1FE13D7415A9}" srcOrd="0" destOrd="1" parTransId="{50EC997E-31A9-4D25-8818-825C74082305}" sibTransId="{FEFDAB23-0655-400C-843A-BD52CF01656F}"/>
    <dgm:cxn modelId="{62E5B6E0-BA1D-4A19-813F-16FCF7F670DE}" srcId="{0EC812E3-EA8D-4E08-9216-6B778FAEC90E}" destId="{0BE3B50E-528B-4FD9-9FF2-0379CD7AF1EA}" srcOrd="2" destOrd="0" parTransId="{FDCD609B-FD03-470A-BD4F-59704884AFD4}" sibTransId="{CA8211EA-086B-42FF-97CF-ADE15CE9D7E7}"/>
    <dgm:cxn modelId="{C02CFA15-5812-4288-9DC2-8741A94C881C}" srcId="{0BE3B50E-528B-4FD9-9FF2-0379CD7AF1EA}" destId="{C9235DC1-5E10-4528-858F-04211F3B69EC}" srcOrd="0" destOrd="2" parTransId="{EDA27657-C1F7-42BA-857D-CF7EA96982F4}" sibTransId="{6A2D7EB5-9C6E-499A-AEBD-D17EC4F0881F}"/>
    <dgm:cxn modelId="{B539244F-CC7F-41EA-B359-2DC6AA766917}" srcId="{0EC812E3-EA8D-4E08-9216-6B778FAEC90E}" destId="{DBA84592-0096-4272-92AE-19A802EE3F0B}" srcOrd="3" destOrd="0" parTransId="{B5E9B6EB-C652-4482-940D-3FE292D7A8B8}" sibTransId="{9B314D87-0E06-4989-B81C-F3B52E752D63}"/>
    <dgm:cxn modelId="{90EA3D7B-DFAA-4943-B3CD-6BA7D7413396}" srcId="{DBA84592-0096-4272-92AE-19A802EE3F0B}" destId="{DFFD8833-AAC4-4377-8208-054BC544B024}" srcOrd="0" destOrd="3" parTransId="{043CEA27-8E5C-4FC4-86CF-9907789F921C}" sibTransId="{9424386E-193A-42ED-B447-B546FF776712}"/>
    <dgm:cxn modelId="{A16187E8-3D5E-497E-B588-E89E68433EF7}" type="presOf" srcId="{0EC812E3-EA8D-4E08-9216-6B778FAEC90E}" destId="{0D980504-D080-492B-A76D-AFFEC49B4112}" srcOrd="0" destOrd="0" presId="urn:microsoft.com/office/officeart/2005/8/layout/vList5"/>
    <dgm:cxn modelId="{18DC5B5C-7AD7-45CD-A646-6066DA635B6F}" type="presParOf" srcId="{0D980504-D080-492B-A76D-AFFEC49B4112}" destId="{5579A7AB-3F3E-4DD6-ABEC-022937BB0A29}" srcOrd="0" destOrd="0" presId="urn:microsoft.com/office/officeart/2005/8/layout/vList5"/>
    <dgm:cxn modelId="{B19305EE-2770-4FE2-98C6-082B5BCDE487}" type="presParOf" srcId="{5579A7AB-3F3E-4DD6-ABEC-022937BB0A29}" destId="{960E4576-0CE6-4A53-9372-E5E57D8568D1}" srcOrd="0" destOrd="0" presId="urn:microsoft.com/office/officeart/2005/8/layout/vList5"/>
    <dgm:cxn modelId="{2121D9B4-D792-4953-AA93-2C0A95252BC4}" type="presOf" srcId="{AB394F6A-BEFD-46D0-ACC4-F8A4EC01526A}" destId="{960E4576-0CE6-4A53-9372-E5E57D8568D1}" srcOrd="0" destOrd="0" presId="urn:microsoft.com/office/officeart/2005/8/layout/vList5"/>
    <dgm:cxn modelId="{6A441F6A-BA5B-4B8E-B9E1-9FBBD435A6CB}" type="presParOf" srcId="{5579A7AB-3F3E-4DD6-ABEC-022937BB0A29}" destId="{430A9093-9940-4388-8434-382CCC9B5568}" srcOrd="1" destOrd="0" presId="urn:microsoft.com/office/officeart/2005/8/layout/vList5"/>
    <dgm:cxn modelId="{CD8ECB66-55E2-4D99-940F-A7F74C1558FC}" type="presOf" srcId="{F8AB3E6B-DB07-4A2F-9ED6-6C22008DAD8F}" destId="{430A9093-9940-4388-8434-382CCC9B5568}" srcOrd="0" destOrd="0" presId="urn:microsoft.com/office/officeart/2005/8/layout/vList5"/>
    <dgm:cxn modelId="{DED1F077-F568-4321-9E79-EC629E7D2E70}" type="presParOf" srcId="{0D980504-D080-492B-A76D-AFFEC49B4112}" destId="{6A676600-4460-4D92-895D-AC3F7F43D664}" srcOrd="1" destOrd="0" presId="urn:microsoft.com/office/officeart/2005/8/layout/vList5"/>
    <dgm:cxn modelId="{7F639C40-E09E-4542-958D-DEDD2B4F5BE4}" type="presParOf" srcId="{0D980504-D080-492B-A76D-AFFEC49B4112}" destId="{38374019-E943-43F5-B29E-024E97B97B92}" srcOrd="2" destOrd="0" presId="urn:microsoft.com/office/officeart/2005/8/layout/vList5"/>
    <dgm:cxn modelId="{BBCC4CC6-F12E-4A3A-AD4A-64D3C55A4964}" type="presParOf" srcId="{38374019-E943-43F5-B29E-024E97B97B92}" destId="{B7B97D53-E1A3-4FF4-9186-623741B4F4A0}" srcOrd="0" destOrd="2" presId="urn:microsoft.com/office/officeart/2005/8/layout/vList5"/>
    <dgm:cxn modelId="{218BE72C-587D-4DA7-8935-FFD4E172D94F}" type="presOf" srcId="{053830C5-804E-4E1C-8EF8-21D1EA282D52}" destId="{B7B97D53-E1A3-4FF4-9186-623741B4F4A0}" srcOrd="0" destOrd="0" presId="urn:microsoft.com/office/officeart/2005/8/layout/vList5"/>
    <dgm:cxn modelId="{FE520417-51AD-41DC-BD65-81754C646928}" type="presParOf" srcId="{38374019-E943-43F5-B29E-024E97B97B92}" destId="{0AD0D2E5-61FF-4F49-904B-1E77FF7FB04E}" srcOrd="1" destOrd="2" presId="urn:microsoft.com/office/officeart/2005/8/layout/vList5"/>
    <dgm:cxn modelId="{225BBF66-E701-4C49-A14A-71EBB67308C5}" type="presOf" srcId="{EE913A63-B269-47C1-9AD3-1FE13D7415A9}" destId="{0AD0D2E5-61FF-4F49-904B-1E77FF7FB04E}" srcOrd="0" destOrd="0" presId="urn:microsoft.com/office/officeart/2005/8/layout/vList5"/>
    <dgm:cxn modelId="{B8EB141D-BD06-4350-A4F9-D71E1BA2B62C}" type="presParOf" srcId="{0D980504-D080-492B-A76D-AFFEC49B4112}" destId="{7C94CF29-6D84-46B4-A556-52604B46134D}" srcOrd="3" destOrd="0" presId="urn:microsoft.com/office/officeart/2005/8/layout/vList5"/>
    <dgm:cxn modelId="{7B2F58E7-B65F-4DB4-9249-8E3A806DD619}" type="presParOf" srcId="{0D980504-D080-492B-A76D-AFFEC49B4112}" destId="{9BEDC403-C72D-4586-9A53-E4DF449111E7}" srcOrd="4" destOrd="0" presId="urn:microsoft.com/office/officeart/2005/8/layout/vList5"/>
    <dgm:cxn modelId="{EE6E6B42-90D6-4AFB-A6B0-A99A99014373}" type="presParOf" srcId="{9BEDC403-C72D-4586-9A53-E4DF449111E7}" destId="{3B70466E-40CB-4AA2-BEFA-065960D1DD75}" srcOrd="0" destOrd="4" presId="urn:microsoft.com/office/officeart/2005/8/layout/vList5"/>
    <dgm:cxn modelId="{46C5A867-8077-4A0F-BEF9-9B7F4D6B9680}" type="presOf" srcId="{0BE3B50E-528B-4FD9-9FF2-0379CD7AF1EA}" destId="{3B70466E-40CB-4AA2-BEFA-065960D1DD75}" srcOrd="0" destOrd="0" presId="urn:microsoft.com/office/officeart/2005/8/layout/vList5"/>
    <dgm:cxn modelId="{61786CFA-CB43-4BB8-9776-DB952D642071}" type="presParOf" srcId="{9BEDC403-C72D-4586-9A53-E4DF449111E7}" destId="{C1D090A4-74A1-4862-BC30-446BAACA0450}" srcOrd="1" destOrd="4" presId="urn:microsoft.com/office/officeart/2005/8/layout/vList5"/>
    <dgm:cxn modelId="{1D092A49-9E59-469B-9E81-218EAFBB4297}" type="presOf" srcId="{C9235DC1-5E10-4528-858F-04211F3B69EC}" destId="{C1D090A4-74A1-4862-BC30-446BAACA0450}" srcOrd="0" destOrd="0" presId="urn:microsoft.com/office/officeart/2005/8/layout/vList5"/>
    <dgm:cxn modelId="{639F7B45-620F-470A-86EF-E91E8BFEF49E}" type="presParOf" srcId="{0D980504-D080-492B-A76D-AFFEC49B4112}" destId="{9C31AD19-7D26-47FC-A12D-97BBA16D764F}" srcOrd="5" destOrd="0" presId="urn:microsoft.com/office/officeart/2005/8/layout/vList5"/>
    <dgm:cxn modelId="{CEE485F7-8D23-4932-9679-F0EA5FEDFCD8}" type="presParOf" srcId="{0D980504-D080-492B-A76D-AFFEC49B4112}" destId="{C3E36752-C999-4050-8855-8B59D6D137C6}" srcOrd="6" destOrd="0" presId="urn:microsoft.com/office/officeart/2005/8/layout/vList5"/>
    <dgm:cxn modelId="{B1740F5D-6520-4D49-8754-86307082D3AD}" type="presParOf" srcId="{C3E36752-C999-4050-8855-8B59D6D137C6}" destId="{304DAC34-2A2A-4B54-A750-97985CB4BB47}" srcOrd="0" destOrd="6" presId="urn:microsoft.com/office/officeart/2005/8/layout/vList5"/>
    <dgm:cxn modelId="{B4F4B320-233C-4735-94D8-A9839BD96515}" type="presOf" srcId="{DBA84592-0096-4272-92AE-19A802EE3F0B}" destId="{304DAC34-2A2A-4B54-A750-97985CB4BB47}" srcOrd="0" destOrd="0" presId="urn:microsoft.com/office/officeart/2005/8/layout/vList5"/>
    <dgm:cxn modelId="{0389A8B3-1BA7-4601-868A-697E0FEBD615}" type="presParOf" srcId="{C3E36752-C999-4050-8855-8B59D6D137C6}" destId="{E7986261-529A-4BA2-9130-2AD7A39A6960}" srcOrd="1" destOrd="6" presId="urn:microsoft.com/office/officeart/2005/8/layout/vList5"/>
    <dgm:cxn modelId="{5F4E9C12-8A55-4F81-89EC-044D9D92CD18}" type="presOf" srcId="{DFFD8833-AAC4-4377-8208-054BC544B024}" destId="{E7986261-529A-4BA2-9130-2AD7A39A6960}"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704F52-4E10-401B-9F1D-E3A1C0F21381}" type="doc">
      <dgm:prSet loTypeId="urn:microsoft.com/office/officeart/2009/3/layout/PlusandMinus" loCatId="relationship" qsTypeId="urn:microsoft.com/office/officeart/2005/8/quickstyle/3d3" qsCatId="3D" csTypeId="urn:microsoft.com/office/officeart/2005/8/colors/colorful2" csCatId="colorful" phldr="1"/>
      <dgm:spPr/>
      <dgm:t>
        <a:bodyPr/>
        <a:lstStyle/>
        <a:p>
          <a:endParaRPr lang="en-US"/>
        </a:p>
      </dgm:t>
    </dgm:pt>
    <dgm:pt modelId="{F592DE24-8EA0-4C9B-A3DA-48BD2DBC532F}">
      <dgm:prSet phldrT="[Text]" custT="1"/>
      <dgm:spPr/>
      <dgm:t>
        <a:bodyPr/>
        <a:lstStyle/>
        <a:p>
          <a:pPr algn="ctr">
            <a:lnSpc>
              <a:spcPct val="200000"/>
            </a:lnSpc>
            <a:buNone/>
          </a:pPr>
          <a:r>
            <a:rPr lang="en-US" sz="3000" b="1" dirty="0">
              <a:latin typeface="Times New Roman" panose="02020603050405020304" pitchFamily="18" charset="0"/>
              <a:cs typeface="Times New Roman" panose="02020603050405020304" pitchFamily="18" charset="0"/>
            </a:rPr>
            <a:t>Usefulness</a:t>
          </a:r>
        </a:p>
      </dgm:t>
    </dgm:pt>
    <dgm:pt modelId="{6B59A344-CC24-4835-9FC9-60452EA1C3FC}" cxnId="{45BC9204-743E-47B8-B935-3CB82FD05A46}" type="parTrans">
      <dgm:prSet/>
      <dgm:spPr/>
      <dgm:t>
        <a:bodyPr/>
        <a:lstStyle/>
        <a:p>
          <a:endParaRPr lang="en-US"/>
        </a:p>
      </dgm:t>
    </dgm:pt>
    <dgm:pt modelId="{266852DE-306D-4522-B08E-FF1C255AEBA1}" cxnId="{45BC9204-743E-47B8-B935-3CB82FD05A46}" type="sibTrans">
      <dgm:prSet/>
      <dgm:spPr/>
      <dgm:t>
        <a:bodyPr/>
        <a:lstStyle/>
        <a:p>
          <a:endParaRPr lang="en-US"/>
        </a:p>
      </dgm:t>
    </dgm:pt>
    <dgm:pt modelId="{CD58B0AE-BACF-411B-9C57-A06C497E629D}">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Strong focus on social cooperation and culturally responsive learning.</a:t>
          </a:r>
        </a:p>
      </dgm:t>
    </dgm:pt>
    <dgm:pt modelId="{56438616-3339-4B77-8C44-2BE4AE15D34A}" cxnId="{EE662C8A-34E0-40FD-B87E-86186D9D4364}" type="parTrans">
      <dgm:prSet/>
      <dgm:spPr/>
      <dgm:t>
        <a:bodyPr/>
        <a:lstStyle/>
        <a:p>
          <a:endParaRPr lang="en-US"/>
        </a:p>
      </dgm:t>
    </dgm:pt>
    <dgm:pt modelId="{C30C7637-5EC4-46E8-9E17-CFD3695B5B13}" cxnId="{EE662C8A-34E0-40FD-B87E-86186D9D4364}" type="sibTrans">
      <dgm:prSet/>
      <dgm:spPr/>
      <dgm:t>
        <a:bodyPr/>
        <a:lstStyle/>
        <a:p>
          <a:endParaRPr lang="en-US"/>
        </a:p>
      </dgm:t>
    </dgm:pt>
    <dgm:pt modelId="{9A925554-7F60-46FE-98C7-C210278FDA10}">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Offers operational advice to early childhood interventions.</a:t>
          </a:r>
        </a:p>
      </dgm:t>
    </dgm:pt>
    <dgm:pt modelId="{EE04E4BF-0788-4515-9EF3-B4B22C66D191}" cxnId="{209B0EC3-E5CB-459E-9498-9DA3D2C90BF8}" type="parTrans">
      <dgm:prSet/>
      <dgm:spPr/>
      <dgm:t>
        <a:bodyPr/>
        <a:lstStyle/>
        <a:p>
          <a:endParaRPr lang="en-US"/>
        </a:p>
      </dgm:t>
    </dgm:pt>
    <dgm:pt modelId="{5628FCB1-A9A0-4847-90E9-B70BB26E6AFC}" cxnId="{209B0EC3-E5CB-459E-9498-9DA3D2C90BF8}" type="sibTrans">
      <dgm:prSet/>
      <dgm:spPr/>
      <dgm:t>
        <a:bodyPr/>
        <a:lstStyle/>
        <a:p>
          <a:endParaRPr lang="en-US"/>
        </a:p>
      </dgm:t>
    </dgm:pt>
    <dgm:pt modelId="{BBCA6EE9-E263-416E-A0C0-431F1814637F}">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Enhances inclusive learning via shared participation.</a:t>
          </a:r>
        </a:p>
      </dgm:t>
    </dgm:pt>
    <dgm:pt modelId="{33C3C0C2-CB3F-4BB7-82CF-2B74F72522E0}" cxnId="{6A30A637-A9D1-4D42-A4F5-4EA79F9D8F82}" type="parTrans">
      <dgm:prSet/>
      <dgm:spPr/>
      <dgm:t>
        <a:bodyPr/>
        <a:lstStyle/>
        <a:p>
          <a:endParaRPr lang="en-US"/>
        </a:p>
      </dgm:t>
    </dgm:pt>
    <dgm:pt modelId="{2953B7EF-DEE5-4BC5-BD48-5E487FF7C6EF}" cxnId="{6A30A637-A9D1-4D42-A4F5-4EA79F9D8F82}" type="sibTrans">
      <dgm:prSet/>
      <dgm:spPr/>
      <dgm:t>
        <a:bodyPr/>
        <a:lstStyle/>
        <a:p>
          <a:endParaRPr lang="en-US"/>
        </a:p>
      </dgm:t>
    </dgm:pt>
    <dgm:pt modelId="{F3BF4430-3EBE-4954-8BF5-B619A5FCC76B}">
      <dgm:prSet custT="1"/>
      <dgm:spPr/>
      <dgm:t>
        <a:bodyPr/>
        <a:lstStyle/>
        <a:p>
          <a:pPr algn="ctr">
            <a:lnSpc>
              <a:spcPct val="200000"/>
            </a:lnSpc>
            <a:buNone/>
          </a:pPr>
          <a:r>
            <a:rPr lang="en-US" sz="3000" b="1" dirty="0">
              <a:latin typeface="Times New Roman" panose="02020603050405020304" pitchFamily="18" charset="0"/>
              <a:cs typeface="Times New Roman" panose="02020603050405020304" pitchFamily="18" charset="0"/>
            </a:rPr>
            <a:t>Limitations</a:t>
          </a:r>
        </a:p>
      </dgm:t>
    </dgm:pt>
    <dgm:pt modelId="{A48645AD-0AAA-4991-8059-52A9C58C6105}" cxnId="{8AF4963F-FBE0-43C7-9C72-5C29BB8EF27D}" type="parTrans">
      <dgm:prSet/>
      <dgm:spPr/>
      <dgm:t>
        <a:bodyPr/>
        <a:lstStyle/>
        <a:p>
          <a:endParaRPr lang="en-US"/>
        </a:p>
      </dgm:t>
    </dgm:pt>
    <dgm:pt modelId="{F0047F02-FB2F-4806-B44A-24743A1F4B1D}" cxnId="{8AF4963F-FBE0-43C7-9C72-5C29BB8EF27D}" type="sibTrans">
      <dgm:prSet/>
      <dgm:spPr/>
      <dgm:t>
        <a:bodyPr/>
        <a:lstStyle/>
        <a:p>
          <a:endParaRPr lang="en-US"/>
        </a:p>
      </dgm:t>
    </dgm:pt>
    <dgm:pt modelId="{C660A134-35B2-4177-BEE6-B9551AE1E495}">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Overestimates the effects of biological and emotional development.</a:t>
          </a:r>
        </a:p>
      </dgm:t>
    </dgm:pt>
    <dgm:pt modelId="{7113E94A-8C06-4BC7-B162-E874D212EA3C}" cxnId="{3B9070A5-0AB3-4B70-84D5-E3D6204D0F42}" type="parTrans">
      <dgm:prSet/>
      <dgm:spPr/>
      <dgm:t>
        <a:bodyPr/>
        <a:lstStyle/>
        <a:p>
          <a:endParaRPr lang="en-US"/>
        </a:p>
      </dgm:t>
    </dgm:pt>
    <dgm:pt modelId="{12EDE650-DCAD-4A20-A911-8B10731766D5}" cxnId="{3B9070A5-0AB3-4B70-84D5-E3D6204D0F42}" type="sibTrans">
      <dgm:prSet/>
      <dgm:spPr/>
      <dgm:t>
        <a:bodyPr/>
        <a:lstStyle/>
        <a:p>
          <a:endParaRPr lang="en-US"/>
        </a:p>
      </dgm:t>
    </dgm:pt>
    <dgm:pt modelId="{9179359C-B789-4489-8134-220CA579E744}">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ZPD may not be easy to quantify or normalize (Gehlot, 2021, pp. 432-444).</a:t>
          </a:r>
        </a:p>
      </dgm:t>
    </dgm:pt>
    <dgm:pt modelId="{7E614E0B-48D0-4FB7-A3DF-AB1D33377EDA}" cxnId="{2EE0EF27-976F-4117-9C7D-71356D52B6E5}" type="parTrans">
      <dgm:prSet/>
      <dgm:spPr/>
      <dgm:t>
        <a:bodyPr/>
        <a:lstStyle/>
        <a:p>
          <a:endParaRPr lang="en-US"/>
        </a:p>
      </dgm:t>
    </dgm:pt>
    <dgm:pt modelId="{44770011-BB7C-43A1-ACB1-573AFDFA2FEA}" cxnId="{2EE0EF27-976F-4117-9C7D-71356D52B6E5}" type="sibTrans">
      <dgm:prSet/>
      <dgm:spPr/>
      <dgm:t>
        <a:bodyPr/>
        <a:lstStyle/>
        <a:p>
          <a:endParaRPr lang="en-US"/>
        </a:p>
      </dgm:t>
    </dgm:pt>
    <dgm:pt modelId="{61B3A2DC-374D-4B77-A636-6A62B7EF82E2}">
      <dgm:prSet custT="1"/>
      <dgm:spPr/>
      <dgm:t>
        <a:bodyPr/>
        <a:lstStyle/>
        <a:p>
          <a:pPr algn="l">
            <a:lnSpc>
              <a:spcPct val="20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May lays too much stress on adult supervision, making children less independent.</a:t>
          </a:r>
        </a:p>
      </dgm:t>
    </dgm:pt>
    <dgm:pt modelId="{0A3D9CAE-3F11-4354-AC14-0BDE608434B0}" cxnId="{F3E5FD44-5F0D-4259-994B-A689B2859544}" type="parTrans">
      <dgm:prSet/>
      <dgm:spPr/>
      <dgm:t>
        <a:bodyPr/>
        <a:lstStyle/>
        <a:p>
          <a:endParaRPr lang="en-US"/>
        </a:p>
      </dgm:t>
    </dgm:pt>
    <dgm:pt modelId="{9A5109C6-5385-4CBB-8BD2-025EB575BD12}" cxnId="{F3E5FD44-5F0D-4259-994B-A689B2859544}" type="sibTrans">
      <dgm:prSet/>
      <dgm:spPr/>
      <dgm:t>
        <a:bodyPr/>
        <a:lstStyle/>
        <a:p>
          <a:endParaRPr lang="en-US"/>
        </a:p>
      </dgm:t>
    </dgm:pt>
    <dgm:pt modelId="{9F1CBBFD-DF09-4A54-ABEB-DCF9678F5107}" type="pres">
      <dgm:prSet presAssocID="{FC704F52-4E10-401B-9F1D-E3A1C0F21381}" presName="Name0" presStyleCnt="0">
        <dgm:presLayoutVars>
          <dgm:chMax val="2"/>
          <dgm:chPref val="2"/>
          <dgm:dir/>
          <dgm:animOne/>
          <dgm:resizeHandles val="exact"/>
        </dgm:presLayoutVars>
      </dgm:prSet>
      <dgm:spPr/>
    </dgm:pt>
    <dgm:pt modelId="{D39173C6-9131-4682-8822-15D493A88165}" type="pres">
      <dgm:prSet presAssocID="{FC704F52-4E10-401B-9F1D-E3A1C0F21381}" presName="Background" presStyleLbl="bgImgPlace1" presStyleIdx="0" presStyleCnt="1"/>
      <dgm:spPr/>
    </dgm:pt>
    <dgm:pt modelId="{BD8E04F6-0191-4EC4-B3AB-1F36F89D333F}" type="pres">
      <dgm:prSet presAssocID="{FC704F52-4E10-401B-9F1D-E3A1C0F21381}" presName="ParentText1" presStyleLbl="revTx" presStyleIdx="0" presStyleCnt="2">
        <dgm:presLayoutVars>
          <dgm:chMax val="0"/>
          <dgm:chPref val="0"/>
          <dgm:bulletEnabled val="1"/>
        </dgm:presLayoutVars>
      </dgm:prSet>
      <dgm:spPr/>
    </dgm:pt>
    <dgm:pt modelId="{CB0600F1-1D6A-42E1-9B15-990AA05BDF0D}" type="pres">
      <dgm:prSet presAssocID="{FC704F52-4E10-401B-9F1D-E3A1C0F21381}" presName="ParentText2" presStyleLbl="revTx" presStyleIdx="1" presStyleCnt="2" custScaleX="110617">
        <dgm:presLayoutVars>
          <dgm:chMax val="0"/>
          <dgm:chPref val="0"/>
          <dgm:bulletEnabled val="1"/>
        </dgm:presLayoutVars>
      </dgm:prSet>
      <dgm:spPr/>
    </dgm:pt>
    <dgm:pt modelId="{564F0764-90CD-4E25-8FBF-76D9AC308B79}" type="pres">
      <dgm:prSet presAssocID="{FC704F52-4E10-401B-9F1D-E3A1C0F21381}" presName="Plus" presStyleLbl="alignNode1" presStyleIdx="0" presStyleCnt="2"/>
      <dgm:spPr/>
    </dgm:pt>
    <dgm:pt modelId="{FDF02D73-51E9-4621-9B12-220007395865}" type="pres">
      <dgm:prSet presAssocID="{FC704F52-4E10-401B-9F1D-E3A1C0F21381}" presName="Minus" presStyleLbl="alignNode1" presStyleIdx="1" presStyleCnt="2"/>
      <dgm:spPr/>
    </dgm:pt>
    <dgm:pt modelId="{EABABAB5-D2A6-412B-800E-BEF1B1028845}" type="pres">
      <dgm:prSet presAssocID="{FC704F52-4E10-401B-9F1D-E3A1C0F21381}" presName="Divider" presStyleLbl="parChTrans1D1" presStyleIdx="0" presStyleCnt="1" custLinFactX="-10105612" custLinFactNeighborX="-10200000"/>
      <dgm:spPr/>
    </dgm:pt>
  </dgm:ptLst>
  <dgm:cxnLst>
    <dgm:cxn modelId="{45BC9204-743E-47B8-B935-3CB82FD05A46}" srcId="{FC704F52-4E10-401B-9F1D-E3A1C0F21381}" destId="{F592DE24-8EA0-4C9B-A3DA-48BD2DBC532F}" srcOrd="0" destOrd="0" parTransId="{6B59A344-CC24-4835-9FC9-60452EA1C3FC}" sibTransId="{266852DE-306D-4522-B08E-FF1C255AEBA1}"/>
    <dgm:cxn modelId="{2EE0EF27-976F-4117-9C7D-71356D52B6E5}" srcId="{F3BF4430-3EBE-4954-8BF5-B619A5FCC76B}" destId="{9179359C-B789-4489-8134-220CA579E744}" srcOrd="1" destOrd="0" parTransId="{7E614E0B-48D0-4FB7-A3DF-AB1D33377EDA}" sibTransId="{44770011-BB7C-43A1-ACB1-573AFDFA2FEA}"/>
    <dgm:cxn modelId="{6A30A637-A9D1-4D42-A4F5-4EA79F9D8F82}" srcId="{F592DE24-8EA0-4C9B-A3DA-48BD2DBC532F}" destId="{BBCA6EE9-E263-416E-A0C0-431F1814637F}" srcOrd="2" destOrd="0" parTransId="{33C3C0C2-CB3F-4BB7-82CF-2B74F72522E0}" sibTransId="{2953B7EF-DEE5-4BC5-BD48-5E487FF7C6EF}"/>
    <dgm:cxn modelId="{8AF4963F-FBE0-43C7-9C72-5C29BB8EF27D}" srcId="{FC704F52-4E10-401B-9F1D-E3A1C0F21381}" destId="{F3BF4430-3EBE-4954-8BF5-B619A5FCC76B}" srcOrd="1" destOrd="0" parTransId="{A48645AD-0AAA-4991-8059-52A9C58C6105}" sibTransId="{F0047F02-FB2F-4806-B44A-24743A1F4B1D}"/>
    <dgm:cxn modelId="{A827775F-D811-4E76-B308-9B45FBC882EC}" type="presOf" srcId="{C660A134-35B2-4177-BEE6-B9551AE1E495}" destId="{CB0600F1-1D6A-42E1-9B15-990AA05BDF0D}" srcOrd="0" destOrd="1" presId="urn:microsoft.com/office/officeart/2009/3/layout/PlusandMinus"/>
    <dgm:cxn modelId="{F3E5FD44-5F0D-4259-994B-A689B2859544}" srcId="{F3BF4430-3EBE-4954-8BF5-B619A5FCC76B}" destId="{61B3A2DC-374D-4B77-A636-6A62B7EF82E2}" srcOrd="2" destOrd="0" parTransId="{0A3D9CAE-3F11-4354-AC14-0BDE608434B0}" sibTransId="{9A5109C6-5385-4CBB-8BD2-025EB575BD12}"/>
    <dgm:cxn modelId="{2377087B-47BD-422E-9E6D-78B90D50CD05}" type="presOf" srcId="{BBCA6EE9-E263-416E-A0C0-431F1814637F}" destId="{BD8E04F6-0191-4EC4-B3AB-1F36F89D333F}" srcOrd="0" destOrd="3" presId="urn:microsoft.com/office/officeart/2009/3/layout/PlusandMinus"/>
    <dgm:cxn modelId="{93C75B7B-3F5C-4B8C-A8A1-4E3A7312F142}" type="presOf" srcId="{F592DE24-8EA0-4C9B-A3DA-48BD2DBC532F}" destId="{BD8E04F6-0191-4EC4-B3AB-1F36F89D333F}" srcOrd="0" destOrd="0" presId="urn:microsoft.com/office/officeart/2009/3/layout/PlusandMinus"/>
    <dgm:cxn modelId="{1D26527E-22D1-4D22-AAE1-888C772E5B1A}" type="presOf" srcId="{9A925554-7F60-46FE-98C7-C210278FDA10}" destId="{BD8E04F6-0191-4EC4-B3AB-1F36F89D333F}" srcOrd="0" destOrd="2" presId="urn:microsoft.com/office/officeart/2009/3/layout/PlusandMinus"/>
    <dgm:cxn modelId="{EE662C8A-34E0-40FD-B87E-86186D9D4364}" srcId="{F592DE24-8EA0-4C9B-A3DA-48BD2DBC532F}" destId="{CD58B0AE-BACF-411B-9C57-A06C497E629D}" srcOrd="0" destOrd="0" parTransId="{56438616-3339-4B77-8C44-2BE4AE15D34A}" sibTransId="{C30C7637-5EC4-46E8-9E17-CFD3695B5B13}"/>
    <dgm:cxn modelId="{0AE00A96-762C-48D1-A74A-10024711B9A6}" type="presOf" srcId="{FC704F52-4E10-401B-9F1D-E3A1C0F21381}" destId="{9F1CBBFD-DF09-4A54-ABEB-DCF9678F5107}" srcOrd="0" destOrd="0" presId="urn:microsoft.com/office/officeart/2009/3/layout/PlusandMinus"/>
    <dgm:cxn modelId="{3B9070A5-0AB3-4B70-84D5-E3D6204D0F42}" srcId="{F3BF4430-3EBE-4954-8BF5-B619A5FCC76B}" destId="{C660A134-35B2-4177-BEE6-B9551AE1E495}" srcOrd="0" destOrd="0" parTransId="{7113E94A-8C06-4BC7-B162-E874D212EA3C}" sibTransId="{12EDE650-DCAD-4A20-A911-8B10731766D5}"/>
    <dgm:cxn modelId="{4928E3B8-C6EF-4BA4-A8D8-18476AB30166}" type="presOf" srcId="{CD58B0AE-BACF-411B-9C57-A06C497E629D}" destId="{BD8E04F6-0191-4EC4-B3AB-1F36F89D333F}" srcOrd="0" destOrd="1" presId="urn:microsoft.com/office/officeart/2009/3/layout/PlusandMinus"/>
    <dgm:cxn modelId="{004171BA-35BB-455D-8E6A-5867881AE7CD}" type="presOf" srcId="{F3BF4430-3EBE-4954-8BF5-B619A5FCC76B}" destId="{CB0600F1-1D6A-42E1-9B15-990AA05BDF0D}" srcOrd="0" destOrd="0" presId="urn:microsoft.com/office/officeart/2009/3/layout/PlusandMinus"/>
    <dgm:cxn modelId="{209B0EC3-E5CB-459E-9498-9DA3D2C90BF8}" srcId="{F592DE24-8EA0-4C9B-A3DA-48BD2DBC532F}" destId="{9A925554-7F60-46FE-98C7-C210278FDA10}" srcOrd="1" destOrd="0" parTransId="{EE04E4BF-0788-4515-9EF3-B4B22C66D191}" sibTransId="{5628FCB1-A9A0-4847-90E9-B70BB26E6AFC}"/>
    <dgm:cxn modelId="{D09D62D2-4ADD-4EF1-B961-EC23C734B928}" type="presOf" srcId="{9179359C-B789-4489-8134-220CA579E744}" destId="{CB0600F1-1D6A-42E1-9B15-990AA05BDF0D}" srcOrd="0" destOrd="2" presId="urn:microsoft.com/office/officeart/2009/3/layout/PlusandMinus"/>
    <dgm:cxn modelId="{1325B8F3-4645-45CB-BE79-52A4B679FF90}" type="presOf" srcId="{61B3A2DC-374D-4B77-A636-6A62B7EF82E2}" destId="{CB0600F1-1D6A-42E1-9B15-990AA05BDF0D}" srcOrd="0" destOrd="3" presId="urn:microsoft.com/office/officeart/2009/3/layout/PlusandMinus"/>
    <dgm:cxn modelId="{B4ED57C9-53CC-4435-B862-C8318950344F}" type="presParOf" srcId="{9F1CBBFD-DF09-4A54-ABEB-DCF9678F5107}" destId="{D39173C6-9131-4682-8822-15D493A88165}" srcOrd="0" destOrd="0" presId="urn:microsoft.com/office/officeart/2009/3/layout/PlusandMinus"/>
    <dgm:cxn modelId="{500A5A55-A564-4DFD-8A2D-325DE5071092}" type="presParOf" srcId="{9F1CBBFD-DF09-4A54-ABEB-DCF9678F5107}" destId="{BD8E04F6-0191-4EC4-B3AB-1F36F89D333F}" srcOrd="1" destOrd="0" presId="urn:microsoft.com/office/officeart/2009/3/layout/PlusandMinus"/>
    <dgm:cxn modelId="{A830AE67-286A-4879-B586-304FFA58DCB2}" type="presParOf" srcId="{9F1CBBFD-DF09-4A54-ABEB-DCF9678F5107}" destId="{CB0600F1-1D6A-42E1-9B15-990AA05BDF0D}" srcOrd="2" destOrd="0" presId="urn:microsoft.com/office/officeart/2009/3/layout/PlusandMinus"/>
    <dgm:cxn modelId="{72FF4CD7-81AF-4912-A71B-4CF6C5C282F3}" type="presParOf" srcId="{9F1CBBFD-DF09-4A54-ABEB-DCF9678F5107}" destId="{564F0764-90CD-4E25-8FBF-76D9AC308B79}" srcOrd="3" destOrd="0" presId="urn:microsoft.com/office/officeart/2009/3/layout/PlusandMinus"/>
    <dgm:cxn modelId="{951AD4BD-EEDA-43FC-9143-9B1346BCC853}" type="presParOf" srcId="{9F1CBBFD-DF09-4A54-ABEB-DCF9678F5107}" destId="{FDF02D73-51E9-4621-9B12-220007395865}" srcOrd="4" destOrd="0" presId="urn:microsoft.com/office/officeart/2009/3/layout/PlusandMinus"/>
    <dgm:cxn modelId="{6E30E8C8-3979-4E15-9B94-FF3762032908}" type="presParOf" srcId="{9F1CBBFD-DF09-4A54-ABEB-DCF9678F5107}" destId="{EABABAB5-D2A6-412B-800E-BEF1B1028845}" srcOrd="5" destOrd="0" presId="urn:microsoft.com/office/officeart/2009/3/layout/PlusandMinu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2192000" cy="5562600"/>
        <a:chOff x="0" y="0"/>
        <a:chExt cx="12192000" cy="5562600"/>
      </a:xfrm>
    </dsp:grpSpPr>
    <dsp:sp modelId="{430A9093-9940-4388-8434-382CCC9B5568}">
      <dsp:nvSpPr>
        <dsp:cNvPr id="4" name="Round Same Side Corner Rectangle 3"/>
        <dsp:cNvSpPr/>
      </dsp:nvSpPr>
      <dsp:spPr bwMode="white">
        <a:xfrm rot="5400000">
          <a:off x="7754406" y="-3231247"/>
          <a:ext cx="1072308" cy="7802880"/>
        </a:xfrm>
        <a:prstGeom prst="round2SameRect">
          <a:avLst/>
        </a:prstGeom>
      </dsp:spPr>
      <dsp:style>
        <a:lnRef idx="2">
          <a:schemeClr val="accent2">
            <a:tint val="40000"/>
            <a:alpha val="90000"/>
            <a:hueOff val="0"/>
            <a:satOff val="0"/>
            <a:lumOff val="0"/>
            <a:alpha val="90196"/>
          </a:schemeClr>
        </a:lnRef>
        <a:fillRef idx="1">
          <a:schemeClr val="accent2">
            <a:tint val="40000"/>
            <a:alpha val="90000"/>
            <a:hueOff val="0"/>
            <a:satOff val="0"/>
            <a:lumOff val="0"/>
            <a:alpha val="90196"/>
          </a:schemeClr>
        </a:fillRef>
        <a:effectRef idx="0">
          <a:scrgbClr r="0" g="0" b="0"/>
        </a:effectRef>
        <a:fontRef idx="minor"/>
      </dsp:style>
      <dsp:txBody>
        <a:bodyPr rot="-5400000" lIns="114300" tIns="57150" rIns="114300" bIns="5715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85750" lvl="1" indent="-285750">
            <a:lnSpc>
              <a:spcPct val="100000"/>
            </a:lnSpc>
            <a:spcBef>
              <a:spcPct val="0"/>
            </a:spcBef>
            <a:spcAft>
              <a:spcPct val="15000"/>
            </a:spcAft>
            <a:buChar char="•"/>
          </a:pPr>
          <a:r>
            <a:rPr lang="en-US" sz="3000">
              <a:solidFill>
                <a:schemeClr val="dk1"/>
              </a:solidFill>
              <a:latin typeface="Times New Roman" panose="02020603050405020304" pitchFamily="18" charset="0"/>
              <a:cs typeface="Times New Roman" panose="02020603050405020304" pitchFamily="18" charset="0"/>
            </a:rPr>
            <a:t> Basic attention, perception, memory.</a:t>
          </a:r>
          <a:endParaRPr>
            <a:solidFill>
              <a:schemeClr val="dk1"/>
            </a:solidFill>
          </a:endParaRPr>
        </a:p>
      </dsp:txBody>
      <dsp:txXfrm rot="5400000">
        <a:off x="7754406" y="-3231247"/>
        <a:ext cx="1072308" cy="7802880"/>
      </dsp:txXfrm>
    </dsp:sp>
    <dsp:sp modelId="{960E4576-0CE6-4A53-9372-E5E57D8568D1}">
      <dsp:nvSpPr>
        <dsp:cNvPr id="3" name="Rounded Rectangle 2"/>
        <dsp:cNvSpPr/>
      </dsp:nvSpPr>
      <dsp:spPr bwMode="white">
        <a:xfrm>
          <a:off x="0" y="0"/>
          <a:ext cx="4389120" cy="1340386"/>
        </a:xfrm>
        <a:prstGeom prst="roundRect">
          <a:avLst/>
        </a:prstGeom>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vert="horz" wrap="square" lIns="114300" tIns="57150" rIns="114300" bIns="5715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3000" b="1" dirty="0">
              <a:latin typeface="Times New Roman" panose="02020603050405020304" pitchFamily="18" charset="0"/>
              <a:cs typeface="Times New Roman" panose="02020603050405020304" pitchFamily="18" charset="0"/>
            </a:rPr>
            <a:t>Elementary Mental Functions </a:t>
          </a:r>
          <a:r>
            <a:rPr lang="en-GB" altLang="en-US" sz="3000" b="1" dirty="0">
              <a:latin typeface="Times New Roman" panose="02020603050405020304" pitchFamily="18" charset="0"/>
              <a:cs typeface="Times New Roman" panose="02020603050405020304" pitchFamily="18" charset="0"/>
            </a:rPr>
            <a:t>[zpd]</a:t>
          </a:r>
          <a:endParaRPr lang="en-GB" altLang="en-US" sz="3000" b="1" dirty="0">
            <a:latin typeface="Times New Roman" panose="02020603050405020304" pitchFamily="18" charset="0"/>
            <a:cs typeface="Times New Roman" panose="02020603050405020304" pitchFamily="18" charset="0"/>
          </a:endParaRPr>
        </a:p>
      </dsp:txBody>
      <dsp:txXfrm>
        <a:off x="0" y="0"/>
        <a:ext cx="4389120" cy="1340386"/>
      </dsp:txXfrm>
    </dsp:sp>
    <dsp:sp modelId="{0AD0D2E5-61FF-4F49-904B-1E77FF7FB04E}">
      <dsp:nvSpPr>
        <dsp:cNvPr id="6" name="Round Same Side Corner Rectangle 5"/>
        <dsp:cNvSpPr/>
      </dsp:nvSpPr>
      <dsp:spPr bwMode="white">
        <a:xfrm rot="5400000">
          <a:off x="7754406" y="-1823842"/>
          <a:ext cx="1072308" cy="7802880"/>
        </a:xfrm>
        <a:prstGeom prst="round2SameRect">
          <a:avLst/>
        </a:prstGeom>
      </dsp:spPr>
      <dsp:style>
        <a:lnRef idx="2">
          <a:schemeClr val="accent2">
            <a:tint val="40000"/>
            <a:alpha val="90000"/>
            <a:hueOff val="1680000"/>
            <a:satOff val="-914"/>
            <a:lumOff val="0"/>
            <a:alpha val="90196"/>
          </a:schemeClr>
        </a:lnRef>
        <a:fillRef idx="1">
          <a:schemeClr val="accent2">
            <a:tint val="40000"/>
            <a:alpha val="90000"/>
            <a:hueOff val="1680000"/>
            <a:satOff val="-914"/>
            <a:lumOff val="0"/>
            <a:alpha val="90196"/>
          </a:schemeClr>
        </a:fillRef>
        <a:effectRef idx="0">
          <a:scrgbClr r="0" g="0" b="0"/>
        </a:effectRef>
        <a:fontRef idx="minor"/>
      </dsp:style>
      <dsp:txBody>
        <a:bodyPr rot="-5400000" lIns="114300" tIns="57150" rIns="114300" bIns="5715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85750" lvl="1" indent="-285750">
            <a:lnSpc>
              <a:spcPct val="100000"/>
            </a:lnSpc>
            <a:spcBef>
              <a:spcPct val="0"/>
            </a:spcBef>
            <a:spcAft>
              <a:spcPct val="15000"/>
            </a:spcAft>
            <a:buChar char="•"/>
          </a:pPr>
          <a:r>
            <a:rPr lang="en-US" sz="3000">
              <a:solidFill>
                <a:schemeClr val="dk1"/>
              </a:solidFill>
              <a:latin typeface="Times New Roman" panose="02020603050405020304" pitchFamily="18" charset="0"/>
              <a:cs typeface="Times New Roman" panose="02020603050405020304" pitchFamily="18" charset="0"/>
            </a:rPr>
            <a:t> Advanced reasoning and self-regulation.</a:t>
          </a:r>
          <a:endParaRPr lang="en-US" sz="3000" dirty="0">
            <a:solidFill>
              <a:schemeClr val="dk1"/>
            </a:solidFill>
            <a:latin typeface="Times New Roman" panose="02020603050405020304" pitchFamily="18" charset="0"/>
            <a:cs typeface="Times New Roman" panose="02020603050405020304" pitchFamily="18" charset="0"/>
          </a:endParaRPr>
        </a:p>
      </dsp:txBody>
      <dsp:txXfrm rot="5400000">
        <a:off x="7754406" y="-1823842"/>
        <a:ext cx="1072308" cy="7802880"/>
      </dsp:txXfrm>
    </dsp:sp>
    <dsp:sp modelId="{B7B97D53-E1A3-4FF4-9186-623741B4F4A0}">
      <dsp:nvSpPr>
        <dsp:cNvPr id="5" name="Rounded Rectangle 4"/>
        <dsp:cNvSpPr/>
      </dsp:nvSpPr>
      <dsp:spPr bwMode="white">
        <a:xfrm>
          <a:off x="0" y="1407405"/>
          <a:ext cx="4389120" cy="1340386"/>
        </a:xfrm>
        <a:prstGeom prst="roundRect">
          <a:avLst/>
        </a:prstGeom>
      </dsp:spPr>
      <dsp:style>
        <a:lnRef idx="2">
          <a:schemeClr val="lt1"/>
        </a:lnRef>
        <a:fillRef idx="1">
          <a:schemeClr val="accent2">
            <a:hueOff val="1560000"/>
            <a:satOff val="-1960"/>
            <a:lumOff val="392"/>
            <a:alpha val="100000"/>
          </a:schemeClr>
        </a:fillRef>
        <a:effectRef idx="0">
          <a:scrgbClr r="0" g="0" b="0"/>
        </a:effectRef>
        <a:fontRef idx="minor">
          <a:schemeClr val="lt1"/>
        </a:fontRef>
      </dsp:style>
      <dsp:txBody>
        <a:bodyPr vert="horz" wrap="square" lIns="114300" tIns="57150" rIns="114300" bIns="5715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3000" b="1" dirty="0">
              <a:latin typeface="Times New Roman" panose="02020603050405020304" pitchFamily="18" charset="0"/>
              <a:cs typeface="Times New Roman" panose="02020603050405020304" pitchFamily="18" charset="0"/>
            </a:rPr>
            <a:t>Higher Mental Functions </a:t>
          </a:r>
          <a:r>
            <a:rPr lang="en-GB" altLang="en-US" sz="3000" b="1" dirty="0">
              <a:latin typeface="Times New Roman" panose="02020603050405020304" pitchFamily="18" charset="0"/>
              <a:cs typeface="Times New Roman" panose="02020603050405020304" pitchFamily="18" charset="0"/>
            </a:rPr>
            <a:t>[MKO]</a:t>
          </a:r>
          <a:endParaRPr lang="en-GB" altLang="en-US" sz="3000" b="1" dirty="0">
            <a:latin typeface="Times New Roman" panose="02020603050405020304" pitchFamily="18" charset="0"/>
            <a:cs typeface="Times New Roman" panose="02020603050405020304" pitchFamily="18" charset="0"/>
          </a:endParaRPr>
        </a:p>
      </dsp:txBody>
      <dsp:txXfrm>
        <a:off x="0" y="1407405"/>
        <a:ext cx="4389120" cy="1340386"/>
      </dsp:txXfrm>
    </dsp:sp>
    <dsp:sp modelId="{C1D090A4-74A1-4862-BC30-446BAACA0450}">
      <dsp:nvSpPr>
        <dsp:cNvPr id="8" name="Round Same Side Corner Rectangle 7"/>
        <dsp:cNvSpPr/>
      </dsp:nvSpPr>
      <dsp:spPr bwMode="white">
        <a:xfrm rot="5400000">
          <a:off x="7754406" y="-416438"/>
          <a:ext cx="1072308" cy="7802880"/>
        </a:xfrm>
        <a:prstGeom prst="round2SameRect">
          <a:avLst/>
        </a:prstGeom>
      </dsp:spPr>
      <dsp:style>
        <a:lnRef idx="2">
          <a:schemeClr val="accent2">
            <a:tint val="40000"/>
            <a:alpha val="90000"/>
            <a:hueOff val="3360000"/>
            <a:satOff val="-1829"/>
            <a:lumOff val="0"/>
            <a:alpha val="90196"/>
          </a:schemeClr>
        </a:lnRef>
        <a:fillRef idx="1">
          <a:schemeClr val="accent2">
            <a:tint val="40000"/>
            <a:alpha val="90000"/>
            <a:hueOff val="3360000"/>
            <a:satOff val="-1829"/>
            <a:lumOff val="0"/>
            <a:alpha val="90196"/>
          </a:schemeClr>
        </a:fillRef>
        <a:effectRef idx="0">
          <a:scrgbClr r="0" g="0" b="0"/>
        </a:effectRef>
        <a:fontRef idx="minor"/>
      </dsp:style>
      <dsp:txBody>
        <a:bodyPr rot="-5400000" lIns="114300" tIns="57150" rIns="114300" bIns="5715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85750" lvl="1" indent="-285750">
            <a:lnSpc>
              <a:spcPct val="100000"/>
            </a:lnSpc>
            <a:spcBef>
              <a:spcPct val="0"/>
            </a:spcBef>
            <a:spcAft>
              <a:spcPct val="15000"/>
            </a:spcAft>
            <a:buChar char="•"/>
          </a:pPr>
          <a:r>
            <a:rPr lang="en-US" sz="3000">
              <a:solidFill>
                <a:schemeClr val="dk1"/>
              </a:solidFill>
              <a:latin typeface="Times New Roman" panose="02020603050405020304" pitchFamily="18" charset="0"/>
              <a:cs typeface="Times New Roman" panose="02020603050405020304" pitchFamily="18" charset="0"/>
            </a:rPr>
            <a:t>Language, symbols, and social routines shape thinking.</a:t>
          </a:r>
          <a:endParaRPr lang="en-US" sz="3000" dirty="0">
            <a:solidFill>
              <a:schemeClr val="dk1"/>
            </a:solidFill>
            <a:latin typeface="Times New Roman" panose="02020603050405020304" pitchFamily="18" charset="0"/>
            <a:cs typeface="Times New Roman" panose="02020603050405020304" pitchFamily="18" charset="0"/>
          </a:endParaRPr>
        </a:p>
      </dsp:txBody>
      <dsp:txXfrm rot="5400000">
        <a:off x="7754406" y="-416438"/>
        <a:ext cx="1072308" cy="7802880"/>
      </dsp:txXfrm>
    </dsp:sp>
    <dsp:sp modelId="{3B70466E-40CB-4AA2-BEFA-065960D1DD75}">
      <dsp:nvSpPr>
        <dsp:cNvPr id="7" name="Rounded Rectangle 6"/>
        <dsp:cNvSpPr/>
      </dsp:nvSpPr>
      <dsp:spPr bwMode="white">
        <a:xfrm>
          <a:off x="0" y="2814810"/>
          <a:ext cx="4389120" cy="1340386"/>
        </a:xfrm>
        <a:prstGeom prst="roundRect">
          <a:avLst/>
        </a:prstGeom>
      </dsp:spPr>
      <dsp:style>
        <a:lnRef idx="2">
          <a:schemeClr val="lt1"/>
        </a:lnRef>
        <a:fillRef idx="1">
          <a:schemeClr val="accent2">
            <a:hueOff val="3120000"/>
            <a:satOff val="-3921"/>
            <a:lumOff val="784"/>
            <a:alpha val="100000"/>
          </a:schemeClr>
        </a:fillRef>
        <a:effectRef idx="0">
          <a:scrgbClr r="0" g="0" b="0"/>
        </a:effectRef>
        <a:fontRef idx="minor">
          <a:schemeClr val="lt1"/>
        </a:fontRef>
      </dsp:style>
      <dsp:txBody>
        <a:bodyPr lIns="114300" tIns="57150" rIns="114300" bIns="5715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buNone/>
          </a:pPr>
          <a:r>
            <a:rPr lang="en-US" sz="3000" b="1" dirty="0">
              <a:latin typeface="Times New Roman" panose="02020603050405020304" pitchFamily="18" charset="0"/>
              <a:cs typeface="Times New Roman" panose="02020603050405020304" pitchFamily="18" charset="0"/>
            </a:rPr>
            <a:t>Cultural Tools</a:t>
          </a:r>
          <a:endParaRPr lang="en-US" sz="3000" dirty="0">
            <a:latin typeface="Times New Roman" panose="02020603050405020304" pitchFamily="18" charset="0"/>
            <a:cs typeface="Times New Roman" panose="02020603050405020304" pitchFamily="18" charset="0"/>
          </a:endParaRPr>
        </a:p>
      </dsp:txBody>
      <dsp:txXfrm>
        <a:off x="0" y="2814810"/>
        <a:ext cx="4389120" cy="1340386"/>
      </dsp:txXfrm>
    </dsp:sp>
    <dsp:sp modelId="{E7986261-529A-4BA2-9130-2AD7A39A6960}">
      <dsp:nvSpPr>
        <dsp:cNvPr id="10" name="Round Same Side Corner Rectangle 9"/>
        <dsp:cNvSpPr/>
      </dsp:nvSpPr>
      <dsp:spPr bwMode="white">
        <a:xfrm rot="5400000">
          <a:off x="7754406" y="990967"/>
          <a:ext cx="1072308" cy="7802880"/>
        </a:xfrm>
        <a:prstGeom prst="round2SameRect">
          <a:avLst/>
        </a:prstGeom>
      </dsp:spPr>
      <dsp:style>
        <a:lnRef idx="2">
          <a:schemeClr val="accent2">
            <a:tint val="40000"/>
            <a:alpha val="90000"/>
            <a:hueOff val="5040000"/>
            <a:satOff val="-2744"/>
            <a:lumOff val="0"/>
            <a:alpha val="90196"/>
          </a:schemeClr>
        </a:lnRef>
        <a:fillRef idx="1">
          <a:schemeClr val="accent2">
            <a:tint val="40000"/>
            <a:alpha val="90000"/>
            <a:hueOff val="5040000"/>
            <a:satOff val="-2744"/>
            <a:lumOff val="0"/>
            <a:alpha val="90196"/>
          </a:schemeClr>
        </a:fillRef>
        <a:effectRef idx="0">
          <a:scrgbClr r="0" g="0" b="0"/>
        </a:effectRef>
        <a:fontRef idx="minor"/>
      </dsp:style>
      <dsp:txBody>
        <a:bodyPr rot="-5400000" lIns="114300" tIns="57150" rIns="114300" bIns="57150"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marL="285750" lvl="1" indent="-285750">
            <a:lnSpc>
              <a:spcPct val="100000"/>
            </a:lnSpc>
            <a:spcBef>
              <a:spcPct val="0"/>
            </a:spcBef>
            <a:spcAft>
              <a:spcPct val="15000"/>
            </a:spcAft>
            <a:buChar char="•"/>
          </a:pPr>
          <a:r>
            <a:rPr lang="en-US" sz="3000" dirty="0">
              <a:solidFill>
                <a:schemeClr val="dk1"/>
              </a:solidFill>
              <a:latin typeface="Times New Roman" panose="02020603050405020304" pitchFamily="18" charset="0"/>
              <a:cs typeface="Times New Roman" panose="02020603050405020304" pitchFamily="18" charset="0"/>
            </a:rPr>
            <a:t>Children transform external interactions into internal thought.</a:t>
          </a:r>
          <a:endParaRPr>
            <a:solidFill>
              <a:schemeClr val="dk1"/>
            </a:solidFill>
          </a:endParaRPr>
        </a:p>
      </dsp:txBody>
      <dsp:txXfrm rot="5400000">
        <a:off x="7754406" y="990967"/>
        <a:ext cx="1072308" cy="7802880"/>
      </dsp:txXfrm>
    </dsp:sp>
    <dsp:sp modelId="{304DAC34-2A2A-4B54-A750-97985CB4BB47}">
      <dsp:nvSpPr>
        <dsp:cNvPr id="9" name="Rounded Rectangle 8"/>
        <dsp:cNvSpPr/>
      </dsp:nvSpPr>
      <dsp:spPr bwMode="white">
        <a:xfrm>
          <a:off x="0" y="4222214"/>
          <a:ext cx="4389120" cy="1340386"/>
        </a:xfrm>
        <a:prstGeom prst="roundRect">
          <a:avLst/>
        </a:prstGeom>
      </dsp:spPr>
      <dsp:style>
        <a:lnRef idx="2">
          <a:schemeClr val="lt1"/>
        </a:lnRef>
        <a:fillRef idx="1">
          <a:schemeClr val="accent2">
            <a:hueOff val="4680000"/>
            <a:satOff val="-5881"/>
            <a:lumOff val="1176"/>
            <a:alpha val="100000"/>
          </a:schemeClr>
        </a:fillRef>
        <a:effectRef idx="0">
          <a:scrgbClr r="0" g="0" b="0"/>
        </a:effectRef>
        <a:fontRef idx="minor">
          <a:schemeClr val="lt1"/>
        </a:fontRef>
      </dsp:style>
      <dsp:txBody>
        <a:bodyPr lIns="114300" tIns="57150" rIns="114300" bIns="5715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buNone/>
          </a:pPr>
          <a:r>
            <a:rPr lang="en-US" sz="3000" b="1" dirty="0">
              <a:latin typeface="Times New Roman" panose="02020603050405020304" pitchFamily="18" charset="0"/>
              <a:cs typeface="Times New Roman" panose="02020603050405020304" pitchFamily="18" charset="0"/>
            </a:rPr>
            <a:t>Internalization</a:t>
          </a:r>
          <a:endParaRPr lang="en-US" sz="3000" dirty="0">
            <a:latin typeface="Times New Roman" panose="02020603050405020304" pitchFamily="18" charset="0"/>
            <a:cs typeface="Times New Roman" panose="02020603050405020304" pitchFamily="18" charset="0"/>
          </a:endParaRPr>
        </a:p>
      </dsp:txBody>
      <dsp:txXfrm>
        <a:off x="0" y="4222214"/>
        <a:ext cx="4389120" cy="1340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4740112" cy="8082088"/>
        <a:chOff x="0" y="0"/>
        <a:chExt cx="14740112" cy="8082088"/>
      </a:xfrm>
    </dsp:grpSpPr>
    <dsp:sp modelId="{D39173C6-9131-4682-8822-15D493A88165}">
      <dsp:nvSpPr>
        <dsp:cNvPr id="3" name="Rectangles 2"/>
        <dsp:cNvSpPr/>
      </dsp:nvSpPr>
      <dsp:spPr bwMode="white">
        <a:xfrm>
          <a:off x="2026750" y="1390523"/>
          <a:ext cx="12823898" cy="6627312"/>
        </a:xfrm>
        <a:prstGeom prst="rect">
          <a:avLst/>
        </a:prstGeom>
        <a:sp3d z="-300000" contourW="19050" prstMaterial="metal">
          <a:bevelT w="88900" h="203200"/>
          <a:bevelB w="165100" h="254000"/>
        </a:sp3d>
      </dsp:spPr>
      <dsp:style>
        <a:lnRef idx="0">
          <a:schemeClr val="lt1"/>
        </a:lnRef>
        <a:fillRef idx="1">
          <a:schemeClr val="accent2">
            <a:tint val="50000"/>
          </a:schemeClr>
        </a:fillRef>
        <a:effectRef idx="1">
          <a:scrgbClr r="0" g="0" b="0"/>
        </a:effectRef>
        <a:fontRef idx="minor"/>
      </dsp:style>
      <dsp:txXfrm>
        <a:off x="2026750" y="1390523"/>
        <a:ext cx="12823898" cy="6627312"/>
      </dsp:txXfrm>
    </dsp:sp>
    <dsp:sp modelId="{BD8E04F6-0191-4EC4-B3AB-1F36F89D333F}">
      <dsp:nvSpPr>
        <dsp:cNvPr id="4" name="Rectangles 3"/>
        <dsp:cNvSpPr/>
      </dsp:nvSpPr>
      <dsp:spPr bwMode="white">
        <a:xfrm>
          <a:off x="2409992" y="2165595"/>
          <a:ext cx="5955005" cy="5669585"/>
        </a:xfrm>
        <a:prstGeom prst="rect">
          <a:avLst/>
        </a:prstGeom>
      </dsp:spPr>
      <dsp:style>
        <a:lnRef idx="1">
          <a:schemeClr val="dk1">
            <a:alpha val="0"/>
          </a:schemeClr>
        </a:lnRef>
        <a:fillRef idx="0">
          <a:schemeClr val="lt1">
            <a:alpha val="0"/>
          </a:schemeClr>
        </a:fillRef>
        <a:effectRef idx="0">
          <a:scrgbClr r="0" g="0" b="0"/>
        </a:effectRef>
        <a:fontRef idx="minor"/>
      </dsp:style>
      <dsp:txBody>
        <a:bodyPr lIns="57150" tIns="57150" rIns="57150" bIns="5715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gn="ctr">
            <a:lnSpc>
              <a:spcPct val="200000"/>
            </a:lnSpc>
            <a:spcBef>
              <a:spcPct val="0"/>
            </a:spcBef>
            <a:spcAft>
              <a:spcPct val="35000"/>
            </a:spcAft>
            <a:buNone/>
          </a:pPr>
          <a:r>
            <a:rPr lang="en-US" sz="3000" b="1" dirty="0">
              <a:solidFill>
                <a:schemeClr val="tx1"/>
              </a:solidFill>
              <a:latin typeface="Times New Roman" panose="02020603050405020304" pitchFamily="18" charset="0"/>
              <a:cs typeface="Times New Roman" panose="02020603050405020304" pitchFamily="18" charset="0"/>
            </a:rPr>
            <a:t>Usefulness</a:t>
          </a:r>
          <a:endParaRPr lang="en-US" sz="3000" b="1"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Strong focus on social cooperation and culturally responsive learning.</a:t>
          </a:r>
          <a:endParaRPr lang="en-US" sz="2400"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Offers operational advice to early childhood interventions.</a:t>
          </a:r>
          <a:endParaRPr lang="en-US" sz="2400"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Enhances inclusive learning via shared participation.</a:t>
          </a:r>
          <a:endParaRPr>
            <a:solidFill>
              <a:schemeClr val="tx1"/>
            </a:solidFill>
          </a:endParaRPr>
        </a:p>
      </dsp:txBody>
      <dsp:txXfrm>
        <a:off x="2409992" y="2165595"/>
        <a:ext cx="5955005" cy="5669585"/>
      </dsp:txXfrm>
    </dsp:sp>
    <dsp:sp modelId="{CB0600F1-1D6A-42E1-9B15-990AA05BDF0D}">
      <dsp:nvSpPr>
        <dsp:cNvPr id="5" name="Rectangles 4"/>
        <dsp:cNvSpPr/>
      </dsp:nvSpPr>
      <dsp:spPr bwMode="white">
        <a:xfrm>
          <a:off x="8497659" y="2165595"/>
          <a:ext cx="5955005" cy="5669585"/>
        </a:xfrm>
        <a:prstGeom prst="rect">
          <a:avLst/>
        </a:prstGeom>
      </dsp:spPr>
      <dsp:style>
        <a:lnRef idx="1">
          <a:schemeClr val="dk1">
            <a:alpha val="0"/>
          </a:schemeClr>
        </a:lnRef>
        <a:fillRef idx="0">
          <a:schemeClr val="lt1">
            <a:alpha val="0"/>
          </a:schemeClr>
        </a:fillRef>
        <a:effectRef idx="0">
          <a:scrgbClr r="0" g="0" b="0"/>
        </a:effectRef>
        <a:fontRef idx="minor"/>
      </dsp:style>
      <dsp:txBody>
        <a:bodyPr lIns="57150" tIns="57150" rIns="57150" bIns="5715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gn="ctr">
            <a:lnSpc>
              <a:spcPct val="200000"/>
            </a:lnSpc>
            <a:spcBef>
              <a:spcPct val="0"/>
            </a:spcBef>
            <a:spcAft>
              <a:spcPct val="35000"/>
            </a:spcAft>
            <a:buNone/>
          </a:pPr>
          <a:r>
            <a:rPr lang="en-US" sz="3000" b="1" dirty="0">
              <a:solidFill>
                <a:schemeClr val="tx1"/>
              </a:solidFill>
              <a:latin typeface="Times New Roman" panose="02020603050405020304" pitchFamily="18" charset="0"/>
              <a:cs typeface="Times New Roman" panose="02020603050405020304" pitchFamily="18" charset="0"/>
            </a:rPr>
            <a:t>Limitations</a:t>
          </a:r>
          <a:endParaRPr lang="en-US" sz="3000" b="1"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Overestimates the effects of biological and emotional development.</a:t>
          </a:r>
          <a:endParaRPr lang="en-US" sz="2400"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ZPD may not be easy to quantify or normalize (Gehlot, 2021, pp. 432-444).</a:t>
          </a:r>
          <a:endParaRPr lang="en-US" sz="2400" dirty="0">
            <a:solidFill>
              <a:schemeClr val="tx1"/>
            </a:solidFill>
            <a:latin typeface="Times New Roman" panose="02020603050405020304" pitchFamily="18" charset="0"/>
            <a:cs typeface="Times New Roman" panose="02020603050405020304" pitchFamily="18" charset="0"/>
          </a:endParaRPr>
        </a:p>
        <a:p>
          <a:pPr marL="228600" lvl="1" indent="-228600" algn="l">
            <a:lnSpc>
              <a:spcPct val="200000"/>
            </a:lnSpc>
            <a:spcBef>
              <a:spcPct val="0"/>
            </a:spcBef>
            <a:spcAft>
              <a:spcPct val="15000"/>
            </a:spcAft>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May lays too much stress on adult supervision, making children less independent.</a:t>
          </a:r>
          <a:endParaRPr>
            <a:solidFill>
              <a:schemeClr val="tx1"/>
            </a:solidFill>
          </a:endParaRPr>
        </a:p>
      </dsp:txBody>
      <dsp:txXfrm>
        <a:off x="8497659" y="2165595"/>
        <a:ext cx="5955005" cy="5669585"/>
      </dsp:txXfrm>
    </dsp:sp>
    <dsp:sp modelId="{564F0764-90CD-4E25-8FBF-76D9AC308B79}">
      <dsp:nvSpPr>
        <dsp:cNvPr id="6" name="Cross 5"/>
        <dsp:cNvSpPr/>
      </dsp:nvSpPr>
      <dsp:spPr bwMode="white">
        <a:xfrm>
          <a:off x="700139" y="64253"/>
          <a:ext cx="2505819" cy="2505819"/>
        </a:xfrm>
        <a:prstGeom prst="plus">
          <a:avLst>
            <a:gd name="adj" fmla="val 32810"/>
          </a:avLst>
        </a:prstGeom>
        <a:sp3d contourW="19050" prstMaterial="metal">
          <a:bevelT w="88900" h="203200"/>
          <a:bevelB w="165100" h="254000"/>
        </a:sp3d>
      </dsp:spPr>
      <dsp:style>
        <a:lnRef idx="0">
          <a:schemeClr val="accent2">
            <a:hueOff val="0"/>
            <a:satOff val="0"/>
            <a:lumOff val="0"/>
            <a:alpha val="100000"/>
          </a:schemeClr>
        </a:lnRef>
        <a:fillRef idx="1">
          <a:schemeClr val="accent2">
            <a:hueOff val="0"/>
            <a:satOff val="0"/>
            <a:lumOff val="0"/>
            <a:alpha val="100000"/>
          </a:schemeClr>
        </a:fillRef>
        <a:effectRef idx="2">
          <a:scrgbClr r="0" g="0" b="0"/>
        </a:effectRef>
        <a:fontRef idx="minor">
          <a:schemeClr val="lt1"/>
        </a:fontRef>
      </dsp:style>
      <dsp:txXfrm>
        <a:off x="700139" y="64253"/>
        <a:ext cx="2505819" cy="2505819"/>
      </dsp:txXfrm>
    </dsp:sp>
    <dsp:sp modelId="{FDF02D73-51E9-4621-9B12-220007395865}">
      <dsp:nvSpPr>
        <dsp:cNvPr id="7" name="Rectangles 6"/>
        <dsp:cNvSpPr/>
      </dsp:nvSpPr>
      <dsp:spPr bwMode="white">
        <a:xfrm>
          <a:off x="13081834" y="965405"/>
          <a:ext cx="2358418" cy="808209"/>
        </a:xfrm>
        <a:prstGeom prst="rect">
          <a:avLst/>
        </a:prstGeom>
        <a:sp3d contourW="19050" prstMaterial="metal">
          <a:bevelT w="88900" h="203200"/>
          <a:bevelB w="165100" h="254000"/>
        </a:sp3d>
      </dsp:spPr>
      <dsp:style>
        <a:lnRef idx="0">
          <a:schemeClr val="accent2">
            <a:hueOff val="4680000"/>
            <a:satOff val="-5881"/>
            <a:lumOff val="1176"/>
            <a:alpha val="100000"/>
          </a:schemeClr>
        </a:lnRef>
        <a:fillRef idx="1">
          <a:schemeClr val="accent2">
            <a:hueOff val="4680000"/>
            <a:satOff val="-5881"/>
            <a:lumOff val="1176"/>
            <a:alpha val="100000"/>
          </a:schemeClr>
        </a:fillRef>
        <a:effectRef idx="2">
          <a:scrgbClr r="0" g="0" b="0"/>
        </a:effectRef>
        <a:fontRef idx="minor">
          <a:schemeClr val="lt1"/>
        </a:fontRef>
      </dsp:style>
      <dsp:txXfrm>
        <a:off x="13081834" y="965405"/>
        <a:ext cx="2358418" cy="808209"/>
      </dsp:txXfrm>
    </dsp:sp>
    <dsp:sp modelId="{EABABAB5-D2A6-412B-800E-BEF1B1028845}">
      <dsp:nvSpPr>
        <dsp:cNvPr id="8" name="Straight Connector 7"/>
        <dsp:cNvSpPr/>
      </dsp:nvSpPr>
      <dsp:spPr bwMode="white">
        <a:xfrm>
          <a:off x="8139391" y="2177719"/>
          <a:ext cx="1474" cy="5414999"/>
        </a:xfrm>
        <a:prstGeom prst="line">
          <a:avLst/>
        </a:prstGeom>
        <a:sp3d z="-110000"/>
      </dsp:spPr>
      <dsp:style>
        <a:lnRef idx="2">
          <a:schemeClr val="accent2"/>
        </a:lnRef>
        <a:fillRef idx="0">
          <a:schemeClr val="accent2"/>
        </a:fillRef>
        <a:effectRef idx="0">
          <a:scrgbClr r="0" g="0" b="0"/>
        </a:effectRef>
        <a:fontRef idx="minor"/>
      </dsp:style>
      <dsp:txXfrm>
        <a:off x="8139391" y="2177719"/>
        <a:ext cx="1474" cy="541499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rSet qsTypeId="urn:microsoft.com/office/officeart/2005/8/quickstyle/simple5"/>
        </dgm:pt>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type="round2SameRect" r:blip="" rot="90">
                    <dgm:adjLst/>
                  </dgm:shape>
                </dgm:if>
                <dgm:else name="Name12">
                  <dgm:shape xmlns:r="http://schemas.openxmlformats.org/officeDocument/2006/relationships" type="round2SameRect" r:blip="" rot="-90">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9DD2EC-DAD1-4C39-B613-B499964A28B6}"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6F213F-7877-452A-8490-1FCB29CF6436}"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Amira is a 3-year-old child who was recently enrolled in the nursery and has shown symptoms of separation anxiety upon leaving her carers. She has little verbal communication as well and is not good at group play. These difficulties imply the potential delays in her emotional and social development, which may affect her general learning. This presentation is aimed at using the Sociocultural Theory by Vygotsky to comprehend the stage of development of Amira and create a specific support plan. Vygotsky (1978) argues that children learn by being guided and participating socially; that is, learning is not alienated but rather constructed along with others. The goal is to apply this strategy in order to facilitate the holistic development of Amira, who is to be emotionally secure and socially competent and cognitively and linguistically interactive through purposeful, responsive, and interactive learning activities during her early years in her environment.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sociocultural theory of Vygotsky lays stress on the idea that development is possible through interpersonal interaction and cultural involvement (Zhou, 2024, pp. 190-196). This implies that the interactions with adults, peers, and cultural tools that a child has within their environment will affect their development. Vygotsky (1978) has argued that language is a major tool of thinking; this aspect allowed children to express, think, and internalize learning. Adults or more able peers mediate learning as they bring the child to the level of understanding through the help of the child. This theory is of great significance, especially in the field of early years education, since it places learning in a social setting instead of as an individual process. Through the identification of the role of social environment, the practitioners will be able to provide rich, interactive learning experiences that would be identical to how young children naturally gain the new knowledge and skills through sharing experiences and cultural interactions.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Two levels of mental functioning were identified by Vygotsky. Elementary mental functions are those that are inborn, including attention and memory, whereas higher mental functions are those that are acquired through social learning, including reasoning, planning, and problem solving (Vygotsky, 1978). These superior functions develop through common experiences and interactions as children internalize and experience a shared interaction. Children need to make sense of the world through cultural tools such as language, symbols, and social practices. Children are able to make independent thought processes by internalizing external social dialogues (Zhou, 2024). This in practice implies that cognitive growth is achieved through all interactions between the child and an adult. The knowledge of these concepts enables practitioners to identify the influence of culture and social interaction in shaping the thinking of children. It brings out the fact that Amira needs to be supported in her learning by having meaningful communication and involvement in her social/cultural setting on a regular basis.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Zone of Proximal Development, or ZPD, can be listed among the most important concepts that Vygotsky had to offer and means that a gap exists between what a child can do on his or her own and what he or she can accomplish with support (Irshad et al., 2021, pp. 234-242). This is the best zone of learning, where the child is given due support to learn new skills. Adults and peers play the role of scaffolding to address this gap, which slowly creates an increased independence. This principle focuses on teamwork and joint learning as opposed to discovery in isolation. In the case of Amira, she can expand her ZPD through structured and supportive communication with practitioners and peers. We can allow her to advance in the use of language, emotional control, and social engagement by determining her existing skills and presenting soft, guided challenges to accomplish them in a safe and supportive setting.</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Bruner (1983) developed the theory of Vygotsky by introducing the concept of scaffolding, which is defined as a form of assisted support offered by adults and is progressively decreased as the kid becomes competent (Xi &amp; </a:t>
            </a:r>
            <a:r>
              <a:rPr lang="en-US" sz="1200" kern="1200" dirty="0" err="1">
                <a:solidFill>
                  <a:schemeClr val="tx1"/>
                </a:solidFill>
                <a:effectLst/>
                <a:latin typeface="+mn-lt"/>
                <a:ea typeface="+mn-ea"/>
                <a:cs typeface="+mn-cs"/>
              </a:rPr>
              <a:t>Lantolf</a:t>
            </a:r>
            <a:r>
              <a:rPr lang="en-US" sz="1200" kern="1200" dirty="0">
                <a:solidFill>
                  <a:schemeClr val="tx1"/>
                </a:solidFill>
                <a:effectLst/>
                <a:latin typeface="+mn-lt"/>
                <a:ea typeface="+mn-ea"/>
                <a:cs typeface="+mn-cs"/>
              </a:rPr>
              <a:t>, 2021, pp. 25-48). Scaffolding strategies that are effective are prompting, modeling, questioning, and visual aids. This method in early years education helps children to engage and gain problem-solving and communication skills through facilitated exploration. In the case of Amira, scaffolding will support her to gain confidence by providing her with achievable assignments, encouraging her, and praising her. It is also encouraging and involves kids with anxiety or communication difficulties. Finally, scaffolding is based on a child-centered philosophy, which allows practitioners to be naturally adaptable to the current stage of child development and special needs in learning in a socially supportive and interactive environment.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Using the theory proposed by Vygotsky, one can understand the problems Amira faces at the moment. Her anxiety about separation can be an indicator of emotional attachment and lack of confidence in her ZPD. Her limited speech indicates that she is yet to master inner language processes and requires adult and peer interactive modeling. Further, she also shows a problem with taking part in group play, meaning that she does not have access to social scaffolding. Guided play, storytelling, and small-group activities can help the practitioner to achieve her development by interacting with her meaningfully. Learning should be done through common experiences, according to Vygotsky (1978), and this will enable the child to internalize through participation. Through providing the avenues of joint attention and playing with one another, Amira will eventually build self-confidence, language acquisition, and emotional stability, which are vital in her future cognitive and social development in the nursery setting.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Various evidence-based strategies can be adopted in order to help Amira. First, emotional support is to involve a gradual separation plan, and the key worker should be constant so that trust is developed. To develop language, repetitive stories, songs, and clarity in speech will be used to build communication skills (Zhou, 2024). To alleviate anxiety and establish peer relationships, it is possible to encourage social interaction by playing in small groups and pairing Amira with a more confident peer (a buddy). Visual aids help in encouraging cognitive development in guided play and problem-solving. The use of scaffolding, including praise, mild correction, and collaborative work, will empower her and increase her interest (Xi and </a:t>
            </a:r>
            <a:r>
              <a:rPr lang="en-US" sz="1200" kern="1200" dirty="0" err="1">
                <a:solidFill>
                  <a:schemeClr val="tx1"/>
                </a:solidFill>
                <a:effectLst/>
                <a:latin typeface="+mn-lt"/>
                <a:ea typeface="+mn-ea"/>
                <a:cs typeface="+mn-cs"/>
              </a:rPr>
              <a:t>Lantolf</a:t>
            </a:r>
            <a:r>
              <a:rPr lang="en-US" sz="1200" kern="1200" dirty="0">
                <a:solidFill>
                  <a:schemeClr val="tx1"/>
                </a:solidFill>
                <a:effectLst/>
                <a:latin typeface="+mn-lt"/>
                <a:ea typeface="+mn-ea"/>
                <a:cs typeface="+mn-cs"/>
              </a:rPr>
              <a:t>, 2021). All these interventions are consistent with the focus of social collaboration and support that Vygotsky gave to enable Amira with the structured but malleable learning opportunities in her developmental zone.</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combination of biological (nature) and environmental (nurture) factors influences Amira to develop. Biological factors are her temperament, her brain development, and her genetic orientation that influence her emotions and readiness to learn. The environmental factors include parent-child attachment, family culture, and nursery environment that impact her confidence and social conduct. Although it is the theory of nurture, biological maturation is also important in preparation to learn (Ab Aziz et al., 2025, pp. 60-67). As an example, the anxiety that Amira feels can be partly related to her temperament, whereas the development of her language will be conditioned by the quality of interactions that she will have. This realization enables the practitioners to develop balanced interventions that promote both inherent strengths and social exposure that will enable Amira to achieve holistic, individualized care that promotes adaptive, emotional, and cognitive growth.</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theory proposed by Vygotsky is quite useful and has some limitations in practice in early years. It will be useful as it focuses on social collaboration and the significance of the culture in the learning process (Gehlot, 2021, pp. 432-444). The theory offers practicalities to educators because it focuses on peer interaction and language development as well as scaffolded learning, which is useful to children such as Amira. It encourages inclusion and brings to the fore the support that can be provided through conducive settings. Naturally, Vygotsky is inclined to underestimate biological and emotional measures, emphasizing more the outer interaction rather than the inner development. The Zone of Proximal Development (ZPD) may be subjective and thus difficult to measure. The theory can also be excessive in the adult direction, which restricts the ability to explore independently. Regardless of such criticisms, the ideas by Vygotsky continue to form the basis of socially responsive and culturally relevant early childhood interventions.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Sociocultural Theory by Vygotsky gives an explicit implication on practice in the early years. The practitioners are expected to foster a culturally sensitive and emotionally secure atmosphere in which children might feel safe and appreciated. Applying scaffolding will allow teachers to progressively stretch the learning according to the ZPD of each child. Working together with parents and caregivers will provide continuity and consistency of support. Constant monitoring and recording are required to evaluate the progress and modify the strategies in the most effective way (Xi and </a:t>
            </a:r>
            <a:r>
              <a:rPr lang="en-US" sz="1200" kern="1200" dirty="0" err="1">
                <a:solidFill>
                  <a:schemeClr val="tx1"/>
                </a:solidFill>
                <a:effectLst/>
                <a:latin typeface="+mn-lt"/>
                <a:ea typeface="+mn-ea"/>
                <a:cs typeface="+mn-cs"/>
              </a:rPr>
              <a:t>Lantolf</a:t>
            </a:r>
            <a:r>
              <a:rPr lang="en-US" sz="1200" kern="1200" dirty="0">
                <a:solidFill>
                  <a:schemeClr val="tx1"/>
                </a:solidFill>
                <a:effectLst/>
                <a:latin typeface="+mn-lt"/>
                <a:ea typeface="+mn-ea"/>
                <a:cs typeface="+mn-cs"/>
              </a:rPr>
              <a:t>, 2021). The practitioners also need to be critical about the ways they do things to be inclusive and responsive to the needs of individual children. With such principles in mind, early years professionals will be able to foster emotional stability, confidence, and engagement in Amira and ensure long-term developmental achievements aligned with the practices of early childhood education that is socially oriented.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6F213F-7877-452A-8490-1FCB29CF6436}"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sv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 Type="http://schemas.openxmlformats.org/officeDocument/2006/relationships/image" Target="../media/image2.png"/><Relationship Id="rId11" Type="http://schemas.openxmlformats.org/officeDocument/2006/relationships/notesSlide" Target="../notesSlides/notesSlide1.xml"/><Relationship Id="rId10" Type="http://schemas.openxmlformats.org/officeDocument/2006/relationships/slideLayout" Target="../slideLayouts/slideLayout7.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2.xml"/><Relationship Id="rId7"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image" Target="../media/image12.jpeg"/><Relationship Id="rId7" Type="http://schemas.openxmlformats.org/officeDocument/2006/relationships/image" Target="../media/image6.png"/><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0" Type="http://schemas.openxmlformats.org/officeDocument/2006/relationships/notesSlide" Target="../notesSlides/notesSlide3.xml"/><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9" Type="http://schemas.openxmlformats.org/officeDocument/2006/relationships/diagramQuickStyle" Target="../diagrams/quickStyle1.xml"/><Relationship Id="rId8" Type="http://schemas.openxmlformats.org/officeDocument/2006/relationships/diagramLayout" Target="../diagrams/layout1.xml"/><Relationship Id="rId7" Type="http://schemas.openxmlformats.org/officeDocument/2006/relationships/diagramData" Target="../diagrams/data1.xml"/><Relationship Id="rId6" Type="http://schemas.openxmlformats.org/officeDocument/2006/relationships/image" Target="../media/image9.png"/><Relationship Id="rId5" Type="http://schemas.openxmlformats.org/officeDocument/2006/relationships/image" Target="../media/image14.svg"/><Relationship Id="rId4" Type="http://schemas.openxmlformats.org/officeDocument/2006/relationships/image" Target="../media/image13.png"/><Relationship Id="rId3" Type="http://schemas.openxmlformats.org/officeDocument/2006/relationships/image" Target="../media/image5.png"/><Relationship Id="rId2" Type="http://schemas.openxmlformats.org/officeDocument/2006/relationships/image" Target="../media/image2.png"/><Relationship Id="rId13" Type="http://schemas.openxmlformats.org/officeDocument/2006/relationships/notesSlide" Target="../notesSlides/notesSlide4.xml"/><Relationship Id="rId12" Type="http://schemas.openxmlformats.org/officeDocument/2006/relationships/slideLayout" Target="../slideLayouts/slideLayout7.xml"/><Relationship Id="rId11" Type="http://schemas.microsoft.com/office/2007/relationships/diagramDrawing" Target="../diagrams/drawing1.xml"/><Relationship Id="rId10" Type="http://schemas.openxmlformats.org/officeDocument/2006/relationships/diagramColors" Target="../diagrams/colors1.xml"/><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9" Type="http://schemas.openxmlformats.org/officeDocument/2006/relationships/notesSlide" Target="../notesSlides/notesSlide5.xml"/><Relationship Id="rId8" Type="http://schemas.openxmlformats.org/officeDocument/2006/relationships/slideLayout" Target="../slideLayouts/slideLayout7.xml"/><Relationship Id="rId7" Type="http://schemas.openxmlformats.org/officeDocument/2006/relationships/image" Target="../media/image15.webp"/><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9" Type="http://schemas.openxmlformats.org/officeDocument/2006/relationships/image" Target="../media/image18.jpeg"/><Relationship Id="rId8" Type="http://schemas.openxmlformats.org/officeDocument/2006/relationships/image" Target="../media/image17.jpeg"/><Relationship Id="rId7" Type="http://schemas.openxmlformats.org/officeDocument/2006/relationships/image" Target="../media/image16.jpeg"/><Relationship Id="rId6" Type="http://schemas.openxmlformats.org/officeDocument/2006/relationships/image" Target="../media/image9.png"/><Relationship Id="rId5" Type="http://schemas.openxmlformats.org/officeDocument/2006/relationships/image" Target="../media/image11.svg"/><Relationship Id="rId4" Type="http://schemas.openxmlformats.org/officeDocument/2006/relationships/image" Target="../media/image10.png"/><Relationship Id="rId3" Type="http://schemas.openxmlformats.org/officeDocument/2006/relationships/image" Target="../media/image5.png"/><Relationship Id="rId2" Type="http://schemas.openxmlformats.org/officeDocument/2006/relationships/image" Target="../media/image2.png"/><Relationship Id="rId11" Type="http://schemas.openxmlformats.org/officeDocument/2006/relationships/notesSlide" Target="../notesSlides/notesSlide6.xml"/><Relationship Id="rId10" Type="http://schemas.openxmlformats.org/officeDocument/2006/relationships/slideLayout" Target="../slideLayouts/slideLayout7.xml"/><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9" Type="http://schemas.openxmlformats.org/officeDocument/2006/relationships/notesSlide" Target="../notesSlides/notesSlide7.xml"/><Relationship Id="rId8" Type="http://schemas.openxmlformats.org/officeDocument/2006/relationships/slideLayout" Target="../slideLayouts/slideLayout7.xml"/><Relationship Id="rId7" Type="http://schemas.openxmlformats.org/officeDocument/2006/relationships/image" Target="../media/image6.png"/><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image" Target="../media/image1.jpeg"/></Relationships>
</file>

<file path=ppt/slides/_rels/slide8.xml.rels><?xml version="1.0" encoding="UTF-8" standalone="yes"?>
<Relationships xmlns="http://schemas.openxmlformats.org/package/2006/relationships"><Relationship Id="rId9" Type="http://schemas.openxmlformats.org/officeDocument/2006/relationships/notesSlide" Target="../notesSlides/notesSlide8.xml"/><Relationship Id="rId8" Type="http://schemas.openxmlformats.org/officeDocument/2006/relationships/slideLayout" Target="../slideLayouts/slideLayout7.xml"/><Relationship Id="rId7" Type="http://schemas.openxmlformats.org/officeDocument/2006/relationships/image" Target="../media/image6.png"/><Relationship Id="rId6" Type="http://schemas.openxmlformats.org/officeDocument/2006/relationships/image" Target="../media/image9.png"/><Relationship Id="rId5" Type="http://schemas.openxmlformats.org/officeDocument/2006/relationships/image" Target="../media/image11.svg"/><Relationship Id="rId4" Type="http://schemas.openxmlformats.org/officeDocument/2006/relationships/image" Target="../media/image10.png"/><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image" Target="../media/image1.jpeg"/></Relationships>
</file>

<file path=ppt/slides/_rels/slide9.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image" Target="../media/image9.png"/><Relationship Id="rId7" Type="http://schemas.openxmlformats.org/officeDocument/2006/relationships/image" Target="../media/image14.svg"/><Relationship Id="rId6" Type="http://schemas.openxmlformats.org/officeDocument/2006/relationships/image" Target="../media/image13.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0" Type="http://schemas.openxmlformats.org/officeDocument/2006/relationships/notesSlide" Target="../notesSlides/notesSlide9.xml"/><Relationship Id="rId1" Type="http://schemas.openxmlformats.org/officeDocument/2006/relationships/image" Target="../media/image1.jpeg"/></Relationships>
</file>

<file path=ppt/slides/_rels/slide10.xml.rels><?xml version="1.0" encoding="UTF-8" standalone="yes"?>
<Relationships xmlns="http://schemas.openxmlformats.org/package/2006/relationships"><Relationship Id="rId9" Type="http://schemas.openxmlformats.org/officeDocument/2006/relationships/diagramLayout" Target="../diagrams/layout2.xml"/><Relationship Id="rId8" Type="http://schemas.openxmlformats.org/officeDocument/2006/relationships/diagramData" Target="../diagrams/data2.xml"/><Relationship Id="rId7" Type="http://schemas.openxmlformats.org/officeDocument/2006/relationships/image" Target="../media/image14.svg"/><Relationship Id="rId6" Type="http://schemas.openxmlformats.org/officeDocument/2006/relationships/image" Target="../media/image13.png"/><Relationship Id="rId5" Type="http://schemas.openxmlformats.org/officeDocument/2006/relationships/image" Target="../media/image6.png"/><Relationship Id="rId4" Type="http://schemas.openxmlformats.org/officeDocument/2006/relationships/image" Target="../media/image9.png"/><Relationship Id="rId3" Type="http://schemas.openxmlformats.org/officeDocument/2006/relationships/image" Target="../media/image5.png"/><Relationship Id="rId2" Type="http://schemas.openxmlformats.org/officeDocument/2006/relationships/image" Target="../media/image2.png"/><Relationship Id="rId14" Type="http://schemas.openxmlformats.org/officeDocument/2006/relationships/notesSlide" Target="../notesSlides/notesSlide10.xml"/><Relationship Id="rId13" Type="http://schemas.openxmlformats.org/officeDocument/2006/relationships/slideLayout" Target="../slideLayouts/slideLayout7.xml"/><Relationship Id="rId12" Type="http://schemas.microsoft.com/office/2007/relationships/diagramDrawing" Target="../diagrams/drawing2.xml"/><Relationship Id="rId11" Type="http://schemas.openxmlformats.org/officeDocument/2006/relationships/diagramColors" Target="../diagrams/colors2.xml"/><Relationship Id="rId10" Type="http://schemas.openxmlformats.org/officeDocument/2006/relationships/diagramQuickStyle" Target="../diagrams/quickStyle2.xml"/><Relationship Id="rId1" Type="http://schemas.openxmlformats.org/officeDocument/2006/relationships/image" Target="../media/image1.jpeg"/></Relationships>
</file>

<file path=ppt/slides/_rels/slide11.xml.rels><?xml version="1.0" encoding="UTF-8" standalone="yes"?>
<Relationships xmlns="http://schemas.openxmlformats.org/package/2006/relationships"><Relationship Id="rId9" Type="http://schemas.openxmlformats.org/officeDocument/2006/relationships/image" Target="../media/image19.webp"/><Relationship Id="rId8" Type="http://schemas.openxmlformats.org/officeDocument/2006/relationships/image" Target="../media/image14.svg"/><Relationship Id="rId7" Type="http://schemas.openxmlformats.org/officeDocument/2006/relationships/image" Target="../media/image13.png"/><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1" Type="http://schemas.openxmlformats.org/officeDocument/2006/relationships/notesSlide" Target="../notesSlides/notesSlide11.xml"/><Relationship Id="rId10" Type="http://schemas.openxmlformats.org/officeDocument/2006/relationships/slideLayout" Target="../slideLayouts/slideLayout7.xml"/><Relationship Id="rId1" Type="http://schemas.openxmlformats.org/officeDocument/2006/relationships/image" Target="../media/image1.jpeg"/></Relationships>
</file>

<file path=ppt/slides/_rels/slide12.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image" Target="../media/image9.png"/><Relationship Id="rId7" Type="http://schemas.openxmlformats.org/officeDocument/2006/relationships/image" Target="../media/image14.svg"/><Relationship Id="rId6" Type="http://schemas.openxmlformats.org/officeDocument/2006/relationships/image" Target="../media/image13.png"/><Relationship Id="rId5" Type="http://schemas.openxmlformats.org/officeDocument/2006/relationships/image" Target="../media/image5.png"/><Relationship Id="rId4" Type="http://schemas.openxmlformats.org/officeDocument/2006/relationships/image" Target="../media/image11.svg"/><Relationship Id="rId3" Type="http://schemas.openxmlformats.org/officeDocument/2006/relationships/image" Target="../media/image10.png"/><Relationship Id="rId2" Type="http://schemas.openxmlformats.org/officeDocument/2006/relationships/image" Target="../media/image2.png"/><Relationship Id="rId10" Type="http://schemas.openxmlformats.org/officeDocument/2006/relationships/notesSlide" Target="../notesSlides/notesSlide12.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853845" y="6379375"/>
            <a:ext cx="21585882" cy="9672935"/>
          </a:xfrm>
          <a:custGeom>
            <a:avLst/>
            <a:gdLst/>
            <a:ahLst/>
            <a:cxnLst/>
            <a:rect l="l" t="t" r="r" b="b"/>
            <a:pathLst>
              <a:path w="21585882" h="9672935">
                <a:moveTo>
                  <a:pt x="0" y="0"/>
                </a:moveTo>
                <a:lnTo>
                  <a:pt x="21585882" y="0"/>
                </a:lnTo>
                <a:lnTo>
                  <a:pt x="21585882" y="9672936"/>
                </a:lnTo>
                <a:lnTo>
                  <a:pt x="0" y="9672936"/>
                </a:lnTo>
                <a:lnTo>
                  <a:pt x="0" y="0"/>
                </a:lnTo>
                <a:close/>
              </a:path>
            </a:pathLst>
          </a:custGeom>
          <a:blipFill>
            <a:blip r:embed="rId2"/>
            <a:stretch>
              <a:fillRect l="-2043" r="-2043" b="-26010"/>
            </a:stretch>
          </a:blipFill>
        </p:spPr>
      </p:sp>
      <p:sp>
        <p:nvSpPr>
          <p:cNvPr id="4" name="Freeform 4"/>
          <p:cNvSpPr/>
          <p:nvPr/>
        </p:nvSpPr>
        <p:spPr>
          <a:xfrm>
            <a:off x="1610192" y="-876300"/>
            <a:ext cx="15325581" cy="11811000"/>
          </a:xfrm>
          <a:custGeom>
            <a:avLst/>
            <a:gdLst/>
            <a:ahLst/>
            <a:cxnLst/>
            <a:rect l="l" t="t" r="r" b="b"/>
            <a:pathLst>
              <a:path w="13927015" h="8229600">
                <a:moveTo>
                  <a:pt x="0" y="0"/>
                </a:moveTo>
                <a:lnTo>
                  <a:pt x="13927016" y="0"/>
                </a:lnTo>
                <a:lnTo>
                  <a:pt x="13927016" y="8229600"/>
                </a:lnTo>
                <a:lnTo>
                  <a:pt x="0" y="82296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588129" y="6846228"/>
            <a:ext cx="2044128" cy="3225448"/>
          </a:xfrm>
          <a:custGeom>
            <a:avLst/>
            <a:gdLst/>
            <a:ahLst/>
            <a:cxnLst/>
            <a:rect l="l" t="t" r="r" b="b"/>
            <a:pathLst>
              <a:path w="2044128" h="3225448">
                <a:moveTo>
                  <a:pt x="0" y="0"/>
                </a:moveTo>
                <a:lnTo>
                  <a:pt x="2044128" y="0"/>
                </a:lnTo>
                <a:lnTo>
                  <a:pt x="2044128" y="3225448"/>
                </a:lnTo>
                <a:lnTo>
                  <a:pt x="0" y="3225448"/>
                </a:lnTo>
                <a:lnTo>
                  <a:pt x="0" y="0"/>
                </a:lnTo>
                <a:close/>
              </a:path>
            </a:pathLst>
          </a:custGeom>
          <a:blipFill>
            <a:blip r:embed="rId5"/>
            <a:stretch>
              <a:fillRect/>
            </a:stretch>
          </a:blipFill>
        </p:spPr>
      </p:sp>
      <p:sp>
        <p:nvSpPr>
          <p:cNvPr id="6" name="Freeform 6"/>
          <p:cNvSpPr/>
          <p:nvPr/>
        </p:nvSpPr>
        <p:spPr>
          <a:xfrm>
            <a:off x="14092866" y="4164594"/>
            <a:ext cx="2842907" cy="5629518"/>
          </a:xfrm>
          <a:custGeom>
            <a:avLst/>
            <a:gdLst/>
            <a:ahLst/>
            <a:cxnLst/>
            <a:rect l="l" t="t" r="r" b="b"/>
            <a:pathLst>
              <a:path w="2842907" h="5629518">
                <a:moveTo>
                  <a:pt x="0" y="0"/>
                </a:moveTo>
                <a:lnTo>
                  <a:pt x="2842907" y="0"/>
                </a:lnTo>
                <a:lnTo>
                  <a:pt x="2842907" y="5629518"/>
                </a:lnTo>
                <a:lnTo>
                  <a:pt x="0" y="5629518"/>
                </a:lnTo>
                <a:lnTo>
                  <a:pt x="0" y="0"/>
                </a:lnTo>
                <a:close/>
              </a:path>
            </a:pathLst>
          </a:custGeom>
          <a:blipFill>
            <a:blip r:embed="rId6"/>
            <a:stretch>
              <a:fillRect/>
            </a:stretch>
          </a:blipFill>
        </p:spPr>
      </p:sp>
      <p:sp>
        <p:nvSpPr>
          <p:cNvPr id="7" name="Freeform 7"/>
          <p:cNvSpPr/>
          <p:nvPr/>
        </p:nvSpPr>
        <p:spPr>
          <a:xfrm rot="1500396">
            <a:off x="1846668" y="1728841"/>
            <a:ext cx="2394038" cy="1649710"/>
          </a:xfrm>
          <a:custGeom>
            <a:avLst/>
            <a:gdLst/>
            <a:ahLst/>
            <a:cxnLst/>
            <a:rect l="l" t="t" r="r" b="b"/>
            <a:pathLst>
              <a:path w="2394038" h="1649710">
                <a:moveTo>
                  <a:pt x="0" y="0"/>
                </a:moveTo>
                <a:lnTo>
                  <a:pt x="2394039" y="0"/>
                </a:lnTo>
                <a:lnTo>
                  <a:pt x="2394039" y="1649710"/>
                </a:lnTo>
                <a:lnTo>
                  <a:pt x="0" y="164971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a:off x="16107508" y="799926"/>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9"/>
            <a:stretch>
              <a:fillRect/>
            </a:stretch>
          </a:blipFill>
        </p:spPr>
      </p:sp>
      <p:sp>
        <p:nvSpPr>
          <p:cNvPr id="9" name="TextBox 9"/>
          <p:cNvSpPr txBox="1"/>
          <p:nvPr/>
        </p:nvSpPr>
        <p:spPr>
          <a:xfrm>
            <a:off x="4346506" y="1763911"/>
            <a:ext cx="10207694" cy="2769989"/>
          </a:xfrm>
          <a:prstGeom prst="rect">
            <a:avLst/>
          </a:prstGeom>
        </p:spPr>
        <p:txBody>
          <a:bodyPr wrap="square" lIns="0" tIns="0" rIns="0" bIns="0" rtlCol="0" anchor="t">
            <a:spAutoFit/>
          </a:bodyPr>
          <a:lstStyle/>
          <a:p>
            <a:pPr algn="ct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Developing Amira using the Sociocultural Theory by Vygotsky</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10" name="TextBox 10"/>
          <p:cNvSpPr txBox="1"/>
          <p:nvPr/>
        </p:nvSpPr>
        <p:spPr>
          <a:xfrm>
            <a:off x="4267200" y="4583616"/>
            <a:ext cx="6890534" cy="4650105"/>
          </a:xfrm>
          <a:prstGeom prst="rect">
            <a:avLst/>
          </a:prstGeom>
        </p:spPr>
        <p:txBody>
          <a:bodyPr lIns="0" tIns="0" rIns="0" bIns="0" rtlCol="0" anchor="t">
            <a:spAutoFit/>
          </a:bodyPr>
          <a:lstStyle/>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Name</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 seli Henriques sequeira</a:t>
            </a:r>
            <a:endPar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Institution</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:university of Wales Trinity Saint David</a:t>
            </a:r>
            <a:endPar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Course</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 psychology in health and social care [LCHS4010-LON]</a:t>
            </a:r>
            <a:endPar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Professor</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:Farah</a:t>
            </a:r>
            <a:endPar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a:p>
            <a:pPr>
              <a:lnSpc>
                <a:spcPts val="5180"/>
              </a:lnSpc>
            </a:pPr>
            <a:r>
              <a:rPr 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Date</a:t>
            </a:r>
            <a:r>
              <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rPr>
              <a:t>:15/11/25 </a:t>
            </a:r>
            <a:endParaRPr lang="en-GB" altLang="en-US" sz="3000" dirty="0">
              <a:solidFill>
                <a:srgbClr val="C87E86"/>
              </a:solidFill>
              <a:latin typeface="Times New Roman" panose="02020603050405020304" pitchFamily="18" charset="0"/>
              <a:ea typeface="DM Sans Bold"/>
              <a:cs typeface="Times New Roman" panose="02020603050405020304" pitchFamily="18" charset="0"/>
              <a:sym typeface="DM Sans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853845" y="6379375"/>
            <a:ext cx="21585882" cy="9672935"/>
          </a:xfrm>
          <a:custGeom>
            <a:avLst/>
            <a:gdLst/>
            <a:ahLst/>
            <a:cxnLst/>
            <a:rect l="l" t="t" r="r" b="b"/>
            <a:pathLst>
              <a:path w="21585882" h="9672935">
                <a:moveTo>
                  <a:pt x="0" y="0"/>
                </a:moveTo>
                <a:lnTo>
                  <a:pt x="21585882" y="0"/>
                </a:lnTo>
                <a:lnTo>
                  <a:pt x="21585882" y="9672936"/>
                </a:lnTo>
                <a:lnTo>
                  <a:pt x="0" y="9672936"/>
                </a:lnTo>
                <a:lnTo>
                  <a:pt x="0" y="0"/>
                </a:lnTo>
                <a:close/>
              </a:path>
            </a:pathLst>
          </a:custGeom>
          <a:blipFill>
            <a:blip r:embed="rId2"/>
            <a:stretch>
              <a:fillRect l="-2043" r="-2043" b="-26010"/>
            </a:stretch>
          </a:blipFill>
        </p:spPr>
      </p:sp>
      <p:sp>
        <p:nvSpPr>
          <p:cNvPr id="4" name="Freeform 4"/>
          <p:cNvSpPr/>
          <p:nvPr/>
        </p:nvSpPr>
        <p:spPr>
          <a:xfrm>
            <a:off x="1375022" y="495301"/>
            <a:ext cx="10969377" cy="8147586"/>
          </a:xfrm>
          <a:custGeom>
            <a:avLst/>
            <a:gdLst/>
            <a:ahLst/>
            <a:cxnLst/>
            <a:rect l="l" t="t" r="r" b="b"/>
            <a:pathLst>
              <a:path w="9299272" h="7456325">
                <a:moveTo>
                  <a:pt x="0" y="0"/>
                </a:moveTo>
                <a:lnTo>
                  <a:pt x="9299272" y="0"/>
                </a:lnTo>
                <a:lnTo>
                  <a:pt x="9299272" y="7456325"/>
                </a:lnTo>
                <a:lnTo>
                  <a:pt x="0" y="74563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563410" y="6846228"/>
            <a:ext cx="2068847" cy="3264453"/>
          </a:xfrm>
          <a:custGeom>
            <a:avLst/>
            <a:gdLst/>
            <a:ahLst/>
            <a:cxnLst/>
            <a:rect l="l" t="t" r="r" b="b"/>
            <a:pathLst>
              <a:path w="2068847" h="3264453">
                <a:moveTo>
                  <a:pt x="0" y="0"/>
                </a:moveTo>
                <a:lnTo>
                  <a:pt x="2068847" y="0"/>
                </a:lnTo>
                <a:lnTo>
                  <a:pt x="2068847" y="3264454"/>
                </a:lnTo>
                <a:lnTo>
                  <a:pt x="0" y="3264454"/>
                </a:lnTo>
                <a:lnTo>
                  <a:pt x="0" y="0"/>
                </a:lnTo>
                <a:close/>
              </a:path>
            </a:pathLst>
          </a:custGeom>
          <a:blipFill>
            <a:blip r:embed="rId5"/>
            <a:stretch>
              <a:fillRect/>
            </a:stretch>
          </a:blipFill>
        </p:spPr>
      </p:sp>
      <p:sp>
        <p:nvSpPr>
          <p:cNvPr id="6" name="Freeform 6"/>
          <p:cNvSpPr/>
          <p:nvPr/>
        </p:nvSpPr>
        <p:spPr>
          <a:xfrm>
            <a:off x="13255703" y="3390900"/>
            <a:ext cx="2406968" cy="4766273"/>
          </a:xfrm>
          <a:custGeom>
            <a:avLst/>
            <a:gdLst/>
            <a:ahLst/>
            <a:cxnLst/>
            <a:rect l="l" t="t" r="r" b="b"/>
            <a:pathLst>
              <a:path w="2406968" h="4766273">
                <a:moveTo>
                  <a:pt x="0" y="0"/>
                </a:moveTo>
                <a:lnTo>
                  <a:pt x="2406968" y="0"/>
                </a:lnTo>
                <a:lnTo>
                  <a:pt x="2406968" y="4766273"/>
                </a:lnTo>
                <a:lnTo>
                  <a:pt x="0" y="4766273"/>
                </a:lnTo>
                <a:lnTo>
                  <a:pt x="0" y="0"/>
                </a:lnTo>
                <a:close/>
              </a:path>
            </a:pathLst>
          </a:custGeom>
          <a:blipFill>
            <a:blip r:embed="rId6"/>
            <a:stretch>
              <a:fillRect/>
            </a:stretch>
          </a:blipFill>
        </p:spPr>
      </p:sp>
      <p:sp>
        <p:nvSpPr>
          <p:cNvPr id="7" name="TextBox 7"/>
          <p:cNvSpPr txBox="1"/>
          <p:nvPr/>
        </p:nvSpPr>
        <p:spPr>
          <a:xfrm>
            <a:off x="4227886" y="1638300"/>
            <a:ext cx="5449514" cy="705321"/>
          </a:xfrm>
          <a:prstGeom prst="rect">
            <a:avLst/>
          </a:prstGeom>
        </p:spPr>
        <p:txBody>
          <a:bodyPr lIns="0" tIns="0" rIns="0" bIns="0" rtlCol="0" anchor="t">
            <a:spAutoFit/>
          </a:bodyPr>
          <a:lstStyle/>
          <a:p>
            <a:pPr algn="ctr">
              <a:lnSpc>
                <a:spcPts val="55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Introduction</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8" name="TextBox 8"/>
          <p:cNvSpPr txBox="1"/>
          <p:nvPr/>
        </p:nvSpPr>
        <p:spPr>
          <a:xfrm>
            <a:off x="2632256" y="2247900"/>
            <a:ext cx="8956592" cy="5399299"/>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Amira is a 3-year-old child recently joined the nursery.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Shows anxiety, limited speech, difficulty in group play.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Purpose: Use the Sociocultural Theory of Vygotsky to know about her developmental requirements.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Goal: Prepare a support plan that promotes a holistic development based on guided social learning.</a:t>
            </a:r>
            <a:endParaRPr 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flipH="1">
            <a:off x="4572000" y="1"/>
            <a:ext cx="12954000" cy="8801100"/>
          </a:xfrm>
          <a:custGeom>
            <a:avLst/>
            <a:gdLst/>
            <a:ahLst/>
            <a:cxnLst/>
            <a:rect l="l" t="t" r="r" b="b"/>
            <a:pathLst>
              <a:path w="9299272" h="7456325">
                <a:moveTo>
                  <a:pt x="0" y="0"/>
                </a:moveTo>
                <a:lnTo>
                  <a:pt x="9299272" y="0"/>
                </a:lnTo>
                <a:lnTo>
                  <a:pt x="9299272" y="7456326"/>
                </a:lnTo>
                <a:lnTo>
                  <a:pt x="0" y="74563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616005" y="70225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6" name="Freeform 6"/>
          <p:cNvSpPr/>
          <p:nvPr/>
        </p:nvSpPr>
        <p:spPr>
          <a:xfrm>
            <a:off x="16599996" y="530071"/>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sp>
        <p:nvSpPr>
          <p:cNvPr id="7" name="TextBox 7"/>
          <p:cNvSpPr txBox="1"/>
          <p:nvPr/>
        </p:nvSpPr>
        <p:spPr>
          <a:xfrm>
            <a:off x="5867400" y="1104900"/>
            <a:ext cx="10744200" cy="1818639"/>
          </a:xfrm>
          <a:prstGeom prst="rect">
            <a:avLst/>
          </a:prstGeom>
        </p:spPr>
        <p:txBody>
          <a:bodyPr wrap="square" lIns="0" tIns="0" rIns="0" bIns="0" rtlCol="0" anchor="t">
            <a:spAutoFit/>
          </a:bodyPr>
          <a:lstStyle/>
          <a:p>
            <a:pPr algn="ctr">
              <a:lnSpc>
                <a:spcPts val="73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Overview of Vygotsky’s Sociocultural Theory</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8" name="TextBox 8"/>
          <p:cNvSpPr txBox="1"/>
          <p:nvPr/>
        </p:nvSpPr>
        <p:spPr>
          <a:xfrm>
            <a:off x="4953000" y="2813912"/>
            <a:ext cx="11658600" cy="7386320"/>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GB" altLang="en-US" sz="3000" dirty="0">
                <a:latin typeface="Times New Roman" panose="02020603050405020304" pitchFamily="18" charset="0"/>
                <a:cs typeface="Times New Roman" panose="02020603050405020304" pitchFamily="18" charset="0"/>
              </a:rPr>
              <a:t>Led vygostky, was a pioneering russian soviet psychologist best known for his sociocultural theory of cognitive development.</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Language is a primary tool for thought and communication.</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altLang="en-US" sz="3000" dirty="0">
                <a:latin typeface="Times New Roman" panose="02020603050405020304" pitchFamily="18" charset="0"/>
                <a:cs typeface="Times New Roman" panose="02020603050405020304" pitchFamily="18" charset="0"/>
              </a:rPr>
              <a:t>sociocultural theory: vygostky believed that cognitive development is shaped by social interactions and cultural tools.</a:t>
            </a:r>
            <a:endParaRPr lang="en-GB" alt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altLang="en-US" sz="3000" dirty="0">
                <a:latin typeface="Times New Roman" panose="02020603050405020304" pitchFamily="18" charset="0"/>
                <a:cs typeface="Times New Roman" panose="02020603050405020304" pitchFamily="18" charset="0"/>
              </a:rPr>
              <a:t>ZPD: zone of proximal development</a:t>
            </a:r>
            <a:endParaRPr lang="en-US" sz="3000" dirty="0">
              <a:latin typeface="Times New Roman" panose="02020603050405020304" pitchFamily="18" charset="0"/>
              <a:cs typeface="Times New Roman" panose="02020603050405020304" pitchFamily="18" charset="0"/>
            </a:endParaRPr>
          </a:p>
          <a:p>
            <a:pPr indent="0">
              <a:lnSpc>
                <a:spcPct val="200000"/>
              </a:lnSpc>
              <a:buFont typeface="Arial" panose="020B0604020202020204" pitchFamily="34" charset="0"/>
              <a:buNone/>
            </a:pP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Suitable for early years where social learning dominates.</a:t>
            </a:r>
            <a:endParaRPr lang="en-US" sz="3000" dirty="0">
              <a:latin typeface="Times New Roman" panose="02020603050405020304" pitchFamily="18" charset="0"/>
              <a:cs typeface="Times New Roman" panose="02020603050405020304" pitchFamily="18" charset="0"/>
            </a:endParaRPr>
          </a:p>
        </p:txBody>
      </p:sp>
      <p:sp>
        <p:nvSpPr>
          <p:cNvPr id="10" name="Freeform 10"/>
          <p:cNvSpPr/>
          <p:nvPr/>
        </p:nvSpPr>
        <p:spPr>
          <a:xfrm>
            <a:off x="15575491" y="6408013"/>
            <a:ext cx="2451212" cy="4853885"/>
          </a:xfrm>
          <a:custGeom>
            <a:avLst/>
            <a:gdLst/>
            <a:ahLst/>
            <a:cxnLst/>
            <a:rect l="l" t="t" r="r" b="b"/>
            <a:pathLst>
              <a:path w="2451212" h="4853885">
                <a:moveTo>
                  <a:pt x="0" y="0"/>
                </a:moveTo>
                <a:lnTo>
                  <a:pt x="2451212" y="0"/>
                </a:lnTo>
                <a:lnTo>
                  <a:pt x="2451212" y="4853885"/>
                </a:lnTo>
                <a:lnTo>
                  <a:pt x="0" y="4853885"/>
                </a:lnTo>
                <a:lnTo>
                  <a:pt x="0" y="0"/>
                </a:lnTo>
                <a:close/>
              </a:path>
            </a:pathLst>
          </a:custGeom>
          <a:blipFill>
            <a:blip r:embed="rId7"/>
            <a:stretch>
              <a:fillRect/>
            </a:stretch>
          </a:blipFill>
        </p:spPr>
      </p:sp>
      <p:pic>
        <p:nvPicPr>
          <p:cNvPr id="13" name="Picture 12" descr="Lev Vygotsky - Wikipedia"/>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2979" y="1562100"/>
            <a:ext cx="4695466" cy="64669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5" name="Freeform 5"/>
          <p:cNvSpPr/>
          <p:nvPr/>
        </p:nvSpPr>
        <p:spPr>
          <a:xfrm>
            <a:off x="616005" y="70225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3"/>
            <a:stretch>
              <a:fillRect/>
            </a:stretch>
          </a:blipFill>
        </p:spPr>
      </p:sp>
      <p:sp>
        <p:nvSpPr>
          <p:cNvPr id="6" name="Freeform 6"/>
          <p:cNvSpPr/>
          <p:nvPr/>
        </p:nvSpPr>
        <p:spPr>
          <a:xfrm>
            <a:off x="6257653" y="114300"/>
            <a:ext cx="6016337" cy="1911309"/>
          </a:xfrm>
          <a:custGeom>
            <a:avLst/>
            <a:gdLst/>
            <a:ahLst/>
            <a:cxnLst/>
            <a:rect l="l" t="t" r="r" b="b"/>
            <a:pathLst>
              <a:path w="6016337" h="1911309">
                <a:moveTo>
                  <a:pt x="0" y="0"/>
                </a:moveTo>
                <a:lnTo>
                  <a:pt x="6016337" y="0"/>
                </a:lnTo>
                <a:lnTo>
                  <a:pt x="6016337" y="1911309"/>
                </a:lnTo>
                <a:lnTo>
                  <a:pt x="0" y="191130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2" name="Freeform 12"/>
          <p:cNvSpPr/>
          <p:nvPr/>
        </p:nvSpPr>
        <p:spPr>
          <a:xfrm>
            <a:off x="15571296" y="882958"/>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sp>
        <p:nvSpPr>
          <p:cNvPr id="13" name="TextBox 13"/>
          <p:cNvSpPr txBox="1"/>
          <p:nvPr/>
        </p:nvSpPr>
        <p:spPr>
          <a:xfrm>
            <a:off x="6826171" y="663600"/>
            <a:ext cx="4906153" cy="785695"/>
          </a:xfrm>
          <a:prstGeom prst="rect">
            <a:avLst/>
          </a:prstGeom>
        </p:spPr>
        <p:txBody>
          <a:bodyPr lIns="0" tIns="0" rIns="0" bIns="0" rtlCol="0" anchor="t">
            <a:spAutoFit/>
          </a:bodyPr>
          <a:lstStyle/>
          <a:p>
            <a:pPr algn="ctr">
              <a:lnSpc>
                <a:spcPts val="586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Key Concepts</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graphicFrame>
        <p:nvGraphicFramePr>
          <p:cNvPr id="18" name="Diagram 17"/>
          <p:cNvGraphicFramePr/>
          <p:nvPr/>
        </p:nvGraphicFramePr>
        <p:xfrm>
          <a:off x="3048000" y="2019300"/>
          <a:ext cx="12192000" cy="5562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457200" y="266701"/>
            <a:ext cx="14401800" cy="8763000"/>
          </a:xfrm>
          <a:custGeom>
            <a:avLst/>
            <a:gdLst/>
            <a:ahLst/>
            <a:cxnLst/>
            <a:rect l="l" t="t" r="r" b="b"/>
            <a:pathLst>
              <a:path w="9299272" h="7456325">
                <a:moveTo>
                  <a:pt x="0" y="0"/>
                </a:moveTo>
                <a:lnTo>
                  <a:pt x="9299272" y="0"/>
                </a:lnTo>
                <a:lnTo>
                  <a:pt x="9299272" y="7456326"/>
                </a:lnTo>
                <a:lnTo>
                  <a:pt x="0" y="74563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773127" y="6667446"/>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6" name="Freeform 6"/>
          <p:cNvSpPr/>
          <p:nvPr/>
        </p:nvSpPr>
        <p:spPr>
          <a:xfrm>
            <a:off x="16599996" y="530071"/>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sp>
        <p:nvSpPr>
          <p:cNvPr id="7" name="TextBox 7"/>
          <p:cNvSpPr txBox="1"/>
          <p:nvPr/>
        </p:nvSpPr>
        <p:spPr>
          <a:xfrm>
            <a:off x="1447800" y="1439987"/>
            <a:ext cx="12496800" cy="807913"/>
          </a:xfrm>
          <a:prstGeom prst="rect">
            <a:avLst/>
          </a:prstGeom>
        </p:spPr>
        <p:txBody>
          <a:bodyPr wrap="square" lIns="0" tIns="0" rIns="0" bIns="0" rtlCol="0" anchor="t">
            <a:spAutoFit/>
          </a:bodyPr>
          <a:lstStyle/>
          <a:p>
            <a:pPr algn="ctr">
              <a:lnSpc>
                <a:spcPts val="63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Zone of Proximal Development (ZPD)</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8" name="TextBox 8"/>
          <p:cNvSpPr txBox="1"/>
          <p:nvPr/>
        </p:nvSpPr>
        <p:spPr>
          <a:xfrm>
            <a:off x="2219072" y="2326072"/>
            <a:ext cx="11877928" cy="7386320"/>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ZPD: The difference between the things that a child is able to do without assistance and those he/she is capable of doing with help (Irshad et al., 2021, pp. 234-242).</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altLang="en-US" sz="3000" dirty="0">
                <a:latin typeface="Times New Roman" panose="02020603050405020304" pitchFamily="18" charset="0"/>
                <a:cs typeface="Times New Roman" panose="02020603050405020304" pitchFamily="18" charset="0"/>
              </a:rPr>
              <a:t>the child can perform tasks with guidance and support from a [mko], such a teacher, parent or more suitable peer.</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Scaffolding is done by adults and peers to facilitate advancement.</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altLang="en-US" sz="3000" dirty="0">
                <a:latin typeface="Times New Roman" panose="02020603050405020304" pitchFamily="18" charset="0"/>
                <a:cs typeface="Times New Roman" panose="02020603050405020304" pitchFamily="18" charset="0"/>
              </a:rPr>
              <a:t>learning is most effective within this zone , as tasks are neither to easy nor to dificult.</a:t>
            </a:r>
            <a:endParaRPr lang="en-GB" altLang="en-US" sz="3000" dirty="0">
              <a:latin typeface="Times New Roman" panose="02020603050405020304" pitchFamily="18" charset="0"/>
              <a:cs typeface="Times New Roman" panose="02020603050405020304" pitchFamily="18" charset="0"/>
            </a:endParaRPr>
          </a:p>
        </p:txBody>
      </p:sp>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251616" y="2812099"/>
            <a:ext cx="4640894" cy="4640894"/>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616005" y="7448681"/>
            <a:ext cx="1798784" cy="2838319"/>
          </a:xfrm>
          <a:custGeom>
            <a:avLst/>
            <a:gdLst/>
            <a:ahLst/>
            <a:cxnLst/>
            <a:rect l="l" t="t" r="r" b="b"/>
            <a:pathLst>
              <a:path w="1798784" h="2838319">
                <a:moveTo>
                  <a:pt x="0" y="0"/>
                </a:moveTo>
                <a:lnTo>
                  <a:pt x="1798784" y="0"/>
                </a:lnTo>
                <a:lnTo>
                  <a:pt x="1798784" y="2838319"/>
                </a:lnTo>
                <a:lnTo>
                  <a:pt x="0" y="2838319"/>
                </a:lnTo>
                <a:lnTo>
                  <a:pt x="0" y="0"/>
                </a:lnTo>
                <a:close/>
              </a:path>
            </a:pathLst>
          </a:custGeom>
          <a:blipFill>
            <a:blip r:embed="rId3"/>
            <a:stretch>
              <a:fillRect/>
            </a:stretch>
          </a:blipFill>
        </p:spPr>
      </p:sp>
      <p:sp>
        <p:nvSpPr>
          <p:cNvPr id="6" name="Freeform 6"/>
          <p:cNvSpPr/>
          <p:nvPr/>
        </p:nvSpPr>
        <p:spPr>
          <a:xfrm>
            <a:off x="2209800" y="342900"/>
            <a:ext cx="15049500" cy="9164496"/>
          </a:xfrm>
          <a:custGeom>
            <a:avLst/>
            <a:gdLst/>
            <a:ahLst/>
            <a:cxnLst/>
            <a:rect l="l" t="t" r="r" b="b"/>
            <a:pathLst>
              <a:path w="9022178" h="7234146">
                <a:moveTo>
                  <a:pt x="0" y="0"/>
                </a:moveTo>
                <a:lnTo>
                  <a:pt x="9022178" y="0"/>
                </a:lnTo>
                <a:lnTo>
                  <a:pt x="9022178" y="7234147"/>
                </a:lnTo>
                <a:lnTo>
                  <a:pt x="0" y="72341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Freeform 7"/>
          <p:cNvSpPr/>
          <p:nvPr/>
        </p:nvSpPr>
        <p:spPr>
          <a:xfrm>
            <a:off x="16415298" y="817154"/>
            <a:ext cx="1401493" cy="1456096"/>
          </a:xfrm>
          <a:custGeom>
            <a:avLst/>
            <a:gdLst/>
            <a:ahLst/>
            <a:cxnLst/>
            <a:rect l="l" t="t" r="r" b="b"/>
            <a:pathLst>
              <a:path w="1401493" h="1456096">
                <a:moveTo>
                  <a:pt x="0" y="0"/>
                </a:moveTo>
                <a:lnTo>
                  <a:pt x="1401493" y="0"/>
                </a:lnTo>
                <a:lnTo>
                  <a:pt x="1401493" y="1456096"/>
                </a:lnTo>
                <a:lnTo>
                  <a:pt x="0" y="1456096"/>
                </a:lnTo>
                <a:lnTo>
                  <a:pt x="0" y="0"/>
                </a:lnTo>
                <a:close/>
              </a:path>
            </a:pathLst>
          </a:custGeom>
          <a:blipFill>
            <a:blip r:embed="rId6"/>
            <a:stretch>
              <a:fillRect/>
            </a:stretch>
          </a:blipFill>
        </p:spPr>
      </p:sp>
      <p:sp>
        <p:nvSpPr>
          <p:cNvPr id="8" name="TextBox 8"/>
          <p:cNvSpPr txBox="1"/>
          <p:nvPr/>
        </p:nvSpPr>
        <p:spPr>
          <a:xfrm>
            <a:off x="5791200" y="1409700"/>
            <a:ext cx="7976228" cy="846386"/>
          </a:xfrm>
          <a:prstGeom prst="rect">
            <a:avLst/>
          </a:prstGeom>
        </p:spPr>
        <p:txBody>
          <a:bodyPr wrap="square" lIns="0" tIns="0" rIns="0" bIns="0" rtlCol="0" anchor="t">
            <a:spAutoFit/>
          </a:bodyPr>
          <a:lstStyle/>
          <a:p>
            <a:pPr algn="ctr">
              <a:lnSpc>
                <a:spcPts val="658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Scaffolding in Learning</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9" name="TextBox 9"/>
          <p:cNvSpPr txBox="1"/>
          <p:nvPr/>
        </p:nvSpPr>
        <p:spPr>
          <a:xfrm>
            <a:off x="3810000" y="2415774"/>
            <a:ext cx="11887199" cy="63226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Bruner (1983) took the concepts of Vygotsky further by using scaffolding (Xi and </a:t>
            </a:r>
            <a:r>
              <a:rPr lang="en-US" sz="3000" dirty="0" err="1">
                <a:latin typeface="Times New Roman" panose="02020603050405020304" pitchFamily="18" charset="0"/>
                <a:cs typeface="Times New Roman" panose="02020603050405020304" pitchFamily="18" charset="0"/>
              </a:rPr>
              <a:t>Lantolf</a:t>
            </a:r>
            <a:r>
              <a:rPr lang="en-US" sz="3000" dirty="0">
                <a:latin typeface="Times New Roman" panose="02020603050405020304" pitchFamily="18" charset="0"/>
                <a:cs typeface="Times New Roman" panose="02020603050405020304" pitchFamily="18" charset="0"/>
              </a:rPr>
              <a:t>, 2021, pp. 25-48).</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Includes formal mentoring, which is to be decreased with enhanced competency.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Methods: Prompting, modeling, questioning, and drawing a picture.</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Promotes motivation, confidence, and involvement.</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Advocates the child-centered responsive approach to early learning.</a:t>
            </a:r>
            <a:endParaRPr lang="en-US" sz="3000" dirty="0">
              <a:latin typeface="Times New Roman" panose="02020603050405020304" pitchFamily="18" charset="0"/>
              <a:cs typeface="Times New Roman" panose="02020603050405020304" pitchFamily="18" charset="0"/>
            </a:endParaRPr>
          </a:p>
        </p:txBody>
      </p:sp>
      <p:grpSp>
        <p:nvGrpSpPr>
          <p:cNvPr id="11" name="Group 11"/>
          <p:cNvGrpSpPr/>
          <p:nvPr/>
        </p:nvGrpSpPr>
        <p:grpSpPr>
          <a:xfrm>
            <a:off x="16694188" y="7187206"/>
            <a:ext cx="1593812" cy="1597000"/>
            <a:chOff x="0" y="0"/>
            <a:chExt cx="6350000" cy="6362700"/>
          </a:xfrm>
        </p:grpSpPr>
        <p:sp>
          <p:nvSpPr>
            <p:cNvPr id="12" name="Freeform 12"/>
            <p:cNvSpPr/>
            <p:nvPr/>
          </p:nvSpPr>
          <p:spPr>
            <a:xfrm>
              <a:off x="-48044" y="-37490"/>
              <a:ext cx="6446076" cy="6446076"/>
            </a:xfrm>
            <a:custGeom>
              <a:avLst/>
              <a:gdLst/>
              <a:ahLst/>
              <a:cxnLst/>
              <a:rect l="l" t="t" r="r" b="b"/>
              <a:pathLst>
                <a:path w="6446076" h="6446076">
                  <a:moveTo>
                    <a:pt x="2100046" y="247180"/>
                  </a:moveTo>
                  <a:cubicBezTo>
                    <a:pt x="2245233" y="65951"/>
                    <a:pt x="2491308" y="0"/>
                    <a:pt x="2707665" y="84366"/>
                  </a:cubicBezTo>
                  <a:lnTo>
                    <a:pt x="3030042" y="210083"/>
                  </a:lnTo>
                  <a:cubicBezTo>
                    <a:pt x="3154159" y="258482"/>
                    <a:pt x="3291929" y="258482"/>
                    <a:pt x="3416046" y="210083"/>
                  </a:cubicBezTo>
                  <a:lnTo>
                    <a:pt x="3738423" y="84366"/>
                  </a:lnTo>
                  <a:cubicBezTo>
                    <a:pt x="3954780" y="0"/>
                    <a:pt x="4200855" y="65951"/>
                    <a:pt x="4346041" y="247180"/>
                  </a:cubicBezTo>
                  <a:lnTo>
                    <a:pt x="4562373" y="517233"/>
                  </a:lnTo>
                  <a:cubicBezTo>
                    <a:pt x="4645668" y="621206"/>
                    <a:pt x="4764984" y="690090"/>
                    <a:pt x="4896676" y="710234"/>
                  </a:cubicBezTo>
                  <a:lnTo>
                    <a:pt x="5238712" y="762558"/>
                  </a:lnTo>
                  <a:cubicBezTo>
                    <a:pt x="5468264" y="797674"/>
                    <a:pt x="5648414" y="977823"/>
                    <a:pt x="5683517" y="1207376"/>
                  </a:cubicBezTo>
                  <a:lnTo>
                    <a:pt x="5735841" y="1549412"/>
                  </a:lnTo>
                  <a:cubicBezTo>
                    <a:pt x="5755983" y="1681101"/>
                    <a:pt x="5824869" y="1800414"/>
                    <a:pt x="5928842" y="1883702"/>
                  </a:cubicBezTo>
                  <a:lnTo>
                    <a:pt x="6198895" y="2100033"/>
                  </a:lnTo>
                  <a:cubicBezTo>
                    <a:pt x="6380137" y="2245220"/>
                    <a:pt x="6446076" y="2491308"/>
                    <a:pt x="6361709" y="2707652"/>
                  </a:cubicBezTo>
                  <a:lnTo>
                    <a:pt x="6236005" y="3030029"/>
                  </a:lnTo>
                  <a:cubicBezTo>
                    <a:pt x="6187605" y="3154150"/>
                    <a:pt x="6187605" y="3291925"/>
                    <a:pt x="6236005" y="3416046"/>
                  </a:cubicBezTo>
                  <a:lnTo>
                    <a:pt x="6361709" y="3738423"/>
                  </a:lnTo>
                  <a:cubicBezTo>
                    <a:pt x="6446076" y="3954780"/>
                    <a:pt x="6380137" y="4200855"/>
                    <a:pt x="6198895" y="4346041"/>
                  </a:cubicBezTo>
                  <a:lnTo>
                    <a:pt x="5928842" y="4562373"/>
                  </a:lnTo>
                  <a:cubicBezTo>
                    <a:pt x="5824869" y="4645661"/>
                    <a:pt x="5755983" y="4764974"/>
                    <a:pt x="5735841" y="4896662"/>
                  </a:cubicBezTo>
                  <a:lnTo>
                    <a:pt x="5683517" y="5238699"/>
                  </a:lnTo>
                  <a:cubicBezTo>
                    <a:pt x="5648401" y="5468252"/>
                    <a:pt x="5468264" y="5648401"/>
                    <a:pt x="5238712" y="5683516"/>
                  </a:cubicBezTo>
                  <a:lnTo>
                    <a:pt x="4896663" y="5735840"/>
                  </a:lnTo>
                  <a:cubicBezTo>
                    <a:pt x="4764975" y="5755985"/>
                    <a:pt x="4645663" y="5824870"/>
                    <a:pt x="4562373" y="5928842"/>
                  </a:cubicBezTo>
                  <a:lnTo>
                    <a:pt x="4346041" y="6198895"/>
                  </a:lnTo>
                  <a:cubicBezTo>
                    <a:pt x="4200855" y="6380137"/>
                    <a:pt x="3954780" y="6446075"/>
                    <a:pt x="3738423" y="6361709"/>
                  </a:cubicBezTo>
                  <a:lnTo>
                    <a:pt x="3416046" y="6235992"/>
                  </a:lnTo>
                  <a:cubicBezTo>
                    <a:pt x="3291929" y="6187593"/>
                    <a:pt x="3154159" y="6187593"/>
                    <a:pt x="3030042" y="6235992"/>
                  </a:cubicBezTo>
                  <a:lnTo>
                    <a:pt x="2707665" y="6361709"/>
                  </a:lnTo>
                  <a:cubicBezTo>
                    <a:pt x="2491308" y="6446075"/>
                    <a:pt x="2245233" y="6380137"/>
                    <a:pt x="2100046" y="6198895"/>
                  </a:cubicBezTo>
                  <a:lnTo>
                    <a:pt x="1883715" y="5928842"/>
                  </a:lnTo>
                  <a:cubicBezTo>
                    <a:pt x="1800425" y="5824870"/>
                    <a:pt x="1681113" y="5755985"/>
                    <a:pt x="1549425" y="5735840"/>
                  </a:cubicBezTo>
                  <a:lnTo>
                    <a:pt x="1207376" y="5683516"/>
                  </a:lnTo>
                  <a:cubicBezTo>
                    <a:pt x="977824" y="5648401"/>
                    <a:pt x="797674" y="5468252"/>
                    <a:pt x="762571" y="5238699"/>
                  </a:cubicBezTo>
                  <a:lnTo>
                    <a:pt x="710247" y="4896662"/>
                  </a:lnTo>
                  <a:cubicBezTo>
                    <a:pt x="690104" y="4764975"/>
                    <a:pt x="621219" y="4645662"/>
                    <a:pt x="517245" y="4562373"/>
                  </a:cubicBezTo>
                  <a:lnTo>
                    <a:pt x="247180" y="4346041"/>
                  </a:lnTo>
                  <a:cubicBezTo>
                    <a:pt x="65951" y="4200855"/>
                    <a:pt x="13" y="3954780"/>
                    <a:pt x="84366" y="3738422"/>
                  </a:cubicBezTo>
                  <a:lnTo>
                    <a:pt x="210071" y="3416045"/>
                  </a:lnTo>
                  <a:cubicBezTo>
                    <a:pt x="258469" y="3291924"/>
                    <a:pt x="258469" y="3154150"/>
                    <a:pt x="210071" y="3030029"/>
                  </a:cubicBezTo>
                  <a:lnTo>
                    <a:pt x="84366" y="2707652"/>
                  </a:lnTo>
                  <a:cubicBezTo>
                    <a:pt x="0" y="2491308"/>
                    <a:pt x="65938" y="2245220"/>
                    <a:pt x="247180" y="2100033"/>
                  </a:cubicBezTo>
                  <a:lnTo>
                    <a:pt x="517233" y="1883702"/>
                  </a:lnTo>
                  <a:cubicBezTo>
                    <a:pt x="621206" y="1800413"/>
                    <a:pt x="690091" y="1681100"/>
                    <a:pt x="710235" y="1549412"/>
                  </a:cubicBezTo>
                  <a:lnTo>
                    <a:pt x="762559" y="1207376"/>
                  </a:lnTo>
                  <a:cubicBezTo>
                    <a:pt x="797661" y="977823"/>
                    <a:pt x="977811" y="797674"/>
                    <a:pt x="1207363" y="762558"/>
                  </a:cubicBezTo>
                  <a:lnTo>
                    <a:pt x="1549413" y="710234"/>
                  </a:lnTo>
                  <a:cubicBezTo>
                    <a:pt x="1681100" y="690089"/>
                    <a:pt x="1800412" y="621204"/>
                    <a:pt x="1883702" y="517232"/>
                  </a:cubicBezTo>
                  <a:close/>
                </a:path>
              </a:pathLst>
            </a:custGeom>
            <a:blipFill>
              <a:blip r:embed="rId7"/>
              <a:stretch>
                <a:fillRect l="-25046" r="-25046"/>
              </a:stretch>
            </a:blipFill>
          </p:spPr>
        </p:sp>
      </p:grpSp>
      <p:grpSp>
        <p:nvGrpSpPr>
          <p:cNvPr id="13" name="Group 13"/>
          <p:cNvGrpSpPr/>
          <p:nvPr/>
        </p:nvGrpSpPr>
        <p:grpSpPr>
          <a:xfrm>
            <a:off x="15382251" y="5074263"/>
            <a:ext cx="1560084" cy="1563204"/>
            <a:chOff x="0" y="0"/>
            <a:chExt cx="6350000" cy="6362700"/>
          </a:xfrm>
        </p:grpSpPr>
        <p:sp>
          <p:nvSpPr>
            <p:cNvPr id="14" name="Freeform 14"/>
            <p:cNvSpPr/>
            <p:nvPr/>
          </p:nvSpPr>
          <p:spPr>
            <a:xfrm>
              <a:off x="-48044" y="-37490"/>
              <a:ext cx="6446076" cy="6446076"/>
            </a:xfrm>
            <a:custGeom>
              <a:avLst/>
              <a:gdLst/>
              <a:ahLst/>
              <a:cxnLst/>
              <a:rect l="l" t="t" r="r" b="b"/>
              <a:pathLst>
                <a:path w="6446076" h="6446076">
                  <a:moveTo>
                    <a:pt x="2100046" y="247180"/>
                  </a:moveTo>
                  <a:cubicBezTo>
                    <a:pt x="2245233" y="65951"/>
                    <a:pt x="2491308" y="0"/>
                    <a:pt x="2707665" y="84366"/>
                  </a:cubicBezTo>
                  <a:lnTo>
                    <a:pt x="3030042" y="210083"/>
                  </a:lnTo>
                  <a:cubicBezTo>
                    <a:pt x="3154159" y="258482"/>
                    <a:pt x="3291929" y="258482"/>
                    <a:pt x="3416046" y="210083"/>
                  </a:cubicBezTo>
                  <a:lnTo>
                    <a:pt x="3738423" y="84366"/>
                  </a:lnTo>
                  <a:cubicBezTo>
                    <a:pt x="3954780" y="0"/>
                    <a:pt x="4200855" y="65951"/>
                    <a:pt x="4346041" y="247180"/>
                  </a:cubicBezTo>
                  <a:lnTo>
                    <a:pt x="4562373" y="517233"/>
                  </a:lnTo>
                  <a:cubicBezTo>
                    <a:pt x="4645668" y="621206"/>
                    <a:pt x="4764984" y="690090"/>
                    <a:pt x="4896676" y="710234"/>
                  </a:cubicBezTo>
                  <a:lnTo>
                    <a:pt x="5238712" y="762558"/>
                  </a:lnTo>
                  <a:cubicBezTo>
                    <a:pt x="5468264" y="797674"/>
                    <a:pt x="5648414" y="977823"/>
                    <a:pt x="5683517" y="1207376"/>
                  </a:cubicBezTo>
                  <a:lnTo>
                    <a:pt x="5735841" y="1549412"/>
                  </a:lnTo>
                  <a:cubicBezTo>
                    <a:pt x="5755983" y="1681101"/>
                    <a:pt x="5824869" y="1800414"/>
                    <a:pt x="5928842" y="1883702"/>
                  </a:cubicBezTo>
                  <a:lnTo>
                    <a:pt x="6198895" y="2100033"/>
                  </a:lnTo>
                  <a:cubicBezTo>
                    <a:pt x="6380137" y="2245220"/>
                    <a:pt x="6446076" y="2491308"/>
                    <a:pt x="6361709" y="2707652"/>
                  </a:cubicBezTo>
                  <a:lnTo>
                    <a:pt x="6236005" y="3030029"/>
                  </a:lnTo>
                  <a:cubicBezTo>
                    <a:pt x="6187605" y="3154150"/>
                    <a:pt x="6187605" y="3291925"/>
                    <a:pt x="6236005" y="3416046"/>
                  </a:cubicBezTo>
                  <a:lnTo>
                    <a:pt x="6361709" y="3738423"/>
                  </a:lnTo>
                  <a:cubicBezTo>
                    <a:pt x="6446076" y="3954780"/>
                    <a:pt x="6380137" y="4200855"/>
                    <a:pt x="6198895" y="4346041"/>
                  </a:cubicBezTo>
                  <a:lnTo>
                    <a:pt x="5928842" y="4562373"/>
                  </a:lnTo>
                  <a:cubicBezTo>
                    <a:pt x="5824869" y="4645661"/>
                    <a:pt x="5755983" y="4764974"/>
                    <a:pt x="5735841" y="4896662"/>
                  </a:cubicBezTo>
                  <a:lnTo>
                    <a:pt x="5683517" y="5238699"/>
                  </a:lnTo>
                  <a:cubicBezTo>
                    <a:pt x="5648401" y="5468252"/>
                    <a:pt x="5468264" y="5648401"/>
                    <a:pt x="5238712" y="5683516"/>
                  </a:cubicBezTo>
                  <a:lnTo>
                    <a:pt x="4896663" y="5735840"/>
                  </a:lnTo>
                  <a:cubicBezTo>
                    <a:pt x="4764975" y="5755985"/>
                    <a:pt x="4645663" y="5824870"/>
                    <a:pt x="4562373" y="5928842"/>
                  </a:cubicBezTo>
                  <a:lnTo>
                    <a:pt x="4346041" y="6198895"/>
                  </a:lnTo>
                  <a:cubicBezTo>
                    <a:pt x="4200855" y="6380137"/>
                    <a:pt x="3954780" y="6446075"/>
                    <a:pt x="3738423" y="6361709"/>
                  </a:cubicBezTo>
                  <a:lnTo>
                    <a:pt x="3416046" y="6235992"/>
                  </a:lnTo>
                  <a:cubicBezTo>
                    <a:pt x="3291929" y="6187593"/>
                    <a:pt x="3154159" y="6187593"/>
                    <a:pt x="3030042" y="6235992"/>
                  </a:cubicBezTo>
                  <a:lnTo>
                    <a:pt x="2707665" y="6361709"/>
                  </a:lnTo>
                  <a:cubicBezTo>
                    <a:pt x="2491308" y="6446075"/>
                    <a:pt x="2245233" y="6380137"/>
                    <a:pt x="2100046" y="6198895"/>
                  </a:cubicBezTo>
                  <a:lnTo>
                    <a:pt x="1883715" y="5928842"/>
                  </a:lnTo>
                  <a:cubicBezTo>
                    <a:pt x="1800425" y="5824870"/>
                    <a:pt x="1681113" y="5755985"/>
                    <a:pt x="1549425" y="5735840"/>
                  </a:cubicBezTo>
                  <a:lnTo>
                    <a:pt x="1207376" y="5683516"/>
                  </a:lnTo>
                  <a:cubicBezTo>
                    <a:pt x="977824" y="5648401"/>
                    <a:pt x="797674" y="5468252"/>
                    <a:pt x="762571" y="5238699"/>
                  </a:cubicBezTo>
                  <a:lnTo>
                    <a:pt x="710247" y="4896662"/>
                  </a:lnTo>
                  <a:cubicBezTo>
                    <a:pt x="690104" y="4764975"/>
                    <a:pt x="621219" y="4645662"/>
                    <a:pt x="517245" y="4562373"/>
                  </a:cubicBezTo>
                  <a:lnTo>
                    <a:pt x="247180" y="4346041"/>
                  </a:lnTo>
                  <a:cubicBezTo>
                    <a:pt x="65951" y="4200855"/>
                    <a:pt x="13" y="3954780"/>
                    <a:pt x="84366" y="3738422"/>
                  </a:cubicBezTo>
                  <a:lnTo>
                    <a:pt x="210071" y="3416045"/>
                  </a:lnTo>
                  <a:cubicBezTo>
                    <a:pt x="258469" y="3291924"/>
                    <a:pt x="258469" y="3154150"/>
                    <a:pt x="210071" y="3030029"/>
                  </a:cubicBezTo>
                  <a:lnTo>
                    <a:pt x="84366" y="2707652"/>
                  </a:lnTo>
                  <a:cubicBezTo>
                    <a:pt x="0" y="2491308"/>
                    <a:pt x="65938" y="2245220"/>
                    <a:pt x="247180" y="2100033"/>
                  </a:cubicBezTo>
                  <a:lnTo>
                    <a:pt x="517233" y="1883702"/>
                  </a:lnTo>
                  <a:cubicBezTo>
                    <a:pt x="621206" y="1800413"/>
                    <a:pt x="690091" y="1681100"/>
                    <a:pt x="710235" y="1549412"/>
                  </a:cubicBezTo>
                  <a:lnTo>
                    <a:pt x="762559" y="1207376"/>
                  </a:lnTo>
                  <a:cubicBezTo>
                    <a:pt x="797661" y="977823"/>
                    <a:pt x="977811" y="797674"/>
                    <a:pt x="1207363" y="762558"/>
                  </a:cubicBezTo>
                  <a:lnTo>
                    <a:pt x="1549413" y="710234"/>
                  </a:lnTo>
                  <a:cubicBezTo>
                    <a:pt x="1681100" y="690089"/>
                    <a:pt x="1800412" y="621204"/>
                    <a:pt x="1883702" y="517232"/>
                  </a:cubicBezTo>
                  <a:close/>
                </a:path>
              </a:pathLst>
            </a:custGeom>
            <a:blipFill>
              <a:blip r:embed="rId8"/>
              <a:stretch>
                <a:fillRect l="-25046" r="-25046"/>
              </a:stretch>
            </a:blipFill>
          </p:spPr>
        </p:sp>
      </p:grpSp>
      <p:grpSp>
        <p:nvGrpSpPr>
          <p:cNvPr id="15" name="Group 15"/>
          <p:cNvGrpSpPr/>
          <p:nvPr/>
        </p:nvGrpSpPr>
        <p:grpSpPr>
          <a:xfrm>
            <a:off x="16048901" y="2933700"/>
            <a:ext cx="1852187" cy="1855891"/>
            <a:chOff x="0" y="0"/>
            <a:chExt cx="6350000" cy="6362700"/>
          </a:xfrm>
        </p:grpSpPr>
        <p:sp>
          <p:nvSpPr>
            <p:cNvPr id="16" name="Freeform 16"/>
            <p:cNvSpPr/>
            <p:nvPr/>
          </p:nvSpPr>
          <p:spPr>
            <a:xfrm>
              <a:off x="-48044" y="-37490"/>
              <a:ext cx="6446076" cy="6446076"/>
            </a:xfrm>
            <a:custGeom>
              <a:avLst/>
              <a:gdLst/>
              <a:ahLst/>
              <a:cxnLst/>
              <a:rect l="l" t="t" r="r" b="b"/>
              <a:pathLst>
                <a:path w="6446076" h="6446076">
                  <a:moveTo>
                    <a:pt x="2100046" y="247180"/>
                  </a:moveTo>
                  <a:cubicBezTo>
                    <a:pt x="2245233" y="65951"/>
                    <a:pt x="2491308" y="0"/>
                    <a:pt x="2707665" y="84366"/>
                  </a:cubicBezTo>
                  <a:lnTo>
                    <a:pt x="3030042" y="210083"/>
                  </a:lnTo>
                  <a:cubicBezTo>
                    <a:pt x="3154159" y="258482"/>
                    <a:pt x="3291929" y="258482"/>
                    <a:pt x="3416046" y="210083"/>
                  </a:cubicBezTo>
                  <a:lnTo>
                    <a:pt x="3738423" y="84366"/>
                  </a:lnTo>
                  <a:cubicBezTo>
                    <a:pt x="3954780" y="0"/>
                    <a:pt x="4200855" y="65951"/>
                    <a:pt x="4346041" y="247180"/>
                  </a:cubicBezTo>
                  <a:lnTo>
                    <a:pt x="4562373" y="517233"/>
                  </a:lnTo>
                  <a:cubicBezTo>
                    <a:pt x="4645668" y="621206"/>
                    <a:pt x="4764984" y="690090"/>
                    <a:pt x="4896676" y="710234"/>
                  </a:cubicBezTo>
                  <a:lnTo>
                    <a:pt x="5238712" y="762558"/>
                  </a:lnTo>
                  <a:cubicBezTo>
                    <a:pt x="5468264" y="797674"/>
                    <a:pt x="5648414" y="977823"/>
                    <a:pt x="5683517" y="1207376"/>
                  </a:cubicBezTo>
                  <a:lnTo>
                    <a:pt x="5735841" y="1549412"/>
                  </a:lnTo>
                  <a:cubicBezTo>
                    <a:pt x="5755983" y="1681101"/>
                    <a:pt x="5824869" y="1800414"/>
                    <a:pt x="5928842" y="1883702"/>
                  </a:cubicBezTo>
                  <a:lnTo>
                    <a:pt x="6198895" y="2100033"/>
                  </a:lnTo>
                  <a:cubicBezTo>
                    <a:pt x="6380137" y="2245220"/>
                    <a:pt x="6446076" y="2491308"/>
                    <a:pt x="6361709" y="2707652"/>
                  </a:cubicBezTo>
                  <a:lnTo>
                    <a:pt x="6236005" y="3030029"/>
                  </a:lnTo>
                  <a:cubicBezTo>
                    <a:pt x="6187605" y="3154150"/>
                    <a:pt x="6187605" y="3291925"/>
                    <a:pt x="6236005" y="3416046"/>
                  </a:cubicBezTo>
                  <a:lnTo>
                    <a:pt x="6361709" y="3738423"/>
                  </a:lnTo>
                  <a:cubicBezTo>
                    <a:pt x="6446076" y="3954780"/>
                    <a:pt x="6380137" y="4200855"/>
                    <a:pt x="6198895" y="4346041"/>
                  </a:cubicBezTo>
                  <a:lnTo>
                    <a:pt x="5928842" y="4562373"/>
                  </a:lnTo>
                  <a:cubicBezTo>
                    <a:pt x="5824869" y="4645661"/>
                    <a:pt x="5755983" y="4764974"/>
                    <a:pt x="5735841" y="4896662"/>
                  </a:cubicBezTo>
                  <a:lnTo>
                    <a:pt x="5683517" y="5238699"/>
                  </a:lnTo>
                  <a:cubicBezTo>
                    <a:pt x="5648401" y="5468252"/>
                    <a:pt x="5468264" y="5648401"/>
                    <a:pt x="5238712" y="5683516"/>
                  </a:cubicBezTo>
                  <a:lnTo>
                    <a:pt x="4896663" y="5735840"/>
                  </a:lnTo>
                  <a:cubicBezTo>
                    <a:pt x="4764975" y="5755985"/>
                    <a:pt x="4645663" y="5824870"/>
                    <a:pt x="4562373" y="5928842"/>
                  </a:cubicBezTo>
                  <a:lnTo>
                    <a:pt x="4346041" y="6198895"/>
                  </a:lnTo>
                  <a:cubicBezTo>
                    <a:pt x="4200855" y="6380137"/>
                    <a:pt x="3954780" y="6446075"/>
                    <a:pt x="3738423" y="6361709"/>
                  </a:cubicBezTo>
                  <a:lnTo>
                    <a:pt x="3416046" y="6235992"/>
                  </a:lnTo>
                  <a:cubicBezTo>
                    <a:pt x="3291929" y="6187593"/>
                    <a:pt x="3154159" y="6187593"/>
                    <a:pt x="3030042" y="6235992"/>
                  </a:cubicBezTo>
                  <a:lnTo>
                    <a:pt x="2707665" y="6361709"/>
                  </a:lnTo>
                  <a:cubicBezTo>
                    <a:pt x="2491308" y="6446075"/>
                    <a:pt x="2245233" y="6380137"/>
                    <a:pt x="2100046" y="6198895"/>
                  </a:cubicBezTo>
                  <a:lnTo>
                    <a:pt x="1883715" y="5928842"/>
                  </a:lnTo>
                  <a:cubicBezTo>
                    <a:pt x="1800425" y="5824870"/>
                    <a:pt x="1681113" y="5755985"/>
                    <a:pt x="1549425" y="5735840"/>
                  </a:cubicBezTo>
                  <a:lnTo>
                    <a:pt x="1207376" y="5683516"/>
                  </a:lnTo>
                  <a:cubicBezTo>
                    <a:pt x="977824" y="5648401"/>
                    <a:pt x="797674" y="5468252"/>
                    <a:pt x="762571" y="5238699"/>
                  </a:cubicBezTo>
                  <a:lnTo>
                    <a:pt x="710247" y="4896662"/>
                  </a:lnTo>
                  <a:cubicBezTo>
                    <a:pt x="690104" y="4764975"/>
                    <a:pt x="621219" y="4645662"/>
                    <a:pt x="517245" y="4562373"/>
                  </a:cubicBezTo>
                  <a:lnTo>
                    <a:pt x="247180" y="4346041"/>
                  </a:lnTo>
                  <a:cubicBezTo>
                    <a:pt x="65951" y="4200855"/>
                    <a:pt x="13" y="3954780"/>
                    <a:pt x="84366" y="3738422"/>
                  </a:cubicBezTo>
                  <a:lnTo>
                    <a:pt x="210071" y="3416045"/>
                  </a:lnTo>
                  <a:cubicBezTo>
                    <a:pt x="258469" y="3291924"/>
                    <a:pt x="258469" y="3154150"/>
                    <a:pt x="210071" y="3030029"/>
                  </a:cubicBezTo>
                  <a:lnTo>
                    <a:pt x="84366" y="2707652"/>
                  </a:lnTo>
                  <a:cubicBezTo>
                    <a:pt x="0" y="2491308"/>
                    <a:pt x="65938" y="2245220"/>
                    <a:pt x="247180" y="2100033"/>
                  </a:cubicBezTo>
                  <a:lnTo>
                    <a:pt x="517233" y="1883702"/>
                  </a:lnTo>
                  <a:cubicBezTo>
                    <a:pt x="621206" y="1800413"/>
                    <a:pt x="690091" y="1681100"/>
                    <a:pt x="710235" y="1549412"/>
                  </a:cubicBezTo>
                  <a:lnTo>
                    <a:pt x="762559" y="1207376"/>
                  </a:lnTo>
                  <a:cubicBezTo>
                    <a:pt x="797661" y="977823"/>
                    <a:pt x="977811" y="797674"/>
                    <a:pt x="1207363" y="762558"/>
                  </a:cubicBezTo>
                  <a:lnTo>
                    <a:pt x="1549413" y="710234"/>
                  </a:lnTo>
                  <a:cubicBezTo>
                    <a:pt x="1681100" y="690089"/>
                    <a:pt x="1800412" y="621204"/>
                    <a:pt x="1883702" y="517232"/>
                  </a:cubicBezTo>
                  <a:close/>
                </a:path>
              </a:pathLst>
            </a:custGeom>
            <a:blipFill>
              <a:blip r:embed="rId9"/>
              <a:stretch>
                <a:fillRect l="-25046" r="-25046"/>
              </a:stretch>
            </a:blipFill>
          </p:spPr>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flipH="1">
            <a:off x="838200" y="1"/>
            <a:ext cx="15316200" cy="8801100"/>
          </a:xfrm>
          <a:custGeom>
            <a:avLst/>
            <a:gdLst/>
            <a:ahLst/>
            <a:cxnLst/>
            <a:rect l="l" t="t" r="r" b="b"/>
            <a:pathLst>
              <a:path w="9299272" h="7456325">
                <a:moveTo>
                  <a:pt x="0" y="0"/>
                </a:moveTo>
                <a:lnTo>
                  <a:pt x="9299272" y="0"/>
                </a:lnTo>
                <a:lnTo>
                  <a:pt x="9299272" y="7456326"/>
                </a:lnTo>
                <a:lnTo>
                  <a:pt x="0" y="74563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914400" y="70225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txBody>
          <a:bodyPr/>
          <a:lstStyle/>
          <a:p>
            <a:endParaRPr lang="en-US" dirty="0"/>
          </a:p>
        </p:txBody>
      </p:sp>
      <p:sp>
        <p:nvSpPr>
          <p:cNvPr id="6" name="Freeform 6"/>
          <p:cNvSpPr/>
          <p:nvPr/>
        </p:nvSpPr>
        <p:spPr>
          <a:xfrm>
            <a:off x="16599996" y="530071"/>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sp>
        <p:nvSpPr>
          <p:cNvPr id="7" name="TextBox 7"/>
          <p:cNvSpPr txBox="1"/>
          <p:nvPr/>
        </p:nvSpPr>
        <p:spPr>
          <a:xfrm>
            <a:off x="3429000" y="952500"/>
            <a:ext cx="10744200" cy="882486"/>
          </a:xfrm>
          <a:prstGeom prst="rect">
            <a:avLst/>
          </a:prstGeom>
        </p:spPr>
        <p:txBody>
          <a:bodyPr wrap="square" lIns="0" tIns="0" rIns="0" bIns="0" rtlCol="0" anchor="t">
            <a:spAutoFit/>
          </a:bodyPr>
          <a:lstStyle/>
          <a:p>
            <a:pPr algn="ctr">
              <a:lnSpc>
                <a:spcPts val="73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Application to Amira</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8" name="TextBox 8"/>
          <p:cNvSpPr txBox="1"/>
          <p:nvPr/>
        </p:nvSpPr>
        <p:spPr>
          <a:xfrm>
            <a:off x="914400" y="1485900"/>
            <a:ext cx="14782800" cy="724595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fact that Amira is affected by separation anxiety indicates that she is emotionally dependent in her ZPD.</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Little talk is an early language internalization; it requires a demonstrative interactive response.</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Group play is difficult to show immature social scaffolds.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theory assists in recognizing the benefits of interaction and exposure to language; guided interaction and exposure to the language can enhance engagement.</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Education must be in the form of group work and play-based communication.</a:t>
            </a:r>
            <a:endParaRPr lang="en-US" sz="3000" dirty="0">
              <a:latin typeface="Times New Roman" panose="02020603050405020304" pitchFamily="18" charset="0"/>
              <a:cs typeface="Times New Roman" panose="02020603050405020304" pitchFamily="18" charset="0"/>
            </a:endParaRPr>
          </a:p>
        </p:txBody>
      </p:sp>
      <p:sp>
        <p:nvSpPr>
          <p:cNvPr id="10" name="Freeform 10"/>
          <p:cNvSpPr/>
          <p:nvPr/>
        </p:nvSpPr>
        <p:spPr>
          <a:xfrm>
            <a:off x="15151592" y="3947216"/>
            <a:ext cx="2451212" cy="4853885"/>
          </a:xfrm>
          <a:custGeom>
            <a:avLst/>
            <a:gdLst/>
            <a:ahLst/>
            <a:cxnLst/>
            <a:rect l="l" t="t" r="r" b="b"/>
            <a:pathLst>
              <a:path w="2451212" h="4853885">
                <a:moveTo>
                  <a:pt x="0" y="0"/>
                </a:moveTo>
                <a:lnTo>
                  <a:pt x="2451212" y="0"/>
                </a:lnTo>
                <a:lnTo>
                  <a:pt x="2451212" y="4853885"/>
                </a:lnTo>
                <a:lnTo>
                  <a:pt x="0" y="4853885"/>
                </a:lnTo>
                <a:lnTo>
                  <a:pt x="0" y="0"/>
                </a:lnTo>
                <a:close/>
              </a:path>
            </a:pathLst>
          </a:custGeom>
          <a:blipFill>
            <a:blip r:embed="rId7"/>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616005" y="7448681"/>
            <a:ext cx="1798784" cy="2838319"/>
          </a:xfrm>
          <a:custGeom>
            <a:avLst/>
            <a:gdLst/>
            <a:ahLst/>
            <a:cxnLst/>
            <a:rect l="l" t="t" r="r" b="b"/>
            <a:pathLst>
              <a:path w="1798784" h="2838319">
                <a:moveTo>
                  <a:pt x="0" y="0"/>
                </a:moveTo>
                <a:lnTo>
                  <a:pt x="1798784" y="0"/>
                </a:lnTo>
                <a:lnTo>
                  <a:pt x="1798784" y="2838319"/>
                </a:lnTo>
                <a:lnTo>
                  <a:pt x="0" y="2838319"/>
                </a:lnTo>
                <a:lnTo>
                  <a:pt x="0" y="0"/>
                </a:lnTo>
                <a:close/>
              </a:path>
            </a:pathLst>
          </a:custGeom>
          <a:blipFill>
            <a:blip r:embed="rId3"/>
            <a:stretch>
              <a:fillRect/>
            </a:stretch>
          </a:blipFill>
        </p:spPr>
      </p:sp>
      <p:sp>
        <p:nvSpPr>
          <p:cNvPr id="6" name="Freeform 6"/>
          <p:cNvSpPr/>
          <p:nvPr/>
        </p:nvSpPr>
        <p:spPr>
          <a:xfrm>
            <a:off x="1981200" y="0"/>
            <a:ext cx="15278100" cy="9507396"/>
          </a:xfrm>
          <a:custGeom>
            <a:avLst/>
            <a:gdLst/>
            <a:ahLst/>
            <a:cxnLst/>
            <a:rect l="l" t="t" r="r" b="b"/>
            <a:pathLst>
              <a:path w="9022178" h="7234146">
                <a:moveTo>
                  <a:pt x="0" y="0"/>
                </a:moveTo>
                <a:lnTo>
                  <a:pt x="9022178" y="0"/>
                </a:lnTo>
                <a:lnTo>
                  <a:pt x="9022178" y="7234147"/>
                </a:lnTo>
                <a:lnTo>
                  <a:pt x="0" y="72341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Freeform 7"/>
          <p:cNvSpPr/>
          <p:nvPr/>
        </p:nvSpPr>
        <p:spPr>
          <a:xfrm>
            <a:off x="16415298" y="817154"/>
            <a:ext cx="1401493" cy="1456096"/>
          </a:xfrm>
          <a:custGeom>
            <a:avLst/>
            <a:gdLst/>
            <a:ahLst/>
            <a:cxnLst/>
            <a:rect l="l" t="t" r="r" b="b"/>
            <a:pathLst>
              <a:path w="1401493" h="1456096">
                <a:moveTo>
                  <a:pt x="0" y="0"/>
                </a:moveTo>
                <a:lnTo>
                  <a:pt x="1401493" y="0"/>
                </a:lnTo>
                <a:lnTo>
                  <a:pt x="1401493" y="1456096"/>
                </a:lnTo>
                <a:lnTo>
                  <a:pt x="0" y="1456096"/>
                </a:lnTo>
                <a:lnTo>
                  <a:pt x="0" y="0"/>
                </a:lnTo>
                <a:close/>
              </a:path>
            </a:pathLst>
          </a:custGeom>
          <a:blipFill>
            <a:blip r:embed="rId6"/>
            <a:stretch>
              <a:fillRect/>
            </a:stretch>
          </a:blipFill>
        </p:spPr>
      </p:sp>
      <p:sp>
        <p:nvSpPr>
          <p:cNvPr id="8" name="TextBox 8"/>
          <p:cNvSpPr txBox="1"/>
          <p:nvPr/>
        </p:nvSpPr>
        <p:spPr>
          <a:xfrm>
            <a:off x="4572000" y="1249114"/>
            <a:ext cx="10439400" cy="846386"/>
          </a:xfrm>
          <a:prstGeom prst="rect">
            <a:avLst/>
          </a:prstGeom>
        </p:spPr>
        <p:txBody>
          <a:bodyPr wrap="square" lIns="0" tIns="0" rIns="0" bIns="0" rtlCol="0" anchor="t">
            <a:spAutoFit/>
          </a:bodyPr>
          <a:lstStyle/>
          <a:p>
            <a:pPr algn="ctr">
              <a:lnSpc>
                <a:spcPts val="658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Strategies to Support Amira</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9" name="Freeform 9"/>
          <p:cNvSpPr/>
          <p:nvPr/>
        </p:nvSpPr>
        <p:spPr>
          <a:xfrm>
            <a:off x="0" y="2373188"/>
            <a:ext cx="2856104" cy="5655651"/>
          </a:xfrm>
          <a:custGeom>
            <a:avLst/>
            <a:gdLst/>
            <a:ahLst/>
            <a:cxnLst/>
            <a:rect l="l" t="t" r="r" b="b"/>
            <a:pathLst>
              <a:path w="2856104" h="5655651">
                <a:moveTo>
                  <a:pt x="0" y="0"/>
                </a:moveTo>
                <a:lnTo>
                  <a:pt x="2856104" y="0"/>
                </a:lnTo>
                <a:lnTo>
                  <a:pt x="2856104" y="5655651"/>
                </a:lnTo>
                <a:lnTo>
                  <a:pt x="0" y="5655651"/>
                </a:lnTo>
                <a:lnTo>
                  <a:pt x="0" y="0"/>
                </a:lnTo>
                <a:close/>
              </a:path>
            </a:pathLst>
          </a:custGeom>
          <a:blipFill>
            <a:blip r:embed="rId7"/>
            <a:stretch>
              <a:fillRect/>
            </a:stretch>
          </a:blipFill>
        </p:spPr>
        <p:txBody>
          <a:bodyPr/>
          <a:lstStyle/>
          <a:p>
            <a:endParaRPr lang="en-US" dirty="0"/>
          </a:p>
        </p:txBody>
      </p:sp>
      <p:sp>
        <p:nvSpPr>
          <p:cNvPr id="10" name="TextBox 10"/>
          <p:cNvSpPr txBox="1"/>
          <p:nvPr/>
        </p:nvSpPr>
        <p:spPr>
          <a:xfrm>
            <a:off x="3779984" y="1866900"/>
            <a:ext cx="13212615" cy="724595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Emotional Support: Plan of gradual separation; a regular key worker to provide the security.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Language Development: Use stories, repetition, and use of songs to develop speech.</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Social Skills: Activities with small groups of play and peer buddies to develop confidence.</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Cognitive Development: Visual cue-guided and open-ended questions.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Scaffolding Teaching Strategies: Cooperation, mild correction, and praise.</a:t>
            </a:r>
            <a:endParaRPr 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533400" y="419100"/>
            <a:ext cx="16992600" cy="7637591"/>
          </a:xfrm>
          <a:custGeom>
            <a:avLst/>
            <a:gdLst/>
            <a:ahLst/>
            <a:cxnLst/>
            <a:rect l="l" t="t" r="r" b="b"/>
            <a:pathLst>
              <a:path w="6890042" h="5524561">
                <a:moveTo>
                  <a:pt x="0" y="0"/>
                </a:moveTo>
                <a:lnTo>
                  <a:pt x="6890042" y="0"/>
                </a:lnTo>
                <a:lnTo>
                  <a:pt x="6890042" y="5524561"/>
                </a:lnTo>
                <a:lnTo>
                  <a:pt x="0" y="55245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272424" y="66034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6" name="Freeform 6"/>
          <p:cNvSpPr/>
          <p:nvPr/>
        </p:nvSpPr>
        <p:spPr>
          <a:xfrm>
            <a:off x="3181805" y="-38100"/>
            <a:ext cx="11905795" cy="2817779"/>
          </a:xfrm>
          <a:custGeom>
            <a:avLst/>
            <a:gdLst/>
            <a:ahLst/>
            <a:cxnLst/>
            <a:rect l="l" t="t" r="r" b="b"/>
            <a:pathLst>
              <a:path w="6016337" h="1911309">
                <a:moveTo>
                  <a:pt x="0" y="0"/>
                </a:moveTo>
                <a:lnTo>
                  <a:pt x="6016337" y="0"/>
                </a:lnTo>
                <a:lnTo>
                  <a:pt x="6016337" y="1911309"/>
                </a:lnTo>
                <a:lnTo>
                  <a:pt x="0" y="191130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15571296" y="882958"/>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8"/>
            <a:stretch>
              <a:fillRect/>
            </a:stretch>
          </a:blipFill>
        </p:spPr>
      </p:sp>
      <p:sp>
        <p:nvSpPr>
          <p:cNvPr id="13" name="TextBox 13"/>
          <p:cNvSpPr txBox="1"/>
          <p:nvPr/>
        </p:nvSpPr>
        <p:spPr>
          <a:xfrm>
            <a:off x="4267200" y="419100"/>
            <a:ext cx="9905999" cy="1513235"/>
          </a:xfrm>
          <a:prstGeom prst="rect">
            <a:avLst/>
          </a:prstGeom>
        </p:spPr>
        <p:txBody>
          <a:bodyPr wrap="square" lIns="0" tIns="0" rIns="0" bIns="0" rtlCol="0" anchor="t">
            <a:spAutoFit/>
          </a:bodyPr>
          <a:lstStyle/>
          <a:p>
            <a:pPr algn="ctr">
              <a:lnSpc>
                <a:spcPts val="586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Nature and Nurture Influences</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16" name="TextBox 16"/>
          <p:cNvSpPr txBox="1"/>
          <p:nvPr/>
        </p:nvSpPr>
        <p:spPr>
          <a:xfrm>
            <a:off x="1828800" y="1638300"/>
            <a:ext cx="15430500" cy="63226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Nature (Biological): Temperament, maturation of the neural processes, and genetic predispositions.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Environment (Nurture): Parental attachment, cultural values, and continuity of nursery between home and nursery.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Vygotsky emphasizes </a:t>
            </a:r>
            <a:r>
              <a:rPr lang="en-US" sz="3000" b="1" dirty="0">
                <a:latin typeface="Times New Roman" panose="02020603050405020304" pitchFamily="18" charset="0"/>
                <a:cs typeface="Times New Roman" panose="02020603050405020304" pitchFamily="18" charset="0"/>
              </a:rPr>
              <a:t>nurture</a:t>
            </a:r>
            <a:r>
              <a:rPr lang="en-US" sz="3000" dirty="0">
                <a:latin typeface="Times New Roman" panose="02020603050405020304" pitchFamily="18" charset="0"/>
                <a:cs typeface="Times New Roman" panose="02020603050405020304" pitchFamily="18" charset="0"/>
              </a:rPr>
              <a:t> through cultural learning, but </a:t>
            </a:r>
            <a:r>
              <a:rPr lang="en-US" sz="3000" b="1" dirty="0">
                <a:latin typeface="Times New Roman" panose="02020603050405020304" pitchFamily="18" charset="0"/>
                <a:cs typeface="Times New Roman" panose="02020603050405020304" pitchFamily="18" charset="0"/>
              </a:rPr>
              <a:t>nature</a:t>
            </a:r>
            <a:r>
              <a:rPr lang="en-US" sz="3000" dirty="0">
                <a:latin typeface="Times New Roman" panose="02020603050405020304" pitchFamily="18" charset="0"/>
                <a:cs typeface="Times New Roman" panose="02020603050405020304" pitchFamily="18" charset="0"/>
              </a:rPr>
              <a:t> shapes readiness to learn (Ab Aziz et al., 2025, pp.60-67).</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combination of the two factors promotes the adaptive and emotional development of Amira.</a:t>
            </a:r>
            <a:endParaRPr 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7" name="Freeform 7"/>
          <p:cNvSpPr/>
          <p:nvPr/>
        </p:nvSpPr>
        <p:spPr>
          <a:xfrm>
            <a:off x="616005" y="7448681"/>
            <a:ext cx="1798784" cy="2838319"/>
          </a:xfrm>
          <a:custGeom>
            <a:avLst/>
            <a:gdLst/>
            <a:ahLst/>
            <a:cxnLst/>
            <a:rect l="l" t="t" r="r" b="b"/>
            <a:pathLst>
              <a:path w="1798784" h="2838319">
                <a:moveTo>
                  <a:pt x="0" y="0"/>
                </a:moveTo>
                <a:lnTo>
                  <a:pt x="1798784" y="0"/>
                </a:lnTo>
                <a:lnTo>
                  <a:pt x="1798784" y="2838319"/>
                </a:lnTo>
                <a:lnTo>
                  <a:pt x="0" y="2838319"/>
                </a:lnTo>
                <a:lnTo>
                  <a:pt x="0" y="0"/>
                </a:lnTo>
                <a:close/>
              </a:path>
            </a:pathLst>
          </a:custGeom>
          <a:blipFill>
            <a:blip r:embed="rId3"/>
            <a:stretch>
              <a:fillRect/>
            </a:stretch>
          </a:blipFill>
        </p:spPr>
      </p:sp>
      <p:sp>
        <p:nvSpPr>
          <p:cNvPr id="8" name="Freeform 8"/>
          <p:cNvSpPr/>
          <p:nvPr/>
        </p:nvSpPr>
        <p:spPr>
          <a:xfrm>
            <a:off x="16415298" y="817154"/>
            <a:ext cx="1401493" cy="1456096"/>
          </a:xfrm>
          <a:custGeom>
            <a:avLst/>
            <a:gdLst/>
            <a:ahLst/>
            <a:cxnLst/>
            <a:rect l="l" t="t" r="r" b="b"/>
            <a:pathLst>
              <a:path w="1401493" h="1456096">
                <a:moveTo>
                  <a:pt x="0" y="0"/>
                </a:moveTo>
                <a:lnTo>
                  <a:pt x="1401493" y="0"/>
                </a:lnTo>
                <a:lnTo>
                  <a:pt x="1401493" y="1456096"/>
                </a:lnTo>
                <a:lnTo>
                  <a:pt x="0" y="1456096"/>
                </a:lnTo>
                <a:lnTo>
                  <a:pt x="0" y="0"/>
                </a:lnTo>
                <a:close/>
              </a:path>
            </a:pathLst>
          </a:custGeom>
          <a:blipFill>
            <a:blip r:embed="rId4"/>
            <a:stretch>
              <a:fillRect/>
            </a:stretch>
          </a:blipFill>
        </p:spPr>
      </p:sp>
      <p:sp>
        <p:nvSpPr>
          <p:cNvPr id="9" name="Freeform 9"/>
          <p:cNvSpPr/>
          <p:nvPr/>
        </p:nvSpPr>
        <p:spPr>
          <a:xfrm>
            <a:off x="15101431" y="4797796"/>
            <a:ext cx="2856104" cy="5655651"/>
          </a:xfrm>
          <a:custGeom>
            <a:avLst/>
            <a:gdLst/>
            <a:ahLst/>
            <a:cxnLst/>
            <a:rect l="l" t="t" r="r" b="b"/>
            <a:pathLst>
              <a:path w="2856104" h="5655651">
                <a:moveTo>
                  <a:pt x="0" y="0"/>
                </a:moveTo>
                <a:lnTo>
                  <a:pt x="2856104" y="0"/>
                </a:lnTo>
                <a:lnTo>
                  <a:pt x="2856104" y="5655652"/>
                </a:lnTo>
                <a:lnTo>
                  <a:pt x="0" y="5655652"/>
                </a:lnTo>
                <a:lnTo>
                  <a:pt x="0" y="0"/>
                </a:lnTo>
                <a:close/>
              </a:path>
            </a:pathLst>
          </a:custGeom>
          <a:blipFill>
            <a:blip r:embed="rId5"/>
            <a:stretch>
              <a:fillRect/>
            </a:stretch>
          </a:blipFill>
        </p:spPr>
      </p:sp>
      <p:sp>
        <p:nvSpPr>
          <p:cNvPr id="10" name="Freeform 10"/>
          <p:cNvSpPr/>
          <p:nvPr/>
        </p:nvSpPr>
        <p:spPr>
          <a:xfrm>
            <a:off x="3657600" y="20524"/>
            <a:ext cx="11658600" cy="2455976"/>
          </a:xfrm>
          <a:custGeom>
            <a:avLst/>
            <a:gdLst/>
            <a:ahLst/>
            <a:cxnLst/>
            <a:rect l="l" t="t" r="r" b="b"/>
            <a:pathLst>
              <a:path w="7395084" h="2349318">
                <a:moveTo>
                  <a:pt x="0" y="0"/>
                </a:moveTo>
                <a:lnTo>
                  <a:pt x="7395084" y="0"/>
                </a:lnTo>
                <a:lnTo>
                  <a:pt x="7395084" y="2349318"/>
                </a:lnTo>
                <a:lnTo>
                  <a:pt x="0" y="23493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TextBox 11"/>
          <p:cNvSpPr txBox="1"/>
          <p:nvPr/>
        </p:nvSpPr>
        <p:spPr>
          <a:xfrm>
            <a:off x="5181600" y="582175"/>
            <a:ext cx="8955020" cy="1437125"/>
          </a:xfrm>
          <a:prstGeom prst="rect">
            <a:avLst/>
          </a:prstGeom>
        </p:spPr>
        <p:txBody>
          <a:bodyPr wrap="square" lIns="0" tIns="0" rIns="0" bIns="0" rtlCol="0" anchor="t">
            <a:spAutoFit/>
          </a:bodyPr>
          <a:lstStyle/>
          <a:p>
            <a:pPr algn="ctr">
              <a:lnSpc>
                <a:spcPts val="56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Critical Evaluation of Vygotsky’s Theory</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graphicFrame>
        <p:nvGraphicFramePr>
          <p:cNvPr id="22" name="Diagram 21"/>
          <p:cNvGraphicFramePr/>
          <p:nvPr/>
        </p:nvGraphicFramePr>
        <p:xfrm>
          <a:off x="471209" y="1125412"/>
          <a:ext cx="16140391" cy="808208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0" y="495300"/>
            <a:ext cx="13863702" cy="8604290"/>
          </a:xfrm>
          <a:custGeom>
            <a:avLst/>
            <a:gdLst/>
            <a:ahLst/>
            <a:cxnLst/>
            <a:rect l="l" t="t" r="r" b="b"/>
            <a:pathLst>
              <a:path w="7493571" h="6008482">
                <a:moveTo>
                  <a:pt x="0" y="0"/>
                </a:moveTo>
                <a:lnTo>
                  <a:pt x="7493572" y="0"/>
                </a:lnTo>
                <a:lnTo>
                  <a:pt x="7493572" y="6008482"/>
                </a:lnTo>
                <a:lnTo>
                  <a:pt x="0" y="600848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739277" y="6896100"/>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7" name="Freeform 7"/>
          <p:cNvSpPr/>
          <p:nvPr/>
        </p:nvSpPr>
        <p:spPr>
          <a:xfrm>
            <a:off x="15571296" y="882958"/>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6"/>
            <a:stretch>
              <a:fillRect/>
            </a:stretch>
          </a:blipFill>
        </p:spPr>
      </p:sp>
      <p:grpSp>
        <p:nvGrpSpPr>
          <p:cNvPr id="15" name="Group 14"/>
          <p:cNvGrpSpPr/>
          <p:nvPr/>
        </p:nvGrpSpPr>
        <p:grpSpPr>
          <a:xfrm>
            <a:off x="3080310" y="114300"/>
            <a:ext cx="11245290" cy="1911309"/>
            <a:chOff x="1028701" y="1028700"/>
            <a:chExt cx="11245290" cy="1911309"/>
          </a:xfrm>
        </p:grpSpPr>
        <p:sp>
          <p:nvSpPr>
            <p:cNvPr id="6" name="Freeform 6"/>
            <p:cNvSpPr/>
            <p:nvPr/>
          </p:nvSpPr>
          <p:spPr>
            <a:xfrm>
              <a:off x="1028701" y="1028700"/>
              <a:ext cx="11245290" cy="1911309"/>
            </a:xfrm>
            <a:custGeom>
              <a:avLst/>
              <a:gdLst/>
              <a:ahLst/>
              <a:cxnLst/>
              <a:rect l="l" t="t" r="r" b="b"/>
              <a:pathLst>
                <a:path w="6016337" h="1911309">
                  <a:moveTo>
                    <a:pt x="0" y="0"/>
                  </a:moveTo>
                  <a:lnTo>
                    <a:pt x="6016337" y="0"/>
                  </a:lnTo>
                  <a:lnTo>
                    <a:pt x="6016337" y="1911309"/>
                  </a:lnTo>
                  <a:lnTo>
                    <a:pt x="0" y="191130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TextBox 8"/>
            <p:cNvSpPr txBox="1"/>
            <p:nvPr/>
          </p:nvSpPr>
          <p:spPr>
            <a:xfrm>
              <a:off x="1371601" y="1597050"/>
              <a:ext cx="10360724" cy="833562"/>
            </a:xfrm>
            <a:prstGeom prst="rect">
              <a:avLst/>
            </a:prstGeom>
          </p:spPr>
          <p:txBody>
            <a:bodyPr wrap="square" lIns="0" tIns="0" rIns="0" bIns="0" rtlCol="0" anchor="t">
              <a:spAutoFit/>
            </a:bodyPr>
            <a:lstStyle/>
            <a:p>
              <a:pPr algn="ctr">
                <a:lnSpc>
                  <a:spcPts val="650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Implications for Practice</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grpSp>
      <p:sp>
        <p:nvSpPr>
          <p:cNvPr id="12" name="TextBox 12"/>
          <p:cNvSpPr txBox="1"/>
          <p:nvPr/>
        </p:nvSpPr>
        <p:spPr>
          <a:xfrm>
            <a:off x="1295400" y="1485900"/>
            <a:ext cx="12206282" cy="63226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Create a culturally sensitive, emotionally safe nursery environment.</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Extension of learning and confidence in Amira should be done through scaffolding.</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Consistency in support with the parents and caregivers.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Monitor and report to inform the continued intervention.</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Consider practicing using theory in order to enhance the inclusive provision of early years practice.</a:t>
            </a:r>
            <a:endParaRPr lang="en-US" sz="3000" dirty="0">
              <a:latin typeface="Times New Roman" panose="02020603050405020304" pitchFamily="18" charset="0"/>
              <a:cs typeface="Times New Roman" panose="02020603050405020304" pitchFamily="18" charset="0"/>
            </a:endParaRPr>
          </a:p>
        </p:txBody>
      </p:sp>
      <p:pic>
        <p:nvPicPr>
          <p:cNvPr id="17" name="Picture 1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3411200" y="2705100"/>
            <a:ext cx="3759200" cy="5207000"/>
          </a:xfrm>
          <a:prstGeom prst="rect">
            <a:avLst/>
          </a:prstGeom>
          <a:solidFill>
            <a:srgbClr val="FFFFFF">
              <a:shade val="85000"/>
            </a:srgbClr>
          </a:solidFill>
          <a:ln w="190500" cap="sq">
            <a:solidFill>
              <a:srgbClr val="FFFFFF"/>
            </a:solidFill>
            <a:miter lim="800000"/>
            <a:headEnd/>
            <a:tailEnd/>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685" b="-157147"/>
            </a:stretch>
          </a:blipFill>
        </p:spPr>
      </p:sp>
      <p:sp>
        <p:nvSpPr>
          <p:cNvPr id="3" name="Freeform 3"/>
          <p:cNvSpPr/>
          <p:nvPr/>
        </p:nvSpPr>
        <p:spPr>
          <a:xfrm>
            <a:off x="-1224225" y="7103781"/>
            <a:ext cx="21585882" cy="9672935"/>
          </a:xfrm>
          <a:custGeom>
            <a:avLst/>
            <a:gdLst/>
            <a:ahLst/>
            <a:cxnLst/>
            <a:rect l="l" t="t" r="r" b="b"/>
            <a:pathLst>
              <a:path w="21585882" h="9672935">
                <a:moveTo>
                  <a:pt x="0" y="0"/>
                </a:moveTo>
                <a:lnTo>
                  <a:pt x="21585882" y="0"/>
                </a:lnTo>
                <a:lnTo>
                  <a:pt x="21585882" y="9672935"/>
                </a:lnTo>
                <a:lnTo>
                  <a:pt x="0" y="9672935"/>
                </a:lnTo>
                <a:lnTo>
                  <a:pt x="0" y="0"/>
                </a:lnTo>
                <a:close/>
              </a:path>
            </a:pathLst>
          </a:custGeom>
          <a:blipFill>
            <a:blip r:embed="rId2"/>
            <a:stretch>
              <a:fillRect l="-2043" r="-2043" b="-26010"/>
            </a:stretch>
          </a:blipFill>
        </p:spPr>
      </p:sp>
      <p:sp>
        <p:nvSpPr>
          <p:cNvPr id="4" name="Freeform 4"/>
          <p:cNvSpPr/>
          <p:nvPr/>
        </p:nvSpPr>
        <p:spPr>
          <a:xfrm>
            <a:off x="533400" y="419100"/>
            <a:ext cx="16992600" cy="7637591"/>
          </a:xfrm>
          <a:custGeom>
            <a:avLst/>
            <a:gdLst/>
            <a:ahLst/>
            <a:cxnLst/>
            <a:rect l="l" t="t" r="r" b="b"/>
            <a:pathLst>
              <a:path w="6890042" h="5524561">
                <a:moveTo>
                  <a:pt x="0" y="0"/>
                </a:moveTo>
                <a:lnTo>
                  <a:pt x="6890042" y="0"/>
                </a:lnTo>
                <a:lnTo>
                  <a:pt x="6890042" y="5524561"/>
                </a:lnTo>
                <a:lnTo>
                  <a:pt x="0" y="55245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272424" y="6603447"/>
            <a:ext cx="2068847" cy="3264453"/>
          </a:xfrm>
          <a:custGeom>
            <a:avLst/>
            <a:gdLst/>
            <a:ahLst/>
            <a:cxnLst/>
            <a:rect l="l" t="t" r="r" b="b"/>
            <a:pathLst>
              <a:path w="2068847" h="3264453">
                <a:moveTo>
                  <a:pt x="0" y="0"/>
                </a:moveTo>
                <a:lnTo>
                  <a:pt x="2068847" y="0"/>
                </a:lnTo>
                <a:lnTo>
                  <a:pt x="2068847" y="3264453"/>
                </a:lnTo>
                <a:lnTo>
                  <a:pt x="0" y="3264453"/>
                </a:lnTo>
                <a:lnTo>
                  <a:pt x="0" y="0"/>
                </a:lnTo>
                <a:close/>
              </a:path>
            </a:pathLst>
          </a:custGeom>
          <a:blipFill>
            <a:blip r:embed="rId5"/>
            <a:stretch>
              <a:fillRect/>
            </a:stretch>
          </a:blipFill>
        </p:spPr>
      </p:sp>
      <p:sp>
        <p:nvSpPr>
          <p:cNvPr id="6" name="Freeform 6"/>
          <p:cNvSpPr/>
          <p:nvPr/>
        </p:nvSpPr>
        <p:spPr>
          <a:xfrm>
            <a:off x="3181805" y="-38100"/>
            <a:ext cx="11905795" cy="2817779"/>
          </a:xfrm>
          <a:custGeom>
            <a:avLst/>
            <a:gdLst/>
            <a:ahLst/>
            <a:cxnLst/>
            <a:rect l="l" t="t" r="r" b="b"/>
            <a:pathLst>
              <a:path w="6016337" h="1911309">
                <a:moveTo>
                  <a:pt x="0" y="0"/>
                </a:moveTo>
                <a:lnTo>
                  <a:pt x="6016337" y="0"/>
                </a:lnTo>
                <a:lnTo>
                  <a:pt x="6016337" y="1911309"/>
                </a:lnTo>
                <a:lnTo>
                  <a:pt x="0" y="191130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15571296" y="882958"/>
            <a:ext cx="1688004" cy="1753771"/>
          </a:xfrm>
          <a:custGeom>
            <a:avLst/>
            <a:gdLst/>
            <a:ahLst/>
            <a:cxnLst/>
            <a:rect l="l" t="t" r="r" b="b"/>
            <a:pathLst>
              <a:path w="1688004" h="1753771">
                <a:moveTo>
                  <a:pt x="0" y="0"/>
                </a:moveTo>
                <a:lnTo>
                  <a:pt x="1688004" y="0"/>
                </a:lnTo>
                <a:lnTo>
                  <a:pt x="1688004" y="1753770"/>
                </a:lnTo>
                <a:lnTo>
                  <a:pt x="0" y="1753770"/>
                </a:lnTo>
                <a:lnTo>
                  <a:pt x="0" y="0"/>
                </a:lnTo>
                <a:close/>
              </a:path>
            </a:pathLst>
          </a:custGeom>
          <a:blipFill>
            <a:blip r:embed="rId8"/>
            <a:stretch>
              <a:fillRect/>
            </a:stretch>
          </a:blipFill>
        </p:spPr>
      </p:sp>
      <p:sp>
        <p:nvSpPr>
          <p:cNvPr id="13" name="TextBox 13"/>
          <p:cNvSpPr txBox="1"/>
          <p:nvPr/>
        </p:nvSpPr>
        <p:spPr>
          <a:xfrm>
            <a:off x="4267200" y="419100"/>
            <a:ext cx="9905999" cy="756617"/>
          </a:xfrm>
          <a:prstGeom prst="rect">
            <a:avLst/>
          </a:prstGeom>
        </p:spPr>
        <p:txBody>
          <a:bodyPr wrap="square" lIns="0" tIns="0" rIns="0" bIns="0" rtlCol="0" anchor="t">
            <a:spAutoFit/>
          </a:bodyPr>
          <a:lstStyle/>
          <a:p>
            <a:pPr algn="ctr">
              <a:lnSpc>
                <a:spcPts val="5860"/>
              </a:lnSpc>
            </a:pPr>
            <a:r>
              <a:rPr lang="en-US" sz="6000" b="1" dirty="0">
                <a:solidFill>
                  <a:srgbClr val="C87E86"/>
                </a:solidFill>
                <a:latin typeface="Times New Roman" panose="02020603050405020304" pitchFamily="18" charset="0"/>
                <a:ea typeface="Alice Bold"/>
                <a:cs typeface="Times New Roman" panose="02020603050405020304" pitchFamily="18" charset="0"/>
                <a:sym typeface="Alice Bold"/>
              </a:rPr>
              <a:t>References</a:t>
            </a:r>
            <a:endParaRPr lang="en-US" sz="6000" b="1" dirty="0">
              <a:solidFill>
                <a:srgbClr val="C87E86"/>
              </a:solidFill>
              <a:latin typeface="Times New Roman" panose="02020603050405020304" pitchFamily="18" charset="0"/>
              <a:ea typeface="Alice Bold"/>
              <a:cs typeface="Times New Roman" panose="02020603050405020304" pitchFamily="18" charset="0"/>
              <a:sym typeface="Alice Bold"/>
            </a:endParaRPr>
          </a:p>
        </p:txBody>
      </p:sp>
      <p:sp>
        <p:nvSpPr>
          <p:cNvPr id="16" name="TextBox 16"/>
          <p:cNvSpPr txBox="1"/>
          <p:nvPr/>
        </p:nvSpPr>
        <p:spPr>
          <a:xfrm>
            <a:off x="1828800" y="1638300"/>
            <a:ext cx="15430500" cy="63226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Nature (Biological): Temperament, maturation of the neural processes, and genetic predispositions.</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Environment (Nurture): Parental attachment, cultural values, and continuity of nursery between home and nursery.</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Vygotsky emphasizes </a:t>
            </a:r>
            <a:r>
              <a:rPr lang="en-US" sz="3000" b="1" dirty="0">
                <a:latin typeface="Times New Roman" panose="02020603050405020304" pitchFamily="18" charset="0"/>
                <a:cs typeface="Times New Roman" panose="02020603050405020304" pitchFamily="18" charset="0"/>
              </a:rPr>
              <a:t>nurture</a:t>
            </a:r>
            <a:r>
              <a:rPr lang="en-US" sz="3000" dirty="0">
                <a:latin typeface="Times New Roman" panose="02020603050405020304" pitchFamily="18" charset="0"/>
                <a:cs typeface="Times New Roman" panose="02020603050405020304" pitchFamily="18" charset="0"/>
              </a:rPr>
              <a:t> through cultural learning, but </a:t>
            </a:r>
            <a:r>
              <a:rPr lang="en-US" sz="3000" b="1" dirty="0">
                <a:latin typeface="Times New Roman" panose="02020603050405020304" pitchFamily="18" charset="0"/>
                <a:cs typeface="Times New Roman" panose="02020603050405020304" pitchFamily="18" charset="0"/>
              </a:rPr>
              <a:t>nature</a:t>
            </a:r>
            <a:r>
              <a:rPr lang="en-US" sz="3000" dirty="0">
                <a:latin typeface="Times New Roman" panose="02020603050405020304" pitchFamily="18" charset="0"/>
                <a:cs typeface="Times New Roman" panose="02020603050405020304" pitchFamily="18" charset="0"/>
              </a:rPr>
              <a:t> shapes readiness to learn (Ab Aziz et al., 2025, pp.60-67).</a:t>
            </a:r>
            <a:endParaRPr lang="en-US" sz="30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combination of the two factors promotes the adaptive and emotional development of Amira.</a:t>
            </a:r>
            <a:endParaRPr 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4117</Words>
  <Application>WPS Presentation</Application>
  <PresentationFormat>Custom</PresentationFormat>
  <Paragraphs>81</Paragraphs>
  <Slides>12</Slides>
  <Notes>12</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12</vt:i4>
      </vt:variant>
    </vt:vector>
  </HeadingPairs>
  <TitlesOfParts>
    <vt:vector size="23" baseType="lpstr">
      <vt:lpstr>Arial</vt:lpstr>
      <vt:lpstr>SimSun</vt:lpstr>
      <vt:lpstr>Wingdings</vt:lpstr>
      <vt:lpstr>Times New Roman</vt:lpstr>
      <vt:lpstr>Alice Bold</vt:lpstr>
      <vt:lpstr>Segoe Print</vt:lpstr>
      <vt:lpstr>DM Sans Bold</vt:lpstr>
      <vt:lpstr>Microsoft YaHei</vt:lpstr>
      <vt:lpstr>Arial Unicode MS</vt:lpstr>
      <vt:lpstr>Calibri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Pink Watercolor Introduction to Children Presentation</dc:title>
  <dc:creator>user</dc:creator>
  <cp:lastModifiedBy>seli sequeira</cp:lastModifiedBy>
  <cp:revision>5</cp:revision>
  <dcterms:created xsi:type="dcterms:W3CDTF">2006-08-16T00:00:00Z</dcterms:created>
  <dcterms:modified xsi:type="dcterms:W3CDTF">2025-11-16T15:22:11Z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94F47515EC674947B835D8E21CE23F28_12</vt:lpwstr>
  </property>
  <property fmtid="{D5CDD505-2E9C-101B-9397-08002B2CF9AE}" pid="3" name="KSOProductBuildVer">
    <vt:lpwstr>2057-12.2.0.23155</vt:lpwstr>
  </property>
</Properties>
</file>