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1" r:id="rId4"/>
    <p:sldId id="258" r:id="rId5"/>
    <p:sldId id="259" r:id="rId6"/>
    <p:sldId id="270" r:id="rId7"/>
    <p:sldId id="261" r:id="rId8"/>
    <p:sldId id="268" r:id="rId9"/>
    <p:sldId id="262" r:id="rId10"/>
    <p:sldId id="267" r:id="rId11"/>
    <p:sldId id="265" r:id="rId12"/>
    <p:sldId id="269" r:id="rId13"/>
    <p:sldId id="27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114" d="100"/>
          <a:sy n="114" d="100"/>
        </p:scale>
        <p:origin x="35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7/17/2024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slide" Target="slide9.xml" /><Relationship Id="rId2" Type="http://schemas.openxmlformats.org/officeDocument/2006/relationships/image" Target="../media/image3.png" /><Relationship Id="rId1" Type="http://schemas.openxmlformats.org/officeDocument/2006/relationships/slideLayout" Target="../slideLayouts/slideLayout2.xml" /><Relationship Id="rId4" Type="http://schemas.openxmlformats.org/officeDocument/2006/relationships/image" Target="../media/image30.png" /></Relationships>
</file>

<file path=ppt/slides/_rels/slide10.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image" Target="../media/image4.pn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05183-48FA-44F9-9F37-2016B963E3FB}"/>
              </a:ext>
            </a:extLst>
          </p:cNvPr>
          <p:cNvSpPr>
            <a:spLocks noGrp="1"/>
          </p:cNvSpPr>
          <p:nvPr>
            <p:ph type="ctrTitle"/>
          </p:nvPr>
        </p:nvSpPr>
        <p:spPr>
          <a:xfrm>
            <a:off x="1019907" y="259666"/>
            <a:ext cx="10673792" cy="2262781"/>
          </a:xfrm>
        </p:spPr>
        <p:txBody>
          <a:bodyPr>
            <a:normAutofit/>
          </a:bodyPr>
          <a:lstStyle/>
          <a:p>
            <a:r>
              <a:rPr lang="en-GB" sz="4400" dirty="0">
                <a:latin typeface="Arial" panose="020B0604020202020204" pitchFamily="34" charset="0"/>
                <a:cs typeface="Arial" panose="020B0604020202020204" pitchFamily="34" charset="0"/>
              </a:rPr>
              <a:t>Explaining the internal operations and external environment of Jet2 Holidays</a:t>
            </a:r>
          </a:p>
        </p:txBody>
      </p:sp>
      <p:sp>
        <p:nvSpPr>
          <p:cNvPr id="3" name="Subtitle 2">
            <a:extLst>
              <a:ext uri="{FF2B5EF4-FFF2-40B4-BE49-F238E27FC236}">
                <a16:creationId xmlns:a16="http://schemas.microsoft.com/office/drawing/2014/main" id="{AC35A239-A925-450C-960D-F3E2FDCA8451}"/>
              </a:ext>
            </a:extLst>
          </p:cNvPr>
          <p:cNvSpPr>
            <a:spLocks noGrp="1"/>
          </p:cNvSpPr>
          <p:nvPr>
            <p:ph type="subTitle" idx="1"/>
          </p:nvPr>
        </p:nvSpPr>
        <p:spPr>
          <a:xfrm>
            <a:off x="1326777" y="3074921"/>
            <a:ext cx="9538446" cy="1120141"/>
          </a:xfrm>
        </p:spPr>
        <p:txBody>
          <a:bodyPr>
            <a:normAutofit/>
          </a:bodyPr>
          <a:lstStyle/>
          <a:p>
            <a:r>
              <a:rPr lang="en-GB" sz="2000" dirty="0" err="1">
                <a:latin typeface="Arial" panose="020B0604020202020204" pitchFamily="34" charset="0"/>
                <a:cs typeface="Arial" panose="020B0604020202020204" pitchFamily="34" charset="0"/>
              </a:rPr>
              <a:t>Sameena</a:t>
            </a:r>
            <a:r>
              <a:rPr lang="en-GB" sz="2000" dirty="0">
                <a:latin typeface="Arial" panose="020B0604020202020204" pitchFamily="34" charset="0"/>
                <a:cs typeface="Arial" panose="020B0604020202020204" pitchFamily="34" charset="0"/>
              </a:rPr>
              <a:t> Hassan (2023264). Yasmin Saleem (2220775) and Hira Shahzad </a:t>
            </a:r>
          </a:p>
        </p:txBody>
      </p:sp>
      <p:pic>
        <p:nvPicPr>
          <p:cNvPr id="4" name="Picture 3">
            <a:extLst>
              <a:ext uri="{FF2B5EF4-FFF2-40B4-BE49-F238E27FC236}">
                <a16:creationId xmlns:a16="http://schemas.microsoft.com/office/drawing/2014/main" id="{495A7944-E321-4C21-BF75-F55FBD8F9A84}"/>
              </a:ext>
            </a:extLst>
          </p:cNvPr>
          <p:cNvPicPr/>
          <p:nvPr/>
        </p:nvPicPr>
        <p:blipFill>
          <a:blip r:embed="rId2">
            <a:extLst>
              <a:ext uri="{28A0092B-C50C-407E-A947-70E740481C1C}">
                <a14:useLocalDpi xmlns:a14="http://schemas.microsoft.com/office/drawing/2010/main" val="0"/>
              </a:ext>
            </a:extLst>
          </a:blip>
          <a:stretch>
            <a:fillRect/>
          </a:stretch>
        </p:blipFill>
        <p:spPr>
          <a:xfrm>
            <a:off x="5492260" y="4752380"/>
            <a:ext cx="3229709" cy="1592506"/>
          </a:xfrm>
          <a:prstGeom prst="rect">
            <a:avLst/>
          </a:prstGeom>
        </p:spPr>
      </p:pic>
      <p:pic>
        <p:nvPicPr>
          <p:cNvPr id="1026" name="Picture 2" descr="Package holidays take off for Jet2 as ...">
            <a:extLst>
              <a:ext uri="{FF2B5EF4-FFF2-40B4-BE49-F238E27FC236}">
                <a16:creationId xmlns:a16="http://schemas.microsoft.com/office/drawing/2014/main" id="{B51FB702-BD77-4D02-897B-E58A1A921F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6023" y="4757225"/>
            <a:ext cx="2385830" cy="1587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1543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2AF91-8F7E-438A-A592-3666EBFA6957}"/>
              </a:ext>
            </a:extLst>
          </p:cNvPr>
          <p:cNvSpPr>
            <a:spLocks noGrp="1"/>
          </p:cNvSpPr>
          <p:nvPr>
            <p:ph type="title"/>
          </p:nvPr>
        </p:nvSpPr>
        <p:spPr>
          <a:xfrm>
            <a:off x="2589213" y="624110"/>
            <a:ext cx="8915400" cy="835413"/>
          </a:xfrm>
        </p:spPr>
        <p:txBody>
          <a:bodyPr/>
          <a:lstStyle/>
          <a:p>
            <a:r>
              <a:rPr lang="en-GB" dirty="0"/>
              <a:t>        </a:t>
            </a:r>
            <a:r>
              <a:rPr lang="en-GB" dirty="0">
                <a:latin typeface="Arial" panose="020B0604020202020204" pitchFamily="34" charset="0"/>
                <a:cs typeface="Arial" panose="020B0604020202020204" pitchFamily="34" charset="0"/>
              </a:rPr>
              <a:t>Overview of Jet 2 Holidays</a:t>
            </a:r>
          </a:p>
        </p:txBody>
      </p:sp>
      <p:sp>
        <p:nvSpPr>
          <p:cNvPr id="3" name="Content Placeholder 2">
            <a:extLst>
              <a:ext uri="{FF2B5EF4-FFF2-40B4-BE49-F238E27FC236}">
                <a16:creationId xmlns:a16="http://schemas.microsoft.com/office/drawing/2014/main" id="{57D80C6A-8E67-4CD9-87AD-DAFCFFB43F93}"/>
              </a:ext>
            </a:extLst>
          </p:cNvPr>
          <p:cNvSpPr>
            <a:spLocks noGrp="1"/>
          </p:cNvSpPr>
          <p:nvPr>
            <p:ph idx="1"/>
          </p:nvPr>
        </p:nvSpPr>
        <p:spPr>
          <a:xfrm>
            <a:off x="1213338" y="2133600"/>
            <a:ext cx="10291274" cy="3777622"/>
          </a:xfrm>
        </p:spPr>
        <p:txBody>
          <a:bodyPr/>
          <a:lstStyle/>
          <a:p>
            <a:r>
              <a:rPr lang="en-GB" dirty="0">
                <a:latin typeface="Arial" panose="020B0604020202020204" pitchFamily="34" charset="0"/>
                <a:cs typeface="Arial" panose="020B0604020202020204" pitchFamily="34" charset="0"/>
              </a:rPr>
              <a:t>Jet 2 is a package holiday provider that sells its holiday packages through various different channels. Travel agents and can also be purchased via telephone though their contact centre whom are based in  Leeds, United Kingdom.</a:t>
            </a:r>
          </a:p>
          <a:p>
            <a:r>
              <a:rPr lang="en-GB" dirty="0">
                <a:latin typeface="Arial" panose="020B0604020202020204" pitchFamily="34" charset="0"/>
                <a:cs typeface="Arial" panose="020B0604020202020204" pitchFamily="34" charset="0"/>
              </a:rPr>
              <a:t>Jet2 Holidays was discovered in 2003</a:t>
            </a:r>
          </a:p>
          <a:p>
            <a:r>
              <a:rPr lang="en-GB" dirty="0">
                <a:latin typeface="Arial" panose="020B0604020202020204" pitchFamily="34" charset="0"/>
                <a:cs typeface="Arial" panose="020B0604020202020204" pitchFamily="34" charset="0"/>
              </a:rPr>
              <a:t>Jet2 Holidays is a low budget airline</a:t>
            </a:r>
          </a:p>
          <a:p>
            <a:r>
              <a:rPr lang="en-GB" dirty="0">
                <a:latin typeface="Arial" panose="020B0604020202020204" pitchFamily="34" charset="0"/>
                <a:cs typeface="Arial" panose="020B0604020202020204" pitchFamily="34" charset="0"/>
              </a:rPr>
              <a:t>Operates to over 70 different destinations </a:t>
            </a:r>
          </a:p>
          <a:p>
            <a:r>
              <a:rPr lang="en-GB" dirty="0">
                <a:latin typeface="Arial" panose="020B0604020202020204" pitchFamily="34" charset="0"/>
                <a:cs typeface="Arial" panose="020B0604020202020204" pitchFamily="34" charset="0"/>
              </a:rPr>
              <a:t>A range of leisure destinations from its base airports at Leeds Bradford International Airport, and Belfast, Birmingham, East Midlands, Edinburgh, Glasgow, Manchester, London Stansted, New Bristol, and Newcastle airports.</a:t>
            </a:r>
          </a:p>
          <a:p>
            <a:endParaRPr lang="en-GB" dirty="0"/>
          </a:p>
          <a:p>
            <a:endParaRPr lang="en-GB" dirty="0"/>
          </a:p>
        </p:txBody>
      </p:sp>
    </p:spTree>
    <p:extLst>
      <p:ext uri="{BB962C8B-B14F-4D97-AF65-F5344CB8AC3E}">
        <p14:creationId xmlns:p14="http://schemas.microsoft.com/office/powerpoint/2010/main" val="1874008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17FC5-B76C-430D-9F6B-BB064615BC0D}"/>
              </a:ext>
            </a:extLst>
          </p:cNvPr>
          <p:cNvSpPr>
            <a:spLocks noGrp="1"/>
          </p:cNvSpPr>
          <p:nvPr>
            <p:ph type="title"/>
          </p:nvPr>
        </p:nvSpPr>
        <p:spPr>
          <a:xfrm>
            <a:off x="1950721" y="624110"/>
            <a:ext cx="9553892" cy="1280890"/>
          </a:xfrm>
        </p:spPr>
        <p:txBody>
          <a:bodyPr/>
          <a:lstStyle/>
          <a:p>
            <a:r>
              <a:rPr lang="en-GB" dirty="0">
                <a:latin typeface="Arial" panose="020B0604020202020204" pitchFamily="34" charset="0"/>
                <a:cs typeface="Arial" panose="020B0604020202020204" pitchFamily="34" charset="0"/>
              </a:rPr>
              <a:t>Organisational structure of Jet2 Holidays</a:t>
            </a:r>
          </a:p>
        </p:txBody>
      </p:sp>
      <p:sp>
        <p:nvSpPr>
          <p:cNvPr id="3" name="Content Placeholder 2">
            <a:extLst>
              <a:ext uri="{FF2B5EF4-FFF2-40B4-BE49-F238E27FC236}">
                <a16:creationId xmlns:a16="http://schemas.microsoft.com/office/drawing/2014/main" id="{343096BB-21E4-4075-828A-C5549FFF84DA}"/>
              </a:ext>
            </a:extLst>
          </p:cNvPr>
          <p:cNvSpPr>
            <a:spLocks noGrp="1"/>
          </p:cNvSpPr>
          <p:nvPr>
            <p:ph idx="1"/>
          </p:nvPr>
        </p:nvSpPr>
        <p:spPr>
          <a:xfrm>
            <a:off x="1217454" y="1905000"/>
            <a:ext cx="9757092" cy="3777622"/>
          </a:xfrm>
        </p:spPr>
        <p:txBody>
          <a:bodyPr/>
          <a:lstStyle/>
          <a:p>
            <a:r>
              <a:rPr lang="en-GB" dirty="0">
                <a:latin typeface="Arial" panose="020B0604020202020204" pitchFamily="34" charset="0"/>
                <a:cs typeface="Arial" panose="020B0604020202020204" pitchFamily="34" charset="0"/>
              </a:rPr>
              <a:t>Their organisational structure is operations, maintenance, marketing and their finance divisions. </a:t>
            </a:r>
          </a:p>
          <a:p>
            <a:r>
              <a:rPr lang="en-GB" dirty="0">
                <a:latin typeface="Arial" panose="020B0604020202020204" pitchFamily="34" charset="0"/>
                <a:cs typeface="Arial" panose="020B0604020202020204" pitchFamily="34" charset="0"/>
              </a:rPr>
              <a:t>Have been rapidly expanding since the year 2000.  As jet2 has been known to expand quickly, this has meant that their operational costs and revenue has also increased. In 2015, Jet 2 Holidays made a 15% rise in revenue and overall revenue increase was 47 Million. </a:t>
            </a:r>
          </a:p>
        </p:txBody>
      </p:sp>
    </p:spTree>
    <p:extLst>
      <p:ext uri="{BB962C8B-B14F-4D97-AF65-F5344CB8AC3E}">
        <p14:creationId xmlns:p14="http://schemas.microsoft.com/office/powerpoint/2010/main" val="465407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C4680-1137-4AF0-99C1-7E89621D1955}"/>
              </a:ext>
            </a:extLst>
          </p:cNvPr>
          <p:cNvSpPr>
            <a:spLocks noGrp="1"/>
          </p:cNvSpPr>
          <p:nvPr>
            <p:ph type="title"/>
          </p:nvPr>
        </p:nvSpPr>
        <p:spPr/>
        <p:txBody>
          <a:bodyPr/>
          <a:lstStyle/>
          <a:p>
            <a:r>
              <a:rPr lang="en-GB" dirty="0"/>
              <a:t>Background organisation structure, size and its functions </a:t>
            </a:r>
          </a:p>
        </p:txBody>
      </p:sp>
      <p:sp>
        <p:nvSpPr>
          <p:cNvPr id="3" name="Content Placeholder 2">
            <a:extLst>
              <a:ext uri="{FF2B5EF4-FFF2-40B4-BE49-F238E27FC236}">
                <a16:creationId xmlns:a16="http://schemas.microsoft.com/office/drawing/2014/main" id="{A0AE4C34-9F85-40F9-86BE-0BBE4903C7D7}"/>
              </a:ext>
            </a:extLst>
          </p:cNvPr>
          <p:cNvSpPr>
            <a:spLocks noGrp="1"/>
          </p:cNvSpPr>
          <p:nvPr>
            <p:ph idx="1"/>
          </p:nvPr>
        </p:nvSpPr>
        <p:spPr/>
        <p:txBody>
          <a:bodyPr>
            <a:normAutofit/>
          </a:bodyPr>
          <a:lstStyle/>
          <a:p>
            <a:r>
              <a:rPr lang="en-GB" sz="1700" dirty="0">
                <a:latin typeface="Arial" panose="020B0604020202020204" pitchFamily="34" charset="0"/>
                <a:cs typeface="Arial" panose="020B0604020202020204" pitchFamily="34" charset="0"/>
              </a:rPr>
              <a:t>Size of jet 2 - </a:t>
            </a:r>
            <a:r>
              <a:rPr lang="en-GB" sz="1700" b="0" i="0" dirty="0">
                <a:solidFill>
                  <a:srgbClr val="4D5156"/>
                </a:solidFill>
                <a:effectLst/>
                <a:highlight>
                  <a:srgbClr val="FFFFFF"/>
                </a:highlight>
                <a:latin typeface="Arial" panose="020B0604020202020204" pitchFamily="34" charset="0"/>
                <a:cs typeface="Arial" panose="020B0604020202020204" pitchFamily="34" charset="0"/>
              </a:rPr>
              <a:t>Jet2 Holidays  is the UK’s </a:t>
            </a:r>
            <a:r>
              <a:rPr lang="en-GB" sz="1700" dirty="0">
                <a:solidFill>
                  <a:srgbClr val="4D5156"/>
                </a:solidFill>
                <a:highlight>
                  <a:srgbClr val="FFFFFF"/>
                </a:highlight>
                <a:latin typeface="Arial" panose="020B0604020202020204" pitchFamily="34" charset="0"/>
                <a:cs typeface="Arial" panose="020B0604020202020204" pitchFamily="34" charset="0"/>
              </a:rPr>
              <a:t>3rd</a:t>
            </a:r>
            <a:r>
              <a:rPr lang="en-GB" sz="1700" b="0" i="0" dirty="0">
                <a:solidFill>
                  <a:srgbClr val="4D5156"/>
                </a:solidFill>
                <a:effectLst/>
                <a:highlight>
                  <a:srgbClr val="FFFFFF"/>
                </a:highlight>
                <a:latin typeface="Arial" panose="020B0604020202020204" pitchFamily="34" charset="0"/>
                <a:cs typeface="Arial" panose="020B0604020202020204" pitchFamily="34" charset="0"/>
              </a:rPr>
              <a:t> largest airline, flying from 12 UK airports to more than 65 destinations across Europe, the Mediterranean and the Canary Islands. Since our first flight in 2003, we've grown our fleet, and in Summer 2023, we operated 119 planes.</a:t>
            </a:r>
          </a:p>
          <a:p>
            <a:r>
              <a:rPr lang="en-GB" sz="1700" dirty="0">
                <a:solidFill>
                  <a:srgbClr val="4D5156"/>
                </a:solidFill>
                <a:highlight>
                  <a:srgbClr val="FFFFFF"/>
                </a:highlight>
                <a:latin typeface="Arial" panose="020B0604020202020204" pitchFamily="34" charset="0"/>
                <a:cs typeface="Arial" panose="020B0604020202020204" pitchFamily="34" charset="0"/>
              </a:rPr>
              <a:t>Functions of Jet 2 Holidays – offering a variety of functions which includes managing your own booking online whilst adding your own extras and having the control t manage your own booking whilst keeping in touch with all the latest updates and information with flights and regulations which we must be aware of beforehand. </a:t>
            </a:r>
          </a:p>
          <a:p>
            <a:r>
              <a:rPr lang="en-GB" sz="1700" dirty="0">
                <a:highlight>
                  <a:srgbClr val="FFFFFF"/>
                </a:highlight>
                <a:latin typeface="Arial" panose="020B0604020202020204" pitchFamily="34" charset="0"/>
                <a:cs typeface="Arial" panose="020B0604020202020204" pitchFamily="34" charset="0"/>
              </a:rPr>
              <a:t>Jet2 focuses on safety, sustainability, and providing excellent customer engagement and service. Jet2 Holidays thrives to provide generous baggage allowance, holiday packages, and a loyalty program which benefits their customers, ensuring a pleasant and rewarding travel experience for everyone to make it memorable.</a:t>
            </a:r>
          </a:p>
          <a:p>
            <a:endParaRPr lang="en-GB" dirty="0"/>
          </a:p>
        </p:txBody>
      </p:sp>
    </p:spTree>
    <p:extLst>
      <p:ext uri="{BB962C8B-B14F-4D97-AF65-F5344CB8AC3E}">
        <p14:creationId xmlns:p14="http://schemas.microsoft.com/office/powerpoint/2010/main" val="659108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D7226-6330-4233-957E-940E100F0EB2}"/>
              </a:ext>
            </a:extLst>
          </p:cNvPr>
          <p:cNvSpPr>
            <a:spLocks noGrp="1"/>
          </p:cNvSpPr>
          <p:nvPr>
            <p:ph type="title"/>
          </p:nvPr>
        </p:nvSpPr>
        <p:spPr/>
        <p:txBody>
          <a:bodyPr/>
          <a:lstStyle/>
          <a:p>
            <a:r>
              <a:rPr lang="en-GB" dirty="0"/>
              <a:t>The internal and external environment influencing the organisation</a:t>
            </a:r>
          </a:p>
        </p:txBody>
      </p:sp>
      <p:sp>
        <p:nvSpPr>
          <p:cNvPr id="3" name="Content Placeholder 2">
            <a:extLst>
              <a:ext uri="{FF2B5EF4-FFF2-40B4-BE49-F238E27FC236}">
                <a16:creationId xmlns:a16="http://schemas.microsoft.com/office/drawing/2014/main" id="{0173C2AE-ECD3-496C-9E80-5C2DD24231C4}"/>
              </a:ext>
            </a:extLst>
          </p:cNvPr>
          <p:cNvSpPr>
            <a:spLocks noGrp="1"/>
          </p:cNvSpPr>
          <p:nvPr>
            <p:ph idx="1"/>
          </p:nvPr>
        </p:nvSpPr>
        <p:spPr/>
        <p:txBody>
          <a:bodyPr>
            <a:normAutofit/>
          </a:bodyPr>
          <a:lstStyle/>
          <a:p>
            <a:r>
              <a:rPr lang="en-GB" sz="2000" b="0" i="0" dirty="0">
                <a:solidFill>
                  <a:srgbClr val="000000"/>
                </a:solidFill>
                <a:effectLst/>
                <a:highlight>
                  <a:srgbClr val="FFFFFF"/>
                </a:highlight>
                <a:latin typeface="DejaVuSans_3s_7"/>
              </a:rPr>
              <a:t>internal environment in order to assess its resources, competencies, and competitive advantages. Performing an internal analysis allows you to identify the strengths and weaknesses of your organization (</a:t>
            </a:r>
            <a:r>
              <a:rPr lang="en-GB" sz="2000" b="0" i="0" dirty="0" err="1">
                <a:solidFill>
                  <a:srgbClr val="000000"/>
                </a:solidFill>
                <a:effectLst/>
                <a:highlight>
                  <a:srgbClr val="FFFFFF"/>
                </a:highlight>
                <a:latin typeface="DejaVuSans_3s_7"/>
              </a:rPr>
              <a:t>Mirkovic</a:t>
            </a:r>
            <a:r>
              <a:rPr lang="en-GB" sz="2000" b="0" i="0" dirty="0">
                <a:solidFill>
                  <a:srgbClr val="000000"/>
                </a:solidFill>
                <a:effectLst/>
                <a:highlight>
                  <a:srgbClr val="FFFFFF"/>
                </a:highlight>
                <a:latin typeface="DejaVuSans_3s_7"/>
              </a:rPr>
              <a:t> 2020). Jet2's mission is 'to be the UK's leading and best leisure travel business' (Jet2 plc, 2021). Performing an internal analysis will allow a sustainable competitive advantage to be created and established for Jet2.</a:t>
            </a:r>
          </a:p>
        </p:txBody>
      </p:sp>
    </p:spTree>
    <p:extLst>
      <p:ext uri="{BB962C8B-B14F-4D97-AF65-F5344CB8AC3E}">
        <p14:creationId xmlns:p14="http://schemas.microsoft.com/office/powerpoint/2010/main" val="3045363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73905-DDD0-169D-1092-804CAD0EDCCF}"/>
              </a:ext>
            </a:extLst>
          </p:cNvPr>
          <p:cNvSpPr>
            <a:spLocks noGrp="1"/>
          </p:cNvSpPr>
          <p:nvPr>
            <p:ph type="title"/>
          </p:nvPr>
        </p:nvSpPr>
        <p:spPr/>
        <p:txBody>
          <a:bodyPr/>
          <a:lstStyle/>
          <a:p>
            <a:r>
              <a:rPr lang="en-GB" dirty="0"/>
              <a:t>External continued..</a:t>
            </a:r>
          </a:p>
        </p:txBody>
      </p:sp>
      <p:sp>
        <p:nvSpPr>
          <p:cNvPr id="3" name="Content Placeholder 2">
            <a:extLst>
              <a:ext uri="{FF2B5EF4-FFF2-40B4-BE49-F238E27FC236}">
                <a16:creationId xmlns:a16="http://schemas.microsoft.com/office/drawing/2014/main" id="{903826FC-5853-710F-40DE-9C9FD5766D3C}"/>
              </a:ext>
            </a:extLst>
          </p:cNvPr>
          <p:cNvSpPr>
            <a:spLocks noGrp="1"/>
          </p:cNvSpPr>
          <p:nvPr>
            <p:ph idx="1"/>
          </p:nvPr>
        </p:nvSpPr>
        <p:spPr/>
        <p:txBody>
          <a:bodyPr>
            <a:normAutofit fontScale="92500"/>
          </a:bodyPr>
          <a:lstStyle/>
          <a:p>
            <a:r>
              <a:rPr lang="en-GB" sz="1700" dirty="0">
                <a:solidFill>
                  <a:srgbClr val="000000"/>
                </a:solidFill>
                <a:highlight>
                  <a:srgbClr val="FFFFFF"/>
                </a:highlight>
                <a:latin typeface="Arial" panose="020B0604020202020204" pitchFamily="34" charset="0"/>
                <a:cs typeface="Arial" panose="020B0604020202020204" pitchFamily="34" charset="0"/>
              </a:rPr>
              <a:t>External - </a:t>
            </a:r>
            <a:r>
              <a:rPr lang="en-GB" sz="1700" b="0" i="0" dirty="0">
                <a:solidFill>
                  <a:srgbClr val="000000"/>
                </a:solidFill>
                <a:effectLst/>
                <a:highlight>
                  <a:srgbClr val="FFFFFF"/>
                </a:highlight>
                <a:latin typeface="Arial" panose="020B0604020202020204" pitchFamily="34" charset="0"/>
                <a:cs typeface="Arial" panose="020B0604020202020204" pitchFamily="34" charset="0"/>
              </a:rPr>
              <a:t>they can expand upon their current target demographic to access and attract a new younger audience. They will be able to do this by promoting their services on a variety of social media platforms following their reconditioning of the website. The aim of this is to make it more modern and accessible to ensure that their number of purchases and returning customers remains high to and that they continue to be of the top companies in the low-cost UK airline industry. </a:t>
            </a:r>
          </a:p>
          <a:p>
            <a:r>
              <a:rPr lang="en-GB" sz="1700" b="0" i="0" dirty="0">
                <a:solidFill>
                  <a:srgbClr val="000000"/>
                </a:solidFill>
                <a:effectLst/>
                <a:highlight>
                  <a:srgbClr val="FFFFFF"/>
                </a:highlight>
                <a:latin typeface="Arial" panose="020B0604020202020204" pitchFamily="34" charset="0"/>
                <a:cs typeface="Arial" panose="020B0604020202020204" pitchFamily="34" charset="0"/>
              </a:rPr>
              <a:t>However, although there are a great number of positives to the recommendations suggested some negative impacts can be established. It may be difficult for Jet2 to make drastic changes to their demographic and website, due to the fact that the market is highly competitive, and it will be extremely easy for customers to substitute to alternative airlines. To overcome this, Jet2 must ensure that they continue to offer unique services, such as their VIP Plus Scheme, as well as the introduction of brand ambassadors via social media. </a:t>
            </a:r>
          </a:p>
          <a:p>
            <a:r>
              <a:rPr lang="en-GB" sz="1700" b="0" i="0" dirty="0">
                <a:solidFill>
                  <a:srgbClr val="000000"/>
                </a:solidFill>
                <a:effectLst/>
                <a:highlight>
                  <a:srgbClr val="FFFFFF"/>
                </a:highlight>
                <a:latin typeface="Arial" panose="020B0604020202020204" pitchFamily="34" charset="0"/>
                <a:cs typeface="Arial" panose="020B0604020202020204" pitchFamily="34" charset="0"/>
              </a:rPr>
              <a:t>This will give Jet2 an advantageous edge over competitors, enhancing their brand reputation and hopefully leading to an increase in sales and market share. </a:t>
            </a:r>
            <a:endParaRPr lang="en-GB" sz="17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729015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D542A-EF8A-4BA8-9FDD-C137C6B874C1}"/>
              </a:ext>
            </a:extLst>
          </p:cNvPr>
          <p:cNvSpPr>
            <a:spLocks noGrp="1"/>
          </p:cNvSpPr>
          <p:nvPr>
            <p:ph type="title"/>
          </p:nvPr>
        </p:nvSpPr>
        <p:spPr/>
        <p:txBody>
          <a:bodyPr/>
          <a:lstStyle/>
          <a:p>
            <a:r>
              <a:rPr lang="en-GB" dirty="0"/>
              <a:t>PESTEL analysis on Jet 2</a:t>
            </a:r>
          </a:p>
        </p:txBody>
      </p:sp>
      <p:sp>
        <p:nvSpPr>
          <p:cNvPr id="3" name="Content Placeholder 2">
            <a:extLst>
              <a:ext uri="{FF2B5EF4-FFF2-40B4-BE49-F238E27FC236}">
                <a16:creationId xmlns:a16="http://schemas.microsoft.com/office/drawing/2014/main" id="{2C2A70F3-B7A2-4758-9716-3E1D0BF590D0}"/>
              </a:ext>
            </a:extLst>
          </p:cNvPr>
          <p:cNvSpPr>
            <a:spLocks noGrp="1"/>
          </p:cNvSpPr>
          <p:nvPr>
            <p:ph idx="1"/>
          </p:nvPr>
        </p:nvSpPr>
        <p:spPr>
          <a:xfrm>
            <a:off x="1606680" y="1425888"/>
            <a:ext cx="9454909" cy="5096209"/>
          </a:xfrm>
        </p:spPr>
        <p:txBody>
          <a:bodyPr>
            <a:normAutofit lnSpcReduction="10000"/>
          </a:bodyPr>
          <a:lstStyle/>
          <a:p>
            <a:r>
              <a:rPr lang="en-GB" dirty="0">
                <a:latin typeface="Arial" panose="020B0604020202020204" pitchFamily="34" charset="0"/>
                <a:cs typeface="Arial" panose="020B0604020202020204" pitchFamily="34" charset="0"/>
              </a:rPr>
              <a:t>Political – less disposable income to spend on holidays. However the political economy in the Uk is always changing with the recent changes in laws and regulations however is stable for majority members of public travelling and providers such as Jet2 do update customers with any legal change. </a:t>
            </a:r>
          </a:p>
          <a:p>
            <a:r>
              <a:rPr lang="en-GB" dirty="0">
                <a:latin typeface="Arial" panose="020B0604020202020204" pitchFamily="34" charset="0"/>
                <a:cs typeface="Arial" panose="020B0604020202020204" pitchFamily="34" charset="0"/>
              </a:rPr>
              <a:t>Economic – UK experienced inflation of 1.8% in 2020, 1.9% in 2021,2022 and 2023. Due to the inflation, consumers had to pay more to ensure all costs were covered of travelling. </a:t>
            </a:r>
          </a:p>
          <a:p>
            <a:r>
              <a:rPr lang="en-GB" dirty="0">
                <a:latin typeface="Arial" panose="020B0604020202020204" pitchFamily="34" charset="0"/>
                <a:cs typeface="Arial" panose="020B0604020202020204" pitchFamily="34" charset="0"/>
              </a:rPr>
              <a:t>Social – further to the emphasis that society have to save money and seeking  new adventures, the society has become more sensitive and require everything to be perfect regarding their holiday to prevent any mishap. </a:t>
            </a:r>
          </a:p>
          <a:p>
            <a:r>
              <a:rPr lang="en-GB" dirty="0">
                <a:latin typeface="Arial" panose="020B0604020202020204" pitchFamily="34" charset="0"/>
                <a:cs typeface="Arial" panose="020B0604020202020204" pitchFamily="34" charset="0"/>
              </a:rPr>
              <a:t>Technology – the use of technology has been proven to benefited the economy and business as this allows to use social marketing to increase sales. </a:t>
            </a:r>
          </a:p>
          <a:p>
            <a:r>
              <a:rPr lang="en-GB" dirty="0">
                <a:latin typeface="Arial" panose="020B0604020202020204" pitchFamily="34" charset="0"/>
                <a:cs typeface="Arial" panose="020B0604020202020204" pitchFamily="34" charset="0"/>
              </a:rPr>
              <a:t>Legal – airline must uphold specific service and quality criteria to comply with the regulation. </a:t>
            </a:r>
          </a:p>
          <a:p>
            <a:r>
              <a:rPr lang="en-GB" dirty="0">
                <a:latin typeface="Arial" panose="020B0604020202020204" pitchFamily="34" charset="0"/>
                <a:cs typeface="Arial" panose="020B0604020202020204" pitchFamily="34" charset="0"/>
              </a:rPr>
              <a:t>Environmental- passengers heightened </a:t>
            </a:r>
            <a:r>
              <a:rPr lang="en-GB" dirty="0" err="1">
                <a:latin typeface="Arial" panose="020B0604020202020204" pitchFamily="34" charset="0"/>
                <a:cs typeface="Arial" panose="020B0604020202020204" pitchFamily="34" charset="0"/>
              </a:rPr>
              <a:t>sensitivitiy</a:t>
            </a:r>
            <a:r>
              <a:rPr lang="en-GB" dirty="0">
                <a:latin typeface="Arial" panose="020B0604020202020204" pitchFamily="34" charset="0"/>
                <a:cs typeface="Arial" panose="020B0604020202020204" pitchFamily="34" charset="0"/>
              </a:rPr>
              <a:t> to climate change has contributed, passengers increasing awareness, aeroplanes may need to adopt </a:t>
            </a:r>
            <a:r>
              <a:rPr lang="en-GB" dirty="0" err="1">
                <a:latin typeface="Arial" panose="020B0604020202020204" pitchFamily="34" charset="0"/>
                <a:cs typeface="Arial" panose="020B0604020202020204" pitchFamily="34" charset="0"/>
              </a:rPr>
              <a:t>ecogically</a:t>
            </a:r>
            <a:r>
              <a:rPr lang="en-GB" dirty="0">
                <a:latin typeface="Arial" panose="020B0604020202020204" pitchFamily="34" charset="0"/>
                <a:cs typeface="Arial" panose="020B0604020202020204" pitchFamily="34" charset="0"/>
              </a:rPr>
              <a:t> friendly operations (Levens,2020).</a:t>
            </a:r>
          </a:p>
        </p:txBody>
      </p:sp>
    </p:spTree>
    <p:extLst>
      <p:ext uri="{BB962C8B-B14F-4D97-AF65-F5344CB8AC3E}">
        <p14:creationId xmlns:p14="http://schemas.microsoft.com/office/powerpoint/2010/main" val="798012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23AF8-43C6-44EB-8C45-3E0373BFB419}"/>
              </a:ext>
            </a:extLst>
          </p:cNvPr>
          <p:cNvSpPr>
            <a:spLocks noGrp="1"/>
          </p:cNvSpPr>
          <p:nvPr>
            <p:ph type="title"/>
          </p:nvPr>
        </p:nvSpPr>
        <p:spPr>
          <a:xfrm>
            <a:off x="2474784" y="534933"/>
            <a:ext cx="8911687" cy="1280890"/>
          </a:xfrm>
        </p:spPr>
        <p:txBody>
          <a:bodyPr/>
          <a:lstStyle/>
          <a:p>
            <a:r>
              <a:rPr lang="en-GB" dirty="0"/>
              <a:t>          SWOT analysis of Jet2 </a:t>
            </a:r>
          </a:p>
        </p:txBody>
      </p:sp>
      <p:sp>
        <p:nvSpPr>
          <p:cNvPr id="3" name="Content Placeholder 2">
            <a:extLst>
              <a:ext uri="{FF2B5EF4-FFF2-40B4-BE49-F238E27FC236}">
                <a16:creationId xmlns:a16="http://schemas.microsoft.com/office/drawing/2014/main" id="{369947FD-26B6-42C9-991B-08E45BBEC7C8}"/>
              </a:ext>
            </a:extLst>
          </p:cNvPr>
          <p:cNvSpPr>
            <a:spLocks noGrp="1"/>
          </p:cNvSpPr>
          <p:nvPr>
            <p:ph idx="1"/>
          </p:nvPr>
        </p:nvSpPr>
        <p:spPr>
          <a:xfrm>
            <a:off x="1919767" y="1905000"/>
            <a:ext cx="8915400" cy="3777622"/>
          </a:xfrm>
        </p:spPr>
        <p:txBody>
          <a:bodyPr>
            <a:normAutofit/>
          </a:bodyPr>
          <a:lstStyle/>
          <a:p>
            <a:r>
              <a:rPr lang="en-GB" sz="1600" dirty="0">
                <a:latin typeface="Arial" panose="020B0604020202020204" pitchFamily="34" charset="0"/>
                <a:cs typeface="Arial" panose="020B0604020202020204" pitchFamily="34" charset="0"/>
              </a:rPr>
              <a:t>Strengths = 2</a:t>
            </a:r>
            <a:r>
              <a:rPr lang="en-GB" sz="1600" baseline="30000" dirty="0">
                <a:latin typeface="Arial" panose="020B0604020202020204" pitchFamily="34" charset="0"/>
                <a:cs typeface="Arial" panose="020B0604020202020204" pitchFamily="34" charset="0"/>
              </a:rPr>
              <a:t>nd</a:t>
            </a:r>
            <a:r>
              <a:rPr lang="en-GB" sz="1600" dirty="0">
                <a:latin typeface="Arial" panose="020B0604020202020204" pitchFamily="34" charset="0"/>
                <a:cs typeface="Arial" panose="020B0604020202020204" pitchFamily="34" charset="0"/>
              </a:rPr>
              <a:t> largest British tour operator providing over 1million customers with holiday packages a year, ATOL protected and transport provided to and from the airport to your hotel. The brand is </a:t>
            </a:r>
            <a:r>
              <a:rPr lang="en-GB" sz="1600" dirty="0" err="1">
                <a:latin typeface="Arial" panose="020B0604020202020204" pitchFamily="34" charset="0"/>
                <a:cs typeface="Arial" panose="020B0604020202020204" pitchFamily="34" charset="0"/>
              </a:rPr>
              <a:t>reputated</a:t>
            </a:r>
            <a:r>
              <a:rPr lang="en-GB" sz="1600" dirty="0">
                <a:latin typeface="Arial" panose="020B0604020202020204" pitchFamily="34" charset="0"/>
                <a:cs typeface="Arial" panose="020B0604020202020204" pitchFamily="34" charset="0"/>
              </a:rPr>
              <a:t> and recognised everywhere in the world. </a:t>
            </a:r>
          </a:p>
          <a:p>
            <a:r>
              <a:rPr lang="en-GB" sz="1600" dirty="0">
                <a:latin typeface="Arial" panose="020B0604020202020204" pitchFamily="34" charset="0"/>
                <a:cs typeface="Arial" panose="020B0604020202020204" pitchFamily="34" charset="0"/>
              </a:rPr>
              <a:t>Weakness= competitors such as TUI are providing other services other than holiday packages such as flight only and wedding packages. The labour costs has impacted the structure due to the large number of employees causing </a:t>
            </a:r>
          </a:p>
          <a:p>
            <a:r>
              <a:rPr lang="en-GB" sz="1600" dirty="0">
                <a:latin typeface="Arial" panose="020B0604020202020204" pitchFamily="34" charset="0"/>
                <a:cs typeface="Arial" panose="020B0604020202020204" pitchFamily="34" charset="0"/>
              </a:rPr>
              <a:t>Opportunities = companies are provided with the opportunity to expand their aviation sector as this continues to increase due to rising demand for travel, priority is time management given a rise in aviation sector. </a:t>
            </a:r>
          </a:p>
          <a:p>
            <a:r>
              <a:rPr lang="en-GB" sz="1600" dirty="0">
                <a:latin typeface="Arial" panose="020B0604020202020204" pitchFamily="34" charset="0"/>
                <a:cs typeface="Arial" panose="020B0604020202020204" pitchFamily="34" charset="0"/>
              </a:rPr>
              <a:t>Threats = concerns of </a:t>
            </a:r>
            <a:r>
              <a:rPr lang="en-GB" sz="1600" dirty="0" err="1">
                <a:latin typeface="Arial" panose="020B0604020202020204" pitchFamily="34" charset="0"/>
                <a:cs typeface="Arial" panose="020B0604020202020204" pitchFamily="34" charset="0"/>
              </a:rPr>
              <a:t>brexit</a:t>
            </a:r>
            <a:r>
              <a:rPr lang="en-GB" sz="1600" dirty="0">
                <a:latin typeface="Arial" panose="020B0604020202020204" pitchFamily="34" charset="0"/>
                <a:cs typeface="Arial" panose="020B0604020202020204" pitchFamily="34" charset="0"/>
              </a:rPr>
              <a:t> impacting, competition with rivals. Following the travel sector are impacted by the cost increases. </a:t>
            </a:r>
          </a:p>
        </p:txBody>
      </p:sp>
    </p:spTree>
    <p:extLst>
      <p:ext uri="{BB962C8B-B14F-4D97-AF65-F5344CB8AC3E}">
        <p14:creationId xmlns:p14="http://schemas.microsoft.com/office/powerpoint/2010/main" val="3663834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FDA94-A689-4E80-9383-3619C893C120}"/>
              </a:ext>
            </a:extLst>
          </p:cNvPr>
          <p:cNvSpPr>
            <a:spLocks noGrp="1"/>
          </p:cNvSpPr>
          <p:nvPr>
            <p:ph type="title"/>
          </p:nvPr>
        </p:nvSpPr>
        <p:spPr>
          <a:xfrm>
            <a:off x="1776047" y="624109"/>
            <a:ext cx="9728566" cy="1802567"/>
          </a:xfrm>
        </p:spPr>
        <p:txBody>
          <a:bodyPr>
            <a:normAutofit/>
          </a:bodyPr>
          <a:lstStyle/>
          <a:p>
            <a:r>
              <a:rPr lang="en-GB" dirty="0"/>
              <a:t>Discussing the external factors that shape the organisation decisions and future strategies for sustainable growth</a:t>
            </a:r>
          </a:p>
        </p:txBody>
      </p:sp>
      <p:sp>
        <p:nvSpPr>
          <p:cNvPr id="3" name="Content Placeholder 2">
            <a:extLst>
              <a:ext uri="{FF2B5EF4-FFF2-40B4-BE49-F238E27FC236}">
                <a16:creationId xmlns:a16="http://schemas.microsoft.com/office/drawing/2014/main" id="{AD98E755-3055-465F-A769-D02F23348DF3}"/>
              </a:ext>
            </a:extLst>
          </p:cNvPr>
          <p:cNvSpPr>
            <a:spLocks noGrp="1"/>
          </p:cNvSpPr>
          <p:nvPr>
            <p:ph idx="1"/>
          </p:nvPr>
        </p:nvSpPr>
        <p:spPr>
          <a:xfrm>
            <a:off x="1938581" y="2713893"/>
            <a:ext cx="8915400" cy="3777622"/>
          </a:xfrm>
        </p:spPr>
        <p:txBody>
          <a:bodyPr/>
          <a:lstStyle/>
          <a:p>
            <a:r>
              <a:rPr lang="en-GB" b="0" i="0" dirty="0">
                <a:solidFill>
                  <a:srgbClr val="000000"/>
                </a:solidFill>
                <a:effectLst/>
                <a:highlight>
                  <a:srgbClr val="FFFFFF"/>
                </a:highlight>
                <a:latin typeface="DejaVuSans_3s_7"/>
              </a:rPr>
              <a:t>Jet2 could create a more stable competitive advantage by using brand ambassadors to promote their flights and package holidays to their target audiences allowing to strengthen the organisation. Social platforms such as </a:t>
            </a:r>
            <a:r>
              <a:rPr lang="en-GB" b="0" i="0" dirty="0" err="1">
                <a:solidFill>
                  <a:srgbClr val="000000"/>
                </a:solidFill>
                <a:effectLst/>
                <a:highlight>
                  <a:srgbClr val="FFFFFF"/>
                </a:highlight>
                <a:latin typeface="DejaVuSans_3s_7"/>
              </a:rPr>
              <a:t>whatsapp</a:t>
            </a:r>
            <a:r>
              <a:rPr lang="en-GB" dirty="0">
                <a:solidFill>
                  <a:srgbClr val="000000"/>
                </a:solidFill>
                <a:highlight>
                  <a:srgbClr val="FFFFFF"/>
                </a:highlight>
                <a:latin typeface="DejaVuSans_3s_7"/>
              </a:rPr>
              <a:t>, </a:t>
            </a:r>
            <a:r>
              <a:rPr lang="en-GB" dirty="0" err="1">
                <a:solidFill>
                  <a:srgbClr val="000000"/>
                </a:solidFill>
                <a:highlight>
                  <a:srgbClr val="FFFFFF"/>
                </a:highlight>
                <a:latin typeface="DejaVuSans_3s_7"/>
              </a:rPr>
              <a:t>facebook</a:t>
            </a:r>
            <a:r>
              <a:rPr lang="en-GB" dirty="0">
                <a:solidFill>
                  <a:srgbClr val="000000"/>
                </a:solidFill>
                <a:highlight>
                  <a:srgbClr val="FFFFFF"/>
                </a:highlight>
                <a:latin typeface="DejaVuSans_3s_7"/>
              </a:rPr>
              <a:t> and </a:t>
            </a:r>
            <a:r>
              <a:rPr lang="en-GB" dirty="0" err="1">
                <a:solidFill>
                  <a:srgbClr val="000000"/>
                </a:solidFill>
                <a:highlight>
                  <a:srgbClr val="FFFFFF"/>
                </a:highlight>
                <a:latin typeface="DejaVuSans_3s_7"/>
              </a:rPr>
              <a:t>instragram</a:t>
            </a:r>
            <a:r>
              <a:rPr lang="en-GB" dirty="0">
                <a:solidFill>
                  <a:srgbClr val="000000"/>
                </a:solidFill>
                <a:highlight>
                  <a:srgbClr val="FFFFFF"/>
                </a:highlight>
                <a:latin typeface="DejaVuSans_3s_7"/>
              </a:rPr>
              <a:t> have helped increased sustainable growth of Jet 2 Holidays. </a:t>
            </a:r>
          </a:p>
          <a:p>
            <a:r>
              <a:rPr lang="en-GB" b="0" i="0" dirty="0">
                <a:solidFill>
                  <a:srgbClr val="000000"/>
                </a:solidFill>
                <a:effectLst/>
                <a:highlight>
                  <a:srgbClr val="FFFFFF"/>
                </a:highlight>
                <a:latin typeface="DejaVuSans_3s_7"/>
              </a:rPr>
              <a:t>Brand ambassadors would be an excellent campaign and will increase sales of Jet2 to engage with customers, increasing brand awareness and showcase their offerings via these social media channels which will forecast worldwide increasing sales</a:t>
            </a:r>
          </a:p>
          <a:p>
            <a:r>
              <a:rPr lang="en-GB" dirty="0">
                <a:solidFill>
                  <a:srgbClr val="000000"/>
                </a:solidFill>
                <a:highlight>
                  <a:srgbClr val="FFFFFF"/>
                </a:highlight>
                <a:latin typeface="DejaVuSans_3s_7"/>
              </a:rPr>
              <a:t>S</a:t>
            </a:r>
            <a:r>
              <a:rPr lang="en-GB" b="0" i="0" dirty="0">
                <a:solidFill>
                  <a:srgbClr val="000000"/>
                </a:solidFill>
                <a:effectLst/>
                <a:highlight>
                  <a:srgbClr val="FFFFFF"/>
                </a:highlight>
                <a:latin typeface="DejaVuSans_3s_7"/>
              </a:rPr>
              <a:t>uccessful outcomes depend on suitable strategy and efficient implementation; the type of change and its speed should be taken into account to determine which approach produces the greatest results for the firm. </a:t>
            </a:r>
            <a:endParaRPr lang="en-GB" dirty="0"/>
          </a:p>
        </p:txBody>
      </p:sp>
      <mc:AlternateContent xmlns:mc="http://schemas.openxmlformats.org/markup-compatibility/2006" xmlns:pslz="http://schemas.microsoft.com/office/powerpoint/2016/slidezoom">
        <mc:Choice Requires="pslz">
          <p:graphicFrame>
            <p:nvGraphicFramePr>
              <p:cNvPr id="5" name="Slide Zoom 4">
                <a:extLst>
                  <a:ext uri="{FF2B5EF4-FFF2-40B4-BE49-F238E27FC236}">
                    <a16:creationId xmlns:a16="http://schemas.microsoft.com/office/drawing/2014/main" id="{AD094BB2-AAF0-3E6F-D198-DCB8BF6834FD}"/>
                  </a:ext>
                </a:extLst>
              </p:cNvPr>
              <p:cNvGraphicFramePr>
                <a:graphicFrameLocks noChangeAspect="1"/>
              </p:cNvGraphicFramePr>
              <p:nvPr>
                <p:extLst>
                  <p:ext uri="{D42A27DB-BD31-4B8C-83A1-F6EECF244321}">
                    <p14:modId xmlns:p14="http://schemas.microsoft.com/office/powerpoint/2010/main" val="4097421107"/>
                  </p:ext>
                </p:extLst>
              </p:nvPr>
            </p:nvGraphicFramePr>
            <p:xfrm>
              <a:off x="-1280160" y="4690110"/>
              <a:ext cx="3048000" cy="1714500"/>
            </p:xfrm>
            <a:graphic>
              <a:graphicData uri="http://schemas.microsoft.com/office/powerpoint/2016/slidezoom">
                <pslz:sldZm>
                  <pslz:sldZmObj sldId="262" cId="1441720023">
                    <pslz:zmPr id="{57A60533-FA15-4052-9EEC-9956AE9A6170}" returnToParent="0" transitionDur="1000">
                      <p166:blipFill xmlns:p166="http://schemas.microsoft.com/office/powerpoint/2016/6/main">
                        <a:blip r:embed="rId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5" name="Slide Zoom 4">
                <a:hlinkClick r:id="rId3" action="ppaction://hlinksldjump"/>
                <a:extLst>
                  <a:ext uri="{FF2B5EF4-FFF2-40B4-BE49-F238E27FC236}">
                    <a16:creationId xmlns:a16="http://schemas.microsoft.com/office/drawing/2014/main" id="{AD094BB2-AAF0-3E6F-D198-DCB8BF6834FD}"/>
                  </a:ext>
                </a:extLst>
              </p:cNvPr>
              <p:cNvPicPr>
                <a:picLocks noGrp="1" noRot="1" noChangeAspect="1" noMove="1" noResize="1" noEditPoints="1" noAdjustHandles="1" noChangeArrowheads="1" noChangeShapeType="1"/>
              </p:cNvPicPr>
              <p:nvPr/>
            </p:nvPicPr>
            <p:blipFill>
              <a:blip r:embed="rId4"/>
              <a:stretch>
                <a:fillRect/>
              </a:stretch>
            </p:blipFill>
            <p:spPr>
              <a:xfrm>
                <a:off x="-1280160" y="4690110"/>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441720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B35ED-E0A5-43E1-A0B0-D3CD2A7916F2}"/>
              </a:ext>
            </a:extLst>
          </p:cNvPr>
          <p:cNvSpPr>
            <a:spLocks noGrp="1"/>
          </p:cNvSpPr>
          <p:nvPr>
            <p:ph type="title"/>
          </p:nvPr>
        </p:nvSpPr>
        <p:spPr/>
        <p:txBody>
          <a:bodyPr/>
          <a:lstStyle/>
          <a:p>
            <a:r>
              <a:rPr lang="en-GB" dirty="0"/>
              <a:t>        Financial side of Jet2</a:t>
            </a:r>
          </a:p>
        </p:txBody>
      </p:sp>
      <p:sp>
        <p:nvSpPr>
          <p:cNvPr id="3" name="Content Placeholder 2">
            <a:extLst>
              <a:ext uri="{FF2B5EF4-FFF2-40B4-BE49-F238E27FC236}">
                <a16:creationId xmlns:a16="http://schemas.microsoft.com/office/drawing/2014/main" id="{544151F7-EB0F-4DB8-9559-3DFF69C23737}"/>
              </a:ext>
            </a:extLst>
          </p:cNvPr>
          <p:cNvSpPr>
            <a:spLocks noGrp="1"/>
          </p:cNvSpPr>
          <p:nvPr>
            <p:ph idx="1"/>
          </p:nvPr>
        </p:nvSpPr>
        <p:spPr>
          <a:xfrm>
            <a:off x="5970494" y="1990164"/>
            <a:ext cx="6142617" cy="3501509"/>
          </a:xfrm>
        </p:spPr>
        <p:txBody>
          <a:bodyPr/>
          <a:lstStyle/>
          <a:p>
            <a:endParaRPr lang="en-GB" dirty="0"/>
          </a:p>
        </p:txBody>
      </p:sp>
      <p:pic>
        <p:nvPicPr>
          <p:cNvPr id="4" name="Content Placeholder 3">
            <a:extLst>
              <a:ext uri="{FF2B5EF4-FFF2-40B4-BE49-F238E27FC236}">
                <a16:creationId xmlns:a16="http://schemas.microsoft.com/office/drawing/2014/main" id="{A36F6D31-C5F7-4FB8-9B77-B1609FB65F1C}"/>
              </a:ext>
            </a:extLst>
          </p:cNvPr>
          <p:cNvPicPr>
            <a:picLocks noChangeAspect="1"/>
          </p:cNvPicPr>
          <p:nvPr/>
        </p:nvPicPr>
        <p:blipFill rotWithShape="1">
          <a:blip r:embed="rId2"/>
          <a:srcRect l="23597" t="39881" r="6852" b="17749"/>
          <a:stretch/>
        </p:blipFill>
        <p:spPr>
          <a:xfrm>
            <a:off x="541710" y="1698779"/>
            <a:ext cx="5310580" cy="3792894"/>
          </a:xfrm>
          <a:prstGeom prst="rect">
            <a:avLst/>
          </a:prstGeom>
        </p:spPr>
      </p:pic>
      <p:pic>
        <p:nvPicPr>
          <p:cNvPr id="5" name="Picture 4">
            <a:extLst>
              <a:ext uri="{FF2B5EF4-FFF2-40B4-BE49-F238E27FC236}">
                <a16:creationId xmlns:a16="http://schemas.microsoft.com/office/drawing/2014/main" id="{9977082B-F636-4E10-A43B-468CD353FC1B}"/>
              </a:ext>
            </a:extLst>
          </p:cNvPr>
          <p:cNvPicPr>
            <a:picLocks noChangeAspect="1"/>
          </p:cNvPicPr>
          <p:nvPr/>
        </p:nvPicPr>
        <p:blipFill rotWithShape="1">
          <a:blip r:embed="rId3"/>
          <a:srcRect l="26864" t="34980" r="9607" b="20743"/>
          <a:stretch/>
        </p:blipFill>
        <p:spPr>
          <a:xfrm>
            <a:off x="5970494" y="1905000"/>
            <a:ext cx="5212579" cy="2498599"/>
          </a:xfrm>
          <a:prstGeom prst="rect">
            <a:avLst/>
          </a:prstGeom>
        </p:spPr>
      </p:pic>
    </p:spTree>
    <p:extLst>
      <p:ext uri="{BB962C8B-B14F-4D97-AF65-F5344CB8AC3E}">
        <p14:creationId xmlns:p14="http://schemas.microsoft.com/office/powerpoint/2010/main" val="2435056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00FA9F-530A-48F8-9936-F69B483C0E7E}"/>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69EFF02D-297C-E86A-9410-F5D3F02601E1}"/>
              </a:ext>
            </a:extLst>
          </p:cNvPr>
          <p:cNvPicPr>
            <a:picLocks noChangeAspect="1"/>
          </p:cNvPicPr>
          <p:nvPr/>
        </p:nvPicPr>
        <p:blipFill>
          <a:blip r:embed="rId2"/>
          <a:stretch>
            <a:fillRect/>
          </a:stretch>
        </p:blipFill>
        <p:spPr>
          <a:xfrm>
            <a:off x="1798321" y="824079"/>
            <a:ext cx="9022080" cy="5356633"/>
          </a:xfrm>
          <a:prstGeom prst="rect">
            <a:avLst/>
          </a:prstGeom>
        </p:spPr>
      </p:pic>
    </p:spTree>
    <p:extLst>
      <p:ext uri="{BB962C8B-B14F-4D97-AF65-F5344CB8AC3E}">
        <p14:creationId xmlns:p14="http://schemas.microsoft.com/office/powerpoint/2010/main" val="27483314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39666-2224-C97D-D606-BD2222392D28}"/>
              </a:ext>
            </a:extLst>
          </p:cNvPr>
          <p:cNvSpPr>
            <a:spLocks noGrp="1"/>
          </p:cNvSpPr>
          <p:nvPr>
            <p:ph type="title"/>
          </p:nvPr>
        </p:nvSpPr>
        <p:spPr/>
        <p:txBody>
          <a:bodyPr/>
          <a:lstStyle/>
          <a:p>
            <a:r>
              <a:rPr lang="en-GB" dirty="0"/>
              <a:t>Conclusion </a:t>
            </a:r>
          </a:p>
        </p:txBody>
      </p:sp>
      <p:sp>
        <p:nvSpPr>
          <p:cNvPr id="3" name="Content Placeholder 2">
            <a:extLst>
              <a:ext uri="{FF2B5EF4-FFF2-40B4-BE49-F238E27FC236}">
                <a16:creationId xmlns:a16="http://schemas.microsoft.com/office/drawing/2014/main" id="{70393BBC-B963-9C85-13CB-134CD3528EEA}"/>
              </a:ext>
            </a:extLst>
          </p:cNvPr>
          <p:cNvSpPr>
            <a:spLocks noGrp="1"/>
          </p:cNvSpPr>
          <p:nvPr>
            <p:ph idx="1"/>
          </p:nvPr>
        </p:nvSpPr>
        <p:spPr/>
        <p:txBody>
          <a:bodyPr/>
          <a:lstStyle/>
          <a:p>
            <a:r>
              <a:rPr lang="en-GB" b="0" i="0" dirty="0">
                <a:solidFill>
                  <a:srgbClr val="000000"/>
                </a:solidFill>
                <a:effectLst/>
                <a:highlight>
                  <a:srgbClr val="FFFFFF"/>
                </a:highlight>
                <a:latin typeface="DejaVuSans_3s_7"/>
              </a:rPr>
              <a:t>To conclude, following the review of Jet2's current strategic position and their internal and external environment in which they operate, it can be seen that they are in a very secure position and have the resources to grow through there use of promotions and development. Therefore, Jet2 can increase their current ranking and attract a wider target audience which will ultimately improve their brand loyalty and overall market revenue. </a:t>
            </a:r>
            <a:endParaRPr lang="en-GB" dirty="0"/>
          </a:p>
        </p:txBody>
      </p:sp>
    </p:spTree>
    <p:extLst>
      <p:ext uri="{BB962C8B-B14F-4D97-AF65-F5344CB8AC3E}">
        <p14:creationId xmlns:p14="http://schemas.microsoft.com/office/powerpoint/2010/main" val="354912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46F83-6D2D-4431-98CD-AE58C2302417}"/>
              </a:ext>
            </a:extLst>
          </p:cNvPr>
          <p:cNvSpPr>
            <a:spLocks noGrp="1"/>
          </p:cNvSpPr>
          <p:nvPr>
            <p:ph type="title"/>
          </p:nvPr>
        </p:nvSpPr>
        <p:spPr/>
        <p:txBody>
          <a:bodyPr/>
          <a:lstStyle/>
          <a:p>
            <a:r>
              <a:rPr lang="en-GB" dirty="0"/>
              <a:t>referencing</a:t>
            </a:r>
          </a:p>
        </p:txBody>
      </p:sp>
      <p:sp>
        <p:nvSpPr>
          <p:cNvPr id="3" name="Content Placeholder 2">
            <a:extLst>
              <a:ext uri="{FF2B5EF4-FFF2-40B4-BE49-F238E27FC236}">
                <a16:creationId xmlns:a16="http://schemas.microsoft.com/office/drawing/2014/main" id="{A99AB4C4-FD40-4E39-91A0-16150C4AEF49}"/>
              </a:ext>
            </a:extLst>
          </p:cNvPr>
          <p:cNvSpPr>
            <a:spLocks noGrp="1"/>
          </p:cNvSpPr>
          <p:nvPr>
            <p:ph idx="1"/>
          </p:nvPr>
        </p:nvSpPr>
        <p:spPr/>
        <p:txBody>
          <a:bodyPr>
            <a:normAutofit/>
          </a:bodyPr>
          <a:lstStyle/>
          <a:p>
            <a:r>
              <a:rPr lang="en-GB" sz="1600" dirty="0">
                <a:latin typeface="Arial" panose="020B0604020202020204" pitchFamily="34" charset="0"/>
                <a:cs typeface="Arial" panose="020B0604020202020204" pitchFamily="34" charset="0"/>
              </a:rPr>
              <a:t>(corporate.easyjet.com, 2022).</a:t>
            </a:r>
          </a:p>
          <a:p>
            <a:r>
              <a:rPr lang="en-GB" sz="1600" dirty="0">
                <a:latin typeface="Arial" panose="020B0604020202020204" pitchFamily="34" charset="0"/>
                <a:cs typeface="Arial" panose="020B0604020202020204" pitchFamily="34" charset="0"/>
              </a:rPr>
              <a:t>(Travel Trade Association)(Walker, 2019).</a:t>
            </a:r>
          </a:p>
          <a:p>
            <a:r>
              <a:rPr lang="en-GB" sz="1600" dirty="0">
                <a:latin typeface="Arial" panose="020B0604020202020204" pitchFamily="34" charset="0"/>
                <a:cs typeface="Arial" panose="020B0604020202020204" pitchFamily="34" charset="0"/>
              </a:rPr>
              <a:t>(www.globaldata.com, 2022)</a:t>
            </a:r>
          </a:p>
          <a:p>
            <a:r>
              <a:rPr lang="en-GB" sz="1600" dirty="0" err="1">
                <a:latin typeface="Arial" panose="020B0604020202020204" pitchFamily="34" charset="0"/>
                <a:cs typeface="Arial" panose="020B0604020202020204" pitchFamily="34" charset="0"/>
              </a:rPr>
              <a:t>Pestel</a:t>
            </a:r>
            <a:r>
              <a:rPr lang="en-GB" sz="1600" dirty="0">
                <a:latin typeface="Arial" panose="020B0604020202020204" pitchFamily="34" charset="0"/>
                <a:cs typeface="Arial" panose="020B0604020202020204" pitchFamily="34" charset="0"/>
              </a:rPr>
              <a:t> - </a:t>
            </a:r>
            <a:r>
              <a:rPr lang="sv-SE" sz="1600" dirty="0">
                <a:latin typeface="Arial" panose="020B0604020202020204" pitchFamily="34" charset="0"/>
                <a:cs typeface="Arial" panose="020B0604020202020204" pitchFamily="34" charset="0"/>
              </a:rPr>
              <a:t>(Brezonakova, Badanik and Davies, 2021).</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755230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155</TotalTime>
  <Words>1249</Words>
  <Application>Microsoft Office PowerPoint</Application>
  <PresentationFormat>Widescreen</PresentationFormat>
  <Paragraphs>45</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Wisp</vt:lpstr>
      <vt:lpstr>Explaining the internal operations and external environment of Jet2 Holidays</vt:lpstr>
      <vt:lpstr>        Overview of Jet 2 Holidays</vt:lpstr>
      <vt:lpstr>Organisational structure of Jet2 Holidays</vt:lpstr>
      <vt:lpstr>Background organisation structure, size and its functions </vt:lpstr>
      <vt:lpstr>The internal and external environment influencing the organisation</vt:lpstr>
      <vt:lpstr>External continued..</vt:lpstr>
      <vt:lpstr>PESTEL analysis on Jet 2</vt:lpstr>
      <vt:lpstr>          SWOT analysis of Jet2 </vt:lpstr>
      <vt:lpstr>Discussing the external factors that shape the organisation decisions and future strategies for sustainable growth</vt:lpstr>
      <vt:lpstr>        Financial side of Jet2</vt:lpstr>
      <vt:lpstr>PowerPoint Presentation</vt:lpstr>
      <vt:lpstr>Conclusion </vt:lpstr>
      <vt:lpstr>referencing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Explaining the internal operations and external environment of Jet2 Holidays</dc:title>
  <dc:creator>adult</dc:creator>
  <cp:lastModifiedBy>Hassan Shahzad</cp:lastModifiedBy>
  <cp:revision>15</cp:revision>
  <dcterms:created xsi:type="dcterms:W3CDTF">2024-07-09T10:09:17Z</dcterms:created>
  <dcterms:modified xsi:type="dcterms:W3CDTF">2024-07-17T12:57:32Z</dcterms:modified>
</cp:coreProperties>
</file>